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22"/>
  </p:notesMasterIdLst>
  <p:handoutMasterIdLst>
    <p:handoutMasterId r:id="rId123"/>
  </p:handoutMasterIdLst>
  <p:sldIdLst>
    <p:sldId id="256" r:id="rId2"/>
    <p:sldId id="257" r:id="rId3"/>
    <p:sldId id="454" r:id="rId4"/>
    <p:sldId id="456" r:id="rId5"/>
    <p:sldId id="427" r:id="rId6"/>
    <p:sldId id="258" r:id="rId7"/>
    <p:sldId id="401" r:id="rId8"/>
    <p:sldId id="435" r:id="rId9"/>
    <p:sldId id="458" r:id="rId10"/>
    <p:sldId id="436" r:id="rId11"/>
    <p:sldId id="437" r:id="rId12"/>
    <p:sldId id="402" r:id="rId13"/>
    <p:sldId id="260" r:id="rId14"/>
    <p:sldId id="259" r:id="rId15"/>
    <p:sldId id="459" r:id="rId16"/>
    <p:sldId id="265" r:id="rId17"/>
    <p:sldId id="263" r:id="rId18"/>
    <p:sldId id="438" r:id="rId19"/>
    <p:sldId id="343" r:id="rId20"/>
    <p:sldId id="344" r:id="rId21"/>
    <p:sldId id="292" r:id="rId22"/>
    <p:sldId id="345" r:id="rId23"/>
    <p:sldId id="346" r:id="rId24"/>
    <p:sldId id="264" r:id="rId25"/>
    <p:sldId id="347" r:id="rId26"/>
    <p:sldId id="360" r:id="rId27"/>
    <p:sldId id="348" r:id="rId28"/>
    <p:sldId id="350" r:id="rId29"/>
    <p:sldId id="351" r:id="rId30"/>
    <p:sldId id="352" r:id="rId31"/>
    <p:sldId id="349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77" r:id="rId40"/>
    <p:sldId id="439" r:id="rId41"/>
    <p:sldId id="442" r:id="rId42"/>
    <p:sldId id="445" r:id="rId43"/>
    <p:sldId id="444" r:id="rId44"/>
    <p:sldId id="447" r:id="rId45"/>
    <p:sldId id="448" r:id="rId46"/>
    <p:sldId id="449" r:id="rId47"/>
    <p:sldId id="451" r:id="rId48"/>
    <p:sldId id="446" r:id="rId49"/>
    <p:sldId id="450" r:id="rId50"/>
    <p:sldId id="452" r:id="rId51"/>
    <p:sldId id="368" r:id="rId52"/>
    <p:sldId id="378" r:id="rId53"/>
    <p:sldId id="453" r:id="rId54"/>
    <p:sldId id="443" r:id="rId55"/>
    <p:sldId id="369" r:id="rId56"/>
    <p:sldId id="461" r:id="rId57"/>
    <p:sldId id="380" r:id="rId58"/>
    <p:sldId id="381" r:id="rId59"/>
    <p:sldId id="386" r:id="rId60"/>
    <p:sldId id="266" r:id="rId61"/>
    <p:sldId id="384" r:id="rId62"/>
    <p:sldId id="385" r:id="rId63"/>
    <p:sldId id="280" r:id="rId64"/>
    <p:sldId id="281" r:id="rId65"/>
    <p:sldId id="261" r:id="rId66"/>
    <p:sldId id="302" r:id="rId67"/>
    <p:sldId id="304" r:id="rId68"/>
    <p:sldId id="305" r:id="rId69"/>
    <p:sldId id="306" r:id="rId70"/>
    <p:sldId id="299" r:id="rId71"/>
    <p:sldId id="282" r:id="rId72"/>
    <p:sldId id="283" r:id="rId73"/>
    <p:sldId id="312" r:id="rId74"/>
    <p:sldId id="300" r:id="rId75"/>
    <p:sldId id="308" r:id="rId76"/>
    <p:sldId id="310" r:id="rId77"/>
    <p:sldId id="311" r:id="rId78"/>
    <p:sldId id="307" r:id="rId79"/>
    <p:sldId id="313" r:id="rId80"/>
    <p:sldId id="314" r:id="rId81"/>
    <p:sldId id="315" r:id="rId82"/>
    <p:sldId id="316" r:id="rId83"/>
    <p:sldId id="317" r:id="rId84"/>
    <p:sldId id="298" r:id="rId85"/>
    <p:sldId id="296" r:id="rId86"/>
    <p:sldId id="318" r:id="rId87"/>
    <p:sldId id="342" r:id="rId88"/>
    <p:sldId id="321" r:id="rId89"/>
    <p:sldId id="322" r:id="rId90"/>
    <p:sldId id="323" r:id="rId91"/>
    <p:sldId id="324" r:id="rId92"/>
    <p:sldId id="325" r:id="rId93"/>
    <p:sldId id="326" r:id="rId94"/>
    <p:sldId id="327" r:id="rId95"/>
    <p:sldId id="328" r:id="rId96"/>
    <p:sldId id="329" r:id="rId97"/>
    <p:sldId id="330" r:id="rId98"/>
    <p:sldId id="331" r:id="rId99"/>
    <p:sldId id="332" r:id="rId100"/>
    <p:sldId id="333" r:id="rId101"/>
    <p:sldId id="334" r:id="rId102"/>
    <p:sldId id="335" r:id="rId103"/>
    <p:sldId id="336" r:id="rId104"/>
    <p:sldId id="337" r:id="rId105"/>
    <p:sldId id="338" r:id="rId106"/>
    <p:sldId id="339" r:id="rId107"/>
    <p:sldId id="462" r:id="rId108"/>
    <p:sldId id="400" r:id="rId109"/>
    <p:sldId id="363" r:id="rId110"/>
    <p:sldId id="383" r:id="rId111"/>
    <p:sldId id="382" r:id="rId112"/>
    <p:sldId id="364" r:id="rId113"/>
    <p:sldId id="362" r:id="rId114"/>
    <p:sldId id="268" r:id="rId115"/>
    <p:sldId id="293" r:id="rId116"/>
    <p:sldId id="365" r:id="rId117"/>
    <p:sldId id="270" r:id="rId118"/>
    <p:sldId id="367" r:id="rId119"/>
    <p:sldId id="366" r:id="rId120"/>
    <p:sldId id="372" r:id="rId1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333EF528-85DC-4877-A23F-EE940F163B0A}">
          <p14:sldIdLst>
            <p14:sldId id="256"/>
            <p14:sldId id="257"/>
            <p14:sldId id="454"/>
            <p14:sldId id="456"/>
            <p14:sldId id="427"/>
            <p14:sldId id="258"/>
          </p14:sldIdLst>
        </p14:section>
        <p14:section name="Address Space" id="{D5CFAAF8-3DDB-4501-A6E4-6837A3154D8C}">
          <p14:sldIdLst>
            <p14:sldId id="401"/>
            <p14:sldId id="435"/>
            <p14:sldId id="458"/>
            <p14:sldId id="436"/>
            <p14:sldId id="437"/>
          </p14:sldIdLst>
        </p14:section>
        <p14:section name="Process Creation" id="{4E39BCF5-A5A1-48C9-895D-4E7EF3013574}">
          <p14:sldIdLst>
            <p14:sldId id="402"/>
            <p14:sldId id="260"/>
            <p14:sldId id="259"/>
            <p14:sldId id="459"/>
            <p14:sldId id="265"/>
            <p14:sldId id="263"/>
            <p14:sldId id="438"/>
            <p14:sldId id="343"/>
            <p14:sldId id="344"/>
            <p14:sldId id="292"/>
            <p14:sldId id="345"/>
            <p14:sldId id="346"/>
            <p14:sldId id="264"/>
            <p14:sldId id="347"/>
            <p14:sldId id="360"/>
            <p14:sldId id="348"/>
            <p14:sldId id="350"/>
            <p14:sldId id="351"/>
            <p14:sldId id="352"/>
            <p14:sldId id="349"/>
            <p14:sldId id="353"/>
            <p14:sldId id="354"/>
            <p14:sldId id="355"/>
            <p14:sldId id="356"/>
            <p14:sldId id="357"/>
            <p14:sldId id="358"/>
            <p14:sldId id="359"/>
            <p14:sldId id="377"/>
            <p14:sldId id="439"/>
            <p14:sldId id="442"/>
            <p14:sldId id="445"/>
            <p14:sldId id="444"/>
            <p14:sldId id="447"/>
            <p14:sldId id="448"/>
            <p14:sldId id="449"/>
            <p14:sldId id="451"/>
            <p14:sldId id="446"/>
            <p14:sldId id="450"/>
            <p14:sldId id="452"/>
            <p14:sldId id="368"/>
            <p14:sldId id="378"/>
            <p14:sldId id="453"/>
            <p14:sldId id="443"/>
          </p14:sldIdLst>
        </p14:section>
        <p14:section name="Signals" id="{D8A3BCC0-150A-43A9-8967-ABA2E2F054A4}">
          <p14:sldIdLst>
            <p14:sldId id="369"/>
            <p14:sldId id="461"/>
            <p14:sldId id="380"/>
            <p14:sldId id="381"/>
            <p14:sldId id="386"/>
            <p14:sldId id="266"/>
            <p14:sldId id="384"/>
            <p14:sldId id="385"/>
          </p14:sldIdLst>
        </p14:section>
        <p14:section name="Scheduling" id="{206B9363-0D1B-4671-BFF2-02F1D7CE1344}">
          <p14:sldIdLst>
            <p14:sldId id="280"/>
            <p14:sldId id="281"/>
            <p14:sldId id="261"/>
            <p14:sldId id="302"/>
            <p14:sldId id="304"/>
            <p14:sldId id="305"/>
            <p14:sldId id="306"/>
            <p14:sldId id="299"/>
            <p14:sldId id="282"/>
            <p14:sldId id="283"/>
            <p14:sldId id="312"/>
            <p14:sldId id="300"/>
            <p14:sldId id="308"/>
            <p14:sldId id="310"/>
            <p14:sldId id="311"/>
            <p14:sldId id="307"/>
            <p14:sldId id="313"/>
            <p14:sldId id="314"/>
            <p14:sldId id="315"/>
            <p14:sldId id="316"/>
            <p14:sldId id="317"/>
            <p14:sldId id="298"/>
            <p14:sldId id="296"/>
            <p14:sldId id="318"/>
            <p14:sldId id="342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462"/>
          </p14:sldIdLst>
        </p14:section>
        <p14:section name="Memory Management" id="{58B55459-1DE0-4F58-8860-D90A5C594067}">
          <p14:sldIdLst>
            <p14:sldId id="400"/>
            <p14:sldId id="363"/>
            <p14:sldId id="383"/>
            <p14:sldId id="382"/>
            <p14:sldId id="364"/>
            <p14:sldId id="362"/>
            <p14:sldId id="268"/>
            <p14:sldId id="293"/>
            <p14:sldId id="365"/>
            <p14:sldId id="270"/>
            <p14:sldId id="367"/>
            <p14:sldId id="366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ce Boissier" initials="FB" lastIdx="1" clrIdx="0">
    <p:extLst>
      <p:ext uri="{19B8F6BF-5375-455C-9EA6-DF929625EA0E}">
        <p15:presenceInfo xmlns:p15="http://schemas.microsoft.com/office/powerpoint/2012/main" userId="f29a2f9516eaa7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1" autoAdjust="0"/>
  </p:normalViewPr>
  <p:slideViewPr>
    <p:cSldViewPr snapToGrid="0">
      <p:cViewPr varScale="1">
        <p:scale>
          <a:sx n="84" d="100"/>
          <a:sy n="84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handoutMaster" Target="handoutMasters/handoutMaster1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commentAuthors" Target="commentAuthor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F20ADD-7EAC-45E6-9273-E4E881D8E0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EB2BBB-112C-402C-B1F4-EF4C0B8F4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4B86E-7772-48EF-91E0-3C6B18FEA0C3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D7355F-537A-43B1-838F-FFE65497C0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98D59C-86D2-41FE-9E69-1EC2C9F05D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2FA23-71B5-4C15-9D9C-B7E7991AB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393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27cfe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e27cfe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27cfe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e27cfe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497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7cfe26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27cfe26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57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15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18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57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43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521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604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70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e27cfe26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e27cfe26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Syscalls</a:t>
            </a:r>
            <a:r>
              <a:rPr lang="fr-FR" dirty="0"/>
              <a:t>: man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Functions</a:t>
            </a:r>
            <a:r>
              <a:rPr lang="fr-FR" dirty="0"/>
              <a:t> of </a:t>
            </a:r>
            <a:r>
              <a:rPr lang="fr-FR" dirty="0" err="1"/>
              <a:t>librarries</a:t>
            </a:r>
            <a:r>
              <a:rPr lang="fr-FR" dirty="0"/>
              <a:t>: man 3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This program </a:t>
            </a:r>
            <a:r>
              <a:rPr lang="fr-FR" dirty="0" err="1"/>
              <a:t>will</a:t>
            </a:r>
            <a:r>
              <a:rPr lang="fr-FR" dirty="0"/>
              <a:t> launch a </a:t>
            </a:r>
            <a:r>
              <a:rPr lang="fr-FR" dirty="0" err="1"/>
              <a:t>shell</a:t>
            </a:r>
            <a:r>
              <a:rPr lang="fr-FR" dirty="0"/>
              <a:t> (/bin/sh),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interpret</a:t>
            </a:r>
            <a:r>
              <a:rPr lang="fr-FR" dirty="0"/>
              <a:t> (-c) the string « </a:t>
            </a:r>
            <a:r>
              <a:rPr lang="fr-FR" dirty="0" err="1"/>
              <a:t>echo</a:t>
            </a:r>
            <a:r>
              <a:rPr lang="fr-FR" dirty="0"/>
              <a:t> </a:t>
            </a:r>
            <a:r>
              <a:rPr lang="fr-FR" dirty="0" err="1"/>
              <a:t>blabla</a:t>
            </a:r>
            <a:r>
              <a:rPr lang="fr-FR" dirty="0"/>
              <a:t>… », </a:t>
            </a:r>
            <a:r>
              <a:rPr lang="fr-FR" dirty="0" err="1"/>
              <a:t>writing</a:t>
            </a:r>
            <a:r>
              <a:rPr lang="fr-FR" dirty="0"/>
              <a:t> « 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for » in the terminal.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675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27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457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33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979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58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6202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061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782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197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e27cfe26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e27cfe26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20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370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69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8252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961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9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6099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 err="1"/>
              <a:t>initd</a:t>
            </a:r>
            <a:r>
              <a:rPr lang="fr-FR" dirty="0"/>
              <a:t>, </a:t>
            </a:r>
            <a:r>
              <a:rPr lang="fr-FR" dirty="0" err="1"/>
              <a:t>systemd</a:t>
            </a:r>
            <a:r>
              <a:rPr lang="fr-FR" dirty="0"/>
              <a:t>, init, … the </a:t>
            </a:r>
            <a:r>
              <a:rPr lang="fr-FR" dirty="0" err="1"/>
              <a:t>name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process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vary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UNIX/Linux </a:t>
            </a:r>
            <a:r>
              <a:rPr lang="fr-FR" dirty="0" err="1"/>
              <a:t>you</a:t>
            </a:r>
            <a:r>
              <a:rPr lang="fr-FR" dirty="0"/>
              <a:t> use</a:t>
            </a:r>
          </a:p>
          <a:p>
            <a:pPr marL="139700" indent="0">
              <a:buNone/>
            </a:pPr>
            <a:r>
              <a:rPr lang="fr-FR" dirty="0"/>
              <a:t>(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PID 1,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PID 3, …)</a:t>
            </a:r>
          </a:p>
          <a:p>
            <a:pPr marL="139700" indent="0">
              <a:buNone/>
            </a:pPr>
            <a:r>
              <a:rPr lang="fr-FR" dirty="0"/>
              <a:t>Just </a:t>
            </a: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one of the first process </a:t>
            </a:r>
            <a:r>
              <a:rPr lang="fr-FR" dirty="0" err="1"/>
              <a:t>that</a:t>
            </a:r>
            <a:r>
              <a:rPr lang="fr-FR" dirty="0"/>
              <a:t> catches all of the </a:t>
            </a:r>
            <a:r>
              <a:rPr lang="fr-FR" dirty="0" err="1"/>
              <a:t>abandonned</a:t>
            </a:r>
            <a:r>
              <a:rPr lang="fr-FR" dirty="0"/>
              <a:t> </a:t>
            </a:r>
            <a:r>
              <a:rPr lang="fr-FR" dirty="0" err="1"/>
              <a:t>childs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51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74958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074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1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27cfe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e27cfe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SIGCONT </a:t>
            </a:r>
            <a:r>
              <a:rPr lang="fr-FR" dirty="0" err="1"/>
              <a:t>might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caught</a:t>
            </a:r>
            <a:r>
              <a:rPr lang="fr-FR" dirty="0"/>
              <a:t> « by the process », but the </a:t>
            </a:r>
            <a:r>
              <a:rPr lang="fr-FR" dirty="0" err="1"/>
              <a:t>scheduler</a:t>
            </a:r>
            <a:r>
              <a:rPr lang="fr-FR" dirty="0"/>
              <a:t> in the kernel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interprete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 err="1"/>
              <a:t>relaunch</a:t>
            </a:r>
            <a:r>
              <a:rPr lang="fr-FR" dirty="0"/>
              <a:t> the process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6813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79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398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8321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891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399187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399187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21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399187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399187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5844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7837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839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9169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0052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3937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67897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399187d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399187d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887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99187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399187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There are several different criteria to consider when trying to select the "best" scheduling algorithm for a particular situation and environment, including: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CPU utilization</a:t>
            </a:r>
            <a:r>
              <a:rPr lang="en" dirty="0">
                <a:solidFill>
                  <a:schemeClr val="dk1"/>
                </a:solidFill>
              </a:rPr>
              <a:t> - Ideally the CPU would be busy 100% of the time, so as to waste 0 CPU cycles. On a real system CPU usage should range from 40% ( lightly loaded ) to 90% ( heavily loaded. )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Throughput</a:t>
            </a:r>
            <a:r>
              <a:rPr lang="en" dirty="0">
                <a:solidFill>
                  <a:schemeClr val="dk1"/>
                </a:solidFill>
              </a:rPr>
              <a:t> - Number of processes completed per unit time. May range from 10 / second to 1 / hour depending on the specific processes.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Turnaround time</a:t>
            </a:r>
            <a:r>
              <a:rPr lang="en" dirty="0">
                <a:solidFill>
                  <a:schemeClr val="dk1"/>
                </a:solidFill>
              </a:rPr>
              <a:t> - Time required for a particular process to complete, from submission time to completion. ( Wall clock time. )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Waiting time</a:t>
            </a:r>
            <a:r>
              <a:rPr lang="en" dirty="0">
                <a:solidFill>
                  <a:schemeClr val="dk1"/>
                </a:solidFill>
              </a:rPr>
              <a:t> - How much time processes spend in the ready queue waiting their turn to get on the CPU.</a:t>
            </a:r>
            <a:endParaRPr dirty="0">
              <a:solidFill>
                <a:schemeClr val="dk1"/>
              </a:solidFill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dirty="0">
                <a:solidFill>
                  <a:schemeClr val="dk1"/>
                </a:solidFill>
              </a:rPr>
              <a:t>( </a:t>
            </a:r>
            <a:r>
              <a:rPr lang="en" b="1" dirty="0">
                <a:solidFill>
                  <a:schemeClr val="dk1"/>
                </a:solidFill>
              </a:rPr>
              <a:t>Load average</a:t>
            </a:r>
            <a:r>
              <a:rPr lang="en" dirty="0">
                <a:solidFill>
                  <a:schemeClr val="dk1"/>
                </a:solidFill>
              </a:rPr>
              <a:t> - The average number of processes sitting in the ready queue waiting their turn to get into the CPU. Reported in 1-minute, 5-minute, and 15-minute averages by "uptime" and "who". )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Response time</a:t>
            </a:r>
            <a:r>
              <a:rPr lang="en" dirty="0">
                <a:solidFill>
                  <a:schemeClr val="dk1"/>
                </a:solidFill>
              </a:rPr>
              <a:t> - The time taken in an interactive program from the issuance of a command to the </a:t>
            </a:r>
            <a:r>
              <a:rPr lang="en" b="1" i="1" dirty="0">
                <a:solidFill>
                  <a:schemeClr val="dk1"/>
                </a:solidFill>
              </a:rPr>
              <a:t>commence</a:t>
            </a:r>
            <a:r>
              <a:rPr lang="en" dirty="0">
                <a:solidFill>
                  <a:schemeClr val="dk1"/>
                </a:solidFill>
              </a:rPr>
              <a:t> of a response to that command.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In general one wants to optimize the average value of a criteria ( Maximize CPU utilization and throughput, and minimize all the others. ) However some times one wants to do something different, such as to minimize the maximum response time.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Sometimes it is most desirable to minimize the </a:t>
            </a:r>
            <a:r>
              <a:rPr lang="en" b="1" i="1" dirty="0">
                <a:solidFill>
                  <a:schemeClr val="dk1"/>
                </a:solidFill>
              </a:rPr>
              <a:t>variance</a:t>
            </a:r>
            <a:r>
              <a:rPr lang="en" dirty="0">
                <a:solidFill>
                  <a:schemeClr val="dk1"/>
                </a:solidFill>
              </a:rPr>
              <a:t> of a criteria than the actual value. I.e. users are more accepting of a consistent predictable system than an inconsistent one, even if it is a little bit slower.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9936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7662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1513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9258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099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792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0338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42130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34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8115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2287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5265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5876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463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0866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288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51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822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332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344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8869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800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6813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8147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9515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32094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54683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340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799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48182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07086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552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2424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6172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7cfe26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7cfe26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73275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On data bus: the CPU </a:t>
            </a:r>
            <a:r>
              <a:rPr lang="fr-FR" dirty="0" err="1"/>
              <a:t>puts</a:t>
            </a:r>
            <a:r>
              <a:rPr lang="fr-FR" dirty="0"/>
              <a:t> the data to </a:t>
            </a:r>
            <a:r>
              <a:rPr lang="fr-FR" dirty="0" err="1"/>
              <a:t>write</a:t>
            </a:r>
            <a:r>
              <a:rPr lang="fr-FR" dirty="0"/>
              <a:t> ‘J’ (in </a:t>
            </a:r>
            <a:r>
              <a:rPr lang="fr-FR" dirty="0" err="1"/>
              <a:t>binary</a:t>
            </a:r>
            <a:r>
              <a:rPr lang="fr-FR" dirty="0"/>
              <a:t>)</a:t>
            </a:r>
          </a:p>
          <a:p>
            <a:pPr marL="139700" indent="0">
              <a:buNone/>
            </a:pPr>
            <a:r>
              <a:rPr lang="fr-FR" dirty="0"/>
              <a:t>On </a:t>
            </a:r>
            <a:r>
              <a:rPr lang="fr-FR" dirty="0" err="1"/>
              <a:t>address</a:t>
            </a:r>
            <a:r>
              <a:rPr lang="fr-FR" dirty="0"/>
              <a:t> bus: the CPU </a:t>
            </a:r>
            <a:r>
              <a:rPr lang="fr-FR" dirty="0" err="1"/>
              <a:t>puts</a:t>
            </a:r>
            <a:r>
              <a:rPr lang="fr-FR" dirty="0"/>
              <a:t> the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the data (64 in </a:t>
            </a:r>
            <a:r>
              <a:rPr lang="fr-FR" dirty="0" err="1"/>
              <a:t>binary</a:t>
            </a:r>
            <a:r>
              <a:rPr lang="fr-FR" dirty="0"/>
              <a:t>)</a:t>
            </a:r>
          </a:p>
          <a:p>
            <a:pPr marL="139700" indent="0">
              <a:buNone/>
            </a:pPr>
            <a:r>
              <a:rPr lang="fr-FR" dirty="0"/>
              <a:t>On the control bus: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- On the R/W pin: the CPU </a:t>
            </a:r>
            <a:r>
              <a:rPr lang="fr-FR" dirty="0" err="1"/>
              <a:t>puts</a:t>
            </a:r>
            <a:r>
              <a:rPr lang="fr-FR" dirty="0"/>
              <a:t> 0 to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memory chips</a:t>
            </a:r>
          </a:p>
          <a:p>
            <a:pPr marL="139700" indent="0">
              <a:buNone/>
            </a:pPr>
            <a:r>
              <a:rPr lang="fr-FR" dirty="0"/>
              <a:t>- </a:t>
            </a:r>
            <a:r>
              <a:rPr lang="fr-FR" dirty="0" err="1"/>
              <a:t>Other</a:t>
            </a:r>
            <a:r>
              <a:rPr lang="fr-FR" dirty="0"/>
              <a:t> pins are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synchronize</a:t>
            </a:r>
            <a:r>
              <a:rPr lang="fr-FR" dirty="0"/>
              <a:t> and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  =&gt;  </a:t>
            </a:r>
            <a:r>
              <a:rPr lang="fr-FR" dirty="0" err="1"/>
              <a:t>absolutely</a:t>
            </a:r>
            <a:r>
              <a:rPr lang="fr-FR" dirty="0"/>
              <a:t> not important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introductory</a:t>
            </a:r>
            <a:r>
              <a:rPr lang="fr-FR" dirty="0"/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225066556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7cfe26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7cfe26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338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7cfe26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7cfe26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45165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7cfe26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7cfe26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536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27cfe26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27cfe26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0040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7cfe26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7cfe26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22831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3 informations for </a:t>
            </a:r>
            <a:r>
              <a:rPr lang="fr-FR" dirty="0" err="1"/>
              <a:t>retrieving</a:t>
            </a:r>
            <a:r>
              <a:rPr lang="fr-FR" dirty="0"/>
              <a:t> the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address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0139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%cr3 [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register</a:t>
            </a:r>
            <a:r>
              <a:rPr lang="fr-FR" dirty="0"/>
              <a:t>]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address</a:t>
            </a:r>
            <a:r>
              <a:rPr lang="fr-FR" dirty="0"/>
              <a:t> of the Page Directory [in 32 bits]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1174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27f2d6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27f2d6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All the values are </a:t>
            </a:r>
            <a:r>
              <a:rPr lang="fr-FR" dirty="0" err="1"/>
              <a:t>examples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« 10b » : 10 bits     « 12b » : 12 bits           PDE and PTE are on 10 bits,  Offset </a:t>
            </a:r>
            <a:r>
              <a:rPr lang="fr-FR" dirty="0" err="1"/>
              <a:t>is</a:t>
            </a:r>
            <a:r>
              <a:rPr lang="fr-FR" dirty="0"/>
              <a:t> on 12 bits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Flags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information (like Read/Write/</a:t>
            </a:r>
            <a:r>
              <a:rPr lang="fr-FR" dirty="0" err="1"/>
              <a:t>Execute</a:t>
            </a:r>
            <a:r>
              <a:rPr lang="fr-F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77233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72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Droid Sans"/>
              <a:buChar char="●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onel@lse.epit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5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_(computing)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Operating Systems: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Processes &amp; Scheduling</a:t>
            </a: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Fabrice BOISSIER &lt;</a:t>
            </a:r>
            <a:r>
              <a:rPr lang="en" u="sng" dirty="0">
                <a:solidFill>
                  <a:schemeClr val="hlink"/>
                </a:solidFill>
              </a:rPr>
              <a:t>fabrice.boissier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@epita.fr</a:t>
            </a:r>
            <a:r>
              <a:rPr lang="en" dirty="0"/>
              <a:t>&gt;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75753C-F62B-479A-838D-040EE4AEE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46409"/>
            <a:ext cx="921544" cy="8187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C0E49E-2499-45EF-9AA1-EE14734C0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856" y="3946409"/>
            <a:ext cx="1277344" cy="8132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A5727F-4C75-40F4-9ADD-4F6A4408666D}"/>
              </a:ext>
            </a:extLst>
          </p:cNvPr>
          <p:cNvSpPr txBox="1"/>
          <p:nvPr/>
        </p:nvSpPr>
        <p:spPr>
          <a:xfrm>
            <a:off x="3663315" y="4353037"/>
            <a:ext cx="181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2022-01-28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6A23B4-12B2-4181-9B34-E4C015921B6C}"/>
              </a:ext>
            </a:extLst>
          </p:cNvPr>
          <p:cNvSpPr txBox="1"/>
          <p:nvPr/>
        </p:nvSpPr>
        <p:spPr>
          <a:xfrm>
            <a:off x="2526030" y="2840053"/>
            <a:ext cx="4091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 err="1"/>
              <a:t>Bachelor’s</a:t>
            </a:r>
            <a:r>
              <a:rPr lang="fr-FR" sz="1600" i="1" dirty="0"/>
              <a:t> </a:t>
            </a:r>
            <a:r>
              <a:rPr lang="fr-FR" sz="1600" i="1" dirty="0" err="1"/>
              <a:t>Special</a:t>
            </a:r>
            <a:r>
              <a:rPr lang="fr-FR" sz="1600" i="1" dirty="0"/>
              <a:t> Edition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F131A5A-BEE4-45D8-8EF6-069E0D17D054}"/>
              </a:ext>
            </a:extLst>
          </p:cNvPr>
          <p:cNvSpPr/>
          <p:nvPr/>
        </p:nvSpPr>
        <p:spPr>
          <a:xfrm>
            <a:off x="639060" y="390079"/>
            <a:ext cx="2890448" cy="4401203"/>
          </a:xfrm>
          <a:prstGeom prst="rect">
            <a:avLst/>
          </a:prstGeo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32C91-0551-4B8D-8678-30BC65096F63}"/>
              </a:ext>
            </a:extLst>
          </p:cNvPr>
          <p:cNvSpPr txBox="1"/>
          <p:nvPr/>
        </p:nvSpPr>
        <p:spPr>
          <a:xfrm>
            <a:off x="30834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char *</a:t>
            </a:r>
            <a:r>
              <a:rPr lang="fr-FR" dirty="0" err="1">
                <a:highlight>
                  <a:srgbClr val="00FF00"/>
                </a:highlight>
              </a:rPr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>
                <a:highlight>
                  <a:srgbClr val="00FF00"/>
                </a:highlight>
              </a:rPr>
              <a:t>i = 0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/>
              <a:t>int</a:t>
            </a:r>
            <a:r>
              <a:rPr lang="fr-FR" b="1" dirty="0"/>
              <a:t>	main(</a:t>
            </a:r>
            <a:r>
              <a:rPr lang="fr-FR" b="1" dirty="0" err="1"/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const</a:t>
            </a:r>
            <a:r>
              <a:rPr lang="fr-FR" dirty="0"/>
              <a:t> char *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var</a:t>
            </a:r>
            <a:r>
              <a:rPr lang="fr-FR" dirty="0"/>
              <a:t> = "</a:t>
            </a:r>
            <a:r>
              <a:rPr lang="fr-FR" dirty="0">
                <a:solidFill>
                  <a:schemeClr val="tx1"/>
                </a:solidFill>
                <a:highlight>
                  <a:srgbClr val="FF0000"/>
                </a:highlight>
              </a:rPr>
              <a:t>Test.</a:t>
            </a:r>
            <a:r>
              <a:rPr lang="fr-FR" dirty="0"/>
              <a:t>";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a = 1337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highlight>
                  <a:srgbClr val="FFFF00"/>
                </a:highlight>
              </a:rPr>
              <a:t>21</a:t>
            </a:r>
            <a:r>
              <a:rPr lang="fr-FR" dirty="0"/>
              <a:t>, </a:t>
            </a:r>
            <a:r>
              <a:rPr lang="fr-FR" dirty="0">
                <a:highlight>
                  <a:srgbClr val="FFFF00"/>
                </a:highlight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myStr</a:t>
            </a:r>
            <a:r>
              <a:rPr lang="fr-FR" dirty="0"/>
              <a:t> = </a:t>
            </a:r>
            <a:r>
              <a:rPr lang="fr-FR" dirty="0" err="1"/>
              <a:t>malloc</a:t>
            </a:r>
            <a:r>
              <a:rPr lang="fr-FR" dirty="0"/>
              <a:t>(</a:t>
            </a:r>
            <a:r>
              <a:rPr lang="fr-FR" dirty="0">
                <a:highlight>
                  <a:srgbClr val="FFFF00"/>
                </a:highlight>
              </a:rPr>
              <a:t>32 * </a:t>
            </a:r>
            <a:r>
              <a:rPr lang="fr-FR" dirty="0" err="1">
                <a:highlight>
                  <a:srgbClr val="FFFF00"/>
                </a:highlight>
              </a:rPr>
              <a:t>sizeof</a:t>
            </a:r>
            <a:r>
              <a:rPr lang="fr-FR" dirty="0">
                <a:highlight>
                  <a:srgbClr val="FFFF00"/>
                </a:highlight>
              </a:rPr>
              <a:t> (char)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return (</a:t>
            </a:r>
            <a:r>
              <a:rPr lang="fr-FR" dirty="0">
                <a:highlight>
                  <a:srgbClr val="FFFF00"/>
                </a:highlight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ADF861-6D5B-45BF-91D8-DC7DDB859B4F}"/>
              </a:ext>
            </a:extLst>
          </p:cNvPr>
          <p:cNvGrpSpPr/>
          <p:nvPr/>
        </p:nvGrpSpPr>
        <p:grpSpPr>
          <a:xfrm>
            <a:off x="6069918" y="125113"/>
            <a:ext cx="1572300" cy="4893272"/>
            <a:chOff x="5272476" y="137022"/>
            <a:chExt cx="1572300" cy="4893272"/>
          </a:xfrm>
        </p:grpSpPr>
        <p:sp>
          <p:nvSpPr>
            <p:cNvPr id="137" name="Google Shape;137;p21"/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 / Code Segment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00B9BA71-E27B-43E2-A19E-9573D538966C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(Read-Only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1EFF7CE3-441F-49ED-A16C-54FD7F79B687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" name="Google Shape;144;p21">
              <a:extLst>
                <a:ext uri="{FF2B5EF4-FFF2-40B4-BE49-F238E27FC236}">
                  <a16:creationId xmlns:a16="http://schemas.microsoft.com/office/drawing/2014/main" id="{46BFE805-1F83-481C-9CB5-4B30532057E5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(Uninitialized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" name="Google Shape;144;p21">
              <a:extLst>
                <a:ext uri="{FF2B5EF4-FFF2-40B4-BE49-F238E27FC236}">
                  <a16:creationId xmlns:a16="http://schemas.microsoft.com/office/drawing/2014/main" id="{11130D1A-A203-4541-BD84-D085D1427C2B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932DA3BD-C9AF-4E1C-B569-66610F651F69}"/>
              </a:ext>
            </a:extLst>
          </p:cNvPr>
          <p:cNvSpPr/>
          <p:nvPr/>
        </p:nvSpPr>
        <p:spPr>
          <a:xfrm>
            <a:off x="5656521" y="125113"/>
            <a:ext cx="318977" cy="10408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E555F9AC-781B-45BB-B797-CC3888A12062}"/>
              </a:ext>
            </a:extLst>
          </p:cNvPr>
          <p:cNvSpPr/>
          <p:nvPr/>
        </p:nvSpPr>
        <p:spPr>
          <a:xfrm>
            <a:off x="5670697" y="1180117"/>
            <a:ext cx="318977" cy="3838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A77F9E-5D94-4A25-8B1F-68365FFC6925}"/>
              </a:ext>
            </a:extLst>
          </p:cNvPr>
          <p:cNvSpPr txBox="1"/>
          <p:nvPr/>
        </p:nvSpPr>
        <p:spPr>
          <a:xfrm>
            <a:off x="4596808" y="489098"/>
            <a:ext cx="105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Read-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961EB3E-AF84-4F6E-9D19-653A975EA660}"/>
              </a:ext>
            </a:extLst>
          </p:cNvPr>
          <p:cNvSpPr txBox="1"/>
          <p:nvPr/>
        </p:nvSpPr>
        <p:spPr>
          <a:xfrm>
            <a:off x="4453603" y="2937684"/>
            <a:ext cx="134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Read / Write</a:t>
            </a:r>
          </a:p>
        </p:txBody>
      </p:sp>
      <p:cxnSp>
        <p:nvCxnSpPr>
          <p:cNvPr id="150" name="Google Shape;150;p21"/>
          <p:cNvCxnSpPr>
            <a:cxnSpLocks/>
            <a:endCxn id="26" idx="1"/>
          </p:cNvCxnSpPr>
          <p:nvPr/>
        </p:nvCxnSpPr>
        <p:spPr>
          <a:xfrm flipV="1">
            <a:off x="1786308" y="1426126"/>
            <a:ext cx="4283610" cy="1054534"/>
          </a:xfrm>
          <a:prstGeom prst="bentConnector3">
            <a:avLst>
              <a:gd name="adj1" fmla="val 45539"/>
            </a:avLst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A18B8D9-0990-4AAA-B0A1-26F4215297CA}"/>
              </a:ext>
            </a:extLst>
          </p:cNvPr>
          <p:cNvCxnSpPr>
            <a:cxnSpLocks/>
          </p:cNvCxnSpPr>
          <p:nvPr/>
        </p:nvCxnSpPr>
        <p:spPr>
          <a:xfrm>
            <a:off x="1798291" y="2348027"/>
            <a:ext cx="0" cy="1326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E9C8D0C-980D-4B24-9D4B-AD9AFD0EBFA4}"/>
              </a:ext>
            </a:extLst>
          </p:cNvPr>
          <p:cNvGrpSpPr/>
          <p:nvPr/>
        </p:nvGrpSpPr>
        <p:grpSpPr>
          <a:xfrm>
            <a:off x="1403498" y="1426126"/>
            <a:ext cx="4666420" cy="1511558"/>
            <a:chOff x="1403498" y="1426126"/>
            <a:chExt cx="4666420" cy="1511558"/>
          </a:xfrm>
        </p:grpSpPr>
        <p:cxnSp>
          <p:nvCxnSpPr>
            <p:cNvPr id="23" name="Google Shape;150;p21">
              <a:extLst>
                <a:ext uri="{FF2B5EF4-FFF2-40B4-BE49-F238E27FC236}">
                  <a16:creationId xmlns:a16="http://schemas.microsoft.com/office/drawing/2014/main" id="{7D243BF1-1643-485E-943C-5F3E1AE115C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1403498" y="1426126"/>
              <a:ext cx="4666420" cy="151155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98A308-932D-4C69-A22F-A7EBB22641E7}"/>
                </a:ext>
              </a:extLst>
            </p:cNvPr>
            <p:cNvCxnSpPr>
              <a:cxnSpLocks/>
            </p:cNvCxnSpPr>
            <p:nvPr/>
          </p:nvCxnSpPr>
          <p:spPr>
            <a:xfrm>
              <a:off x="1410375" y="2772038"/>
              <a:ext cx="0" cy="16564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Google Shape;150;p21">
            <a:extLst>
              <a:ext uri="{FF2B5EF4-FFF2-40B4-BE49-F238E27FC236}">
                <a16:creationId xmlns:a16="http://schemas.microsoft.com/office/drawing/2014/main" id="{4DC2F0E3-0204-417A-9F15-F72E1DEA2C0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253613" y="744794"/>
            <a:ext cx="4816305" cy="1208834"/>
          </a:xfrm>
          <a:prstGeom prst="bentConnector3">
            <a:avLst>
              <a:gd name="adj1" fmla="val 31235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4CC29F6-04F8-4778-8FD1-6A1C80EE28B2}"/>
              </a:ext>
            </a:extLst>
          </p:cNvPr>
          <p:cNvCxnSpPr>
            <a:cxnSpLocks/>
          </p:cNvCxnSpPr>
          <p:nvPr/>
        </p:nvCxnSpPr>
        <p:spPr>
          <a:xfrm>
            <a:off x="1481312" y="645519"/>
            <a:ext cx="0" cy="976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9DF3931-225A-428A-AA05-2422AEEB28EA}"/>
              </a:ext>
            </a:extLst>
          </p:cNvPr>
          <p:cNvCxnSpPr>
            <a:cxnSpLocks/>
          </p:cNvCxnSpPr>
          <p:nvPr/>
        </p:nvCxnSpPr>
        <p:spPr>
          <a:xfrm>
            <a:off x="1262550" y="743175"/>
            <a:ext cx="0" cy="1265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oogle Shape;150;p21">
            <a:extLst>
              <a:ext uri="{FF2B5EF4-FFF2-40B4-BE49-F238E27FC236}">
                <a16:creationId xmlns:a16="http://schemas.microsoft.com/office/drawing/2014/main" id="{B374EE96-88E9-40F4-8ED0-7DA40BC54E6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576223" y="905722"/>
            <a:ext cx="3493695" cy="13387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69F89109-B193-4CA5-B839-B416A536EAC6}"/>
              </a:ext>
            </a:extLst>
          </p:cNvPr>
          <p:cNvGrpSpPr/>
          <p:nvPr/>
        </p:nvGrpSpPr>
        <p:grpSpPr>
          <a:xfrm>
            <a:off x="1357953" y="2937682"/>
            <a:ext cx="2381534" cy="1136925"/>
            <a:chOff x="1357953" y="2937682"/>
            <a:chExt cx="2381534" cy="1136925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FB6582C3-0E5A-44B7-9284-515CEC186033}"/>
                </a:ext>
              </a:extLst>
            </p:cNvPr>
            <p:cNvCxnSpPr/>
            <p:nvPr/>
          </p:nvCxnSpPr>
          <p:spPr>
            <a:xfrm>
              <a:off x="3739487" y="2937682"/>
              <a:ext cx="0" cy="101334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647A72B-CA80-4855-9217-AA212E56B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953" y="3951027"/>
              <a:ext cx="238153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4C83C3EB-6C32-4778-AE89-B773E48AB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0561" y="3521124"/>
              <a:ext cx="1978926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E244312D-D621-4BA0-87C2-96CCEB944E03}"/>
                </a:ext>
              </a:extLst>
            </p:cNvPr>
            <p:cNvCxnSpPr>
              <a:cxnSpLocks/>
            </p:cNvCxnSpPr>
            <p:nvPr/>
          </p:nvCxnSpPr>
          <p:spPr>
            <a:xfrm>
              <a:off x="1368001" y="3951027"/>
              <a:ext cx="0" cy="12358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E2AA895A-D078-4EC6-949B-A82BA95AE86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585" y="3410142"/>
              <a:ext cx="0" cy="11600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FE91AFC6-FC6D-4438-B1B8-E1BAD9301BDC}"/>
                </a:ext>
              </a:extLst>
            </p:cNvPr>
            <p:cNvCxnSpPr>
              <a:cxnSpLocks/>
            </p:cNvCxnSpPr>
            <p:nvPr/>
          </p:nvCxnSpPr>
          <p:spPr>
            <a:xfrm>
              <a:off x="2056262" y="3410142"/>
              <a:ext cx="0" cy="11600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0FCC4A3-B6E6-4BBC-AA56-A300BB9018FC}"/>
              </a:ext>
            </a:extLst>
          </p:cNvPr>
          <p:cNvCxnSpPr>
            <a:cxnSpLocks/>
          </p:cNvCxnSpPr>
          <p:nvPr/>
        </p:nvCxnSpPr>
        <p:spPr>
          <a:xfrm>
            <a:off x="2499814" y="3521124"/>
            <a:ext cx="0" cy="12737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E22A7D6-7780-4594-9ECA-867B02E61BEB}"/>
              </a:ext>
            </a:extLst>
          </p:cNvPr>
          <p:cNvCxnSpPr>
            <a:cxnSpLocks/>
          </p:cNvCxnSpPr>
          <p:nvPr/>
        </p:nvCxnSpPr>
        <p:spPr>
          <a:xfrm>
            <a:off x="3539034" y="385317"/>
            <a:ext cx="2530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785FDAF-1252-49BA-A60C-F9EEEFC59F89}"/>
              </a:ext>
            </a:extLst>
          </p:cNvPr>
          <p:cNvSpPr txBox="1"/>
          <p:nvPr/>
        </p:nvSpPr>
        <p:spPr>
          <a:xfrm>
            <a:off x="3643292" y="3823405"/>
            <a:ext cx="210929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As a</a:t>
            </a:r>
            <a:br>
              <a:rPr lang="fr-FR" sz="2400" b="1" dirty="0"/>
            </a:br>
            <a:r>
              <a:rPr lang="fr-FR" sz="2400" b="1" dirty="0"/>
              <a:t>program</a:t>
            </a:r>
          </a:p>
          <a:p>
            <a:pPr algn="ctr"/>
            <a:r>
              <a:rPr lang="fr-FR" sz="2400" b="1" dirty="0"/>
              <a:t>(</a:t>
            </a:r>
            <a:r>
              <a:rPr lang="fr-FR" sz="2400" b="1" dirty="0" err="1"/>
              <a:t>static</a:t>
            </a:r>
            <a:r>
              <a:rPr lang="fr-FR" sz="2400" b="1" dirty="0"/>
              <a:t>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0459C26-9812-4E17-A6A0-87A36CD44850}"/>
              </a:ext>
            </a:extLst>
          </p:cNvPr>
          <p:cNvSpPr txBox="1"/>
          <p:nvPr/>
        </p:nvSpPr>
        <p:spPr>
          <a:xfrm>
            <a:off x="7657414" y="1630462"/>
            <a:ext cx="108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Block </a:t>
            </a:r>
            <a:r>
              <a:rPr lang="fr-FR" sz="1200" dirty="0" err="1"/>
              <a:t>Starting</a:t>
            </a:r>
            <a:r>
              <a:rPr lang="fr-FR" sz="1200" dirty="0"/>
              <a:t> Symbol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B1955A5-E11E-4E8C-8F29-575A1AA2F3D0}"/>
              </a:ext>
            </a:extLst>
          </p:cNvPr>
          <p:cNvSpPr txBox="1"/>
          <p:nvPr/>
        </p:nvSpPr>
        <p:spPr>
          <a:xfrm>
            <a:off x="7655189" y="2244431"/>
            <a:ext cx="1319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initialized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0 </a:t>
            </a:r>
            <a:r>
              <a:rPr lang="fr-FR" dirty="0" err="1"/>
              <a:t>everywhere</a:t>
            </a:r>
            <a:r>
              <a:rPr lang="fr-FR" dirty="0"/>
              <a:t>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CD5382B-C88B-4BA5-9397-D0E319056280}"/>
              </a:ext>
            </a:extLst>
          </p:cNvPr>
          <p:cNvSpPr txBox="1"/>
          <p:nvPr/>
        </p:nvSpPr>
        <p:spPr>
          <a:xfrm>
            <a:off x="7642218" y="125111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0x00000000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8BAE80A-A2D9-49FA-AC16-E753F92A29A0}"/>
              </a:ext>
            </a:extLst>
          </p:cNvPr>
          <p:cNvSpPr txBox="1"/>
          <p:nvPr/>
        </p:nvSpPr>
        <p:spPr>
          <a:xfrm>
            <a:off x="7642218" y="4710605"/>
            <a:ext cx="1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0xFFFFFFFF</a:t>
            </a:r>
          </a:p>
        </p:txBody>
      </p:sp>
    </p:spTree>
    <p:extLst>
      <p:ext uri="{BB962C8B-B14F-4D97-AF65-F5344CB8AC3E}">
        <p14:creationId xmlns:p14="http://schemas.microsoft.com/office/powerpoint/2010/main" val="125545754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199" y="205975"/>
            <a:ext cx="8495413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4"/>
            </a:pPr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FBB91E85-BED3-48AA-A438-1BC1746F4201}"/>
              </a:ext>
            </a:extLst>
          </p:cNvPr>
          <p:cNvSpPr/>
          <p:nvPr/>
        </p:nvSpPr>
        <p:spPr>
          <a:xfrm rot="16200000">
            <a:off x="281763" y="3060412"/>
            <a:ext cx="350874" cy="41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5068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95414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marL="76200" indent="0">
              <a:buNone/>
            </a:pPr>
            <a:br>
              <a:rPr lang="fr-FR" dirty="0"/>
            </a:br>
            <a:r>
              <a:rPr lang="fr-FR" dirty="0"/>
              <a:t>			and updates the </a:t>
            </a:r>
            <a:r>
              <a:rPr lang="fr-FR" dirty="0" err="1"/>
              <a:t>priorities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7775D9-4EC8-4EDE-A4AE-6F74E273B97B}"/>
              </a:ext>
            </a:extLst>
          </p:cNvPr>
          <p:cNvGrpSpPr/>
          <p:nvPr/>
        </p:nvGrpSpPr>
        <p:grpSpPr>
          <a:xfrm>
            <a:off x="3751375" y="2734273"/>
            <a:ext cx="2048903" cy="1149512"/>
            <a:chOff x="3751375" y="2734273"/>
            <a:chExt cx="2048903" cy="1149512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0CDA8C5-0E13-4980-99E4-0C71935BD84B}"/>
                </a:ext>
              </a:extLst>
            </p:cNvPr>
            <p:cNvGrpSpPr/>
            <p:nvPr/>
          </p:nvGrpSpPr>
          <p:grpSpPr>
            <a:xfrm>
              <a:off x="3752934" y="3064089"/>
              <a:ext cx="1638131" cy="409848"/>
              <a:chOff x="350874" y="3673054"/>
              <a:chExt cx="1638131" cy="40984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C708EE-84AB-4306-A8E3-2EC9B3D7BB31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B36412-2BAD-4109-AB35-EC4E11F00377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317274-ECF9-4640-9BE9-518AB5CB3C8F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A1AFFE-F716-45E0-8458-39570BEB5617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EFF1C04-635F-4764-84F2-28C0C628618E}"/>
                </a:ext>
              </a:extLst>
            </p:cNvPr>
            <p:cNvSpPr/>
            <p:nvPr/>
          </p:nvSpPr>
          <p:spPr>
            <a:xfrm rot="5400000">
              <a:off x="5364068" y="3064091"/>
              <a:ext cx="462575" cy="40984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C901146-A726-4B7E-B957-3208E00EAC12}"/>
                </a:ext>
              </a:extLst>
            </p:cNvPr>
            <p:cNvSpPr txBox="1"/>
            <p:nvPr/>
          </p:nvSpPr>
          <p:spPr>
            <a:xfrm>
              <a:off x="3852668" y="2734273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7277C5-58F7-4462-98B0-A8B9047FECAB}"/>
                </a:ext>
              </a:extLst>
            </p:cNvPr>
            <p:cNvGrpSpPr/>
            <p:nvPr/>
          </p:nvGrpSpPr>
          <p:grpSpPr>
            <a:xfrm>
              <a:off x="3751375" y="3473937"/>
              <a:ext cx="1638131" cy="409848"/>
              <a:chOff x="350874" y="3673054"/>
              <a:chExt cx="1638131" cy="409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F3BB6A2-1F21-454C-99AE-F80EB94A94B3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178F7-2EA3-47E7-8C2B-EF497FCDF241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F1AEAF-19C2-4977-9313-8804D3CA9920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E9A741-6A03-4D76-9053-22FC2A67385B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9419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199" y="205975"/>
            <a:ext cx="8495413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marL="76200" indent="0">
              <a:buNone/>
            </a:pPr>
            <a:br>
              <a:rPr lang="fr-FR" dirty="0"/>
            </a:br>
            <a:r>
              <a:rPr lang="fr-FR" dirty="0"/>
              <a:t>			and updates the </a:t>
            </a:r>
            <a:r>
              <a:rPr lang="fr-FR" dirty="0" err="1"/>
              <a:t>priorities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7775D9-4EC8-4EDE-A4AE-6F74E273B97B}"/>
              </a:ext>
            </a:extLst>
          </p:cNvPr>
          <p:cNvGrpSpPr/>
          <p:nvPr/>
        </p:nvGrpSpPr>
        <p:grpSpPr>
          <a:xfrm>
            <a:off x="3751375" y="2734273"/>
            <a:ext cx="2048903" cy="1790640"/>
            <a:chOff x="3751375" y="2734273"/>
            <a:chExt cx="2048903" cy="179064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0CDA8C5-0E13-4980-99E4-0C71935BD84B}"/>
                </a:ext>
              </a:extLst>
            </p:cNvPr>
            <p:cNvGrpSpPr/>
            <p:nvPr/>
          </p:nvGrpSpPr>
          <p:grpSpPr>
            <a:xfrm>
              <a:off x="3752934" y="3064089"/>
              <a:ext cx="1638131" cy="409848"/>
              <a:chOff x="350874" y="3673054"/>
              <a:chExt cx="1638131" cy="40984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C708EE-84AB-4306-A8E3-2EC9B3D7BB31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B36412-2BAD-4109-AB35-EC4E11F00377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317274-ECF9-4640-9BE9-518AB5CB3C8F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A1AFFE-F716-45E0-8458-39570BEB5617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EFF1C04-635F-4764-84F2-28C0C628618E}"/>
                </a:ext>
              </a:extLst>
            </p:cNvPr>
            <p:cNvSpPr/>
            <p:nvPr/>
          </p:nvSpPr>
          <p:spPr>
            <a:xfrm rot="5400000">
              <a:off x="5364068" y="3064091"/>
              <a:ext cx="462575" cy="40984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C901146-A726-4B7E-B957-3208E00EAC12}"/>
                </a:ext>
              </a:extLst>
            </p:cNvPr>
            <p:cNvSpPr txBox="1"/>
            <p:nvPr/>
          </p:nvSpPr>
          <p:spPr>
            <a:xfrm>
              <a:off x="3852668" y="2734273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7277C5-58F7-4462-98B0-A8B9047FECAB}"/>
                </a:ext>
              </a:extLst>
            </p:cNvPr>
            <p:cNvGrpSpPr/>
            <p:nvPr/>
          </p:nvGrpSpPr>
          <p:grpSpPr>
            <a:xfrm>
              <a:off x="3751375" y="3473937"/>
              <a:ext cx="1638131" cy="409848"/>
              <a:chOff x="350874" y="3673054"/>
              <a:chExt cx="1638131" cy="409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F3BB6A2-1F21-454C-99AE-F80EB94A94B3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178F7-2EA3-47E7-8C2B-EF497FCDF241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F1AEAF-19C2-4977-9313-8804D3CA9920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E9A741-6A03-4D76-9053-22FC2A67385B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D06459D-E271-43CA-89D1-4BFBC3050106}"/>
                </a:ext>
              </a:extLst>
            </p:cNvPr>
            <p:cNvSpPr txBox="1"/>
            <p:nvPr/>
          </p:nvSpPr>
          <p:spPr>
            <a:xfrm>
              <a:off x="4160908" y="3915659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A8CBAA57-81CD-4213-81E9-3D34BDDF2A01}"/>
                </a:ext>
              </a:extLst>
            </p:cNvPr>
            <p:cNvSpPr txBox="1"/>
            <p:nvPr/>
          </p:nvSpPr>
          <p:spPr>
            <a:xfrm>
              <a:off x="4559956" y="3915660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+1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DC457E88-F3E5-44B4-BE04-6C57B3BF244C}"/>
                </a:ext>
              </a:extLst>
            </p:cNvPr>
            <p:cNvSpPr txBox="1"/>
            <p:nvPr/>
          </p:nvSpPr>
          <p:spPr>
            <a:xfrm>
              <a:off x="4979658" y="3915658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+1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AC869A9-1884-4A3E-90D9-B027F7C76FCA}"/>
                </a:ext>
              </a:extLst>
            </p:cNvPr>
            <p:cNvSpPr txBox="1"/>
            <p:nvPr/>
          </p:nvSpPr>
          <p:spPr>
            <a:xfrm>
              <a:off x="4558753" y="4217136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9898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199" y="205975"/>
            <a:ext cx="8495413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marL="76200" indent="0">
              <a:buNone/>
            </a:pPr>
            <a:br>
              <a:rPr lang="fr-FR" dirty="0"/>
            </a:br>
            <a:r>
              <a:rPr lang="fr-FR" dirty="0"/>
              <a:t>			and updates the </a:t>
            </a:r>
            <a:r>
              <a:rPr lang="fr-FR" dirty="0" err="1"/>
              <a:t>priorities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7775D9-4EC8-4EDE-A4AE-6F74E273B97B}"/>
              </a:ext>
            </a:extLst>
          </p:cNvPr>
          <p:cNvGrpSpPr/>
          <p:nvPr/>
        </p:nvGrpSpPr>
        <p:grpSpPr>
          <a:xfrm>
            <a:off x="3751375" y="2734273"/>
            <a:ext cx="2048903" cy="1149512"/>
            <a:chOff x="3751375" y="2734273"/>
            <a:chExt cx="2048903" cy="1149512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0CDA8C5-0E13-4980-99E4-0C71935BD84B}"/>
                </a:ext>
              </a:extLst>
            </p:cNvPr>
            <p:cNvGrpSpPr/>
            <p:nvPr/>
          </p:nvGrpSpPr>
          <p:grpSpPr>
            <a:xfrm>
              <a:off x="3752934" y="3064089"/>
              <a:ext cx="1638131" cy="409848"/>
              <a:chOff x="350874" y="3673054"/>
              <a:chExt cx="1638131" cy="40984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C708EE-84AB-4306-A8E3-2EC9B3D7BB31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B36412-2BAD-4109-AB35-EC4E11F00377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317274-ECF9-4640-9BE9-518AB5CB3C8F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A1AFFE-F716-45E0-8458-39570BEB5617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EFF1C04-635F-4764-84F2-28C0C628618E}"/>
                </a:ext>
              </a:extLst>
            </p:cNvPr>
            <p:cNvSpPr/>
            <p:nvPr/>
          </p:nvSpPr>
          <p:spPr>
            <a:xfrm rot="5400000">
              <a:off x="5364068" y="3064091"/>
              <a:ext cx="462575" cy="40984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C901146-A726-4B7E-B957-3208E00EAC12}"/>
                </a:ext>
              </a:extLst>
            </p:cNvPr>
            <p:cNvSpPr txBox="1"/>
            <p:nvPr/>
          </p:nvSpPr>
          <p:spPr>
            <a:xfrm>
              <a:off x="3852668" y="2734273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7277C5-58F7-4462-98B0-A8B9047FECAB}"/>
                </a:ext>
              </a:extLst>
            </p:cNvPr>
            <p:cNvGrpSpPr/>
            <p:nvPr/>
          </p:nvGrpSpPr>
          <p:grpSpPr>
            <a:xfrm>
              <a:off x="3751375" y="3473937"/>
              <a:ext cx="1638131" cy="409848"/>
              <a:chOff x="350874" y="3673054"/>
              <a:chExt cx="1638131" cy="409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F3BB6A2-1F21-454C-99AE-F80EB94A94B3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178F7-2EA3-47E7-8C2B-EF497FCDF241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F1AEAF-19C2-4977-9313-8804D3CA9920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E9A741-6A03-4D76-9053-22FC2A67385B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60172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95414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marL="76200" indent="0">
              <a:buNone/>
            </a:pPr>
            <a:br>
              <a:rPr lang="fr-FR" dirty="0"/>
            </a:br>
            <a:r>
              <a:rPr lang="fr-FR" dirty="0"/>
              <a:t>			and updates the </a:t>
            </a:r>
            <a:r>
              <a:rPr lang="fr-FR" dirty="0" err="1"/>
              <a:t>priorities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7775D9-4EC8-4EDE-A4AE-6F74E273B97B}"/>
              </a:ext>
            </a:extLst>
          </p:cNvPr>
          <p:cNvGrpSpPr/>
          <p:nvPr/>
        </p:nvGrpSpPr>
        <p:grpSpPr>
          <a:xfrm>
            <a:off x="3751375" y="2734273"/>
            <a:ext cx="2048903" cy="1149512"/>
            <a:chOff x="3751375" y="2734273"/>
            <a:chExt cx="2048903" cy="1149512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0CDA8C5-0E13-4980-99E4-0C71935BD84B}"/>
                </a:ext>
              </a:extLst>
            </p:cNvPr>
            <p:cNvGrpSpPr/>
            <p:nvPr/>
          </p:nvGrpSpPr>
          <p:grpSpPr>
            <a:xfrm>
              <a:off x="3752934" y="3064089"/>
              <a:ext cx="1638131" cy="409848"/>
              <a:chOff x="350874" y="3673054"/>
              <a:chExt cx="1638131" cy="40984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C708EE-84AB-4306-A8E3-2EC9B3D7BB31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B36412-2BAD-4109-AB35-EC4E11F00377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317274-ECF9-4640-9BE9-518AB5CB3C8F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A1AFFE-F716-45E0-8458-39570BEB5617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EFF1C04-635F-4764-84F2-28C0C628618E}"/>
                </a:ext>
              </a:extLst>
            </p:cNvPr>
            <p:cNvSpPr/>
            <p:nvPr/>
          </p:nvSpPr>
          <p:spPr>
            <a:xfrm rot="5400000">
              <a:off x="5364068" y="3064091"/>
              <a:ext cx="462575" cy="40984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C901146-A726-4B7E-B957-3208E00EAC12}"/>
                </a:ext>
              </a:extLst>
            </p:cNvPr>
            <p:cNvSpPr txBox="1"/>
            <p:nvPr/>
          </p:nvSpPr>
          <p:spPr>
            <a:xfrm>
              <a:off x="3852668" y="2734273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7277C5-58F7-4462-98B0-A8B9047FECAB}"/>
                </a:ext>
              </a:extLst>
            </p:cNvPr>
            <p:cNvGrpSpPr/>
            <p:nvPr/>
          </p:nvGrpSpPr>
          <p:grpSpPr>
            <a:xfrm>
              <a:off x="3751375" y="3473937"/>
              <a:ext cx="1638131" cy="409848"/>
              <a:chOff x="350874" y="3673054"/>
              <a:chExt cx="1638131" cy="409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F3BB6A2-1F21-454C-99AE-F80EB94A94B3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178F7-2EA3-47E7-8C2B-EF497FCDF241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F1AEAF-19C2-4977-9313-8804D3CA9920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E9A741-6A03-4D76-9053-22FC2A67385B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17852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95414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5"/>
            </a:pPr>
            <a:r>
              <a:rPr lang="fr-FR" dirty="0"/>
              <a:t>The OS </a:t>
            </a:r>
            <a:r>
              <a:rPr lang="fr-FR" dirty="0" err="1"/>
              <a:t>takes</a:t>
            </a:r>
            <a:r>
              <a:rPr lang="fr-FR" dirty="0"/>
              <a:t> the process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priority</a:t>
            </a:r>
            <a:r>
              <a:rPr lang="fr-FR" dirty="0"/>
              <a:t> at the </a:t>
            </a:r>
            <a:r>
              <a:rPr lang="fr-FR" dirty="0" err="1"/>
              <a:t>head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lèche : demi-tour 1">
            <a:extLst>
              <a:ext uri="{FF2B5EF4-FFF2-40B4-BE49-F238E27FC236}">
                <a16:creationId xmlns:a16="http://schemas.microsoft.com/office/drawing/2014/main" id="{C0DA3993-B45C-49FD-B523-B8319448F9AF}"/>
              </a:ext>
            </a:extLst>
          </p:cNvPr>
          <p:cNvSpPr/>
          <p:nvPr/>
        </p:nvSpPr>
        <p:spPr>
          <a:xfrm>
            <a:off x="2064438" y="2434221"/>
            <a:ext cx="2466679" cy="616685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A1DF1C-EF0C-4463-A686-C7BD933FA853}"/>
              </a:ext>
            </a:extLst>
          </p:cNvPr>
          <p:cNvSpPr/>
          <p:nvPr/>
        </p:nvSpPr>
        <p:spPr>
          <a:xfrm>
            <a:off x="4174604" y="3052738"/>
            <a:ext cx="409848" cy="409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544000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2: Round Robin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if a </a:t>
            </a:r>
            <a:r>
              <a:rPr lang="fr-FR" dirty="0" err="1"/>
              <a:t>priority</a:t>
            </a:r>
            <a:r>
              <a:rPr lang="fr-FR" dirty="0"/>
              <a:t> </a:t>
            </a:r>
            <a:r>
              <a:rPr lang="fr-FR" dirty="0" err="1"/>
              <a:t>criterion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!</a:t>
            </a:r>
          </a:p>
          <a:p>
            <a:endParaRPr lang="fr-FR" dirty="0"/>
          </a:p>
          <a:p>
            <a:r>
              <a:rPr lang="fr-FR" dirty="0" err="1"/>
              <a:t>Graphical</a:t>
            </a:r>
            <a:r>
              <a:rPr lang="fr-FR" dirty="0"/>
              <a:t> applications are more responsives</a:t>
            </a:r>
          </a:p>
          <a:p>
            <a:pPr lvl="1"/>
            <a:r>
              <a:rPr lang="fr-FR" dirty="0"/>
              <a:t>But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process </a:t>
            </a:r>
            <a:r>
              <a:rPr lang="fr-FR" dirty="0" err="1"/>
              <a:t>slower</a:t>
            </a:r>
            <a:endParaRPr lang="fr-FR" dirty="0"/>
          </a:p>
          <a:p>
            <a:endParaRPr lang="fr-FR" dirty="0"/>
          </a:p>
          <a:p>
            <a:r>
              <a:rPr lang="fr-FR" dirty="0"/>
              <a:t>Servers </a:t>
            </a:r>
            <a:r>
              <a:rPr lang="fr-FR" dirty="0" err="1"/>
              <a:t>processes</a:t>
            </a:r>
            <a:r>
              <a:rPr lang="fr-FR" dirty="0"/>
              <a:t> more</a:t>
            </a:r>
          </a:p>
          <a:p>
            <a:pPr lvl="1"/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I/O </a:t>
            </a:r>
            <a:r>
              <a:rPr lang="fr-FR" dirty="0" err="1"/>
              <a:t>prioritized</a:t>
            </a:r>
            <a:r>
              <a:rPr lang="fr-FR" dirty="0"/>
              <a:t>…</a:t>
            </a:r>
          </a:p>
          <a:p>
            <a:pPr lvl="1"/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calculus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2472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9D3A7-6B9C-4DAD-9595-064AA8A4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ps</a:t>
            </a:r>
            <a:r>
              <a:rPr lang="fr-FR" dirty="0"/>
              <a:t>(1) &amp; </a:t>
            </a:r>
            <a:r>
              <a:rPr lang="fr-FR" dirty="0" err="1"/>
              <a:t>kill</a:t>
            </a:r>
            <a:r>
              <a:rPr lang="fr-FR" dirty="0"/>
              <a:t>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35B27-0DE4-44BA-9825-A66DD705D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Check the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of a process in the man</a:t>
            </a:r>
          </a:p>
          <a:p>
            <a:endParaRPr lang="fr-FR" dirty="0"/>
          </a:p>
          <a:p>
            <a:r>
              <a:rPr lang="fr-FR" dirty="0"/>
              <a:t>Question:</a:t>
            </a:r>
            <a:br>
              <a:rPr lang="fr-FR" dirty="0"/>
            </a:br>
            <a:r>
              <a:rPr lang="fr-FR" dirty="0" err="1"/>
              <a:t>Why</a:t>
            </a:r>
            <a:r>
              <a:rPr lang="fr-FR" dirty="0"/>
              <a:t> a process in the « Z » state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disappear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SIGKILL?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E526A9-194E-447E-A504-04D5E9A03B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9232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/>
              <a:t>Memory Management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1408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Protection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Physical </a:t>
            </a:r>
            <a:r>
              <a:rPr lang="fr-FR" dirty="0" err="1"/>
              <a:t>Addresses</a:t>
            </a:r>
            <a:endParaRPr lang="fr-FR" dirty="0"/>
          </a:p>
          <a:p>
            <a:endParaRPr lang="fr-FR" dirty="0"/>
          </a:p>
          <a:p>
            <a:r>
              <a:rPr lang="fr-FR" dirty="0"/>
              <a:t>Chips are </a:t>
            </a:r>
            <a:r>
              <a:rPr lang="fr-FR" dirty="0" err="1"/>
              <a:t>accessed</a:t>
            </a:r>
            <a:r>
              <a:rPr lang="fr-FR" dirty="0"/>
              <a:t> by </a:t>
            </a:r>
            <a:r>
              <a:rPr lang="fr-FR" dirty="0" err="1"/>
              <a:t>wires</a:t>
            </a:r>
            <a:br>
              <a:rPr lang="fr-FR" dirty="0"/>
            </a:br>
            <a:r>
              <a:rPr lang="fr-FR" dirty="0"/>
              <a:t>at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addresses</a:t>
            </a:r>
            <a:endParaRPr lang="fr-FR" dirty="0"/>
          </a:p>
          <a:p>
            <a:pPr lvl="1"/>
            <a:r>
              <a:rPr lang="fr-FR" i="1" dirty="0" err="1"/>
              <a:t>Through</a:t>
            </a:r>
            <a:r>
              <a:rPr lang="fr-FR" i="1" dirty="0"/>
              <a:t> the </a:t>
            </a:r>
            <a:r>
              <a:rPr lang="fr-FR" i="1" dirty="0" err="1"/>
              <a:t>address</a:t>
            </a:r>
            <a:r>
              <a:rPr lang="fr-FR" i="1" dirty="0"/>
              <a:t> bus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6225287-CDA1-4EA7-879B-92B70492A74D}"/>
              </a:ext>
            </a:extLst>
          </p:cNvPr>
          <p:cNvGrpSpPr/>
          <p:nvPr/>
        </p:nvGrpSpPr>
        <p:grpSpPr>
          <a:xfrm>
            <a:off x="5848891" y="513780"/>
            <a:ext cx="2389901" cy="4115939"/>
            <a:chOff x="6166883" y="68252"/>
            <a:chExt cx="2389901" cy="4115939"/>
          </a:xfrm>
        </p:grpSpPr>
        <p:pic>
          <p:nvPicPr>
            <p:cNvPr id="3" name="Graphique 2">
              <a:extLst>
                <a:ext uri="{FF2B5EF4-FFF2-40B4-BE49-F238E27FC236}">
                  <a16:creationId xmlns:a16="http://schemas.microsoft.com/office/drawing/2014/main" id="{EE9041B1-A653-42E8-B4C7-3B1F01CD9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6884" y="68252"/>
              <a:ext cx="2389900" cy="4115939"/>
            </a:xfrm>
            <a:prstGeom prst="rect">
              <a:avLst/>
            </a:prstGeom>
          </p:spPr>
        </p:pic>
        <p:sp>
          <p:nvSpPr>
            <p:cNvPr id="5" name="Parenthèse ouvrante 4">
              <a:extLst>
                <a:ext uri="{FF2B5EF4-FFF2-40B4-BE49-F238E27FC236}">
                  <a16:creationId xmlns:a16="http://schemas.microsoft.com/office/drawing/2014/main" id="{CAD5412D-B744-4196-B8C8-13C002FDC7D9}"/>
                </a:ext>
              </a:extLst>
            </p:cNvPr>
            <p:cNvSpPr/>
            <p:nvPr/>
          </p:nvSpPr>
          <p:spPr>
            <a:xfrm>
              <a:off x="6166883" y="1743739"/>
              <a:ext cx="231491" cy="2307265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Parenthèse ouvrante 9">
              <a:extLst>
                <a:ext uri="{FF2B5EF4-FFF2-40B4-BE49-F238E27FC236}">
                  <a16:creationId xmlns:a16="http://schemas.microsoft.com/office/drawing/2014/main" id="{0AA8D6B3-10FA-41E9-948D-DE353E99CD0C}"/>
                </a:ext>
              </a:extLst>
            </p:cNvPr>
            <p:cNvSpPr/>
            <p:nvPr/>
          </p:nvSpPr>
          <p:spPr>
            <a:xfrm rot="10800000">
              <a:off x="8297032" y="3118144"/>
              <a:ext cx="231490" cy="773373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D88178B-283C-4112-B038-209F6C7C10FE}"/>
              </a:ext>
            </a:extLst>
          </p:cNvPr>
          <p:cNvSpPr txBox="1"/>
          <p:nvPr/>
        </p:nvSpPr>
        <p:spPr>
          <a:xfrm>
            <a:off x="7043842" y="4905410"/>
            <a:ext cx="1787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(6502 reproduit par Bill Bertram)</a:t>
            </a:r>
          </a:p>
        </p:txBody>
      </p:sp>
    </p:spTree>
    <p:extLst>
      <p:ext uri="{BB962C8B-B14F-4D97-AF65-F5344CB8AC3E}">
        <p14:creationId xmlns:p14="http://schemas.microsoft.com/office/powerpoint/2010/main" val="1417211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BA90FC2E-A3BB-41FD-9C34-54FB717E715B}"/>
              </a:ext>
            </a:extLst>
          </p:cNvPr>
          <p:cNvSpPr txBox="1"/>
          <p:nvPr/>
        </p:nvSpPr>
        <p:spPr>
          <a:xfrm>
            <a:off x="2665613" y="225796"/>
            <a:ext cx="210929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As a</a:t>
            </a:r>
            <a:br>
              <a:rPr lang="fr-FR" sz="2400" b="1" dirty="0"/>
            </a:br>
            <a:r>
              <a:rPr lang="fr-FR" sz="2400" b="1" dirty="0"/>
              <a:t>process</a:t>
            </a:r>
          </a:p>
          <a:p>
            <a:pPr algn="ctr"/>
            <a:r>
              <a:rPr lang="fr-FR" sz="2400" b="1" dirty="0"/>
              <a:t>(running)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ADF861-6D5B-45BF-91D8-DC7DDB859B4F}"/>
              </a:ext>
            </a:extLst>
          </p:cNvPr>
          <p:cNvGrpSpPr/>
          <p:nvPr/>
        </p:nvGrpSpPr>
        <p:grpSpPr>
          <a:xfrm>
            <a:off x="6069918" y="125113"/>
            <a:ext cx="1572300" cy="4893273"/>
            <a:chOff x="5272476" y="137022"/>
            <a:chExt cx="1572300" cy="4893273"/>
          </a:xfrm>
        </p:grpSpPr>
        <p:sp>
          <p:nvSpPr>
            <p:cNvPr id="137" name="Google Shape;137;p21"/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 / Code Segment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00B9BA71-E27B-43E2-A19E-9573D538966C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(Read-Only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1EFF7CE3-441F-49ED-A16C-54FD7F79B687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" name="Google Shape;144;p21">
              <a:extLst>
                <a:ext uri="{FF2B5EF4-FFF2-40B4-BE49-F238E27FC236}">
                  <a16:creationId xmlns:a16="http://schemas.microsoft.com/office/drawing/2014/main" id="{1DDEB2E3-13A1-4AF3-BDA0-7BBECA2497DC}"/>
                </a:ext>
              </a:extLst>
            </p:cNvPr>
            <p:cNvSpPr/>
            <p:nvPr/>
          </p:nvSpPr>
          <p:spPr>
            <a:xfrm>
              <a:off x="5272476" y="2232837"/>
              <a:ext cx="1572300" cy="1116418"/>
            </a:xfrm>
            <a:prstGeom prst="rect">
              <a:avLst/>
            </a:prstGeom>
            <a:solidFill>
              <a:srgbClr val="FF00FF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" name="Google Shape;144;p21">
              <a:extLst>
                <a:ext uri="{FF2B5EF4-FFF2-40B4-BE49-F238E27FC236}">
                  <a16:creationId xmlns:a16="http://schemas.microsoft.com/office/drawing/2014/main" id="{46BFE805-1F83-481C-9CB5-4B30532057E5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(Uninitialized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" name="Google Shape;144;p21">
              <a:extLst>
                <a:ext uri="{FF2B5EF4-FFF2-40B4-BE49-F238E27FC236}">
                  <a16:creationId xmlns:a16="http://schemas.microsoft.com/office/drawing/2014/main" id="{2CC141AB-CE68-4BB7-B715-2117E96DEC77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solidFill>
              <a:srgbClr val="00B0F0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" name="Google Shape;144;p21">
              <a:extLst>
                <a:ext uri="{FF2B5EF4-FFF2-40B4-BE49-F238E27FC236}">
                  <a16:creationId xmlns:a16="http://schemas.microsoft.com/office/drawing/2014/main" id="{11130D1A-A203-4541-BD84-D085D1427C2B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79C757CA-D56B-4011-ABE5-10939FE1C0A8}"/>
                </a:ext>
              </a:extLst>
            </p:cNvPr>
            <p:cNvSpPr/>
            <p:nvPr/>
          </p:nvSpPr>
          <p:spPr>
            <a:xfrm>
              <a:off x="5920403" y="2647406"/>
              <a:ext cx="276446" cy="636840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bas 31">
              <a:extLst>
                <a:ext uri="{FF2B5EF4-FFF2-40B4-BE49-F238E27FC236}">
                  <a16:creationId xmlns:a16="http://schemas.microsoft.com/office/drawing/2014/main" id="{56A4947E-BBF1-4538-A045-3411FF75C381}"/>
                </a:ext>
              </a:extLst>
            </p:cNvPr>
            <p:cNvSpPr/>
            <p:nvPr/>
          </p:nvSpPr>
          <p:spPr>
            <a:xfrm rot="10800000">
              <a:off x="5920403" y="4271792"/>
              <a:ext cx="276446" cy="353918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A132C91-0551-4B8D-8678-30BC65096F63}"/>
              </a:ext>
            </a:extLst>
          </p:cNvPr>
          <p:cNvSpPr txBox="1"/>
          <p:nvPr/>
        </p:nvSpPr>
        <p:spPr>
          <a:xfrm>
            <a:off x="30834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char *</a:t>
            </a:r>
            <a:r>
              <a:rPr lang="fr-FR" dirty="0" err="1"/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int</a:t>
            </a:r>
            <a:r>
              <a:rPr lang="fr-FR" dirty="0"/>
              <a:t> i = 0;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/>
              <a:t>int</a:t>
            </a:r>
            <a:r>
              <a:rPr lang="fr-FR" b="1" dirty="0"/>
              <a:t>	main(</a:t>
            </a:r>
            <a:r>
              <a:rPr lang="fr-FR" b="1" dirty="0" err="1"/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const</a:t>
            </a:r>
            <a:r>
              <a:rPr lang="fr-FR" dirty="0"/>
              <a:t> char *var = "Test";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int</a:t>
            </a:r>
            <a:r>
              <a:rPr lang="fr-FR" dirty="0"/>
              <a:t> a = 1337;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highlight>
                  <a:srgbClr val="00FFFF"/>
                </a:highlight>
              </a:rPr>
              <a:t>21</a:t>
            </a:r>
            <a:r>
              <a:rPr lang="fr-FR" dirty="0"/>
              <a:t>, </a:t>
            </a:r>
            <a:r>
              <a:rPr lang="fr-FR" dirty="0">
                <a:highlight>
                  <a:srgbClr val="00FFFF"/>
                </a:highlight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highlight>
                  <a:srgbClr val="FF00FF"/>
                </a:highlight>
              </a:rPr>
              <a:t>myStr</a:t>
            </a:r>
            <a:r>
              <a:rPr lang="fr-FR" dirty="0">
                <a:highlight>
                  <a:srgbClr val="FF00FF"/>
                </a:highlight>
              </a:rPr>
              <a:t> = </a:t>
            </a:r>
            <a:r>
              <a:rPr lang="fr-FR" dirty="0" err="1">
                <a:highlight>
                  <a:srgbClr val="FF00FF"/>
                </a:highlight>
              </a:rPr>
              <a:t>malloc</a:t>
            </a:r>
            <a:r>
              <a:rPr lang="fr-FR" dirty="0"/>
              <a:t>(</a:t>
            </a:r>
            <a:r>
              <a:rPr lang="fr-FR" dirty="0">
                <a:highlight>
                  <a:srgbClr val="00FFFF"/>
                </a:highlight>
              </a:rPr>
              <a:t>32 * </a:t>
            </a:r>
            <a:r>
              <a:rPr lang="fr-FR" dirty="0" err="1">
                <a:highlight>
                  <a:srgbClr val="00FFFF"/>
                </a:highlight>
              </a:rPr>
              <a:t>sizeof</a:t>
            </a:r>
            <a:r>
              <a:rPr lang="fr-FR" dirty="0">
                <a:highlight>
                  <a:srgbClr val="00FFFF"/>
                </a:highlight>
              </a:rPr>
              <a:t> (char)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return (</a:t>
            </a:r>
            <a:r>
              <a:rPr lang="fr-FR" dirty="0">
                <a:highlight>
                  <a:srgbClr val="00FFFF"/>
                </a:highlight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932DA3BD-C9AF-4E1C-B569-66610F651F69}"/>
              </a:ext>
            </a:extLst>
          </p:cNvPr>
          <p:cNvSpPr/>
          <p:nvPr/>
        </p:nvSpPr>
        <p:spPr>
          <a:xfrm>
            <a:off x="5656521" y="125113"/>
            <a:ext cx="318977" cy="10408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E555F9AC-781B-45BB-B797-CC3888A12062}"/>
              </a:ext>
            </a:extLst>
          </p:cNvPr>
          <p:cNvSpPr/>
          <p:nvPr/>
        </p:nvSpPr>
        <p:spPr>
          <a:xfrm>
            <a:off x="5670697" y="1180117"/>
            <a:ext cx="318977" cy="3838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A77F9E-5D94-4A25-8B1F-68365FFC6925}"/>
              </a:ext>
            </a:extLst>
          </p:cNvPr>
          <p:cNvSpPr txBox="1"/>
          <p:nvPr/>
        </p:nvSpPr>
        <p:spPr>
          <a:xfrm>
            <a:off x="4596808" y="489098"/>
            <a:ext cx="105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Read-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961EB3E-AF84-4F6E-9D19-653A975EA660}"/>
              </a:ext>
            </a:extLst>
          </p:cNvPr>
          <p:cNvSpPr txBox="1"/>
          <p:nvPr/>
        </p:nvSpPr>
        <p:spPr>
          <a:xfrm>
            <a:off x="4453603" y="2937684"/>
            <a:ext cx="134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Read / Write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608F28F-8708-4487-A0F9-B1BBF8AEEE39}"/>
              </a:ext>
            </a:extLst>
          </p:cNvPr>
          <p:cNvGrpSpPr/>
          <p:nvPr/>
        </p:nvGrpSpPr>
        <p:grpSpPr>
          <a:xfrm>
            <a:off x="1351128" y="3414713"/>
            <a:ext cx="4718790" cy="1199089"/>
            <a:chOff x="1351128" y="3414713"/>
            <a:chExt cx="4718790" cy="1199089"/>
          </a:xfrm>
        </p:grpSpPr>
        <p:cxnSp>
          <p:nvCxnSpPr>
            <p:cNvPr id="24" name="Google Shape;150;p21">
              <a:extLst>
                <a:ext uri="{FF2B5EF4-FFF2-40B4-BE49-F238E27FC236}">
                  <a16:creationId xmlns:a16="http://schemas.microsoft.com/office/drawing/2014/main" id="{D8BF682B-DCF0-4040-9CA1-1B5D1CB62DE9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1774211" y="3523181"/>
              <a:ext cx="4295707" cy="1090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47DEA9F-1C22-44DB-A66A-ADCC599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2639157" y="3523181"/>
              <a:ext cx="0" cy="1264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0D66EA9-CF94-47F0-ABA1-9710809F18BE}"/>
                </a:ext>
              </a:extLst>
            </p:cNvPr>
            <p:cNvCxnSpPr>
              <a:cxnSpLocks/>
            </p:cNvCxnSpPr>
            <p:nvPr/>
          </p:nvCxnSpPr>
          <p:spPr>
            <a:xfrm>
              <a:off x="1359079" y="4285303"/>
              <a:ext cx="0" cy="3284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F25626C-15EE-4244-B36C-CE180710F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128" y="4613801"/>
              <a:ext cx="2570936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8CF56BD-3E2A-44FD-A562-B34F969E8B93}"/>
                </a:ext>
              </a:extLst>
            </p:cNvPr>
            <p:cNvCxnSpPr>
              <a:cxnSpLocks/>
            </p:cNvCxnSpPr>
            <p:nvPr/>
          </p:nvCxnSpPr>
          <p:spPr>
            <a:xfrm>
              <a:off x="1774211" y="3414713"/>
              <a:ext cx="0" cy="1084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66E67DE-D3E5-45A9-B6EE-B9C4D516B410}"/>
                </a:ext>
              </a:extLst>
            </p:cNvPr>
            <p:cNvCxnSpPr>
              <a:cxnSpLocks/>
            </p:cNvCxnSpPr>
            <p:nvPr/>
          </p:nvCxnSpPr>
          <p:spPr>
            <a:xfrm>
              <a:off x="2059961" y="3414713"/>
              <a:ext cx="0" cy="1084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FC5749D3-A666-4EA1-B749-96D02D8AE3BF}"/>
              </a:ext>
            </a:extLst>
          </p:cNvPr>
          <p:cNvGrpSpPr/>
          <p:nvPr/>
        </p:nvGrpSpPr>
        <p:grpSpPr>
          <a:xfrm>
            <a:off x="616688" y="2571748"/>
            <a:ext cx="5453230" cy="1160280"/>
            <a:chOff x="616688" y="2571748"/>
            <a:chExt cx="5453230" cy="1160280"/>
          </a:xfrm>
        </p:grpSpPr>
        <p:cxnSp>
          <p:nvCxnSpPr>
            <p:cNvPr id="58" name="Google Shape;150;p21">
              <a:extLst>
                <a:ext uri="{FF2B5EF4-FFF2-40B4-BE49-F238E27FC236}">
                  <a16:creationId xmlns:a16="http://schemas.microsoft.com/office/drawing/2014/main" id="{AAD45172-16C4-41EE-B69C-9804CD3E8880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616688" y="2571748"/>
              <a:ext cx="5453230" cy="47979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A656C80-D645-4C83-9495-6415748B5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688" y="3047889"/>
              <a:ext cx="5317" cy="684139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E307647-DD54-4F34-8C63-11F380CC675D}"/>
                </a:ext>
              </a:extLst>
            </p:cNvPr>
            <p:cNvCxnSpPr/>
            <p:nvPr/>
          </p:nvCxnSpPr>
          <p:spPr>
            <a:xfrm>
              <a:off x="616688" y="3732028"/>
              <a:ext cx="132907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512D13E9-DCA2-4D99-B041-08908D924C02}"/>
              </a:ext>
            </a:extLst>
          </p:cNvPr>
          <p:cNvSpPr txBox="1"/>
          <p:nvPr/>
        </p:nvSpPr>
        <p:spPr>
          <a:xfrm>
            <a:off x="7642218" y="125111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0x00000000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A0632B-72AA-419B-9301-C8A8C0020CDE}"/>
              </a:ext>
            </a:extLst>
          </p:cNvPr>
          <p:cNvSpPr txBox="1"/>
          <p:nvPr/>
        </p:nvSpPr>
        <p:spPr>
          <a:xfrm>
            <a:off x="7642218" y="4710605"/>
            <a:ext cx="1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0xFFFFFFFF</a:t>
            </a:r>
          </a:p>
        </p:txBody>
      </p:sp>
    </p:spTree>
    <p:extLst>
      <p:ext uri="{BB962C8B-B14F-4D97-AF65-F5344CB8AC3E}">
        <p14:creationId xmlns:p14="http://schemas.microsoft.com/office/powerpoint/2010/main" val="235441438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B0247-0C1E-4533-A232-DE5BD074FF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C62FC3-0344-4326-9838-5C5E5A4D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9" y="0"/>
            <a:ext cx="8650101" cy="51435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477F2BB-E3CF-4142-AD72-F9F0B7EA4188}"/>
              </a:ext>
            </a:extLst>
          </p:cNvPr>
          <p:cNvSpPr txBox="1"/>
          <p:nvPr/>
        </p:nvSpPr>
        <p:spPr>
          <a:xfrm>
            <a:off x="38515" y="421105"/>
            <a:ext cx="235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Example:</a:t>
            </a:r>
          </a:p>
          <a:p>
            <a:endParaRPr lang="fr-FR" sz="1800" dirty="0"/>
          </a:p>
          <a:p>
            <a:r>
              <a:rPr lang="fr-FR" sz="1800" dirty="0"/>
              <a:t>Write ‘J’ at</a:t>
            </a:r>
            <a:br>
              <a:rPr lang="fr-FR" sz="1800" dirty="0"/>
            </a:br>
            <a:r>
              <a:rPr lang="fr-FR" sz="1800" dirty="0" err="1"/>
              <a:t>physical</a:t>
            </a:r>
            <a:r>
              <a:rPr lang="fr-FR" sz="1800" dirty="0"/>
              <a:t> </a:t>
            </a:r>
            <a:r>
              <a:rPr lang="fr-FR" sz="1800" dirty="0" err="1"/>
              <a:t>address</a:t>
            </a:r>
            <a:r>
              <a:rPr lang="fr-FR" sz="1800" dirty="0"/>
              <a:t> 64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C7E238-C6E1-49C2-8678-3BD6BC839F66}"/>
              </a:ext>
            </a:extLst>
          </p:cNvPr>
          <p:cNvSpPr txBox="1"/>
          <p:nvPr/>
        </p:nvSpPr>
        <p:spPr>
          <a:xfrm>
            <a:off x="7577473" y="3729789"/>
            <a:ext cx="152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‘J’ in ASCII:</a:t>
            </a:r>
          </a:p>
          <a:p>
            <a:r>
              <a:rPr lang="fr-FR" sz="1800" dirty="0"/>
              <a:t>      4  A</a:t>
            </a:r>
          </a:p>
          <a:p>
            <a:r>
              <a:rPr lang="fr-FR" sz="1800" dirty="0"/>
              <a:t>0100  1010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4EF876-5D90-46AA-8E7B-323CBD7210BD}"/>
              </a:ext>
            </a:extLst>
          </p:cNvPr>
          <p:cNvSpPr txBox="1"/>
          <p:nvPr/>
        </p:nvSpPr>
        <p:spPr>
          <a:xfrm>
            <a:off x="7577472" y="1142521"/>
            <a:ext cx="152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READ = 1</a:t>
            </a:r>
          </a:p>
          <a:p>
            <a:r>
              <a:rPr lang="fr-FR" sz="1800" dirty="0"/>
              <a:t>WRITE = 0</a:t>
            </a:r>
          </a:p>
        </p:txBody>
      </p:sp>
    </p:spTree>
    <p:extLst>
      <p:ext uri="{BB962C8B-B14F-4D97-AF65-F5344CB8AC3E}">
        <p14:creationId xmlns:p14="http://schemas.microsoft.com/office/powerpoint/2010/main" val="241275603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Protection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possible!</a:t>
            </a:r>
          </a:p>
          <a:p>
            <a:pPr lvl="1"/>
            <a:r>
              <a:rPr lang="fr-FR" dirty="0" err="1"/>
              <a:t>Any</a:t>
            </a:r>
            <a:r>
              <a:rPr lang="fr-FR" dirty="0"/>
              <a:t> process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anywhere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even</a:t>
            </a:r>
            <a:r>
              <a:rPr lang="fr-FR" dirty="0"/>
              <a:t> on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code…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even</a:t>
            </a:r>
            <a:r>
              <a:rPr lang="fr-FR" dirty="0"/>
              <a:t> on the code of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  <a:p>
            <a:pPr lvl="1"/>
            <a:r>
              <a:rPr lang="fr-FR" i="1" dirty="0"/>
              <a:t>(</a:t>
            </a:r>
            <a:r>
              <a:rPr lang="fr-FR" i="1" dirty="0" err="1"/>
              <a:t>cf</a:t>
            </a:r>
            <a:r>
              <a:rPr lang="fr-FR" i="1" dirty="0"/>
              <a:t> </a:t>
            </a:r>
            <a:r>
              <a:rPr lang="fr-FR" i="1" dirty="0" err="1"/>
              <a:t>Core</a:t>
            </a:r>
            <a:r>
              <a:rPr lang="fr-FR" i="1" dirty="0"/>
              <a:t> </a:t>
            </a:r>
            <a:r>
              <a:rPr lang="fr-FR" i="1" dirty="0" err="1"/>
              <a:t>War</a:t>
            </a:r>
            <a:r>
              <a:rPr lang="fr-FR" i="1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Separation</a:t>
            </a:r>
            <a:endParaRPr lang="fr-FR" dirty="0"/>
          </a:p>
          <a:p>
            <a:pPr lvl="1"/>
            <a:r>
              <a:rPr lang="fr-FR" dirty="0" err="1"/>
              <a:t>Privileges</a:t>
            </a:r>
            <a:endParaRPr lang="fr-FR" dirty="0"/>
          </a:p>
          <a:p>
            <a:pPr lvl="1"/>
            <a:r>
              <a:rPr lang="fr-FR" dirty="0"/>
              <a:t>Abstraction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88178B-283C-4112-B038-209F6C7C10FE}"/>
              </a:ext>
            </a:extLst>
          </p:cNvPr>
          <p:cNvSpPr txBox="1"/>
          <p:nvPr/>
        </p:nvSpPr>
        <p:spPr>
          <a:xfrm>
            <a:off x="7043842" y="4905410"/>
            <a:ext cx="1787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(6502 reproduit par Bill Bertram)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F3939AF-B709-4FCF-8660-F8F8C5076B43}"/>
              </a:ext>
            </a:extLst>
          </p:cNvPr>
          <p:cNvGrpSpPr/>
          <p:nvPr/>
        </p:nvGrpSpPr>
        <p:grpSpPr>
          <a:xfrm>
            <a:off x="5848891" y="513780"/>
            <a:ext cx="2389901" cy="4115939"/>
            <a:chOff x="6166883" y="68252"/>
            <a:chExt cx="2389901" cy="4115939"/>
          </a:xfrm>
        </p:grpSpPr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7165C487-DA49-4925-A922-B9607D2B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6884" y="68252"/>
              <a:ext cx="2389900" cy="4115939"/>
            </a:xfrm>
            <a:prstGeom prst="rect">
              <a:avLst/>
            </a:prstGeom>
          </p:spPr>
        </p:pic>
        <p:sp>
          <p:nvSpPr>
            <p:cNvPr id="15" name="Parenthèse ouvrante 14">
              <a:extLst>
                <a:ext uri="{FF2B5EF4-FFF2-40B4-BE49-F238E27FC236}">
                  <a16:creationId xmlns:a16="http://schemas.microsoft.com/office/drawing/2014/main" id="{A7259E17-ABED-4AC4-BFAC-1577157035FC}"/>
                </a:ext>
              </a:extLst>
            </p:cNvPr>
            <p:cNvSpPr/>
            <p:nvPr/>
          </p:nvSpPr>
          <p:spPr>
            <a:xfrm>
              <a:off x="6166883" y="1743739"/>
              <a:ext cx="231491" cy="2307265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Parenthèse ouvrante 15">
              <a:extLst>
                <a:ext uri="{FF2B5EF4-FFF2-40B4-BE49-F238E27FC236}">
                  <a16:creationId xmlns:a16="http://schemas.microsoft.com/office/drawing/2014/main" id="{7D2C077E-DE99-4671-BF22-58C87DA71580}"/>
                </a:ext>
              </a:extLst>
            </p:cNvPr>
            <p:cNvSpPr/>
            <p:nvPr/>
          </p:nvSpPr>
          <p:spPr>
            <a:xfrm rot="10800000">
              <a:off x="8297032" y="3118144"/>
              <a:ext cx="231490" cy="773373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034580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Protection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Requires</a:t>
            </a:r>
            <a:r>
              <a:rPr lang="fr-FR" dirty="0"/>
              <a:t> a </a:t>
            </a:r>
            <a:r>
              <a:rPr lang="fr-FR" dirty="0" err="1"/>
              <a:t>mechanism</a:t>
            </a:r>
            <a:r>
              <a:rPr lang="fr-FR" dirty="0"/>
              <a:t> for protection</a:t>
            </a:r>
          </a:p>
          <a:p>
            <a:pPr lvl="1"/>
            <a:r>
              <a:rPr lang="fr-FR" dirty="0" err="1"/>
              <a:t>Keep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« areas » per </a:t>
            </a:r>
            <a:r>
              <a:rPr lang="fr-FR" dirty="0" err="1"/>
              <a:t>processes</a:t>
            </a:r>
            <a:endParaRPr lang="fr-FR" dirty="0"/>
          </a:p>
          <a:p>
            <a:pPr lvl="1"/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rights</a:t>
            </a:r>
            <a:r>
              <a:rPr lang="fr-FR" dirty="0"/>
              <a:t> per </a:t>
            </a:r>
            <a:r>
              <a:rPr lang="fr-FR" dirty="0" err="1"/>
              <a:t>processes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b="1" dirty="0"/>
              <a:t>Memory Management Unit (MMU)</a:t>
            </a:r>
          </a:p>
          <a:p>
            <a:endParaRPr lang="fr-FR" dirty="0"/>
          </a:p>
          <a:p>
            <a:r>
              <a:rPr lang="fr-FR" dirty="0" err="1"/>
              <a:t>Virtualization</a:t>
            </a:r>
            <a:endParaRPr lang="fr-FR" dirty="0"/>
          </a:p>
          <a:p>
            <a:pPr lvl="1"/>
            <a:r>
              <a:rPr lang="fr-FR" dirty="0"/>
              <a:t>Segmentation </a:t>
            </a:r>
            <a:r>
              <a:rPr lang="fr-FR" i="1" dirty="0"/>
              <a:t>(</a:t>
            </a:r>
            <a:r>
              <a:rPr lang="fr-FR" i="1" dirty="0" err="1"/>
              <a:t>obsolete</a:t>
            </a:r>
            <a:r>
              <a:rPr lang="fr-FR" i="1" dirty="0"/>
              <a:t>)</a:t>
            </a:r>
          </a:p>
          <a:p>
            <a:pPr lvl="1"/>
            <a:r>
              <a:rPr lang="fr-FR" dirty="0"/>
              <a:t>Pagination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8324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Virtualization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the CPU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Memory Management Unit (MMU)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Page Table/Page Directory: contains memory mappings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Page Directory Base Register (PDBR): address to an address space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the 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1 PDBR per task =&gt; isolated address space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09518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114</a:t>
            </a:fld>
            <a:endParaRPr/>
          </a:p>
        </p:txBody>
      </p:sp>
      <p:pic>
        <p:nvPicPr>
          <p:cNvPr id="128" name="Google Shape;128;p20" descr="773px-Virtual_address_space_and_physical_address_space_relationship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402" y="0"/>
            <a:ext cx="503919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D74F2B8-94F3-4F27-9022-E57540ABE710}"/>
              </a:ext>
            </a:extLst>
          </p:cNvPr>
          <p:cNvGrpSpPr/>
          <p:nvPr/>
        </p:nvGrpSpPr>
        <p:grpSpPr>
          <a:xfrm>
            <a:off x="61534" y="1998588"/>
            <a:ext cx="2057400" cy="1924904"/>
            <a:chOff x="61534" y="1998588"/>
            <a:chExt cx="2057400" cy="192490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85DB2713-8A7E-45E9-993B-761C51C62117}"/>
                </a:ext>
              </a:extLst>
            </p:cNvPr>
            <p:cNvSpPr txBox="1"/>
            <p:nvPr/>
          </p:nvSpPr>
          <p:spPr>
            <a:xfrm>
              <a:off x="347596" y="1998588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i="1" dirty="0" err="1"/>
                <a:t>Linear</a:t>
              </a:r>
              <a:r>
                <a:rPr lang="fr-FR" b="1" i="1" dirty="0"/>
                <a:t> </a:t>
              </a:r>
              <a:r>
                <a:rPr lang="fr-FR" b="1" i="1" dirty="0" err="1"/>
                <a:t>address</a:t>
              </a:r>
              <a:endParaRPr lang="fr-FR" b="1" i="1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83F6090-E21F-40A7-9A8F-9E0E4D39CB04}"/>
                </a:ext>
              </a:extLst>
            </p:cNvPr>
            <p:cNvSpPr txBox="1"/>
            <p:nvPr/>
          </p:nvSpPr>
          <p:spPr>
            <a:xfrm>
              <a:off x="128067" y="2494896"/>
              <a:ext cx="1924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Address</a:t>
              </a:r>
              <a:r>
                <a:rPr lang="fr-FR" dirty="0"/>
                <a:t> in the </a:t>
              </a:r>
              <a:r>
                <a:rPr lang="fr-FR" dirty="0" err="1"/>
                <a:t>virtual</a:t>
              </a:r>
              <a:r>
                <a:rPr lang="fr-FR" dirty="0"/>
                <a:t> </a:t>
              </a:r>
              <a:r>
                <a:rPr lang="fr-FR" dirty="0" err="1"/>
                <a:t>address</a:t>
              </a:r>
              <a:r>
                <a:rPr lang="fr-FR" dirty="0"/>
                <a:t> </a:t>
              </a:r>
              <a:r>
                <a:rPr lang="fr-FR" dirty="0" err="1"/>
                <a:t>space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35CD9D7-1184-4FCE-B6F9-901D2B33827A}"/>
                </a:ext>
              </a:extLst>
            </p:cNvPr>
            <p:cNvSpPr txBox="1"/>
            <p:nvPr/>
          </p:nvSpPr>
          <p:spPr>
            <a:xfrm>
              <a:off x="61534" y="3184828"/>
              <a:ext cx="2057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Userland</a:t>
              </a:r>
              <a:r>
                <a:rPr lang="fr-FR" dirty="0"/>
                <a:t> programs use pointers in the </a:t>
              </a:r>
              <a:r>
                <a:rPr lang="fr-FR" dirty="0" err="1"/>
                <a:t>virtual</a:t>
              </a:r>
              <a:r>
                <a:rPr lang="fr-FR" dirty="0"/>
                <a:t> </a:t>
              </a:r>
              <a:r>
                <a:rPr lang="fr-FR" dirty="0" err="1"/>
                <a:t>address</a:t>
              </a:r>
              <a:r>
                <a:rPr lang="fr-FR" dirty="0"/>
                <a:t> </a:t>
              </a:r>
              <a:r>
                <a:rPr lang="fr-FR" dirty="0" err="1"/>
                <a:t>space</a:t>
              </a:r>
              <a:r>
                <a:rPr lang="fr-FR" dirty="0"/>
                <a:t> </a:t>
              </a:r>
              <a:r>
                <a:rPr lang="fr-FR" dirty="0" err="1"/>
                <a:t>only</a:t>
              </a:r>
              <a:endParaRPr lang="fr-FR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AD22A76-4A48-453D-860D-DF82A70A777B}"/>
              </a:ext>
            </a:extLst>
          </p:cNvPr>
          <p:cNvGrpSpPr/>
          <p:nvPr/>
        </p:nvGrpSpPr>
        <p:grpSpPr>
          <a:xfrm>
            <a:off x="7002047" y="1985132"/>
            <a:ext cx="2071531" cy="2593054"/>
            <a:chOff x="7002047" y="1985132"/>
            <a:chExt cx="2071531" cy="2593054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1F1F5BC-3005-44AC-8E2C-E02ED65ED10C}"/>
                </a:ext>
              </a:extLst>
            </p:cNvPr>
            <p:cNvSpPr txBox="1"/>
            <p:nvPr/>
          </p:nvSpPr>
          <p:spPr>
            <a:xfrm>
              <a:off x="7221576" y="1985132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i="1" dirty="0"/>
                <a:t>Physical </a:t>
              </a:r>
              <a:r>
                <a:rPr lang="fr-FR" b="1" i="1" dirty="0" err="1"/>
                <a:t>address</a:t>
              </a:r>
              <a:endParaRPr lang="fr-FR" b="1" i="1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EF61F36-58F4-415C-8B96-C9DB9C6589BA}"/>
                </a:ext>
              </a:extLst>
            </p:cNvPr>
            <p:cNvSpPr txBox="1"/>
            <p:nvPr/>
          </p:nvSpPr>
          <p:spPr>
            <a:xfrm>
              <a:off x="7002047" y="2481440"/>
              <a:ext cx="2013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Address</a:t>
              </a:r>
              <a:r>
                <a:rPr lang="fr-FR" dirty="0"/>
                <a:t> in the </a:t>
              </a:r>
              <a:r>
                <a:rPr lang="fr-FR" dirty="0" err="1"/>
                <a:t>physical</a:t>
              </a:r>
              <a:r>
                <a:rPr lang="fr-FR" dirty="0"/>
                <a:t> </a:t>
              </a:r>
              <a:r>
                <a:rPr lang="fr-FR" dirty="0" err="1"/>
                <a:t>address</a:t>
              </a:r>
              <a:r>
                <a:rPr lang="fr-FR" dirty="0"/>
                <a:t> </a:t>
              </a:r>
              <a:r>
                <a:rPr lang="fr-FR" dirty="0" err="1"/>
                <a:t>space</a:t>
              </a:r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993B087-8883-4AEA-9F34-BE452C55598A}"/>
                </a:ext>
              </a:extLst>
            </p:cNvPr>
            <p:cNvSpPr txBox="1"/>
            <p:nvPr/>
          </p:nvSpPr>
          <p:spPr>
            <a:xfrm>
              <a:off x="7016178" y="3193191"/>
              <a:ext cx="2057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Kernel </a:t>
              </a:r>
              <a:r>
                <a:rPr lang="fr-FR" dirty="0" err="1"/>
                <a:t>works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</a:t>
              </a:r>
              <a:r>
                <a:rPr lang="fr-FR" dirty="0" err="1"/>
                <a:t>both</a:t>
              </a:r>
              <a:r>
                <a:rPr lang="fr-FR" dirty="0"/>
                <a:t> </a:t>
              </a:r>
              <a:r>
                <a:rPr lang="fr-FR" dirty="0" err="1"/>
                <a:t>virtual</a:t>
              </a:r>
              <a:r>
                <a:rPr lang="fr-FR" dirty="0"/>
                <a:t> and </a:t>
              </a:r>
              <a:r>
                <a:rPr lang="fr-FR" dirty="0" err="1"/>
                <a:t>physical</a:t>
              </a:r>
              <a:r>
                <a:rPr lang="fr-FR" dirty="0"/>
                <a:t> </a:t>
              </a:r>
              <a:r>
                <a:rPr lang="fr-FR" dirty="0" err="1"/>
                <a:t>addresses</a:t>
              </a:r>
              <a:br>
                <a:rPr lang="fr-FR" dirty="0"/>
              </a:br>
              <a:r>
                <a:rPr lang="fr-FR" i="1" dirty="0"/>
                <a:t>(</a:t>
              </a:r>
              <a:r>
                <a:rPr lang="fr-FR" i="1" dirty="0" err="1"/>
                <a:t>it</a:t>
              </a:r>
              <a:r>
                <a:rPr lang="fr-FR" i="1" dirty="0"/>
                <a:t> can </a:t>
              </a:r>
              <a:r>
                <a:rPr lang="fr-FR" i="1" dirty="0" err="1"/>
                <a:t>indirectly</a:t>
              </a:r>
              <a:r>
                <a:rPr lang="fr-FR" i="1" dirty="0"/>
                <a:t> </a:t>
              </a:r>
              <a:r>
                <a:rPr lang="fr-FR" i="1" dirty="0" err="1"/>
                <a:t>manipulates</a:t>
              </a:r>
              <a:r>
                <a:rPr lang="fr-FR" i="1" dirty="0"/>
                <a:t> the </a:t>
              </a:r>
              <a:r>
                <a:rPr lang="fr-FR" i="1" dirty="0" err="1"/>
                <a:t>physical</a:t>
              </a:r>
              <a:r>
                <a:rPr lang="fr-FR" i="1" dirty="0"/>
                <a:t> </a:t>
              </a:r>
              <a:r>
                <a:rPr lang="fr-FR" i="1" dirty="0" err="1"/>
                <a:t>addresses</a:t>
              </a:r>
              <a:r>
                <a:rPr lang="fr-FR" i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6064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115</a:t>
            </a:fld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1116530" y="4713494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%cr3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116530" y="2578587"/>
            <a:ext cx="1572300" cy="1803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781452" y="2288160"/>
            <a:ext cx="1572300" cy="1803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6446374" y="1665869"/>
            <a:ext cx="1572300" cy="1803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2209208" y="801999"/>
            <a:ext cx="4716731" cy="316881"/>
            <a:chOff x="1215350" y="481375"/>
            <a:chExt cx="4900500" cy="331500"/>
          </a:xfrm>
        </p:grpSpPr>
        <p:sp>
          <p:nvSpPr>
            <p:cNvPr id="139" name="Google Shape;139;p21"/>
            <p:cNvSpPr/>
            <p:nvPr/>
          </p:nvSpPr>
          <p:spPr>
            <a:xfrm>
              <a:off x="12153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dirty="0">
                  <a:latin typeface="Droid Sans"/>
                </a:rPr>
                <a:t>Directory</a:t>
              </a: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8488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Table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4823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roid Sans"/>
                  <a:ea typeface="Droid Sans"/>
                  <a:cs typeface="Droid Sans"/>
                  <a:sym typeface="Droid Sans"/>
                </a:rPr>
                <a:t>Offset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42" name="Google Shape;142;p21"/>
          <p:cNvSpPr/>
          <p:nvPr/>
        </p:nvSpPr>
        <p:spPr>
          <a:xfrm>
            <a:off x="1116530" y="3710157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PDE (PS=0)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781452" y="3151912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PTE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6446374" y="2506990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Physical Address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45" name="Google Shape;145;p21"/>
          <p:cNvCxnSpPr>
            <a:stCxn id="141" idx="2"/>
            <a:endCxn id="144" idx="1"/>
          </p:cNvCxnSpPr>
          <p:nvPr/>
        </p:nvCxnSpPr>
        <p:spPr>
          <a:xfrm rot="-5400000" flipH="1">
            <a:off x="5519867" y="1738829"/>
            <a:ext cx="1546500" cy="3066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stCxn id="140" idx="2"/>
            <a:endCxn id="143" idx="1"/>
          </p:cNvCxnSpPr>
          <p:nvPr/>
        </p:nvCxnSpPr>
        <p:spPr>
          <a:xfrm rot="5400000">
            <a:off x="3078824" y="1821629"/>
            <a:ext cx="2191500" cy="786000"/>
          </a:xfrm>
          <a:prstGeom prst="bentConnector4">
            <a:avLst>
              <a:gd name="adj1" fmla="val 34850"/>
              <a:gd name="adj2" fmla="val 13031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1"/>
          <p:cNvCxnSpPr>
            <a:stCxn id="139" idx="2"/>
            <a:endCxn id="142" idx="1"/>
          </p:cNvCxnSpPr>
          <p:nvPr/>
        </p:nvCxnSpPr>
        <p:spPr>
          <a:xfrm rot="5400000">
            <a:off x="680980" y="1554329"/>
            <a:ext cx="2749800" cy="1878900"/>
          </a:xfrm>
          <a:prstGeom prst="bentConnector4">
            <a:avLst>
              <a:gd name="adj1" fmla="val 37655"/>
              <a:gd name="adj2" fmla="val 11266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1"/>
          <p:cNvCxnSpPr>
            <a:stCxn id="134" idx="1"/>
            <a:endCxn id="135" idx="2"/>
          </p:cNvCxnSpPr>
          <p:nvPr/>
        </p:nvCxnSpPr>
        <p:spPr>
          <a:xfrm rot="10800000" flipH="1">
            <a:off x="1116530" y="4381694"/>
            <a:ext cx="786300" cy="490200"/>
          </a:xfrm>
          <a:prstGeom prst="bentConnector4">
            <a:avLst>
              <a:gd name="adj1" fmla="val -30297"/>
              <a:gd name="adj2" fmla="val 6616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1"/>
          <p:cNvCxnSpPr>
            <a:stCxn id="142" idx="3"/>
            <a:endCxn id="136" idx="2"/>
          </p:cNvCxnSpPr>
          <p:nvPr/>
        </p:nvCxnSpPr>
        <p:spPr>
          <a:xfrm>
            <a:off x="2688830" y="3868557"/>
            <a:ext cx="1878900" cy="222600"/>
          </a:xfrm>
          <a:prstGeom prst="bentConnector4">
            <a:avLst>
              <a:gd name="adj1" fmla="val 29078"/>
              <a:gd name="adj2" fmla="val 20698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1"/>
          <p:cNvCxnSpPr>
            <a:stCxn id="143" idx="3"/>
            <a:endCxn id="137" idx="2"/>
          </p:cNvCxnSpPr>
          <p:nvPr/>
        </p:nvCxnSpPr>
        <p:spPr>
          <a:xfrm>
            <a:off x="5353752" y="3310312"/>
            <a:ext cx="1878900" cy="158700"/>
          </a:xfrm>
          <a:prstGeom prst="bentConnector4">
            <a:avLst>
              <a:gd name="adj1" fmla="val 29078"/>
              <a:gd name="adj2" fmla="val 2505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1"/>
          <p:cNvSpPr txBox="1"/>
          <p:nvPr/>
        </p:nvSpPr>
        <p:spPr>
          <a:xfrm>
            <a:off x="1116650" y="2212716"/>
            <a:ext cx="1572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Page Directory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781452" y="1902168"/>
            <a:ext cx="1572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Page Table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446374" y="1279877"/>
            <a:ext cx="1572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4-KByte Page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209208" y="176927"/>
            <a:ext cx="4716731" cy="38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Droid Sans"/>
                <a:ea typeface="Droid Sans"/>
                <a:cs typeface="Droid Sans"/>
                <a:sym typeface="Droid Sans"/>
              </a:rPr>
              <a:t>Linear Address (32 bits)</a:t>
            </a:r>
            <a:endParaRPr sz="16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CFB3D3-8E81-4504-88C5-A9CA8F1B6AA1}"/>
              </a:ext>
            </a:extLst>
          </p:cNvPr>
          <p:cNvSpPr txBox="1"/>
          <p:nvPr/>
        </p:nvSpPr>
        <p:spPr>
          <a:xfrm>
            <a:off x="2114477" y="552687"/>
            <a:ext cx="4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31</a:t>
            </a:r>
            <a:endParaRPr lang="fr-FR" sz="1200" dirty="0">
              <a:latin typeface="Droid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4DB8026-5B42-4C92-8D5B-D49FA422277B}"/>
              </a:ext>
            </a:extLst>
          </p:cNvPr>
          <p:cNvSpPr txBox="1"/>
          <p:nvPr/>
        </p:nvSpPr>
        <p:spPr>
          <a:xfrm>
            <a:off x="3302975" y="558121"/>
            <a:ext cx="4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latin typeface="Droid Sans"/>
                <a:sym typeface="Droid Sans"/>
              </a:rPr>
              <a:t>22</a:t>
            </a:r>
            <a:endParaRPr lang="fr-FR" sz="1200" dirty="0">
              <a:latin typeface="Droid San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85D605-B85C-45F1-A7CC-5C889F4EC774}"/>
              </a:ext>
            </a:extLst>
          </p:cNvPr>
          <p:cNvSpPr txBox="1"/>
          <p:nvPr/>
        </p:nvSpPr>
        <p:spPr>
          <a:xfrm>
            <a:off x="3781452" y="552688"/>
            <a:ext cx="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21</a:t>
            </a:r>
            <a:endParaRPr lang="fr-FR" sz="1200" dirty="0">
              <a:latin typeface="Droid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41D7C1-0114-45BF-962B-BF2425945070}"/>
              </a:ext>
            </a:extLst>
          </p:cNvPr>
          <p:cNvSpPr txBox="1"/>
          <p:nvPr/>
        </p:nvSpPr>
        <p:spPr>
          <a:xfrm>
            <a:off x="4874230" y="551740"/>
            <a:ext cx="47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latin typeface="Droid Sans"/>
                <a:sym typeface="Droid Sans"/>
              </a:rPr>
              <a:t>12</a:t>
            </a:r>
            <a:endParaRPr lang="fr-FR" sz="1200" dirty="0">
              <a:latin typeface="Droid Sans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0628B4-C9BE-4A2B-AE6C-8820B6051506}"/>
              </a:ext>
            </a:extLst>
          </p:cNvPr>
          <p:cNvSpPr txBox="1"/>
          <p:nvPr/>
        </p:nvSpPr>
        <p:spPr>
          <a:xfrm>
            <a:off x="5352706" y="558121"/>
            <a:ext cx="47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11</a:t>
            </a:r>
            <a:endParaRPr lang="fr-FR" sz="1200" dirty="0">
              <a:latin typeface="Droid San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F960A11-DD66-4D73-9590-810268F969E6}"/>
              </a:ext>
            </a:extLst>
          </p:cNvPr>
          <p:cNvSpPr txBox="1"/>
          <p:nvPr/>
        </p:nvSpPr>
        <p:spPr>
          <a:xfrm>
            <a:off x="6729327" y="554840"/>
            <a:ext cx="47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0</a:t>
            </a:r>
            <a:endParaRPr lang="fr-FR" sz="1200" dirty="0">
              <a:latin typeface="Droid San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9B6664-0E78-4476-A18F-87C0612CB9FE}"/>
              </a:ext>
            </a:extLst>
          </p:cNvPr>
          <p:cNvSpPr txBox="1"/>
          <p:nvPr/>
        </p:nvSpPr>
        <p:spPr>
          <a:xfrm>
            <a:off x="6825578" y="0"/>
            <a:ext cx="231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In the case of 32 bits x86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BF241F9-57A7-405D-8A39-FEF7421F6903}"/>
              </a:ext>
            </a:extLst>
          </p:cNvPr>
          <p:cNvSpPr txBox="1"/>
          <p:nvPr/>
        </p:nvSpPr>
        <p:spPr>
          <a:xfrm>
            <a:off x="2688830" y="4718743"/>
            <a:ext cx="27241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Page Directory Base </a:t>
            </a:r>
            <a:r>
              <a:rPr lang="fr-FR" dirty="0" err="1"/>
              <a:t>Register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1194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F7B544-7FB9-4DA1-82E3-D6D2AFB13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116</a:t>
            </a:fld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3C856E2-F4ED-4ECC-81ED-18529F288E12}"/>
              </a:ext>
            </a:extLst>
          </p:cNvPr>
          <p:cNvGrpSpPr/>
          <p:nvPr/>
        </p:nvGrpSpPr>
        <p:grpSpPr>
          <a:xfrm>
            <a:off x="104027" y="1039025"/>
            <a:ext cx="2454442" cy="2968767"/>
            <a:chOff x="248411" y="1039025"/>
            <a:chExt cx="2454442" cy="2968767"/>
          </a:xfrm>
        </p:grpSpPr>
        <p:sp>
          <p:nvSpPr>
            <p:cNvPr id="15" name="Google Shape;134;p21">
              <a:extLst>
                <a:ext uri="{FF2B5EF4-FFF2-40B4-BE49-F238E27FC236}">
                  <a16:creationId xmlns:a16="http://schemas.microsoft.com/office/drawing/2014/main" id="{C3495EEE-63BB-4C64-870C-4C71C1F41481}"/>
                </a:ext>
              </a:extLst>
            </p:cNvPr>
            <p:cNvSpPr/>
            <p:nvPr/>
          </p:nvSpPr>
          <p:spPr>
            <a:xfrm>
              <a:off x="689482" y="1936089"/>
              <a:ext cx="1572300" cy="316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%cr3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F6A2567-997B-4BCB-9FE4-D26E63083A1D}"/>
                </a:ext>
              </a:extLst>
            </p:cNvPr>
            <p:cNvSpPr txBox="1"/>
            <p:nvPr/>
          </p:nvSpPr>
          <p:spPr>
            <a:xfrm>
              <a:off x="248411" y="2407354"/>
              <a:ext cx="245444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Contains</a:t>
              </a:r>
              <a:r>
                <a:rPr lang="fr-FR" dirty="0"/>
                <a:t> the </a:t>
              </a:r>
              <a:r>
                <a:rPr lang="fr-FR" dirty="0" err="1"/>
                <a:t>address</a:t>
              </a:r>
              <a:r>
                <a:rPr lang="fr-FR" dirty="0"/>
                <a:t> of the Page Directory </a:t>
              </a:r>
              <a:r>
                <a:rPr lang="fr-FR" dirty="0" err="1"/>
                <a:t>list</a:t>
              </a:r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(</a:t>
              </a:r>
              <a:r>
                <a:rPr lang="fr-FR" dirty="0" err="1"/>
                <a:t>allows</a:t>
              </a:r>
              <a:r>
                <a:rPr lang="fr-FR" dirty="0"/>
                <a:t> to </a:t>
              </a:r>
              <a:r>
                <a:rPr lang="fr-FR" dirty="0" err="1"/>
                <a:t>find</a:t>
              </a:r>
              <a:r>
                <a:rPr lang="fr-FR" dirty="0"/>
                <a:t> the </a:t>
              </a:r>
              <a:r>
                <a:rPr lang="fr-FR" dirty="0" err="1"/>
                <a:t>list</a:t>
              </a:r>
              <a:r>
                <a:rPr lang="fr-FR" dirty="0"/>
                <a:t> of PDE)</a:t>
              </a:r>
            </a:p>
            <a:p>
              <a:pPr algn="ctr"/>
              <a:endParaRPr lang="fr-FR" dirty="0"/>
            </a:p>
            <a:p>
              <a:pPr algn="ctr"/>
              <a:r>
                <a:rPr lang="fr-FR" i="1" dirty="0"/>
                <a:t>1 PDBR per process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34D367F-89E7-4230-A1DB-072A116556EA}"/>
                </a:ext>
              </a:extLst>
            </p:cNvPr>
            <p:cNvSpPr txBox="1"/>
            <p:nvPr/>
          </p:nvSpPr>
          <p:spPr>
            <a:xfrm>
              <a:off x="515619" y="1039025"/>
              <a:ext cx="192473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/>
                <a:t>PDBR</a:t>
              </a:r>
              <a:br>
                <a:rPr lang="fr-FR" b="1" dirty="0"/>
              </a:br>
              <a:r>
                <a:rPr lang="fr-FR" b="1" dirty="0"/>
                <a:t>(</a:t>
              </a:r>
              <a:r>
                <a:rPr lang="fr-FR" b="1" i="1" dirty="0"/>
                <a:t>Page Directory Base </a:t>
              </a:r>
              <a:r>
                <a:rPr lang="fr-FR" b="1" i="1" dirty="0" err="1"/>
                <a:t>Register</a:t>
              </a:r>
              <a:r>
                <a:rPr lang="fr-FR" b="1" dirty="0"/>
                <a:t>)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D42223D-E072-40AD-ABC7-6242197259EB}"/>
              </a:ext>
            </a:extLst>
          </p:cNvPr>
          <p:cNvGrpSpPr/>
          <p:nvPr/>
        </p:nvGrpSpPr>
        <p:grpSpPr>
          <a:xfrm>
            <a:off x="2624570" y="301461"/>
            <a:ext cx="2454442" cy="4540577"/>
            <a:chOff x="2768954" y="683057"/>
            <a:chExt cx="2454442" cy="454057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55402FA-5840-42AC-B295-BE46C69DFDFB}"/>
                </a:ext>
              </a:extLst>
            </p:cNvPr>
            <p:cNvGrpSpPr/>
            <p:nvPr/>
          </p:nvGrpSpPr>
          <p:grpSpPr>
            <a:xfrm>
              <a:off x="3210025" y="683057"/>
              <a:ext cx="1572300" cy="2350680"/>
              <a:chOff x="3210025" y="683057"/>
              <a:chExt cx="1572300" cy="2350680"/>
            </a:xfrm>
          </p:grpSpPr>
          <p:sp>
            <p:nvSpPr>
              <p:cNvPr id="7" name="Google Shape;135;p21">
                <a:extLst>
                  <a:ext uri="{FF2B5EF4-FFF2-40B4-BE49-F238E27FC236}">
                    <a16:creationId xmlns:a16="http://schemas.microsoft.com/office/drawing/2014/main" id="{892E5ECD-C70F-4DA1-94E5-592295D92D32}"/>
                  </a:ext>
                </a:extLst>
              </p:cNvPr>
              <p:cNvSpPr/>
              <p:nvPr/>
            </p:nvSpPr>
            <p:spPr>
              <a:xfrm>
                <a:off x="3210025" y="1230737"/>
                <a:ext cx="1572300" cy="18030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2;p21">
                <a:extLst>
                  <a:ext uri="{FF2B5EF4-FFF2-40B4-BE49-F238E27FC236}">
                    <a16:creationId xmlns:a16="http://schemas.microsoft.com/office/drawing/2014/main" id="{2D2812CB-F9CE-4883-B5E0-A88AF8A9D764}"/>
                  </a:ext>
                </a:extLst>
              </p:cNvPr>
              <p:cNvSpPr/>
              <p:nvPr/>
            </p:nvSpPr>
            <p:spPr>
              <a:xfrm>
                <a:off x="3210025" y="2362307"/>
                <a:ext cx="1572300" cy="3168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Droid Sans"/>
                    <a:ea typeface="Droid Sans"/>
                    <a:cs typeface="Droid Sans"/>
                    <a:sym typeface="Droid Sans"/>
                  </a:rPr>
                  <a:t>PDE (PS=0)</a:t>
                </a:r>
                <a:endParaRPr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51;p21">
                <a:extLst>
                  <a:ext uri="{FF2B5EF4-FFF2-40B4-BE49-F238E27FC236}">
                    <a16:creationId xmlns:a16="http://schemas.microsoft.com/office/drawing/2014/main" id="{D1F8F530-0C9A-4015-A7C3-4D4D05E81F72}"/>
                  </a:ext>
                </a:extLst>
              </p:cNvPr>
              <p:cNvSpPr txBox="1"/>
              <p:nvPr/>
            </p:nvSpPr>
            <p:spPr>
              <a:xfrm>
                <a:off x="3210025" y="683057"/>
                <a:ext cx="1572300" cy="38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latin typeface="Droid Sans"/>
                    <a:ea typeface="Droid Sans"/>
                    <a:cs typeface="Droid Sans"/>
                    <a:sym typeface="Droid Sans"/>
                  </a:rPr>
                  <a:t>Page Directory</a:t>
                </a:r>
                <a:endParaRPr b="1"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CF670AB-E02D-4D88-9678-3689B588AAE7}"/>
                </a:ext>
              </a:extLst>
            </p:cNvPr>
            <p:cNvSpPr txBox="1"/>
            <p:nvPr/>
          </p:nvSpPr>
          <p:spPr>
            <a:xfrm>
              <a:off x="2768954" y="3192309"/>
              <a:ext cx="245444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Contains</a:t>
              </a:r>
              <a:r>
                <a:rPr lang="fr-FR" dirty="0"/>
                <a:t> a </a:t>
              </a:r>
              <a:r>
                <a:rPr lang="fr-FR" dirty="0" err="1"/>
                <a:t>list</a:t>
              </a:r>
              <a:r>
                <a:rPr lang="fr-FR" dirty="0"/>
                <a:t> of </a:t>
              </a:r>
              <a:r>
                <a:rPr lang="fr-FR" dirty="0" err="1"/>
                <a:t>addresses</a:t>
              </a:r>
              <a:r>
                <a:rPr lang="fr-FR" dirty="0"/>
                <a:t> </a:t>
              </a:r>
              <a:r>
                <a:rPr lang="fr-FR" dirty="0" err="1"/>
                <a:t>pointing</a:t>
              </a:r>
              <a:r>
                <a:rPr lang="fr-FR" dirty="0"/>
                <a:t> to Page Table </a:t>
              </a:r>
              <a:r>
                <a:rPr lang="fr-FR" dirty="0" err="1"/>
                <a:t>arrays</a:t>
              </a:r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(</a:t>
              </a:r>
              <a:r>
                <a:rPr lang="fr-FR" dirty="0" err="1"/>
                <a:t>allows</a:t>
              </a:r>
              <a:r>
                <a:rPr lang="fr-FR" dirty="0"/>
                <a:t> to </a:t>
              </a:r>
              <a:r>
                <a:rPr lang="fr-FR" dirty="0" err="1"/>
                <a:t>find</a:t>
              </a:r>
              <a:r>
                <a:rPr lang="fr-FR" dirty="0"/>
                <a:t> the right </a:t>
              </a:r>
              <a:r>
                <a:rPr lang="fr-FR" dirty="0" err="1"/>
                <a:t>list</a:t>
              </a:r>
              <a:r>
                <a:rPr lang="fr-FR" dirty="0"/>
                <a:t> of PTE)</a:t>
              </a:r>
            </a:p>
            <a:p>
              <a:pPr algn="ctr"/>
              <a:endParaRPr lang="fr-FR" dirty="0"/>
            </a:p>
            <a:p>
              <a:pPr algn="ctr"/>
              <a:r>
                <a:rPr lang="fr-FR" i="1" dirty="0"/>
                <a:t>Multiple Page Directories </a:t>
              </a:r>
              <a:r>
                <a:rPr lang="fr-FR" i="1" dirty="0" err="1"/>
                <a:t>exist</a:t>
              </a:r>
              <a:r>
                <a:rPr lang="fr-FR" i="1" dirty="0"/>
                <a:t> per process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7B31F36-7028-4859-8258-74336228969F}"/>
              </a:ext>
            </a:extLst>
          </p:cNvPr>
          <p:cNvGrpSpPr/>
          <p:nvPr/>
        </p:nvGrpSpPr>
        <p:grpSpPr>
          <a:xfrm>
            <a:off x="5270653" y="301461"/>
            <a:ext cx="2454442" cy="4614272"/>
            <a:chOff x="5270653" y="301461"/>
            <a:chExt cx="2454442" cy="4614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8A516885-6A9E-4E82-B271-08179DF0040D}"/>
                </a:ext>
              </a:extLst>
            </p:cNvPr>
            <p:cNvGrpSpPr/>
            <p:nvPr/>
          </p:nvGrpSpPr>
          <p:grpSpPr>
            <a:xfrm>
              <a:off x="5586184" y="851339"/>
              <a:ext cx="1877100" cy="2107800"/>
              <a:chOff x="5586184" y="851339"/>
              <a:chExt cx="1877100" cy="2107800"/>
            </a:xfrm>
          </p:grpSpPr>
          <p:sp>
            <p:nvSpPr>
              <p:cNvPr id="39" name="Google Shape;136;p21">
                <a:extLst>
                  <a:ext uri="{FF2B5EF4-FFF2-40B4-BE49-F238E27FC236}">
                    <a16:creationId xmlns:a16="http://schemas.microsoft.com/office/drawing/2014/main" id="{8BA1F387-FBCF-4F69-99A3-50B7AD1A6B15}"/>
                  </a:ext>
                </a:extLst>
              </p:cNvPr>
              <p:cNvSpPr/>
              <p:nvPr/>
            </p:nvSpPr>
            <p:spPr>
              <a:xfrm>
                <a:off x="5890984" y="1156139"/>
                <a:ext cx="1572300" cy="18030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Google Shape;136;p21">
                <a:extLst>
                  <a:ext uri="{FF2B5EF4-FFF2-40B4-BE49-F238E27FC236}">
                    <a16:creationId xmlns:a16="http://schemas.microsoft.com/office/drawing/2014/main" id="{69C99B14-2E08-4DD8-B63E-ACAF34A6E7FF}"/>
                  </a:ext>
                </a:extLst>
              </p:cNvPr>
              <p:cNvSpPr/>
              <p:nvPr/>
            </p:nvSpPr>
            <p:spPr>
              <a:xfrm>
                <a:off x="5738584" y="1003739"/>
                <a:ext cx="1572300" cy="18030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B4D73C9B-1BA3-4509-B7AB-B0215E9B7E6D}"/>
                  </a:ext>
                </a:extLst>
              </p:cNvPr>
              <p:cNvGrpSpPr/>
              <p:nvPr/>
            </p:nvGrpSpPr>
            <p:grpSpPr>
              <a:xfrm>
                <a:off x="5586184" y="851339"/>
                <a:ext cx="1572300" cy="1803000"/>
                <a:chOff x="5586184" y="851339"/>
                <a:chExt cx="1572300" cy="1803000"/>
              </a:xfrm>
            </p:grpSpPr>
            <p:sp>
              <p:nvSpPr>
                <p:cNvPr id="11" name="Google Shape;136;p21">
                  <a:extLst>
                    <a:ext uri="{FF2B5EF4-FFF2-40B4-BE49-F238E27FC236}">
                      <a16:creationId xmlns:a16="http://schemas.microsoft.com/office/drawing/2014/main" id="{CBFAE8BB-6A35-4D87-89D8-A9E29727EE5E}"/>
                    </a:ext>
                  </a:extLst>
                </p:cNvPr>
                <p:cNvSpPr/>
                <p:nvPr/>
              </p:nvSpPr>
              <p:spPr>
                <a:xfrm>
                  <a:off x="5586184" y="851339"/>
                  <a:ext cx="1572300" cy="1803000"/>
                </a:xfrm>
                <a:prstGeom prst="rect">
                  <a:avLst/>
                </a:prstGeom>
                <a:solidFill>
                  <a:srgbClr val="CFE2F3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2" name="Google Shape;143;p21">
                  <a:extLst>
                    <a:ext uri="{FF2B5EF4-FFF2-40B4-BE49-F238E27FC236}">
                      <a16:creationId xmlns:a16="http://schemas.microsoft.com/office/drawing/2014/main" id="{EE826208-B4D5-4EDE-8B10-709A48EA843F}"/>
                    </a:ext>
                  </a:extLst>
                </p:cNvPr>
                <p:cNvSpPr/>
                <p:nvPr/>
              </p:nvSpPr>
              <p:spPr>
                <a:xfrm>
                  <a:off x="5586184" y="1715091"/>
                  <a:ext cx="1572300" cy="316800"/>
                </a:xfrm>
                <a:prstGeom prst="rect">
                  <a:avLst/>
                </a:prstGeom>
                <a:solidFill>
                  <a:srgbClr val="CFE2F3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Droid Sans"/>
                      <a:ea typeface="Droid Sans"/>
                      <a:cs typeface="Droid Sans"/>
                      <a:sym typeface="Droid Sans"/>
                    </a:rPr>
                    <a:t>PTE</a:t>
                  </a:r>
                  <a:endParaRPr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</p:grpSp>
        <p:sp>
          <p:nvSpPr>
            <p:cNvPr id="13" name="Google Shape;152;p21">
              <a:extLst>
                <a:ext uri="{FF2B5EF4-FFF2-40B4-BE49-F238E27FC236}">
                  <a16:creationId xmlns:a16="http://schemas.microsoft.com/office/drawing/2014/main" id="{999F0251-4663-46BD-87D2-7C32ECACBA2F}"/>
                </a:ext>
              </a:extLst>
            </p:cNvPr>
            <p:cNvSpPr txBox="1"/>
            <p:nvPr/>
          </p:nvSpPr>
          <p:spPr>
            <a:xfrm>
              <a:off x="5586184" y="301461"/>
              <a:ext cx="15723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Droid Sans"/>
                  <a:ea typeface="Droid Sans"/>
                  <a:cs typeface="Droid Sans"/>
                  <a:sym typeface="Droid Sans"/>
                </a:rPr>
                <a:t>Page Table</a:t>
              </a:r>
              <a:endParaRPr b="1"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176722E-5E41-4B86-A35E-D171EA6CC33A}"/>
                </a:ext>
              </a:extLst>
            </p:cNvPr>
            <p:cNvSpPr txBox="1"/>
            <p:nvPr/>
          </p:nvSpPr>
          <p:spPr>
            <a:xfrm>
              <a:off x="5270653" y="3099851"/>
              <a:ext cx="24544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Contains</a:t>
              </a:r>
              <a:r>
                <a:rPr lang="fr-FR" dirty="0"/>
                <a:t> a </a:t>
              </a:r>
              <a:r>
                <a:rPr lang="fr-FR" dirty="0" err="1"/>
                <a:t>list</a:t>
              </a:r>
              <a:r>
                <a:rPr lang="fr-FR" dirty="0"/>
                <a:t> of </a:t>
              </a:r>
              <a:r>
                <a:rPr lang="fr-FR" dirty="0" err="1"/>
                <a:t>addresses</a:t>
              </a:r>
              <a:r>
                <a:rPr lang="fr-FR" dirty="0"/>
                <a:t> </a:t>
              </a:r>
              <a:r>
                <a:rPr lang="fr-FR" dirty="0" err="1"/>
                <a:t>pointing</a:t>
              </a:r>
              <a:r>
                <a:rPr lang="fr-FR" dirty="0"/>
                <a:t> to Memory Pages</a:t>
              </a:r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(</a:t>
              </a:r>
              <a:r>
                <a:rPr lang="fr-FR" dirty="0" err="1"/>
                <a:t>allows</a:t>
              </a:r>
              <a:r>
                <a:rPr lang="fr-FR" dirty="0"/>
                <a:t> to </a:t>
              </a:r>
              <a:r>
                <a:rPr lang="fr-FR" dirty="0" err="1"/>
                <a:t>find</a:t>
              </a:r>
              <a:r>
                <a:rPr lang="fr-FR" dirty="0"/>
                <a:t> the right page </a:t>
              </a:r>
              <a:r>
                <a:rPr lang="fr-FR" dirty="0" err="1"/>
                <a:t>we</a:t>
              </a:r>
              <a:r>
                <a:rPr lang="fr-FR" dirty="0"/>
                <a:t> are </a:t>
              </a:r>
              <a:r>
                <a:rPr lang="fr-FR" dirty="0" err="1"/>
                <a:t>searching</a:t>
              </a:r>
              <a:r>
                <a:rPr lang="fr-FR" dirty="0"/>
                <a:t> for)</a:t>
              </a:r>
            </a:p>
            <a:p>
              <a:pPr algn="ctr"/>
              <a:endParaRPr lang="fr-FR" dirty="0"/>
            </a:p>
            <a:p>
              <a:pPr algn="ctr"/>
              <a:r>
                <a:rPr lang="fr-FR" i="1" dirty="0"/>
                <a:t>Multiple Page Table </a:t>
              </a:r>
              <a:r>
                <a:rPr lang="fr-FR" i="1" dirty="0" err="1"/>
                <a:t>exist</a:t>
              </a:r>
              <a:r>
                <a:rPr lang="fr-FR" i="1" dirty="0"/>
                <a:t> per Page Directory</a:t>
              </a:r>
            </a:p>
          </p:txBody>
        </p:sp>
      </p:grp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04E190D-8853-4AE5-AEA0-48D318FA3356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2117398" y="494511"/>
            <a:ext cx="948243" cy="1599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6555856-747D-4C19-9716-051FF54372D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4637941" y="494511"/>
            <a:ext cx="948243" cy="1644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9774810-5D0A-485A-A94D-F6D71B0CBFD2}"/>
              </a:ext>
            </a:extLst>
          </p:cNvPr>
          <p:cNvCxnSpPr>
            <a:cxnSpLocks/>
            <a:stCxn id="12" idx="3"/>
            <a:endCxn id="30" idx="2"/>
          </p:cNvCxnSpPr>
          <p:nvPr/>
        </p:nvCxnSpPr>
        <p:spPr>
          <a:xfrm>
            <a:off x="7158484" y="1873491"/>
            <a:ext cx="64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2FED724-0848-419F-9D31-5C84D38E8D98}"/>
              </a:ext>
            </a:extLst>
          </p:cNvPr>
          <p:cNvGrpSpPr/>
          <p:nvPr/>
        </p:nvGrpSpPr>
        <p:grpSpPr>
          <a:xfrm>
            <a:off x="7725095" y="817485"/>
            <a:ext cx="1380389" cy="3902944"/>
            <a:chOff x="7725095" y="817485"/>
            <a:chExt cx="1380389" cy="3902944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205CD99-1E65-402B-857E-5191FDC65A50}"/>
                </a:ext>
              </a:extLst>
            </p:cNvPr>
            <p:cNvGrpSpPr/>
            <p:nvPr/>
          </p:nvGrpSpPr>
          <p:grpSpPr>
            <a:xfrm>
              <a:off x="7802962" y="1246539"/>
              <a:ext cx="1253043" cy="1558704"/>
              <a:chOff x="7802962" y="1246539"/>
              <a:chExt cx="1253043" cy="1558704"/>
            </a:xfrm>
          </p:grpSpPr>
          <p:sp>
            <p:nvSpPr>
              <p:cNvPr id="42" name="Rectangle : avec coin rogné 41">
                <a:extLst>
                  <a:ext uri="{FF2B5EF4-FFF2-40B4-BE49-F238E27FC236}">
                    <a16:creationId xmlns:a16="http://schemas.microsoft.com/office/drawing/2014/main" id="{B0A74B87-58A4-4B80-A6AB-20DA9ED53421}"/>
                  </a:ext>
                </a:extLst>
              </p:cNvPr>
              <p:cNvSpPr/>
              <p:nvPr/>
            </p:nvSpPr>
            <p:spPr>
              <a:xfrm>
                <a:off x="8107762" y="1551339"/>
                <a:ext cx="948243" cy="1253904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fr-FR">
                  <a:solidFill>
                    <a:srgbClr val="000000"/>
                  </a:solidFill>
                  <a:latin typeface="Droid Sans"/>
                </a:endParaRPr>
              </a:p>
            </p:txBody>
          </p:sp>
          <p:sp>
            <p:nvSpPr>
              <p:cNvPr id="41" name="Rectangle : avec coin rogné 40">
                <a:extLst>
                  <a:ext uri="{FF2B5EF4-FFF2-40B4-BE49-F238E27FC236}">
                    <a16:creationId xmlns:a16="http://schemas.microsoft.com/office/drawing/2014/main" id="{D33B076C-757D-44E6-8DAB-63CC740E2487}"/>
                  </a:ext>
                </a:extLst>
              </p:cNvPr>
              <p:cNvSpPr/>
              <p:nvPr/>
            </p:nvSpPr>
            <p:spPr>
              <a:xfrm>
                <a:off x="7955362" y="1398939"/>
                <a:ext cx="948243" cy="1253904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fr-FR">
                  <a:solidFill>
                    <a:srgbClr val="000000"/>
                  </a:solidFill>
                  <a:latin typeface="Droid Sans"/>
                </a:endParaRPr>
              </a:p>
            </p:txBody>
          </p:sp>
          <p:sp>
            <p:nvSpPr>
              <p:cNvPr id="30" name="Rectangle : avec coin rogné 29">
                <a:extLst>
                  <a:ext uri="{FF2B5EF4-FFF2-40B4-BE49-F238E27FC236}">
                    <a16:creationId xmlns:a16="http://schemas.microsoft.com/office/drawing/2014/main" id="{5986D5A7-8D2E-4487-9AC1-FD6092B92B2E}"/>
                  </a:ext>
                </a:extLst>
              </p:cNvPr>
              <p:cNvSpPr/>
              <p:nvPr/>
            </p:nvSpPr>
            <p:spPr>
              <a:xfrm>
                <a:off x="7802962" y="1246539"/>
                <a:ext cx="948243" cy="1253904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fr-FR">
                  <a:solidFill>
                    <a:srgbClr val="000000"/>
                  </a:solidFill>
                  <a:latin typeface="Droid Sans"/>
                </a:endParaRPr>
              </a:p>
            </p:txBody>
          </p: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67A009D3-19F2-4E6F-B83C-BFCD48572282}"/>
                </a:ext>
              </a:extLst>
            </p:cNvPr>
            <p:cNvSpPr txBox="1"/>
            <p:nvPr/>
          </p:nvSpPr>
          <p:spPr>
            <a:xfrm>
              <a:off x="7725095" y="817485"/>
              <a:ext cx="1380389" cy="281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>
                  <a:latin typeface="Droid Sans"/>
                  <a:ea typeface="Droid Sans"/>
                  <a:cs typeface="Droid Sans"/>
                </a:defRPr>
              </a:lvl1pPr>
            </a:lstStyle>
            <a:p>
              <a:r>
                <a:rPr lang="fr-FR" b="1" dirty="0"/>
                <a:t>Memory Page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6987CF6-AA41-4B9A-9F5C-CB28EC12C55D}"/>
                </a:ext>
              </a:extLst>
            </p:cNvPr>
            <p:cNvSpPr txBox="1"/>
            <p:nvPr/>
          </p:nvSpPr>
          <p:spPr>
            <a:xfrm>
              <a:off x="7747588" y="2904547"/>
              <a:ext cx="132787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Contains</a:t>
              </a:r>
              <a:r>
                <a:rPr lang="fr-FR" dirty="0"/>
                <a:t> multiple </a:t>
              </a:r>
              <a:r>
                <a:rPr lang="fr-FR" dirty="0" err="1"/>
                <a:t>addresses</a:t>
              </a:r>
              <a:r>
                <a:rPr lang="fr-FR" dirty="0"/>
                <a:t> for </a:t>
              </a:r>
              <a:r>
                <a:rPr lang="fr-FR" dirty="0" err="1"/>
                <a:t>storing</a:t>
              </a:r>
              <a:r>
                <a:rPr lang="fr-FR" dirty="0"/>
                <a:t> data</a:t>
              </a:r>
            </a:p>
            <a:p>
              <a:pPr algn="ctr"/>
              <a:br>
                <a:rPr lang="fr-FR" i="1" dirty="0"/>
              </a:br>
              <a:r>
                <a:rPr lang="fr-FR" i="1" dirty="0"/>
                <a:t>(</a:t>
              </a:r>
              <a:r>
                <a:rPr lang="fr-FR" i="1" dirty="0" err="1"/>
                <a:t>usually</a:t>
              </a:r>
              <a:r>
                <a:rPr lang="fr-FR" i="1" dirty="0"/>
                <a:t> 4096 </a:t>
              </a:r>
              <a:r>
                <a:rPr lang="fr-FR" i="1" dirty="0" err="1"/>
                <a:t>addresses</a:t>
              </a:r>
              <a:r>
                <a:rPr lang="fr-FR" i="1" dirty="0"/>
                <a:t> per pages)</a:t>
              </a:r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7119AB7A-485D-4AFA-A8DB-CEA0B26854B7}"/>
              </a:ext>
            </a:extLst>
          </p:cNvPr>
          <p:cNvSpPr txBox="1"/>
          <p:nvPr/>
        </p:nvSpPr>
        <p:spPr>
          <a:xfrm>
            <a:off x="6825578" y="0"/>
            <a:ext cx="231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In the case of 32 bits x86</a:t>
            </a:r>
          </a:p>
        </p:txBody>
      </p:sp>
    </p:spTree>
    <p:extLst>
      <p:ext uri="{BB962C8B-B14F-4D97-AF65-F5344CB8AC3E}">
        <p14:creationId xmlns:p14="http://schemas.microsoft.com/office/powerpoint/2010/main" val="120154415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92600" y="876225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Virtual address 0xCAFEBABE - </a:t>
            </a:r>
            <a:r>
              <a:rPr lang="en" sz="1000" dirty="0"/>
              <a:t>1100 1010 1111 1110 1011 1010 1011 1110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PDE(10b) - 32B </a:t>
            </a:r>
            <a:r>
              <a:rPr lang="en" sz="1000" dirty="0">
                <a:solidFill>
                  <a:schemeClr val="dk1"/>
                </a:solidFill>
              </a:rPr>
              <a:t>1100 1010 11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PTE(10b) - 3EB </a:t>
            </a:r>
            <a:r>
              <a:rPr lang="en" sz="1000" dirty="0">
                <a:solidFill>
                  <a:schemeClr val="dk1"/>
                </a:solidFill>
              </a:rPr>
              <a:t>11 1110 1011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Offset(12b) - ABE </a:t>
            </a:r>
            <a:r>
              <a:rPr lang="en" sz="1000" dirty="0">
                <a:solidFill>
                  <a:schemeClr val="dk1"/>
                </a:solidFill>
              </a:rPr>
              <a:t>1010 1011 1110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cr3 - 0x00104000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PDE at *(0x00104000 + 0x32B) == *(0x0010432B) -&gt; (0x10181000 | flags)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PTE at *(0x10181000 + 0x3EB) == *(0x101813EB) -&gt; (0xDEADF000 | flags)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Virtual address 0xCAFEBABE -&gt; Physical address 0xDEADFABE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117</a:t>
            </a:fld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7F2A19-2456-4D5F-A41A-284D92EE7AAE}"/>
              </a:ext>
            </a:extLst>
          </p:cNvPr>
          <p:cNvSpPr txBox="1"/>
          <p:nvPr/>
        </p:nvSpPr>
        <p:spPr>
          <a:xfrm>
            <a:off x="6825578" y="0"/>
            <a:ext cx="231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In the case of 32 bits x86</a:t>
            </a:r>
          </a:p>
        </p:txBody>
      </p:sp>
    </p:spTree>
    <p:extLst>
      <p:ext uri="{BB962C8B-B14F-4D97-AF65-F5344CB8AC3E}">
        <p14:creationId xmlns:p14="http://schemas.microsoft.com/office/powerpoint/2010/main" val="180158203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118</a:t>
            </a:fld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1116530" y="4713494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0x00104000</a:t>
            </a:r>
            <a:endParaRPr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2209208" y="801999"/>
            <a:ext cx="4716731" cy="316881"/>
            <a:chOff x="1215350" y="481375"/>
            <a:chExt cx="4900500" cy="331500"/>
          </a:xfrm>
        </p:grpSpPr>
        <p:sp>
          <p:nvSpPr>
            <p:cNvPr id="139" name="Google Shape;139;p21"/>
            <p:cNvSpPr/>
            <p:nvPr/>
          </p:nvSpPr>
          <p:spPr>
            <a:xfrm>
              <a:off x="12153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chemeClr val="dk1"/>
                  </a:solidFill>
                </a:rPr>
                <a:t>1100 1010 11</a:t>
              </a:r>
              <a:endParaRPr lang="en" dirty="0"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8488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chemeClr val="dk1"/>
                  </a:solidFill>
                </a:rPr>
                <a:t>11 1110 1011</a:t>
              </a: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4823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chemeClr val="dk1"/>
                  </a:solidFill>
                </a:rPr>
                <a:t>1010 1011 1110</a:t>
              </a:r>
            </a:p>
          </p:txBody>
        </p:sp>
      </p:grpSp>
      <p:cxnSp>
        <p:nvCxnSpPr>
          <p:cNvPr id="145" name="Google Shape;145;p21"/>
          <p:cNvCxnSpPr>
            <a:cxnSpLocks/>
            <a:stCxn id="141" idx="2"/>
            <a:endCxn id="57" idx="2"/>
          </p:cNvCxnSpPr>
          <p:nvPr/>
        </p:nvCxnSpPr>
        <p:spPr>
          <a:xfrm rot="5400000">
            <a:off x="5379846" y="1873105"/>
            <a:ext cx="1514196" cy="5746"/>
          </a:xfrm>
          <a:prstGeom prst="bentConnector4">
            <a:avLst>
              <a:gd name="adj1" fmla="val 42058"/>
              <a:gd name="adj2" fmla="val 40784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cxnSpLocks/>
            <a:stCxn id="140" idx="2"/>
            <a:endCxn id="48" idx="0"/>
          </p:cNvCxnSpPr>
          <p:nvPr/>
        </p:nvCxnSpPr>
        <p:spPr>
          <a:xfrm rot="5400000">
            <a:off x="2953073" y="1821301"/>
            <a:ext cx="2316923" cy="91208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1"/>
          <p:cNvCxnSpPr>
            <a:cxnSpLocks/>
            <a:stCxn id="139" idx="2"/>
            <a:endCxn id="9" idx="0"/>
          </p:cNvCxnSpPr>
          <p:nvPr/>
        </p:nvCxnSpPr>
        <p:spPr>
          <a:xfrm rot="5400000">
            <a:off x="827761" y="536869"/>
            <a:ext cx="1585559" cy="27495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1"/>
          <p:cNvCxnSpPr>
            <a:cxnSpLocks/>
            <a:stCxn id="134" idx="1"/>
            <a:endCxn id="9" idx="4"/>
          </p:cNvCxnSpPr>
          <p:nvPr/>
        </p:nvCxnSpPr>
        <p:spPr>
          <a:xfrm rot="10800000">
            <a:off x="245750" y="3185482"/>
            <a:ext cx="870781" cy="1686413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1"/>
          <p:cNvCxnSpPr>
            <a:cxnSpLocks/>
            <a:stCxn id="142" idx="3"/>
            <a:endCxn id="48" idx="2"/>
          </p:cNvCxnSpPr>
          <p:nvPr/>
        </p:nvCxnSpPr>
        <p:spPr>
          <a:xfrm>
            <a:off x="3186617" y="3676053"/>
            <a:ext cx="228356" cy="2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1"/>
          <p:cNvCxnSpPr>
            <a:cxnSpLocks/>
            <a:stCxn id="143" idx="3"/>
            <a:endCxn id="57" idx="4"/>
          </p:cNvCxnSpPr>
          <p:nvPr/>
        </p:nvCxnSpPr>
        <p:spPr>
          <a:xfrm flipV="1">
            <a:off x="6222420" y="2873597"/>
            <a:ext cx="152172" cy="139134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89172CF-E8F0-4891-B4C4-34BF6C876828}"/>
              </a:ext>
            </a:extLst>
          </p:cNvPr>
          <p:cNvGrpSpPr/>
          <p:nvPr/>
        </p:nvGrpSpPr>
        <p:grpSpPr>
          <a:xfrm>
            <a:off x="1614317" y="2020212"/>
            <a:ext cx="1572420" cy="2168871"/>
            <a:chOff x="1116530" y="2212716"/>
            <a:chExt cx="1572420" cy="2168871"/>
          </a:xfrm>
        </p:grpSpPr>
        <p:sp>
          <p:nvSpPr>
            <p:cNvPr id="135" name="Google Shape;135;p21"/>
            <p:cNvSpPr/>
            <p:nvPr/>
          </p:nvSpPr>
          <p:spPr>
            <a:xfrm>
              <a:off x="1116530" y="2578587"/>
              <a:ext cx="1572300" cy="18030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116530" y="3710157"/>
              <a:ext cx="1572300" cy="316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</a:rPr>
                <a:t>0x10181000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116650" y="2212716"/>
              <a:ext cx="15723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roid Sans"/>
                  <a:ea typeface="Droid Sans"/>
                  <a:cs typeface="Droid Sans"/>
                  <a:sym typeface="Droid Sans"/>
                </a:rPr>
                <a:t>Page Directory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C5DA2E-8E8A-4A50-8F3A-A3098A5DF2B8}"/>
              </a:ext>
            </a:extLst>
          </p:cNvPr>
          <p:cNvGrpSpPr/>
          <p:nvPr/>
        </p:nvGrpSpPr>
        <p:grpSpPr>
          <a:xfrm>
            <a:off x="4650120" y="2856793"/>
            <a:ext cx="1572300" cy="2188992"/>
            <a:chOff x="3781452" y="1902168"/>
            <a:chExt cx="1572300" cy="2188992"/>
          </a:xfrm>
        </p:grpSpPr>
        <p:sp>
          <p:nvSpPr>
            <p:cNvPr id="136" name="Google Shape;136;p21"/>
            <p:cNvSpPr/>
            <p:nvPr/>
          </p:nvSpPr>
          <p:spPr>
            <a:xfrm>
              <a:off x="3781452" y="2288160"/>
              <a:ext cx="1572300" cy="18030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781452" y="3151912"/>
              <a:ext cx="1572300" cy="316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</a:rPr>
                <a:t>0xDEADF000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3781452" y="1902168"/>
              <a:ext cx="15723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roid Sans"/>
                  <a:ea typeface="Droid Sans"/>
                  <a:cs typeface="Droid Sans"/>
                  <a:sym typeface="Droid Sans"/>
                </a:rPr>
                <a:t>Page Table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413F4F4-B21A-4B8A-BF6F-E45EE66E109C}"/>
              </a:ext>
            </a:extLst>
          </p:cNvPr>
          <p:cNvGrpSpPr/>
          <p:nvPr/>
        </p:nvGrpSpPr>
        <p:grpSpPr>
          <a:xfrm>
            <a:off x="7473068" y="1247793"/>
            <a:ext cx="1572300" cy="2188992"/>
            <a:chOff x="7473068" y="1279877"/>
            <a:chExt cx="1572300" cy="2188992"/>
          </a:xfrm>
        </p:grpSpPr>
        <p:sp>
          <p:nvSpPr>
            <p:cNvPr id="137" name="Google Shape;137;p21"/>
            <p:cNvSpPr/>
            <p:nvPr/>
          </p:nvSpPr>
          <p:spPr>
            <a:xfrm>
              <a:off x="7473068" y="1665869"/>
              <a:ext cx="1572300" cy="18030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7473068" y="2506990"/>
              <a:ext cx="1572300" cy="316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 dirty="0">
                  <a:latin typeface="Droid Sans"/>
                  <a:ea typeface="Droid Sans"/>
                  <a:cs typeface="Droid Sans"/>
                  <a:sym typeface="Droid Sans"/>
                </a:rPr>
                <a:t>(data)</a:t>
              </a:r>
              <a:endParaRPr b="1" i="1"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7473068" y="1279877"/>
              <a:ext cx="15723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roid Sans"/>
                  <a:ea typeface="Droid Sans"/>
                  <a:cs typeface="Droid Sans"/>
                  <a:sym typeface="Droid Sans"/>
                </a:rPr>
                <a:t>4-KByte Page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6CFB3D3-8E81-4504-88C5-A9CA8F1B6AA1}"/>
              </a:ext>
            </a:extLst>
          </p:cNvPr>
          <p:cNvSpPr txBox="1"/>
          <p:nvPr/>
        </p:nvSpPr>
        <p:spPr>
          <a:xfrm>
            <a:off x="2114477" y="552687"/>
            <a:ext cx="4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31</a:t>
            </a:r>
            <a:endParaRPr lang="fr-FR" sz="1200" dirty="0">
              <a:latin typeface="Droid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4DB8026-5B42-4C92-8D5B-D49FA422277B}"/>
              </a:ext>
            </a:extLst>
          </p:cNvPr>
          <p:cNvSpPr txBox="1"/>
          <p:nvPr/>
        </p:nvSpPr>
        <p:spPr>
          <a:xfrm>
            <a:off x="3302975" y="558121"/>
            <a:ext cx="4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latin typeface="Droid Sans"/>
                <a:sym typeface="Droid Sans"/>
              </a:rPr>
              <a:t>22</a:t>
            </a:r>
            <a:endParaRPr lang="fr-FR" sz="1200" dirty="0">
              <a:latin typeface="Droid San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85D605-B85C-45F1-A7CC-5C889F4EC774}"/>
              </a:ext>
            </a:extLst>
          </p:cNvPr>
          <p:cNvSpPr txBox="1"/>
          <p:nvPr/>
        </p:nvSpPr>
        <p:spPr>
          <a:xfrm>
            <a:off x="3781452" y="552688"/>
            <a:ext cx="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21</a:t>
            </a:r>
            <a:endParaRPr lang="fr-FR" sz="1200" dirty="0">
              <a:latin typeface="Droid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41D7C1-0114-45BF-962B-BF2425945070}"/>
              </a:ext>
            </a:extLst>
          </p:cNvPr>
          <p:cNvSpPr txBox="1"/>
          <p:nvPr/>
        </p:nvSpPr>
        <p:spPr>
          <a:xfrm>
            <a:off x="4874230" y="551740"/>
            <a:ext cx="47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latin typeface="Droid Sans"/>
                <a:sym typeface="Droid Sans"/>
              </a:rPr>
              <a:t>12</a:t>
            </a:r>
            <a:endParaRPr lang="fr-FR" sz="1200" dirty="0">
              <a:latin typeface="Droid Sans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0628B4-C9BE-4A2B-AE6C-8820B6051506}"/>
              </a:ext>
            </a:extLst>
          </p:cNvPr>
          <p:cNvSpPr txBox="1"/>
          <p:nvPr/>
        </p:nvSpPr>
        <p:spPr>
          <a:xfrm>
            <a:off x="5352706" y="558121"/>
            <a:ext cx="47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11</a:t>
            </a:r>
            <a:endParaRPr lang="fr-FR" sz="1200" dirty="0">
              <a:latin typeface="Droid San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F960A11-DD66-4D73-9590-810268F969E6}"/>
              </a:ext>
            </a:extLst>
          </p:cNvPr>
          <p:cNvSpPr txBox="1"/>
          <p:nvPr/>
        </p:nvSpPr>
        <p:spPr>
          <a:xfrm>
            <a:off x="6729327" y="554840"/>
            <a:ext cx="47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0</a:t>
            </a:r>
            <a:endParaRPr lang="fr-FR" sz="1200" dirty="0">
              <a:latin typeface="Droid Sans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BF241F9-57A7-405D-8A39-FEF7421F6903}"/>
              </a:ext>
            </a:extLst>
          </p:cNvPr>
          <p:cNvSpPr txBox="1"/>
          <p:nvPr/>
        </p:nvSpPr>
        <p:spPr>
          <a:xfrm>
            <a:off x="2688830" y="4718743"/>
            <a:ext cx="1309964" cy="3192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PDBR  [%cr3]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4FFBAF-11AC-4A6F-A8E0-06EB4BFE714A}"/>
              </a:ext>
            </a:extLst>
          </p:cNvPr>
          <p:cNvSpPr txBox="1"/>
          <p:nvPr/>
        </p:nvSpPr>
        <p:spPr>
          <a:xfrm>
            <a:off x="2209208" y="54324"/>
            <a:ext cx="4716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/>
              <a:t>0xCAFEBABE</a:t>
            </a:r>
          </a:p>
          <a:p>
            <a:pPr algn="ctr"/>
            <a:r>
              <a:rPr lang="en" sz="1400" dirty="0"/>
              <a:t>1100  1010  11 11  1110  1011   1010  1011  1110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DF0F366-8E4F-4EF8-9F69-AAB430190312}"/>
              </a:ext>
            </a:extLst>
          </p:cNvPr>
          <p:cNvSpPr txBox="1"/>
          <p:nvPr/>
        </p:nvSpPr>
        <p:spPr>
          <a:xfrm>
            <a:off x="2182717" y="1395742"/>
            <a:ext cx="78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chemeClr val="dk1"/>
                </a:solidFill>
              </a:rPr>
              <a:t>0x32B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448F76-5F29-403B-83DB-E8B32C076D20}"/>
              </a:ext>
            </a:extLst>
          </p:cNvPr>
          <p:cNvSpPr txBox="1"/>
          <p:nvPr/>
        </p:nvSpPr>
        <p:spPr>
          <a:xfrm>
            <a:off x="3798334" y="1401395"/>
            <a:ext cx="78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chemeClr val="dk1"/>
                </a:solidFill>
              </a:rPr>
              <a:t>0x3EB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CCA1D2-6369-46E7-AEC5-A3587FC48DCA}"/>
              </a:ext>
            </a:extLst>
          </p:cNvPr>
          <p:cNvSpPr txBox="1"/>
          <p:nvPr/>
        </p:nvSpPr>
        <p:spPr>
          <a:xfrm>
            <a:off x="5129770" y="1401395"/>
            <a:ext cx="78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chemeClr val="dk1"/>
                </a:solidFill>
              </a:rPr>
              <a:t>0xABE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2645386-0D32-406F-87A8-1F40DD08E81B}"/>
              </a:ext>
            </a:extLst>
          </p:cNvPr>
          <p:cNvSpPr txBox="1"/>
          <p:nvPr/>
        </p:nvSpPr>
        <p:spPr>
          <a:xfrm>
            <a:off x="197623" y="3787518"/>
            <a:ext cx="1572300" cy="316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i="1" dirty="0">
                <a:solidFill>
                  <a:schemeClr val="dk1"/>
                </a:solidFill>
              </a:rPr>
              <a:t>*(0x0010432B)</a:t>
            </a:r>
            <a:endParaRPr lang="fr-FR" i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700CBC-5652-4C13-A760-DB47AA2C8F66}"/>
              </a:ext>
            </a:extLst>
          </p:cNvPr>
          <p:cNvSpPr/>
          <p:nvPr/>
        </p:nvSpPr>
        <p:spPr>
          <a:xfrm>
            <a:off x="5228" y="2704439"/>
            <a:ext cx="481042" cy="4810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+</a:t>
            </a:r>
            <a:endParaRPr lang="fr-FR" sz="1800" b="1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9A1A254-6403-4A96-87E2-991A2FC664D2}"/>
              </a:ext>
            </a:extLst>
          </p:cNvPr>
          <p:cNvCxnSpPr>
            <a:stCxn id="9" idx="6"/>
            <a:endCxn id="142" idx="1"/>
          </p:cNvCxnSpPr>
          <p:nvPr/>
        </p:nvCxnSpPr>
        <p:spPr>
          <a:xfrm>
            <a:off x="486270" y="2944960"/>
            <a:ext cx="1128047" cy="731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7F23B246-1F9C-4F44-AD52-F2347F10EA7D}"/>
              </a:ext>
            </a:extLst>
          </p:cNvPr>
          <p:cNvSpPr/>
          <p:nvPr/>
        </p:nvSpPr>
        <p:spPr>
          <a:xfrm>
            <a:off x="3414973" y="3435803"/>
            <a:ext cx="481042" cy="4810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+</a:t>
            </a:r>
            <a:endParaRPr lang="fr-FR" sz="1800" b="1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F5FD47-DF64-43F8-A02E-B42A3B516143}"/>
              </a:ext>
            </a:extLst>
          </p:cNvPr>
          <p:cNvCxnSpPr>
            <a:stCxn id="48" idx="6"/>
            <a:endCxn id="143" idx="1"/>
          </p:cNvCxnSpPr>
          <p:nvPr/>
        </p:nvCxnSpPr>
        <p:spPr>
          <a:xfrm>
            <a:off x="3896015" y="3676324"/>
            <a:ext cx="754105" cy="588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9B7ACF2-F0D3-438C-99C1-4D4100612D7D}"/>
              </a:ext>
            </a:extLst>
          </p:cNvPr>
          <p:cNvSpPr txBox="1"/>
          <p:nvPr/>
        </p:nvSpPr>
        <p:spPr>
          <a:xfrm>
            <a:off x="3327770" y="4304051"/>
            <a:ext cx="14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*(</a:t>
            </a:r>
            <a:r>
              <a:rPr lang="en" sz="1400" i="1" dirty="0">
                <a:solidFill>
                  <a:schemeClr val="dk1"/>
                </a:solidFill>
              </a:rPr>
              <a:t>0x101813EB)</a:t>
            </a:r>
            <a:endParaRPr lang="fr-FR" i="1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718B2D8-35FE-4283-A774-AE9D2C261371}"/>
              </a:ext>
            </a:extLst>
          </p:cNvPr>
          <p:cNvSpPr/>
          <p:nvPr/>
        </p:nvSpPr>
        <p:spPr>
          <a:xfrm>
            <a:off x="6134071" y="2392555"/>
            <a:ext cx="481042" cy="4810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+</a:t>
            </a:r>
            <a:endParaRPr lang="fr-FR" sz="1800" b="1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F7378DD-882F-42A5-9C20-3859425508B7}"/>
              </a:ext>
            </a:extLst>
          </p:cNvPr>
          <p:cNvCxnSpPr>
            <a:stCxn id="57" idx="6"/>
            <a:endCxn id="144" idx="1"/>
          </p:cNvCxnSpPr>
          <p:nvPr/>
        </p:nvCxnSpPr>
        <p:spPr>
          <a:xfrm>
            <a:off x="6615113" y="2633076"/>
            <a:ext cx="857955" cy="23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BCB0950-6C68-416D-B07C-1A01FF757B08}"/>
              </a:ext>
            </a:extLst>
          </p:cNvPr>
          <p:cNvSpPr txBox="1"/>
          <p:nvPr/>
        </p:nvSpPr>
        <p:spPr>
          <a:xfrm>
            <a:off x="5963897" y="2026541"/>
            <a:ext cx="157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C00000"/>
                </a:solidFill>
              </a:rPr>
              <a:t>*(0xDEADFABE</a:t>
            </a:r>
            <a:r>
              <a:rPr lang="en" b="1" i="1" dirty="0">
                <a:solidFill>
                  <a:srgbClr val="C00000"/>
                </a:solidFill>
              </a:rPr>
              <a:t>)</a:t>
            </a:r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1260ED4-A001-4B4B-91C8-418EF215AD4D}"/>
              </a:ext>
            </a:extLst>
          </p:cNvPr>
          <p:cNvSpPr txBox="1"/>
          <p:nvPr/>
        </p:nvSpPr>
        <p:spPr>
          <a:xfrm>
            <a:off x="6825578" y="0"/>
            <a:ext cx="231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In the case of 32 bits x86</a:t>
            </a:r>
          </a:p>
        </p:txBody>
      </p:sp>
    </p:spTree>
    <p:extLst>
      <p:ext uri="{BB962C8B-B14F-4D97-AF65-F5344CB8AC3E}">
        <p14:creationId xmlns:p14="http://schemas.microsoft.com/office/powerpoint/2010/main" val="41663065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Virtualization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the 32 bits case for </a:t>
            </a:r>
            <a:r>
              <a:rPr lang="fr-FR" dirty="0" err="1"/>
              <a:t>intel</a:t>
            </a:r>
            <a:r>
              <a:rPr lang="fr-FR" dirty="0"/>
              <a:t> x86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levels</a:t>
            </a:r>
            <a:r>
              <a:rPr lang="fr-FR" dirty="0"/>
              <a:t> of directories and tables (</a:t>
            </a:r>
            <a:r>
              <a:rPr lang="fr-FR" dirty="0" err="1"/>
              <a:t>before</a:t>
            </a:r>
            <a:r>
              <a:rPr lang="fr-FR" dirty="0"/>
              <a:t> the page </a:t>
            </a:r>
            <a:r>
              <a:rPr lang="fr-FR" dirty="0" err="1"/>
              <a:t>itsel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Variations in the 64 bits case</a:t>
            </a:r>
          </a:p>
          <a:p>
            <a:pPr lvl="1"/>
            <a:r>
              <a:rPr lang="fr-FR" dirty="0"/>
              <a:t>(or </a:t>
            </a:r>
            <a:r>
              <a:rPr lang="fr-FR" dirty="0" err="1"/>
              <a:t>even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32 bits cases)</a:t>
            </a:r>
          </a:p>
          <a:p>
            <a:pPr lvl="1"/>
            <a:endParaRPr lang="fr-FR" dirty="0"/>
          </a:p>
          <a:p>
            <a:r>
              <a:rPr lang="fr-FR" dirty="0"/>
              <a:t>PDBR (Page Directory Base </a:t>
            </a:r>
            <a:r>
              <a:rPr lang="fr-FR" dirty="0" err="1"/>
              <a:t>Register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PTBR (Page Table Base </a:t>
            </a:r>
            <a:r>
              <a:rPr lang="fr-FR" dirty="0" err="1"/>
              <a:t>Register</a:t>
            </a:r>
            <a:r>
              <a:rPr lang="fr-FR" dirty="0"/>
              <a:t>) if no Page Directory</a:t>
            </a:r>
          </a:p>
          <a:p>
            <a:pPr lvl="1"/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same</a:t>
            </a:r>
            <a:r>
              <a:rPr lang="fr-FR" dirty="0"/>
              <a:t> pattern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 for </a:t>
            </a:r>
            <a:r>
              <a:rPr lang="fr-FR" dirty="0" err="1"/>
              <a:t>larger</a:t>
            </a:r>
            <a:r>
              <a:rPr lang="fr-FR" dirty="0"/>
              <a:t> cases</a:t>
            </a:r>
          </a:p>
          <a:p>
            <a:pPr lvl="1"/>
            <a:r>
              <a:rPr lang="fr-FR" dirty="0"/>
              <a:t>4 </a:t>
            </a:r>
            <a:r>
              <a:rPr lang="fr-FR" dirty="0" err="1"/>
              <a:t>levels</a:t>
            </a:r>
            <a:r>
              <a:rPr lang="fr-FR" dirty="0"/>
              <a:t> in the </a:t>
            </a:r>
            <a:r>
              <a:rPr lang="fr-FR" dirty="0" err="1"/>
              <a:t>current</a:t>
            </a:r>
            <a:r>
              <a:rPr lang="fr-FR" dirty="0"/>
              <a:t> 64 bits cases</a:t>
            </a:r>
          </a:p>
          <a:p>
            <a:pPr lvl="1"/>
            <a:r>
              <a:rPr lang="fr-FR" dirty="0"/>
              <a:t>Just check </a:t>
            </a:r>
            <a:r>
              <a:rPr lang="fr-FR" dirty="0" err="1"/>
              <a:t>which</a:t>
            </a:r>
            <a:r>
              <a:rPr lang="fr-FR" dirty="0"/>
              <a:t> offsets of the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are </a:t>
            </a:r>
            <a:r>
              <a:rPr lang="fr-FR" dirty="0" err="1"/>
              <a:t>used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593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/>
              <a:t>Process </a:t>
            </a:r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1427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Virtualization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Kernel </a:t>
            </a:r>
            <a:r>
              <a:rPr lang="fr-FR" dirty="0" err="1"/>
              <a:t>maps</a:t>
            </a:r>
            <a:r>
              <a:rPr lang="fr-FR" dirty="0"/>
              <a:t> new pages in memory</a:t>
            </a:r>
          </a:p>
          <a:p>
            <a:pPr lvl="1"/>
            <a:r>
              <a:rPr lang="fr-FR" dirty="0"/>
              <a:t>Kernel updates the PCB</a:t>
            </a:r>
          </a:p>
          <a:p>
            <a:pPr lvl="1"/>
            <a:r>
              <a:rPr lang="fr-FR" dirty="0"/>
              <a:t>and all the structures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the pages (PTE, PDE, …)</a:t>
            </a:r>
          </a:p>
          <a:p>
            <a:pPr lvl="1"/>
            <a:endParaRPr lang="fr-FR" dirty="0"/>
          </a:p>
          <a:p>
            <a:r>
              <a:rPr lang="fr-FR" dirty="0"/>
              <a:t>Kernel manages the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  <a:p>
            <a:pPr lvl="1"/>
            <a:r>
              <a:rPr lang="fr-FR" dirty="0" err="1"/>
              <a:t>Load</a:t>
            </a:r>
            <a:r>
              <a:rPr lang="fr-FR" dirty="0"/>
              <a:t>/</a:t>
            </a:r>
            <a:r>
              <a:rPr lang="fr-FR" dirty="0" err="1"/>
              <a:t>Unload</a:t>
            </a:r>
            <a:r>
              <a:rPr lang="fr-FR" dirty="0"/>
              <a:t> %cr3 </a:t>
            </a:r>
            <a:r>
              <a:rPr lang="fr-FR" dirty="0" err="1"/>
              <a:t>from</a:t>
            </a:r>
            <a:r>
              <a:rPr lang="fr-FR" dirty="0"/>
              <a:t> PCB</a:t>
            </a:r>
          </a:p>
          <a:p>
            <a:pPr lvl="1"/>
            <a:r>
              <a:rPr lang="fr-FR" dirty="0"/>
              <a:t>Update </a:t>
            </a:r>
            <a:r>
              <a:rPr lang="fr-FR" dirty="0" err="1"/>
              <a:t>various</a:t>
            </a:r>
            <a:r>
              <a:rPr lang="fr-FR" dirty="0"/>
              <a:t> informations (R/W/E on </a:t>
            </a:r>
            <a:r>
              <a:rPr lang="fr-FR" dirty="0" err="1"/>
              <a:t>each</a:t>
            </a:r>
            <a:r>
              <a:rPr lang="fr-FR" dirty="0"/>
              <a:t> page, …)</a:t>
            </a:r>
          </a:p>
          <a:p>
            <a:pPr lvl="1"/>
            <a:endParaRPr lang="fr-FR" dirty="0"/>
          </a:p>
          <a:p>
            <a:r>
              <a:rPr lang="fr-FR" dirty="0"/>
              <a:t>Kernel manages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mechanisms</a:t>
            </a:r>
            <a:endParaRPr lang="fr-FR" dirty="0"/>
          </a:p>
          <a:p>
            <a:pPr lvl="1"/>
            <a:r>
              <a:rPr lang="fr-FR" dirty="0"/>
              <a:t>Translation </a:t>
            </a:r>
            <a:r>
              <a:rPr lang="fr-FR" dirty="0" err="1"/>
              <a:t>Lookaside</a:t>
            </a:r>
            <a:r>
              <a:rPr lang="fr-FR" dirty="0"/>
              <a:t> Buffer (TLB),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06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states</a:t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771100" y="1460213"/>
            <a:ext cx="2549100" cy="11598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Droid Sans"/>
                <a:ea typeface="Droid Sans"/>
                <a:cs typeface="Droid Sans"/>
                <a:sym typeface="Droid Sans"/>
              </a:rPr>
              <a:t>Running</a:t>
            </a:r>
            <a:endParaRPr sz="2400" b="1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5823800" y="1460213"/>
            <a:ext cx="2549100" cy="11598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Droid Sans"/>
                <a:ea typeface="Droid Sans"/>
                <a:cs typeface="Droid Sans"/>
                <a:sym typeface="Droid Sans"/>
              </a:rPr>
              <a:t>Ready</a:t>
            </a:r>
            <a:endParaRPr sz="2400" b="1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3297450" y="3711563"/>
            <a:ext cx="2549100" cy="11598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Droid Sans"/>
                <a:ea typeface="Droid Sans"/>
                <a:cs typeface="Droid Sans"/>
                <a:sym typeface="Droid Sans"/>
              </a:rPr>
              <a:t>Asleep</a:t>
            </a:r>
            <a:endParaRPr sz="2400" b="1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6" name="Google Shape;66;p12"/>
          <p:cNvCxnSpPr>
            <a:stCxn id="63" idx="7"/>
            <a:endCxn id="64" idx="1"/>
          </p:cNvCxnSpPr>
          <p:nvPr/>
        </p:nvCxnSpPr>
        <p:spPr>
          <a:xfrm rot="-5400000" flipH="1">
            <a:off x="4571693" y="5261"/>
            <a:ext cx="600" cy="3250200"/>
          </a:xfrm>
          <a:prstGeom prst="curvedConnector3">
            <a:avLst>
              <a:gd name="adj1" fmla="val -6799563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2"/>
          <p:cNvCxnSpPr>
            <a:stCxn id="64" idx="3"/>
            <a:endCxn id="63" idx="5"/>
          </p:cNvCxnSpPr>
          <p:nvPr/>
        </p:nvCxnSpPr>
        <p:spPr>
          <a:xfrm rot="5400000">
            <a:off x="4571707" y="825364"/>
            <a:ext cx="600" cy="3250200"/>
          </a:xfrm>
          <a:prstGeom prst="curvedConnector3">
            <a:avLst>
              <a:gd name="adj1" fmla="val 6799563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2"/>
          <p:cNvCxnSpPr>
            <a:stCxn id="63" idx="4"/>
            <a:endCxn id="65" idx="1"/>
          </p:cNvCxnSpPr>
          <p:nvPr/>
        </p:nvCxnSpPr>
        <p:spPr>
          <a:xfrm rot="-5400000" flipH="1">
            <a:off x="2227450" y="2438212"/>
            <a:ext cx="1261500" cy="1625100"/>
          </a:xfrm>
          <a:prstGeom prst="curvedConnector3">
            <a:avLst>
              <a:gd name="adj1" fmla="val 4326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2"/>
          <p:cNvCxnSpPr>
            <a:stCxn id="64" idx="4"/>
            <a:endCxn id="65" idx="7"/>
          </p:cNvCxnSpPr>
          <p:nvPr/>
        </p:nvCxnSpPr>
        <p:spPr>
          <a:xfrm rot="5400000">
            <a:off x="5655050" y="2438212"/>
            <a:ext cx="1261500" cy="1625100"/>
          </a:xfrm>
          <a:prstGeom prst="curvedConnector3">
            <a:avLst>
              <a:gd name="adj1" fmla="val 4326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0" name="Google Shape;70;p12"/>
          <p:cNvSpPr txBox="1"/>
          <p:nvPr/>
        </p:nvSpPr>
        <p:spPr>
          <a:xfrm>
            <a:off x="1337400" y="3653788"/>
            <a:ext cx="2156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Wait for an event or an IO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5473250" y="3677650"/>
            <a:ext cx="2156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Receive an event or an IO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3493800" y="943738"/>
            <a:ext cx="2156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Scheduler picks another task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3493800" y="2908788"/>
            <a:ext cx="2156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Task is elected as running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3AD2979-1C36-42FD-842A-3CB1B4BBAE76}"/>
              </a:ext>
            </a:extLst>
          </p:cNvPr>
          <p:cNvCxnSpPr>
            <a:cxnSpLocks/>
            <a:stCxn id="19" idx="2"/>
            <a:endCxn id="63" idx="1"/>
          </p:cNvCxnSpPr>
          <p:nvPr/>
        </p:nvCxnSpPr>
        <p:spPr>
          <a:xfrm>
            <a:off x="697866" y="1162928"/>
            <a:ext cx="446541" cy="46713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72;p12">
            <a:extLst>
              <a:ext uri="{FF2B5EF4-FFF2-40B4-BE49-F238E27FC236}">
                <a16:creationId xmlns:a16="http://schemas.microsoft.com/office/drawing/2014/main" id="{39EFC414-C976-4210-A191-087816E2830E}"/>
              </a:ext>
            </a:extLst>
          </p:cNvPr>
          <p:cNvSpPr txBox="1"/>
          <p:nvPr/>
        </p:nvSpPr>
        <p:spPr>
          <a:xfrm>
            <a:off x="58332" y="935228"/>
            <a:ext cx="1279068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Task ends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06A7BD7-BE7E-4E8C-B3B0-0D31FD040C2C}"/>
              </a:ext>
            </a:extLst>
          </p:cNvPr>
          <p:cNvCxnSpPr>
            <a:cxnSpLocks/>
            <a:stCxn id="64" idx="7"/>
            <a:endCxn id="23" idx="2"/>
          </p:cNvCxnSpPr>
          <p:nvPr/>
        </p:nvCxnSpPr>
        <p:spPr>
          <a:xfrm flipV="1">
            <a:off x="7999593" y="1171438"/>
            <a:ext cx="442667" cy="45862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72;p12">
            <a:extLst>
              <a:ext uri="{FF2B5EF4-FFF2-40B4-BE49-F238E27FC236}">
                <a16:creationId xmlns:a16="http://schemas.microsoft.com/office/drawing/2014/main" id="{387D6D7C-2C9E-4572-BDBB-DC3AB8A2F7C9}"/>
              </a:ext>
            </a:extLst>
          </p:cNvPr>
          <p:cNvSpPr txBox="1"/>
          <p:nvPr/>
        </p:nvSpPr>
        <p:spPr>
          <a:xfrm>
            <a:off x="7802726" y="943738"/>
            <a:ext cx="1279068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Task creation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327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Control Block</a:t>
            </a: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Contains all of the useful informations for a tas</a:t>
            </a:r>
            <a:r>
              <a:rPr lang="fr-FR" dirty="0">
                <a:solidFill>
                  <a:schemeClr val="dk1"/>
                </a:solidFill>
              </a:rPr>
              <a:t>k</a:t>
            </a: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State of the process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Identification &amp; Group of the process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Address space informations (pages allocated)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Context (Signals, IPC, CPU registers, …)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…</a:t>
            </a:r>
            <a:endParaRPr lang="en-US" i="1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i="1" dirty="0" err="1"/>
              <a:t>Informations</a:t>
            </a:r>
            <a:r>
              <a:rPr lang="en-US" i="1" dirty="0"/>
              <a:t> allow to save/load a process in memory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i="1" dirty="0"/>
              <a:t>Keep its context intact in case of sleeping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i="1" dirty="0"/>
              <a:t>Check permission</a:t>
            </a:r>
            <a:endParaRPr lang="fr-FR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endParaRPr lang="en-US" i="1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i="1" dirty="0"/>
              <a:t>struct </a:t>
            </a:r>
            <a:r>
              <a:rPr lang="en-US" i="1" dirty="0" err="1"/>
              <a:t>task_struct</a:t>
            </a:r>
            <a:r>
              <a:rPr lang="en-US" i="1" dirty="0"/>
              <a:t> </a:t>
            </a:r>
            <a:r>
              <a:rPr lang="en-US" dirty="0"/>
              <a:t>in Linux, </a:t>
            </a:r>
            <a:r>
              <a:rPr lang="en-US" i="1" dirty="0"/>
              <a:t>PEB</a:t>
            </a:r>
            <a:r>
              <a:rPr lang="en-US" dirty="0"/>
              <a:t> on Windows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Control Block</a:t>
            </a: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State (RUNNING, READY, ASLEEP)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Stack (state of all local variables)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Scheduling attributes (which scheduler to use)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Memory mapping (state of heap variable)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Pid : process ID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PPid : parent process ID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Gid : group ID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Tgid : thread group ID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Registers (in </a:t>
            </a:r>
            <a:r>
              <a:rPr lang="en" i="1" dirty="0">
                <a:solidFill>
                  <a:schemeClr val="dk1"/>
                </a:solidFill>
              </a:rPr>
              <a:t>struct thread_info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Uid : user ID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Signals state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582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hierarchy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UNIX/Linux: processes live in a tree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Multiple groups (signals, resource groups, ...)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Windows: less obvious, but still some kind of tree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9C38E3-4D79-4151-8F59-54DA6F32C4E2}"/>
              </a:ext>
            </a:extLst>
          </p:cNvPr>
          <p:cNvGrpSpPr/>
          <p:nvPr/>
        </p:nvGrpSpPr>
        <p:grpSpPr>
          <a:xfrm>
            <a:off x="2955852" y="1989367"/>
            <a:ext cx="3183741" cy="1836366"/>
            <a:chOff x="2493338" y="2062716"/>
            <a:chExt cx="3183741" cy="1836366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CDC15CB-8882-4D8F-9E99-8580AC56F42A}"/>
                </a:ext>
              </a:extLst>
            </p:cNvPr>
            <p:cNvGrpSpPr/>
            <p:nvPr/>
          </p:nvGrpSpPr>
          <p:grpSpPr>
            <a:xfrm>
              <a:off x="3561907" y="2062716"/>
              <a:ext cx="1020726" cy="832395"/>
              <a:chOff x="3561907" y="2062716"/>
              <a:chExt cx="1020726" cy="832395"/>
            </a:xfrm>
          </p:grpSpPr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D2F88E7-1A34-4B98-AC1B-E80A1F8A62B3}"/>
                  </a:ext>
                </a:extLst>
              </p:cNvPr>
              <p:cNvSpPr txBox="1"/>
              <p:nvPr/>
            </p:nvSpPr>
            <p:spPr>
              <a:xfrm>
                <a:off x="3795823" y="2062716"/>
                <a:ext cx="510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init</a:t>
                </a:r>
              </a:p>
            </p:txBody>
          </p: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2B93931B-D80A-4B45-AA04-389788F9B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1907" y="2338708"/>
                <a:ext cx="393405" cy="3725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E4DAFB59-ECCE-4B3D-8C68-73564CB7B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04" y="2338708"/>
                <a:ext cx="0" cy="556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0687D53-59C0-4F3C-931E-395E6CBF0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9228" y="2316421"/>
                <a:ext cx="393405" cy="3725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F3B45EE-2810-4D70-8DE1-D60EE5006A24}"/>
                </a:ext>
              </a:extLst>
            </p:cNvPr>
            <p:cNvSpPr txBox="1"/>
            <p:nvPr/>
          </p:nvSpPr>
          <p:spPr>
            <a:xfrm>
              <a:off x="2493338" y="2711301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Process 21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EE5155B-1619-4D9E-AC13-3958F3BAFF7D}"/>
                </a:ext>
              </a:extLst>
            </p:cNvPr>
            <p:cNvSpPr txBox="1"/>
            <p:nvPr/>
          </p:nvSpPr>
          <p:spPr>
            <a:xfrm>
              <a:off x="3503780" y="2942720"/>
              <a:ext cx="1094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Process 32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E1AF4D6-5272-472B-9215-F5E1713BB2B1}"/>
                </a:ext>
              </a:extLst>
            </p:cNvPr>
            <p:cNvGrpSpPr/>
            <p:nvPr/>
          </p:nvGrpSpPr>
          <p:grpSpPr>
            <a:xfrm>
              <a:off x="4582633" y="2711301"/>
              <a:ext cx="1094446" cy="864180"/>
              <a:chOff x="4582633" y="2711301"/>
              <a:chExt cx="1094446" cy="864180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02677C6-87FF-454E-9E0E-E15C17707174}"/>
                  </a:ext>
                </a:extLst>
              </p:cNvPr>
              <p:cNvSpPr txBox="1"/>
              <p:nvPr/>
            </p:nvSpPr>
            <p:spPr>
              <a:xfrm>
                <a:off x="4582633" y="2711301"/>
                <a:ext cx="1094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Process 43</a:t>
                </a:r>
              </a:p>
            </p:txBody>
          </p: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2B35E847-8F9A-4DAF-8E76-8B17B4D1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8944" y="3019078"/>
                <a:ext cx="0" cy="556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67ACB53-A82E-4CC6-8FE4-992A6CE7F642}"/>
                </a:ext>
              </a:extLst>
            </p:cNvPr>
            <p:cNvSpPr txBox="1"/>
            <p:nvPr/>
          </p:nvSpPr>
          <p:spPr>
            <a:xfrm>
              <a:off x="4582632" y="3591305"/>
              <a:ext cx="1094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Process 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56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UNIX-likes: duplication of the </a:t>
            </a:r>
            <a:r>
              <a:rPr lang="fr-FR" dirty="0" err="1"/>
              <a:t>current</a:t>
            </a:r>
            <a:r>
              <a:rPr lang="fr-FR" dirty="0"/>
              <a:t> process</a:t>
            </a:r>
          </a:p>
          <a:p>
            <a:endParaRPr lang="fr-FR" dirty="0"/>
          </a:p>
          <a:p>
            <a:r>
              <a:rPr lang="fr-FR" sz="1800" i="1" dirty="0"/>
              <a:t>(In </a:t>
            </a:r>
            <a:r>
              <a:rPr lang="fr-FR" sz="1800" i="1" dirty="0" err="1"/>
              <a:t>some</a:t>
            </a:r>
            <a:r>
              <a:rPr lang="fr-FR" sz="1800" i="1" dirty="0"/>
              <a:t> </a:t>
            </a:r>
            <a:r>
              <a:rPr lang="fr-FR" sz="1800" i="1" dirty="0" err="1"/>
              <a:t>other</a:t>
            </a:r>
            <a:r>
              <a:rPr lang="fr-FR" sz="1800" i="1" dirty="0"/>
              <a:t> </a:t>
            </a:r>
            <a:r>
              <a:rPr lang="fr-FR" sz="1800" i="1" dirty="0" err="1"/>
              <a:t>OSes</a:t>
            </a:r>
            <a:r>
              <a:rPr lang="fr-FR" sz="1800" i="1" dirty="0"/>
              <a:t>, </a:t>
            </a:r>
            <a:r>
              <a:rPr lang="fr-FR" sz="1800" i="1" dirty="0" err="1"/>
              <a:t>you</a:t>
            </a:r>
            <a:r>
              <a:rPr lang="fr-FR" sz="1800" i="1" dirty="0"/>
              <a:t> </a:t>
            </a:r>
            <a:r>
              <a:rPr lang="fr-FR" sz="1800" i="1" dirty="0" err="1"/>
              <a:t>ask</a:t>
            </a:r>
            <a:r>
              <a:rPr lang="fr-FR" sz="1800" i="1" dirty="0"/>
              <a:t> the kernel to </a:t>
            </a:r>
            <a:r>
              <a:rPr lang="fr-FR" sz="1800" i="1" dirty="0" err="1"/>
              <a:t>create</a:t>
            </a:r>
            <a:r>
              <a:rPr lang="fr-FR" sz="1800" i="1" dirty="0"/>
              <a:t> </a:t>
            </a:r>
            <a:r>
              <a:rPr lang="fr-FR" sz="1800" i="1" dirty="0" err="1"/>
              <a:t>another</a:t>
            </a:r>
            <a:r>
              <a:rPr lang="fr-FR" sz="1800" i="1" dirty="0"/>
              <a:t> process and </a:t>
            </a:r>
            <a:r>
              <a:rPr lang="fr-FR" sz="1800" i="1" dirty="0" err="1"/>
              <a:t>fill</a:t>
            </a:r>
            <a:r>
              <a:rPr lang="fr-FR" sz="1800" i="1" dirty="0"/>
              <a:t> </a:t>
            </a:r>
            <a:r>
              <a:rPr lang="fr-FR" sz="1800" i="1" dirty="0" err="1"/>
              <a:t>it</a:t>
            </a:r>
            <a:r>
              <a:rPr lang="fr-FR" sz="1800" i="1" dirty="0"/>
              <a:t> </a:t>
            </a:r>
            <a:r>
              <a:rPr lang="fr-FR" sz="1800" i="1" dirty="0" err="1"/>
              <a:t>with</a:t>
            </a:r>
            <a:r>
              <a:rPr lang="fr-FR" sz="1800" i="1" dirty="0"/>
              <a:t> values </a:t>
            </a:r>
            <a:r>
              <a:rPr lang="fr-FR" sz="1800" i="1" dirty="0" err="1"/>
              <a:t>you</a:t>
            </a:r>
            <a:r>
              <a:rPr lang="fr-FR" sz="1800" i="1" dirty="0"/>
              <a:t> </a:t>
            </a:r>
            <a:r>
              <a:rPr lang="fr-FR" sz="1800" i="1" dirty="0" err="1"/>
              <a:t>give</a:t>
            </a:r>
            <a:r>
              <a:rPr lang="fr-FR" sz="1800" i="1" dirty="0"/>
              <a:t> in </a:t>
            </a:r>
            <a:r>
              <a:rPr lang="fr-FR" sz="1800" i="1" dirty="0" err="1"/>
              <a:t>parameters</a:t>
            </a:r>
            <a:r>
              <a:rPr lang="fr-FR" sz="1800" i="1" dirty="0"/>
              <a:t>… like the memory image </a:t>
            </a:r>
            <a:r>
              <a:rPr lang="fr-FR" sz="1800" i="1" dirty="0" err="1"/>
              <a:t>you</a:t>
            </a:r>
            <a:r>
              <a:rPr lang="fr-FR" sz="1800" i="1" dirty="0"/>
              <a:t> </a:t>
            </a:r>
            <a:r>
              <a:rPr lang="fr-FR" sz="1800" i="1" dirty="0" err="1"/>
              <a:t>wish</a:t>
            </a:r>
            <a:r>
              <a:rPr lang="fr-FR" sz="1800" i="1" dirty="0"/>
              <a:t> to put)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311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pid_t fork(void)</a:t>
            </a:r>
            <a:br>
              <a:rPr lang="en" dirty="0"/>
            </a:br>
            <a:br>
              <a:rPr lang="en" dirty="0"/>
            </a:br>
            <a:r>
              <a:rPr lang="en" dirty="0"/>
              <a:t>// pid_t is just an integer…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sz="20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 sz="2000" i="1" dirty="0"/>
              <a:t>// Linux </a:t>
            </a:r>
            <a:r>
              <a:rPr lang="fr-FR" sz="2000" i="1" dirty="0" err="1"/>
              <a:t>only</a:t>
            </a:r>
            <a:br>
              <a:rPr lang="fr-FR" sz="2000" i="1" dirty="0"/>
            </a:br>
            <a:r>
              <a:rPr lang="fr-FR" sz="2000" i="1" dirty="0"/>
              <a:t>long clone(</a:t>
            </a:r>
            <a:r>
              <a:rPr lang="fr-FR" sz="2000" i="1" dirty="0" err="1"/>
              <a:t>unsigned</a:t>
            </a:r>
            <a:r>
              <a:rPr lang="fr-FR" sz="2000" i="1" dirty="0"/>
              <a:t> long flags,</a:t>
            </a:r>
            <a:br>
              <a:rPr lang="fr-FR" sz="2000" i="1" dirty="0"/>
            </a:br>
            <a:r>
              <a:rPr lang="fr-FR" sz="2000" i="1" dirty="0"/>
              <a:t>                  </a:t>
            </a:r>
            <a:r>
              <a:rPr lang="fr-FR" sz="2000" i="1" dirty="0" err="1"/>
              <a:t>void</a:t>
            </a:r>
            <a:r>
              <a:rPr lang="fr-FR" sz="2000" i="1" dirty="0"/>
              <a:t> *</a:t>
            </a:r>
            <a:r>
              <a:rPr lang="fr-FR" sz="2000" i="1" dirty="0" err="1"/>
              <a:t>child_stack</a:t>
            </a:r>
            <a:r>
              <a:rPr lang="fr-FR" sz="2000" i="1" dirty="0"/>
              <a:t>,</a:t>
            </a:r>
            <a:br>
              <a:rPr lang="fr-FR" sz="2000" i="1" dirty="0"/>
            </a:br>
            <a:r>
              <a:rPr lang="fr-FR" sz="2000" i="1" dirty="0"/>
              <a:t>                  </a:t>
            </a:r>
            <a:r>
              <a:rPr lang="fr-FR" sz="2000" i="1" dirty="0" err="1"/>
              <a:t>void</a:t>
            </a:r>
            <a:r>
              <a:rPr lang="fr-FR" sz="2000" i="1" dirty="0"/>
              <a:t> *</a:t>
            </a:r>
            <a:r>
              <a:rPr lang="fr-FR" sz="2000" i="1" dirty="0" err="1"/>
              <a:t>ptid</a:t>
            </a:r>
            <a:r>
              <a:rPr lang="fr-FR" sz="2000" i="1" dirty="0"/>
              <a:t>,</a:t>
            </a:r>
            <a:br>
              <a:rPr lang="fr-FR" sz="2000" i="1" dirty="0"/>
            </a:br>
            <a:r>
              <a:rPr lang="fr-FR" sz="2000" i="1" dirty="0"/>
              <a:t>                  </a:t>
            </a:r>
            <a:r>
              <a:rPr lang="fr-FR" sz="2000" i="1" dirty="0" err="1"/>
              <a:t>void</a:t>
            </a:r>
            <a:r>
              <a:rPr lang="fr-FR" sz="2000" i="1" dirty="0"/>
              <a:t> *</a:t>
            </a:r>
            <a:r>
              <a:rPr lang="fr-FR" sz="2000" i="1" dirty="0" err="1"/>
              <a:t>ctid</a:t>
            </a:r>
            <a:r>
              <a:rPr lang="fr-FR" sz="2000" i="1" dirty="0"/>
              <a:t>,</a:t>
            </a:r>
            <a:br>
              <a:rPr lang="fr-FR" sz="2000" i="1" dirty="0"/>
            </a:br>
            <a:r>
              <a:rPr lang="fr-FR" sz="2000" i="1" dirty="0"/>
              <a:t>                  </a:t>
            </a:r>
            <a:r>
              <a:rPr lang="fr-FR" sz="2000" i="1" dirty="0" err="1"/>
              <a:t>struct</a:t>
            </a:r>
            <a:r>
              <a:rPr lang="fr-FR" sz="2000" i="1" dirty="0"/>
              <a:t> </a:t>
            </a:r>
            <a:r>
              <a:rPr lang="fr-FR" sz="2000" i="1" dirty="0" err="1"/>
              <a:t>pt_regs</a:t>
            </a:r>
            <a:r>
              <a:rPr lang="fr-FR" sz="2000" i="1" dirty="0"/>
              <a:t> *regs)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14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/>
              <a:t>fork(2)</a:t>
            </a:r>
          </a:p>
          <a:p>
            <a:pPr lvl="1"/>
            <a:endParaRPr lang="fr-FR" dirty="0"/>
          </a:p>
          <a:p>
            <a:r>
              <a:rPr lang="fr-FR" dirty="0" err="1"/>
              <a:t>Creates</a:t>
            </a:r>
            <a:r>
              <a:rPr lang="fr-FR" dirty="0"/>
              <a:t> a </a:t>
            </a:r>
            <a:r>
              <a:rPr lang="fr-FR" dirty="0" err="1"/>
              <a:t>child</a:t>
            </a:r>
            <a:r>
              <a:rPr lang="fr-FR" dirty="0"/>
              <a:t> process</a:t>
            </a:r>
          </a:p>
          <a:p>
            <a:pPr lvl="1"/>
            <a:r>
              <a:rPr lang="fr-FR" dirty="0"/>
              <a:t>New PID, PPID = </a:t>
            </a:r>
            <a:r>
              <a:rPr lang="fr-FR" dirty="0" err="1"/>
              <a:t>parent’s</a:t>
            </a:r>
            <a:r>
              <a:rPr lang="fr-FR" dirty="0"/>
              <a:t> PID</a:t>
            </a:r>
          </a:p>
          <a:p>
            <a:r>
              <a:rPr lang="fr-FR" dirty="0"/>
              <a:t>Duplicates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  <a:p>
            <a:pPr lvl="1"/>
            <a:r>
              <a:rPr lang="fr-FR" dirty="0"/>
              <a:t>[copy on </a:t>
            </a:r>
            <a:r>
              <a:rPr lang="fr-FR" dirty="0" err="1"/>
              <a:t>write</a:t>
            </a:r>
            <a:r>
              <a:rPr lang="fr-FR" dirty="0"/>
              <a:t>]</a:t>
            </a:r>
          </a:p>
          <a:p>
            <a:r>
              <a:rPr lang="fr-FR" dirty="0"/>
              <a:t>File </a:t>
            </a:r>
            <a:r>
              <a:rPr lang="fr-FR" dirty="0" err="1"/>
              <a:t>descriptors</a:t>
            </a:r>
            <a:r>
              <a:rPr lang="fr-FR" dirty="0"/>
              <a:t> are </a:t>
            </a:r>
            <a:r>
              <a:rPr lang="fr-FR" dirty="0" err="1"/>
              <a:t>inherited</a:t>
            </a:r>
            <a:endParaRPr lang="fr-FR" dirty="0"/>
          </a:p>
          <a:p>
            <a:pPr lvl="1"/>
            <a:r>
              <a:rPr lang="fr-FR" dirty="0" err="1"/>
              <a:t>Required</a:t>
            </a:r>
            <a:r>
              <a:rPr lang="fr-FR" dirty="0"/>
              <a:t> for IPC</a:t>
            </a:r>
          </a:p>
          <a:p>
            <a:r>
              <a:rPr lang="fr-FR" dirty="0" err="1"/>
              <a:t>Signals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kept</a:t>
            </a:r>
            <a:endParaRPr lang="fr-FR" dirty="0"/>
          </a:p>
          <a:p>
            <a:pPr lvl="1"/>
            <a:r>
              <a:rPr lang="fr-FR" dirty="0"/>
              <a:t>But </a:t>
            </a:r>
            <a:r>
              <a:rPr lang="fr-FR" dirty="0" err="1"/>
              <a:t>signals</a:t>
            </a:r>
            <a:r>
              <a:rPr lang="fr-FR" dirty="0"/>
              <a:t> are not </a:t>
            </a:r>
            <a:r>
              <a:rPr lang="fr-FR" dirty="0" err="1"/>
              <a:t>transfered</a:t>
            </a:r>
            <a:r>
              <a:rPr lang="fr-FR" dirty="0"/>
              <a:t> to </a:t>
            </a:r>
            <a:r>
              <a:rPr lang="fr-FR" dirty="0" err="1"/>
              <a:t>child</a:t>
            </a:r>
            <a:endParaRPr lang="fr-FR" dirty="0"/>
          </a:p>
          <a:p>
            <a:r>
              <a:rPr lang="fr-FR" dirty="0" err="1"/>
              <a:t>Counters</a:t>
            </a:r>
            <a:r>
              <a:rPr lang="fr-FR" dirty="0"/>
              <a:t>, </a:t>
            </a:r>
            <a:r>
              <a:rPr lang="fr-FR" dirty="0" err="1"/>
              <a:t>timers</a:t>
            </a:r>
            <a:r>
              <a:rPr lang="fr-FR" dirty="0"/>
              <a:t>, locks, … are </a:t>
            </a:r>
            <a:r>
              <a:rPr lang="fr-FR" dirty="0" err="1"/>
              <a:t>forgotten</a:t>
            </a:r>
            <a:endParaRPr lang="fr-FR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74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“OS API”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Programs respect a specific file format</a:t>
            </a:r>
            <a:endParaRPr lang="en-US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How to store the code, hardcoded values, …</a:t>
            </a:r>
          </a:p>
          <a:p>
            <a:pPr lvl="1"/>
            <a:r>
              <a:rPr lang="en" sz="1800" dirty="0"/>
              <a:t>Lot of formats: ELF, MACH-O, PE, …</a:t>
            </a:r>
            <a:endParaRPr lang="en-US" sz="1800" dirty="0"/>
          </a:p>
          <a:p>
            <a:pPr lvl="1"/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</a:t>
            </a:r>
            <a:r>
              <a:rPr lang="en" b="1" dirty="0"/>
              <a:t>kernel</a:t>
            </a:r>
            <a:r>
              <a:rPr lang="en" dirty="0"/>
              <a:t> exposes </a:t>
            </a:r>
            <a:r>
              <a:rPr lang="en" b="1" i="1" dirty="0"/>
              <a:t>syscalls</a:t>
            </a:r>
            <a:r>
              <a:rPr lang="en" dirty="0"/>
              <a:t> (mostly)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Libraries</a:t>
            </a:r>
            <a:r>
              <a:rPr lang="en" dirty="0"/>
              <a:t> expose </a:t>
            </a:r>
            <a:r>
              <a:rPr lang="en" b="1" i="1" dirty="0"/>
              <a:t>functions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/>
              <a:t>fork(2)</a:t>
            </a:r>
          </a:p>
          <a:p>
            <a:pPr marL="76200" indent="0">
              <a:buNone/>
            </a:pPr>
            <a:endParaRPr lang="fr-FR" dirty="0"/>
          </a:p>
          <a:p>
            <a:r>
              <a:rPr lang="fr-FR" dirty="0"/>
              <a:t>Return values:</a:t>
            </a:r>
          </a:p>
          <a:p>
            <a:pPr lvl="1"/>
            <a:r>
              <a:rPr lang="fr-FR" dirty="0"/>
              <a:t>0 = Child		[the </a:t>
            </a:r>
            <a:r>
              <a:rPr lang="fr-FR" dirty="0" err="1"/>
              <a:t>syscall</a:t>
            </a:r>
            <a:r>
              <a:rPr lang="fr-FR" dirty="0"/>
              <a:t> </a:t>
            </a:r>
            <a:r>
              <a:rPr lang="fr-FR" dirty="0" err="1"/>
              <a:t>succeeded</a:t>
            </a:r>
            <a:r>
              <a:rPr lang="fr-FR" dirty="0"/>
              <a:t>!]</a:t>
            </a:r>
          </a:p>
          <a:p>
            <a:pPr lvl="1"/>
            <a:r>
              <a:rPr lang="fr-FR" dirty="0"/>
              <a:t>[1 -&gt; PID_MAX] = Parent	[the </a:t>
            </a:r>
            <a:r>
              <a:rPr lang="fr-FR" dirty="0" err="1"/>
              <a:t>syscall</a:t>
            </a:r>
            <a:r>
              <a:rPr lang="fr-FR" dirty="0"/>
              <a:t> </a:t>
            </a:r>
            <a:r>
              <a:rPr lang="fr-FR" dirty="0" err="1"/>
              <a:t>succeeded</a:t>
            </a:r>
            <a:r>
              <a:rPr lang="fr-FR" dirty="0"/>
              <a:t>!]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-1 = </a:t>
            </a:r>
            <a:r>
              <a:rPr lang="fr-FR" dirty="0" err="1"/>
              <a:t>Error</a:t>
            </a:r>
            <a:r>
              <a:rPr lang="fr-FR" dirty="0"/>
              <a:t>		[the </a:t>
            </a:r>
            <a:r>
              <a:rPr lang="fr-FR" dirty="0" err="1"/>
              <a:t>syscall</a:t>
            </a:r>
            <a:r>
              <a:rPr lang="fr-FR" dirty="0"/>
              <a:t> </a:t>
            </a:r>
            <a:r>
              <a:rPr lang="fr-FR" dirty="0" err="1"/>
              <a:t>failed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]</a:t>
            </a:r>
            <a:endParaRPr lang="fr-FR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253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 execve(const char *filename,</a:t>
            </a:r>
            <a:br>
              <a:rPr lang="en" dirty="0"/>
            </a:br>
            <a:r>
              <a:rPr lang="en" dirty="0"/>
              <a:t>		char *const argv[],</a:t>
            </a:r>
            <a:br>
              <a:rPr lang="en" dirty="0"/>
            </a:br>
            <a:r>
              <a:rPr lang="en" dirty="0"/>
              <a:t>                char *const envp[])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// See exec* family</a:t>
            </a:r>
            <a:br>
              <a:rPr lang="en" dirty="0"/>
            </a:br>
            <a:r>
              <a:rPr lang="en" dirty="0"/>
              <a:t>//  execvp, …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92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 err="1"/>
              <a:t>execve</a:t>
            </a:r>
            <a:r>
              <a:rPr lang="fr-FR" dirty="0"/>
              <a:t>(2)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pPr>
              <a:spcBef>
                <a:spcPts val="0"/>
              </a:spcBef>
            </a:pPr>
            <a:r>
              <a:rPr lang="fr-FR" dirty="0" err="1"/>
              <a:t>Executes</a:t>
            </a:r>
            <a:r>
              <a:rPr lang="fr-FR" dirty="0"/>
              <a:t> the program </a:t>
            </a:r>
            <a:r>
              <a:rPr lang="fr-FR" dirty="0" err="1"/>
              <a:t>pointed</a:t>
            </a:r>
            <a:r>
              <a:rPr lang="fr-FR" dirty="0"/>
              <a:t> to by </a:t>
            </a:r>
            <a:r>
              <a:rPr lang="fr-FR" i="1" dirty="0" err="1"/>
              <a:t>filename</a:t>
            </a:r>
            <a:endParaRPr lang="fr-FR" i="1" dirty="0"/>
          </a:p>
          <a:p>
            <a:pPr lvl="1"/>
            <a:r>
              <a:rPr lang="fr-FR" dirty="0"/>
              <a:t>Uses </a:t>
            </a:r>
            <a:r>
              <a:rPr lang="fr-FR" i="1" dirty="0" err="1"/>
              <a:t>argv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 as the arguments </a:t>
            </a:r>
            <a:r>
              <a:rPr lang="fr-FR" dirty="0" err="1"/>
              <a:t>given</a:t>
            </a:r>
            <a:endParaRPr lang="fr-FR" dirty="0"/>
          </a:p>
          <a:p>
            <a:pPr lvl="1"/>
            <a:r>
              <a:rPr lang="fr-FR" dirty="0"/>
              <a:t>Uses </a:t>
            </a:r>
            <a:r>
              <a:rPr lang="fr-FR" i="1" dirty="0" err="1"/>
              <a:t>envp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 as the </a:t>
            </a:r>
            <a:r>
              <a:rPr lang="fr-FR" dirty="0" err="1"/>
              <a:t>environment</a:t>
            </a:r>
            <a:r>
              <a:rPr lang="fr-FR" dirty="0"/>
              <a:t> variables</a:t>
            </a:r>
          </a:p>
          <a:p>
            <a:pPr lvl="1"/>
            <a:endParaRPr lang="fr-FR" dirty="0"/>
          </a:p>
          <a:p>
            <a:r>
              <a:rPr lang="fr-FR" dirty="0"/>
              <a:t>Replaces the full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one </a:t>
            </a:r>
            <a:r>
              <a:rPr lang="fr-FR" dirty="0" err="1"/>
              <a:t>given</a:t>
            </a:r>
            <a:r>
              <a:rPr lang="fr-FR" dirty="0"/>
              <a:t> by the new program</a:t>
            </a:r>
          </a:p>
          <a:p>
            <a:pPr lvl="1"/>
            <a:endParaRPr lang="fr-FR" dirty="0"/>
          </a:p>
          <a:p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value…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except</a:t>
            </a:r>
            <a:r>
              <a:rPr lang="fr-FR" dirty="0"/>
              <a:t> -1 in case of an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09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Copy on Write</a:t>
            </a:r>
          </a:p>
          <a:p>
            <a:pPr>
              <a:spcBef>
                <a:spcPts val="0"/>
              </a:spcBef>
            </a:pPr>
            <a:endParaRPr lang="fr-FR" dirty="0"/>
          </a:p>
          <a:p>
            <a:pPr>
              <a:spcBef>
                <a:spcPts val="0"/>
              </a:spcBef>
            </a:pPr>
            <a:r>
              <a:rPr lang="fr-FR" dirty="0" err="1"/>
              <a:t>Usually</a:t>
            </a:r>
            <a:r>
              <a:rPr lang="fr-FR" dirty="0"/>
              <a:t>, </a:t>
            </a:r>
            <a:r>
              <a:rPr lang="fr-FR" dirty="0" err="1"/>
              <a:t>after</a:t>
            </a:r>
            <a:r>
              <a:rPr lang="fr-FR" dirty="0"/>
              <a:t> a fork(2),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exec</a:t>
            </a:r>
            <a:r>
              <a:rPr lang="fr-FR" dirty="0"/>
              <a:t>*(2)</a:t>
            </a:r>
          </a:p>
          <a:p>
            <a:pPr lvl="1"/>
            <a:r>
              <a:rPr lang="fr-FR" dirty="0"/>
              <a:t>Not </a:t>
            </a:r>
            <a:r>
              <a:rPr lang="fr-FR" dirty="0" err="1"/>
              <a:t>immediately</a:t>
            </a:r>
            <a:r>
              <a:rPr lang="fr-FR" dirty="0"/>
              <a:t>, but </a:t>
            </a:r>
            <a:r>
              <a:rPr lang="fr-FR" dirty="0" err="1"/>
              <a:t>there</a:t>
            </a:r>
            <a:r>
              <a:rPr lang="fr-FR" dirty="0"/>
              <a:t> are no modification in memory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exec</a:t>
            </a:r>
            <a:endParaRPr lang="fr-FR" dirty="0"/>
          </a:p>
          <a:p>
            <a:pPr lvl="1"/>
            <a:endParaRPr lang="fr-FR" dirty="0"/>
          </a:p>
          <a:p>
            <a:pPr>
              <a:spcBef>
                <a:spcPts val="0"/>
              </a:spcBef>
            </a:pPr>
            <a:r>
              <a:rPr lang="fr-FR" dirty="0" err="1"/>
              <a:t>Why</a:t>
            </a:r>
            <a:r>
              <a:rPr lang="fr-FR" dirty="0"/>
              <a:t> copy the full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fork,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in the </a:t>
            </a:r>
            <a:r>
              <a:rPr lang="fr-FR" dirty="0" err="1"/>
              <a:t>next</a:t>
            </a:r>
            <a:r>
              <a:rPr lang="fr-FR" dirty="0"/>
              <a:t> instruction?</a:t>
            </a:r>
          </a:p>
          <a:p>
            <a:pPr lvl="1"/>
            <a:endParaRPr lang="fr-FR" dirty="0"/>
          </a:p>
          <a:p>
            <a:pPr>
              <a:spcBef>
                <a:spcPts val="0"/>
              </a:spcBef>
            </a:pPr>
            <a:r>
              <a:rPr lang="fr-FR" dirty="0"/>
              <a:t>Do not copy </a:t>
            </a:r>
            <a:r>
              <a:rPr lang="fr-FR" dirty="0" err="1"/>
              <a:t>immediately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Keep</a:t>
            </a:r>
            <a:r>
              <a:rPr lang="fr-FR" dirty="0"/>
              <a:t> the original pages in </a:t>
            </a:r>
            <a:r>
              <a:rPr lang="fr-FR" dirty="0" err="1"/>
              <a:t>reading</a:t>
            </a:r>
            <a:r>
              <a:rPr lang="fr-FR" dirty="0"/>
              <a:t> mode</a:t>
            </a:r>
          </a:p>
          <a:p>
            <a:pPr lvl="1"/>
            <a:r>
              <a:rPr lang="fr-FR" dirty="0" err="1"/>
              <a:t>Wait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in memory </a:t>
            </a:r>
            <a:r>
              <a:rPr lang="fr-FR" dirty="0" err="1"/>
              <a:t>before</a:t>
            </a:r>
            <a:r>
              <a:rPr lang="fr-FR" dirty="0"/>
              <a:t> copy</a:t>
            </a:r>
          </a:p>
          <a:p>
            <a:pPr lvl="1"/>
            <a:r>
              <a:rPr lang="fr-FR" dirty="0"/>
              <a:t>Or </a:t>
            </a:r>
            <a:r>
              <a:rPr lang="fr-FR" dirty="0" err="1"/>
              <a:t>wait</a:t>
            </a:r>
            <a:r>
              <a:rPr lang="fr-FR" dirty="0"/>
              <a:t> for an </a:t>
            </a:r>
            <a:r>
              <a:rPr lang="fr-FR" dirty="0" err="1"/>
              <a:t>exec</a:t>
            </a:r>
            <a:r>
              <a:rPr lang="fr-FR" dirty="0"/>
              <a:t>*(2) for rewriting all of the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978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64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764102" y="184203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A952B3F-9675-40E0-99EF-1484BFF65B2A}"/>
              </a:ext>
            </a:extLst>
          </p:cNvPr>
          <p:cNvSpPr/>
          <p:nvPr/>
        </p:nvSpPr>
        <p:spPr>
          <a:xfrm>
            <a:off x="1233377" y="1970252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E298E-69D1-4F33-BC16-300E65948E10}"/>
              </a:ext>
            </a:extLst>
          </p:cNvPr>
          <p:cNvSpPr/>
          <p:nvPr/>
        </p:nvSpPr>
        <p:spPr>
          <a:xfrm>
            <a:off x="4699590" y="18420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main()   [L9]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B0CF64-3869-4AEB-AD21-5DFD85A35D29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35662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764102" y="184203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A952B3F-9675-40E0-99EF-1484BFF65B2A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E298E-69D1-4F33-BC16-300E65948E10}"/>
              </a:ext>
            </a:extLst>
          </p:cNvPr>
          <p:cNvSpPr/>
          <p:nvPr/>
        </p:nvSpPr>
        <p:spPr>
          <a:xfrm>
            <a:off x="4699590" y="18420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main()   [L11]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6FDE28-D639-4E6A-8E3E-F1ED9A75AD0F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774008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17213"/>
                <a:ext cx="1572300" cy="1132042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71BB4A-7B4D-4BF7-A33F-9E71DEB05C3A}"/>
              </a:ext>
            </a:extLst>
          </p:cNvPr>
          <p:cNvGrpSpPr/>
          <p:nvPr/>
        </p:nvGrpSpPr>
        <p:grpSpPr>
          <a:xfrm>
            <a:off x="8263731" y="437008"/>
            <a:ext cx="765923" cy="2373539"/>
            <a:chOff x="5272476" y="137022"/>
            <a:chExt cx="1572300" cy="489327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E6AF06E3-2D7C-418A-9C11-C6CF5B73AEDD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" name="Google Shape;137;p21">
              <a:extLst>
                <a:ext uri="{FF2B5EF4-FFF2-40B4-BE49-F238E27FC236}">
                  <a16:creationId xmlns:a16="http://schemas.microsoft.com/office/drawing/2014/main" id="{77926E56-CFD4-4813-A063-267CB401F453}"/>
                </a:ext>
              </a:extLst>
            </p:cNvPr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" name="Google Shape;144;p21">
              <a:extLst>
                <a:ext uri="{FF2B5EF4-FFF2-40B4-BE49-F238E27FC236}">
                  <a16:creationId xmlns:a16="http://schemas.microsoft.com/office/drawing/2014/main" id="{BCC79B76-ECD8-433B-8FB5-C0A67656D386}"/>
                </a:ext>
              </a:extLst>
            </p:cNvPr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" name="Google Shape;144;p21">
              <a:extLst>
                <a:ext uri="{FF2B5EF4-FFF2-40B4-BE49-F238E27FC236}">
                  <a16:creationId xmlns:a16="http://schemas.microsoft.com/office/drawing/2014/main" id="{1D98BB70-4531-441B-A20E-D48645FCCF5A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" name="Google Shape;144;p21">
              <a:extLst>
                <a:ext uri="{FF2B5EF4-FFF2-40B4-BE49-F238E27FC236}">
                  <a16:creationId xmlns:a16="http://schemas.microsoft.com/office/drawing/2014/main" id="{738F9E19-8469-4265-9E50-8A7CE62107EB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Google Shape;144;p21">
              <a:extLst>
                <a:ext uri="{FF2B5EF4-FFF2-40B4-BE49-F238E27FC236}">
                  <a16:creationId xmlns:a16="http://schemas.microsoft.com/office/drawing/2014/main" id="{4BE7A90B-C3AA-4233-9F08-0E3C4493A0E5}"/>
                </a:ext>
              </a:extLst>
            </p:cNvPr>
            <p:cNvSpPr/>
            <p:nvPr/>
          </p:nvSpPr>
          <p:spPr>
            <a:xfrm>
              <a:off x="5272476" y="2232832"/>
              <a:ext cx="1572300" cy="1116421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" name="Google Shape;144;p21">
              <a:extLst>
                <a:ext uri="{FF2B5EF4-FFF2-40B4-BE49-F238E27FC236}">
                  <a16:creationId xmlns:a16="http://schemas.microsoft.com/office/drawing/2014/main" id="{42966FF0-FA21-4E8E-88A5-864F230E7340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EDBF502C-8AE1-4E2F-81CA-DCFF06B9CFD2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387B9E0-F69C-4E36-BEE9-A27D9319A3D3}"/>
              </a:ext>
            </a:extLst>
          </p:cNvPr>
          <p:cNvSpPr txBox="1"/>
          <p:nvPr/>
        </p:nvSpPr>
        <p:spPr>
          <a:xfrm>
            <a:off x="8063021" y="129231"/>
            <a:ext cx="11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Process 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A2EFA5AA-1171-48F4-A18F-D43FBFE3CD8B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CF7DC89F-43AA-4D88-9BFD-897E7D82217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119BE9-0F32-4857-9F51-C68611176015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7246EC-11CE-4841-83D9-ECAEF13F1211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</p:grp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362669A6-AC5A-443F-93C8-C62DF1CB17F9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DADDA90-3CC2-42BA-9DEF-F9D5534502E5}"/>
              </a:ext>
            </a:extLst>
          </p:cNvPr>
          <p:cNvSpPr/>
          <p:nvPr/>
        </p:nvSpPr>
        <p:spPr>
          <a:xfrm>
            <a:off x="1116709" y="2299867"/>
            <a:ext cx="440691" cy="1731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1BD674-816F-4CC9-B848-948443424B96}"/>
              </a:ext>
            </a:extLst>
          </p:cNvPr>
          <p:cNvSpPr txBox="1"/>
          <p:nvPr/>
        </p:nvSpPr>
        <p:spPr>
          <a:xfrm>
            <a:off x="7567298" y="3230504"/>
            <a:ext cx="139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Still</a:t>
            </a:r>
            <a:r>
              <a:rPr lang="fr-FR" i="1" dirty="0"/>
              <a:t> a </a:t>
            </a:r>
            <a:r>
              <a:rPr lang="fr-FR" i="1" dirty="0" err="1"/>
              <a:t>reference</a:t>
            </a:r>
            <a:r>
              <a:rPr lang="fr-FR" i="1" dirty="0"/>
              <a:t> to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of Process 4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88E0B3F-D20C-46F3-AF59-27C5E6B10DCA}"/>
              </a:ext>
            </a:extLst>
          </p:cNvPr>
          <p:cNvCxnSpPr>
            <a:stCxn id="34" idx="0"/>
            <a:endCxn id="25" idx="2"/>
          </p:cNvCxnSpPr>
          <p:nvPr/>
        </p:nvCxnSpPr>
        <p:spPr>
          <a:xfrm flipV="1">
            <a:off x="8263731" y="2810547"/>
            <a:ext cx="382962" cy="4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46ED30B-43FE-4CAF-ADD7-1A04EEA39DDF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741659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17213"/>
                <a:ext cx="1572300" cy="1132042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71BB4A-7B4D-4BF7-A33F-9E71DEB05C3A}"/>
              </a:ext>
            </a:extLst>
          </p:cNvPr>
          <p:cNvGrpSpPr/>
          <p:nvPr/>
        </p:nvGrpSpPr>
        <p:grpSpPr>
          <a:xfrm>
            <a:off x="8263731" y="437008"/>
            <a:ext cx="765923" cy="2373539"/>
            <a:chOff x="5272476" y="137022"/>
            <a:chExt cx="1572300" cy="489327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E6AF06E3-2D7C-418A-9C11-C6CF5B73AEDD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" name="Google Shape;137;p21">
              <a:extLst>
                <a:ext uri="{FF2B5EF4-FFF2-40B4-BE49-F238E27FC236}">
                  <a16:creationId xmlns:a16="http://schemas.microsoft.com/office/drawing/2014/main" id="{77926E56-CFD4-4813-A063-267CB401F453}"/>
                </a:ext>
              </a:extLst>
            </p:cNvPr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" name="Google Shape;144;p21">
              <a:extLst>
                <a:ext uri="{FF2B5EF4-FFF2-40B4-BE49-F238E27FC236}">
                  <a16:creationId xmlns:a16="http://schemas.microsoft.com/office/drawing/2014/main" id="{BCC79B76-ECD8-433B-8FB5-C0A67656D386}"/>
                </a:ext>
              </a:extLst>
            </p:cNvPr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" name="Google Shape;144;p21">
              <a:extLst>
                <a:ext uri="{FF2B5EF4-FFF2-40B4-BE49-F238E27FC236}">
                  <a16:creationId xmlns:a16="http://schemas.microsoft.com/office/drawing/2014/main" id="{1D98BB70-4531-441B-A20E-D48645FCCF5A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" name="Google Shape;144;p21">
              <a:extLst>
                <a:ext uri="{FF2B5EF4-FFF2-40B4-BE49-F238E27FC236}">
                  <a16:creationId xmlns:a16="http://schemas.microsoft.com/office/drawing/2014/main" id="{738F9E19-8469-4265-9E50-8A7CE62107EB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Google Shape;144;p21">
              <a:extLst>
                <a:ext uri="{FF2B5EF4-FFF2-40B4-BE49-F238E27FC236}">
                  <a16:creationId xmlns:a16="http://schemas.microsoft.com/office/drawing/2014/main" id="{4BE7A90B-C3AA-4233-9F08-0E3C4493A0E5}"/>
                </a:ext>
              </a:extLst>
            </p:cNvPr>
            <p:cNvSpPr/>
            <p:nvPr/>
          </p:nvSpPr>
          <p:spPr>
            <a:xfrm>
              <a:off x="5272476" y="2232832"/>
              <a:ext cx="1572300" cy="1116421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" name="Google Shape;144;p21">
              <a:extLst>
                <a:ext uri="{FF2B5EF4-FFF2-40B4-BE49-F238E27FC236}">
                  <a16:creationId xmlns:a16="http://schemas.microsoft.com/office/drawing/2014/main" id="{42966FF0-FA21-4E8E-88A5-864F230E7340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EDBF502C-8AE1-4E2F-81CA-DCFF06B9CFD2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387B9E0-F69C-4E36-BEE9-A27D9319A3D3}"/>
              </a:ext>
            </a:extLst>
          </p:cNvPr>
          <p:cNvSpPr txBox="1"/>
          <p:nvPr/>
        </p:nvSpPr>
        <p:spPr>
          <a:xfrm>
            <a:off x="8063021" y="129231"/>
            <a:ext cx="11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Process 7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16AE65A-E3BD-4289-BFA9-C0418ECC4840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3EA2F88-6962-4148-B23A-21E5CF756D3F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EA64D6-7A8C-409A-866E-2BAE241F61D2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FB343-6A68-4703-8B3A-68A6167B35F9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E9779A-E85B-48F3-99A1-58D10035F59F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[L13]</a:t>
              </a:r>
            </a:p>
          </p:txBody>
        </p:sp>
      </p:grp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C7FCAA1F-D0F8-40F5-A1D7-86AD4FFFBCEC}"/>
              </a:ext>
            </a:extLst>
          </p:cNvPr>
          <p:cNvSpPr/>
          <p:nvPr/>
        </p:nvSpPr>
        <p:spPr>
          <a:xfrm>
            <a:off x="1233376" y="2637389"/>
            <a:ext cx="440691" cy="1731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DDA1D8-A4C0-41F1-8A2A-DADFFE7D80E8}"/>
              </a:ext>
            </a:extLst>
          </p:cNvPr>
          <p:cNvSpPr txBox="1"/>
          <p:nvPr/>
        </p:nvSpPr>
        <p:spPr>
          <a:xfrm>
            <a:off x="7567298" y="3230504"/>
            <a:ext cx="139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Still</a:t>
            </a:r>
            <a:r>
              <a:rPr lang="fr-FR" i="1" dirty="0"/>
              <a:t> a </a:t>
            </a:r>
            <a:r>
              <a:rPr lang="fr-FR" i="1" dirty="0" err="1"/>
              <a:t>reference</a:t>
            </a:r>
            <a:r>
              <a:rPr lang="fr-FR" i="1" dirty="0"/>
              <a:t> to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of Process 4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CCB61E2-8B79-4EF2-8900-F17F3726EFE7}"/>
              </a:ext>
            </a:extLst>
          </p:cNvPr>
          <p:cNvCxnSpPr>
            <a:cxnSpLocks/>
            <a:stCxn id="39" idx="0"/>
            <a:endCxn id="25" idx="2"/>
          </p:cNvCxnSpPr>
          <p:nvPr/>
        </p:nvCxnSpPr>
        <p:spPr>
          <a:xfrm flipV="1">
            <a:off x="8263731" y="2810547"/>
            <a:ext cx="382962" cy="4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73EE734A-EC58-4100-937D-B47D46F74003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4000898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17213"/>
                <a:ext cx="1572300" cy="1132042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71BB4A-7B4D-4BF7-A33F-9E71DEB05C3A}"/>
              </a:ext>
            </a:extLst>
          </p:cNvPr>
          <p:cNvGrpSpPr/>
          <p:nvPr/>
        </p:nvGrpSpPr>
        <p:grpSpPr>
          <a:xfrm>
            <a:off x="8263731" y="437008"/>
            <a:ext cx="765923" cy="2373539"/>
            <a:chOff x="5272476" y="137022"/>
            <a:chExt cx="1572300" cy="489327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E6AF06E3-2D7C-418A-9C11-C6CF5B73AEDD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" name="Google Shape;137;p21">
              <a:extLst>
                <a:ext uri="{FF2B5EF4-FFF2-40B4-BE49-F238E27FC236}">
                  <a16:creationId xmlns:a16="http://schemas.microsoft.com/office/drawing/2014/main" id="{77926E56-CFD4-4813-A063-267CB401F453}"/>
                </a:ext>
              </a:extLst>
            </p:cNvPr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" name="Google Shape;144;p21">
              <a:extLst>
                <a:ext uri="{FF2B5EF4-FFF2-40B4-BE49-F238E27FC236}">
                  <a16:creationId xmlns:a16="http://schemas.microsoft.com/office/drawing/2014/main" id="{BCC79B76-ECD8-433B-8FB5-C0A67656D386}"/>
                </a:ext>
              </a:extLst>
            </p:cNvPr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" name="Google Shape;144;p21">
              <a:extLst>
                <a:ext uri="{FF2B5EF4-FFF2-40B4-BE49-F238E27FC236}">
                  <a16:creationId xmlns:a16="http://schemas.microsoft.com/office/drawing/2014/main" id="{1D98BB70-4531-441B-A20E-D48645FCCF5A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" name="Google Shape;144;p21">
              <a:extLst>
                <a:ext uri="{FF2B5EF4-FFF2-40B4-BE49-F238E27FC236}">
                  <a16:creationId xmlns:a16="http://schemas.microsoft.com/office/drawing/2014/main" id="{738F9E19-8469-4265-9E50-8A7CE62107EB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Google Shape;144;p21">
              <a:extLst>
                <a:ext uri="{FF2B5EF4-FFF2-40B4-BE49-F238E27FC236}">
                  <a16:creationId xmlns:a16="http://schemas.microsoft.com/office/drawing/2014/main" id="{4BE7A90B-C3AA-4233-9F08-0E3C4493A0E5}"/>
                </a:ext>
              </a:extLst>
            </p:cNvPr>
            <p:cNvSpPr/>
            <p:nvPr/>
          </p:nvSpPr>
          <p:spPr>
            <a:xfrm>
              <a:off x="5272476" y="2232832"/>
              <a:ext cx="1572300" cy="1116421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" name="Google Shape;144;p21">
              <a:extLst>
                <a:ext uri="{FF2B5EF4-FFF2-40B4-BE49-F238E27FC236}">
                  <a16:creationId xmlns:a16="http://schemas.microsoft.com/office/drawing/2014/main" id="{42966FF0-FA21-4E8E-88A5-864F230E7340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EDBF502C-8AE1-4E2F-81CA-DCFF06B9CFD2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387B9E0-F69C-4E36-BEE9-A27D9319A3D3}"/>
              </a:ext>
            </a:extLst>
          </p:cNvPr>
          <p:cNvSpPr txBox="1"/>
          <p:nvPr/>
        </p:nvSpPr>
        <p:spPr>
          <a:xfrm>
            <a:off x="8063021" y="129231"/>
            <a:ext cx="11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Process 7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16AE65A-E3BD-4289-BFA9-C0418ECC4840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3EA2F88-6962-4148-B23A-21E5CF756D3F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EA64D6-7A8C-409A-866E-2BAE241F61D2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FB343-6A68-4703-8B3A-68A6167B35F9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E9779A-E85B-48F3-99A1-58D10035F59F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[L16]</a:t>
              </a:r>
            </a:p>
          </p:txBody>
        </p:sp>
      </p:grp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C7FCAA1F-D0F8-40F5-A1D7-86AD4FFFBCEC}"/>
              </a:ext>
            </a:extLst>
          </p:cNvPr>
          <p:cNvSpPr/>
          <p:nvPr/>
        </p:nvSpPr>
        <p:spPr>
          <a:xfrm>
            <a:off x="2200939" y="3137120"/>
            <a:ext cx="440691" cy="1731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839568-CBBC-4B0D-92AC-1C01E1ECED77}"/>
              </a:ext>
            </a:extLst>
          </p:cNvPr>
          <p:cNvSpPr txBox="1"/>
          <p:nvPr/>
        </p:nvSpPr>
        <p:spPr>
          <a:xfrm>
            <a:off x="7567298" y="3230504"/>
            <a:ext cx="139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Still</a:t>
            </a:r>
            <a:r>
              <a:rPr lang="fr-FR" i="1" dirty="0"/>
              <a:t> a </a:t>
            </a:r>
            <a:r>
              <a:rPr lang="fr-FR" i="1" dirty="0" err="1"/>
              <a:t>reference</a:t>
            </a:r>
            <a:r>
              <a:rPr lang="fr-FR" i="1" dirty="0"/>
              <a:t> to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of Process 4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D782765-48A0-49FC-8BF7-8E67A021814F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8263731" y="2810547"/>
            <a:ext cx="382962" cy="4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CE0245B-4362-4CDE-9D0D-201A65C0F223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80756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E075CFDD-4CCB-4E6D-A910-9BBAD6B151C0}"/>
              </a:ext>
            </a:extLst>
          </p:cNvPr>
          <p:cNvSpPr/>
          <p:nvPr/>
        </p:nvSpPr>
        <p:spPr>
          <a:xfrm>
            <a:off x="457200" y="2863516"/>
            <a:ext cx="8229600" cy="4533612"/>
          </a:xfrm>
          <a:prstGeom prst="arc">
            <a:avLst>
              <a:gd name="adj1" fmla="val 10790985"/>
              <a:gd name="adj2" fmla="val 18734"/>
            </a:avLst>
          </a:prstGeom>
          <a:pattFill prst="pct40">
            <a:fgClr>
              <a:srgbClr val="FF8B8B"/>
            </a:fgClr>
            <a:bgClr>
              <a:schemeClr val="bg1"/>
            </a:bgClr>
          </a:pattFill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66BFD5-EDB7-4F1D-81C7-971C48EA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“OS API”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1F2875-4E0C-4E42-AC31-DE616B490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ED7847F-6E06-4374-98FD-32252108178C}"/>
              </a:ext>
            </a:extLst>
          </p:cNvPr>
          <p:cNvSpPr/>
          <p:nvPr/>
        </p:nvSpPr>
        <p:spPr>
          <a:xfrm>
            <a:off x="938463" y="3349315"/>
            <a:ext cx="7267074" cy="3588369"/>
          </a:xfrm>
          <a:prstGeom prst="arc">
            <a:avLst>
              <a:gd name="adj1" fmla="val 10790985"/>
              <a:gd name="adj2" fmla="val 0"/>
            </a:avLst>
          </a:prstGeom>
          <a:solidFill>
            <a:srgbClr val="FF8B8B"/>
          </a:solidFill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E37F75-16F4-4FA4-85A6-C33D85BABEE6}"/>
              </a:ext>
            </a:extLst>
          </p:cNvPr>
          <p:cNvSpPr txBox="1"/>
          <p:nvPr/>
        </p:nvSpPr>
        <p:spPr>
          <a:xfrm>
            <a:off x="3398921" y="3561348"/>
            <a:ext cx="234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KERNEL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BBA94F-1345-4C81-B882-513E7FEA1680}"/>
              </a:ext>
            </a:extLst>
          </p:cNvPr>
          <p:cNvSpPr txBox="1"/>
          <p:nvPr/>
        </p:nvSpPr>
        <p:spPr>
          <a:xfrm>
            <a:off x="1684421" y="4595962"/>
            <a:ext cx="23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Process management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D9D92-BB24-4AC2-892C-9CB11AEF4FCA}"/>
              </a:ext>
            </a:extLst>
          </p:cNvPr>
          <p:cNvSpPr txBox="1"/>
          <p:nvPr/>
        </p:nvSpPr>
        <p:spPr>
          <a:xfrm>
            <a:off x="5113421" y="4595961"/>
            <a:ext cx="23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Memory management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E08A8B-D6FE-4A31-9C10-964B20CDF293}"/>
              </a:ext>
            </a:extLst>
          </p:cNvPr>
          <p:cNvSpPr txBox="1"/>
          <p:nvPr/>
        </p:nvSpPr>
        <p:spPr>
          <a:xfrm>
            <a:off x="4572000" y="4173491"/>
            <a:ext cx="23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File System management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AA224B-9178-4C25-9405-1577E43B67A8}"/>
              </a:ext>
            </a:extLst>
          </p:cNvPr>
          <p:cNvSpPr txBox="1"/>
          <p:nvPr/>
        </p:nvSpPr>
        <p:spPr>
          <a:xfrm>
            <a:off x="2225842" y="4173490"/>
            <a:ext cx="23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management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EA9586-58D3-49EF-8426-774685BC9F67}"/>
              </a:ext>
            </a:extLst>
          </p:cNvPr>
          <p:cNvSpPr txBox="1"/>
          <p:nvPr/>
        </p:nvSpPr>
        <p:spPr>
          <a:xfrm>
            <a:off x="4295274" y="4595960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A44EDE-EF51-44C6-9B50-22B80C6E8A33}"/>
              </a:ext>
            </a:extLst>
          </p:cNvPr>
          <p:cNvSpPr txBox="1"/>
          <p:nvPr/>
        </p:nvSpPr>
        <p:spPr>
          <a:xfrm>
            <a:off x="3459078" y="2935469"/>
            <a:ext cx="2213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SYSCALLS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67EB4A-3B3E-4230-8F58-967A0367A7DB}"/>
              </a:ext>
            </a:extLst>
          </p:cNvPr>
          <p:cNvSpPr txBox="1"/>
          <p:nvPr/>
        </p:nvSpPr>
        <p:spPr>
          <a:xfrm>
            <a:off x="2876170" y="3072262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open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FF9C82-E2B5-4C73-8E03-6B632798180B}"/>
              </a:ext>
            </a:extLst>
          </p:cNvPr>
          <p:cNvSpPr txBox="1"/>
          <p:nvPr/>
        </p:nvSpPr>
        <p:spPr>
          <a:xfrm>
            <a:off x="1414297" y="3561348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2D1CAEB-6AEA-49AA-A262-44DA063E0213}"/>
              </a:ext>
            </a:extLst>
          </p:cNvPr>
          <p:cNvSpPr txBox="1"/>
          <p:nvPr/>
        </p:nvSpPr>
        <p:spPr>
          <a:xfrm>
            <a:off x="851819" y="3961458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131831B-7F81-4D40-A38D-10B1A5DA7F35}"/>
              </a:ext>
            </a:extLst>
          </p:cNvPr>
          <p:cNvSpPr txBox="1"/>
          <p:nvPr/>
        </p:nvSpPr>
        <p:spPr>
          <a:xfrm>
            <a:off x="377205" y="4597393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ioctl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F4D25-B43A-4FA6-A35B-59546CEB26CD}"/>
              </a:ext>
            </a:extLst>
          </p:cNvPr>
          <p:cNvSpPr txBox="1"/>
          <p:nvPr/>
        </p:nvSpPr>
        <p:spPr>
          <a:xfrm>
            <a:off x="5745079" y="3135406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fork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E301728-198F-44D4-87BE-0121B4261A4D}"/>
              </a:ext>
            </a:extLst>
          </p:cNvPr>
          <p:cNvSpPr txBox="1"/>
          <p:nvPr/>
        </p:nvSpPr>
        <p:spPr>
          <a:xfrm>
            <a:off x="6705184" y="3443183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wait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A9D759-646D-40C0-83E4-C79604828718}"/>
              </a:ext>
            </a:extLst>
          </p:cNvPr>
          <p:cNvSpPr txBox="1"/>
          <p:nvPr/>
        </p:nvSpPr>
        <p:spPr>
          <a:xfrm>
            <a:off x="7451142" y="3872006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pipe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C459C9A-51D4-4077-9335-EEDBBA879610}"/>
              </a:ext>
            </a:extLst>
          </p:cNvPr>
          <p:cNvSpPr txBox="1"/>
          <p:nvPr/>
        </p:nvSpPr>
        <p:spPr>
          <a:xfrm>
            <a:off x="2120840" y="3253570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socket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2CED0D-ACAA-4F5E-8B5C-9E2E1F4C1DDF}"/>
              </a:ext>
            </a:extLst>
          </p:cNvPr>
          <p:cNvSpPr txBox="1"/>
          <p:nvPr/>
        </p:nvSpPr>
        <p:spPr>
          <a:xfrm>
            <a:off x="7914983" y="4442071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dup2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C8AEE0-634C-4F42-8F35-D44C71BE6911}"/>
              </a:ext>
            </a:extLst>
          </p:cNvPr>
          <p:cNvSpPr txBox="1"/>
          <p:nvPr/>
        </p:nvSpPr>
        <p:spPr>
          <a:xfrm>
            <a:off x="11446" y="1247338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USERLAND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227F910-2904-4476-BAE5-15657C293ADD}"/>
              </a:ext>
            </a:extLst>
          </p:cNvPr>
          <p:cNvSpPr txBox="1"/>
          <p:nvPr/>
        </p:nvSpPr>
        <p:spPr>
          <a:xfrm>
            <a:off x="430130" y="2918373"/>
            <a:ext cx="152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B10B2A-FF8D-4425-A0C3-F6AD35CF9B9E}"/>
              </a:ext>
            </a:extLst>
          </p:cNvPr>
          <p:cNvSpPr txBox="1"/>
          <p:nvPr/>
        </p:nvSpPr>
        <p:spPr>
          <a:xfrm>
            <a:off x="2122087" y="1263149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GUI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572B9A-76FC-41CE-80B8-3111DAE5E79E}"/>
              </a:ext>
            </a:extLst>
          </p:cNvPr>
          <p:cNvSpPr txBox="1"/>
          <p:nvPr/>
        </p:nvSpPr>
        <p:spPr>
          <a:xfrm>
            <a:off x="3811744" y="2110384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libc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3EC88B9-8F4B-41A0-BF95-280022747647}"/>
              </a:ext>
            </a:extLst>
          </p:cNvPr>
          <p:cNvSpPr txBox="1"/>
          <p:nvPr/>
        </p:nvSpPr>
        <p:spPr>
          <a:xfrm>
            <a:off x="5745235" y="2290405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mail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9FD14C-C59E-49E4-B381-4E225D4321C7}"/>
              </a:ext>
            </a:extLst>
          </p:cNvPr>
          <p:cNvSpPr txBox="1"/>
          <p:nvPr/>
        </p:nvSpPr>
        <p:spPr>
          <a:xfrm>
            <a:off x="1777055" y="2307753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text</a:t>
            </a:r>
            <a:r>
              <a:rPr lang="fr-FR" dirty="0"/>
              <a:t> editor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715346-C17E-472A-BE45-D01F49B22C5D}"/>
              </a:ext>
            </a:extLst>
          </p:cNvPr>
          <p:cNvSpPr txBox="1"/>
          <p:nvPr/>
        </p:nvSpPr>
        <p:spPr>
          <a:xfrm>
            <a:off x="5512639" y="1287802"/>
            <a:ext cx="173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multimedia</a:t>
            </a:r>
            <a:r>
              <a:rPr lang="fr-FR" dirty="0"/>
              <a:t> </a:t>
            </a:r>
            <a:r>
              <a:rPr lang="fr-FR" dirty="0" err="1"/>
              <a:t>players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B10D77-0983-4812-B6D4-7A4B4173C7A0}"/>
              </a:ext>
            </a:extLst>
          </p:cNvPr>
          <p:cNvSpPr txBox="1"/>
          <p:nvPr/>
        </p:nvSpPr>
        <p:spPr>
          <a:xfrm>
            <a:off x="7314234" y="2773429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web browser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7B904-035C-4C52-9D91-0E2B1BA87B2D}"/>
              </a:ext>
            </a:extLst>
          </p:cNvPr>
          <p:cNvSpPr txBox="1"/>
          <p:nvPr/>
        </p:nvSpPr>
        <p:spPr>
          <a:xfrm>
            <a:off x="4030580" y="329493"/>
            <a:ext cx="494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i="1" dirty="0"/>
              <a:t>In </a:t>
            </a:r>
            <a:r>
              <a:rPr lang="fr-FR" sz="1800" i="1" dirty="0" err="1"/>
              <a:t>order</a:t>
            </a:r>
            <a:r>
              <a:rPr lang="fr-FR" sz="1800" i="1" dirty="0"/>
              <a:t> to </a:t>
            </a:r>
            <a:r>
              <a:rPr lang="fr-FR" sz="1800" i="1" dirty="0" err="1"/>
              <a:t>ask</a:t>
            </a:r>
            <a:r>
              <a:rPr lang="fr-FR" sz="1800" i="1" dirty="0"/>
              <a:t> for services to the kernel, a </a:t>
            </a:r>
            <a:r>
              <a:rPr lang="fr-FR" sz="1800" i="1" dirty="0" err="1"/>
              <a:t>userland</a:t>
            </a:r>
            <a:r>
              <a:rPr lang="fr-FR" sz="1800" i="1" dirty="0"/>
              <a:t> code uses the « </a:t>
            </a:r>
            <a:r>
              <a:rPr lang="fr-FR" sz="1800" i="1" dirty="0" err="1"/>
              <a:t>syscalls</a:t>
            </a:r>
            <a:r>
              <a:rPr lang="fr-FR" sz="1800" i="1" dirty="0"/>
              <a:t> »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ECFC47-D24B-4285-9234-579C9DDE35E2}"/>
              </a:ext>
            </a:extLst>
          </p:cNvPr>
          <p:cNvSpPr txBox="1"/>
          <p:nvPr/>
        </p:nvSpPr>
        <p:spPr>
          <a:xfrm>
            <a:off x="2857500" y="1817969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malloc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04E3719-695B-450B-9936-1555B92B6AC5}"/>
              </a:ext>
            </a:extLst>
          </p:cNvPr>
          <p:cNvSpPr txBox="1"/>
          <p:nvPr/>
        </p:nvSpPr>
        <p:spPr>
          <a:xfrm>
            <a:off x="421106" y="4841368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A2A9DF7-1278-4ECC-82C2-E9C35B48F43C}"/>
              </a:ext>
            </a:extLst>
          </p:cNvPr>
          <p:cNvSpPr txBox="1"/>
          <p:nvPr/>
        </p:nvSpPr>
        <p:spPr>
          <a:xfrm>
            <a:off x="8163426" y="4833246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5B030B-F2A9-4E9C-9F31-BEA8F156CB7E}"/>
              </a:ext>
            </a:extLst>
          </p:cNvPr>
          <p:cNvSpPr txBox="1"/>
          <p:nvPr/>
        </p:nvSpPr>
        <p:spPr>
          <a:xfrm>
            <a:off x="439181" y="3681582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0BF3C0-E4B5-4999-9C92-60D473D9A3F8}"/>
              </a:ext>
            </a:extLst>
          </p:cNvPr>
          <p:cNvSpPr txBox="1"/>
          <p:nvPr/>
        </p:nvSpPr>
        <p:spPr>
          <a:xfrm>
            <a:off x="8151367" y="3737506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F062B7-BEED-4A7C-9A1F-8A0AD7EDCE61}"/>
              </a:ext>
            </a:extLst>
          </p:cNvPr>
          <p:cNvSpPr txBox="1"/>
          <p:nvPr/>
        </p:nvSpPr>
        <p:spPr>
          <a:xfrm>
            <a:off x="220618" y="2124840"/>
            <a:ext cx="9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games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177E24B-EC7C-4255-A72D-16FD35E78656}"/>
              </a:ext>
            </a:extLst>
          </p:cNvPr>
          <p:cNvSpPr txBox="1"/>
          <p:nvPr/>
        </p:nvSpPr>
        <p:spPr>
          <a:xfrm>
            <a:off x="7654172" y="1642703"/>
            <a:ext cx="132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spreadsheet</a:t>
            </a:r>
            <a:r>
              <a:rPr lang="fr-FR" dirty="0"/>
              <a:t> editor</a:t>
            </a:r>
          </a:p>
        </p:txBody>
      </p:sp>
    </p:spTree>
    <p:extLst>
      <p:ext uri="{BB962C8B-B14F-4D97-AF65-F5344CB8AC3E}">
        <p14:creationId xmlns:p14="http://schemas.microsoft.com/office/powerpoint/2010/main" val="81426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17213"/>
                <a:ext cx="1572300" cy="1132042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71BB4A-7B4D-4BF7-A33F-9E71DEB05C3A}"/>
              </a:ext>
            </a:extLst>
          </p:cNvPr>
          <p:cNvGrpSpPr/>
          <p:nvPr/>
        </p:nvGrpSpPr>
        <p:grpSpPr>
          <a:xfrm>
            <a:off x="8263731" y="437008"/>
            <a:ext cx="765923" cy="2373540"/>
            <a:chOff x="5272476" y="137022"/>
            <a:chExt cx="1572300" cy="4893275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E6AF06E3-2D7C-418A-9C11-C6CF5B73AEDD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" name="Google Shape;137;p21">
              <a:extLst>
                <a:ext uri="{FF2B5EF4-FFF2-40B4-BE49-F238E27FC236}">
                  <a16:creationId xmlns:a16="http://schemas.microsoft.com/office/drawing/2014/main" id="{77926E56-CFD4-4813-A063-267CB401F453}"/>
                </a:ext>
              </a:extLst>
            </p:cNvPr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" name="Google Shape;144;p21">
              <a:extLst>
                <a:ext uri="{FF2B5EF4-FFF2-40B4-BE49-F238E27FC236}">
                  <a16:creationId xmlns:a16="http://schemas.microsoft.com/office/drawing/2014/main" id="{BCC79B76-ECD8-433B-8FB5-C0A67656D386}"/>
                </a:ext>
              </a:extLst>
            </p:cNvPr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" name="Google Shape;144;p21">
              <a:extLst>
                <a:ext uri="{FF2B5EF4-FFF2-40B4-BE49-F238E27FC236}">
                  <a16:creationId xmlns:a16="http://schemas.microsoft.com/office/drawing/2014/main" id="{1D98BB70-4531-441B-A20E-D48645FCCF5A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" name="Google Shape;144;p21">
              <a:extLst>
                <a:ext uri="{FF2B5EF4-FFF2-40B4-BE49-F238E27FC236}">
                  <a16:creationId xmlns:a16="http://schemas.microsoft.com/office/drawing/2014/main" id="{738F9E19-8469-4265-9E50-8A7CE62107EB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Google Shape;144;p21">
              <a:extLst>
                <a:ext uri="{FF2B5EF4-FFF2-40B4-BE49-F238E27FC236}">
                  <a16:creationId xmlns:a16="http://schemas.microsoft.com/office/drawing/2014/main" id="{4BE7A90B-C3AA-4233-9F08-0E3C4493A0E5}"/>
                </a:ext>
              </a:extLst>
            </p:cNvPr>
            <p:cNvSpPr/>
            <p:nvPr/>
          </p:nvSpPr>
          <p:spPr>
            <a:xfrm>
              <a:off x="5272476" y="2232832"/>
              <a:ext cx="1572300" cy="1116421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" name="Google Shape;144;p21">
              <a:extLst>
                <a:ext uri="{FF2B5EF4-FFF2-40B4-BE49-F238E27FC236}">
                  <a16:creationId xmlns:a16="http://schemas.microsoft.com/office/drawing/2014/main" id="{42966FF0-FA21-4E8E-88A5-864F230E7340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EDBF502C-8AE1-4E2F-81CA-DCFF06B9CFD2}"/>
                </a:ext>
              </a:extLst>
            </p:cNvPr>
            <p:cNvSpPr/>
            <p:nvPr/>
          </p:nvSpPr>
          <p:spPr>
            <a:xfrm>
              <a:off x="5272476" y="4056895"/>
              <a:ext cx="1572300" cy="973402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387B9E0-F69C-4E36-BEE9-A27D9319A3D3}"/>
              </a:ext>
            </a:extLst>
          </p:cNvPr>
          <p:cNvSpPr txBox="1"/>
          <p:nvPr/>
        </p:nvSpPr>
        <p:spPr>
          <a:xfrm>
            <a:off x="8063021" y="129231"/>
            <a:ext cx="11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Process 7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16AE65A-E3BD-4289-BFA9-C0418ECC4840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3EA2F88-6962-4148-B23A-21E5CF756D3F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EA64D6-7A8C-409A-866E-2BAE241F61D2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FB343-6A68-4703-8B3A-68A6167B35F9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E9779A-E85B-48F3-99A1-58D10035F59F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[L17]</a:t>
              </a:r>
            </a:p>
          </p:txBody>
        </p:sp>
      </p:grp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C7FCAA1F-D0F8-40F5-A1D7-86AD4FFFBCEC}"/>
              </a:ext>
            </a:extLst>
          </p:cNvPr>
          <p:cNvSpPr/>
          <p:nvPr/>
        </p:nvSpPr>
        <p:spPr>
          <a:xfrm>
            <a:off x="3083441" y="3307241"/>
            <a:ext cx="440691" cy="1731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839568-CBBC-4B0D-92AC-1C01E1ECED77}"/>
              </a:ext>
            </a:extLst>
          </p:cNvPr>
          <p:cNvSpPr txBox="1"/>
          <p:nvPr/>
        </p:nvSpPr>
        <p:spPr>
          <a:xfrm>
            <a:off x="7567298" y="3230504"/>
            <a:ext cx="139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The stack </a:t>
            </a:r>
            <a:r>
              <a:rPr lang="fr-FR" i="1" dirty="0" err="1"/>
              <a:t>evolved</a:t>
            </a:r>
            <a:r>
              <a:rPr lang="fr-FR" i="1" dirty="0"/>
              <a:t> </a:t>
            </a:r>
            <a:r>
              <a:rPr lang="fr-FR" i="1" dirty="0" err="1"/>
              <a:t>partially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the arguments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D782765-48A0-49FC-8BF7-8E67A021814F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8263731" y="2810548"/>
            <a:ext cx="382962" cy="41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D5E476B-106F-4B93-ADDD-FCBD9E4BE033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F1487-9C0C-47A8-B4F7-EEA325FF5589}"/>
              </a:ext>
            </a:extLst>
          </p:cNvPr>
          <p:cNvSpPr/>
          <p:nvPr/>
        </p:nvSpPr>
        <p:spPr>
          <a:xfrm>
            <a:off x="8277225" y="2299867"/>
            <a:ext cx="747731" cy="1152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247D9-6266-4FB2-99A9-73EA981B5E32}"/>
              </a:ext>
            </a:extLst>
          </p:cNvPr>
          <p:cNvSpPr/>
          <p:nvPr/>
        </p:nvSpPr>
        <p:spPr>
          <a:xfrm>
            <a:off x="8259032" y="2313091"/>
            <a:ext cx="775384" cy="1152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637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0" name="Google Shape;144;p21">
                <a:extLst>
                  <a:ext uri="{FF2B5EF4-FFF2-40B4-BE49-F238E27FC236}">
                    <a16:creationId xmlns:a16="http://schemas.microsoft.com/office/drawing/2014/main" id="{BCC79B76-ECD8-433B-8FB5-C0A67656D386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(s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h)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1" name="Google Shape;144;p21">
                <a:extLst>
                  <a:ext uri="{FF2B5EF4-FFF2-40B4-BE49-F238E27FC236}">
                    <a16:creationId xmlns:a16="http://schemas.microsoft.com/office/drawing/2014/main" id="{1D98BB70-4531-441B-A20E-D48645FCCF5A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" name="Google Shape;144;p21">
                <a:extLst>
                  <a:ext uri="{FF2B5EF4-FFF2-40B4-BE49-F238E27FC236}">
                    <a16:creationId xmlns:a16="http://schemas.microsoft.com/office/drawing/2014/main" id="{738F9E19-8469-4265-9E50-8A7CE62107EB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3" name="Google Shape;144;p21">
                <a:extLst>
                  <a:ext uri="{FF2B5EF4-FFF2-40B4-BE49-F238E27FC236}">
                    <a16:creationId xmlns:a16="http://schemas.microsoft.com/office/drawing/2014/main" id="{4BE7A90B-C3AA-4233-9F08-0E3C4493A0E5}"/>
                  </a:ext>
                </a:extLst>
              </p:cNvPr>
              <p:cNvSpPr/>
              <p:nvPr/>
            </p:nvSpPr>
            <p:spPr>
              <a:xfrm>
                <a:off x="5272476" y="2232832"/>
                <a:ext cx="1572300" cy="11164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2966FF0-FA21-4E8E-88A5-864F230E7340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EDBF502C-8AE1-4E2F-81CA-DCFF06B9CFD2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"-c" …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sh(3, 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</a:t>
              </a:r>
              <a:r>
                <a:rPr lang="fr-FR" dirty="0">
                  <a:solidFill>
                    <a:schemeClr val="tx1"/>
                  </a:solidFill>
                </a:rPr>
                <a:t>-c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 ...)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7279393" y="3230501"/>
            <a:ext cx="177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containing</a:t>
            </a:r>
            <a:r>
              <a:rPr lang="fr-FR" i="1" dirty="0"/>
              <a:t> « /bin/sh » code and the </a:t>
            </a:r>
            <a:r>
              <a:rPr lang="fr-FR" i="1" dirty="0" err="1"/>
              <a:t>parameters</a:t>
            </a:r>
            <a:endParaRPr lang="fr-FR" i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8169260" y="2810546"/>
            <a:ext cx="477433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E9B7133-ECFF-489A-8422-76219F3EC799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1130494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0" name="Google Shape;144;p21">
                <a:extLst>
                  <a:ext uri="{FF2B5EF4-FFF2-40B4-BE49-F238E27FC236}">
                    <a16:creationId xmlns:a16="http://schemas.microsoft.com/office/drawing/2014/main" id="{BCC79B76-ECD8-433B-8FB5-C0A67656D386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(s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h)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1" name="Google Shape;144;p21">
                <a:extLst>
                  <a:ext uri="{FF2B5EF4-FFF2-40B4-BE49-F238E27FC236}">
                    <a16:creationId xmlns:a16="http://schemas.microsoft.com/office/drawing/2014/main" id="{1D98BB70-4531-441B-A20E-D48645FCCF5A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" name="Google Shape;144;p21">
                <a:extLst>
                  <a:ext uri="{FF2B5EF4-FFF2-40B4-BE49-F238E27FC236}">
                    <a16:creationId xmlns:a16="http://schemas.microsoft.com/office/drawing/2014/main" id="{738F9E19-8469-4265-9E50-8A7CE62107EB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3" name="Google Shape;144;p21">
                <a:extLst>
                  <a:ext uri="{FF2B5EF4-FFF2-40B4-BE49-F238E27FC236}">
                    <a16:creationId xmlns:a16="http://schemas.microsoft.com/office/drawing/2014/main" id="{4BE7A90B-C3AA-4233-9F08-0E3C4493A0E5}"/>
                  </a:ext>
                </a:extLst>
              </p:cNvPr>
              <p:cNvSpPr/>
              <p:nvPr/>
            </p:nvSpPr>
            <p:spPr>
              <a:xfrm>
                <a:off x="5272476" y="2232832"/>
                <a:ext cx="1572300" cy="11164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2966FF0-FA21-4E8E-88A5-864F230E7340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EDBF502C-8AE1-4E2F-81CA-DCFF06B9CFD2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"-c" …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1222744" y="2624930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[L13]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sh(3, 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</a:t>
              </a:r>
              <a:r>
                <a:rPr lang="fr-FR" dirty="0">
                  <a:solidFill>
                    <a:schemeClr val="tx1"/>
                  </a:solidFill>
                </a:rPr>
                <a:t>-c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 ...)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7279393" y="3230501"/>
            <a:ext cx="177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containing</a:t>
            </a:r>
            <a:r>
              <a:rPr lang="fr-FR" i="1" dirty="0"/>
              <a:t> « /bin/sh » code and the </a:t>
            </a:r>
            <a:r>
              <a:rPr lang="fr-FR" i="1" dirty="0" err="1"/>
              <a:t>parameters</a:t>
            </a:r>
            <a:endParaRPr lang="fr-FR" i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8169260" y="2810546"/>
            <a:ext cx="477433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CAB3034-7439-40DA-8FF2-E54BD6CF8956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1242378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0" name="Google Shape;144;p21">
                <a:extLst>
                  <a:ext uri="{FF2B5EF4-FFF2-40B4-BE49-F238E27FC236}">
                    <a16:creationId xmlns:a16="http://schemas.microsoft.com/office/drawing/2014/main" id="{BCC79B76-ECD8-433B-8FB5-C0A67656D386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(s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h)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1" name="Google Shape;144;p21">
                <a:extLst>
                  <a:ext uri="{FF2B5EF4-FFF2-40B4-BE49-F238E27FC236}">
                    <a16:creationId xmlns:a16="http://schemas.microsoft.com/office/drawing/2014/main" id="{1D98BB70-4531-441B-A20E-D48645FCCF5A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" name="Google Shape;144;p21">
                <a:extLst>
                  <a:ext uri="{FF2B5EF4-FFF2-40B4-BE49-F238E27FC236}">
                    <a16:creationId xmlns:a16="http://schemas.microsoft.com/office/drawing/2014/main" id="{738F9E19-8469-4265-9E50-8A7CE62107EB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3" name="Google Shape;144;p21">
                <a:extLst>
                  <a:ext uri="{FF2B5EF4-FFF2-40B4-BE49-F238E27FC236}">
                    <a16:creationId xmlns:a16="http://schemas.microsoft.com/office/drawing/2014/main" id="{4BE7A90B-C3AA-4233-9F08-0E3C4493A0E5}"/>
                  </a:ext>
                </a:extLst>
              </p:cNvPr>
              <p:cNvSpPr/>
              <p:nvPr/>
            </p:nvSpPr>
            <p:spPr>
              <a:xfrm>
                <a:off x="5272476" y="2232832"/>
                <a:ext cx="1572300" cy="11164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2966FF0-FA21-4E8E-88A5-864F230E7340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EDBF502C-8AE1-4E2F-81CA-DCFF06B9CFD2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"-c" …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2158409" y="3620976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[L19]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sh(3, 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</a:t>
              </a:r>
              <a:r>
                <a:rPr lang="fr-FR" dirty="0">
                  <a:solidFill>
                    <a:schemeClr val="tx1"/>
                  </a:solidFill>
                </a:rPr>
                <a:t>-c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 ...)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7279393" y="3230501"/>
            <a:ext cx="177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containing</a:t>
            </a:r>
            <a:r>
              <a:rPr lang="fr-FR" i="1" dirty="0"/>
              <a:t> « /bin/sh » code and the </a:t>
            </a:r>
            <a:r>
              <a:rPr lang="fr-FR" i="1" dirty="0" err="1"/>
              <a:t>parameters</a:t>
            </a:r>
            <a:endParaRPr lang="fr-FR" i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8169260" y="2810546"/>
            <a:ext cx="477433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00C94CCA-EEF4-4647-95D4-3A71B3295028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81461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0" name="Google Shape;144;p21">
                <a:extLst>
                  <a:ext uri="{FF2B5EF4-FFF2-40B4-BE49-F238E27FC236}">
                    <a16:creationId xmlns:a16="http://schemas.microsoft.com/office/drawing/2014/main" id="{BCC79B76-ECD8-433B-8FB5-C0A67656D386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(s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h)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1" name="Google Shape;144;p21">
                <a:extLst>
                  <a:ext uri="{FF2B5EF4-FFF2-40B4-BE49-F238E27FC236}">
                    <a16:creationId xmlns:a16="http://schemas.microsoft.com/office/drawing/2014/main" id="{1D98BB70-4531-441B-A20E-D48645FCCF5A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" name="Google Shape;144;p21">
                <a:extLst>
                  <a:ext uri="{FF2B5EF4-FFF2-40B4-BE49-F238E27FC236}">
                    <a16:creationId xmlns:a16="http://schemas.microsoft.com/office/drawing/2014/main" id="{738F9E19-8469-4265-9E50-8A7CE62107EB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3" name="Google Shape;144;p21">
                <a:extLst>
                  <a:ext uri="{FF2B5EF4-FFF2-40B4-BE49-F238E27FC236}">
                    <a16:creationId xmlns:a16="http://schemas.microsoft.com/office/drawing/2014/main" id="{4BE7A90B-C3AA-4233-9F08-0E3C4493A0E5}"/>
                  </a:ext>
                </a:extLst>
              </p:cNvPr>
              <p:cNvSpPr/>
              <p:nvPr/>
            </p:nvSpPr>
            <p:spPr>
              <a:xfrm>
                <a:off x="5272476" y="2232832"/>
                <a:ext cx="1572300" cy="11164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2966FF0-FA21-4E8E-88A5-864F230E7340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EDBF502C-8AE1-4E2F-81CA-DCFF06B9CFD2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"-c" …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3062176" y="379109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[L20]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sh(3, 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</a:t>
              </a:r>
              <a:r>
                <a:rPr lang="fr-FR" dirty="0">
                  <a:solidFill>
                    <a:schemeClr val="tx1"/>
                  </a:solidFill>
                </a:rPr>
                <a:t>-c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 ...)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7279393" y="3230501"/>
            <a:ext cx="177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containing</a:t>
            </a:r>
            <a:r>
              <a:rPr lang="fr-FR" i="1" dirty="0"/>
              <a:t> « /bin/sh » code and the </a:t>
            </a:r>
            <a:r>
              <a:rPr lang="fr-FR" i="1" dirty="0" err="1"/>
              <a:t>parameters</a:t>
            </a:r>
            <a:endParaRPr lang="fr-FR" i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8169260" y="2810546"/>
            <a:ext cx="477433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DD47E98-09A2-4EED-BDCC-B8C0C4DEF201}"/>
              </a:ext>
            </a:extLst>
          </p:cNvPr>
          <p:cNvSpPr txBox="1"/>
          <p:nvPr/>
        </p:nvSpPr>
        <p:spPr>
          <a:xfrm>
            <a:off x="3500108" y="4220633"/>
            <a:ext cx="2707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Process 4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waiting</a:t>
            </a:r>
            <a:r>
              <a:rPr lang="fr-FR" i="1" dirty="0"/>
              <a:t> for </a:t>
            </a:r>
            <a:r>
              <a:rPr lang="fr-FR" i="1" dirty="0" err="1"/>
              <a:t>his</a:t>
            </a:r>
            <a:r>
              <a:rPr lang="fr-FR" i="1" dirty="0"/>
              <a:t> </a:t>
            </a:r>
            <a:r>
              <a:rPr lang="fr-FR" i="1" dirty="0" err="1"/>
              <a:t>child</a:t>
            </a:r>
            <a:r>
              <a:rPr lang="fr-FR" i="1" dirty="0"/>
              <a:t> (</a:t>
            </a:r>
            <a:r>
              <a:rPr lang="fr-FR" i="1" dirty="0" err="1"/>
              <a:t>pid</a:t>
            </a:r>
            <a:r>
              <a:rPr lang="fr-FR" i="1" dirty="0"/>
              <a:t> == 7) to die, or at least, </a:t>
            </a:r>
            <a:r>
              <a:rPr lang="fr-FR" i="1" dirty="0" err="1"/>
              <a:t>get</a:t>
            </a:r>
            <a:r>
              <a:rPr lang="fr-FR" i="1" dirty="0"/>
              <a:t>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remains</a:t>
            </a:r>
            <a:endParaRPr lang="fr-FR" i="1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AD47E19-244F-47D5-B14C-1D615CBD7D6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53760" y="3964253"/>
            <a:ext cx="229228" cy="25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0BFF7FBE-C113-473C-BB0F-B46CB9FA0890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932049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2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pattFill prst="wdDnDiag">
                <a:fgClr>
                  <a:schemeClr val="accent3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3062176" y="379109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[L20]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pattFill prst="wdDn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  <a:br>
                <a:rPr lang="fr-FR" dirty="0">
                  <a:solidFill>
                    <a:schemeClr val="tx1"/>
                  </a:solidFill>
                </a:rPr>
              </a:br>
              <a:r>
                <a:rPr lang="fr-FR" dirty="0">
                  <a:solidFill>
                    <a:schemeClr val="tx1"/>
                  </a:solidFill>
                </a:rPr>
                <a:t>*ends*</a:t>
              </a: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6820787" y="3230501"/>
            <a:ext cx="22846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Process 7 ends,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released</a:t>
            </a:r>
            <a:r>
              <a:rPr lang="fr-FR" i="1" dirty="0"/>
              <a:t>, but </a:t>
            </a:r>
            <a:r>
              <a:rPr lang="fr-FR" i="1" dirty="0" err="1"/>
              <a:t>its</a:t>
            </a:r>
            <a:r>
              <a:rPr lang="fr-FR" i="1" dirty="0"/>
              <a:t> PCB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still</a:t>
            </a:r>
            <a:r>
              <a:rPr lang="fr-FR" i="1" dirty="0"/>
              <a:t> </a:t>
            </a:r>
            <a:r>
              <a:rPr lang="fr-FR" i="1" dirty="0" err="1"/>
              <a:t>there</a:t>
            </a:r>
            <a:r>
              <a:rPr lang="fr-FR" i="1" dirty="0"/>
              <a:t>, </a:t>
            </a:r>
            <a:r>
              <a:rPr lang="fr-FR" i="1" dirty="0" err="1"/>
              <a:t>letting</a:t>
            </a:r>
            <a:r>
              <a:rPr lang="fr-FR" i="1" dirty="0"/>
              <a:t>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father</a:t>
            </a:r>
            <a:r>
              <a:rPr lang="fr-FR" i="1" dirty="0"/>
              <a:t> </a:t>
            </a:r>
            <a:r>
              <a:rPr lang="fr-FR" i="1" dirty="0" err="1"/>
              <a:t>get</a:t>
            </a:r>
            <a:r>
              <a:rPr lang="fr-FR" i="1" dirty="0"/>
              <a:t> the information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7963136" y="2810546"/>
            <a:ext cx="683557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DD47E98-09A2-4EED-BDCC-B8C0C4DEF201}"/>
              </a:ext>
            </a:extLst>
          </p:cNvPr>
          <p:cNvSpPr txBox="1"/>
          <p:nvPr/>
        </p:nvSpPr>
        <p:spPr>
          <a:xfrm>
            <a:off x="3500108" y="4220633"/>
            <a:ext cx="2707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Process 4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waiting</a:t>
            </a:r>
            <a:r>
              <a:rPr lang="fr-FR" i="1" dirty="0"/>
              <a:t> for </a:t>
            </a:r>
            <a:r>
              <a:rPr lang="fr-FR" i="1" dirty="0" err="1"/>
              <a:t>his</a:t>
            </a:r>
            <a:r>
              <a:rPr lang="fr-FR" i="1" dirty="0"/>
              <a:t> </a:t>
            </a:r>
            <a:r>
              <a:rPr lang="fr-FR" i="1" dirty="0" err="1"/>
              <a:t>child</a:t>
            </a:r>
            <a:r>
              <a:rPr lang="fr-FR" i="1" dirty="0"/>
              <a:t> (</a:t>
            </a:r>
            <a:r>
              <a:rPr lang="fr-FR" i="1" dirty="0" err="1"/>
              <a:t>pid</a:t>
            </a:r>
            <a:r>
              <a:rPr lang="fr-FR" i="1" dirty="0"/>
              <a:t> == 7) to die, or at least, </a:t>
            </a:r>
            <a:r>
              <a:rPr lang="fr-FR" i="1" dirty="0" err="1"/>
              <a:t>get</a:t>
            </a:r>
            <a:r>
              <a:rPr lang="fr-FR" i="1" dirty="0"/>
              <a:t>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remains</a:t>
            </a:r>
            <a:endParaRPr lang="fr-FR" i="1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529B80B-7D07-4B6A-834E-6F37F0DB358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53760" y="3964253"/>
            <a:ext cx="229228" cy="25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09FD80F1-0828-4CEC-A9B9-EF7789E47220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675701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3062176" y="379109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7E4094-B5EB-4C48-86CD-B329F1C49EE6}"/>
              </a:ext>
            </a:extLst>
          </p:cNvPr>
          <p:cNvSpPr/>
          <p:nvPr/>
        </p:nvSpPr>
        <p:spPr>
          <a:xfrm>
            <a:off x="4699590" y="18420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main()   [L20]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D47E98-09A2-4EED-BDCC-B8C0C4DEF201}"/>
              </a:ext>
            </a:extLst>
          </p:cNvPr>
          <p:cNvSpPr txBox="1"/>
          <p:nvPr/>
        </p:nvSpPr>
        <p:spPr>
          <a:xfrm>
            <a:off x="3500108" y="4220633"/>
            <a:ext cx="270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Process 4 </a:t>
            </a:r>
            <a:r>
              <a:rPr lang="fr-FR" i="1" dirty="0" err="1"/>
              <a:t>gets</a:t>
            </a:r>
            <a:r>
              <a:rPr lang="fr-FR" i="1" dirty="0"/>
              <a:t> the information about how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child</a:t>
            </a:r>
            <a:r>
              <a:rPr lang="fr-FR" i="1" dirty="0"/>
              <a:t> </a:t>
            </a:r>
            <a:r>
              <a:rPr lang="fr-FR" i="1" dirty="0" err="1"/>
              <a:t>ended</a:t>
            </a:r>
            <a:endParaRPr lang="fr-FR" i="1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F1C6827-678E-4CE9-91D9-20E54B7E583D}"/>
              </a:ext>
            </a:extLst>
          </p:cNvPr>
          <p:cNvGrpSpPr/>
          <p:nvPr/>
        </p:nvGrpSpPr>
        <p:grpSpPr>
          <a:xfrm>
            <a:off x="7764102" y="184203"/>
            <a:ext cx="1167345" cy="2681316"/>
            <a:chOff x="7764102" y="184203"/>
            <a:chExt cx="1167345" cy="268131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32C3E63-A253-4CB4-A04B-45E0F7E9C9E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40" name="Google Shape;137;p21">
                <a:extLst>
                  <a:ext uri="{FF2B5EF4-FFF2-40B4-BE49-F238E27FC236}">
                    <a16:creationId xmlns:a16="http://schemas.microsoft.com/office/drawing/2014/main" id="{4CBC4094-C3F6-4B8C-BA24-2992A9CAB6DC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Google Shape;144;p21">
                <a:extLst>
                  <a:ext uri="{FF2B5EF4-FFF2-40B4-BE49-F238E27FC236}">
                    <a16:creationId xmlns:a16="http://schemas.microsoft.com/office/drawing/2014/main" id="{89CEC76F-8690-47A1-AC6D-25569C1D8B2C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Google Shape;144;p21">
                <a:extLst>
                  <a:ext uri="{FF2B5EF4-FFF2-40B4-BE49-F238E27FC236}">
                    <a16:creationId xmlns:a16="http://schemas.microsoft.com/office/drawing/2014/main" id="{0DE85928-654F-4579-A0AF-4BCDFE0124D8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Google Shape;144;p21">
                <a:extLst>
                  <a:ext uri="{FF2B5EF4-FFF2-40B4-BE49-F238E27FC236}">
                    <a16:creationId xmlns:a16="http://schemas.microsoft.com/office/drawing/2014/main" id="{54CCDEC3-AD97-49F0-9023-A418FA604BF6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Google Shape;144;p21">
                <a:extLst>
                  <a:ext uri="{FF2B5EF4-FFF2-40B4-BE49-F238E27FC236}">
                    <a16:creationId xmlns:a16="http://schemas.microsoft.com/office/drawing/2014/main" id="{0C6B6796-11E1-4338-A97D-89BBC0B01814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5" name="Google Shape;144;p21">
                <a:extLst>
                  <a:ext uri="{FF2B5EF4-FFF2-40B4-BE49-F238E27FC236}">
                    <a16:creationId xmlns:a16="http://schemas.microsoft.com/office/drawing/2014/main" id="{B2B2867A-DE03-4C51-9733-151C32C8EAF5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6" name="Google Shape;144;p21">
                <a:extLst>
                  <a:ext uri="{FF2B5EF4-FFF2-40B4-BE49-F238E27FC236}">
                    <a16:creationId xmlns:a16="http://schemas.microsoft.com/office/drawing/2014/main" id="{13ABCD34-F389-4248-A5A0-45DC2E7CB3EA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7" name="Google Shape;144;p21">
                <a:extLst>
                  <a:ext uri="{FF2B5EF4-FFF2-40B4-BE49-F238E27FC236}">
                    <a16:creationId xmlns:a16="http://schemas.microsoft.com/office/drawing/2014/main" id="{09E5E704-3D2E-406C-85DF-FAA2C2D57BB7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60F155B-F51A-41AC-AB7D-049D9F94BA4E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A1D9039-6065-4229-A64D-B6E78EABA93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53760" y="3964253"/>
            <a:ext cx="229228" cy="25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A61BB6E-FBD6-4ABA-8994-EC1AE7C4149B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278401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7E4094-B5EB-4C48-86CD-B329F1C49EE6}"/>
              </a:ext>
            </a:extLst>
          </p:cNvPr>
          <p:cNvSpPr/>
          <p:nvPr/>
        </p:nvSpPr>
        <p:spPr>
          <a:xfrm>
            <a:off x="4699590" y="18420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main()   [L22]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89B3B01-C475-4B29-9E61-B658F9DB8CCD}"/>
              </a:ext>
            </a:extLst>
          </p:cNvPr>
          <p:cNvSpPr/>
          <p:nvPr/>
        </p:nvSpPr>
        <p:spPr>
          <a:xfrm>
            <a:off x="1233377" y="4118039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57010E-536D-48A3-9B06-316880A6C0A4}"/>
              </a:ext>
            </a:extLst>
          </p:cNvPr>
          <p:cNvGrpSpPr/>
          <p:nvPr/>
        </p:nvGrpSpPr>
        <p:grpSpPr>
          <a:xfrm>
            <a:off x="7764102" y="184203"/>
            <a:ext cx="1167345" cy="2681316"/>
            <a:chOff x="7764102" y="184203"/>
            <a:chExt cx="1167345" cy="2681316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C930CBD-9F11-4D2D-B66D-E196AB357D6E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23" name="Google Shape;137;p21">
                <a:extLst>
                  <a:ext uri="{FF2B5EF4-FFF2-40B4-BE49-F238E27FC236}">
                    <a16:creationId xmlns:a16="http://schemas.microsoft.com/office/drawing/2014/main" id="{095AACB4-EF57-4F27-BE78-C19D6C43138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7D9A585-6939-47DD-88F7-7C2D02A4CBAF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B70C5A1F-A633-4F12-AD50-C7A0109479C7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81C42F91-DBDE-480E-9337-563ABB3EC817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7" name="Google Shape;144;p21">
                <a:extLst>
                  <a:ext uri="{FF2B5EF4-FFF2-40B4-BE49-F238E27FC236}">
                    <a16:creationId xmlns:a16="http://schemas.microsoft.com/office/drawing/2014/main" id="{451EFE0F-0D47-4992-9EEA-0A69BA4601C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8" name="Google Shape;144;p21">
                <a:extLst>
                  <a:ext uri="{FF2B5EF4-FFF2-40B4-BE49-F238E27FC236}">
                    <a16:creationId xmlns:a16="http://schemas.microsoft.com/office/drawing/2014/main" id="{E31400E4-D86B-4538-B165-22FCABD43F2E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9" name="Google Shape;144;p21">
                <a:extLst>
                  <a:ext uri="{FF2B5EF4-FFF2-40B4-BE49-F238E27FC236}">
                    <a16:creationId xmlns:a16="http://schemas.microsoft.com/office/drawing/2014/main" id="{CE8A347F-305E-4BAA-9B0F-F7A6F8D7463D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0" name="Google Shape;144;p21">
                <a:extLst>
                  <a:ext uri="{FF2B5EF4-FFF2-40B4-BE49-F238E27FC236}">
                    <a16:creationId xmlns:a16="http://schemas.microsoft.com/office/drawing/2014/main" id="{905E5469-445A-46A2-A472-1C16FCEACBBA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3365A7E-9982-43E4-9234-2DFC552A82B1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2340A34-D9BA-41C3-9614-4370B4F7513B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60663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r>
              <a:rPr lang="fr-FR" sz="1400" i="1" dirty="0">
                <a:latin typeface="Arial"/>
                <a:cs typeface="Arial"/>
                <a:sym typeface="Arial"/>
              </a:rPr>
              <a:t>Process 4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ended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correctly</a:t>
            </a:r>
            <a:r>
              <a:rPr lang="fr-FR" sz="1400" i="1" dirty="0">
                <a:latin typeface="Arial"/>
                <a:cs typeface="Arial"/>
                <a:sym typeface="Arial"/>
              </a:rPr>
              <a:t> ( return (0); ),</a:t>
            </a:r>
          </a:p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endParaRPr lang="fr-FR" sz="1400" i="1" dirty="0">
              <a:latin typeface="Arial"/>
              <a:cs typeface="Arial"/>
              <a:sym typeface="Arial"/>
            </a:endParaRPr>
          </a:p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r>
              <a:rPr lang="fr-FR" sz="1400" i="1" dirty="0" err="1">
                <a:latin typeface="Arial"/>
                <a:cs typeface="Arial"/>
                <a:sym typeface="Arial"/>
              </a:rPr>
              <a:t>its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address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space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is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freed</a:t>
            </a:r>
            <a:r>
              <a:rPr lang="fr-FR" sz="1400" i="1" dirty="0">
                <a:latin typeface="Arial"/>
                <a:cs typeface="Arial"/>
                <a:sym typeface="Arial"/>
              </a:rPr>
              <a:t>,</a:t>
            </a:r>
          </a:p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endParaRPr lang="fr-FR" sz="1400" i="1" dirty="0">
              <a:latin typeface="Arial"/>
              <a:cs typeface="Arial"/>
              <a:sym typeface="Arial"/>
            </a:endParaRPr>
          </a:p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r>
              <a:rPr lang="fr-FR" sz="1400" i="1" dirty="0">
                <a:latin typeface="Arial"/>
                <a:cs typeface="Arial"/>
                <a:sym typeface="Arial"/>
              </a:rPr>
              <a:t>and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its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father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will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get</a:t>
            </a:r>
            <a:r>
              <a:rPr lang="fr-FR" sz="1400" i="1" dirty="0">
                <a:latin typeface="Arial"/>
                <a:cs typeface="Arial"/>
                <a:sym typeface="Arial"/>
              </a:rPr>
              <a:t> the information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98B47E-A9EC-4804-BC46-BC97E747C43C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226676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14CF3-2B7C-481B-9746-27238709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state: Zombie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A8A81-825E-4BE5-A0B1-968396C2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finishes</a:t>
            </a:r>
            <a:r>
              <a:rPr lang="fr-FR" dirty="0"/>
              <a:t> « </a:t>
            </a:r>
            <a:r>
              <a:rPr lang="fr-FR" i="1" dirty="0" err="1"/>
              <a:t>too</a:t>
            </a:r>
            <a:r>
              <a:rPr lang="fr-FR" i="1" dirty="0"/>
              <a:t> </a:t>
            </a:r>
            <a:r>
              <a:rPr lang="fr-FR" i="1" dirty="0" err="1"/>
              <a:t>quickly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Before</a:t>
            </a:r>
            <a:r>
              <a:rPr lang="fr-FR" dirty="0"/>
              <a:t> the </a:t>
            </a:r>
            <a:r>
              <a:rPr lang="fr-FR" dirty="0" err="1"/>
              <a:t>father</a:t>
            </a:r>
            <a:r>
              <a:rPr lang="fr-FR" dirty="0"/>
              <a:t> </a:t>
            </a:r>
            <a:r>
              <a:rPr lang="fr-FR" dirty="0" err="1"/>
              <a:t>reaches</a:t>
            </a:r>
            <a:r>
              <a:rPr lang="fr-FR" dirty="0"/>
              <a:t> a </a:t>
            </a:r>
            <a:r>
              <a:rPr lang="fr-FR" dirty="0" err="1"/>
              <a:t>wait</a:t>
            </a:r>
            <a:r>
              <a:rPr lang="fr-FR" dirty="0"/>
              <a:t>(2) or </a:t>
            </a:r>
            <a:r>
              <a:rPr lang="fr-FR" dirty="0" err="1"/>
              <a:t>waitpid</a:t>
            </a:r>
            <a:r>
              <a:rPr lang="fr-FR" dirty="0"/>
              <a:t>(2) </a:t>
            </a:r>
            <a:r>
              <a:rPr lang="fr-FR" dirty="0" err="1"/>
              <a:t>syscall</a:t>
            </a:r>
            <a:endParaRPr lang="fr-FR" dirty="0"/>
          </a:p>
          <a:p>
            <a:pPr lvl="1"/>
            <a:r>
              <a:rPr lang="fr-FR" dirty="0" err="1"/>
              <a:t>Before</a:t>
            </a:r>
            <a:r>
              <a:rPr lang="fr-FR" dirty="0"/>
              <a:t> the </a:t>
            </a:r>
            <a:r>
              <a:rPr lang="fr-FR" dirty="0" err="1"/>
              <a:t>father’s</a:t>
            </a:r>
            <a:r>
              <a:rPr lang="fr-FR" dirty="0"/>
              <a:t> end</a:t>
            </a:r>
          </a:p>
          <a:p>
            <a:pPr lvl="1"/>
            <a:r>
              <a:rPr lang="fr-FR" dirty="0"/>
              <a:t>If the </a:t>
            </a:r>
            <a:r>
              <a:rPr lang="fr-FR" dirty="0" err="1"/>
              <a:t>father</a:t>
            </a:r>
            <a:r>
              <a:rPr lang="fr-FR" dirty="0"/>
              <a:t> </a:t>
            </a:r>
            <a:r>
              <a:rPr lang="fr-FR" dirty="0" err="1"/>
              <a:t>didn’t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 to </a:t>
            </a:r>
            <a:r>
              <a:rPr lang="fr-FR" dirty="0" err="1"/>
              <a:t>mask</a:t>
            </a:r>
            <a:r>
              <a:rPr lang="fr-FR" dirty="0"/>
              <a:t> the SIGCHLD</a:t>
            </a:r>
          </a:p>
          <a:p>
            <a:pPr lvl="1"/>
            <a:endParaRPr lang="fr-FR" dirty="0"/>
          </a:p>
          <a:p>
            <a:r>
              <a:rPr lang="fr-FR" dirty="0"/>
              <a:t>PCB structure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allocated</a:t>
            </a:r>
            <a:endParaRPr lang="fr-FR" dirty="0"/>
          </a:p>
          <a:p>
            <a:pPr lvl="1"/>
            <a:r>
              <a:rPr lang="fr-FR" dirty="0" err="1"/>
              <a:t>Contains</a:t>
            </a:r>
            <a:r>
              <a:rPr lang="fr-FR" dirty="0"/>
              <a:t> the return code</a:t>
            </a:r>
          </a:p>
          <a:p>
            <a:pPr lvl="1"/>
            <a:r>
              <a:rPr lang="fr-FR" dirty="0"/>
              <a:t>To let the </a:t>
            </a:r>
            <a:r>
              <a:rPr lang="fr-FR" dirty="0" err="1"/>
              <a:t>father</a:t>
            </a:r>
            <a:r>
              <a:rPr lang="fr-FR" dirty="0"/>
              <a:t> </a:t>
            </a:r>
            <a:r>
              <a:rPr lang="fr-FR" dirty="0" err="1"/>
              <a:t>knows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ended</a:t>
            </a:r>
            <a:endParaRPr lang="fr-FR" dirty="0"/>
          </a:p>
          <a:p>
            <a:pPr lvl="1"/>
            <a:r>
              <a:rPr lang="fr-FR" dirty="0"/>
              <a:t>PID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reserved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PCB</a:t>
            </a:r>
          </a:p>
          <a:p>
            <a:pPr lvl="1"/>
            <a:endParaRPr lang="fr-FR" dirty="0"/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in « </a:t>
            </a:r>
            <a:r>
              <a:rPr lang="fr-FR" dirty="0" err="1"/>
              <a:t>ps</a:t>
            </a:r>
            <a:r>
              <a:rPr lang="fr-FR" dirty="0"/>
              <a:t> » as ‘Z’ (for ‘zombie’)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1A4E0-43C5-4536-9EF2-FADE60D38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01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7F745-2A41-4A34-B61E-29EFE48B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“OS API”</a:t>
            </a:r>
            <a:r>
              <a:rPr lang="fr-FR" dirty="0"/>
              <a:t>: </a:t>
            </a:r>
            <a:r>
              <a:rPr lang="fr-FR" dirty="0" err="1"/>
              <a:t>Syscalls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6E360-E8F9-41EB-9F2B-9CE1D3C5B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Syscalls</a:t>
            </a:r>
            <a:r>
              <a:rPr lang="fr-FR" dirty="0"/>
              <a:t> are not </a:t>
            </a:r>
            <a:r>
              <a:rPr lang="fr-FR" dirty="0" err="1"/>
              <a:t>exactly</a:t>
            </a:r>
            <a:r>
              <a:rPr lang="fr-FR" dirty="0"/>
              <a:t> « </a:t>
            </a:r>
            <a:r>
              <a:rPr lang="fr-FR" dirty="0" err="1"/>
              <a:t>functions</a:t>
            </a:r>
            <a:r>
              <a:rPr lang="fr-FR" dirty="0"/>
              <a:t> »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execution</a:t>
            </a:r>
            <a:endParaRPr lang="fr-FR" dirty="0"/>
          </a:p>
          <a:p>
            <a:pPr lvl="1"/>
            <a:r>
              <a:rPr lang="fr-FR" dirty="0"/>
              <a:t>In </a:t>
            </a:r>
            <a:r>
              <a:rPr lang="fr-FR" dirty="0" err="1"/>
              <a:t>assembly</a:t>
            </a:r>
            <a:r>
              <a:rPr lang="fr-FR" dirty="0"/>
              <a:t>, </a:t>
            </a:r>
            <a:r>
              <a:rPr lang="fr-FR" dirty="0" err="1"/>
              <a:t>it’s</a:t>
            </a:r>
            <a:r>
              <a:rPr lang="fr-FR" dirty="0"/>
              <a:t> not a « </a:t>
            </a:r>
            <a:r>
              <a:rPr lang="fr-FR" i="1" dirty="0"/>
              <a:t>call</a:t>
            </a:r>
            <a:r>
              <a:rPr lang="fr-FR" dirty="0"/>
              <a:t> » instruction…</a:t>
            </a:r>
          </a:p>
          <a:p>
            <a:pPr lvl="1"/>
            <a:r>
              <a:rPr lang="fr-FR" dirty="0" err="1"/>
              <a:t>It’s</a:t>
            </a:r>
            <a:r>
              <a:rPr lang="fr-FR" dirty="0"/>
              <a:t> an interruption (« </a:t>
            </a:r>
            <a:r>
              <a:rPr lang="fr-FR" i="1" dirty="0" err="1"/>
              <a:t>int</a:t>
            </a:r>
            <a:r>
              <a:rPr lang="fr-FR" dirty="0"/>
              <a:t> » instruction)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precise</a:t>
            </a:r>
            <a:r>
              <a:rPr lang="fr-FR" dirty="0"/>
              <a:t> </a:t>
            </a:r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03E483-FB6E-44D2-96D4-9338CBC77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05D8650-CAB4-42F9-B7B3-565BBCC1F339}"/>
              </a:ext>
            </a:extLst>
          </p:cNvPr>
          <p:cNvGrpSpPr/>
          <p:nvPr/>
        </p:nvGrpSpPr>
        <p:grpSpPr>
          <a:xfrm>
            <a:off x="796175" y="2103119"/>
            <a:ext cx="7551600" cy="2914195"/>
            <a:chOff x="796175" y="2011679"/>
            <a:chExt cx="7551600" cy="2914195"/>
          </a:xfrm>
        </p:grpSpPr>
        <p:sp>
          <p:nvSpPr>
            <p:cNvPr id="5" name="Google Shape;100;p16">
              <a:extLst>
                <a:ext uri="{FF2B5EF4-FFF2-40B4-BE49-F238E27FC236}">
                  <a16:creationId xmlns:a16="http://schemas.microsoft.com/office/drawing/2014/main" id="{1BCC07B6-FC54-4552-A612-5EF666E9CA4C}"/>
                </a:ext>
              </a:extLst>
            </p:cNvPr>
            <p:cNvSpPr txBox="1">
              <a:spLocks/>
            </p:cNvSpPr>
            <p:nvPr/>
          </p:nvSpPr>
          <p:spPr>
            <a:xfrm>
              <a:off x="796175" y="2011679"/>
              <a:ext cx="7551600" cy="2914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Droid Sans"/>
                <a:buChar char="●"/>
                <a:defRPr sz="2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Droid Sans"/>
                <a:buChar char="○"/>
                <a:defRPr sz="18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■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●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○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■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●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○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■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9pPr>
            </a:lstStyle>
            <a:p>
              <a:pPr marL="342900" lvl="0" indent="-342900" algn="l" rtl="0">
                <a:lnSpc>
                  <a:spcPct val="7670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en" sz="1400" dirty="0">
                  <a:solidFill>
                    <a:srgbClr val="00702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#include &lt;fcntl.h&gt;</a:t>
              </a:r>
              <a:endPara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  <a:p>
              <a:pPr marL="342900" lvl="0" indent="-342900" algn="l" rtl="0">
                <a:lnSpc>
                  <a:spcPct val="7670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en" sz="1400" dirty="0">
                  <a:solidFill>
                    <a:srgbClr val="00702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#include &lt;unistd.h&gt;</a:t>
              </a:r>
              <a:endPara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 err="1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int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>
                  <a:solidFill>
                    <a:srgbClr val="06287E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main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</a:t>
              </a:r>
              <a:r>
                <a:rPr lang="fr-FR" sz="1400" dirty="0" err="1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int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argc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, </a:t>
              </a:r>
              <a:r>
                <a:rPr lang="fr-FR" sz="1400" dirty="0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char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>
                  <a:solidFill>
                    <a:schemeClr val="dk2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**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argv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, </a:t>
              </a:r>
              <a:r>
                <a:rPr lang="fr-FR" sz="1400" dirty="0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char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>
                  <a:solidFill>
                    <a:schemeClr val="dk2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**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envp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)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{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	</a:t>
              </a:r>
              <a:r>
                <a:rPr lang="fr-FR" sz="1400" dirty="0" err="1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int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i = 42;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 </a:t>
              </a:r>
              <a:r>
                <a:rPr lang="fr-FR" sz="1400" dirty="0" err="1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int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fd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 i = 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my_fun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(i);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 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fd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= open(</a:t>
              </a:r>
              <a:r>
                <a:rPr lang="fr-FR" sz="1400" dirty="0">
                  <a:solidFill>
                    <a:srgbClr val="4070A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"file.txt"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, </a:t>
              </a:r>
              <a:r>
                <a:rPr lang="fr-FR" sz="1400" dirty="0">
                  <a:solidFill>
                    <a:srgbClr val="4070A0"/>
                  </a:solidFill>
                  <a:latin typeface="Droid Sans Mono"/>
                  <a:sym typeface="Droid Sans Mono"/>
                </a:rPr>
                <a:t>O_RDONLY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);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</a:t>
              </a:r>
              <a:r>
                <a:rPr lang="fr-FR" sz="1400" b="1" dirty="0">
                  <a:solidFill>
                    <a:srgbClr val="007020"/>
                  </a:solidFill>
                  <a:latin typeface="Droid Sans Mono"/>
                  <a:sym typeface="Droid Sans Mono"/>
                </a:rPr>
                <a:t> if 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fd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&gt; 0)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    close(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fd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);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	</a:t>
              </a:r>
              <a:r>
                <a:rPr lang="fr-FR" sz="1400" b="1" dirty="0">
                  <a:solidFill>
                    <a:srgbClr val="00702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return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(</a:t>
              </a:r>
              <a:r>
                <a:rPr lang="fr-FR" sz="1400" dirty="0">
                  <a:solidFill>
                    <a:srgbClr val="40A07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);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}</a:t>
              </a:r>
              <a:endParaRPr lang="fr-FR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AF9A56C5-2EE2-4919-97FB-9F531093A663}"/>
                </a:ext>
              </a:extLst>
            </p:cNvPr>
            <p:cNvCxnSpPr/>
            <p:nvPr/>
          </p:nvCxnSpPr>
          <p:spPr>
            <a:xfrm flipV="1">
              <a:off x="2857500" y="2571750"/>
              <a:ext cx="2937510" cy="86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1BFA2BA-06E5-42BB-AF31-EB94CD2F41DA}"/>
                </a:ext>
              </a:extLst>
            </p:cNvPr>
            <p:cNvCxnSpPr>
              <a:cxnSpLocks/>
            </p:cNvCxnSpPr>
            <p:nvPr/>
          </p:nvCxnSpPr>
          <p:spPr>
            <a:xfrm>
              <a:off x="4377690" y="3785389"/>
              <a:ext cx="411480" cy="352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7B0ECF0-F9FB-47AF-886F-34F4A9521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5166" y="4254350"/>
              <a:ext cx="2074004" cy="20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521E528-4984-42A0-8382-1FEFBC593DC1}"/>
                </a:ext>
              </a:extLst>
            </p:cNvPr>
            <p:cNvSpPr txBox="1"/>
            <p:nvPr/>
          </p:nvSpPr>
          <p:spPr>
            <a:xfrm>
              <a:off x="5795010" y="2170243"/>
              <a:ext cx="25527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Pushes the argument, and calls the </a:t>
              </a:r>
              <a:r>
                <a:rPr lang="fr-FR" i="1" dirty="0" err="1"/>
                <a:t>function</a:t>
              </a:r>
              <a:endParaRPr lang="fr-FR" i="1" dirty="0"/>
            </a:p>
            <a:p>
              <a:pPr algn="ctr"/>
              <a:r>
                <a:rPr lang="fr-FR" i="1" dirty="0"/>
                <a:t>(</a:t>
              </a:r>
              <a:r>
                <a:rPr lang="fr-FR" i="1" dirty="0" err="1"/>
                <a:t>everything</a:t>
              </a:r>
              <a:r>
                <a:rPr lang="fr-FR" i="1" dirty="0"/>
                <a:t> </a:t>
              </a:r>
              <a:r>
                <a:rPr lang="fr-FR" i="1" dirty="0" err="1"/>
                <a:t>stays</a:t>
              </a:r>
              <a:r>
                <a:rPr lang="fr-FR" i="1" dirty="0"/>
                <a:t> in </a:t>
              </a:r>
              <a:r>
                <a:rPr lang="fr-FR" i="1" dirty="0" err="1"/>
                <a:t>userland</a:t>
              </a:r>
              <a:r>
                <a:rPr lang="fr-FR" i="1" dirty="0"/>
                <a:t>)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ADB2151-85F7-4ACC-9F26-EB195980EBED}"/>
                </a:ext>
              </a:extLst>
            </p:cNvPr>
            <p:cNvSpPr txBox="1"/>
            <p:nvPr/>
          </p:nvSpPr>
          <p:spPr>
            <a:xfrm>
              <a:off x="4789170" y="3684421"/>
              <a:ext cx="35586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/>
                <a:t>Puts</a:t>
              </a:r>
              <a:r>
                <a:rPr lang="fr-FR" i="1" dirty="0"/>
                <a:t> the </a:t>
              </a:r>
              <a:r>
                <a:rPr lang="fr-FR" i="1" dirty="0" err="1"/>
                <a:t>number</a:t>
              </a:r>
              <a:r>
                <a:rPr lang="fr-FR" i="1" dirty="0"/>
                <a:t> for « open » in a </a:t>
              </a:r>
              <a:r>
                <a:rPr lang="fr-FR" i="1" dirty="0" err="1"/>
                <a:t>register</a:t>
              </a:r>
              <a:r>
                <a:rPr lang="fr-FR" i="1" dirty="0"/>
                <a:t>,</a:t>
              </a:r>
            </a:p>
            <a:p>
              <a:pPr algn="ctr"/>
              <a:r>
                <a:rPr lang="fr-FR" i="1" dirty="0" err="1"/>
                <a:t>then</a:t>
              </a:r>
              <a:r>
                <a:rPr lang="fr-FR" i="1" dirty="0"/>
                <a:t> </a:t>
              </a:r>
              <a:r>
                <a:rPr lang="fr-FR" i="1" dirty="0" err="1"/>
                <a:t>puts</a:t>
              </a:r>
              <a:r>
                <a:rPr lang="fr-FR" i="1" dirty="0"/>
                <a:t> the arguments in </a:t>
              </a:r>
              <a:r>
                <a:rPr lang="fr-FR" i="1" dirty="0" err="1"/>
                <a:t>other</a:t>
              </a:r>
              <a:r>
                <a:rPr lang="fr-FR" i="1" dirty="0"/>
                <a:t> </a:t>
              </a:r>
              <a:r>
                <a:rPr lang="fr-FR" i="1" dirty="0" err="1"/>
                <a:t>registers</a:t>
              </a:r>
              <a:r>
                <a:rPr lang="fr-FR" i="1" dirty="0"/>
                <a:t>,</a:t>
              </a:r>
            </a:p>
            <a:p>
              <a:pPr algn="ctr"/>
              <a:r>
                <a:rPr lang="fr-FR" i="1" dirty="0" err="1"/>
                <a:t>then</a:t>
              </a:r>
              <a:r>
                <a:rPr lang="fr-FR" i="1" dirty="0"/>
                <a:t> </a:t>
              </a:r>
              <a:r>
                <a:rPr lang="fr-FR" i="1" dirty="0" err="1"/>
                <a:t>makes</a:t>
              </a:r>
              <a:r>
                <a:rPr lang="fr-FR" i="1" dirty="0"/>
                <a:t> an interruption</a:t>
              </a:r>
            </a:p>
            <a:p>
              <a:pPr algn="ctr"/>
              <a:r>
                <a:rPr lang="fr-FR" i="1" dirty="0"/>
                <a:t>(the interruption </a:t>
              </a:r>
              <a:r>
                <a:rPr lang="fr-FR" i="1" dirty="0" err="1"/>
                <a:t>goes</a:t>
              </a:r>
              <a:r>
                <a:rPr lang="fr-FR" i="1" dirty="0"/>
                <a:t> in </a:t>
              </a:r>
              <a:r>
                <a:rPr lang="fr-FR" i="1" dirty="0" err="1"/>
                <a:t>kerneland</a:t>
              </a:r>
              <a:r>
                <a:rPr lang="fr-FR" i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86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81C37-2D0A-4836-A260-0DC54E1B0D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40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209C5D-AF8A-41BB-BD20-9426C057A85B}"/>
              </a:ext>
            </a:extLst>
          </p:cNvPr>
          <p:cNvSpPr txBox="1"/>
          <p:nvPr/>
        </p:nvSpPr>
        <p:spPr>
          <a:xfrm>
            <a:off x="85745" y="34584"/>
            <a:ext cx="47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kernel/</a:t>
            </a:r>
            <a:r>
              <a:rPr lang="fr-FR" sz="2400" b="1" i="1" dirty="0" err="1"/>
              <a:t>scheduler</a:t>
            </a:r>
            <a:endParaRPr lang="fr-FR" sz="2400" b="1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0AEDC-A9AD-4BCE-8170-956A37836932}"/>
              </a:ext>
            </a:extLst>
          </p:cNvPr>
          <p:cNvSpPr txBox="1"/>
          <p:nvPr/>
        </p:nvSpPr>
        <p:spPr>
          <a:xfrm>
            <a:off x="1618024" y="702488"/>
            <a:ext cx="649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Case 1: </a:t>
            </a:r>
            <a:r>
              <a:rPr lang="fr-FR" sz="2400" b="1" dirty="0" err="1"/>
              <a:t>child</a:t>
            </a:r>
            <a:r>
              <a:rPr lang="fr-FR" sz="2400" b="1" dirty="0"/>
              <a:t> ends </a:t>
            </a:r>
            <a:r>
              <a:rPr lang="fr-FR" sz="2400" b="1" dirty="0" err="1"/>
              <a:t>before</a:t>
            </a:r>
            <a:r>
              <a:rPr lang="fr-FR" sz="2400" b="1" dirty="0"/>
              <a:t> the </a:t>
            </a:r>
            <a:r>
              <a:rPr lang="fr-FR" sz="2400" b="1" dirty="0" err="1"/>
              <a:t>wait</a:t>
            </a:r>
            <a:r>
              <a:rPr lang="fr-FR" sz="2400" b="1" dirty="0"/>
              <a:t>/</a:t>
            </a:r>
            <a:r>
              <a:rPr lang="fr-FR" sz="2400" b="1" dirty="0" err="1"/>
              <a:t>waitpid</a:t>
            </a:r>
            <a:endParaRPr lang="fr-FR" sz="2400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FA37175-1F40-4122-ADD5-E2359EDC9865}"/>
              </a:ext>
            </a:extLst>
          </p:cNvPr>
          <p:cNvCxnSpPr>
            <a:cxnSpLocks/>
          </p:cNvCxnSpPr>
          <p:nvPr/>
        </p:nvCxnSpPr>
        <p:spPr>
          <a:xfrm>
            <a:off x="736226" y="3929630"/>
            <a:ext cx="74496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2DD4BB2-77D3-4609-B7EB-E144AEC19E55}"/>
              </a:ext>
            </a:extLst>
          </p:cNvPr>
          <p:cNvSpPr txBox="1"/>
          <p:nvPr/>
        </p:nvSpPr>
        <p:spPr>
          <a:xfrm>
            <a:off x="8092581" y="3775741"/>
            <a:ext cx="90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time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9274AF0-2B09-4A4F-9994-C730DA730DB1}"/>
              </a:ext>
            </a:extLst>
          </p:cNvPr>
          <p:cNvCxnSpPr>
            <a:cxnSpLocks/>
          </p:cNvCxnSpPr>
          <p:nvPr/>
        </p:nvCxnSpPr>
        <p:spPr>
          <a:xfrm flipV="1">
            <a:off x="4801378" y="1588770"/>
            <a:ext cx="0" cy="29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FD6C26C-4FD5-4C26-879F-387D26639E3F}"/>
              </a:ext>
            </a:extLst>
          </p:cNvPr>
          <p:cNvSpPr txBox="1"/>
          <p:nvPr/>
        </p:nvSpPr>
        <p:spPr>
          <a:xfrm>
            <a:off x="3964050" y="1254892"/>
            <a:ext cx="167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_exit()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827CF42-9BD9-4F43-B40D-1A8114D31B8A}"/>
              </a:ext>
            </a:extLst>
          </p:cNvPr>
          <p:cNvCxnSpPr>
            <a:cxnSpLocks/>
          </p:cNvCxnSpPr>
          <p:nvPr/>
        </p:nvCxnSpPr>
        <p:spPr>
          <a:xfrm>
            <a:off x="5879606" y="1880475"/>
            <a:ext cx="0" cy="166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19CAA480-46C0-4A46-9823-3B65BEF53D72}"/>
              </a:ext>
            </a:extLst>
          </p:cNvPr>
          <p:cNvSpPr txBox="1"/>
          <p:nvPr/>
        </p:nvSpPr>
        <p:spPr>
          <a:xfrm>
            <a:off x="5209495" y="3565788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waitpid</a:t>
            </a:r>
            <a:r>
              <a:rPr lang="fr-FR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950F72-90FA-4622-8E5D-84553FB3D2B5}"/>
              </a:ext>
            </a:extLst>
          </p:cNvPr>
          <p:cNvSpPr/>
          <p:nvPr/>
        </p:nvSpPr>
        <p:spPr>
          <a:xfrm>
            <a:off x="4812807" y="1880474"/>
            <a:ext cx="1062317" cy="461649"/>
          </a:xfrm>
          <a:prstGeom prst="rect">
            <a:avLst/>
          </a:prstGeom>
          <a:pattFill prst="wd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zombie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6E661-C5D8-4DEA-9516-563874104D55}"/>
              </a:ext>
            </a:extLst>
          </p:cNvPr>
          <p:cNvSpPr/>
          <p:nvPr/>
        </p:nvSpPr>
        <p:spPr>
          <a:xfrm>
            <a:off x="3185714" y="1880475"/>
            <a:ext cx="1627094" cy="461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44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B7590BB-EFCD-41D6-B63F-9D756C2199F8}"/>
              </a:ext>
            </a:extLst>
          </p:cNvPr>
          <p:cNvCxnSpPr>
            <a:cxnSpLocks/>
          </p:cNvCxnSpPr>
          <p:nvPr/>
        </p:nvCxnSpPr>
        <p:spPr>
          <a:xfrm>
            <a:off x="3185714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C4E23-F218-4E05-B5EF-C0EAFE709527}"/>
              </a:ext>
            </a:extLst>
          </p:cNvPr>
          <p:cNvSpPr txBox="1"/>
          <p:nvPr/>
        </p:nvSpPr>
        <p:spPr>
          <a:xfrm>
            <a:off x="2520084" y="3569652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fork()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A977B-E5F7-4F4E-B527-94DC9BD47E94}"/>
              </a:ext>
            </a:extLst>
          </p:cNvPr>
          <p:cNvSpPr/>
          <p:nvPr/>
        </p:nvSpPr>
        <p:spPr>
          <a:xfrm>
            <a:off x="1906016" y="2800077"/>
            <a:ext cx="1279697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9FA155-F2ED-46FF-ADF2-37B5C7380C45}"/>
              </a:ext>
            </a:extLst>
          </p:cNvPr>
          <p:cNvSpPr/>
          <p:nvPr/>
        </p:nvSpPr>
        <p:spPr>
          <a:xfrm>
            <a:off x="3192773" y="2800075"/>
            <a:ext cx="1627094" cy="461649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</a:rPr>
              <a:t>zzz…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3ED006-2A59-4E9A-A7A1-5590EF09C083}"/>
              </a:ext>
            </a:extLst>
          </p:cNvPr>
          <p:cNvCxnSpPr>
            <a:cxnSpLocks/>
          </p:cNvCxnSpPr>
          <p:nvPr/>
        </p:nvCxnSpPr>
        <p:spPr>
          <a:xfrm>
            <a:off x="6442886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405EF6B-CC32-4C80-8A0D-4A8E62003DBE}"/>
              </a:ext>
            </a:extLst>
          </p:cNvPr>
          <p:cNvSpPr txBox="1"/>
          <p:nvPr/>
        </p:nvSpPr>
        <p:spPr>
          <a:xfrm>
            <a:off x="6095696" y="3541443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_exit()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3E9D8-DECB-4F02-B083-5F17822170EF}"/>
              </a:ext>
            </a:extLst>
          </p:cNvPr>
          <p:cNvSpPr/>
          <p:nvPr/>
        </p:nvSpPr>
        <p:spPr>
          <a:xfrm>
            <a:off x="4812807" y="2800076"/>
            <a:ext cx="1627094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600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81C37-2D0A-4836-A260-0DC54E1B0D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209C5D-AF8A-41BB-BD20-9426C057A85B}"/>
              </a:ext>
            </a:extLst>
          </p:cNvPr>
          <p:cNvSpPr txBox="1"/>
          <p:nvPr/>
        </p:nvSpPr>
        <p:spPr>
          <a:xfrm>
            <a:off x="85745" y="34584"/>
            <a:ext cx="47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kernel/</a:t>
            </a:r>
            <a:r>
              <a:rPr lang="fr-FR" sz="2400" b="1" i="1" dirty="0" err="1"/>
              <a:t>scheduler</a:t>
            </a:r>
            <a:endParaRPr lang="fr-FR" sz="2400" b="1" i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FA37175-1F40-4122-ADD5-E2359EDC9865}"/>
              </a:ext>
            </a:extLst>
          </p:cNvPr>
          <p:cNvCxnSpPr>
            <a:cxnSpLocks/>
          </p:cNvCxnSpPr>
          <p:nvPr/>
        </p:nvCxnSpPr>
        <p:spPr>
          <a:xfrm>
            <a:off x="736226" y="3929630"/>
            <a:ext cx="74496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2DD4BB2-77D3-4609-B7EB-E144AEC19E55}"/>
              </a:ext>
            </a:extLst>
          </p:cNvPr>
          <p:cNvSpPr txBox="1"/>
          <p:nvPr/>
        </p:nvSpPr>
        <p:spPr>
          <a:xfrm>
            <a:off x="8092581" y="3775741"/>
            <a:ext cx="90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time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3076CF8-57FE-48AE-B2A8-88D96DC70B19}"/>
              </a:ext>
            </a:extLst>
          </p:cNvPr>
          <p:cNvCxnSpPr>
            <a:cxnSpLocks/>
          </p:cNvCxnSpPr>
          <p:nvPr/>
        </p:nvCxnSpPr>
        <p:spPr>
          <a:xfrm>
            <a:off x="3185714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35D070F-2F2A-4F7D-8F9A-27617C98D8B3}"/>
              </a:ext>
            </a:extLst>
          </p:cNvPr>
          <p:cNvSpPr txBox="1"/>
          <p:nvPr/>
        </p:nvSpPr>
        <p:spPr>
          <a:xfrm>
            <a:off x="2520084" y="3569652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fork()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9CAA480-46C0-4A46-9823-3B65BEF53D72}"/>
              </a:ext>
            </a:extLst>
          </p:cNvPr>
          <p:cNvSpPr txBox="1"/>
          <p:nvPr/>
        </p:nvSpPr>
        <p:spPr>
          <a:xfrm>
            <a:off x="3982157" y="3565788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waitpid</a:t>
            </a:r>
            <a:r>
              <a:rPr lang="fr-FR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A977B-E5F7-4F4E-B527-94DC9BD47E94}"/>
              </a:ext>
            </a:extLst>
          </p:cNvPr>
          <p:cNvSpPr/>
          <p:nvPr/>
        </p:nvSpPr>
        <p:spPr>
          <a:xfrm>
            <a:off x="1906016" y="2800077"/>
            <a:ext cx="1279697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6E661-C5D8-4DEA-9516-563874104D55}"/>
              </a:ext>
            </a:extLst>
          </p:cNvPr>
          <p:cNvSpPr/>
          <p:nvPr/>
        </p:nvSpPr>
        <p:spPr>
          <a:xfrm>
            <a:off x="3185715" y="1880475"/>
            <a:ext cx="961464" cy="461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7A654E8-76D4-4407-8501-0B66276CE9A2}"/>
              </a:ext>
            </a:extLst>
          </p:cNvPr>
          <p:cNvCxnSpPr>
            <a:cxnSpLocks/>
          </p:cNvCxnSpPr>
          <p:nvPr/>
        </p:nvCxnSpPr>
        <p:spPr>
          <a:xfrm>
            <a:off x="4647786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3E9D8-DECB-4F02-B083-5F17822170EF}"/>
              </a:ext>
            </a:extLst>
          </p:cNvPr>
          <p:cNvSpPr/>
          <p:nvPr/>
        </p:nvSpPr>
        <p:spPr>
          <a:xfrm>
            <a:off x="4166677" y="2800076"/>
            <a:ext cx="481618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232615-99BC-4FB3-8D39-25E99B65A496}"/>
              </a:ext>
            </a:extLst>
          </p:cNvPr>
          <p:cNvSpPr/>
          <p:nvPr/>
        </p:nvSpPr>
        <p:spPr>
          <a:xfrm>
            <a:off x="4648294" y="1880475"/>
            <a:ext cx="644365" cy="461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BA3D38-C4C3-4C31-B61F-9FCCAF7AE28E}"/>
              </a:ext>
            </a:extLst>
          </p:cNvPr>
          <p:cNvSpPr txBox="1"/>
          <p:nvPr/>
        </p:nvSpPr>
        <p:spPr>
          <a:xfrm>
            <a:off x="1618024" y="702488"/>
            <a:ext cx="649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Case 2: </a:t>
            </a:r>
            <a:r>
              <a:rPr lang="fr-FR" sz="2400" b="1" dirty="0" err="1"/>
              <a:t>child</a:t>
            </a:r>
            <a:r>
              <a:rPr lang="fr-FR" sz="2400" b="1" dirty="0"/>
              <a:t> ends </a:t>
            </a:r>
            <a:r>
              <a:rPr lang="fr-FR" sz="2400" b="1" dirty="0" err="1"/>
              <a:t>after</a:t>
            </a:r>
            <a:r>
              <a:rPr lang="fr-FR" sz="2400" b="1" dirty="0"/>
              <a:t> the </a:t>
            </a:r>
            <a:r>
              <a:rPr lang="fr-FR" sz="2400" b="1" dirty="0" err="1"/>
              <a:t>wait</a:t>
            </a:r>
            <a:r>
              <a:rPr lang="fr-FR" sz="2400" b="1" dirty="0"/>
              <a:t>/</a:t>
            </a:r>
            <a:r>
              <a:rPr lang="fr-FR" sz="2400" b="1" dirty="0" err="1"/>
              <a:t>waitpid</a:t>
            </a:r>
            <a:endParaRPr lang="fr-FR" sz="2400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9AB9B5A-7684-4D76-851D-8E4CFDC90FA3}"/>
              </a:ext>
            </a:extLst>
          </p:cNvPr>
          <p:cNvCxnSpPr>
            <a:cxnSpLocks/>
          </p:cNvCxnSpPr>
          <p:nvPr/>
        </p:nvCxnSpPr>
        <p:spPr>
          <a:xfrm flipV="1">
            <a:off x="5282006" y="1588769"/>
            <a:ext cx="0" cy="29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0FF1EB60-288E-4F17-BD18-0CFC97D34514}"/>
              </a:ext>
            </a:extLst>
          </p:cNvPr>
          <p:cNvSpPr txBox="1"/>
          <p:nvPr/>
        </p:nvSpPr>
        <p:spPr>
          <a:xfrm>
            <a:off x="4444110" y="1254892"/>
            <a:ext cx="167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_exit()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F7F28FB-EEDD-4EF7-BD6E-F12103D24664}"/>
              </a:ext>
            </a:extLst>
          </p:cNvPr>
          <p:cNvCxnSpPr>
            <a:cxnSpLocks/>
          </p:cNvCxnSpPr>
          <p:nvPr/>
        </p:nvCxnSpPr>
        <p:spPr>
          <a:xfrm flipV="1">
            <a:off x="4147748" y="1603812"/>
            <a:ext cx="0" cy="29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1FBD2757-96AA-46B0-9A8E-B43A5C580E40}"/>
              </a:ext>
            </a:extLst>
          </p:cNvPr>
          <p:cNvSpPr txBox="1"/>
          <p:nvPr/>
        </p:nvSpPr>
        <p:spPr>
          <a:xfrm>
            <a:off x="3309852" y="1269935"/>
            <a:ext cx="167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sleep</a:t>
            </a:r>
            <a:r>
              <a:rPr lang="fr-FR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6C95EA-B831-473D-AB1F-16607018C4FA}"/>
              </a:ext>
            </a:extLst>
          </p:cNvPr>
          <p:cNvSpPr/>
          <p:nvPr/>
        </p:nvSpPr>
        <p:spPr>
          <a:xfrm>
            <a:off x="4147180" y="1880475"/>
            <a:ext cx="500544" cy="461649"/>
          </a:xfrm>
          <a:prstGeom prst="rect">
            <a:avLst/>
          </a:prstGeom>
          <a:pattFill prst="smGri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</a:rPr>
              <a:t>zzz…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9A2AD-7022-4911-9B11-7B338A95449E}"/>
              </a:ext>
            </a:extLst>
          </p:cNvPr>
          <p:cNvSpPr/>
          <p:nvPr/>
        </p:nvSpPr>
        <p:spPr>
          <a:xfrm>
            <a:off x="3192773" y="2800075"/>
            <a:ext cx="973396" cy="461649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</a:rPr>
              <a:t>zzz…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A6245F-7625-4868-B4F4-61786C5FBDDC}"/>
              </a:ext>
            </a:extLst>
          </p:cNvPr>
          <p:cNvSpPr/>
          <p:nvPr/>
        </p:nvSpPr>
        <p:spPr>
          <a:xfrm>
            <a:off x="4647723" y="2800075"/>
            <a:ext cx="663747" cy="461649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</a:rPr>
              <a:t>zzz…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3A86073-F0BD-4DF6-8B35-791375219080}"/>
              </a:ext>
            </a:extLst>
          </p:cNvPr>
          <p:cNvCxnSpPr>
            <a:cxnSpLocks/>
          </p:cNvCxnSpPr>
          <p:nvPr/>
        </p:nvCxnSpPr>
        <p:spPr>
          <a:xfrm>
            <a:off x="6353245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BE4AE-C927-4DCB-AB5F-09A613F02918}"/>
              </a:ext>
            </a:extLst>
          </p:cNvPr>
          <p:cNvSpPr/>
          <p:nvPr/>
        </p:nvSpPr>
        <p:spPr>
          <a:xfrm>
            <a:off x="5292658" y="2800076"/>
            <a:ext cx="1060587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F014A33-4892-4CE4-ACD6-484CD221C170}"/>
              </a:ext>
            </a:extLst>
          </p:cNvPr>
          <p:cNvSpPr txBox="1"/>
          <p:nvPr/>
        </p:nvSpPr>
        <p:spPr>
          <a:xfrm>
            <a:off x="5687616" y="3565887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_exit()</a:t>
            </a:r>
          </a:p>
        </p:txBody>
      </p:sp>
    </p:spTree>
    <p:extLst>
      <p:ext uri="{BB962C8B-B14F-4D97-AF65-F5344CB8AC3E}">
        <p14:creationId xmlns:p14="http://schemas.microsoft.com/office/powerpoint/2010/main" val="4289125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pid_t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*</a:t>
            </a:r>
            <a:r>
              <a:rPr lang="fr-FR" dirty="0" err="1"/>
              <a:t>status</a:t>
            </a:r>
            <a:r>
              <a:rPr lang="fr-FR" dirty="0"/>
              <a:t>)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endParaRPr lang="fr-FR" dirty="0"/>
          </a:p>
          <a:p>
            <a:r>
              <a:rPr lang="fr-FR" dirty="0" err="1"/>
              <a:t>pid_t</a:t>
            </a:r>
            <a:r>
              <a:rPr lang="fr-FR" dirty="0"/>
              <a:t> </a:t>
            </a:r>
            <a:r>
              <a:rPr lang="fr-FR" dirty="0" err="1"/>
              <a:t>waitpid</a:t>
            </a:r>
            <a:r>
              <a:rPr lang="fr-FR" dirty="0"/>
              <a:t>(</a:t>
            </a:r>
            <a:r>
              <a:rPr lang="fr-FR" dirty="0" err="1"/>
              <a:t>pid_t</a:t>
            </a:r>
            <a:r>
              <a:rPr lang="fr-FR" dirty="0"/>
              <a:t> </a:t>
            </a:r>
            <a:r>
              <a:rPr lang="fr-FR" dirty="0" err="1"/>
              <a:t>wpid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                  </a:t>
            </a:r>
            <a:r>
              <a:rPr lang="fr-FR" dirty="0" err="1"/>
              <a:t>int</a:t>
            </a:r>
            <a:r>
              <a:rPr lang="fr-FR" dirty="0"/>
              <a:t> *</a:t>
            </a:r>
            <a:r>
              <a:rPr lang="fr-FR" dirty="0" err="1"/>
              <a:t>status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                  </a:t>
            </a:r>
            <a:r>
              <a:rPr lang="fr-FR" dirty="0" err="1"/>
              <a:t>int</a:t>
            </a:r>
            <a:r>
              <a:rPr lang="fr-FR" dirty="0"/>
              <a:t> options)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653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endParaRPr lang="fr-FR" dirty="0"/>
          </a:p>
          <a:p>
            <a:r>
              <a:rPr lang="fr-FR" dirty="0" err="1"/>
              <a:t>Waits</a:t>
            </a:r>
            <a:r>
              <a:rPr lang="fr-FR" dirty="0"/>
              <a:t> for a </a:t>
            </a:r>
            <a:r>
              <a:rPr lang="fr-FR" dirty="0" err="1"/>
              <a:t>child</a:t>
            </a:r>
            <a:r>
              <a:rPr lang="fr-FR" dirty="0"/>
              <a:t> to end, and </a:t>
            </a:r>
            <a:r>
              <a:rPr lang="fr-FR" dirty="0" err="1"/>
              <a:t>fills</a:t>
            </a:r>
            <a:r>
              <a:rPr lang="fr-FR" dirty="0"/>
              <a:t> </a:t>
            </a:r>
            <a:r>
              <a:rPr lang="fr-FR" i="1" dirty="0" err="1"/>
              <a:t>status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informations</a:t>
            </a:r>
          </a:p>
          <a:p>
            <a:pPr lvl="1"/>
            <a:r>
              <a:rPr lang="fr-FR" dirty="0"/>
              <a:t>Blocking </a:t>
            </a:r>
            <a:r>
              <a:rPr lang="fr-FR" dirty="0" err="1"/>
              <a:t>syscall</a:t>
            </a:r>
            <a:endParaRPr lang="fr-FR" dirty="0"/>
          </a:p>
          <a:p>
            <a:pPr lvl="1"/>
            <a:r>
              <a:rPr lang="fr-FR" dirty="0" err="1"/>
              <a:t>Returns</a:t>
            </a:r>
            <a:r>
              <a:rPr lang="fr-FR" dirty="0"/>
              <a:t> the PID of the process </a:t>
            </a:r>
            <a:r>
              <a:rPr lang="fr-FR" dirty="0" err="1"/>
              <a:t>managed</a:t>
            </a:r>
            <a:endParaRPr lang="fr-FR" dirty="0"/>
          </a:p>
          <a:p>
            <a:pPr lvl="1"/>
            <a:r>
              <a:rPr lang="fr-FR" dirty="0"/>
              <a:t>Informations </a:t>
            </a:r>
            <a:r>
              <a:rPr lang="fr-FR" dirty="0" err="1"/>
              <a:t>returned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- Return value (on 1 Byte/8 bits/256 values)</a:t>
            </a:r>
            <a:br>
              <a:rPr lang="fr-FR" dirty="0"/>
            </a:br>
            <a:r>
              <a:rPr lang="fr-FR" dirty="0"/>
              <a:t>- Signal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eventually</a:t>
            </a:r>
            <a:r>
              <a:rPr lang="fr-FR" dirty="0"/>
              <a:t> </a:t>
            </a:r>
            <a:r>
              <a:rPr lang="fr-FR" dirty="0" err="1"/>
              <a:t>terminated</a:t>
            </a:r>
            <a:r>
              <a:rPr lang="fr-FR" dirty="0"/>
              <a:t> the </a:t>
            </a:r>
            <a:r>
              <a:rPr lang="fr-FR" dirty="0" err="1"/>
              <a:t>child</a:t>
            </a:r>
            <a:br>
              <a:rPr lang="fr-FR" dirty="0"/>
            </a:br>
            <a:r>
              <a:rPr lang="fr-FR" dirty="0"/>
              <a:t>- …</a:t>
            </a:r>
          </a:p>
          <a:p>
            <a:pPr lvl="1"/>
            <a:endParaRPr lang="fr-FR" dirty="0"/>
          </a:p>
          <a:p>
            <a:r>
              <a:rPr lang="fr-FR" dirty="0"/>
              <a:t>If a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zombie state, </a:t>
            </a:r>
            <a:r>
              <a:rPr lang="fr-FR" dirty="0" err="1"/>
              <a:t>wait</a:t>
            </a:r>
            <a:r>
              <a:rPr lang="fr-FR" dirty="0"/>
              <a:t>(2)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return value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30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482264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endParaRPr lang="fr-FR" dirty="0"/>
          </a:p>
          <a:p>
            <a:r>
              <a:rPr lang="fr-FR" dirty="0"/>
              <a:t>Macros to test </a:t>
            </a:r>
            <a:r>
              <a:rPr lang="fr-FR" i="1" dirty="0" err="1"/>
              <a:t>status</a:t>
            </a:r>
            <a:r>
              <a:rPr lang="fr-FR" dirty="0"/>
              <a:t>:</a:t>
            </a: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WIFEXITED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test if normal exit</a:t>
            </a:r>
            <a:endParaRPr lang="fr-FR" sz="1000" dirty="0"/>
          </a:p>
          <a:p>
            <a:pPr marL="7620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WIFSIGNALED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test if </a:t>
            </a:r>
            <a:r>
              <a:rPr lang="fr-FR" dirty="0" err="1"/>
              <a:t>abnormal</a:t>
            </a:r>
            <a:r>
              <a:rPr lang="fr-FR" dirty="0"/>
              <a:t> </a:t>
            </a:r>
            <a:r>
              <a:rPr lang="fr-FR" dirty="0" err="1"/>
              <a:t>temination</a:t>
            </a:r>
            <a:r>
              <a:rPr lang="fr-FR" dirty="0"/>
              <a:t> by signal</a:t>
            </a:r>
            <a:endParaRPr lang="fr-FR" sz="1000" dirty="0"/>
          </a:p>
          <a:p>
            <a:pPr marL="7620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WIFSTOPPED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test if </a:t>
            </a:r>
            <a:r>
              <a:rPr lang="fr-FR" dirty="0" err="1"/>
              <a:t>child</a:t>
            </a:r>
            <a:r>
              <a:rPr lang="fr-FR" dirty="0"/>
              <a:t>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stopped</a:t>
            </a:r>
            <a:endParaRPr lang="fr-FR" sz="1000" dirty="0"/>
          </a:p>
          <a:p>
            <a:pPr marL="76200" indent="0">
              <a:buNone/>
            </a:pPr>
            <a:endParaRPr lang="fr-FR" sz="1000" dirty="0"/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WIFCONTINUED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test if </a:t>
            </a:r>
            <a:r>
              <a:rPr lang="fr-FR" dirty="0" err="1"/>
              <a:t>child</a:t>
            </a:r>
            <a:r>
              <a:rPr lang="fr-FR" dirty="0"/>
              <a:t> process re-run </a:t>
            </a:r>
            <a:r>
              <a:rPr lang="fr-FR" dirty="0" err="1"/>
              <a:t>after</a:t>
            </a:r>
            <a:r>
              <a:rPr lang="fr-FR" dirty="0"/>
              <a:t> stop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5959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pPr lvl="2"/>
            <a:endParaRPr lang="fr-FR" dirty="0"/>
          </a:p>
          <a:p>
            <a:r>
              <a:rPr lang="fr-FR" dirty="0"/>
              <a:t>Macros to </a:t>
            </a:r>
            <a:r>
              <a:rPr lang="fr-FR" dirty="0" err="1"/>
              <a:t>get</a:t>
            </a:r>
            <a:r>
              <a:rPr lang="fr-FR" dirty="0"/>
              <a:t> informations:</a:t>
            </a: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(WIFEXITED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))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WEXITSTATUS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</a:t>
            </a:r>
            <a:r>
              <a:rPr lang="fr-FR" dirty="0" err="1"/>
              <a:t>get</a:t>
            </a:r>
            <a:r>
              <a:rPr lang="fr-FR" dirty="0"/>
              <a:t> return value (exit(2) </a:t>
            </a:r>
            <a:r>
              <a:rPr lang="fr-FR" dirty="0" err="1"/>
              <a:t>parameter</a:t>
            </a:r>
            <a:r>
              <a:rPr lang="fr-FR" dirty="0"/>
              <a:t>)</a:t>
            </a:r>
            <a:endParaRPr lang="fr-FR" sz="1000" dirty="0"/>
          </a:p>
          <a:p>
            <a:pPr marL="76200" indent="0">
              <a:buNone/>
            </a:pP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(WIFSIGNALED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WTERMSIG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</a:t>
            </a:r>
            <a:r>
              <a:rPr lang="fr-FR" dirty="0" err="1"/>
              <a:t>get</a:t>
            </a:r>
            <a:r>
              <a:rPr lang="fr-FR" dirty="0"/>
              <a:t> the signal </a:t>
            </a:r>
            <a:r>
              <a:rPr lang="fr-FR" dirty="0" err="1"/>
              <a:t>number</a:t>
            </a:r>
            <a:endParaRPr lang="fr-FR" sz="1000" dirty="0"/>
          </a:p>
          <a:p>
            <a:pPr marL="76200" indent="0">
              <a:buNone/>
            </a:pP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(WIFSTOPPED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WSTOPSIG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</a:t>
            </a:r>
            <a:r>
              <a:rPr lang="fr-FR" dirty="0" err="1"/>
              <a:t>get</a:t>
            </a:r>
            <a:r>
              <a:rPr lang="fr-FR" dirty="0"/>
              <a:t> the signal </a:t>
            </a:r>
            <a:r>
              <a:rPr lang="fr-FR" dirty="0" err="1"/>
              <a:t>number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18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 anchor="t"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endParaRPr lang="fr-FR" dirty="0"/>
          </a:p>
          <a:p>
            <a:pPr marL="76200" indent="0">
              <a:buNone/>
            </a:pPr>
            <a:endParaRPr lang="fr-FR" dirty="0"/>
          </a:p>
          <a:p>
            <a:pPr marL="76200" indent="0" algn="ctr">
              <a:buNone/>
            </a:pPr>
            <a:r>
              <a:rPr lang="fr-FR" dirty="0"/>
              <a:t>BEWARE: signal </a:t>
            </a:r>
            <a:r>
              <a:rPr lang="fr-FR" dirty="0" err="1"/>
              <a:t>numbers</a:t>
            </a:r>
            <a:r>
              <a:rPr lang="fr-FR" dirty="0"/>
              <a:t> are NOT standard</a:t>
            </a:r>
            <a:br>
              <a:rPr lang="fr-FR" dirty="0"/>
            </a:br>
            <a:br>
              <a:rPr lang="fr-FR" dirty="0"/>
            </a:br>
            <a:r>
              <a:rPr lang="fr-FR" dirty="0"/>
              <a:t>You MUST check &lt;</a:t>
            </a:r>
            <a:r>
              <a:rPr lang="fr-FR" dirty="0" err="1"/>
              <a:t>signal.h</a:t>
            </a:r>
            <a:r>
              <a:rPr lang="fr-FR" dirty="0"/>
              <a:t>&gt; on </a:t>
            </a:r>
            <a:r>
              <a:rPr lang="fr-FR" dirty="0" err="1"/>
              <a:t>each</a:t>
            </a:r>
            <a:r>
              <a:rPr lang="fr-FR" dirty="0"/>
              <a:t> OS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the translation signal </a:t>
            </a:r>
            <a:r>
              <a:rPr lang="fr-FR" dirty="0" err="1"/>
              <a:t>number</a:t>
            </a:r>
            <a:r>
              <a:rPr lang="fr-FR" dirty="0"/>
              <a:t>/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2595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Sole </a:t>
            </a:r>
            <a:r>
              <a:rPr lang="fr-FR" dirty="0" err="1"/>
              <a:t>error</a:t>
            </a:r>
            <a:r>
              <a:rPr lang="fr-FR" dirty="0"/>
              <a:t> case: the process has no </a:t>
            </a:r>
            <a:r>
              <a:rPr lang="fr-FR" dirty="0" err="1"/>
              <a:t>child</a:t>
            </a:r>
            <a:r>
              <a:rPr lang="fr-FR" dirty="0"/>
              <a:t> process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896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waitpid</a:t>
            </a:r>
            <a:r>
              <a:rPr lang="fr-FR" dirty="0"/>
              <a:t>(2)	</a:t>
            </a:r>
            <a:r>
              <a:rPr lang="fr-FR" sz="2000" dirty="0" err="1"/>
              <a:t>pid_t</a:t>
            </a:r>
            <a:r>
              <a:rPr lang="fr-FR" sz="2000" dirty="0"/>
              <a:t> </a:t>
            </a:r>
            <a:r>
              <a:rPr lang="fr-FR" sz="2000" dirty="0" err="1"/>
              <a:t>waitpid</a:t>
            </a:r>
            <a:r>
              <a:rPr lang="fr-FR" sz="2000" dirty="0"/>
              <a:t>(</a:t>
            </a:r>
            <a:r>
              <a:rPr lang="fr-FR" sz="2000" dirty="0" err="1"/>
              <a:t>pid_t</a:t>
            </a:r>
            <a:r>
              <a:rPr lang="fr-FR" sz="2000" dirty="0"/>
              <a:t> </a:t>
            </a:r>
            <a:r>
              <a:rPr lang="fr-FR" sz="2000" dirty="0" err="1"/>
              <a:t>wpid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*</a:t>
            </a:r>
            <a:r>
              <a:rPr lang="fr-FR" sz="2000" dirty="0" err="1"/>
              <a:t>status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options)</a:t>
            </a:r>
            <a:endParaRPr lang="fr-FR" dirty="0"/>
          </a:p>
          <a:p>
            <a:endParaRPr lang="fr-FR" dirty="0"/>
          </a:p>
          <a:p>
            <a:r>
              <a:rPr lang="fr-FR" dirty="0"/>
              <a:t>4 cases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i="1" dirty="0" err="1"/>
              <a:t>wpid</a:t>
            </a:r>
            <a:r>
              <a:rPr lang="fr-FR" dirty="0"/>
              <a:t>: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 err="1"/>
              <a:t>wpid</a:t>
            </a:r>
            <a:r>
              <a:rPr lang="fr-FR" dirty="0"/>
              <a:t> &gt; 0		</a:t>
            </a:r>
            <a:r>
              <a:rPr lang="fr-FR" dirty="0" err="1"/>
              <a:t>waits</a:t>
            </a:r>
            <a:r>
              <a:rPr lang="fr-FR" dirty="0"/>
              <a:t> the process </a:t>
            </a:r>
            <a:r>
              <a:rPr lang="fr-FR" dirty="0" err="1"/>
              <a:t>with</a:t>
            </a:r>
            <a:r>
              <a:rPr lang="fr-FR" dirty="0"/>
              <a:t> PID == </a:t>
            </a:r>
            <a:r>
              <a:rPr lang="fr-FR" i="1" dirty="0" err="1"/>
              <a:t>wpid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 err="1"/>
              <a:t>wpid</a:t>
            </a:r>
            <a:r>
              <a:rPr lang="fr-FR" dirty="0"/>
              <a:t> == -1	</a:t>
            </a:r>
            <a:r>
              <a:rPr lang="fr-FR" dirty="0" err="1"/>
              <a:t>waits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(like </a:t>
            </a:r>
            <a:r>
              <a:rPr lang="fr-FR" dirty="0" err="1"/>
              <a:t>wait</a:t>
            </a:r>
            <a:r>
              <a:rPr lang="fr-FR" dirty="0"/>
              <a:t>(2))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 err="1"/>
              <a:t>wpid</a:t>
            </a:r>
            <a:r>
              <a:rPr lang="fr-FR" dirty="0"/>
              <a:t> == 0	</a:t>
            </a:r>
            <a:r>
              <a:rPr lang="fr-FR" dirty="0" err="1"/>
              <a:t>waits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PGID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 err="1"/>
              <a:t>wpid</a:t>
            </a:r>
            <a:r>
              <a:rPr lang="fr-FR" dirty="0"/>
              <a:t> &lt; -1	</a:t>
            </a:r>
            <a:r>
              <a:rPr lang="fr-FR" dirty="0" err="1"/>
              <a:t>waits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whose</a:t>
            </a:r>
            <a:br>
              <a:rPr lang="fr-FR" dirty="0"/>
            </a:br>
            <a:r>
              <a:rPr lang="fr-FR" dirty="0"/>
              <a:t>				PGID == | </a:t>
            </a:r>
            <a:r>
              <a:rPr lang="fr-FR" i="1" dirty="0" err="1"/>
              <a:t>wpid</a:t>
            </a:r>
            <a:r>
              <a:rPr lang="fr-FR" i="1" dirty="0"/>
              <a:t> </a:t>
            </a:r>
            <a:r>
              <a:rPr lang="fr-FR" dirty="0"/>
              <a:t>|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2198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waitpid</a:t>
            </a:r>
            <a:r>
              <a:rPr lang="fr-FR" dirty="0"/>
              <a:t>(2)	</a:t>
            </a:r>
            <a:r>
              <a:rPr lang="fr-FR" sz="2000" dirty="0" err="1"/>
              <a:t>pid_t</a:t>
            </a:r>
            <a:r>
              <a:rPr lang="fr-FR" sz="2000" dirty="0"/>
              <a:t> </a:t>
            </a:r>
            <a:r>
              <a:rPr lang="fr-FR" sz="2000" dirty="0" err="1"/>
              <a:t>waitpid</a:t>
            </a:r>
            <a:r>
              <a:rPr lang="fr-FR" sz="2000" dirty="0"/>
              <a:t>(</a:t>
            </a:r>
            <a:r>
              <a:rPr lang="fr-FR" sz="2000" dirty="0" err="1"/>
              <a:t>pid_t</a:t>
            </a:r>
            <a:r>
              <a:rPr lang="fr-FR" sz="2000" dirty="0"/>
              <a:t> </a:t>
            </a:r>
            <a:r>
              <a:rPr lang="fr-FR" sz="2000" dirty="0" err="1"/>
              <a:t>wpid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*</a:t>
            </a:r>
            <a:r>
              <a:rPr lang="fr-FR" sz="2000" dirty="0" err="1"/>
              <a:t>status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options)</a:t>
            </a:r>
            <a:endParaRPr lang="fr-FR" dirty="0"/>
          </a:p>
          <a:p>
            <a:endParaRPr lang="fr-FR" dirty="0"/>
          </a:p>
          <a:p>
            <a:r>
              <a:rPr lang="fr-FR" dirty="0"/>
              <a:t>3 </a:t>
            </a:r>
            <a:r>
              <a:rPr lang="fr-FR" i="1" dirty="0"/>
              <a:t>options</a:t>
            </a:r>
            <a:r>
              <a:rPr lang="fr-FR" dirty="0"/>
              <a:t>: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WNOHANG</a:t>
            </a:r>
            <a:r>
              <a:rPr lang="fr-FR" dirty="0"/>
              <a:t>: </a:t>
            </a:r>
            <a:r>
              <a:rPr lang="fr-FR" dirty="0" err="1"/>
              <a:t>syscall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block if the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runs</a:t>
            </a:r>
            <a:br>
              <a:rPr lang="fr-FR" dirty="0"/>
            </a:br>
            <a:r>
              <a:rPr lang="fr-FR" dirty="0"/>
              <a:t>                  return value </a:t>
            </a:r>
            <a:r>
              <a:rPr lang="fr-FR" dirty="0" err="1"/>
              <a:t>becomes</a:t>
            </a:r>
            <a:r>
              <a:rPr lang="fr-FR" dirty="0"/>
              <a:t> 0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WUNTRACED</a:t>
            </a:r>
            <a:r>
              <a:rPr lang="fr-FR" dirty="0"/>
              <a:t>: report process </a:t>
            </a:r>
            <a:r>
              <a:rPr lang="fr-FR" dirty="0" err="1"/>
              <a:t>stopped</a:t>
            </a:r>
            <a:r>
              <a:rPr lang="fr-FR" dirty="0"/>
              <a:t> by a signal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WCONTINUED</a:t>
            </a:r>
            <a:r>
              <a:rPr lang="fr-FR" dirty="0"/>
              <a:t>: report process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awoken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stop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9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/ ABI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API: Application Programming Interface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Defines useful functions to call for developers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Used while “coding”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How to use a library written by someone else or query a server?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ABI: Application Binary Interface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Defines</a:t>
            </a:r>
            <a:r>
              <a:rPr lang="en-US" dirty="0"/>
              <a:t> how to make a program working in the low level part (assembly, …)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i="1" dirty="0"/>
              <a:t>Architecture-</a:t>
            </a:r>
            <a:r>
              <a:rPr lang="en-US" i="1" dirty="0" err="1"/>
              <a:t>dependant</a:t>
            </a:r>
            <a:r>
              <a:rPr lang="en-US" i="1" dirty="0"/>
              <a:t> (CPU specifications are required)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Used by compilers, OS, eventually libraries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US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How a binary can use the operating system and run?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939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waitpid</a:t>
            </a:r>
            <a:r>
              <a:rPr lang="fr-FR" dirty="0"/>
              <a:t>(2)</a:t>
            </a:r>
          </a:p>
          <a:p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cases: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given</a:t>
            </a:r>
            <a:r>
              <a:rPr lang="fr-FR" dirty="0"/>
              <a:t> PID (</a:t>
            </a:r>
            <a:r>
              <a:rPr lang="fr-FR" i="1" dirty="0" err="1"/>
              <a:t>wpid</a:t>
            </a:r>
            <a:r>
              <a:rPr lang="fr-FR" i="1" dirty="0"/>
              <a:t>)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exist</a:t>
            </a:r>
            <a:r>
              <a:rPr lang="fr-FR" dirty="0"/>
              <a:t>, or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child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given</a:t>
            </a:r>
            <a:r>
              <a:rPr lang="fr-FR" dirty="0"/>
              <a:t> PGID (</a:t>
            </a:r>
            <a:r>
              <a:rPr lang="fr-FR" i="1" dirty="0" err="1"/>
              <a:t>wpid</a:t>
            </a:r>
            <a:r>
              <a:rPr lang="fr-FR" dirty="0"/>
              <a:t>)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exist</a:t>
            </a:r>
            <a:r>
              <a:rPr lang="fr-FR" dirty="0"/>
              <a:t>, or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child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558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14CF3-2B7C-481B-9746-27238709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r>
              <a:rPr lang="fr-FR" dirty="0"/>
              <a:t>: </a:t>
            </a:r>
            <a:r>
              <a:rPr lang="fr-FR" dirty="0" err="1"/>
              <a:t>father</a:t>
            </a:r>
            <a:r>
              <a:rPr lang="fr-FR" dirty="0"/>
              <a:t> ends first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A8A81-825E-4BE5-A0B1-968396C2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If the </a:t>
            </a:r>
            <a:r>
              <a:rPr lang="fr-FR" dirty="0" err="1"/>
              <a:t>father</a:t>
            </a:r>
            <a:r>
              <a:rPr lang="fr-FR" dirty="0"/>
              <a:t> ends first,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to PID = 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1A4E0-43C5-4536-9EF2-FADE60D38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51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20E4A29-FD57-4E25-9631-85C08220BD05}"/>
              </a:ext>
            </a:extLst>
          </p:cNvPr>
          <p:cNvGrpSpPr/>
          <p:nvPr/>
        </p:nvGrpSpPr>
        <p:grpSpPr>
          <a:xfrm>
            <a:off x="2450804" y="3371325"/>
            <a:ext cx="2121196" cy="1536380"/>
            <a:chOff x="4699590" y="184203"/>
            <a:chExt cx="2121196" cy="1536380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12D9B31-C35E-4F67-875A-1993CA67F6A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8450A5-C35C-4AB2-84BC-71B657DE832E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42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forks &amp; runs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9054D4-8C86-4093-9335-B660F8458BB0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44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runs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E158FF1-01A0-4F4F-8FB0-928E4C9E0A4A}"/>
              </a:ext>
            </a:extLst>
          </p:cNvPr>
          <p:cNvSpPr/>
          <p:nvPr/>
        </p:nvSpPr>
        <p:spPr>
          <a:xfrm>
            <a:off x="335203" y="337132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runs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B8FF88C-47C2-49AC-8887-DE4B9BCF17D9}"/>
              </a:ext>
            </a:extLst>
          </p:cNvPr>
          <p:cNvGrpSpPr/>
          <p:nvPr/>
        </p:nvGrpSpPr>
        <p:grpSpPr>
          <a:xfrm>
            <a:off x="4572000" y="3371325"/>
            <a:ext cx="2121196" cy="1536380"/>
            <a:chOff x="4699590" y="184203"/>
            <a:chExt cx="2121196" cy="1536380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DF25DD5-DFCF-4B35-9153-93463F9E487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53F3C7-38FD-4968-827D-0E8748EC0170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42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ends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848F5-9126-49F1-B0C4-A077C82FB2BE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44</a:t>
              </a:r>
              <a:br>
                <a:rPr lang="fr-FR" dirty="0">
                  <a:solidFill>
                    <a:schemeClr val="tx1"/>
                  </a:solidFill>
                </a:rPr>
              </a:br>
              <a:r>
                <a:rPr lang="fr-FR" i="1" dirty="0">
                  <a:solidFill>
                    <a:schemeClr val="tx1"/>
                  </a:solidFill>
                </a:rPr>
                <a:t>runs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4580E-2842-4B43-AB68-C312E8B19991}"/>
              </a:ext>
            </a:extLst>
          </p:cNvPr>
          <p:cNvSpPr/>
          <p:nvPr/>
        </p:nvSpPr>
        <p:spPr>
          <a:xfrm>
            <a:off x="335203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52EB71-10BB-49D4-9ECF-618EB23FC62D}"/>
              </a:ext>
            </a:extLst>
          </p:cNvPr>
          <p:cNvSpPr/>
          <p:nvPr/>
        </p:nvSpPr>
        <p:spPr>
          <a:xfrm>
            <a:off x="335202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C3D9D7-225E-4DF1-A818-841ED41D4B4D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1042268" y="2172340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1EB8F73-96B3-4D13-8BA2-2BAE0B5630D7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>
            <a:off x="1042269" y="3051934"/>
            <a:ext cx="0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B06CF-4888-4B83-B238-71241026A661}"/>
              </a:ext>
            </a:extLst>
          </p:cNvPr>
          <p:cNvSpPr/>
          <p:nvPr/>
        </p:nvSpPr>
        <p:spPr>
          <a:xfrm>
            <a:off x="7335161" y="4347499"/>
            <a:ext cx="1414131" cy="5602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44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298835-8566-4CCD-8F7B-112D01FF28D9}"/>
              </a:ext>
            </a:extLst>
          </p:cNvPr>
          <p:cNvSpPr/>
          <p:nvPr/>
        </p:nvSpPr>
        <p:spPr>
          <a:xfrm>
            <a:off x="2450805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63048C-5695-4A56-B9EE-CA906FB2869A}"/>
              </a:ext>
            </a:extLst>
          </p:cNvPr>
          <p:cNvSpPr/>
          <p:nvPr/>
        </p:nvSpPr>
        <p:spPr>
          <a:xfrm>
            <a:off x="2450804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C4E9900-CAD3-468E-8597-DBB28C5C8E30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3157870" y="2172340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038698C-06F6-46C1-B7C1-78B046A4CBD1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3157870" y="3051934"/>
            <a:ext cx="1" cy="3193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A04B089-DAE4-432A-88AB-4391B1083E67}"/>
              </a:ext>
            </a:extLst>
          </p:cNvPr>
          <p:cNvSpPr/>
          <p:nvPr/>
        </p:nvSpPr>
        <p:spPr>
          <a:xfrm>
            <a:off x="4555864" y="2497917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EB4A96-325A-4F02-AEB8-B2632CF06C1A}"/>
              </a:ext>
            </a:extLst>
          </p:cNvPr>
          <p:cNvSpPr/>
          <p:nvPr/>
        </p:nvSpPr>
        <p:spPr>
          <a:xfrm>
            <a:off x="4555863" y="1618323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2736FA8-B775-4F9A-BD17-1253BC635CA0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5262929" y="2178528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77643F6-C617-4634-9326-1E3B3A93DD9E}"/>
              </a:ext>
            </a:extLst>
          </p:cNvPr>
          <p:cNvCxnSpPr>
            <a:cxnSpLocks/>
            <a:stCxn id="51" idx="2"/>
            <a:endCxn id="16" idx="0"/>
          </p:cNvCxnSpPr>
          <p:nvPr/>
        </p:nvCxnSpPr>
        <p:spPr>
          <a:xfrm>
            <a:off x="5262930" y="3058122"/>
            <a:ext cx="16136" cy="31320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11FE2D6-E770-4537-8060-221458EAF6C3}"/>
              </a:ext>
            </a:extLst>
          </p:cNvPr>
          <p:cNvSpPr/>
          <p:nvPr/>
        </p:nvSpPr>
        <p:spPr>
          <a:xfrm>
            <a:off x="6324500" y="2497916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3EF4BDA-5DD5-4ACF-91CF-903D012CAA36}"/>
              </a:ext>
            </a:extLst>
          </p:cNvPr>
          <p:cNvSpPr/>
          <p:nvPr/>
        </p:nvSpPr>
        <p:spPr>
          <a:xfrm>
            <a:off x="7142653" y="1618322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148CBA0-2F1C-4301-B4F6-4330CC9B5C63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031566" y="2172340"/>
            <a:ext cx="173580" cy="32557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D4B282CF-DE4B-4F9A-8150-72C2C35C6969}"/>
              </a:ext>
            </a:extLst>
          </p:cNvPr>
          <p:cNvCxnSpPr>
            <a:cxnSpLocks/>
            <a:stCxn id="57" idx="2"/>
            <a:endCxn id="35" idx="0"/>
          </p:cNvCxnSpPr>
          <p:nvPr/>
        </p:nvCxnSpPr>
        <p:spPr>
          <a:xfrm>
            <a:off x="7849719" y="2178527"/>
            <a:ext cx="192508" cy="216897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4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CA11A3D-A89A-4E0C-9DBF-275FC682E962}"/>
              </a:ext>
            </a:extLst>
          </p:cNvPr>
          <p:cNvSpPr/>
          <p:nvPr/>
        </p:nvSpPr>
        <p:spPr>
          <a:xfrm>
            <a:off x="333250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14CF3-2B7C-481B-9746-27238709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r>
              <a:rPr lang="fr-FR" dirty="0"/>
              <a:t>: </a:t>
            </a:r>
            <a:r>
              <a:rPr lang="fr-FR" dirty="0" err="1"/>
              <a:t>child</a:t>
            </a:r>
            <a:r>
              <a:rPr lang="fr-FR" dirty="0"/>
              <a:t> ends first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A8A81-825E-4BE5-A0B1-968396C2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If the </a:t>
            </a:r>
            <a:r>
              <a:rPr lang="fr-FR" dirty="0" err="1"/>
              <a:t>child</a:t>
            </a:r>
            <a:r>
              <a:rPr lang="fr-FR" dirty="0"/>
              <a:t> ends first,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partially</a:t>
            </a:r>
            <a:r>
              <a:rPr lang="fr-FR" dirty="0"/>
              <a:t> in memory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1A4E0-43C5-4536-9EF2-FADE60D38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52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20E4A29-FD57-4E25-9631-85C08220BD05}"/>
              </a:ext>
            </a:extLst>
          </p:cNvPr>
          <p:cNvGrpSpPr/>
          <p:nvPr/>
        </p:nvGrpSpPr>
        <p:grpSpPr>
          <a:xfrm>
            <a:off x="333249" y="3371323"/>
            <a:ext cx="2121196" cy="1536380"/>
            <a:chOff x="4699590" y="184203"/>
            <a:chExt cx="2121196" cy="1536380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12D9B31-C35E-4F67-875A-1993CA67F6A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8450A5-C35C-4AB2-84BC-71B657DE832E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forks &amp; runs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9054D4-8C86-4093-9335-B660F8458BB0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44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runs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B8FF88C-47C2-49AC-8887-DE4B9BCF17D9}"/>
              </a:ext>
            </a:extLst>
          </p:cNvPr>
          <p:cNvGrpSpPr/>
          <p:nvPr/>
        </p:nvGrpSpPr>
        <p:grpSpPr>
          <a:xfrm>
            <a:off x="2448850" y="3371323"/>
            <a:ext cx="2121196" cy="1536380"/>
            <a:chOff x="4699590" y="184203"/>
            <a:chExt cx="2121196" cy="1536380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DF25DD5-DFCF-4B35-9153-93463F9E487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53F3C7-38FD-4968-827D-0E8748EC0170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42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runs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848F5-9126-49F1-B0C4-A077C82FB2BE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pattFill prst="wdDn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44</a:t>
              </a:r>
              <a:br>
                <a:rPr lang="fr-FR" dirty="0">
                  <a:solidFill>
                    <a:schemeClr val="tx1"/>
                  </a:solidFill>
                </a:rPr>
              </a:br>
              <a:r>
                <a:rPr lang="fr-FR" i="1" dirty="0">
                  <a:solidFill>
                    <a:schemeClr val="tx1"/>
                  </a:solidFill>
                </a:rPr>
                <a:t>ends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FF786-3B7E-4521-9E4E-EE53FB9A9C49}"/>
              </a:ext>
            </a:extLst>
          </p:cNvPr>
          <p:cNvSpPr/>
          <p:nvPr/>
        </p:nvSpPr>
        <p:spPr>
          <a:xfrm>
            <a:off x="4564451" y="337132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7A488-FF84-4EC1-90C3-A8312D3A6FC0}"/>
              </a:ext>
            </a:extLst>
          </p:cNvPr>
          <p:cNvSpPr/>
          <p:nvPr/>
        </p:nvSpPr>
        <p:spPr>
          <a:xfrm>
            <a:off x="335202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F303D9-F5F7-4915-BAE5-3832B4DFE67C}"/>
              </a:ext>
            </a:extLst>
          </p:cNvPr>
          <p:cNvSpPr/>
          <p:nvPr/>
        </p:nvSpPr>
        <p:spPr>
          <a:xfrm>
            <a:off x="2448849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DAC21D-2605-4410-A4E7-44BB542B7BBA}"/>
              </a:ext>
            </a:extLst>
          </p:cNvPr>
          <p:cNvSpPr/>
          <p:nvPr/>
        </p:nvSpPr>
        <p:spPr>
          <a:xfrm>
            <a:off x="2448848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225DC28-963F-4480-9921-B3E0DD960FA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3155914" y="2172340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478E540-2D7D-4CF5-8BA5-3793A1F3DC49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3155915" y="3051934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7BA9B82-A99B-439C-B5BA-BAEB0B114D18}"/>
              </a:ext>
            </a:extLst>
          </p:cNvPr>
          <p:cNvSpPr/>
          <p:nvPr/>
        </p:nvSpPr>
        <p:spPr>
          <a:xfrm>
            <a:off x="4564446" y="2497916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512A75-14CF-46FF-8C91-99BD4072068F}"/>
              </a:ext>
            </a:extLst>
          </p:cNvPr>
          <p:cNvSpPr/>
          <p:nvPr/>
        </p:nvSpPr>
        <p:spPr>
          <a:xfrm>
            <a:off x="4564445" y="1618322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03E6A91-73FC-4BEC-B638-6FAA9C8DC852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271511" y="2178527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57DCBF9-428D-4879-B2E2-7A6B09389ADE}"/>
              </a:ext>
            </a:extLst>
          </p:cNvPr>
          <p:cNvCxnSpPr>
            <a:cxnSpLocks/>
            <a:stCxn id="36" idx="2"/>
            <a:endCxn id="18" idx="0"/>
          </p:cNvCxnSpPr>
          <p:nvPr/>
        </p:nvCxnSpPr>
        <p:spPr>
          <a:xfrm>
            <a:off x="5271512" y="3058121"/>
            <a:ext cx="5" cy="31320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86C2FBB-E6F7-4156-9A87-4ED6BFEF7B6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271517" y="3931528"/>
            <a:ext cx="164798" cy="41410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3C04CAE-05F8-452F-95BB-F76C44EAB04C}"/>
              </a:ext>
            </a:extLst>
          </p:cNvPr>
          <p:cNvSpPr/>
          <p:nvPr/>
        </p:nvSpPr>
        <p:spPr>
          <a:xfrm>
            <a:off x="5271510" y="4345636"/>
            <a:ext cx="1414131" cy="560205"/>
          </a:xfrm>
          <a:prstGeom prst="rect">
            <a:avLst/>
          </a:prstGeom>
          <a:pattFill prst="wdDn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44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zombie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A5B5CD-EE1A-4E1F-B7BB-9C263CD1B159}"/>
              </a:ext>
            </a:extLst>
          </p:cNvPr>
          <p:cNvSpPr/>
          <p:nvPr/>
        </p:nvSpPr>
        <p:spPr>
          <a:xfrm>
            <a:off x="6687606" y="3365136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*</a:t>
            </a:r>
            <a:r>
              <a:rPr lang="fr-FR" i="1" dirty="0" err="1">
                <a:solidFill>
                  <a:schemeClr val="tx1"/>
                </a:solidFill>
              </a:rPr>
              <a:t>wait</a:t>
            </a: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i="1" dirty="0" err="1">
                <a:solidFill>
                  <a:schemeClr val="tx1"/>
                </a:solidFill>
              </a:rPr>
              <a:t>syscall</a:t>
            </a:r>
            <a:r>
              <a:rPr lang="fr-FR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D90A0-BAD5-4B5C-AF29-35FEDD89FAA1}"/>
              </a:ext>
            </a:extLst>
          </p:cNvPr>
          <p:cNvSpPr/>
          <p:nvPr/>
        </p:nvSpPr>
        <p:spPr>
          <a:xfrm>
            <a:off x="6687601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258594-020C-41DB-A2FB-3AA616CE0712}"/>
              </a:ext>
            </a:extLst>
          </p:cNvPr>
          <p:cNvSpPr/>
          <p:nvPr/>
        </p:nvSpPr>
        <p:spPr>
          <a:xfrm>
            <a:off x="6687600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E3384DA4-7961-4FE9-B722-AE77C4E3AE24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394666" y="2172340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6CBAEE3-C9A5-499C-A768-0D148D3BF0C7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7394667" y="3051934"/>
            <a:ext cx="5" cy="31320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968CD14-5D20-4153-A9E9-DA0E43B8B2C3}"/>
              </a:ext>
            </a:extLst>
          </p:cNvPr>
          <p:cNvSpPr txBox="1"/>
          <p:nvPr/>
        </p:nvSpPr>
        <p:spPr>
          <a:xfrm>
            <a:off x="6880382" y="4364128"/>
            <a:ext cx="18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PCB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 and PID 44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endParaRPr lang="fr-FR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CB13809-7EFB-4EE8-A677-AA66696C5EA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040316" y="3051934"/>
            <a:ext cx="1953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393C34F-C0CD-4C5E-AD47-055EF0D910E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1040316" y="2172340"/>
            <a:ext cx="1952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8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14CF3-2B7C-481B-9746-27238709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r>
              <a:rPr lang="fr-FR" dirty="0"/>
              <a:t>: </a:t>
            </a:r>
            <a:r>
              <a:rPr lang="fr-FR" dirty="0" err="1"/>
              <a:t>death</a:t>
            </a:r>
            <a:r>
              <a:rPr lang="fr-FR" dirty="0"/>
              <a:t>, daemons </a:t>
            </a:r>
            <a:r>
              <a:rPr lang="fr-FR" sz="2000" dirty="0"/>
              <a:t>(and </a:t>
            </a:r>
            <a:r>
              <a:rPr lang="fr-FR" sz="2000" dirty="0" err="1"/>
              <a:t>witchcraft</a:t>
            </a:r>
            <a:r>
              <a:rPr lang="fr-FR" sz="2000" dirty="0"/>
              <a:t>?)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A8A81-825E-4BE5-A0B1-968396C2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DAEMON: Disk And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MONitoring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Processes</a:t>
            </a:r>
            <a:r>
              <a:rPr lang="fr-FR" dirty="0"/>
              <a:t> running in background/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dirty="0" err="1"/>
              <a:t>initd</a:t>
            </a:r>
            <a:endParaRPr lang="fr-FR" dirty="0"/>
          </a:p>
          <a:p>
            <a:pPr lvl="1"/>
            <a:r>
              <a:rPr lang="fr-FR" dirty="0" err="1"/>
              <a:t>Perfect</a:t>
            </a:r>
            <a:r>
              <a:rPr lang="fr-FR" dirty="0"/>
              <a:t> for server-</a:t>
            </a:r>
            <a:r>
              <a:rPr lang="fr-FR" dirty="0" err="1"/>
              <a:t>side</a:t>
            </a:r>
            <a:r>
              <a:rPr lang="fr-FR" dirty="0"/>
              <a:t> programs (in client/server model)</a:t>
            </a:r>
          </a:p>
          <a:p>
            <a:pPr lvl="1"/>
            <a:endParaRPr lang="fr-FR" dirty="0"/>
          </a:p>
          <a:p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double fork(2) and </a:t>
            </a:r>
            <a:r>
              <a:rPr lang="fr-FR" dirty="0" err="1"/>
              <a:t>waitpid</a:t>
            </a:r>
            <a:r>
              <a:rPr lang="fr-FR" dirty="0"/>
              <a:t>(2)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Fork =&gt; </a:t>
            </a:r>
            <a:r>
              <a:rPr lang="fr-FR" dirty="0" err="1"/>
              <a:t>create</a:t>
            </a:r>
            <a:r>
              <a:rPr lang="fr-FR" dirty="0"/>
              <a:t> 1</a:t>
            </a:r>
            <a:r>
              <a:rPr lang="fr-FR" baseline="30000" dirty="0"/>
              <a:t>st </a:t>
            </a:r>
            <a:r>
              <a:rPr lang="fr-FR" dirty="0"/>
              <a:t> </a:t>
            </a:r>
            <a:r>
              <a:rPr lang="fr-FR" dirty="0" err="1"/>
              <a:t>child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Re-fork in 1</a:t>
            </a:r>
            <a:r>
              <a:rPr lang="fr-FR" baseline="30000" dirty="0"/>
              <a:t>st 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=&gt; </a:t>
            </a:r>
            <a:r>
              <a:rPr lang="fr-FR" dirty="0" err="1"/>
              <a:t>create</a:t>
            </a:r>
            <a:r>
              <a:rPr lang="fr-FR" dirty="0"/>
              <a:t> 2</a:t>
            </a:r>
            <a:r>
              <a:rPr lang="fr-FR" baseline="30000" dirty="0"/>
              <a:t>nd </a:t>
            </a:r>
            <a:r>
              <a:rPr lang="fr-FR" dirty="0"/>
              <a:t> </a:t>
            </a:r>
            <a:r>
              <a:rPr lang="fr-FR" dirty="0" err="1"/>
              <a:t>child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Exit the 1</a:t>
            </a:r>
            <a:r>
              <a:rPr lang="fr-FR" baseline="30000" dirty="0"/>
              <a:t>st 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/</a:t>
            </a:r>
            <a:r>
              <a:rPr lang="fr-FR" dirty="0" err="1"/>
              <a:t>Waitpid</a:t>
            </a:r>
            <a:r>
              <a:rPr lang="fr-FR" dirty="0"/>
              <a:t> for the 1</a:t>
            </a:r>
            <a:r>
              <a:rPr lang="fr-FR" baseline="30000" dirty="0"/>
              <a:t>st </a:t>
            </a:r>
            <a:r>
              <a:rPr lang="fr-FR" dirty="0"/>
              <a:t> </a:t>
            </a:r>
            <a:r>
              <a:rPr lang="fr-FR" dirty="0" err="1"/>
              <a:t>child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becomes</a:t>
            </a:r>
            <a:r>
              <a:rPr lang="fr-FR" dirty="0"/>
              <a:t> a daemon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1A4E0-43C5-4536-9EF2-FADE60D38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420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26630-241F-43E0-956E-927DB698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state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92742E-178C-479F-B9DA-41CD31C09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When</a:t>
            </a:r>
            <a:r>
              <a:rPr lang="fr-FR" dirty="0"/>
              <a:t> a process ends, the Kernel </a:t>
            </a:r>
            <a:r>
              <a:rPr lang="fr-FR" dirty="0" err="1"/>
              <a:t>sends</a:t>
            </a:r>
            <a:r>
              <a:rPr lang="fr-FR" dirty="0"/>
              <a:t> a SIGCHLD signal to the </a:t>
            </a:r>
            <a:r>
              <a:rPr lang="fr-FR" dirty="0" err="1"/>
              <a:t>father</a:t>
            </a:r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father</a:t>
            </a:r>
            <a:r>
              <a:rPr lang="fr-FR" dirty="0"/>
              <a:t> can </a:t>
            </a:r>
            <a:r>
              <a:rPr lang="fr-FR" dirty="0" err="1"/>
              <a:t>therefore</a:t>
            </a:r>
            <a:r>
              <a:rPr lang="fr-FR" dirty="0"/>
              <a:t> use a </a:t>
            </a:r>
            <a:r>
              <a:rPr lang="fr-FR" dirty="0" err="1"/>
              <a:t>method</a:t>
            </a:r>
            <a:r>
              <a:rPr lang="fr-FR" dirty="0"/>
              <a:t> to </a:t>
            </a:r>
            <a:r>
              <a:rPr lang="fr-FR" dirty="0" err="1"/>
              <a:t>automatically</a:t>
            </a:r>
            <a:r>
              <a:rPr lang="fr-FR" dirty="0"/>
              <a:t> manages the </a:t>
            </a:r>
            <a:r>
              <a:rPr lang="fr-FR" dirty="0" err="1"/>
              <a:t>death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childs</a:t>
            </a:r>
            <a:endParaRPr lang="fr-FR" dirty="0"/>
          </a:p>
          <a:p>
            <a:endParaRPr lang="fr-FR" dirty="0"/>
          </a:p>
          <a:p>
            <a:r>
              <a:rPr lang="fr-FR" dirty="0"/>
              <a:t>If the </a:t>
            </a:r>
            <a:r>
              <a:rPr lang="fr-FR" dirty="0" err="1"/>
              <a:t>father</a:t>
            </a:r>
            <a:r>
              <a:rPr lang="fr-FR" dirty="0"/>
              <a:t> </a:t>
            </a:r>
            <a:r>
              <a:rPr lang="fr-FR" dirty="0" err="1"/>
              <a:t>asked</a:t>
            </a:r>
            <a:r>
              <a:rPr lang="fr-FR" dirty="0"/>
              <a:t> the Kernel to ignore SIGCHLD…</a:t>
            </a:r>
            <a:br>
              <a:rPr lang="fr-FR" dirty="0"/>
            </a:br>
            <a:r>
              <a:rPr lang="fr-FR" dirty="0"/>
              <a:t>…the Kernel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child</a:t>
            </a:r>
            <a:endParaRPr lang="fr-FR" dirty="0"/>
          </a:p>
          <a:p>
            <a:pPr lvl="1"/>
            <a:r>
              <a:rPr lang="fr-FR" dirty="0"/>
              <a:t>No zombie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00CB8E-F34C-4AB3-AB5E-F358E6637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0853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Signals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Process </a:t>
            </a:r>
            <a:r>
              <a:rPr lang="fr-FR" dirty="0" err="1"/>
              <a:t>receive</a:t>
            </a:r>
            <a:r>
              <a:rPr lang="fr-FR" dirty="0"/>
              <a:t> </a:t>
            </a:r>
            <a:r>
              <a:rPr lang="fr-FR" dirty="0" err="1"/>
              <a:t>signals</a:t>
            </a:r>
            <a:endParaRPr lang="fr-FR" dirty="0"/>
          </a:p>
          <a:p>
            <a:pPr lvl="1"/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process</a:t>
            </a:r>
          </a:p>
          <a:p>
            <a:pPr lvl="1"/>
            <a:r>
              <a:rPr lang="fr-FR" dirty="0" err="1"/>
              <a:t>From</a:t>
            </a:r>
            <a:r>
              <a:rPr lang="fr-FR" dirty="0"/>
              <a:t> the kernel</a:t>
            </a:r>
          </a:p>
          <a:p>
            <a:pPr lvl="1"/>
            <a:endParaRPr lang="fr-FR" dirty="0"/>
          </a:p>
          <a:p>
            <a:r>
              <a:rPr lang="fr-FR" dirty="0"/>
              <a:t>Multiple </a:t>
            </a:r>
            <a:r>
              <a:rPr lang="fr-FR" dirty="0" err="1"/>
              <a:t>signals</a:t>
            </a:r>
            <a:endParaRPr lang="fr-FR" dirty="0"/>
          </a:p>
          <a:p>
            <a:pPr lvl="1"/>
            <a:r>
              <a:rPr lang="fr-FR" dirty="0"/>
              <a:t>~36 </a:t>
            </a:r>
            <a:r>
              <a:rPr lang="fr-FR" dirty="0" err="1"/>
              <a:t>signals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Very 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interrupts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by the CPU</a:t>
            </a:r>
          </a:p>
          <a:p>
            <a:pPr lvl="1"/>
            <a:endParaRPr lang="fr-FR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9650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54788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Signals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Signals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caught</a:t>
            </a:r>
            <a:r>
              <a:rPr lang="fr-FR" dirty="0"/>
              <a:t> (signal handler) or </a:t>
            </a:r>
            <a:r>
              <a:rPr lang="fr-FR" dirty="0" err="1"/>
              <a:t>ignored</a:t>
            </a:r>
            <a:r>
              <a:rPr lang="fr-FR" dirty="0"/>
              <a:t> (</a:t>
            </a:r>
            <a:r>
              <a:rPr lang="fr-FR" dirty="0" err="1"/>
              <a:t>mask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declares</a:t>
            </a:r>
            <a:r>
              <a:rPr lang="fr-FR" dirty="0"/>
              <a:t> to the system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to ignore or catch</a:t>
            </a:r>
          </a:p>
          <a:p>
            <a:pPr lvl="1"/>
            <a:r>
              <a:rPr lang="fr-FR" dirty="0" err="1"/>
              <a:t>Ignored</a:t>
            </a:r>
            <a:r>
              <a:rPr lang="fr-FR" dirty="0"/>
              <a:t>: the system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nothing</a:t>
            </a:r>
            <a:r>
              <a:rPr lang="fr-FR" dirty="0"/>
              <a:t> if the signal arrives</a:t>
            </a:r>
          </a:p>
          <a:p>
            <a:pPr lvl="1"/>
            <a:r>
              <a:rPr lang="fr-FR" dirty="0" err="1"/>
              <a:t>Caught</a:t>
            </a:r>
            <a:r>
              <a:rPr lang="fr-FR" dirty="0"/>
              <a:t>: the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writes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code to </a:t>
            </a:r>
            <a:r>
              <a:rPr lang="fr-FR" dirty="0" err="1"/>
              <a:t>execute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Asynchronous</a:t>
            </a:r>
            <a:endParaRPr lang="fr-FR" dirty="0"/>
          </a:p>
          <a:p>
            <a:pPr lvl="1"/>
            <a:r>
              <a:rPr lang="fr-FR" b="1" dirty="0"/>
              <a:t>Management of a signal can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interrupted</a:t>
            </a:r>
            <a:r>
              <a:rPr lang="fr-FR" b="1" dirty="0"/>
              <a:t> by </a:t>
            </a:r>
            <a:r>
              <a:rPr lang="fr-FR" b="1" dirty="0" err="1"/>
              <a:t>another</a:t>
            </a:r>
            <a:r>
              <a:rPr lang="fr-FR" b="1" dirty="0"/>
              <a:t> signal</a:t>
            </a:r>
          </a:p>
          <a:p>
            <a:pPr lvl="1"/>
            <a:r>
              <a:rPr lang="fr-FR" i="1" dirty="0" err="1"/>
              <a:t>When</a:t>
            </a:r>
            <a:r>
              <a:rPr lang="fr-FR" i="1" dirty="0"/>
              <a:t> </a:t>
            </a:r>
            <a:r>
              <a:rPr lang="fr-FR" i="1" dirty="0" err="1"/>
              <a:t>managing</a:t>
            </a:r>
            <a:r>
              <a:rPr lang="fr-FR" i="1" dirty="0"/>
              <a:t> a signal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should</a:t>
            </a:r>
            <a:r>
              <a:rPr lang="fr-FR" i="1" dirty="0"/>
              <a:t> [must…] </a:t>
            </a:r>
            <a:r>
              <a:rPr lang="fr-FR" i="1" dirty="0" err="1"/>
              <a:t>mask</a:t>
            </a:r>
            <a:r>
              <a:rPr lang="fr-FR" i="1" dirty="0"/>
              <a:t> </a:t>
            </a:r>
            <a:r>
              <a:rPr lang="fr-FR" i="1" dirty="0" err="1"/>
              <a:t>other</a:t>
            </a:r>
            <a:r>
              <a:rPr lang="fr-FR" i="1" dirty="0"/>
              <a:t> </a:t>
            </a:r>
            <a:r>
              <a:rPr lang="fr-FR" i="1" dirty="0" err="1"/>
              <a:t>signals</a:t>
            </a:r>
            <a:endParaRPr lang="fr-FR" i="1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55535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r>
              <a:rPr lang="fr-FR" dirty="0"/>
              <a:t>Flag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 value « </a:t>
            </a:r>
            <a:r>
              <a:rPr lang="fr-FR" dirty="0" err="1"/>
              <a:t>stored</a:t>
            </a:r>
            <a:r>
              <a:rPr lang="fr-FR" dirty="0"/>
              <a:t> »)</a:t>
            </a:r>
          </a:p>
          <a:p>
            <a:pPr lvl="1"/>
            <a:r>
              <a:rPr lang="fr-FR" dirty="0"/>
              <a:t>If the </a:t>
            </a:r>
            <a:r>
              <a:rPr lang="fr-FR" dirty="0" err="1"/>
              <a:t>same</a:t>
            </a:r>
            <a:r>
              <a:rPr lang="fr-FR" dirty="0"/>
              <a:t> signal n°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received</a:t>
            </a:r>
            <a:r>
              <a:rPr lang="fr-FR" dirty="0"/>
              <a:t> multiple times, and not </a:t>
            </a:r>
            <a:r>
              <a:rPr lang="fr-FR" dirty="0" err="1"/>
              <a:t>handled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caught</a:t>
            </a:r>
            <a:r>
              <a:rPr lang="fr-FR" dirty="0"/>
              <a:t> and </a:t>
            </a:r>
            <a:r>
              <a:rPr lang="fr-FR" dirty="0" err="1"/>
              <a:t>managed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SIGUSR1 and SIGUSR2 are user </a:t>
            </a:r>
            <a:r>
              <a:rPr lang="fr-FR" dirty="0" err="1"/>
              <a:t>defined</a:t>
            </a:r>
            <a:endParaRPr lang="fr-FR" dirty="0"/>
          </a:p>
          <a:p>
            <a:pPr lvl="1"/>
            <a:r>
              <a:rPr lang="fr-FR" dirty="0"/>
              <a:t>No default </a:t>
            </a:r>
            <a:r>
              <a:rPr lang="fr-FR" dirty="0" err="1"/>
              <a:t>behavior</a:t>
            </a:r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developer</a:t>
            </a:r>
            <a:r>
              <a:rPr lang="fr-FR" dirty="0"/>
              <a:t> </a:t>
            </a:r>
            <a:r>
              <a:rPr lang="fr-FR" dirty="0" err="1"/>
              <a:t>writes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the program </a:t>
            </a:r>
            <a:r>
              <a:rPr lang="fr-FR" dirty="0" err="1"/>
              <a:t>should</a:t>
            </a:r>
            <a:r>
              <a:rPr lang="fr-FR" dirty="0"/>
              <a:t> do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0C1C846-037B-4503-BA93-330BD290A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1783"/>
              </p:ext>
            </p:extLst>
          </p:nvPr>
        </p:nvGraphicFramePr>
        <p:xfrm>
          <a:off x="601580" y="1305681"/>
          <a:ext cx="79408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605">
                  <a:extLst>
                    <a:ext uri="{9D8B030D-6E8A-4147-A177-3AD203B41FA5}">
                      <a16:colId xmlns:a16="http://schemas.microsoft.com/office/drawing/2014/main" val="251606633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2724649112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2443664842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2276239931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2332361375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3585237203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4193510508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63725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SIGHUP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SIGABRT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SIGUSR2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2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2930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4114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Signal handler</a:t>
            </a:r>
          </a:p>
          <a:p>
            <a:pPr lvl="1"/>
            <a:r>
              <a:rPr lang="fr-FR" dirty="0"/>
              <a:t>A custom </a:t>
            </a:r>
            <a:r>
              <a:rPr lang="fr-FR" dirty="0" err="1"/>
              <a:t>procedure</a:t>
            </a:r>
            <a:r>
              <a:rPr lang="fr-FR" dirty="0"/>
              <a:t> can replace the default one </a:t>
            </a:r>
            <a:r>
              <a:rPr lang="fr-FR" dirty="0" err="1"/>
              <a:t>used</a:t>
            </a:r>
            <a:r>
              <a:rPr lang="fr-FR" dirty="0"/>
              <a:t> by the OS</a:t>
            </a:r>
          </a:p>
          <a:p>
            <a:pPr lvl="1"/>
            <a:r>
              <a:rPr lang="fr-FR" dirty="0" err="1"/>
              <a:t>Beware</a:t>
            </a:r>
            <a:r>
              <a:rPr lang="fr-FR" dirty="0"/>
              <a:t>: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or </a:t>
            </a:r>
            <a:r>
              <a:rPr lang="fr-FR" dirty="0" err="1"/>
              <a:t>syscalls</a:t>
            </a:r>
            <a:r>
              <a:rPr lang="fr-FR" dirty="0"/>
              <a:t> are </a:t>
            </a:r>
            <a:r>
              <a:rPr lang="fr-FR" dirty="0" err="1"/>
              <a:t>forbidden</a:t>
            </a:r>
            <a:r>
              <a:rPr lang="fr-FR" dirty="0"/>
              <a:t> in the signal handler</a:t>
            </a:r>
            <a:br>
              <a:rPr lang="fr-FR" dirty="0"/>
            </a:b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malloc</a:t>
            </a:r>
            <a:r>
              <a:rPr lang="fr-FR" dirty="0"/>
              <a:t>(3) or printf(3)… </a:t>
            </a:r>
            <a:r>
              <a:rPr lang="fr-FR" dirty="0" err="1"/>
              <a:t>well</a:t>
            </a:r>
            <a:r>
              <a:rPr lang="fr-FR" dirty="0"/>
              <a:t>, </a:t>
            </a:r>
            <a:r>
              <a:rPr lang="fr-FR" dirty="0" err="1"/>
              <a:t>any</a:t>
            </a:r>
            <a:r>
              <a:rPr lang="fr-FR" dirty="0"/>
              <a:t> non-</a:t>
            </a:r>
            <a:r>
              <a:rPr lang="fr-FR" dirty="0" err="1"/>
              <a:t>reentrant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forbidden</a:t>
            </a:r>
            <a:r>
              <a:rPr lang="fr-FR" dirty="0"/>
              <a:t>… </a:t>
            </a:r>
            <a:r>
              <a:rPr lang="fr-FR" dirty="0" err="1"/>
              <a:t>requires</a:t>
            </a:r>
            <a:r>
              <a:rPr lang="fr-FR" dirty="0"/>
              <a:t> the </a:t>
            </a:r>
            <a:r>
              <a:rPr lang="fr-FR" i="1" dirty="0" err="1"/>
              <a:t>async</a:t>
            </a:r>
            <a:r>
              <a:rPr lang="fr-FR" i="1" dirty="0"/>
              <a:t>-signal </a:t>
            </a:r>
            <a:r>
              <a:rPr lang="fr-FR" i="1" dirty="0" err="1"/>
              <a:t>safe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(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i="1" dirty="0"/>
              <a:t>signal-</a:t>
            </a:r>
            <a:r>
              <a:rPr lang="fr-FR" i="1" dirty="0" err="1"/>
              <a:t>safety</a:t>
            </a:r>
            <a:r>
              <a:rPr lang="fr-FR" i="1" dirty="0"/>
              <a:t>(7)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2[~3] </a:t>
            </a:r>
            <a:r>
              <a:rPr lang="fr-FR" dirty="0" err="1"/>
              <a:t>signals</a:t>
            </a:r>
            <a:r>
              <a:rPr lang="fr-FR" dirty="0"/>
              <a:t> are impossible to </a:t>
            </a:r>
            <a:r>
              <a:rPr lang="fr-FR" dirty="0" err="1"/>
              <a:t>caught</a:t>
            </a:r>
            <a:r>
              <a:rPr lang="fr-FR" dirty="0"/>
              <a:t> or to ignore: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SIGSTOP	   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stopped</a:t>
            </a:r>
            <a:br>
              <a:rPr lang="fr-FR" dirty="0"/>
            </a:br>
            <a:r>
              <a:rPr lang="fr-FR" dirty="0"/>
              <a:t>	    (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waiting</a:t>
            </a:r>
            <a:r>
              <a:rPr lang="fr-FR" dirty="0"/>
              <a:t> for a SIGCONT to run </a:t>
            </a:r>
            <a:r>
              <a:rPr lang="fr-FR" dirty="0" err="1"/>
              <a:t>again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SIGKILL	   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killed</a:t>
            </a:r>
            <a:endParaRPr lang="fr-FR" dirty="0"/>
          </a:p>
          <a:p>
            <a:pPr lvl="1"/>
            <a:r>
              <a:rPr lang="fr-FR" i="1" dirty="0"/>
              <a:t>[SIGCONT  process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awakened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a SIGSTOP] </a:t>
            </a:r>
            <a:r>
              <a:rPr lang="fr-FR" sz="2000" i="1" dirty="0"/>
              <a:t>←</a:t>
            </a:r>
            <a:r>
              <a:rPr lang="fr-FR" i="1" dirty="0"/>
              <a:t> SPECIFIC CONTEXT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8009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i="1" dirty="0"/>
              <a:t>fork</a:t>
            </a:r>
            <a:r>
              <a:rPr lang="fr-FR" dirty="0"/>
              <a:t> </a:t>
            </a:r>
            <a:r>
              <a:rPr lang="fr-FR" dirty="0" err="1"/>
              <a:t>keeps</a:t>
            </a:r>
            <a:r>
              <a:rPr lang="fr-FR" dirty="0"/>
              <a:t> the signal handlers in the </a:t>
            </a:r>
            <a:r>
              <a:rPr lang="fr-FR" dirty="0" err="1"/>
              <a:t>child</a:t>
            </a:r>
            <a:endParaRPr lang="fr-FR" dirty="0"/>
          </a:p>
          <a:p>
            <a:pPr lvl="1"/>
            <a:endParaRPr lang="fr-FR" dirty="0"/>
          </a:p>
          <a:p>
            <a:r>
              <a:rPr lang="fr-FR" i="1" dirty="0" err="1"/>
              <a:t>execve</a:t>
            </a:r>
            <a:r>
              <a:rPr lang="fr-FR" dirty="0"/>
              <a:t> </a:t>
            </a:r>
            <a:r>
              <a:rPr lang="fr-FR" dirty="0" err="1"/>
              <a:t>erases</a:t>
            </a:r>
            <a:r>
              <a:rPr lang="fr-FR" dirty="0"/>
              <a:t> the handlers…</a:t>
            </a:r>
          </a:p>
          <a:p>
            <a:r>
              <a:rPr lang="fr-FR" dirty="0"/>
              <a:t>…but </a:t>
            </a:r>
            <a:r>
              <a:rPr lang="fr-FR" dirty="0" err="1"/>
              <a:t>ignored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are </a:t>
            </a:r>
            <a:r>
              <a:rPr lang="fr-FR" dirty="0" err="1"/>
              <a:t>kept</a:t>
            </a:r>
            <a:r>
              <a:rPr lang="fr-FR" dirty="0"/>
              <a:t> </a:t>
            </a:r>
            <a:r>
              <a:rPr lang="fr-FR" dirty="0" err="1"/>
              <a:t>ignored</a:t>
            </a:r>
            <a:endParaRPr lang="fr-FR" dirty="0"/>
          </a:p>
          <a:p>
            <a:pPr lvl="1"/>
            <a:r>
              <a:rPr lang="fr-FR" dirty="0"/>
              <a:t>Handlers are in the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: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erased</a:t>
            </a:r>
            <a:r>
              <a:rPr lang="fr-FR" dirty="0"/>
              <a:t>,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erased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But </a:t>
            </a:r>
            <a:r>
              <a:rPr lang="fr-FR" dirty="0" err="1"/>
              <a:t>ignored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are </a:t>
            </a:r>
            <a:r>
              <a:rPr lang="fr-FR" dirty="0" err="1"/>
              <a:t>kept</a:t>
            </a:r>
            <a:r>
              <a:rPr lang="fr-FR" dirty="0"/>
              <a:t> in the PCB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intact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8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process?</a:t>
            </a:r>
            <a:endParaRPr dirty="0"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Program: static object that contain code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The file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Process: program in execution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Something in userland memory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Context: address space, registers, and other infos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Data in kernel</a:t>
            </a:r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Manipulation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   kill(pid_t pid, 			// </a:t>
            </a:r>
            <a:r>
              <a:rPr lang="en" sz="2000" dirty="0"/>
              <a:t>(2) Send signal</a:t>
            </a:r>
            <a:br>
              <a:rPr lang="en" sz="2000" dirty="0"/>
            </a:br>
            <a:r>
              <a:rPr lang="en" dirty="0"/>
              <a:t>	       int sig);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sighandler_t   signal(int signum, 	// </a:t>
            </a:r>
            <a:r>
              <a:rPr lang="en" sz="2000" dirty="0"/>
              <a:t>(3) Manages signal</a:t>
            </a:r>
            <a:br>
              <a:rPr lang="en" dirty="0"/>
            </a:br>
            <a:r>
              <a:rPr lang="en" dirty="0"/>
              <a:t>			     sighandler_t handler);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   sigaction(int signum, 		 // </a:t>
            </a:r>
            <a:r>
              <a:rPr lang="en" sz="2000" dirty="0"/>
              <a:t>(2) Manages signal</a:t>
            </a:r>
            <a:br>
              <a:rPr lang="en" sz="2000" dirty="0"/>
            </a:br>
            <a:r>
              <a:rPr lang="en" dirty="0"/>
              <a:t>		      const struct sigaction *act,</a:t>
            </a:r>
            <a:br>
              <a:rPr lang="en" dirty="0"/>
            </a:br>
            <a:r>
              <a:rPr lang="en" dirty="0"/>
              <a:t>                      struct sigaction *oldact);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600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Manipulation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dirty="0" err="1"/>
              <a:t>kill</a:t>
            </a:r>
            <a:r>
              <a:rPr lang="fr-FR" dirty="0"/>
              <a:t>(2)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76200" indent="0">
              <a:buNone/>
            </a:pPr>
            <a:r>
              <a:rPr lang="en" dirty="0"/>
              <a:t>int   kill(pid_t pid, int sig);</a:t>
            </a: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Sends</a:t>
            </a:r>
            <a:r>
              <a:rPr lang="fr-FR" dirty="0"/>
              <a:t> the signal « </a:t>
            </a:r>
            <a:r>
              <a:rPr lang="fr-FR" dirty="0" err="1"/>
              <a:t>sig</a:t>
            </a:r>
            <a:r>
              <a:rPr lang="fr-FR" dirty="0"/>
              <a:t> » to the process </a:t>
            </a:r>
            <a:r>
              <a:rPr lang="fr-FR" dirty="0" err="1"/>
              <a:t>number</a:t>
            </a:r>
            <a:r>
              <a:rPr lang="fr-FR" dirty="0"/>
              <a:t> « </a:t>
            </a:r>
            <a:r>
              <a:rPr lang="fr-FR" dirty="0" err="1"/>
              <a:t>pid</a:t>
            </a:r>
            <a:r>
              <a:rPr lang="fr-FR" dirty="0"/>
              <a:t> »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The program </a:t>
            </a:r>
            <a:r>
              <a:rPr lang="fr-FR" dirty="0" err="1"/>
              <a:t>might</a:t>
            </a:r>
            <a:r>
              <a:rPr lang="fr-FR" dirty="0"/>
              <a:t> not have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rights</a:t>
            </a:r>
            <a:r>
              <a:rPr lang="fr-FR" dirty="0"/>
              <a:t> to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signal to the </a:t>
            </a:r>
            <a:r>
              <a:rPr lang="fr-FR" dirty="0" err="1"/>
              <a:t>targeted</a:t>
            </a:r>
            <a:r>
              <a:rPr lang="fr-FR" dirty="0"/>
              <a:t> process…</a:t>
            </a:r>
          </a:p>
          <a:p>
            <a:pPr lvl="1"/>
            <a:r>
              <a:rPr lang="fr-FR" dirty="0" err="1"/>
              <a:t>Anyone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stop </a:t>
            </a:r>
            <a:r>
              <a:rPr lang="fr-FR" dirty="0" err="1"/>
              <a:t>others</a:t>
            </a:r>
            <a:r>
              <a:rPr lang="fr-FR" dirty="0"/>
              <a:t>’ </a:t>
            </a:r>
            <a:r>
              <a:rPr lang="fr-FR" dirty="0" err="1"/>
              <a:t>processes</a:t>
            </a:r>
            <a:r>
              <a:rPr lang="fr-FR" dirty="0"/>
              <a:t>,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initd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…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7615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Manipulation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sigaction</a:t>
            </a:r>
            <a:r>
              <a:rPr lang="fr-FR" dirty="0"/>
              <a:t>(2)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int   </a:t>
            </a:r>
            <a:r>
              <a:rPr lang="en-US" dirty="0" err="1"/>
              <a:t>sigaction</a:t>
            </a:r>
            <a:r>
              <a:rPr lang="en-US" dirty="0"/>
              <a:t>(int signum,    const struct </a:t>
            </a:r>
            <a:r>
              <a:rPr lang="en-US" dirty="0" err="1"/>
              <a:t>sigaction</a:t>
            </a:r>
            <a:r>
              <a:rPr lang="en-US" dirty="0"/>
              <a:t> *act,</a:t>
            </a:r>
            <a:br>
              <a:rPr lang="en-US" dirty="0"/>
            </a:br>
            <a:r>
              <a:rPr lang="en-US" dirty="0"/>
              <a:t>		struct </a:t>
            </a:r>
            <a:r>
              <a:rPr lang="en-US" dirty="0" err="1"/>
              <a:t>sigaction</a:t>
            </a:r>
            <a:r>
              <a:rPr lang="en-US" dirty="0"/>
              <a:t> *</a:t>
            </a:r>
            <a:r>
              <a:rPr lang="en-US" dirty="0" err="1"/>
              <a:t>oldact</a:t>
            </a:r>
            <a:r>
              <a:rPr lang="en-US" dirty="0"/>
              <a:t>);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Puts</a:t>
            </a:r>
            <a:r>
              <a:rPr lang="fr-FR" dirty="0"/>
              <a:t> a handler to the signal </a:t>
            </a:r>
            <a:r>
              <a:rPr lang="fr-FR" i="1" dirty="0" err="1"/>
              <a:t>signum</a:t>
            </a:r>
            <a:r>
              <a:rPr lang="fr-FR" dirty="0"/>
              <a:t>, or ignore the signal</a:t>
            </a:r>
          </a:p>
          <a:p>
            <a:pPr lvl="1"/>
            <a:r>
              <a:rPr lang="fr-FR" dirty="0"/>
              <a:t>If </a:t>
            </a:r>
            <a:r>
              <a:rPr lang="fr-FR" i="1" dirty="0" err="1"/>
              <a:t>act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NULL: ignore the signal</a:t>
            </a:r>
          </a:p>
          <a:p>
            <a:pPr lvl="1"/>
            <a:r>
              <a:rPr lang="fr-FR" dirty="0"/>
              <a:t>If </a:t>
            </a:r>
            <a:r>
              <a:rPr lang="fr-FR" i="1" dirty="0" err="1"/>
              <a:t>act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NULL: put the </a:t>
            </a:r>
            <a:r>
              <a:rPr lang="fr-FR" dirty="0" err="1"/>
              <a:t>associated</a:t>
            </a:r>
            <a:r>
              <a:rPr lang="fr-FR" dirty="0"/>
              <a:t> handler to manage </a:t>
            </a:r>
            <a:r>
              <a:rPr lang="fr-FR" dirty="0" err="1"/>
              <a:t>it</a:t>
            </a:r>
            <a:endParaRPr lang="fr-FR" dirty="0"/>
          </a:p>
          <a:p>
            <a:pPr lvl="1"/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i="1" dirty="0" err="1"/>
              <a:t>oldact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by </a:t>
            </a:r>
            <a:r>
              <a:rPr lang="fr-FR" dirty="0" err="1"/>
              <a:t>sigaction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last handler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5792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Scheduling</a:t>
            </a:r>
            <a:endParaRPr dirty="0"/>
          </a:p>
        </p:txBody>
      </p:sp>
      <p:sp>
        <p:nvSpPr>
          <p:cNvPr id="232" name="Google Shape;232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323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to schedule ?</a:t>
            </a:r>
            <a:endParaRPr dirty="0"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Blocked/Sleeping process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Terminated (or killed) process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New process spawn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Blocked/Sleeping process becomes ready</a:t>
            </a:r>
            <a:endParaRPr dirty="0"/>
          </a:p>
        </p:txBody>
      </p:sp>
      <p:sp>
        <p:nvSpPr>
          <p:cNvPr id="239" name="Google Shape;239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56887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Multiprogramming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ctr">
              <a:buNone/>
            </a:pPr>
            <a:r>
              <a:rPr lang="fr-FR" sz="2000" i="1" dirty="0"/>
              <a:t>[</a:t>
            </a:r>
            <a:r>
              <a:rPr lang="fr-FR" sz="2000" i="1" dirty="0" err="1"/>
              <a:t>old</a:t>
            </a:r>
            <a:r>
              <a:rPr lang="fr-FR" sz="2000" i="1" dirty="0"/>
              <a:t> concept </a:t>
            </a:r>
            <a:r>
              <a:rPr lang="fr-FR" sz="2000" i="1" dirty="0" err="1"/>
              <a:t>that</a:t>
            </a:r>
            <a:r>
              <a:rPr lang="fr-FR" sz="2000" i="1" dirty="0"/>
              <a:t> </a:t>
            </a:r>
            <a:r>
              <a:rPr lang="fr-FR" sz="2000" i="1" dirty="0" err="1"/>
              <a:t>is</a:t>
            </a:r>
            <a:r>
              <a:rPr lang="fr-FR" sz="2000" i="1" dirty="0"/>
              <a:t> </a:t>
            </a:r>
            <a:r>
              <a:rPr lang="fr-FR" sz="2000" i="1" dirty="0" err="1"/>
              <a:t>obvious</a:t>
            </a:r>
            <a:r>
              <a:rPr lang="fr-FR" sz="2000" i="1" dirty="0"/>
              <a:t> </a:t>
            </a:r>
            <a:r>
              <a:rPr lang="fr-FR" sz="2000" i="1" dirty="0" err="1"/>
              <a:t>nowadays</a:t>
            </a:r>
            <a:r>
              <a:rPr lang="fr-FR" sz="2000" i="1" dirty="0"/>
              <a:t>]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sz="105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Multiple programs are </a:t>
            </a:r>
            <a:r>
              <a:rPr lang="fr-FR" dirty="0" err="1"/>
              <a:t>expected</a:t>
            </a:r>
            <a:r>
              <a:rPr lang="fr-FR" dirty="0"/>
              <a:t> to run on the </a:t>
            </a:r>
            <a:r>
              <a:rPr lang="fr-FR" dirty="0" err="1"/>
              <a:t>same</a:t>
            </a:r>
            <a:r>
              <a:rPr lang="fr-FR" dirty="0"/>
              <a:t> system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A blocking I/O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program to run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It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opposed</a:t>
            </a:r>
            <a:r>
              <a:rPr lang="fr-FR" dirty="0"/>
              <a:t> to the case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1 program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run at a time in the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r>
              <a:rPr lang="fr-FR" dirty="0"/>
              <a:t>If an I/O </a:t>
            </a:r>
            <a:r>
              <a:rPr lang="fr-FR" dirty="0" err="1"/>
              <a:t>was</a:t>
            </a:r>
            <a:r>
              <a:rPr lang="fr-FR" dirty="0"/>
              <a:t> in a </a:t>
            </a:r>
            <a:r>
              <a:rPr lang="fr-FR" dirty="0" err="1"/>
              <a:t>wait</a:t>
            </a:r>
            <a:r>
              <a:rPr lang="fr-FR" dirty="0"/>
              <a:t> state (</a:t>
            </a:r>
            <a:r>
              <a:rPr lang="fr-FR" dirty="0" err="1"/>
              <a:t>waiting</a:t>
            </a:r>
            <a:r>
              <a:rPr lang="fr-FR" dirty="0"/>
              <a:t> for an input):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running or happening…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49">
            <a:extLst>
              <a:ext uri="{FF2B5EF4-FFF2-40B4-BE49-F238E27FC236}">
                <a16:creationId xmlns:a16="http://schemas.microsoft.com/office/drawing/2014/main" id="{EC36ABAD-71D2-4B27-850F-E0AA9D97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Example: </a:t>
            </a:r>
            <a:r>
              <a:rPr lang="fr-FR" dirty="0" err="1"/>
              <a:t>Tasks</a:t>
            </a:r>
            <a:r>
              <a:rPr lang="fr-FR" dirty="0"/>
              <a:t> to </a:t>
            </a:r>
            <a:r>
              <a:rPr lang="fr-FR" dirty="0" err="1"/>
              <a:t>execute</a:t>
            </a: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2069C74-15DD-4424-B1F8-824362509874}"/>
              </a:ext>
            </a:extLst>
          </p:cNvPr>
          <p:cNvGrpSpPr/>
          <p:nvPr/>
        </p:nvGrpSpPr>
        <p:grpSpPr>
          <a:xfrm>
            <a:off x="2312451" y="1582528"/>
            <a:ext cx="4519097" cy="2750803"/>
            <a:chOff x="1968513" y="1529366"/>
            <a:chExt cx="4519097" cy="2750803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7171247-DB59-4B85-B1DD-A2EBDF02BEB5}"/>
                </a:ext>
              </a:extLst>
            </p:cNvPr>
            <p:cNvGrpSpPr/>
            <p:nvPr/>
          </p:nvGrpSpPr>
          <p:grpSpPr>
            <a:xfrm>
              <a:off x="1968513" y="1532957"/>
              <a:ext cx="2124891" cy="2531769"/>
              <a:chOff x="1968513" y="1634726"/>
              <a:chExt cx="2124891" cy="253176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4D4671-C643-4A30-AC4F-D9B400371ECA}"/>
                  </a:ext>
                </a:extLst>
              </p:cNvPr>
              <p:cNvSpPr/>
              <p:nvPr/>
            </p:nvSpPr>
            <p:spPr>
              <a:xfrm>
                <a:off x="2639936" y="1634726"/>
                <a:ext cx="782053" cy="5715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60C56703-CD5D-48BC-B27D-7875699E40D7}"/>
                  </a:ext>
                </a:extLst>
              </p:cNvPr>
              <p:cNvSpPr txBox="1"/>
              <p:nvPr/>
            </p:nvSpPr>
            <p:spPr>
              <a:xfrm>
                <a:off x="1968513" y="2277928"/>
                <a:ext cx="21248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3 cycles to </a:t>
                </a:r>
                <a:r>
                  <a:rPr lang="fr-FR" dirty="0" err="1"/>
                  <a:t>execute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one I/O</a:t>
                </a:r>
                <a:br>
                  <a:rPr lang="fr-FR" dirty="0"/>
                </a:br>
                <a:r>
                  <a:rPr lang="fr-FR" dirty="0"/>
                  <a:t>(</a:t>
                </a:r>
                <a:r>
                  <a:rPr lang="fr-FR" dirty="0" err="1"/>
                  <a:t>ask</a:t>
                </a:r>
                <a:r>
                  <a:rPr lang="fr-FR" dirty="0"/>
                  <a:t> the user for an input)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CFE893D-A9BD-488C-B091-4DB473B238E3}"/>
                  </a:ext>
                </a:extLst>
              </p:cNvPr>
              <p:cNvSpPr txBox="1"/>
              <p:nvPr/>
            </p:nvSpPr>
            <p:spPr>
              <a:xfrm>
                <a:off x="2186225" y="3858718"/>
                <a:ext cx="1689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1 </a:t>
                </a:r>
                <a:r>
                  <a:rPr lang="fr-FR" dirty="0" err="1"/>
                  <a:t>is</a:t>
                </a:r>
                <a:r>
                  <a:rPr lang="fr-FR" dirty="0"/>
                  <a:t> sent first</a:t>
                </a:r>
              </a:p>
            </p:txBody>
          </p: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6CB2E926-17D6-4C66-9EAA-C00EB3112631}"/>
                  </a:ext>
                </a:extLst>
              </p:cNvPr>
              <p:cNvGrpSpPr/>
              <p:nvPr/>
            </p:nvGrpSpPr>
            <p:grpSpPr>
              <a:xfrm>
                <a:off x="2599694" y="3391315"/>
                <a:ext cx="862527" cy="307778"/>
                <a:chOff x="2462120" y="3394164"/>
                <a:chExt cx="862527" cy="307778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49872FA-F603-4A30-AFD9-18EEEF11BA8C}"/>
                    </a:ext>
                  </a:extLst>
                </p:cNvPr>
                <p:cNvSpPr/>
                <p:nvPr/>
              </p:nvSpPr>
              <p:spPr>
                <a:xfrm>
                  <a:off x="2462120" y="3394165"/>
                  <a:ext cx="287509" cy="3077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E91E493-0E56-4D78-BF0F-C92593ED17D1}"/>
                    </a:ext>
                  </a:extLst>
                </p:cNvPr>
                <p:cNvSpPr/>
                <p:nvPr/>
              </p:nvSpPr>
              <p:spPr>
                <a:xfrm>
                  <a:off x="2749629" y="3394164"/>
                  <a:ext cx="287509" cy="3077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B09613A-9259-4A0B-B91F-CD36CB8EFED1}"/>
                    </a:ext>
                  </a:extLst>
                </p:cNvPr>
                <p:cNvSpPr/>
                <p:nvPr/>
              </p:nvSpPr>
              <p:spPr>
                <a:xfrm>
                  <a:off x="3037138" y="3394164"/>
                  <a:ext cx="287509" cy="3077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C28567E6-FEEF-47C6-B926-DE61CCF2ABEA}"/>
                </a:ext>
              </a:extLst>
            </p:cNvPr>
            <p:cNvGrpSpPr/>
            <p:nvPr/>
          </p:nvGrpSpPr>
          <p:grpSpPr>
            <a:xfrm>
              <a:off x="4600777" y="1529366"/>
              <a:ext cx="1886833" cy="2750803"/>
              <a:chOff x="4600777" y="1631135"/>
              <a:chExt cx="1886833" cy="275080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D451FB7-9C02-4A88-AC35-73615AAA856B}"/>
                  </a:ext>
                </a:extLst>
              </p:cNvPr>
              <p:cNvSpPr/>
              <p:nvPr/>
            </p:nvSpPr>
            <p:spPr>
              <a:xfrm>
                <a:off x="5153172" y="1631135"/>
                <a:ext cx="782053" cy="5715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98E000A-6567-4AB3-AE9F-7F9CB94F976C}"/>
                  </a:ext>
                </a:extLst>
              </p:cNvPr>
              <p:cNvSpPr txBox="1"/>
              <p:nvPr/>
            </p:nvSpPr>
            <p:spPr>
              <a:xfrm>
                <a:off x="4600777" y="2277928"/>
                <a:ext cx="1886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 cycles to </a:t>
                </a:r>
                <a:r>
                  <a:rPr lang="fr-FR" dirty="0" err="1"/>
                  <a:t>execute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ACFE85E5-A3CC-4CFB-90DB-AAD39AB49A3D}"/>
                  </a:ext>
                </a:extLst>
              </p:cNvPr>
              <p:cNvSpPr txBox="1"/>
              <p:nvPr/>
            </p:nvSpPr>
            <p:spPr>
              <a:xfrm>
                <a:off x="4699461" y="3858718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2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1</a:t>
                </a:r>
              </a:p>
            </p:txBody>
          </p:sp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A0758DA-A94B-4CEA-BB6A-586751488FB9}"/>
                  </a:ext>
                </a:extLst>
              </p:cNvPr>
              <p:cNvGrpSpPr/>
              <p:nvPr/>
            </p:nvGrpSpPr>
            <p:grpSpPr>
              <a:xfrm>
                <a:off x="5256683" y="3391314"/>
                <a:ext cx="575018" cy="307778"/>
                <a:chOff x="2462120" y="3394164"/>
                <a:chExt cx="575018" cy="307778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AE024DD-42B3-4D71-B1C6-5B760AEF9DC3}"/>
                    </a:ext>
                  </a:extLst>
                </p:cNvPr>
                <p:cNvSpPr/>
                <p:nvPr/>
              </p:nvSpPr>
              <p:spPr>
                <a:xfrm>
                  <a:off x="2462120" y="3394165"/>
                  <a:ext cx="287509" cy="307777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DB0F171-32E3-48FD-BC59-1EB14D072EF0}"/>
                    </a:ext>
                  </a:extLst>
                </p:cNvPr>
                <p:cNvSpPr/>
                <p:nvPr/>
              </p:nvSpPr>
              <p:spPr>
                <a:xfrm>
                  <a:off x="2749629" y="3394164"/>
                  <a:ext cx="287509" cy="307777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34882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990F4-37C0-4174-A632-59C1E934C690}"/>
              </a:ext>
            </a:extLst>
          </p:cNvPr>
          <p:cNvSpPr/>
          <p:nvPr/>
        </p:nvSpPr>
        <p:spPr>
          <a:xfrm>
            <a:off x="1065565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08A098-32EC-4B82-9D04-B94136822423}"/>
              </a:ext>
            </a:extLst>
          </p:cNvPr>
          <p:cNvSpPr/>
          <p:nvPr/>
        </p:nvSpPr>
        <p:spPr>
          <a:xfrm>
            <a:off x="1847618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EC83FD-5785-4A3A-8228-2719DC110C6A}"/>
              </a:ext>
            </a:extLst>
          </p:cNvPr>
          <p:cNvSpPr/>
          <p:nvPr/>
        </p:nvSpPr>
        <p:spPr>
          <a:xfrm>
            <a:off x="2629671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17CF8-93A2-4881-9DB0-258A1876017A}"/>
              </a:ext>
            </a:extLst>
          </p:cNvPr>
          <p:cNvSpPr/>
          <p:nvPr/>
        </p:nvSpPr>
        <p:spPr>
          <a:xfrm>
            <a:off x="3411724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3EEE5-24CE-40CB-8C88-B9941AB3A4FB}"/>
              </a:ext>
            </a:extLst>
          </p:cNvPr>
          <p:cNvSpPr/>
          <p:nvPr/>
        </p:nvSpPr>
        <p:spPr>
          <a:xfrm>
            <a:off x="4193777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E75D4F-4189-4FE9-857D-863F8886F312}"/>
              </a:ext>
            </a:extLst>
          </p:cNvPr>
          <p:cNvSpPr/>
          <p:nvPr/>
        </p:nvSpPr>
        <p:spPr>
          <a:xfrm>
            <a:off x="4975830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78F8E-5670-46DC-9E08-A4459B3446D4}"/>
              </a:ext>
            </a:extLst>
          </p:cNvPr>
          <p:cNvSpPr/>
          <p:nvPr/>
        </p:nvSpPr>
        <p:spPr>
          <a:xfrm>
            <a:off x="5757883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636D6-1C0F-4BFA-94C0-644AA372CD10}"/>
              </a:ext>
            </a:extLst>
          </p:cNvPr>
          <p:cNvSpPr/>
          <p:nvPr/>
        </p:nvSpPr>
        <p:spPr>
          <a:xfrm>
            <a:off x="6539936" y="2348325"/>
            <a:ext cx="782053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C1BCE-4513-452A-91C1-78BF9BC4DF73}"/>
              </a:ext>
            </a:extLst>
          </p:cNvPr>
          <p:cNvSpPr/>
          <p:nvPr/>
        </p:nvSpPr>
        <p:spPr>
          <a:xfrm>
            <a:off x="7321989" y="2348325"/>
            <a:ext cx="782053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623031-0F2F-4953-8776-872E1D43CE32}"/>
              </a:ext>
            </a:extLst>
          </p:cNvPr>
          <p:cNvSpPr txBox="1"/>
          <p:nvPr/>
        </p:nvSpPr>
        <p:spPr>
          <a:xfrm>
            <a:off x="2160539" y="1287401"/>
            <a:ext cx="94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/>
              <a:t>I/O </a:t>
            </a:r>
            <a:r>
              <a:rPr lang="fr-FR" sz="1200" dirty="0" err="1"/>
              <a:t>waiting</a:t>
            </a:r>
            <a:r>
              <a:rPr lang="fr-FR" sz="1200" dirty="0"/>
              <a:t> for an input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A2B53DE-6604-42A9-BEB1-3B8A5C603401}"/>
              </a:ext>
            </a:extLst>
          </p:cNvPr>
          <p:cNvCxnSpPr/>
          <p:nvPr/>
        </p:nvCxnSpPr>
        <p:spPr>
          <a:xfrm>
            <a:off x="2629670" y="1935904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23957A-F662-4BBD-9D4C-E6BDF3B6D8BC}"/>
              </a:ext>
            </a:extLst>
          </p:cNvPr>
          <p:cNvCxnSpPr/>
          <p:nvPr/>
        </p:nvCxnSpPr>
        <p:spPr>
          <a:xfrm>
            <a:off x="5757882" y="1933733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4C5A992-5832-48AF-8AB8-30B44EA31F79}"/>
              </a:ext>
            </a:extLst>
          </p:cNvPr>
          <p:cNvSpPr txBox="1"/>
          <p:nvPr/>
        </p:nvSpPr>
        <p:spPr>
          <a:xfrm>
            <a:off x="5311840" y="1472592"/>
            <a:ext cx="89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/>
              <a:t>user input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210DA2C-65D5-4829-90FC-3CA697E51086}"/>
              </a:ext>
            </a:extLst>
          </p:cNvPr>
          <p:cNvCxnSpPr/>
          <p:nvPr/>
        </p:nvCxnSpPr>
        <p:spPr>
          <a:xfrm>
            <a:off x="8104042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9CDEA51-5729-4E9E-A268-63B107D51771}"/>
              </a:ext>
            </a:extLst>
          </p:cNvPr>
          <p:cNvSpPr txBox="1"/>
          <p:nvPr/>
        </p:nvSpPr>
        <p:spPr>
          <a:xfrm>
            <a:off x="7495677" y="3319511"/>
            <a:ext cx="121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 err="1"/>
              <a:t>ended</a:t>
            </a:r>
            <a:endParaRPr lang="fr-FR" sz="1200" i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F1C76F-752B-4075-8EB7-F4F8D84D6925}"/>
              </a:ext>
            </a:extLst>
          </p:cNvPr>
          <p:cNvSpPr txBox="1"/>
          <p:nvPr/>
        </p:nvSpPr>
        <p:spPr>
          <a:xfrm>
            <a:off x="5931571" y="3319511"/>
            <a:ext cx="12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 err="1"/>
              <a:t>ended</a:t>
            </a:r>
            <a:br>
              <a:rPr lang="fr-FR" sz="1200" dirty="0"/>
            </a:br>
            <a:br>
              <a:rPr lang="fr-FR" sz="1200" dirty="0"/>
            </a:br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BE2406E-6AAD-4D49-B1D0-180474C3DA35}"/>
              </a:ext>
            </a:extLst>
          </p:cNvPr>
          <p:cNvCxnSpPr/>
          <p:nvPr/>
        </p:nvCxnSpPr>
        <p:spPr>
          <a:xfrm>
            <a:off x="6539936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A very simple (and old) scheduling</a:t>
            </a:r>
            <a:endParaRPr dirty="0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7C46171-58C6-4E4F-9DAB-C2915CDF2E99}"/>
              </a:ext>
            </a:extLst>
          </p:cNvPr>
          <p:cNvCxnSpPr/>
          <p:nvPr/>
        </p:nvCxnSpPr>
        <p:spPr>
          <a:xfrm>
            <a:off x="1847618" y="1933732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D6DCAC13-0626-4B9D-8CFB-D5408F12DEAD}"/>
              </a:ext>
            </a:extLst>
          </p:cNvPr>
          <p:cNvSpPr txBox="1"/>
          <p:nvPr/>
        </p:nvSpPr>
        <p:spPr>
          <a:xfrm>
            <a:off x="1411346" y="1477046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dirty="0" err="1"/>
              <a:t>submitted</a:t>
            </a:r>
            <a:endParaRPr lang="fr-FR" sz="1200" i="1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324A666-F518-42AB-A745-E74F4C5680D8}"/>
              </a:ext>
            </a:extLst>
          </p:cNvPr>
          <p:cNvCxnSpPr/>
          <p:nvPr/>
        </p:nvCxnSpPr>
        <p:spPr>
          <a:xfrm>
            <a:off x="1058741" y="1927447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26DCAD89-EF03-444A-8F41-29DBA53A231D}"/>
              </a:ext>
            </a:extLst>
          </p:cNvPr>
          <p:cNvSpPr txBox="1"/>
          <p:nvPr/>
        </p:nvSpPr>
        <p:spPr>
          <a:xfrm>
            <a:off x="600984" y="1465149"/>
            <a:ext cx="9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 err="1"/>
              <a:t>submitted</a:t>
            </a:r>
            <a:endParaRPr lang="fr-FR" sz="1200" i="1" dirty="0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54307C3-0E24-4B1A-96F0-95D6AAAD6D50}"/>
              </a:ext>
            </a:extLst>
          </p:cNvPr>
          <p:cNvCxnSpPr/>
          <p:nvPr/>
        </p:nvCxnSpPr>
        <p:spPr>
          <a:xfrm>
            <a:off x="2629708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82149A7-1582-4EAB-AC83-7C784EAC6C30}"/>
              </a:ext>
            </a:extLst>
          </p:cNvPr>
          <p:cNvSpPr txBox="1"/>
          <p:nvPr/>
        </p:nvSpPr>
        <p:spPr>
          <a:xfrm>
            <a:off x="1422447" y="3325948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 err="1"/>
              <a:t>ready</a:t>
            </a:r>
            <a:endParaRPr lang="fr-FR" sz="1200" i="1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DD753DE-11F8-46FA-990F-74B99F2E6CA1}"/>
              </a:ext>
            </a:extLst>
          </p:cNvPr>
          <p:cNvCxnSpPr/>
          <p:nvPr/>
        </p:nvCxnSpPr>
        <p:spPr>
          <a:xfrm>
            <a:off x="1846874" y="2928915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37CFE778-AA9D-4B8D-92FC-422F0A5B935B}"/>
              </a:ext>
            </a:extLst>
          </p:cNvPr>
          <p:cNvSpPr txBox="1"/>
          <p:nvPr/>
        </p:nvSpPr>
        <p:spPr>
          <a:xfrm>
            <a:off x="2199427" y="3319511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/>
              <a:t>sleeping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109F6CD-152E-46C8-B2E5-7FC5F04CD429}"/>
              </a:ext>
            </a:extLst>
          </p:cNvPr>
          <p:cNvCxnSpPr/>
          <p:nvPr/>
        </p:nvCxnSpPr>
        <p:spPr>
          <a:xfrm>
            <a:off x="5757881" y="2907090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C95363A8-8E07-4740-AB03-11458940EF8C}"/>
              </a:ext>
            </a:extLst>
          </p:cNvPr>
          <p:cNvSpPr txBox="1"/>
          <p:nvPr/>
        </p:nvSpPr>
        <p:spPr>
          <a:xfrm>
            <a:off x="5320018" y="3325948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5AF58E3-CC1E-4F23-B345-C7ECBA4D83B5}"/>
              </a:ext>
            </a:extLst>
          </p:cNvPr>
          <p:cNvSpPr/>
          <p:nvPr/>
        </p:nvSpPr>
        <p:spPr>
          <a:xfrm rot="5400000">
            <a:off x="8111463" y="2338197"/>
            <a:ext cx="565204" cy="585462"/>
          </a:xfrm>
          <a:prstGeom prst="triangle">
            <a:avLst>
              <a:gd name="adj" fmla="val 52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7039E35-1B13-4749-95C3-AB052CFD583A}"/>
              </a:ext>
            </a:extLst>
          </p:cNvPr>
          <p:cNvCxnSpPr/>
          <p:nvPr/>
        </p:nvCxnSpPr>
        <p:spPr>
          <a:xfrm>
            <a:off x="1065565" y="2919162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36B66F0F-85C1-44D2-9F04-F34DAE92B4B8}"/>
              </a:ext>
            </a:extLst>
          </p:cNvPr>
          <p:cNvSpPr txBox="1"/>
          <p:nvPr/>
        </p:nvSpPr>
        <p:spPr>
          <a:xfrm>
            <a:off x="457200" y="3325949"/>
            <a:ext cx="12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 err="1"/>
              <a:t>ready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15175241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990F4-37C0-4174-A632-59C1E934C690}"/>
              </a:ext>
            </a:extLst>
          </p:cNvPr>
          <p:cNvSpPr/>
          <p:nvPr/>
        </p:nvSpPr>
        <p:spPr>
          <a:xfrm>
            <a:off x="1065565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08A098-32EC-4B82-9D04-B94136822423}"/>
              </a:ext>
            </a:extLst>
          </p:cNvPr>
          <p:cNvSpPr/>
          <p:nvPr/>
        </p:nvSpPr>
        <p:spPr>
          <a:xfrm>
            <a:off x="1847618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EC83FD-5785-4A3A-8228-2719DC110C6A}"/>
              </a:ext>
            </a:extLst>
          </p:cNvPr>
          <p:cNvSpPr/>
          <p:nvPr/>
        </p:nvSpPr>
        <p:spPr>
          <a:xfrm>
            <a:off x="2629671" y="2348325"/>
            <a:ext cx="782053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17CF8-93A2-4881-9DB0-258A1876017A}"/>
              </a:ext>
            </a:extLst>
          </p:cNvPr>
          <p:cNvSpPr/>
          <p:nvPr/>
        </p:nvSpPr>
        <p:spPr>
          <a:xfrm>
            <a:off x="3411724" y="2348325"/>
            <a:ext cx="782053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3EEE5-24CE-40CB-8C88-B9941AB3A4FB}"/>
              </a:ext>
            </a:extLst>
          </p:cNvPr>
          <p:cNvSpPr/>
          <p:nvPr/>
        </p:nvSpPr>
        <p:spPr>
          <a:xfrm>
            <a:off x="4193777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E75D4F-4189-4FE9-857D-863F8886F312}"/>
              </a:ext>
            </a:extLst>
          </p:cNvPr>
          <p:cNvSpPr/>
          <p:nvPr/>
        </p:nvSpPr>
        <p:spPr>
          <a:xfrm>
            <a:off x="4975830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78F8E-5670-46DC-9E08-A4459B3446D4}"/>
              </a:ext>
            </a:extLst>
          </p:cNvPr>
          <p:cNvSpPr/>
          <p:nvPr/>
        </p:nvSpPr>
        <p:spPr>
          <a:xfrm>
            <a:off x="5757883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636D6-1C0F-4BFA-94C0-644AA372CD10}"/>
              </a:ext>
            </a:extLst>
          </p:cNvPr>
          <p:cNvSpPr/>
          <p:nvPr/>
        </p:nvSpPr>
        <p:spPr>
          <a:xfrm>
            <a:off x="6539936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C1BCE-4513-452A-91C1-78BF9BC4DF73}"/>
              </a:ext>
            </a:extLst>
          </p:cNvPr>
          <p:cNvSpPr/>
          <p:nvPr/>
        </p:nvSpPr>
        <p:spPr>
          <a:xfrm>
            <a:off x="7321989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623031-0F2F-4953-8776-872E1D43CE32}"/>
              </a:ext>
            </a:extLst>
          </p:cNvPr>
          <p:cNvSpPr txBox="1"/>
          <p:nvPr/>
        </p:nvSpPr>
        <p:spPr>
          <a:xfrm>
            <a:off x="2160539" y="1287401"/>
            <a:ext cx="94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/>
              <a:t>I/O </a:t>
            </a:r>
            <a:r>
              <a:rPr lang="fr-FR" sz="1200" dirty="0" err="1"/>
              <a:t>waiting</a:t>
            </a:r>
            <a:r>
              <a:rPr lang="fr-FR" sz="1200" dirty="0"/>
              <a:t> for an input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A2B53DE-6604-42A9-BEB1-3B8A5C603401}"/>
              </a:ext>
            </a:extLst>
          </p:cNvPr>
          <p:cNvCxnSpPr/>
          <p:nvPr/>
        </p:nvCxnSpPr>
        <p:spPr>
          <a:xfrm>
            <a:off x="2629670" y="1935904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23957A-F662-4BBD-9D4C-E6BDF3B6D8BC}"/>
              </a:ext>
            </a:extLst>
          </p:cNvPr>
          <p:cNvCxnSpPr/>
          <p:nvPr/>
        </p:nvCxnSpPr>
        <p:spPr>
          <a:xfrm>
            <a:off x="5757882" y="1933733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4C5A992-5832-48AF-8AB8-30B44EA31F79}"/>
              </a:ext>
            </a:extLst>
          </p:cNvPr>
          <p:cNvSpPr txBox="1"/>
          <p:nvPr/>
        </p:nvSpPr>
        <p:spPr>
          <a:xfrm>
            <a:off x="5311840" y="1472592"/>
            <a:ext cx="89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/>
              <a:t>user input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9CDEA51-5729-4E9E-A268-63B107D51771}"/>
              </a:ext>
            </a:extLst>
          </p:cNvPr>
          <p:cNvSpPr txBox="1"/>
          <p:nvPr/>
        </p:nvSpPr>
        <p:spPr>
          <a:xfrm>
            <a:off x="3800044" y="3318011"/>
            <a:ext cx="78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 err="1"/>
              <a:t>ended</a:t>
            </a:r>
            <a:endParaRPr lang="fr-FR" sz="1200" i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F1C76F-752B-4075-8EB7-F4F8D84D6925}"/>
              </a:ext>
            </a:extLst>
          </p:cNvPr>
          <p:cNvSpPr txBox="1"/>
          <p:nvPr/>
        </p:nvSpPr>
        <p:spPr>
          <a:xfrm>
            <a:off x="6181906" y="3318261"/>
            <a:ext cx="71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 err="1"/>
              <a:t>ended</a:t>
            </a:r>
            <a:endParaRPr lang="fr-FR" sz="1200" i="1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BE2406E-6AAD-4D49-B1D0-180474C3DA35}"/>
              </a:ext>
            </a:extLst>
          </p:cNvPr>
          <p:cNvCxnSpPr/>
          <p:nvPr/>
        </p:nvCxnSpPr>
        <p:spPr>
          <a:xfrm>
            <a:off x="6539936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Multiprogramming</a:t>
            </a:r>
            <a:endParaRPr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7A0266E-7C74-44D8-B8D5-34A8BDF69A24}"/>
              </a:ext>
            </a:extLst>
          </p:cNvPr>
          <p:cNvSpPr txBox="1"/>
          <p:nvPr/>
        </p:nvSpPr>
        <p:spPr>
          <a:xfrm>
            <a:off x="457200" y="3325949"/>
            <a:ext cx="12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 err="1"/>
              <a:t>ready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CB72EEC-5A4C-45D4-96C2-30F72E0D1959}"/>
              </a:ext>
            </a:extLst>
          </p:cNvPr>
          <p:cNvCxnSpPr/>
          <p:nvPr/>
        </p:nvCxnSpPr>
        <p:spPr>
          <a:xfrm>
            <a:off x="1065565" y="2919162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7C46171-58C6-4E4F-9DAB-C2915CDF2E99}"/>
              </a:ext>
            </a:extLst>
          </p:cNvPr>
          <p:cNvCxnSpPr/>
          <p:nvPr/>
        </p:nvCxnSpPr>
        <p:spPr>
          <a:xfrm>
            <a:off x="1847618" y="1933732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D6DCAC13-0626-4B9D-8CFB-D5408F12DEAD}"/>
              </a:ext>
            </a:extLst>
          </p:cNvPr>
          <p:cNvSpPr txBox="1"/>
          <p:nvPr/>
        </p:nvSpPr>
        <p:spPr>
          <a:xfrm>
            <a:off x="1411346" y="1477046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dirty="0" err="1"/>
              <a:t>submitted</a:t>
            </a:r>
            <a:endParaRPr lang="fr-FR" sz="1200" i="1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324A666-F518-42AB-A745-E74F4C5680D8}"/>
              </a:ext>
            </a:extLst>
          </p:cNvPr>
          <p:cNvCxnSpPr/>
          <p:nvPr/>
        </p:nvCxnSpPr>
        <p:spPr>
          <a:xfrm>
            <a:off x="1061409" y="1927447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26DCAD89-EF03-444A-8F41-29DBA53A231D}"/>
              </a:ext>
            </a:extLst>
          </p:cNvPr>
          <p:cNvSpPr txBox="1"/>
          <p:nvPr/>
        </p:nvSpPr>
        <p:spPr>
          <a:xfrm>
            <a:off x="600984" y="1465149"/>
            <a:ext cx="9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 err="1"/>
              <a:t>submitted</a:t>
            </a:r>
            <a:endParaRPr lang="fr-FR" sz="1200" i="1" dirty="0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54307C3-0E24-4B1A-96F0-95D6AAAD6D50}"/>
              </a:ext>
            </a:extLst>
          </p:cNvPr>
          <p:cNvCxnSpPr/>
          <p:nvPr/>
        </p:nvCxnSpPr>
        <p:spPr>
          <a:xfrm>
            <a:off x="2632376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82149A7-1582-4EAB-AC83-7C784EAC6C30}"/>
              </a:ext>
            </a:extLst>
          </p:cNvPr>
          <p:cNvSpPr txBox="1"/>
          <p:nvPr/>
        </p:nvSpPr>
        <p:spPr>
          <a:xfrm>
            <a:off x="1422447" y="3325948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 err="1"/>
              <a:t>ready</a:t>
            </a:r>
            <a:endParaRPr lang="fr-FR" sz="1200" i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7CFE778-AA9D-4B8D-92FC-422F0A5B935B}"/>
              </a:ext>
            </a:extLst>
          </p:cNvPr>
          <p:cNvSpPr txBox="1"/>
          <p:nvPr/>
        </p:nvSpPr>
        <p:spPr>
          <a:xfrm>
            <a:off x="2199427" y="3319511"/>
            <a:ext cx="872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/>
              <a:t>sleeping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</a:p>
          <a:p>
            <a:pPr algn="ctr"/>
            <a:r>
              <a:rPr lang="fr-FR" sz="1200" i="1" dirty="0"/>
              <a:t>running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95363A8-8E07-4740-AB03-11458940EF8C}"/>
              </a:ext>
            </a:extLst>
          </p:cNvPr>
          <p:cNvSpPr txBox="1"/>
          <p:nvPr/>
        </p:nvSpPr>
        <p:spPr>
          <a:xfrm>
            <a:off x="5320018" y="3325948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E86997D-10C1-4FDE-BA65-6187EC50E52B}"/>
              </a:ext>
            </a:extLst>
          </p:cNvPr>
          <p:cNvCxnSpPr/>
          <p:nvPr/>
        </p:nvCxnSpPr>
        <p:spPr>
          <a:xfrm>
            <a:off x="4193777" y="2928915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7F2A6A1F-9FD6-4067-9D46-08868D7DDB64}"/>
              </a:ext>
            </a:extLst>
          </p:cNvPr>
          <p:cNvSpPr/>
          <p:nvPr/>
        </p:nvSpPr>
        <p:spPr>
          <a:xfrm rot="5400000">
            <a:off x="8111463" y="2338197"/>
            <a:ext cx="565204" cy="585462"/>
          </a:xfrm>
          <a:prstGeom prst="triangle">
            <a:avLst>
              <a:gd name="adj" fmla="val 52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8633208-C6D0-4EF7-80E5-12F7AA68B49E}"/>
              </a:ext>
            </a:extLst>
          </p:cNvPr>
          <p:cNvCxnSpPr/>
          <p:nvPr/>
        </p:nvCxnSpPr>
        <p:spPr>
          <a:xfrm>
            <a:off x="1846874" y="2928915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8990C9E-7FA2-4E71-AA71-1A264ABE4570}"/>
              </a:ext>
            </a:extLst>
          </p:cNvPr>
          <p:cNvCxnSpPr/>
          <p:nvPr/>
        </p:nvCxnSpPr>
        <p:spPr>
          <a:xfrm>
            <a:off x="5757881" y="2907090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664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9031D40-A2A3-4CE6-B455-635634E6DCB5}"/>
              </a:ext>
            </a:extLst>
          </p:cNvPr>
          <p:cNvGrpSpPr/>
          <p:nvPr/>
        </p:nvGrpSpPr>
        <p:grpSpPr>
          <a:xfrm flipV="1">
            <a:off x="527111" y="3394194"/>
            <a:ext cx="4679514" cy="379960"/>
            <a:chOff x="1065565" y="2348325"/>
            <a:chExt cx="7038477" cy="5715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990F4-37C0-4174-A632-59C1E934C690}"/>
                </a:ext>
              </a:extLst>
            </p:cNvPr>
            <p:cNvSpPr/>
            <p:nvPr/>
          </p:nvSpPr>
          <p:spPr>
            <a:xfrm>
              <a:off x="1065565" y="234832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08A098-32EC-4B82-9D04-B94136822423}"/>
                </a:ext>
              </a:extLst>
            </p:cNvPr>
            <p:cNvSpPr/>
            <p:nvPr/>
          </p:nvSpPr>
          <p:spPr>
            <a:xfrm>
              <a:off x="1847618" y="234832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EC83FD-5785-4A3A-8228-2719DC110C6A}"/>
                </a:ext>
              </a:extLst>
            </p:cNvPr>
            <p:cNvSpPr/>
            <p:nvPr/>
          </p:nvSpPr>
          <p:spPr>
            <a:xfrm>
              <a:off x="2629671" y="2348325"/>
              <a:ext cx="782053" cy="571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E17CF8-93A2-4881-9DB0-258A1876017A}"/>
                </a:ext>
              </a:extLst>
            </p:cNvPr>
            <p:cNvSpPr/>
            <p:nvPr/>
          </p:nvSpPr>
          <p:spPr>
            <a:xfrm>
              <a:off x="3411724" y="2348325"/>
              <a:ext cx="782053" cy="571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13EEE5-24CE-40CB-8C88-B9941AB3A4FB}"/>
                </a:ext>
              </a:extLst>
            </p:cNvPr>
            <p:cNvSpPr/>
            <p:nvPr/>
          </p:nvSpPr>
          <p:spPr>
            <a:xfrm>
              <a:off x="4193777" y="234832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E75D4F-4189-4FE9-857D-863F8886F312}"/>
                </a:ext>
              </a:extLst>
            </p:cNvPr>
            <p:cNvSpPr/>
            <p:nvPr/>
          </p:nvSpPr>
          <p:spPr>
            <a:xfrm>
              <a:off x="4975830" y="234832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178F8E-5670-46DC-9E08-A4459B3446D4}"/>
                </a:ext>
              </a:extLst>
            </p:cNvPr>
            <p:cNvSpPr/>
            <p:nvPr/>
          </p:nvSpPr>
          <p:spPr>
            <a:xfrm>
              <a:off x="5757883" y="234832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F636D6-1C0F-4BFA-94C0-644AA372CD10}"/>
                </a:ext>
              </a:extLst>
            </p:cNvPr>
            <p:cNvSpPr/>
            <p:nvPr/>
          </p:nvSpPr>
          <p:spPr>
            <a:xfrm>
              <a:off x="6539936" y="234832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40C1BCE-4513-452A-91C1-78BF9BC4DF73}"/>
                </a:ext>
              </a:extLst>
            </p:cNvPr>
            <p:cNvSpPr/>
            <p:nvPr/>
          </p:nvSpPr>
          <p:spPr>
            <a:xfrm>
              <a:off x="7321989" y="234832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Discussions</a:t>
            </a:r>
            <a:endParaRPr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D910B6-613A-4563-8D67-DF8365D2C331}"/>
              </a:ext>
            </a:extLst>
          </p:cNvPr>
          <p:cNvGrpSpPr/>
          <p:nvPr/>
        </p:nvGrpSpPr>
        <p:grpSpPr>
          <a:xfrm flipV="1">
            <a:off x="532815" y="1501265"/>
            <a:ext cx="4692319" cy="381000"/>
            <a:chOff x="1052761" y="1501265"/>
            <a:chExt cx="7038477" cy="571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8300F4-48F1-427A-BD86-EBCC88D1330B}"/>
                </a:ext>
              </a:extLst>
            </p:cNvPr>
            <p:cNvSpPr/>
            <p:nvPr/>
          </p:nvSpPr>
          <p:spPr>
            <a:xfrm>
              <a:off x="1052761" y="150126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716454-6925-4D67-98AD-DF28569F2E48}"/>
                </a:ext>
              </a:extLst>
            </p:cNvPr>
            <p:cNvSpPr/>
            <p:nvPr/>
          </p:nvSpPr>
          <p:spPr>
            <a:xfrm>
              <a:off x="1834814" y="150126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1CE78C-23CE-4CE0-868C-5EDC6AF4F30D}"/>
                </a:ext>
              </a:extLst>
            </p:cNvPr>
            <p:cNvSpPr/>
            <p:nvPr/>
          </p:nvSpPr>
          <p:spPr>
            <a:xfrm>
              <a:off x="2616867" y="150126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664E01-5F9D-4512-A6E2-C18C96EE2149}"/>
                </a:ext>
              </a:extLst>
            </p:cNvPr>
            <p:cNvSpPr/>
            <p:nvPr/>
          </p:nvSpPr>
          <p:spPr>
            <a:xfrm>
              <a:off x="3398920" y="150126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C5E99F-9103-45C7-B01E-B10D74DCE0F7}"/>
                </a:ext>
              </a:extLst>
            </p:cNvPr>
            <p:cNvSpPr/>
            <p:nvPr/>
          </p:nvSpPr>
          <p:spPr>
            <a:xfrm>
              <a:off x="4180973" y="150126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F60BE5-7AEC-4D53-8A4D-C32AA7A76681}"/>
                </a:ext>
              </a:extLst>
            </p:cNvPr>
            <p:cNvSpPr/>
            <p:nvPr/>
          </p:nvSpPr>
          <p:spPr>
            <a:xfrm>
              <a:off x="4963026" y="150126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7B9721-7A73-434F-9CBF-06F392AFF618}"/>
                </a:ext>
              </a:extLst>
            </p:cNvPr>
            <p:cNvSpPr/>
            <p:nvPr/>
          </p:nvSpPr>
          <p:spPr>
            <a:xfrm>
              <a:off x="5745079" y="150126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5A2878-272B-4790-9A28-1BCA150383F6}"/>
                </a:ext>
              </a:extLst>
            </p:cNvPr>
            <p:cNvSpPr/>
            <p:nvPr/>
          </p:nvSpPr>
          <p:spPr>
            <a:xfrm>
              <a:off x="6527132" y="1501265"/>
              <a:ext cx="782053" cy="571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30A00D-267B-4709-9BE2-1EE6A1848118}"/>
                </a:ext>
              </a:extLst>
            </p:cNvPr>
            <p:cNvSpPr/>
            <p:nvPr/>
          </p:nvSpPr>
          <p:spPr>
            <a:xfrm>
              <a:off x="7309185" y="1501265"/>
              <a:ext cx="782053" cy="571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A0FA6100-E370-4A24-A460-188712AECC69}"/>
              </a:ext>
            </a:extLst>
          </p:cNvPr>
          <p:cNvSpPr txBox="1"/>
          <p:nvPr/>
        </p:nvSpPr>
        <p:spPr>
          <a:xfrm>
            <a:off x="533920" y="1193488"/>
            <a:ext cx="403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Case 1: Very simple (and </a:t>
            </a:r>
            <a:r>
              <a:rPr lang="fr-FR" dirty="0" err="1"/>
              <a:t>old</a:t>
            </a:r>
            <a:r>
              <a:rPr lang="fr-FR" dirty="0"/>
              <a:t>) </a:t>
            </a:r>
            <a:r>
              <a:rPr lang="fr-FR" dirty="0" err="1"/>
              <a:t>scheduling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D701C81-5E74-4A6A-B85D-718952CE8392}"/>
              </a:ext>
            </a:extLst>
          </p:cNvPr>
          <p:cNvSpPr txBox="1"/>
          <p:nvPr/>
        </p:nvSpPr>
        <p:spPr>
          <a:xfrm>
            <a:off x="527111" y="2036153"/>
            <a:ext cx="4292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9 cycles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all the </a:t>
            </a:r>
            <a:r>
              <a:rPr lang="fr-FR" dirty="0" err="1"/>
              <a:t>tasks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It </a:t>
            </a:r>
            <a:r>
              <a:rPr lang="fr-FR" dirty="0" err="1"/>
              <a:t>depends</a:t>
            </a:r>
            <a:r>
              <a:rPr lang="fr-FR" dirty="0"/>
              <a:t> of the </a:t>
            </a:r>
            <a:r>
              <a:rPr lang="fr-FR" dirty="0" err="1"/>
              <a:t>device</a:t>
            </a:r>
            <a:r>
              <a:rPr lang="fr-FR" dirty="0"/>
              <a:t> or user in case of an I/O</a:t>
            </a:r>
          </a:p>
          <a:p>
            <a:pPr marL="285750" indent="-285750">
              <a:buFontTx/>
              <a:buChar char="-"/>
            </a:pPr>
            <a:r>
              <a:rPr lang="fr-FR" dirty="0"/>
              <a:t>No </a:t>
            </a:r>
            <a:r>
              <a:rPr lang="fr-FR" dirty="0" err="1"/>
              <a:t>optimization</a:t>
            </a:r>
            <a:r>
              <a:rPr lang="fr-FR" dirty="0"/>
              <a:t> at « all »/Time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!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24167F-DB87-4CB8-A8AE-158EE9855068}"/>
              </a:ext>
            </a:extLst>
          </p:cNvPr>
          <p:cNvSpPr txBox="1"/>
          <p:nvPr/>
        </p:nvSpPr>
        <p:spPr>
          <a:xfrm>
            <a:off x="533920" y="3086417"/>
            <a:ext cx="364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Case 2: </a:t>
            </a:r>
            <a:r>
              <a:rPr lang="fr-FR" dirty="0" err="1"/>
              <a:t>Multiprogramming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ADB2E90-5854-4CBE-828F-14DD8E83A655}"/>
              </a:ext>
            </a:extLst>
          </p:cNvPr>
          <p:cNvSpPr txBox="1"/>
          <p:nvPr/>
        </p:nvSpPr>
        <p:spPr>
          <a:xfrm>
            <a:off x="533919" y="3950012"/>
            <a:ext cx="5505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7 cycles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all the </a:t>
            </a:r>
            <a:r>
              <a:rPr lang="fr-FR" dirty="0" err="1"/>
              <a:t>tasks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It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 of the </a:t>
            </a:r>
            <a:r>
              <a:rPr lang="fr-FR" dirty="0" err="1"/>
              <a:t>device</a:t>
            </a:r>
            <a:r>
              <a:rPr lang="fr-FR" dirty="0"/>
              <a:t> or user in case of an I/O</a:t>
            </a:r>
          </a:p>
          <a:p>
            <a:pPr marL="285750" indent="-285750">
              <a:buFontTx/>
              <a:buChar char="-"/>
            </a:pPr>
            <a:r>
              <a:rPr lang="fr-FR" dirty="0"/>
              <a:t>Minimal </a:t>
            </a:r>
            <a:r>
              <a:rPr lang="fr-FR" dirty="0" err="1"/>
              <a:t>optimization</a:t>
            </a:r>
            <a:r>
              <a:rPr lang="fr-FR" dirty="0"/>
              <a:t>: in case of a blocking I/O, 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56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3357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Multitasking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Multiple programs </a:t>
            </a:r>
            <a:r>
              <a:rPr lang="fr-FR" dirty="0" err="1"/>
              <a:t>share</a:t>
            </a:r>
            <a:r>
              <a:rPr lang="fr-FR" dirty="0"/>
              <a:t> the </a:t>
            </a:r>
            <a:r>
              <a:rPr lang="fr-FR" dirty="0" err="1"/>
              <a:t>resources</a:t>
            </a:r>
            <a:r>
              <a:rPr lang="fr-FR" dirty="0"/>
              <a:t> of the system…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…</a:t>
            </a:r>
            <a:r>
              <a:rPr lang="fr-FR" dirty="0" err="1"/>
              <a:t>especially</a:t>
            </a:r>
            <a:r>
              <a:rPr lang="fr-FR" dirty="0"/>
              <a:t> the CPU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r>
              <a:rPr lang="fr-FR" dirty="0"/>
              <a:t>Multiple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 err="1"/>
              <a:t>Cooperative</a:t>
            </a:r>
            <a:r>
              <a:rPr lang="fr-FR" dirty="0"/>
              <a:t> multitasking: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decides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to release the CPU</a:t>
            </a:r>
          </a:p>
          <a:p>
            <a:pPr lvl="1"/>
            <a:r>
              <a:rPr lang="fr-FR" dirty="0" err="1"/>
              <a:t>Preemptive</a:t>
            </a:r>
            <a:r>
              <a:rPr lang="fr-FR" dirty="0"/>
              <a:t> multitasking: the OS </a:t>
            </a:r>
            <a:r>
              <a:rPr lang="fr-FR" dirty="0" err="1"/>
              <a:t>decides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to release the CPU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167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schedulers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Cooperative:</a:t>
            </a:r>
            <a:br>
              <a:rPr lang="en" dirty="0"/>
            </a:br>
            <a:r>
              <a:rPr lang="en" dirty="0"/>
              <a:t>Only blocked/sleeping or terminated processes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Preemptive:</a:t>
            </a:r>
            <a:br>
              <a:rPr lang="en" dirty="0"/>
            </a:br>
            <a:r>
              <a:rPr lang="en" dirty="0"/>
              <a:t>All types of events</a:t>
            </a:r>
            <a:br>
              <a:rPr lang="en" dirty="0"/>
            </a:br>
            <a:r>
              <a:rPr lang="en" sz="2000" i="1" dirty="0"/>
              <a:t>(Requires a hardware support)</a:t>
            </a:r>
            <a:endParaRPr i="1"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084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criterias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Different criteria to consider when trying to select the "best" scheduling algorithm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CPU utilization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Throughput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Turnaround time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Waiting time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Response time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50908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Cooperative Multitasking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The programmer must </a:t>
            </a:r>
            <a:r>
              <a:rPr lang="fr-FR" dirty="0" err="1"/>
              <a:t>write</a:t>
            </a:r>
            <a:r>
              <a:rPr lang="fr-FR" dirty="0"/>
              <a:t> instructions </a:t>
            </a:r>
            <a:r>
              <a:rPr lang="fr-FR" dirty="0" err="1"/>
              <a:t>that</a:t>
            </a:r>
            <a:r>
              <a:rPr lang="fr-FR" dirty="0"/>
              <a:t> release the CPU for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yield</a:t>
            </a:r>
            <a:r>
              <a:rPr lang="fr-FR" dirty="0"/>
              <a:t> instructions, blocking I/O, </a:t>
            </a:r>
            <a:r>
              <a:rPr lang="fr-FR" dirty="0" err="1"/>
              <a:t>syscalls</a:t>
            </a:r>
            <a:r>
              <a:rPr lang="fr-FR" dirty="0"/>
              <a:t>, …)</a:t>
            </a:r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endParaRPr lang="fr-FR" dirty="0"/>
          </a:p>
          <a:p>
            <a:r>
              <a:rPr lang="fr-FR" dirty="0"/>
              <a:t>If the program </a:t>
            </a:r>
            <a:r>
              <a:rPr lang="fr-FR" dirty="0" err="1"/>
              <a:t>is</a:t>
            </a:r>
            <a:r>
              <a:rPr lang="fr-FR" dirty="0"/>
              <a:t> buggy:</a:t>
            </a:r>
            <a:br>
              <a:rPr lang="fr-FR" dirty="0"/>
            </a:br>
            <a:r>
              <a:rPr lang="fr-FR" dirty="0"/>
              <a:t>the system </a:t>
            </a:r>
            <a:r>
              <a:rPr lang="fr-FR" dirty="0" err="1"/>
              <a:t>might</a:t>
            </a:r>
            <a:r>
              <a:rPr lang="fr-FR" dirty="0"/>
              <a:t> crash or </a:t>
            </a:r>
            <a:r>
              <a:rPr lang="fr-FR" dirty="0" err="1"/>
              <a:t>stay</a:t>
            </a:r>
            <a:r>
              <a:rPr lang="fr-FR" dirty="0"/>
              <a:t> in an 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loop</a:t>
            </a:r>
            <a:endParaRPr lang="fr-FR"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4465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Preemptive Multitasking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The operating system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giving</a:t>
            </a:r>
            <a:r>
              <a:rPr lang="fr-FR" dirty="0"/>
              <a:t> a </a:t>
            </a:r>
            <a:r>
              <a:rPr lang="fr-FR" i="1" dirty="0"/>
              <a:t>quantum of time </a:t>
            </a:r>
            <a:r>
              <a:rPr lang="fr-FR" dirty="0"/>
              <a:t>(or </a:t>
            </a:r>
            <a:r>
              <a:rPr lang="fr-FR" i="1" dirty="0"/>
              <a:t>time slice</a:t>
            </a:r>
            <a:r>
              <a:rPr lang="fr-FR" dirty="0"/>
              <a:t>) to </a:t>
            </a:r>
            <a:r>
              <a:rPr lang="fr-FR" dirty="0" err="1"/>
              <a:t>each</a:t>
            </a:r>
            <a:r>
              <a:rPr lang="fr-FR" dirty="0"/>
              <a:t> process</a:t>
            </a:r>
          </a:p>
          <a:p>
            <a:pPr lvl="1"/>
            <a:r>
              <a:rPr lang="fr-FR" dirty="0" err="1"/>
              <a:t>Processes</a:t>
            </a:r>
            <a:r>
              <a:rPr lang="fr-FR" dirty="0"/>
              <a:t> are </a:t>
            </a:r>
            <a:r>
              <a:rPr lang="fr-FR" dirty="0" err="1"/>
              <a:t>stopped</a:t>
            </a:r>
            <a:r>
              <a:rPr lang="fr-FR" dirty="0"/>
              <a:t> by the operating system </a:t>
            </a:r>
            <a:r>
              <a:rPr lang="fr-FR" dirty="0" err="1"/>
              <a:t>automatically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…or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instructions (blocking I/O, </a:t>
            </a:r>
            <a:r>
              <a:rPr lang="fr-FR" dirty="0" err="1"/>
              <a:t>syscalls</a:t>
            </a:r>
            <a:r>
              <a:rPr lang="fr-FR" dirty="0"/>
              <a:t>, …)</a:t>
            </a:r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endParaRPr lang="fr-FR" dirty="0"/>
          </a:p>
          <a:p>
            <a:r>
              <a:rPr lang="fr-FR" dirty="0"/>
              <a:t>If the program </a:t>
            </a:r>
            <a:r>
              <a:rPr lang="fr-FR" dirty="0" err="1"/>
              <a:t>is</a:t>
            </a:r>
            <a:r>
              <a:rPr lang="fr-FR" dirty="0"/>
              <a:t> buggy:</a:t>
            </a:r>
            <a:br>
              <a:rPr lang="fr-FR" dirty="0"/>
            </a:b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spoil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time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94753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49">
            <a:extLst>
              <a:ext uri="{FF2B5EF4-FFF2-40B4-BE49-F238E27FC236}">
                <a16:creationId xmlns:a16="http://schemas.microsoft.com/office/drawing/2014/main" id="{EC36ABAD-71D2-4B27-850F-E0AA9D97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Example: </a:t>
            </a:r>
            <a:r>
              <a:rPr lang="fr-FR" dirty="0" err="1"/>
              <a:t>Tasks</a:t>
            </a:r>
            <a:r>
              <a:rPr lang="fr-FR" dirty="0"/>
              <a:t> to </a:t>
            </a:r>
            <a:r>
              <a:rPr lang="fr-FR" dirty="0" err="1"/>
              <a:t>execute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DCB4683-6E5E-41D5-BD19-703A53E89069}"/>
              </a:ext>
            </a:extLst>
          </p:cNvPr>
          <p:cNvGrpSpPr/>
          <p:nvPr/>
        </p:nvGrpSpPr>
        <p:grpSpPr>
          <a:xfrm>
            <a:off x="1115348" y="1486836"/>
            <a:ext cx="6913303" cy="2750803"/>
            <a:chOff x="387363" y="1529366"/>
            <a:chExt cx="6913303" cy="2750803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7171247-DB59-4B85-B1DD-A2EBDF02BEB5}"/>
                </a:ext>
              </a:extLst>
            </p:cNvPr>
            <p:cNvGrpSpPr/>
            <p:nvPr/>
          </p:nvGrpSpPr>
          <p:grpSpPr>
            <a:xfrm>
              <a:off x="387363" y="1532957"/>
              <a:ext cx="2124891" cy="2531769"/>
              <a:chOff x="1968513" y="1634726"/>
              <a:chExt cx="2124891" cy="253176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4D4671-C643-4A30-AC4F-D9B400371ECA}"/>
                  </a:ext>
                </a:extLst>
              </p:cNvPr>
              <p:cNvSpPr/>
              <p:nvPr/>
            </p:nvSpPr>
            <p:spPr>
              <a:xfrm>
                <a:off x="2639936" y="1634726"/>
                <a:ext cx="782053" cy="5715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60C56703-CD5D-48BC-B27D-7875699E40D7}"/>
                  </a:ext>
                </a:extLst>
              </p:cNvPr>
              <p:cNvSpPr txBox="1"/>
              <p:nvPr/>
            </p:nvSpPr>
            <p:spPr>
              <a:xfrm>
                <a:off x="1968513" y="2277928"/>
                <a:ext cx="2124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Long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CFE893D-A9BD-488C-B091-4DB473B238E3}"/>
                  </a:ext>
                </a:extLst>
              </p:cNvPr>
              <p:cNvSpPr txBox="1"/>
              <p:nvPr/>
            </p:nvSpPr>
            <p:spPr>
              <a:xfrm>
                <a:off x="2186225" y="3858718"/>
                <a:ext cx="1689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1 </a:t>
                </a:r>
                <a:r>
                  <a:rPr lang="fr-FR" dirty="0" err="1"/>
                  <a:t>is</a:t>
                </a:r>
                <a:r>
                  <a:rPr lang="fr-FR" dirty="0"/>
                  <a:t> sent first</a:t>
                </a: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333E8A9-8C1C-4FB2-985E-0BED0015293A}"/>
                </a:ext>
              </a:extLst>
            </p:cNvPr>
            <p:cNvGrpSpPr/>
            <p:nvPr/>
          </p:nvGrpSpPr>
          <p:grpSpPr>
            <a:xfrm>
              <a:off x="2813681" y="1529366"/>
              <a:ext cx="2298725" cy="2750803"/>
              <a:chOff x="2813681" y="1529366"/>
              <a:chExt cx="2298725" cy="275080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D451FB7-9C02-4A88-AC35-73615AAA856B}"/>
                  </a:ext>
                </a:extLst>
              </p:cNvPr>
              <p:cNvSpPr/>
              <p:nvPr/>
            </p:nvSpPr>
            <p:spPr>
              <a:xfrm>
                <a:off x="3572022" y="1529366"/>
                <a:ext cx="782053" cy="5715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98E000A-6567-4AB3-AE9F-7F9CB94F976C}"/>
                  </a:ext>
                </a:extLst>
              </p:cNvPr>
              <p:cNvSpPr txBox="1"/>
              <p:nvPr/>
            </p:nvSpPr>
            <p:spPr>
              <a:xfrm>
                <a:off x="2813681" y="2176159"/>
                <a:ext cx="22987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Medium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one I/O :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A « </a:t>
                </a:r>
                <a:r>
                  <a:rPr lang="fr-FR" dirty="0" err="1"/>
                  <a:t>read</a:t>
                </a:r>
                <a:r>
                  <a:rPr lang="fr-FR" dirty="0"/>
                  <a:t> » </a:t>
                </a:r>
                <a:r>
                  <a:rPr lang="fr-FR" dirty="0" err="1"/>
                  <a:t>syscall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made on a file </a:t>
                </a:r>
                <a:r>
                  <a:rPr lang="fr-FR" dirty="0" err="1"/>
                  <a:t>from</a:t>
                </a:r>
                <a:r>
                  <a:rPr lang="fr-FR" dirty="0"/>
                  <a:t> a </a:t>
                </a:r>
                <a:r>
                  <a:rPr lang="fr-FR" dirty="0" err="1"/>
                  <a:t>disk</a:t>
                </a:r>
                <a:r>
                  <a:rPr lang="fr-FR" dirty="0"/>
                  <a:t> </a:t>
                </a:r>
                <a:r>
                  <a:rPr lang="fr-FR" dirty="0" err="1"/>
                  <a:t>device</a:t>
                </a:r>
                <a:endParaRPr lang="fr-FR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ACFE85E5-A3CC-4CFB-90DB-AAD39AB49A3D}"/>
                  </a:ext>
                </a:extLst>
              </p:cNvPr>
              <p:cNvSpPr txBox="1"/>
              <p:nvPr/>
            </p:nvSpPr>
            <p:spPr>
              <a:xfrm>
                <a:off x="3118311" y="3756949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2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1</a:t>
                </a: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36F272A-9E4C-4853-9232-AE3E70851129}"/>
                </a:ext>
              </a:extLst>
            </p:cNvPr>
            <p:cNvGrpSpPr/>
            <p:nvPr/>
          </p:nvGrpSpPr>
          <p:grpSpPr>
            <a:xfrm>
              <a:off x="5413833" y="1529366"/>
              <a:ext cx="1886833" cy="2750803"/>
              <a:chOff x="5413833" y="1529366"/>
              <a:chExt cx="1886833" cy="275080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701EA7-F818-414B-A977-B0450864E989}"/>
                  </a:ext>
                </a:extLst>
              </p:cNvPr>
              <p:cNvSpPr/>
              <p:nvPr/>
            </p:nvSpPr>
            <p:spPr>
              <a:xfrm>
                <a:off x="5966228" y="1529366"/>
                <a:ext cx="782053" cy="5715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8EFFDE1-E92A-462B-A028-0A38C460BC99}"/>
                  </a:ext>
                </a:extLst>
              </p:cNvPr>
              <p:cNvSpPr txBox="1"/>
              <p:nvPr/>
            </p:nvSpPr>
            <p:spPr>
              <a:xfrm>
                <a:off x="5413833" y="2176159"/>
                <a:ext cx="1886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Medium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531022-412C-47B7-8DED-A8B11CE96B49}"/>
                  </a:ext>
                </a:extLst>
              </p:cNvPr>
              <p:cNvSpPr txBox="1"/>
              <p:nvPr/>
            </p:nvSpPr>
            <p:spPr>
              <a:xfrm>
                <a:off x="5512517" y="3756949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3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15119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Cooperative Multitasking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B56642-5855-45CC-AFF4-4FDE71CB2353}"/>
              </a:ext>
            </a:extLst>
          </p:cNvPr>
          <p:cNvCxnSpPr>
            <a:cxnSpLocks/>
          </p:cNvCxnSpPr>
          <p:nvPr/>
        </p:nvCxnSpPr>
        <p:spPr>
          <a:xfrm>
            <a:off x="333375" y="2813194"/>
            <a:ext cx="8353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C86918-A1BF-41B5-A17C-D0F15E9B143E}"/>
              </a:ext>
            </a:extLst>
          </p:cNvPr>
          <p:cNvSpPr/>
          <p:nvPr/>
        </p:nvSpPr>
        <p:spPr>
          <a:xfrm>
            <a:off x="457200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1F8A9-FEE8-4B39-A142-791C2193325A}"/>
              </a:ext>
            </a:extLst>
          </p:cNvPr>
          <p:cNvSpPr/>
          <p:nvPr/>
        </p:nvSpPr>
        <p:spPr>
          <a:xfrm>
            <a:off x="1323975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4FA742-EFB0-4D0E-AE4C-174386240FD0}"/>
              </a:ext>
            </a:extLst>
          </p:cNvPr>
          <p:cNvSpPr/>
          <p:nvPr/>
        </p:nvSpPr>
        <p:spPr>
          <a:xfrm>
            <a:off x="2190750" y="269732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7EDDAA-1595-4C9B-BAA1-011AE9BCF185}"/>
              </a:ext>
            </a:extLst>
          </p:cNvPr>
          <p:cNvSpPr/>
          <p:nvPr/>
        </p:nvSpPr>
        <p:spPr>
          <a:xfrm>
            <a:off x="3057525" y="2699208"/>
            <a:ext cx="594632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73989-A7E5-46F9-A16B-10A31CC3F456}"/>
              </a:ext>
            </a:extLst>
          </p:cNvPr>
          <p:cNvSpPr/>
          <p:nvPr/>
        </p:nvSpPr>
        <p:spPr>
          <a:xfrm>
            <a:off x="3774124" y="2697324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65239F-4F4D-4F96-B9BE-A03521257E55}"/>
              </a:ext>
            </a:extLst>
          </p:cNvPr>
          <p:cNvSpPr/>
          <p:nvPr/>
        </p:nvSpPr>
        <p:spPr>
          <a:xfrm>
            <a:off x="4639788" y="2697324"/>
            <a:ext cx="346982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E36074-3DF4-4B12-9977-7E55BF15A300}"/>
              </a:ext>
            </a:extLst>
          </p:cNvPr>
          <p:cNvSpPr/>
          <p:nvPr/>
        </p:nvSpPr>
        <p:spPr>
          <a:xfrm>
            <a:off x="5109484" y="2697324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B55681-97CD-439D-8A13-82C687CF6342}"/>
              </a:ext>
            </a:extLst>
          </p:cNvPr>
          <p:cNvSpPr/>
          <p:nvPr/>
        </p:nvSpPr>
        <p:spPr>
          <a:xfrm>
            <a:off x="5980339" y="2697324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82625D-8917-4665-8E5D-0B70446D3FB1}"/>
              </a:ext>
            </a:extLst>
          </p:cNvPr>
          <p:cNvSpPr/>
          <p:nvPr/>
        </p:nvSpPr>
        <p:spPr>
          <a:xfrm>
            <a:off x="7561855" y="2697324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29CFD4-CA86-45C3-9BBE-D34688904D03}"/>
              </a:ext>
            </a:extLst>
          </p:cNvPr>
          <p:cNvSpPr txBox="1"/>
          <p:nvPr/>
        </p:nvSpPr>
        <p:spPr>
          <a:xfrm>
            <a:off x="457200" y="1865319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r>
              <a:rPr lang="fr-FR" i="1" dirty="0"/>
              <a:t>running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8349F95-A904-4A5D-B0A0-FB1AD73AE47D}"/>
              </a:ext>
            </a:extLst>
          </p:cNvPr>
          <p:cNvSpPr txBox="1"/>
          <p:nvPr/>
        </p:nvSpPr>
        <p:spPr>
          <a:xfrm>
            <a:off x="1323975" y="2063381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ready</a:t>
            </a:r>
            <a:endParaRPr lang="fr-FR" i="1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4385BDF-5542-4A30-8A16-FAE64599C2B2}"/>
              </a:ext>
            </a:extLst>
          </p:cNvPr>
          <p:cNvSpPr txBox="1"/>
          <p:nvPr/>
        </p:nvSpPr>
        <p:spPr>
          <a:xfrm>
            <a:off x="2190750" y="2059122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ready</a:t>
            </a:r>
            <a:endParaRPr lang="fr-FR" i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00DE4B8-302F-4364-94FD-0364A5B3B93C}"/>
              </a:ext>
            </a:extLst>
          </p:cNvPr>
          <p:cNvSpPr txBox="1"/>
          <p:nvPr/>
        </p:nvSpPr>
        <p:spPr>
          <a:xfrm>
            <a:off x="3775982" y="2077570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0FF4A-F562-4F8D-9516-913F286961CC}"/>
              </a:ext>
            </a:extLst>
          </p:cNvPr>
          <p:cNvSpPr/>
          <p:nvPr/>
        </p:nvSpPr>
        <p:spPr>
          <a:xfrm>
            <a:off x="6843398" y="2700810"/>
            <a:ext cx="590916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FE7D7-80E6-479A-A22E-50712DF9A0B1}"/>
              </a:ext>
            </a:extLst>
          </p:cNvPr>
          <p:cNvSpPr txBox="1"/>
          <p:nvPr/>
        </p:nvSpPr>
        <p:spPr>
          <a:xfrm>
            <a:off x="5051651" y="1453821"/>
            <a:ext cx="866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FF45AFB-A991-4874-8776-C4E3827E2D8E}"/>
              </a:ext>
            </a:extLst>
          </p:cNvPr>
          <p:cNvSpPr txBox="1"/>
          <p:nvPr/>
        </p:nvSpPr>
        <p:spPr>
          <a:xfrm>
            <a:off x="2971565" y="3057119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3F041E8-946D-494C-A95C-087E53160499}"/>
              </a:ext>
            </a:extLst>
          </p:cNvPr>
          <p:cNvSpPr txBox="1"/>
          <p:nvPr/>
        </p:nvSpPr>
        <p:spPr>
          <a:xfrm>
            <a:off x="4382860" y="3063331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</a:t>
            </a:r>
            <a:r>
              <a:rPr lang="fr-FR" dirty="0" err="1"/>
              <a:t>syscall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7527115-5949-42C9-949F-9C41E7100957}"/>
              </a:ext>
            </a:extLst>
          </p:cNvPr>
          <p:cNvSpPr txBox="1"/>
          <p:nvPr/>
        </p:nvSpPr>
        <p:spPr>
          <a:xfrm>
            <a:off x="6747193" y="3057119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D18C0A3-40CB-4089-83A9-B9F2C9445191}"/>
              </a:ext>
            </a:extLst>
          </p:cNvPr>
          <p:cNvSpPr txBox="1"/>
          <p:nvPr/>
        </p:nvSpPr>
        <p:spPr>
          <a:xfrm>
            <a:off x="7561855" y="3057119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E6351DC-7D27-4380-9045-2667479FF586}"/>
              </a:ext>
            </a:extLst>
          </p:cNvPr>
          <p:cNvSpPr txBox="1"/>
          <p:nvPr/>
        </p:nvSpPr>
        <p:spPr>
          <a:xfrm>
            <a:off x="5794155" y="2999706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data are </a:t>
            </a:r>
            <a:r>
              <a:rPr lang="fr-FR" dirty="0" err="1"/>
              <a:t>ready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5463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Preemptive Multitasking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B56642-5855-45CC-AFF4-4FDE71CB2353}"/>
              </a:ext>
            </a:extLst>
          </p:cNvPr>
          <p:cNvCxnSpPr>
            <a:cxnSpLocks/>
          </p:cNvCxnSpPr>
          <p:nvPr/>
        </p:nvCxnSpPr>
        <p:spPr>
          <a:xfrm>
            <a:off x="333375" y="2813194"/>
            <a:ext cx="8353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C86918-A1BF-41B5-A17C-D0F15E9B143E}"/>
              </a:ext>
            </a:extLst>
          </p:cNvPr>
          <p:cNvSpPr/>
          <p:nvPr/>
        </p:nvSpPr>
        <p:spPr>
          <a:xfrm>
            <a:off x="457200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1F8A9-FEE8-4B39-A142-791C2193325A}"/>
              </a:ext>
            </a:extLst>
          </p:cNvPr>
          <p:cNvSpPr/>
          <p:nvPr/>
        </p:nvSpPr>
        <p:spPr>
          <a:xfrm>
            <a:off x="1323975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4FA742-EFB0-4D0E-AE4C-174386240FD0}"/>
              </a:ext>
            </a:extLst>
          </p:cNvPr>
          <p:cNvSpPr/>
          <p:nvPr/>
        </p:nvSpPr>
        <p:spPr>
          <a:xfrm>
            <a:off x="2190750" y="2697324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7EDDAA-1595-4C9B-BAA1-011AE9BCF185}"/>
              </a:ext>
            </a:extLst>
          </p:cNvPr>
          <p:cNvSpPr/>
          <p:nvPr/>
        </p:nvSpPr>
        <p:spPr>
          <a:xfrm>
            <a:off x="6120713" y="2707635"/>
            <a:ext cx="594632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73989-A7E5-46F9-A16B-10A31CC3F456}"/>
              </a:ext>
            </a:extLst>
          </p:cNvPr>
          <p:cNvSpPr/>
          <p:nvPr/>
        </p:nvSpPr>
        <p:spPr>
          <a:xfrm>
            <a:off x="5256586" y="2708658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65239F-4F4D-4F96-B9BE-A03521257E55}"/>
              </a:ext>
            </a:extLst>
          </p:cNvPr>
          <p:cNvSpPr/>
          <p:nvPr/>
        </p:nvSpPr>
        <p:spPr>
          <a:xfrm>
            <a:off x="3057525" y="2697324"/>
            <a:ext cx="346982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E36074-3DF4-4B12-9977-7E55BF15A300}"/>
              </a:ext>
            </a:extLst>
          </p:cNvPr>
          <p:cNvSpPr/>
          <p:nvPr/>
        </p:nvSpPr>
        <p:spPr>
          <a:xfrm>
            <a:off x="3524021" y="2707635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B55681-97CD-439D-8A13-82C687CF6342}"/>
              </a:ext>
            </a:extLst>
          </p:cNvPr>
          <p:cNvSpPr/>
          <p:nvPr/>
        </p:nvSpPr>
        <p:spPr>
          <a:xfrm>
            <a:off x="4392459" y="2708419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82625D-8917-4665-8E5D-0B70446D3FB1}"/>
              </a:ext>
            </a:extLst>
          </p:cNvPr>
          <p:cNvSpPr/>
          <p:nvPr/>
        </p:nvSpPr>
        <p:spPr>
          <a:xfrm>
            <a:off x="6836522" y="2705220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8349F95-A904-4A5D-B0A0-FB1AD73AE47D}"/>
              </a:ext>
            </a:extLst>
          </p:cNvPr>
          <p:cNvSpPr txBox="1"/>
          <p:nvPr/>
        </p:nvSpPr>
        <p:spPr>
          <a:xfrm>
            <a:off x="1323975" y="2063381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ready</a:t>
            </a:r>
            <a:endParaRPr lang="fr-FR" i="1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4385BDF-5542-4A30-8A16-FAE64599C2B2}"/>
              </a:ext>
            </a:extLst>
          </p:cNvPr>
          <p:cNvSpPr txBox="1"/>
          <p:nvPr/>
        </p:nvSpPr>
        <p:spPr>
          <a:xfrm>
            <a:off x="2190750" y="794385"/>
            <a:ext cx="866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/>
              <a:t>sleeping</a:t>
            </a:r>
          </a:p>
          <a:p>
            <a:endParaRPr lang="fr-FR" dirty="0"/>
          </a:p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2: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0FF4A-F562-4F8D-9516-913F286961CC}"/>
              </a:ext>
            </a:extLst>
          </p:cNvPr>
          <p:cNvSpPr/>
          <p:nvPr/>
        </p:nvSpPr>
        <p:spPr>
          <a:xfrm>
            <a:off x="7704960" y="2705220"/>
            <a:ext cx="590916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FE7D7-80E6-479A-A22E-50712DF9A0B1}"/>
              </a:ext>
            </a:extLst>
          </p:cNvPr>
          <p:cNvSpPr txBox="1"/>
          <p:nvPr/>
        </p:nvSpPr>
        <p:spPr>
          <a:xfrm>
            <a:off x="3528332" y="1453821"/>
            <a:ext cx="866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FF45AFB-A991-4874-8776-C4E3827E2D8E}"/>
              </a:ext>
            </a:extLst>
          </p:cNvPr>
          <p:cNvSpPr txBox="1"/>
          <p:nvPr/>
        </p:nvSpPr>
        <p:spPr>
          <a:xfrm>
            <a:off x="6022649" y="3016122"/>
            <a:ext cx="79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3F041E8-946D-494C-A95C-087E53160499}"/>
              </a:ext>
            </a:extLst>
          </p:cNvPr>
          <p:cNvSpPr txBox="1"/>
          <p:nvPr/>
        </p:nvSpPr>
        <p:spPr>
          <a:xfrm>
            <a:off x="2797628" y="3021174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</a:t>
            </a:r>
            <a:r>
              <a:rPr lang="fr-FR" dirty="0" err="1"/>
              <a:t>syscall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7527115-5949-42C9-949F-9C41E7100957}"/>
              </a:ext>
            </a:extLst>
          </p:cNvPr>
          <p:cNvSpPr txBox="1"/>
          <p:nvPr/>
        </p:nvSpPr>
        <p:spPr>
          <a:xfrm>
            <a:off x="7632577" y="3001244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D18C0A3-40CB-4089-83A9-B9F2C9445191}"/>
              </a:ext>
            </a:extLst>
          </p:cNvPr>
          <p:cNvSpPr txBox="1"/>
          <p:nvPr/>
        </p:nvSpPr>
        <p:spPr>
          <a:xfrm>
            <a:off x="6827613" y="3015920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F0A514-4982-4D59-8217-35761083092B}"/>
              </a:ext>
            </a:extLst>
          </p:cNvPr>
          <p:cNvSpPr txBox="1"/>
          <p:nvPr/>
        </p:nvSpPr>
        <p:spPr>
          <a:xfrm>
            <a:off x="333375" y="4442074"/>
            <a:ext cx="307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Quantums of time per process: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45065F8-34F8-4B07-8357-1F1FB1E4668C}"/>
              </a:ext>
            </a:extLst>
          </p:cNvPr>
          <p:cNvSpPr txBox="1"/>
          <p:nvPr/>
        </p:nvSpPr>
        <p:spPr>
          <a:xfrm>
            <a:off x="457200" y="1865319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r>
              <a:rPr lang="fr-FR" i="1" dirty="0"/>
              <a:t>running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BBCE04C-5C55-43E6-9906-B23AC259522F}"/>
              </a:ext>
            </a:extLst>
          </p:cNvPr>
          <p:cNvSpPr txBox="1"/>
          <p:nvPr/>
        </p:nvSpPr>
        <p:spPr>
          <a:xfrm>
            <a:off x="7632576" y="2093633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CABD4A-CD7C-4C3A-887C-C2D0333D8C34}"/>
              </a:ext>
            </a:extLst>
          </p:cNvPr>
          <p:cNvSpPr txBox="1"/>
          <p:nvPr/>
        </p:nvSpPr>
        <p:spPr>
          <a:xfrm>
            <a:off x="4184875" y="2971714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data are </a:t>
            </a:r>
            <a:r>
              <a:rPr lang="fr-FR" dirty="0" err="1"/>
              <a:t>ready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803682-EB21-4694-AB0A-E1EDF508CF51}"/>
              </a:ext>
            </a:extLst>
          </p:cNvPr>
          <p:cNvSpPr txBox="1"/>
          <p:nvPr/>
        </p:nvSpPr>
        <p:spPr>
          <a:xfrm>
            <a:off x="5185323" y="1456032"/>
            <a:ext cx="885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1: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81535B1-C934-4876-8F48-6D52439C202A}"/>
              </a:ext>
            </a:extLst>
          </p:cNvPr>
          <p:cNvSpPr txBox="1"/>
          <p:nvPr/>
        </p:nvSpPr>
        <p:spPr>
          <a:xfrm>
            <a:off x="6789604" y="2102430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20012945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Discussions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FA6100-E370-4A24-A460-188712AECC69}"/>
              </a:ext>
            </a:extLst>
          </p:cNvPr>
          <p:cNvSpPr txBox="1"/>
          <p:nvPr/>
        </p:nvSpPr>
        <p:spPr>
          <a:xfrm>
            <a:off x="533920" y="1193488"/>
            <a:ext cx="452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Case 1: </a:t>
            </a:r>
            <a:r>
              <a:rPr lang="fr-FR" dirty="0" err="1"/>
              <a:t>Cooperative</a:t>
            </a:r>
            <a:r>
              <a:rPr lang="fr-FR" dirty="0"/>
              <a:t> Multitasking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D701C81-5E74-4A6A-B85D-718952CE8392}"/>
              </a:ext>
            </a:extLst>
          </p:cNvPr>
          <p:cNvSpPr txBox="1"/>
          <p:nvPr/>
        </p:nvSpPr>
        <p:spPr>
          <a:xfrm>
            <a:off x="527111" y="2036153"/>
            <a:ext cx="722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Task</a:t>
            </a:r>
            <a:r>
              <a:rPr lang="fr-FR" dirty="0"/>
              <a:t> 1 </a:t>
            </a:r>
            <a:r>
              <a:rPr lang="fr-FR" dirty="0" err="1"/>
              <a:t>takes</a:t>
            </a:r>
            <a:r>
              <a:rPr lang="fr-FR" dirty="0"/>
              <a:t> all the CPU first… </a:t>
            </a:r>
            <a:r>
              <a:rPr lang="fr-FR" dirty="0" err="1">
                <a:sym typeface="Wingdings" panose="05000000000000000000" pitchFamily="2" charset="2"/>
              </a:rPr>
              <a:t>Same</a:t>
            </a:r>
            <a:r>
              <a:rPr lang="fr-FR" dirty="0">
                <a:sym typeface="Wingdings" panose="05000000000000000000" pitchFamily="2" charset="2"/>
              </a:rPr>
              <a:t> for </a:t>
            </a:r>
            <a:r>
              <a:rPr lang="fr-FR" dirty="0" err="1">
                <a:sym typeface="Wingdings" panose="05000000000000000000" pitchFamily="2" charset="2"/>
              </a:rPr>
              <a:t>task</a:t>
            </a:r>
            <a:r>
              <a:rPr lang="fr-FR" dirty="0">
                <a:sym typeface="Wingdings" panose="05000000000000000000" pitchFamily="2" charset="2"/>
              </a:rPr>
              <a:t> 3 </a:t>
            </a:r>
            <a:r>
              <a:rPr lang="fr-FR" dirty="0" err="1">
                <a:sym typeface="Wingdings" panose="05000000000000000000" pitchFamily="2" charset="2"/>
              </a:rPr>
              <a:t>later</a:t>
            </a:r>
            <a:r>
              <a:rPr lang="fr-FR" dirty="0"/>
              <a:t> (not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cooperative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Depends</a:t>
            </a:r>
            <a:r>
              <a:rPr lang="fr-FR" dirty="0"/>
              <a:t> on how the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wrote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program</a:t>
            </a:r>
          </a:p>
          <a:p>
            <a:pPr marL="285750" indent="-285750">
              <a:buFontTx/>
              <a:buChar char="-"/>
            </a:pPr>
            <a:r>
              <a:rPr lang="fr-FR" dirty="0"/>
              <a:t>OS has no control as long as </a:t>
            </a:r>
            <a:r>
              <a:rPr lang="fr-FR" dirty="0" err="1"/>
              <a:t>there</a:t>
            </a:r>
            <a:r>
              <a:rPr lang="fr-FR" dirty="0"/>
              <a:t> are no </a:t>
            </a:r>
            <a:r>
              <a:rPr lang="fr-FR" dirty="0" err="1"/>
              <a:t>syscall</a:t>
            </a:r>
            <a:r>
              <a:rPr lang="fr-FR" dirty="0"/>
              <a:t> (</a:t>
            </a:r>
            <a:r>
              <a:rPr lang="fr-FR" dirty="0" err="1"/>
              <a:t>beware</a:t>
            </a:r>
            <a:r>
              <a:rPr lang="fr-FR" dirty="0"/>
              <a:t> of 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User has </a:t>
            </a:r>
            <a:r>
              <a:rPr lang="fr-FR" dirty="0" err="1"/>
              <a:t>nearly</a:t>
            </a:r>
            <a:r>
              <a:rPr lang="fr-FR" dirty="0"/>
              <a:t> no control on the </a:t>
            </a:r>
            <a:r>
              <a:rPr lang="fr-FR" dirty="0" err="1"/>
              <a:t>scheduling</a:t>
            </a:r>
            <a:r>
              <a:rPr lang="fr-FR" dirty="0"/>
              <a:t> of </a:t>
            </a:r>
            <a:r>
              <a:rPr lang="fr-FR" dirty="0" err="1"/>
              <a:t>tasks</a:t>
            </a:r>
            <a:r>
              <a:rPr lang="fr-FR" dirty="0"/>
              <a:t> (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choice</a:t>
            </a:r>
            <a:r>
              <a:rPr lang="fr-FR" dirty="0"/>
              <a:t> on the launch)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24167F-DB87-4CB8-A8AE-158EE9855068}"/>
              </a:ext>
            </a:extLst>
          </p:cNvPr>
          <p:cNvSpPr txBox="1"/>
          <p:nvPr/>
        </p:nvSpPr>
        <p:spPr>
          <a:xfrm>
            <a:off x="533919" y="3086417"/>
            <a:ext cx="722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Case 2: </a:t>
            </a:r>
            <a:r>
              <a:rPr lang="fr-FR" dirty="0" err="1"/>
              <a:t>Preemptive</a:t>
            </a:r>
            <a:r>
              <a:rPr lang="fr-FR" dirty="0"/>
              <a:t> </a:t>
            </a:r>
            <a:r>
              <a:rPr lang="fr-FR" dirty="0" err="1"/>
              <a:t>mutlitasking</a:t>
            </a:r>
            <a:r>
              <a:rPr lang="fr-FR" dirty="0"/>
              <a:t> (2 quantums of time maximum per process)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ADB2E90-5854-4CBE-828F-14DD8E83A655}"/>
              </a:ext>
            </a:extLst>
          </p:cNvPr>
          <p:cNvSpPr txBox="1"/>
          <p:nvPr/>
        </p:nvSpPr>
        <p:spPr>
          <a:xfrm>
            <a:off x="533918" y="3950012"/>
            <a:ext cx="688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All the applications </a:t>
            </a:r>
            <a:r>
              <a:rPr lang="fr-FR" dirty="0" err="1"/>
              <a:t>were</a:t>
            </a:r>
            <a:r>
              <a:rPr lang="fr-FR" dirty="0"/>
              <a:t> able to run </a:t>
            </a:r>
            <a:r>
              <a:rPr lang="fr-FR" dirty="0" err="1"/>
              <a:t>regularly</a:t>
            </a:r>
            <a:r>
              <a:rPr lang="fr-FR" dirty="0"/>
              <a:t> (time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nearly</a:t>
            </a:r>
            <a:r>
              <a:rPr lang="fr-FR" dirty="0"/>
              <a:t> </a:t>
            </a:r>
            <a:r>
              <a:rPr lang="fr-FR" dirty="0" err="1"/>
              <a:t>equally</a:t>
            </a:r>
            <a:r>
              <a:rPr lang="fr-FR" dirty="0"/>
              <a:t> </a:t>
            </a:r>
            <a:r>
              <a:rPr lang="fr-FR" dirty="0" err="1"/>
              <a:t>shared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Depends</a:t>
            </a:r>
            <a:r>
              <a:rPr lang="fr-FR" dirty="0"/>
              <a:t> on the </a:t>
            </a:r>
            <a:r>
              <a:rPr lang="fr-FR" dirty="0" err="1"/>
              <a:t>scheduler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and </a:t>
            </a:r>
            <a:r>
              <a:rPr lang="fr-FR" dirty="0" err="1"/>
              <a:t>parameters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The OS has the control on the running </a:t>
            </a:r>
            <a:r>
              <a:rPr lang="fr-FR" dirty="0" err="1"/>
              <a:t>tasks</a:t>
            </a:r>
            <a:r>
              <a:rPr lang="fr-FR" dirty="0"/>
              <a:t>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  <a:r>
              <a:rPr lang="fr-FR" dirty="0" err="1"/>
              <a:t>Therefore</a:t>
            </a:r>
            <a:r>
              <a:rPr lang="fr-FR" dirty="0"/>
              <a:t>, the user can </a:t>
            </a:r>
            <a:r>
              <a:rPr lang="fr-FR" dirty="0" err="1"/>
              <a:t>ask</a:t>
            </a:r>
            <a:r>
              <a:rPr lang="fr-FR" dirty="0"/>
              <a:t> the OS to stop a buggy process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55BA7F2-6184-491B-8102-5014484B2609}"/>
              </a:ext>
            </a:extLst>
          </p:cNvPr>
          <p:cNvGrpSpPr/>
          <p:nvPr/>
        </p:nvGrpSpPr>
        <p:grpSpPr>
          <a:xfrm>
            <a:off x="401466" y="1655905"/>
            <a:ext cx="8353425" cy="225608"/>
            <a:chOff x="333375" y="2697324"/>
            <a:chExt cx="8353425" cy="225608"/>
          </a:xfrm>
        </p:grpSpPr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9552D9F0-5225-45D4-AC85-DA8E96C29075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2813194"/>
              <a:ext cx="8353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2D73C23-D865-4A21-91C7-97186C32970A}"/>
                </a:ext>
              </a:extLst>
            </p:cNvPr>
            <p:cNvSpPr/>
            <p:nvPr/>
          </p:nvSpPr>
          <p:spPr>
            <a:xfrm>
              <a:off x="457200" y="269889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751B402-3761-4AE0-AC5F-9329DDF1149A}"/>
                </a:ext>
              </a:extLst>
            </p:cNvPr>
            <p:cNvSpPr/>
            <p:nvPr/>
          </p:nvSpPr>
          <p:spPr>
            <a:xfrm>
              <a:off x="1323975" y="269889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73F5713-E048-415F-B5C2-F34061319BE5}"/>
                </a:ext>
              </a:extLst>
            </p:cNvPr>
            <p:cNvSpPr/>
            <p:nvPr/>
          </p:nvSpPr>
          <p:spPr>
            <a:xfrm>
              <a:off x="2190750" y="269732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25FDA49-6F5F-47CA-8AF5-A6CDEACABD18}"/>
                </a:ext>
              </a:extLst>
            </p:cNvPr>
            <p:cNvSpPr/>
            <p:nvPr/>
          </p:nvSpPr>
          <p:spPr>
            <a:xfrm>
              <a:off x="3057525" y="2699208"/>
              <a:ext cx="594632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479B57-9998-43EE-B56F-4CC08062D95C}"/>
                </a:ext>
              </a:extLst>
            </p:cNvPr>
            <p:cNvSpPr/>
            <p:nvPr/>
          </p:nvSpPr>
          <p:spPr>
            <a:xfrm>
              <a:off x="3775982" y="2706849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D6A39D-BE71-49B2-B30B-A10480449403}"/>
                </a:ext>
              </a:extLst>
            </p:cNvPr>
            <p:cNvSpPr/>
            <p:nvPr/>
          </p:nvSpPr>
          <p:spPr>
            <a:xfrm>
              <a:off x="4642757" y="2710390"/>
              <a:ext cx="346982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2D02BA-0570-4AAF-B811-6B7CD88AE8A1}"/>
                </a:ext>
              </a:extLst>
            </p:cNvPr>
            <p:cNvSpPr/>
            <p:nvPr/>
          </p:nvSpPr>
          <p:spPr>
            <a:xfrm>
              <a:off x="5113564" y="2706849"/>
              <a:ext cx="742950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476BC4-D06E-4FA9-88AE-148B3EC9F5F5}"/>
                </a:ext>
              </a:extLst>
            </p:cNvPr>
            <p:cNvSpPr/>
            <p:nvPr/>
          </p:nvSpPr>
          <p:spPr>
            <a:xfrm>
              <a:off x="5980339" y="2706849"/>
              <a:ext cx="742950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E062863-796C-4B15-8EE4-88924A1ACFF0}"/>
                </a:ext>
              </a:extLst>
            </p:cNvPr>
            <p:cNvSpPr/>
            <p:nvPr/>
          </p:nvSpPr>
          <p:spPr>
            <a:xfrm>
              <a:off x="7561855" y="2706849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BCA25C3-F130-41B0-86B6-2B7A9ABB1E05}"/>
                </a:ext>
              </a:extLst>
            </p:cNvPr>
            <p:cNvSpPr/>
            <p:nvPr/>
          </p:nvSpPr>
          <p:spPr>
            <a:xfrm>
              <a:off x="6847114" y="2713382"/>
              <a:ext cx="590916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AFE734-3A47-4C82-B290-D2E8769F02FB}"/>
              </a:ext>
            </a:extLst>
          </p:cNvPr>
          <p:cNvGrpSpPr/>
          <p:nvPr/>
        </p:nvGrpSpPr>
        <p:grpSpPr>
          <a:xfrm>
            <a:off x="401466" y="3561661"/>
            <a:ext cx="8353425" cy="220884"/>
            <a:chOff x="333375" y="2697324"/>
            <a:chExt cx="8353425" cy="220884"/>
          </a:xfrm>
        </p:grpSpPr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07B4DF3C-B1A8-4E2B-8748-1291F6E4EA29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2813194"/>
              <a:ext cx="8353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DFD94A-7E15-4346-B8B9-AFEEA0D620B0}"/>
                </a:ext>
              </a:extLst>
            </p:cNvPr>
            <p:cNvSpPr/>
            <p:nvPr/>
          </p:nvSpPr>
          <p:spPr>
            <a:xfrm>
              <a:off x="457200" y="269889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770EA55-341D-470A-A556-346AB34E0494}"/>
                </a:ext>
              </a:extLst>
            </p:cNvPr>
            <p:cNvSpPr/>
            <p:nvPr/>
          </p:nvSpPr>
          <p:spPr>
            <a:xfrm>
              <a:off x="1323975" y="269889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ADF3FE-476D-4A72-BFB6-B39808F4DE8C}"/>
                </a:ext>
              </a:extLst>
            </p:cNvPr>
            <p:cNvSpPr/>
            <p:nvPr/>
          </p:nvSpPr>
          <p:spPr>
            <a:xfrm>
              <a:off x="2190750" y="2697324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235C08-73ED-4E01-B784-1BB0254755A3}"/>
                </a:ext>
              </a:extLst>
            </p:cNvPr>
            <p:cNvSpPr/>
            <p:nvPr/>
          </p:nvSpPr>
          <p:spPr>
            <a:xfrm>
              <a:off x="6120713" y="2707635"/>
              <a:ext cx="594632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13DF05E-4A5E-4889-B03E-462317D8DB8E}"/>
                </a:ext>
              </a:extLst>
            </p:cNvPr>
            <p:cNvSpPr/>
            <p:nvPr/>
          </p:nvSpPr>
          <p:spPr>
            <a:xfrm>
              <a:off x="5256586" y="2708658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D7DC90A-6C0F-48DE-AA69-D812D6DE2491}"/>
                </a:ext>
              </a:extLst>
            </p:cNvPr>
            <p:cNvSpPr/>
            <p:nvPr/>
          </p:nvSpPr>
          <p:spPr>
            <a:xfrm>
              <a:off x="3057525" y="2697324"/>
              <a:ext cx="346982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2371A5-A600-4C77-9074-A213C4202ACA}"/>
                </a:ext>
              </a:extLst>
            </p:cNvPr>
            <p:cNvSpPr/>
            <p:nvPr/>
          </p:nvSpPr>
          <p:spPr>
            <a:xfrm>
              <a:off x="3524021" y="2707635"/>
              <a:ext cx="742950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CCD0EBD-7AA0-4E96-A724-43EEB886E579}"/>
                </a:ext>
              </a:extLst>
            </p:cNvPr>
            <p:cNvSpPr/>
            <p:nvPr/>
          </p:nvSpPr>
          <p:spPr>
            <a:xfrm>
              <a:off x="4392459" y="2708419"/>
              <a:ext cx="742950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B56530E-1475-4DAA-A410-3A6494380D9A}"/>
                </a:ext>
              </a:extLst>
            </p:cNvPr>
            <p:cNvSpPr/>
            <p:nvPr/>
          </p:nvSpPr>
          <p:spPr>
            <a:xfrm>
              <a:off x="6836522" y="2705220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FBEB65F-9AF9-4B8E-AA26-7B25ADDCA001}"/>
                </a:ext>
              </a:extLst>
            </p:cNvPr>
            <p:cNvSpPr/>
            <p:nvPr/>
          </p:nvSpPr>
          <p:spPr>
            <a:xfrm>
              <a:off x="7704960" y="2705220"/>
              <a:ext cx="590916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8390740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Sharing: why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The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times </a:t>
            </a:r>
            <a:r>
              <a:rPr lang="fr-FR" dirty="0" err="1"/>
              <a:t>given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the machine </a:t>
            </a:r>
            <a:r>
              <a:rPr lang="fr-FR" dirty="0" err="1"/>
              <a:t>feels</a:t>
            </a:r>
            <a:r>
              <a:rPr lang="fr-FR" dirty="0"/>
              <a:t> responsive for a </a:t>
            </a:r>
            <a:r>
              <a:rPr lang="fr-FR" dirty="0" err="1"/>
              <a:t>human</a:t>
            </a:r>
            <a:r>
              <a:rPr lang="fr-FR" dirty="0"/>
              <a:t> user</a:t>
            </a:r>
          </a:p>
          <a:p>
            <a:pPr lvl="1"/>
            <a:r>
              <a:rPr lang="fr-FR" dirty="0"/>
              <a:t>Web browser, music </a:t>
            </a:r>
            <a:r>
              <a:rPr lang="fr-FR" dirty="0" err="1"/>
              <a:t>player</a:t>
            </a:r>
            <a:r>
              <a:rPr lang="fr-FR" dirty="0"/>
              <a:t>, PDF </a:t>
            </a:r>
            <a:r>
              <a:rPr lang="fr-FR" dirty="0" err="1"/>
              <a:t>reader</a:t>
            </a:r>
            <a:r>
              <a:rPr lang="fr-FR" dirty="0"/>
              <a:t> running </a:t>
            </a:r>
            <a:r>
              <a:rPr lang="fr-FR" dirty="0" err="1"/>
              <a:t>together</a:t>
            </a:r>
            <a:r>
              <a:rPr lang="fr-FR" dirty="0"/>
              <a:t> </a:t>
            </a:r>
            <a:r>
              <a:rPr lang="fr-FR" dirty="0" err="1"/>
              <a:t>smoothly</a:t>
            </a:r>
            <a:endParaRPr lang="fr-FR" dirty="0"/>
          </a:p>
          <a:p>
            <a:endParaRPr lang="fr-FR" dirty="0"/>
          </a:p>
          <a:p>
            <a:r>
              <a:rPr lang="fr-FR" dirty="0"/>
              <a:t>All the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run</a:t>
            </a:r>
          </a:p>
          <a:p>
            <a:pPr lvl="1"/>
            <a:r>
              <a:rPr lang="fr-FR" dirty="0"/>
              <a:t>No </a:t>
            </a:r>
            <a:r>
              <a:rPr lang="fr-FR" dirty="0" err="1"/>
              <a:t>starvation</a:t>
            </a:r>
            <a:r>
              <a:rPr lang="fr-FR" dirty="0"/>
              <a:t> of time for </a:t>
            </a:r>
            <a:r>
              <a:rPr lang="fr-FR" dirty="0" err="1"/>
              <a:t>any</a:t>
            </a:r>
            <a:r>
              <a:rPr lang="fr-FR" dirty="0"/>
              <a:t> process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85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ADF861-6D5B-45BF-91D8-DC7DDB859B4F}"/>
              </a:ext>
            </a:extLst>
          </p:cNvPr>
          <p:cNvGrpSpPr/>
          <p:nvPr/>
        </p:nvGrpSpPr>
        <p:grpSpPr>
          <a:xfrm>
            <a:off x="6069918" y="125113"/>
            <a:ext cx="1572300" cy="4893272"/>
            <a:chOff x="5272476" y="137022"/>
            <a:chExt cx="1572300" cy="4893272"/>
          </a:xfrm>
        </p:grpSpPr>
        <p:sp>
          <p:nvSpPr>
            <p:cNvPr id="137" name="Google Shape;137;p21"/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" name="Google Shape;144;p21">
              <a:extLst>
                <a:ext uri="{FF2B5EF4-FFF2-40B4-BE49-F238E27FC236}">
                  <a16:creationId xmlns:a16="http://schemas.microsoft.com/office/drawing/2014/main" id="{11130D1A-A203-4541-BD84-D085D1427C2B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A132C91-0551-4B8D-8678-30BC65096F63}"/>
              </a:ext>
            </a:extLst>
          </p:cNvPr>
          <p:cNvSpPr txBox="1"/>
          <p:nvPr/>
        </p:nvSpPr>
        <p:spPr>
          <a:xfrm>
            <a:off x="30834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</a:t>
            </a:r>
            <a:r>
              <a:rPr lang="fr-FR" dirty="0" err="1"/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i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  <a:sym typeface="Droid Sans"/>
              </a:rPr>
              <a:t>int</a:t>
            </a:r>
            <a:r>
              <a:rPr lang="fr-FR" b="1" dirty="0"/>
              <a:t>	</a:t>
            </a:r>
            <a:r>
              <a:rPr lang="fr-FR" dirty="0">
                <a:solidFill>
                  <a:srgbClr val="06287E"/>
                </a:solidFill>
                <a:latin typeface="Droid Sans Mono"/>
                <a:sym typeface="Droid Sans"/>
              </a:rPr>
              <a:t>main</a:t>
            </a:r>
            <a:r>
              <a:rPr lang="fr-FR" b="1" dirty="0"/>
              <a:t>(</a:t>
            </a:r>
            <a:r>
              <a:rPr lang="fr-FR" dirty="0" err="1">
                <a:solidFill>
                  <a:srgbClr val="902000"/>
                </a:solidFill>
                <a:latin typeface="Droid Sans Mono"/>
              </a:rPr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>
                <a:solidFill>
                  <a:srgbClr val="007020"/>
                </a:solidFill>
                <a:latin typeface="Droid Sans Mono"/>
              </a:rPr>
              <a:t>const</a:t>
            </a:r>
            <a:r>
              <a:rPr lang="fr-FR" dirty="0"/>
              <a:t> 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*var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"Test"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a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1337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21</a:t>
            </a:r>
            <a:r>
              <a:rPr lang="fr-FR" dirty="0"/>
              <a:t>,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myStr</a:t>
            </a:r>
            <a:r>
              <a:rPr lang="fr-FR" dirty="0"/>
              <a:t> = </a:t>
            </a:r>
            <a:r>
              <a:rPr lang="fr-FR" dirty="0" err="1">
                <a:solidFill>
                  <a:srgbClr val="06287E"/>
                </a:solidFill>
                <a:latin typeface="Droid Sans Mono"/>
                <a:sym typeface="Droid Sans"/>
              </a:rPr>
              <a:t>malloc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latin typeface="Droid Sans Mono"/>
                <a:sym typeface="Droid Sans"/>
              </a:rPr>
              <a:t>32</a:t>
            </a:r>
            <a:r>
              <a:rPr lang="fr-FR" dirty="0"/>
              <a:t> * </a:t>
            </a:r>
            <a:r>
              <a:rPr lang="fr-FR" b="1" dirty="0" err="1">
                <a:solidFill>
                  <a:srgbClr val="007020"/>
                </a:solidFill>
                <a:latin typeface="Droid Sans Mono"/>
                <a:sym typeface="Droid Sans"/>
              </a:rPr>
              <a:t>sizeof</a:t>
            </a:r>
            <a:r>
              <a:rPr lang="fr-FR" dirty="0"/>
              <a:t> (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));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>
                <a:solidFill>
                  <a:srgbClr val="007020"/>
                </a:solidFill>
                <a:latin typeface="Droid Sans Mono"/>
              </a:rPr>
              <a:t>return</a:t>
            </a:r>
            <a:r>
              <a:rPr lang="fr-FR" dirty="0"/>
              <a:t> 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FA41DFF-2FE6-4D1B-A80A-DCB4F16CD406}"/>
              </a:ext>
            </a:extLst>
          </p:cNvPr>
          <p:cNvSpPr txBox="1"/>
          <p:nvPr/>
        </p:nvSpPr>
        <p:spPr>
          <a:xfrm>
            <a:off x="7642218" y="125111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0x00000000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96C1F2-C6DB-44F4-84C0-AFE60A5583D1}"/>
              </a:ext>
            </a:extLst>
          </p:cNvPr>
          <p:cNvSpPr txBox="1"/>
          <p:nvPr/>
        </p:nvSpPr>
        <p:spPr>
          <a:xfrm>
            <a:off x="7642218" y="4710605"/>
            <a:ext cx="1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0xFFFFFFFF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A44867-D37E-4E38-9119-B118B74775C2}"/>
              </a:ext>
            </a:extLst>
          </p:cNvPr>
          <p:cNvSpPr txBox="1"/>
          <p:nvPr/>
        </p:nvSpPr>
        <p:spPr>
          <a:xfrm>
            <a:off x="3428945" y="2108864"/>
            <a:ext cx="207127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b="1" dirty="0"/>
              <a:t>The </a:t>
            </a:r>
            <a:r>
              <a:rPr lang="fr-FR" sz="2000" b="1" dirty="0" err="1"/>
              <a:t>address</a:t>
            </a:r>
            <a:r>
              <a:rPr lang="fr-FR" sz="2000" b="1" dirty="0"/>
              <a:t> </a:t>
            </a:r>
            <a:r>
              <a:rPr lang="fr-FR" sz="2000" b="1" dirty="0" err="1"/>
              <a:t>space</a:t>
            </a:r>
            <a:endParaRPr lang="fr-FR" sz="2000" b="1" dirty="0"/>
          </a:p>
          <a:p>
            <a:pPr algn="ctr"/>
            <a:r>
              <a:rPr lang="fr-FR" sz="1600" b="1" dirty="0"/>
              <a:t>(the memory)</a:t>
            </a:r>
          </a:p>
        </p:txBody>
      </p:sp>
      <p:sp>
        <p:nvSpPr>
          <p:cNvPr id="31" name="Accolade ouvrante 30">
            <a:extLst>
              <a:ext uri="{FF2B5EF4-FFF2-40B4-BE49-F238E27FC236}">
                <a16:creationId xmlns:a16="http://schemas.microsoft.com/office/drawing/2014/main" id="{8EEA78CE-4059-44A8-9E87-FB3657698109}"/>
              </a:ext>
            </a:extLst>
          </p:cNvPr>
          <p:cNvSpPr/>
          <p:nvPr/>
        </p:nvSpPr>
        <p:spPr>
          <a:xfrm>
            <a:off x="5312739" y="125113"/>
            <a:ext cx="693534" cy="48932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367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Sharing: how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interruptions</a:t>
            </a:r>
          </a:p>
          <a:p>
            <a:pPr lvl="1"/>
            <a:r>
              <a:rPr lang="fr-FR" dirty="0"/>
              <a:t>The OS </a:t>
            </a:r>
            <a:r>
              <a:rPr lang="fr-FR" dirty="0" err="1"/>
              <a:t>takes</a:t>
            </a:r>
            <a:r>
              <a:rPr lang="fr-FR" dirty="0"/>
              <a:t> back the control and </a:t>
            </a:r>
            <a:r>
              <a:rPr lang="fr-FR" dirty="0" err="1"/>
              <a:t>eventually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process to run</a:t>
            </a:r>
          </a:p>
          <a:p>
            <a:pPr lvl="1"/>
            <a:r>
              <a:rPr lang="fr-FR" dirty="0"/>
              <a:t>The quantum of time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maximum value a process can use </a:t>
            </a:r>
            <a:r>
              <a:rPr lang="fr-FR" dirty="0" err="1"/>
              <a:t>before</a:t>
            </a:r>
            <a:r>
              <a:rPr lang="fr-FR" dirty="0"/>
              <a:t> the OS </a:t>
            </a:r>
            <a:r>
              <a:rPr lang="fr-FR" dirty="0" err="1"/>
              <a:t>takes</a:t>
            </a:r>
            <a:r>
              <a:rPr lang="fr-FR" dirty="0"/>
              <a:t> back the control</a:t>
            </a:r>
          </a:p>
          <a:p>
            <a:pPr lvl="2"/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of process a </a:t>
            </a:r>
            <a:r>
              <a:rPr lang="fr-FR" i="1" dirty="0" err="1"/>
              <a:t>context</a:t>
            </a:r>
            <a:r>
              <a:rPr lang="fr-FR" i="1" dirty="0"/>
              <a:t> </a:t>
            </a:r>
            <a:r>
              <a:rPr lang="fr-FR" i="1" dirty="0" err="1"/>
              <a:t>switching</a:t>
            </a:r>
            <a:r>
              <a:rPr lang="fr-FR" dirty="0"/>
              <a:t> </a:t>
            </a:r>
            <a:r>
              <a:rPr lang="fr-FR" dirty="0" err="1"/>
              <a:t>happens</a:t>
            </a:r>
            <a:endParaRPr lang="fr-FR" dirty="0"/>
          </a:p>
          <a:p>
            <a:pPr lvl="1"/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heavy</a:t>
            </a:r>
            <a:r>
              <a:rPr lang="fr-FR" dirty="0"/>
              <a:t> </a:t>
            </a:r>
            <a:r>
              <a:rPr lang="fr-FR" dirty="0" err="1"/>
              <a:t>operation</a:t>
            </a:r>
            <a:r>
              <a:rPr lang="fr-FR" dirty="0"/>
              <a:t>: all of the </a:t>
            </a:r>
            <a:r>
              <a:rPr lang="fr-FR" dirty="0" err="1"/>
              <a:t>registers</a:t>
            </a:r>
            <a:r>
              <a:rPr lang="fr-FR" dirty="0"/>
              <a:t>, pages </a:t>
            </a:r>
            <a:r>
              <a:rPr lang="fr-FR" dirty="0" err="1"/>
              <a:t>used</a:t>
            </a:r>
            <a:r>
              <a:rPr lang="fr-FR" dirty="0"/>
              <a:t>, … (the </a:t>
            </a:r>
            <a:r>
              <a:rPr lang="fr-FR" dirty="0" err="1"/>
              <a:t>context</a:t>
            </a:r>
            <a:r>
              <a:rPr lang="fr-FR" dirty="0"/>
              <a:t> of the process)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/</a:t>
            </a:r>
            <a:r>
              <a:rPr lang="fr-FR" dirty="0" err="1"/>
              <a:t>restored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The more active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are:</a:t>
            </a:r>
          </a:p>
          <a:p>
            <a:pPr lvl="1"/>
            <a:r>
              <a:rPr lang="fr-FR" dirty="0"/>
              <a:t>The more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long for a </a:t>
            </a:r>
            <a:r>
              <a:rPr lang="fr-FR" dirty="0" err="1"/>
              <a:t>task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back the control</a:t>
            </a:r>
          </a:p>
          <a:p>
            <a:pPr lvl="1"/>
            <a:r>
              <a:rPr lang="fr-FR" dirty="0"/>
              <a:t>The more </a:t>
            </a:r>
            <a:r>
              <a:rPr lang="fr-FR" dirty="0" err="1"/>
              <a:t>contexts</a:t>
            </a:r>
            <a:r>
              <a:rPr lang="fr-FR" dirty="0"/>
              <a:t> </a:t>
            </a:r>
            <a:r>
              <a:rPr lang="fr-FR" dirty="0" err="1"/>
              <a:t>switching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happen</a:t>
            </a:r>
            <a:r>
              <a:rPr lang="fr-FR" dirty="0"/>
              <a:t>… and </a:t>
            </a:r>
            <a:r>
              <a:rPr lang="fr-FR" dirty="0" err="1"/>
              <a:t>will</a:t>
            </a:r>
            <a:r>
              <a:rPr lang="fr-FR" dirty="0"/>
              <a:t> lose time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8039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Sharing: OS POV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B56642-5855-45CC-AFF4-4FDE71CB2353}"/>
              </a:ext>
            </a:extLst>
          </p:cNvPr>
          <p:cNvCxnSpPr>
            <a:cxnSpLocks/>
          </p:cNvCxnSpPr>
          <p:nvPr/>
        </p:nvCxnSpPr>
        <p:spPr>
          <a:xfrm>
            <a:off x="333375" y="2466975"/>
            <a:ext cx="8353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C86918-A1BF-41B5-A17C-D0F15E9B143E}"/>
              </a:ext>
            </a:extLst>
          </p:cNvPr>
          <p:cNvSpPr/>
          <p:nvPr/>
        </p:nvSpPr>
        <p:spPr>
          <a:xfrm>
            <a:off x="457200" y="2352675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1F8A9-FEE8-4B39-A142-791C2193325A}"/>
              </a:ext>
            </a:extLst>
          </p:cNvPr>
          <p:cNvSpPr/>
          <p:nvPr/>
        </p:nvSpPr>
        <p:spPr>
          <a:xfrm>
            <a:off x="1323975" y="2352675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73989-A7E5-46F9-A16B-10A31CC3F456}"/>
              </a:ext>
            </a:extLst>
          </p:cNvPr>
          <p:cNvSpPr/>
          <p:nvPr/>
        </p:nvSpPr>
        <p:spPr>
          <a:xfrm>
            <a:off x="2287006" y="2352675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E36074-3DF4-4B12-9977-7E55BF15A300}"/>
              </a:ext>
            </a:extLst>
          </p:cNvPr>
          <p:cNvSpPr/>
          <p:nvPr/>
        </p:nvSpPr>
        <p:spPr>
          <a:xfrm>
            <a:off x="3153781" y="2352675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B55681-97CD-439D-8A13-82C687CF6342}"/>
              </a:ext>
            </a:extLst>
          </p:cNvPr>
          <p:cNvSpPr/>
          <p:nvPr/>
        </p:nvSpPr>
        <p:spPr>
          <a:xfrm>
            <a:off x="4116812" y="2352675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82625D-8917-4665-8E5D-0B70446D3FB1}"/>
              </a:ext>
            </a:extLst>
          </p:cNvPr>
          <p:cNvSpPr/>
          <p:nvPr/>
        </p:nvSpPr>
        <p:spPr>
          <a:xfrm>
            <a:off x="5946618" y="2352675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99D072-7272-4A39-828B-19320E9E50D5}"/>
              </a:ext>
            </a:extLst>
          </p:cNvPr>
          <p:cNvSpPr/>
          <p:nvPr/>
        </p:nvSpPr>
        <p:spPr>
          <a:xfrm>
            <a:off x="4983587" y="2352675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38C783-C9E3-4C87-A124-FBA52D406128}"/>
              </a:ext>
            </a:extLst>
          </p:cNvPr>
          <p:cNvSpPr/>
          <p:nvPr/>
        </p:nvSpPr>
        <p:spPr>
          <a:xfrm>
            <a:off x="6813393" y="2352675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F8C34B-1581-4F9D-94AB-803693DB2B1B}"/>
              </a:ext>
            </a:extLst>
          </p:cNvPr>
          <p:cNvSpPr/>
          <p:nvPr/>
        </p:nvSpPr>
        <p:spPr>
          <a:xfrm>
            <a:off x="7776422" y="2352675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D555B2-FD57-41EC-B1A7-F887C156A474}"/>
              </a:ext>
            </a:extLst>
          </p:cNvPr>
          <p:cNvSpPr txBox="1"/>
          <p:nvPr/>
        </p:nvSpPr>
        <p:spPr>
          <a:xfrm>
            <a:off x="457200" y="2860158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9D5AC7-6F8A-45CC-9A12-05DC16068590}"/>
              </a:ext>
            </a:extLst>
          </p:cNvPr>
          <p:cNvSpPr txBox="1"/>
          <p:nvPr/>
        </p:nvSpPr>
        <p:spPr>
          <a:xfrm>
            <a:off x="1323974" y="2860158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97570CB-9B8D-4A72-A2CF-D52E2B51FA9B}"/>
              </a:ext>
            </a:extLst>
          </p:cNvPr>
          <p:cNvSpPr txBox="1"/>
          <p:nvPr/>
        </p:nvSpPr>
        <p:spPr>
          <a:xfrm>
            <a:off x="2287005" y="32873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AA860E-278C-4E35-856B-56B562B7818A}"/>
              </a:ext>
            </a:extLst>
          </p:cNvPr>
          <p:cNvSpPr txBox="1"/>
          <p:nvPr/>
        </p:nvSpPr>
        <p:spPr>
          <a:xfrm>
            <a:off x="3153779" y="32873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CDA5F55-FDF7-44D3-A998-229A6F249CAE}"/>
              </a:ext>
            </a:extLst>
          </p:cNvPr>
          <p:cNvSpPr txBox="1"/>
          <p:nvPr/>
        </p:nvSpPr>
        <p:spPr>
          <a:xfrm>
            <a:off x="4116809" y="3709422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32CBD24-931C-4B1C-B619-332BAE3E75CC}"/>
              </a:ext>
            </a:extLst>
          </p:cNvPr>
          <p:cNvSpPr txBox="1"/>
          <p:nvPr/>
        </p:nvSpPr>
        <p:spPr>
          <a:xfrm>
            <a:off x="4983583" y="3709422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8DE0F5-D4BF-4382-A6FB-F406143BAB36}"/>
              </a:ext>
            </a:extLst>
          </p:cNvPr>
          <p:cNvSpPr txBox="1"/>
          <p:nvPr/>
        </p:nvSpPr>
        <p:spPr>
          <a:xfrm>
            <a:off x="5946617" y="2865190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7FB7EDB-0258-4B04-B519-9FD639E4A73B}"/>
              </a:ext>
            </a:extLst>
          </p:cNvPr>
          <p:cNvSpPr txBox="1"/>
          <p:nvPr/>
        </p:nvSpPr>
        <p:spPr>
          <a:xfrm>
            <a:off x="6813391" y="2860157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E6E5B0-BB72-419D-8622-B31135826662}"/>
              </a:ext>
            </a:extLst>
          </p:cNvPr>
          <p:cNvSpPr txBox="1"/>
          <p:nvPr/>
        </p:nvSpPr>
        <p:spPr>
          <a:xfrm>
            <a:off x="7776421" y="32873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B41C6-5E41-4433-89D4-320014A682EB}"/>
              </a:ext>
            </a:extLst>
          </p:cNvPr>
          <p:cNvSpPr/>
          <p:nvPr/>
        </p:nvSpPr>
        <p:spPr>
          <a:xfrm>
            <a:off x="2108929" y="2352675"/>
            <a:ext cx="136072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AC8C3B-689C-4221-88D7-5158805A1DE8}"/>
              </a:ext>
            </a:extLst>
          </p:cNvPr>
          <p:cNvSpPr/>
          <p:nvPr/>
        </p:nvSpPr>
        <p:spPr>
          <a:xfrm>
            <a:off x="3938735" y="2352675"/>
            <a:ext cx="136072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068C26-94E2-47B8-9843-E38B9F8E22F2}"/>
              </a:ext>
            </a:extLst>
          </p:cNvPr>
          <p:cNvSpPr/>
          <p:nvPr/>
        </p:nvSpPr>
        <p:spPr>
          <a:xfrm>
            <a:off x="5768541" y="2352675"/>
            <a:ext cx="136072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9296C9-A74F-4AF4-B372-3A988DE6E339}"/>
              </a:ext>
            </a:extLst>
          </p:cNvPr>
          <p:cNvSpPr/>
          <p:nvPr/>
        </p:nvSpPr>
        <p:spPr>
          <a:xfrm>
            <a:off x="7598347" y="2352675"/>
            <a:ext cx="136072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F9DE-E58E-4F37-A6A5-9788F6B0163B}"/>
              </a:ext>
            </a:extLst>
          </p:cNvPr>
          <p:cNvSpPr txBox="1"/>
          <p:nvPr/>
        </p:nvSpPr>
        <p:spPr>
          <a:xfrm>
            <a:off x="1379522" y="1800572"/>
            <a:ext cx="159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AB05F3D-FAF0-44E1-B0DF-9B85276DEA0D}"/>
              </a:ext>
            </a:extLst>
          </p:cNvPr>
          <p:cNvSpPr txBox="1"/>
          <p:nvPr/>
        </p:nvSpPr>
        <p:spPr>
          <a:xfrm>
            <a:off x="3209328" y="1796353"/>
            <a:ext cx="159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D9514A0-9411-4DF8-B436-74F1EAC317FF}"/>
              </a:ext>
            </a:extLst>
          </p:cNvPr>
          <p:cNvSpPr txBox="1"/>
          <p:nvPr/>
        </p:nvSpPr>
        <p:spPr>
          <a:xfrm>
            <a:off x="5039134" y="1791321"/>
            <a:ext cx="159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B2076D7-5FA9-4868-B964-2B56F8B0DEF1}"/>
              </a:ext>
            </a:extLst>
          </p:cNvPr>
          <p:cNvSpPr txBox="1"/>
          <p:nvPr/>
        </p:nvSpPr>
        <p:spPr>
          <a:xfrm>
            <a:off x="6868940" y="1781701"/>
            <a:ext cx="159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DC5D85D-64B8-45C9-8B13-86F009436D24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176965" y="2108349"/>
            <a:ext cx="0" cy="24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69F470-3B66-49C7-AEE7-EE4E41C91533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4006771" y="2104130"/>
            <a:ext cx="0" cy="24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B243078-6DD6-4030-BD0B-32371D908C90}"/>
              </a:ext>
            </a:extLst>
          </p:cNvPr>
          <p:cNvCxnSpPr>
            <a:stCxn id="53" idx="2"/>
            <a:endCxn id="46" idx="0"/>
          </p:cNvCxnSpPr>
          <p:nvPr/>
        </p:nvCxnSpPr>
        <p:spPr>
          <a:xfrm>
            <a:off x="5836577" y="2099098"/>
            <a:ext cx="0" cy="25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04F39C3-605C-45BD-8332-055EDC2F6687}"/>
              </a:ext>
            </a:extLst>
          </p:cNvPr>
          <p:cNvCxnSpPr>
            <a:stCxn id="54" idx="2"/>
            <a:endCxn id="47" idx="0"/>
          </p:cNvCxnSpPr>
          <p:nvPr/>
        </p:nvCxnSpPr>
        <p:spPr>
          <a:xfrm>
            <a:off x="7666383" y="2089478"/>
            <a:ext cx="0" cy="26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913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Sharing: Process POV</a:t>
            </a:r>
            <a:endParaRPr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83CF2A8-853E-4B3A-8F69-9D6E5C9C3889}"/>
              </a:ext>
            </a:extLst>
          </p:cNvPr>
          <p:cNvGrpSpPr/>
          <p:nvPr/>
        </p:nvGrpSpPr>
        <p:grpSpPr>
          <a:xfrm>
            <a:off x="333375" y="1108662"/>
            <a:ext cx="8353425" cy="209550"/>
            <a:chOff x="333375" y="1108662"/>
            <a:chExt cx="8353425" cy="209550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52B56642-5855-45CC-AFF4-4FDE71CB2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1222962"/>
              <a:ext cx="8353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86918-A1BF-41B5-A17C-D0F15E9B143E}"/>
                </a:ext>
              </a:extLst>
            </p:cNvPr>
            <p:cNvSpPr/>
            <p:nvPr/>
          </p:nvSpPr>
          <p:spPr>
            <a:xfrm>
              <a:off x="457200" y="1108662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B1F8A9-FEE8-4B39-A142-791C2193325A}"/>
                </a:ext>
              </a:extLst>
            </p:cNvPr>
            <p:cNvSpPr/>
            <p:nvPr/>
          </p:nvSpPr>
          <p:spPr>
            <a:xfrm>
              <a:off x="1323975" y="1108662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082625D-8917-4665-8E5D-0B70446D3FB1}"/>
                </a:ext>
              </a:extLst>
            </p:cNvPr>
            <p:cNvSpPr/>
            <p:nvPr/>
          </p:nvSpPr>
          <p:spPr>
            <a:xfrm>
              <a:off x="5657850" y="1108662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38C783-C9E3-4C87-A124-FBA52D406128}"/>
                </a:ext>
              </a:extLst>
            </p:cNvPr>
            <p:cNvSpPr/>
            <p:nvPr/>
          </p:nvSpPr>
          <p:spPr>
            <a:xfrm>
              <a:off x="6524625" y="1108662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4DD555B2-FD57-41EC-B1A7-F887C156A474}"/>
              </a:ext>
            </a:extLst>
          </p:cNvPr>
          <p:cNvSpPr txBox="1"/>
          <p:nvPr/>
        </p:nvSpPr>
        <p:spPr>
          <a:xfrm>
            <a:off x="457200" y="16161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9D5AC7-6F8A-45CC-9A12-05DC16068590}"/>
              </a:ext>
            </a:extLst>
          </p:cNvPr>
          <p:cNvSpPr txBox="1"/>
          <p:nvPr/>
        </p:nvSpPr>
        <p:spPr>
          <a:xfrm>
            <a:off x="1323974" y="16161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8DE0F5-D4BF-4382-A6FB-F406143BAB36}"/>
              </a:ext>
            </a:extLst>
          </p:cNvPr>
          <p:cNvSpPr txBox="1"/>
          <p:nvPr/>
        </p:nvSpPr>
        <p:spPr>
          <a:xfrm>
            <a:off x="5657849" y="1621177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7FB7EDB-0258-4B04-B519-9FD639E4A73B}"/>
              </a:ext>
            </a:extLst>
          </p:cNvPr>
          <p:cNvSpPr txBox="1"/>
          <p:nvPr/>
        </p:nvSpPr>
        <p:spPr>
          <a:xfrm>
            <a:off x="6524623" y="1616144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6CB27A4-B6D8-4827-A7A3-D56501FEDC87}"/>
              </a:ext>
            </a:extLst>
          </p:cNvPr>
          <p:cNvGrpSpPr/>
          <p:nvPr/>
        </p:nvGrpSpPr>
        <p:grpSpPr>
          <a:xfrm>
            <a:off x="333375" y="2489377"/>
            <a:ext cx="8353425" cy="832474"/>
            <a:chOff x="333375" y="2489377"/>
            <a:chExt cx="8353425" cy="832474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B6FCCB8-7F50-45F4-BDC3-F87D62A2928E}"/>
                </a:ext>
              </a:extLst>
            </p:cNvPr>
            <p:cNvGrpSpPr/>
            <p:nvPr/>
          </p:nvGrpSpPr>
          <p:grpSpPr>
            <a:xfrm>
              <a:off x="333375" y="2489377"/>
              <a:ext cx="8353425" cy="219075"/>
              <a:chOff x="333375" y="2489377"/>
              <a:chExt cx="8353425" cy="219075"/>
            </a:xfrm>
          </p:grpSpPr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DE94A2C0-C347-4720-BCAC-8A35B90E1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5" y="2603677"/>
                <a:ext cx="83534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0276BD-BB30-4A06-84DA-C97C0D3726B3}"/>
                  </a:ext>
                </a:extLst>
              </p:cNvPr>
              <p:cNvSpPr/>
              <p:nvPr/>
            </p:nvSpPr>
            <p:spPr>
              <a:xfrm>
                <a:off x="2190750" y="2489377"/>
                <a:ext cx="742950" cy="2095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5B2D10D-43A3-4D34-AD1C-9ED20A2AF349}"/>
                  </a:ext>
                </a:extLst>
              </p:cNvPr>
              <p:cNvSpPr/>
              <p:nvPr/>
            </p:nvSpPr>
            <p:spPr>
              <a:xfrm>
                <a:off x="3057525" y="2489377"/>
                <a:ext cx="742950" cy="2095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76793FC-DB44-4540-BA5A-9B045B26EE33}"/>
                  </a:ext>
                </a:extLst>
              </p:cNvPr>
              <p:cNvSpPr/>
              <p:nvPr/>
            </p:nvSpPr>
            <p:spPr>
              <a:xfrm>
                <a:off x="7391400" y="2498902"/>
                <a:ext cx="742950" cy="2095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AFF3B934-0A6F-41E5-A935-A7938984BB88}"/>
                </a:ext>
              </a:extLst>
            </p:cNvPr>
            <p:cNvSpPr txBox="1"/>
            <p:nvPr/>
          </p:nvSpPr>
          <p:spPr>
            <a:xfrm>
              <a:off x="2190749" y="3011544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2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D7C952C9-DC35-4AAC-B5FE-F90CABE6D34B}"/>
                </a:ext>
              </a:extLst>
            </p:cNvPr>
            <p:cNvSpPr txBox="1"/>
            <p:nvPr/>
          </p:nvSpPr>
          <p:spPr>
            <a:xfrm>
              <a:off x="3057523" y="3004519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2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E3B96CB-A472-4B01-948C-A9950DF33C93}"/>
                </a:ext>
              </a:extLst>
            </p:cNvPr>
            <p:cNvSpPr txBox="1"/>
            <p:nvPr/>
          </p:nvSpPr>
          <p:spPr>
            <a:xfrm>
              <a:off x="7391397" y="3014074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2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41D3DB5-1993-4BB4-9718-42FBD827644C}"/>
              </a:ext>
            </a:extLst>
          </p:cNvPr>
          <p:cNvGrpSpPr/>
          <p:nvPr/>
        </p:nvGrpSpPr>
        <p:grpSpPr>
          <a:xfrm>
            <a:off x="333374" y="3874426"/>
            <a:ext cx="8353425" cy="815258"/>
            <a:chOff x="333374" y="3868825"/>
            <a:chExt cx="8353425" cy="81525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F89FAB8-192A-4280-9B78-1D76632330AB}"/>
                </a:ext>
              </a:extLst>
            </p:cNvPr>
            <p:cNvGrpSpPr/>
            <p:nvPr/>
          </p:nvGrpSpPr>
          <p:grpSpPr>
            <a:xfrm>
              <a:off x="333374" y="3868825"/>
              <a:ext cx="8353425" cy="209550"/>
              <a:chOff x="333374" y="3868825"/>
              <a:chExt cx="8353425" cy="209550"/>
            </a:xfrm>
          </p:grpSpPr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C65717CC-3627-4F14-AA1C-B6D9DED6B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4" y="3983125"/>
                <a:ext cx="83534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0D5BF45-2F3F-42A7-8AC5-7FB3B688878C}"/>
                  </a:ext>
                </a:extLst>
              </p:cNvPr>
              <p:cNvSpPr/>
              <p:nvPr/>
            </p:nvSpPr>
            <p:spPr>
              <a:xfrm>
                <a:off x="3924299" y="3868825"/>
                <a:ext cx="742950" cy="209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BBBE2B-8111-428B-8339-FE476A1839C5}"/>
                  </a:ext>
                </a:extLst>
              </p:cNvPr>
              <p:cNvSpPr/>
              <p:nvPr/>
            </p:nvSpPr>
            <p:spPr>
              <a:xfrm>
                <a:off x="4791074" y="3868825"/>
                <a:ext cx="742950" cy="209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3D31219-9E2D-472A-B38E-2846F77ECE4E}"/>
                </a:ext>
              </a:extLst>
            </p:cNvPr>
            <p:cNvSpPr txBox="1"/>
            <p:nvPr/>
          </p:nvSpPr>
          <p:spPr>
            <a:xfrm>
              <a:off x="3924296" y="4376306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3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F2C1C598-E595-467D-933A-C8E3CE8B9365}"/>
                </a:ext>
              </a:extLst>
            </p:cNvPr>
            <p:cNvSpPr txBox="1"/>
            <p:nvPr/>
          </p:nvSpPr>
          <p:spPr>
            <a:xfrm>
              <a:off x="4791073" y="4376306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8417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3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i="1" dirty="0"/>
              <a:t>Round Robin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and 2 quantums of time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waiting</a:t>
            </a:r>
            <a:r>
              <a:rPr lang="fr-FR" dirty="0"/>
              <a:t> for the 2 </a:t>
            </a:r>
            <a:r>
              <a:rPr lang="fr-FR" dirty="0" err="1"/>
              <a:t>others</a:t>
            </a:r>
            <a:r>
              <a:rPr lang="fr-FR" dirty="0"/>
              <a:t> to use </a:t>
            </a:r>
            <a:r>
              <a:rPr lang="fr-FR" dirty="0" err="1"/>
              <a:t>their</a:t>
            </a:r>
            <a:r>
              <a:rPr lang="fr-FR" dirty="0"/>
              <a:t> times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are more </a:t>
            </a:r>
            <a:r>
              <a:rPr lang="fr-FR" dirty="0" err="1"/>
              <a:t>than</a:t>
            </a:r>
            <a:r>
              <a:rPr lang="fr-FR" dirty="0"/>
              <a:t> 3 </a:t>
            </a:r>
            <a:r>
              <a:rPr lang="fr-FR" dirty="0" err="1"/>
              <a:t>processes</a:t>
            </a:r>
            <a:r>
              <a:rPr lang="fr-FR" dirty="0"/>
              <a:t>?...</a:t>
            </a:r>
          </a:p>
          <a:p>
            <a:pPr lvl="1"/>
            <a:r>
              <a:rPr lang="fr-FR" dirty="0"/>
              <a:t>Longer time to </a:t>
            </a:r>
            <a:r>
              <a:rPr lang="fr-FR" dirty="0" err="1"/>
              <a:t>wait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process to </a:t>
            </a:r>
            <a:r>
              <a:rPr lang="fr-FR" dirty="0" err="1"/>
              <a:t>get</a:t>
            </a:r>
            <a:r>
              <a:rPr lang="fr-FR" dirty="0"/>
              <a:t> the CPU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3397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Process table (list all processes)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https://en.wikipedia.org/wiki/Process_(computing)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Queue with ready processes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Queues with blocked processes</a:t>
            </a:r>
            <a:endParaRPr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B4CFC90-CADD-4D9B-9436-9632A23D96DB}"/>
              </a:ext>
            </a:extLst>
          </p:cNvPr>
          <p:cNvGrpSpPr/>
          <p:nvPr/>
        </p:nvGrpSpPr>
        <p:grpSpPr>
          <a:xfrm>
            <a:off x="6881455" y="1560822"/>
            <a:ext cx="1551788" cy="1346728"/>
            <a:chOff x="648857" y="3708256"/>
            <a:chExt cx="1551788" cy="13467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9CD6F0-5B70-4368-9260-86AA549DBE81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D78CE3-6E0E-409D-ACB9-B47F11E7317E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566312-6A7A-497A-AA78-7168E6C0CD6E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D27F913-F4BC-4AF3-945F-24C4961F5EC3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829DF36C-2C2C-4EBA-B66F-024E3A2E06CD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390296-020B-42B6-A2C9-516B1ABEF75C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0ED98C9-67B5-445D-A5D0-4458A82E9CA5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39F8CEC-B2CF-4B42-842B-AF863E681B94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432210-28CB-4D9F-BBA8-63AFCC007322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13631E9-42E8-4D7A-83F8-5D6AC99EA77A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7821632-A3B0-41D4-8849-205957B40710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A22105-C1A3-4A07-BD69-E39B0ACBCDF8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7310AA4-2AC9-4DBD-B7EF-1301DC405920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2CFFD72-7E79-415B-B72C-598A8AD27708}"/>
              </a:ext>
            </a:extLst>
          </p:cNvPr>
          <p:cNvGrpSpPr/>
          <p:nvPr/>
        </p:nvGrpSpPr>
        <p:grpSpPr>
          <a:xfrm>
            <a:off x="5871681" y="3488323"/>
            <a:ext cx="2047033" cy="766027"/>
            <a:chOff x="350874" y="3343238"/>
            <a:chExt cx="2047033" cy="766027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FCEF9E7-596F-4E67-AA0F-5545D7EEBB54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2BDB399E-F2CD-4D21-B154-D409E034CF2E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61E8458-0382-4257-81FA-BA2A1AAEA42F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8523C15-4096-44D6-ADDA-6DE5FD699BF3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28AA6D0-B35A-4730-8F50-C3B78C324681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22190EF-DDFC-4EDB-8405-B6C343BDC9F3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23" name="Triangle isocèle 22">
                <a:extLst>
                  <a:ext uri="{FF2B5EF4-FFF2-40B4-BE49-F238E27FC236}">
                    <a16:creationId xmlns:a16="http://schemas.microsoft.com/office/drawing/2014/main" id="{55D653F2-E84D-4EB6-ADAC-57955FED04EE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6F499A7-93DF-4394-8B45-49C29EAA9399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7675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Simplified example of context switching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can use </a:t>
            </a:r>
            <a:r>
              <a:rPr lang="fr-FR" dirty="0" err="1"/>
              <a:t>its</a:t>
            </a:r>
            <a:r>
              <a:rPr lang="fr-FR" dirty="0"/>
              <a:t> quantum (or time slice) for running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At the end of the quantum: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An interruption stops the running process A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process A </a:t>
            </a:r>
            <a:r>
              <a:rPr lang="fr-FR" dirty="0" err="1"/>
              <a:t>is</a:t>
            </a:r>
            <a:r>
              <a:rPr lang="fr-FR" dirty="0"/>
              <a:t> put in a « </a:t>
            </a:r>
            <a:r>
              <a:rPr lang="fr-FR" dirty="0" err="1"/>
              <a:t>waiting</a:t>
            </a:r>
            <a:r>
              <a:rPr lang="fr-FR" dirty="0"/>
              <a:t> » state in the OS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OS </a:t>
            </a:r>
            <a:r>
              <a:rPr lang="fr-FR" dirty="0" err="1"/>
              <a:t>saves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process A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OS </a:t>
            </a:r>
            <a:r>
              <a:rPr lang="fr-FR" dirty="0" err="1"/>
              <a:t>takes</a:t>
            </a:r>
            <a:r>
              <a:rPr lang="fr-FR" dirty="0"/>
              <a:t> the process at the </a:t>
            </a:r>
            <a:r>
              <a:rPr lang="fr-FR" dirty="0" err="1"/>
              <a:t>head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 (process B)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OS </a:t>
            </a:r>
            <a:r>
              <a:rPr lang="fr-FR" dirty="0" err="1"/>
              <a:t>loads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process B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process B </a:t>
            </a:r>
            <a:r>
              <a:rPr lang="fr-FR" dirty="0" err="1"/>
              <a:t>is</a:t>
            </a:r>
            <a:r>
              <a:rPr lang="fr-FR" dirty="0"/>
              <a:t> put in « running » state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9820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process A </a:t>
            </a:r>
            <a:r>
              <a:rPr lang="fr-FR" dirty="0" err="1"/>
              <a:t>is</a:t>
            </a:r>
            <a:r>
              <a:rPr lang="fr-FR" dirty="0"/>
              <a:t> running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2D72F57D-0851-4FC0-AF6F-AE0E10380710}"/>
              </a:ext>
            </a:extLst>
          </p:cNvPr>
          <p:cNvGrpSpPr/>
          <p:nvPr/>
        </p:nvGrpSpPr>
        <p:grpSpPr>
          <a:xfrm>
            <a:off x="843071" y="2286127"/>
            <a:ext cx="1338252" cy="209550"/>
            <a:chOff x="1237484" y="2306133"/>
            <a:chExt cx="1338252" cy="209550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0CFA7DB6-E7CC-4EE7-9D62-41D3531DC779}"/>
                </a:ext>
              </a:extLst>
            </p:cNvPr>
            <p:cNvCxnSpPr>
              <a:cxnSpLocks/>
            </p:cNvCxnSpPr>
            <p:nvPr/>
          </p:nvCxnSpPr>
          <p:spPr>
            <a:xfrm>
              <a:off x="1237484" y="2420433"/>
              <a:ext cx="1338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E8CC02-AB45-42FB-853C-5CCE0D3CEA95}"/>
                </a:ext>
              </a:extLst>
            </p:cNvPr>
            <p:cNvSpPr/>
            <p:nvPr/>
          </p:nvSpPr>
          <p:spPr>
            <a:xfrm>
              <a:off x="1507385" y="2306133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54F9B46-0EDB-46C0-BFFC-035999C6B74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4B2DE18-C622-4B04-8292-25B998FBFF7C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R2, R1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R2, 42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R2, 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R1, R3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JGT	BIGGER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JMP	LOWER</a:t>
              </a:r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CADF17C6-B5A6-4A95-BC67-835ED2552876}"/>
                </a:ext>
              </a:extLst>
            </p:cNvPr>
            <p:cNvSpPr/>
            <p:nvPr/>
          </p:nvSpPr>
          <p:spPr>
            <a:xfrm>
              <a:off x="3614297" y="2527535"/>
              <a:ext cx="397612" cy="29219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B1C9894-37D7-454D-92F2-57D7CC75F7AD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35" name="Google Shape;137;p21">
              <a:extLst>
                <a:ext uri="{FF2B5EF4-FFF2-40B4-BE49-F238E27FC236}">
                  <a16:creationId xmlns:a16="http://schemas.microsoft.com/office/drawing/2014/main" id="{31D12EE6-76CA-4A3A-ABE4-08D295ABB7E2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6" name="Google Shape;144;p21">
              <a:extLst>
                <a:ext uri="{FF2B5EF4-FFF2-40B4-BE49-F238E27FC236}">
                  <a16:creationId xmlns:a16="http://schemas.microsoft.com/office/drawing/2014/main" id="{7D1657D0-F360-457C-B510-EC3FF62DC522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" name="Google Shape;144;p21">
              <a:extLst>
                <a:ext uri="{FF2B5EF4-FFF2-40B4-BE49-F238E27FC236}">
                  <a16:creationId xmlns:a16="http://schemas.microsoft.com/office/drawing/2014/main" id="{64492630-C008-4AC1-8C5B-41A799F36C1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8" name="Google Shape;144;p21">
              <a:extLst>
                <a:ext uri="{FF2B5EF4-FFF2-40B4-BE49-F238E27FC236}">
                  <a16:creationId xmlns:a16="http://schemas.microsoft.com/office/drawing/2014/main" id="{E3B5F343-4D13-419A-AD30-66DC63CDDA97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" name="Google Shape;144;p21">
              <a:extLst>
                <a:ext uri="{FF2B5EF4-FFF2-40B4-BE49-F238E27FC236}">
                  <a16:creationId xmlns:a16="http://schemas.microsoft.com/office/drawing/2014/main" id="{F66BBA80-AB2C-442B-9B41-FA0261A9B6A6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" name="Google Shape;144;p21">
              <a:extLst>
                <a:ext uri="{FF2B5EF4-FFF2-40B4-BE49-F238E27FC236}">
                  <a16:creationId xmlns:a16="http://schemas.microsoft.com/office/drawing/2014/main" id="{711FA123-03E6-4F88-A1A8-E712C42072D7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" name="Google Shape;144;p21">
              <a:extLst>
                <a:ext uri="{FF2B5EF4-FFF2-40B4-BE49-F238E27FC236}">
                  <a16:creationId xmlns:a16="http://schemas.microsoft.com/office/drawing/2014/main" id="{46114EDE-2DCA-4741-9F2B-370CAC1F5FA5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" name="Google Shape;144;p21">
              <a:extLst>
                <a:ext uri="{FF2B5EF4-FFF2-40B4-BE49-F238E27FC236}">
                  <a16:creationId xmlns:a16="http://schemas.microsoft.com/office/drawing/2014/main" id="{9FC82DD0-D262-4BA2-AA77-809369689FBB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4434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fr-FR" dirty="0"/>
              <a:t>An interruption stops the running process A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AC5ADD71-F2B9-415B-8C76-AF60CF981B23}"/>
              </a:ext>
            </a:extLst>
          </p:cNvPr>
          <p:cNvGrpSpPr/>
          <p:nvPr/>
        </p:nvGrpSpPr>
        <p:grpSpPr>
          <a:xfrm>
            <a:off x="843071" y="1389407"/>
            <a:ext cx="1338252" cy="1106270"/>
            <a:chOff x="1237484" y="1409413"/>
            <a:chExt cx="1338252" cy="110627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4929A3F2-AE4A-4599-9572-681C5EF95A82}"/>
                </a:ext>
              </a:extLst>
            </p:cNvPr>
            <p:cNvGrpSpPr/>
            <p:nvPr/>
          </p:nvGrpSpPr>
          <p:grpSpPr>
            <a:xfrm>
              <a:off x="1913738" y="1409413"/>
              <a:ext cx="652473" cy="810014"/>
              <a:chOff x="1832430" y="1478995"/>
              <a:chExt cx="1063032" cy="1164708"/>
            </a:xfrm>
          </p:grpSpPr>
          <p:sp>
            <p:nvSpPr>
              <p:cNvPr id="2" name="Éclair 1">
                <a:extLst>
                  <a:ext uri="{FF2B5EF4-FFF2-40B4-BE49-F238E27FC236}">
                    <a16:creationId xmlns:a16="http://schemas.microsoft.com/office/drawing/2014/main" id="{B831B0FB-7FF8-48F5-9CCF-BC42A61702D4}"/>
                  </a:ext>
                </a:extLst>
              </p:cNvPr>
              <p:cNvSpPr/>
              <p:nvPr/>
            </p:nvSpPr>
            <p:spPr>
              <a:xfrm rot="2022841">
                <a:off x="2004235" y="1867527"/>
                <a:ext cx="691117" cy="776176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7FE85FC-40C1-46A6-AE51-CAF3CC49F7C1}"/>
                  </a:ext>
                </a:extLst>
              </p:cNvPr>
              <p:cNvSpPr txBox="1"/>
              <p:nvPr/>
            </p:nvSpPr>
            <p:spPr>
              <a:xfrm>
                <a:off x="1832430" y="1478995"/>
                <a:ext cx="1063032" cy="44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IRQ</a:t>
                </a:r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2D72F57D-0851-4FC0-AF6F-AE0E10380710}"/>
                </a:ext>
              </a:extLst>
            </p:cNvPr>
            <p:cNvGrpSpPr/>
            <p:nvPr/>
          </p:nvGrpSpPr>
          <p:grpSpPr>
            <a:xfrm>
              <a:off x="1237484" y="2306133"/>
              <a:ext cx="1338252" cy="209550"/>
              <a:chOff x="1237484" y="2306133"/>
              <a:chExt cx="1338252" cy="209550"/>
            </a:xfrm>
          </p:grpSpPr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0CFA7DB6-E7CC-4EE7-9D62-41D3531DC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484" y="2420433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E8CC02-AB45-42FB-853C-5CCE0D3CEA95}"/>
                  </a:ext>
                </a:extLst>
              </p:cNvPr>
              <p:cNvSpPr/>
              <p:nvPr/>
            </p:nvSpPr>
            <p:spPr>
              <a:xfrm>
                <a:off x="1507385" y="2306133"/>
                <a:ext cx="742950" cy="2095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54F9B46-0EDB-46C0-BFFC-035999C6B74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4B2DE18-C622-4B04-8292-25B998FBFF7C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R2, R1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R2, 42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R2, 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R1, R3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JGT	BIGGER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JMP	LOWER</a:t>
              </a:r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CADF17C6-B5A6-4A95-BC67-835ED2552876}"/>
                </a:ext>
              </a:extLst>
            </p:cNvPr>
            <p:cNvSpPr/>
            <p:nvPr/>
          </p:nvSpPr>
          <p:spPr>
            <a:xfrm>
              <a:off x="3614297" y="2740188"/>
              <a:ext cx="397612" cy="29219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B1C9894-37D7-454D-92F2-57D7CC75F7AD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35" name="Google Shape;137;p21">
              <a:extLst>
                <a:ext uri="{FF2B5EF4-FFF2-40B4-BE49-F238E27FC236}">
                  <a16:creationId xmlns:a16="http://schemas.microsoft.com/office/drawing/2014/main" id="{31D12EE6-76CA-4A3A-ABE4-08D295ABB7E2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6" name="Google Shape;144;p21">
              <a:extLst>
                <a:ext uri="{FF2B5EF4-FFF2-40B4-BE49-F238E27FC236}">
                  <a16:creationId xmlns:a16="http://schemas.microsoft.com/office/drawing/2014/main" id="{7D1657D0-F360-457C-B510-EC3FF62DC522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" name="Google Shape;144;p21">
              <a:extLst>
                <a:ext uri="{FF2B5EF4-FFF2-40B4-BE49-F238E27FC236}">
                  <a16:creationId xmlns:a16="http://schemas.microsoft.com/office/drawing/2014/main" id="{64492630-C008-4AC1-8C5B-41A799F36C1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8" name="Google Shape;144;p21">
              <a:extLst>
                <a:ext uri="{FF2B5EF4-FFF2-40B4-BE49-F238E27FC236}">
                  <a16:creationId xmlns:a16="http://schemas.microsoft.com/office/drawing/2014/main" id="{E3B5F343-4D13-419A-AD30-66DC63CDDA97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" name="Google Shape;144;p21">
              <a:extLst>
                <a:ext uri="{FF2B5EF4-FFF2-40B4-BE49-F238E27FC236}">
                  <a16:creationId xmlns:a16="http://schemas.microsoft.com/office/drawing/2014/main" id="{F66BBA80-AB2C-442B-9B41-FA0261A9B6A6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" name="Google Shape;144;p21">
              <a:extLst>
                <a:ext uri="{FF2B5EF4-FFF2-40B4-BE49-F238E27FC236}">
                  <a16:creationId xmlns:a16="http://schemas.microsoft.com/office/drawing/2014/main" id="{711FA123-03E6-4F88-A1A8-E712C42072D7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" name="Google Shape;144;p21">
              <a:extLst>
                <a:ext uri="{FF2B5EF4-FFF2-40B4-BE49-F238E27FC236}">
                  <a16:creationId xmlns:a16="http://schemas.microsoft.com/office/drawing/2014/main" id="{46114EDE-2DCA-4741-9F2B-370CAC1F5FA5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" name="Google Shape;144;p21">
              <a:extLst>
                <a:ext uri="{FF2B5EF4-FFF2-40B4-BE49-F238E27FC236}">
                  <a16:creationId xmlns:a16="http://schemas.microsoft.com/office/drawing/2014/main" id="{9FC82DD0-D262-4BA2-AA77-809369689FBB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2672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2"/>
            </a:pPr>
            <a:r>
              <a:rPr lang="fr-FR" dirty="0"/>
              <a:t>The process A </a:t>
            </a:r>
            <a:r>
              <a:rPr lang="fr-FR" dirty="0" err="1"/>
              <a:t>is</a:t>
            </a:r>
            <a:r>
              <a:rPr lang="fr-FR" dirty="0"/>
              <a:t> put in a « </a:t>
            </a:r>
            <a:r>
              <a:rPr lang="fr-FR" dirty="0" err="1"/>
              <a:t>waiting</a:t>
            </a:r>
            <a:r>
              <a:rPr lang="fr-FR" dirty="0"/>
              <a:t> » state in the OS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CA520F-C7BE-47BB-8564-62095647EC3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4754CA08-4E84-4AA6-B89A-16E9522FCAA6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R2, R1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R2, 42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R2, 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R1, R3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JGT	BIGGER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JMP	LOWER</a:t>
              </a:r>
            </a:p>
          </p:txBody>
        </p:sp>
        <p:sp>
          <p:nvSpPr>
            <p:cNvPr id="78" name="Flèche : droite 77">
              <a:extLst>
                <a:ext uri="{FF2B5EF4-FFF2-40B4-BE49-F238E27FC236}">
                  <a16:creationId xmlns:a16="http://schemas.microsoft.com/office/drawing/2014/main" id="{FF0BBC2D-1499-427E-B6C2-7D15C920863A}"/>
                </a:ext>
              </a:extLst>
            </p:cNvPr>
            <p:cNvSpPr/>
            <p:nvPr/>
          </p:nvSpPr>
          <p:spPr>
            <a:xfrm>
              <a:off x="3614297" y="2740188"/>
              <a:ext cx="397612" cy="29219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758AE059-64E1-4D18-9EC7-F4594320F67F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80" name="Google Shape;137;p21">
              <a:extLst>
                <a:ext uri="{FF2B5EF4-FFF2-40B4-BE49-F238E27FC236}">
                  <a16:creationId xmlns:a16="http://schemas.microsoft.com/office/drawing/2014/main" id="{6167757D-D960-41A9-855C-C81FA7E9E740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" name="Google Shape;144;p21">
              <a:extLst>
                <a:ext uri="{FF2B5EF4-FFF2-40B4-BE49-F238E27FC236}">
                  <a16:creationId xmlns:a16="http://schemas.microsoft.com/office/drawing/2014/main" id="{931F85BD-18AA-46B6-9B6B-56455BA57684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" name="Google Shape;144;p21">
              <a:extLst>
                <a:ext uri="{FF2B5EF4-FFF2-40B4-BE49-F238E27FC236}">
                  <a16:creationId xmlns:a16="http://schemas.microsoft.com/office/drawing/2014/main" id="{08412FA7-3A21-4ADB-A259-D519E99C5C9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" name="Google Shape;144;p21">
              <a:extLst>
                <a:ext uri="{FF2B5EF4-FFF2-40B4-BE49-F238E27FC236}">
                  <a16:creationId xmlns:a16="http://schemas.microsoft.com/office/drawing/2014/main" id="{77D63EB6-EB0C-474B-AB5A-AAD120FDE4B5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" name="Google Shape;144;p21">
              <a:extLst>
                <a:ext uri="{FF2B5EF4-FFF2-40B4-BE49-F238E27FC236}">
                  <a16:creationId xmlns:a16="http://schemas.microsoft.com/office/drawing/2014/main" id="{0D608B76-55A5-499B-BBCD-86892592ED62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" name="Google Shape;144;p21">
              <a:extLst>
                <a:ext uri="{FF2B5EF4-FFF2-40B4-BE49-F238E27FC236}">
                  <a16:creationId xmlns:a16="http://schemas.microsoft.com/office/drawing/2014/main" id="{6F1AA8F6-44DF-4AAF-ABA7-AE71B35914C4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" name="Google Shape;144;p21">
              <a:extLst>
                <a:ext uri="{FF2B5EF4-FFF2-40B4-BE49-F238E27FC236}">
                  <a16:creationId xmlns:a16="http://schemas.microsoft.com/office/drawing/2014/main" id="{A9ECCED8-BB60-4BE7-A2BE-DEAAC4C23AF4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0" name="Google Shape;144;p21">
              <a:extLst>
                <a:ext uri="{FF2B5EF4-FFF2-40B4-BE49-F238E27FC236}">
                  <a16:creationId xmlns:a16="http://schemas.microsoft.com/office/drawing/2014/main" id="{893635E9-1BD0-4E13-94FE-F2D27B2C4AA6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5342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3"/>
            </a:pPr>
            <a:r>
              <a:rPr lang="fr-FR" dirty="0"/>
              <a:t>The OS </a:t>
            </a:r>
            <a:r>
              <a:rPr lang="fr-FR" dirty="0" err="1"/>
              <a:t>saves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process A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AC41289-1DE0-4B27-AA96-C0885EE73B3D}"/>
              </a:ext>
            </a:extLst>
          </p:cNvPr>
          <p:cNvSpPr txBox="1"/>
          <p:nvPr/>
        </p:nvSpPr>
        <p:spPr>
          <a:xfrm>
            <a:off x="3285933" y="2489923"/>
            <a:ext cx="2647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Context</a:t>
            </a:r>
            <a:r>
              <a:rPr lang="fr-FR" dirty="0"/>
              <a:t> of Process A: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stopped</a:t>
            </a:r>
            <a:r>
              <a:rPr lang="fr-FR" dirty="0"/>
              <a:t> at instruction 5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registers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values:</a:t>
            </a:r>
          </a:p>
          <a:p>
            <a:pPr lvl="4"/>
            <a:r>
              <a:rPr lang="fr-FR" dirty="0"/>
              <a:t>	R1 = XXX</a:t>
            </a:r>
          </a:p>
          <a:p>
            <a:pPr lvl="4"/>
            <a:r>
              <a:rPr lang="fr-FR" dirty="0"/>
              <a:t>	R2 = YYY</a:t>
            </a:r>
          </a:p>
          <a:p>
            <a:pPr lvl="4"/>
            <a:r>
              <a:rPr lang="fr-FR" dirty="0"/>
              <a:t>	R3 = ZZZ</a:t>
            </a:r>
          </a:p>
          <a:p>
            <a:pPr lvl="4"/>
            <a:r>
              <a:rPr lang="fr-FR" dirty="0"/>
              <a:t>	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71FE46C-A002-4B6B-8819-D6023C4BC7BA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53" name="Google Shape;137;p21">
              <a:extLst>
                <a:ext uri="{FF2B5EF4-FFF2-40B4-BE49-F238E27FC236}">
                  <a16:creationId xmlns:a16="http://schemas.microsoft.com/office/drawing/2014/main" id="{5E7ED8BD-EE61-4FB3-8F69-750FD344CB63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4" name="Google Shape;144;p21">
              <a:extLst>
                <a:ext uri="{FF2B5EF4-FFF2-40B4-BE49-F238E27FC236}">
                  <a16:creationId xmlns:a16="http://schemas.microsoft.com/office/drawing/2014/main" id="{ABE8FEE1-019E-4310-BADA-ACCBDAF5C946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6" name="Google Shape;144;p21">
              <a:extLst>
                <a:ext uri="{FF2B5EF4-FFF2-40B4-BE49-F238E27FC236}">
                  <a16:creationId xmlns:a16="http://schemas.microsoft.com/office/drawing/2014/main" id="{1A3CB72B-4343-4EDA-A691-8DC9011634C8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1" name="Google Shape;144;p21">
              <a:extLst>
                <a:ext uri="{FF2B5EF4-FFF2-40B4-BE49-F238E27FC236}">
                  <a16:creationId xmlns:a16="http://schemas.microsoft.com/office/drawing/2014/main" id="{F2ED9B3D-752B-4E45-A38C-0384440E956B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" name="Google Shape;144;p21">
              <a:extLst>
                <a:ext uri="{FF2B5EF4-FFF2-40B4-BE49-F238E27FC236}">
                  <a16:creationId xmlns:a16="http://schemas.microsoft.com/office/drawing/2014/main" id="{D4AE92D6-1DFC-4AA0-8822-91E0AFB257AC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5" name="Google Shape;144;p21">
              <a:extLst>
                <a:ext uri="{FF2B5EF4-FFF2-40B4-BE49-F238E27FC236}">
                  <a16:creationId xmlns:a16="http://schemas.microsoft.com/office/drawing/2014/main" id="{CAAAE2D0-E52D-4B1B-9823-EFCA68FA57E6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" name="Google Shape;144;p21">
              <a:extLst>
                <a:ext uri="{FF2B5EF4-FFF2-40B4-BE49-F238E27FC236}">
                  <a16:creationId xmlns:a16="http://schemas.microsoft.com/office/drawing/2014/main" id="{87AAB0B4-23A8-4948-9EDB-252D8998DAE8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6" name="Google Shape;144;p21">
              <a:extLst>
                <a:ext uri="{FF2B5EF4-FFF2-40B4-BE49-F238E27FC236}">
                  <a16:creationId xmlns:a16="http://schemas.microsoft.com/office/drawing/2014/main" id="{62A0C5D2-AFA4-44E1-95A7-E62ABBC72B6D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03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ADF861-6D5B-45BF-91D8-DC7DDB859B4F}"/>
              </a:ext>
            </a:extLst>
          </p:cNvPr>
          <p:cNvGrpSpPr/>
          <p:nvPr/>
        </p:nvGrpSpPr>
        <p:grpSpPr>
          <a:xfrm>
            <a:off x="6069918" y="125113"/>
            <a:ext cx="1572300" cy="4893273"/>
            <a:chOff x="5272476" y="137022"/>
            <a:chExt cx="1572300" cy="4893273"/>
          </a:xfrm>
        </p:grpSpPr>
        <p:sp>
          <p:nvSpPr>
            <p:cNvPr id="137" name="Google Shape;137;p21"/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 / Code Segment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00B9BA71-E27B-43E2-A19E-9573D538966C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(Read-Only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1EFF7CE3-441F-49ED-A16C-54FD7F79B687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" name="Google Shape;144;p21">
              <a:extLst>
                <a:ext uri="{FF2B5EF4-FFF2-40B4-BE49-F238E27FC236}">
                  <a16:creationId xmlns:a16="http://schemas.microsoft.com/office/drawing/2014/main" id="{1DDEB2E3-13A1-4AF3-BDA0-7BBECA2497DC}"/>
                </a:ext>
              </a:extLst>
            </p:cNvPr>
            <p:cNvSpPr/>
            <p:nvPr/>
          </p:nvSpPr>
          <p:spPr>
            <a:xfrm>
              <a:off x="5272476" y="2232837"/>
              <a:ext cx="1572300" cy="1116418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" name="Google Shape;144;p21">
              <a:extLst>
                <a:ext uri="{FF2B5EF4-FFF2-40B4-BE49-F238E27FC236}">
                  <a16:creationId xmlns:a16="http://schemas.microsoft.com/office/drawing/2014/main" id="{46BFE805-1F83-481C-9CB5-4B30532057E5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(Uninitialized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" name="Google Shape;144;p21">
              <a:extLst>
                <a:ext uri="{FF2B5EF4-FFF2-40B4-BE49-F238E27FC236}">
                  <a16:creationId xmlns:a16="http://schemas.microsoft.com/office/drawing/2014/main" id="{2CC141AB-CE68-4BB7-B715-2117E96DEC77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" name="Google Shape;144;p21">
              <a:extLst>
                <a:ext uri="{FF2B5EF4-FFF2-40B4-BE49-F238E27FC236}">
                  <a16:creationId xmlns:a16="http://schemas.microsoft.com/office/drawing/2014/main" id="{11130D1A-A203-4541-BD84-D085D1427C2B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79C757CA-D56B-4011-ABE5-10939FE1C0A8}"/>
                </a:ext>
              </a:extLst>
            </p:cNvPr>
            <p:cNvSpPr/>
            <p:nvPr/>
          </p:nvSpPr>
          <p:spPr>
            <a:xfrm>
              <a:off x="5920403" y="2647406"/>
              <a:ext cx="276446" cy="636840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bas 31">
              <a:extLst>
                <a:ext uri="{FF2B5EF4-FFF2-40B4-BE49-F238E27FC236}">
                  <a16:creationId xmlns:a16="http://schemas.microsoft.com/office/drawing/2014/main" id="{56A4947E-BBF1-4538-A045-3411FF75C381}"/>
                </a:ext>
              </a:extLst>
            </p:cNvPr>
            <p:cNvSpPr/>
            <p:nvPr/>
          </p:nvSpPr>
          <p:spPr>
            <a:xfrm rot="10800000">
              <a:off x="5920403" y="4271792"/>
              <a:ext cx="276446" cy="353918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A132C91-0551-4B8D-8678-30BC65096F63}"/>
              </a:ext>
            </a:extLst>
          </p:cNvPr>
          <p:cNvSpPr txBox="1"/>
          <p:nvPr/>
        </p:nvSpPr>
        <p:spPr>
          <a:xfrm>
            <a:off x="30834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</a:t>
            </a:r>
            <a:r>
              <a:rPr lang="fr-FR" dirty="0" err="1"/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i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  <a:sym typeface="Droid Sans"/>
              </a:rPr>
              <a:t>int</a:t>
            </a:r>
            <a:r>
              <a:rPr lang="fr-FR" b="1" dirty="0"/>
              <a:t>	</a:t>
            </a:r>
            <a:r>
              <a:rPr lang="fr-FR" dirty="0">
                <a:solidFill>
                  <a:srgbClr val="06287E"/>
                </a:solidFill>
                <a:latin typeface="Droid Sans Mono"/>
                <a:sym typeface="Droid Sans"/>
              </a:rPr>
              <a:t>main</a:t>
            </a:r>
            <a:r>
              <a:rPr lang="fr-FR" b="1" dirty="0"/>
              <a:t>(</a:t>
            </a:r>
            <a:r>
              <a:rPr lang="fr-FR" dirty="0" err="1">
                <a:solidFill>
                  <a:srgbClr val="902000"/>
                </a:solidFill>
                <a:latin typeface="Droid Sans Mono"/>
              </a:rPr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>
                <a:solidFill>
                  <a:srgbClr val="007020"/>
                </a:solidFill>
                <a:latin typeface="Droid Sans Mono"/>
              </a:rPr>
              <a:t>const</a:t>
            </a:r>
            <a:r>
              <a:rPr lang="fr-FR" dirty="0"/>
              <a:t> 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*var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"Test"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a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1337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21</a:t>
            </a:r>
            <a:r>
              <a:rPr lang="fr-FR" dirty="0"/>
              <a:t>,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myStr</a:t>
            </a:r>
            <a:r>
              <a:rPr lang="fr-FR" dirty="0"/>
              <a:t> = </a:t>
            </a:r>
            <a:r>
              <a:rPr lang="fr-FR" dirty="0" err="1">
                <a:solidFill>
                  <a:srgbClr val="06287E"/>
                </a:solidFill>
                <a:latin typeface="Droid Sans Mono"/>
                <a:sym typeface="Droid Sans"/>
              </a:rPr>
              <a:t>malloc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latin typeface="Droid Sans Mono"/>
                <a:sym typeface="Droid Sans"/>
              </a:rPr>
              <a:t>32</a:t>
            </a:r>
            <a:r>
              <a:rPr lang="fr-FR" dirty="0"/>
              <a:t> * </a:t>
            </a:r>
            <a:r>
              <a:rPr lang="fr-FR" b="1" dirty="0" err="1">
                <a:solidFill>
                  <a:srgbClr val="007020"/>
                </a:solidFill>
                <a:latin typeface="Droid Sans Mono"/>
                <a:sym typeface="Droid Sans"/>
              </a:rPr>
              <a:t>sizeof</a:t>
            </a:r>
            <a:r>
              <a:rPr lang="fr-FR" dirty="0"/>
              <a:t> (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));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>
                <a:solidFill>
                  <a:srgbClr val="007020"/>
                </a:solidFill>
                <a:latin typeface="Droid Sans Mono"/>
              </a:rPr>
              <a:t>return</a:t>
            </a:r>
            <a:r>
              <a:rPr lang="fr-FR" dirty="0"/>
              <a:t> 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932DA3BD-C9AF-4E1C-B569-66610F651F69}"/>
              </a:ext>
            </a:extLst>
          </p:cNvPr>
          <p:cNvSpPr/>
          <p:nvPr/>
        </p:nvSpPr>
        <p:spPr>
          <a:xfrm>
            <a:off x="5656521" y="125113"/>
            <a:ext cx="318977" cy="10408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E555F9AC-781B-45BB-B797-CC3888A12062}"/>
              </a:ext>
            </a:extLst>
          </p:cNvPr>
          <p:cNvSpPr/>
          <p:nvPr/>
        </p:nvSpPr>
        <p:spPr>
          <a:xfrm>
            <a:off x="5670697" y="1180117"/>
            <a:ext cx="318977" cy="3838265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A77F9E-5D94-4A25-8B1F-68365FFC6925}"/>
              </a:ext>
            </a:extLst>
          </p:cNvPr>
          <p:cNvSpPr txBox="1"/>
          <p:nvPr/>
        </p:nvSpPr>
        <p:spPr>
          <a:xfrm>
            <a:off x="4596808" y="489098"/>
            <a:ext cx="105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Read-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961EB3E-AF84-4F6E-9D19-653A975EA660}"/>
              </a:ext>
            </a:extLst>
          </p:cNvPr>
          <p:cNvSpPr txBox="1"/>
          <p:nvPr/>
        </p:nvSpPr>
        <p:spPr>
          <a:xfrm>
            <a:off x="4453603" y="2937684"/>
            <a:ext cx="134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Read / Write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FA41DFF-2FE6-4D1B-A80A-DCB4F16CD406}"/>
              </a:ext>
            </a:extLst>
          </p:cNvPr>
          <p:cNvSpPr txBox="1"/>
          <p:nvPr/>
        </p:nvSpPr>
        <p:spPr>
          <a:xfrm>
            <a:off x="7642218" y="125111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0x00000000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96C1F2-C6DB-44F4-84C0-AFE60A5583D1}"/>
              </a:ext>
            </a:extLst>
          </p:cNvPr>
          <p:cNvSpPr txBox="1"/>
          <p:nvPr/>
        </p:nvSpPr>
        <p:spPr>
          <a:xfrm>
            <a:off x="7642218" y="4710605"/>
            <a:ext cx="1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0xFFFFFFFF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E1C6571-5014-4CFA-A1FD-905849B87E3E}"/>
              </a:ext>
            </a:extLst>
          </p:cNvPr>
          <p:cNvSpPr txBox="1"/>
          <p:nvPr/>
        </p:nvSpPr>
        <p:spPr>
          <a:xfrm>
            <a:off x="3616875" y="1144004"/>
            <a:ext cx="207127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b="1" dirty="0"/>
              <a:t>The </a:t>
            </a:r>
            <a:r>
              <a:rPr lang="fr-FR" sz="2000" b="1" dirty="0" err="1"/>
              <a:t>address</a:t>
            </a:r>
            <a:r>
              <a:rPr lang="fr-FR" sz="2000" b="1" dirty="0"/>
              <a:t> </a:t>
            </a:r>
            <a:r>
              <a:rPr lang="fr-FR" sz="2000" b="1" dirty="0" err="1"/>
              <a:t>space</a:t>
            </a:r>
            <a:br>
              <a:rPr lang="fr-FR" sz="2000" b="1" dirty="0"/>
            </a:br>
            <a:r>
              <a:rPr lang="fr-FR" sz="1600" b="1" i="1" dirty="0"/>
              <a:t>(</a:t>
            </a:r>
            <a:r>
              <a:rPr lang="fr-FR" sz="1600" b="1" i="1" dirty="0" err="1"/>
              <a:t>historically</a:t>
            </a:r>
            <a:r>
              <a:rPr lang="fr-FR" sz="1600" b="1" i="1" dirty="0"/>
              <a:t>, but main concepts are </a:t>
            </a:r>
            <a:r>
              <a:rPr lang="fr-FR" sz="1600" b="1" i="1" dirty="0" err="1"/>
              <a:t>still</a:t>
            </a:r>
            <a:r>
              <a:rPr lang="fr-FR" sz="1600" b="1" i="1" dirty="0"/>
              <a:t> </a:t>
            </a:r>
            <a:r>
              <a:rPr lang="fr-FR" sz="1600" b="1" i="1" dirty="0" err="1"/>
              <a:t>present</a:t>
            </a:r>
            <a:r>
              <a:rPr lang="fr-FR" sz="16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78895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4"/>
            </a:pPr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FBB91E85-BED3-48AA-A438-1BC1746F4201}"/>
              </a:ext>
            </a:extLst>
          </p:cNvPr>
          <p:cNvSpPr/>
          <p:nvPr/>
        </p:nvSpPr>
        <p:spPr>
          <a:xfrm rot="16200000">
            <a:off x="281763" y="3060412"/>
            <a:ext cx="350874" cy="41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522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5"/>
            </a:pPr>
            <a:r>
              <a:rPr lang="fr-FR" dirty="0"/>
              <a:t>The OS </a:t>
            </a:r>
            <a:r>
              <a:rPr lang="fr-FR" dirty="0" err="1"/>
              <a:t>takes</a:t>
            </a:r>
            <a:r>
              <a:rPr lang="fr-FR" dirty="0"/>
              <a:t> the process at the </a:t>
            </a:r>
            <a:r>
              <a:rPr lang="fr-FR" dirty="0" err="1"/>
              <a:t>head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lèche : demi-tour 1">
            <a:extLst>
              <a:ext uri="{FF2B5EF4-FFF2-40B4-BE49-F238E27FC236}">
                <a16:creationId xmlns:a16="http://schemas.microsoft.com/office/drawing/2014/main" id="{C0DA3993-B45C-49FD-B523-B8319448F9AF}"/>
              </a:ext>
            </a:extLst>
          </p:cNvPr>
          <p:cNvSpPr/>
          <p:nvPr/>
        </p:nvSpPr>
        <p:spPr>
          <a:xfrm>
            <a:off x="2064438" y="2434221"/>
            <a:ext cx="2466679" cy="616685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A1DF1C-EF0C-4463-A686-C7BD933FA853}"/>
              </a:ext>
            </a:extLst>
          </p:cNvPr>
          <p:cNvSpPr/>
          <p:nvPr/>
        </p:nvSpPr>
        <p:spPr>
          <a:xfrm>
            <a:off x="4174604" y="3052738"/>
            <a:ext cx="409848" cy="4098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327323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6"/>
            </a:pPr>
            <a:r>
              <a:rPr lang="fr-FR" dirty="0"/>
              <a:t>The OS </a:t>
            </a:r>
            <a:r>
              <a:rPr lang="fr-FR" dirty="0" err="1"/>
              <a:t>loads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process B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B1C9894-37D7-454D-92F2-57D7CC75F7AD}"/>
              </a:ext>
            </a:extLst>
          </p:cNvPr>
          <p:cNvGrpSpPr/>
          <p:nvPr/>
        </p:nvGrpSpPr>
        <p:grpSpPr>
          <a:xfrm>
            <a:off x="6132246" y="1825204"/>
            <a:ext cx="1185640" cy="2776592"/>
            <a:chOff x="7453623" y="1350336"/>
            <a:chExt cx="1185640" cy="2776592"/>
          </a:xfrm>
        </p:grpSpPr>
        <p:sp>
          <p:nvSpPr>
            <p:cNvPr id="35" name="Google Shape;137;p21">
              <a:extLst>
                <a:ext uri="{FF2B5EF4-FFF2-40B4-BE49-F238E27FC236}">
                  <a16:creationId xmlns:a16="http://schemas.microsoft.com/office/drawing/2014/main" id="{31D12EE6-76CA-4A3A-ABE4-08D295ABB7E2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6" name="Google Shape;144;p21">
              <a:extLst>
                <a:ext uri="{FF2B5EF4-FFF2-40B4-BE49-F238E27FC236}">
                  <a16:creationId xmlns:a16="http://schemas.microsoft.com/office/drawing/2014/main" id="{7D1657D0-F360-457C-B510-EC3FF62DC522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" name="Google Shape;144;p21">
              <a:extLst>
                <a:ext uri="{FF2B5EF4-FFF2-40B4-BE49-F238E27FC236}">
                  <a16:creationId xmlns:a16="http://schemas.microsoft.com/office/drawing/2014/main" id="{64492630-C008-4AC1-8C5B-41A799F36C1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8" name="Google Shape;144;p21">
              <a:extLst>
                <a:ext uri="{FF2B5EF4-FFF2-40B4-BE49-F238E27FC236}">
                  <a16:creationId xmlns:a16="http://schemas.microsoft.com/office/drawing/2014/main" id="{E3B5F343-4D13-419A-AD30-66DC63CDDA97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" name="Google Shape;144;p21">
              <a:extLst>
                <a:ext uri="{FF2B5EF4-FFF2-40B4-BE49-F238E27FC236}">
                  <a16:creationId xmlns:a16="http://schemas.microsoft.com/office/drawing/2014/main" id="{F66BBA80-AB2C-442B-9B41-FA0261A9B6A6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" name="Google Shape;144;p21">
              <a:extLst>
                <a:ext uri="{FF2B5EF4-FFF2-40B4-BE49-F238E27FC236}">
                  <a16:creationId xmlns:a16="http://schemas.microsoft.com/office/drawing/2014/main" id="{711FA123-03E6-4F88-A1A8-E712C42072D7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" name="Google Shape;144;p21">
              <a:extLst>
                <a:ext uri="{FF2B5EF4-FFF2-40B4-BE49-F238E27FC236}">
                  <a16:creationId xmlns:a16="http://schemas.microsoft.com/office/drawing/2014/main" id="{46114EDE-2DCA-4741-9F2B-370CAC1F5FA5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" name="Google Shape;144;p21">
              <a:extLst>
                <a:ext uri="{FF2B5EF4-FFF2-40B4-BE49-F238E27FC236}">
                  <a16:creationId xmlns:a16="http://schemas.microsoft.com/office/drawing/2014/main" id="{9FC82DD0-D262-4BA2-AA77-809369689FBB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8CC8141A-E5E2-42FB-9370-E3581DCAC7E4}"/>
              </a:ext>
            </a:extLst>
          </p:cNvPr>
          <p:cNvSpPr txBox="1"/>
          <p:nvPr/>
        </p:nvSpPr>
        <p:spPr>
          <a:xfrm>
            <a:off x="3285933" y="2489923"/>
            <a:ext cx="2647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Context</a:t>
            </a:r>
            <a:r>
              <a:rPr lang="fr-FR" dirty="0"/>
              <a:t> of Process B: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stopped</a:t>
            </a:r>
            <a:r>
              <a:rPr lang="fr-FR" dirty="0"/>
              <a:t> at instruction 2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registers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values:</a:t>
            </a:r>
          </a:p>
          <a:p>
            <a:pPr lvl="4"/>
            <a:r>
              <a:rPr lang="fr-FR" dirty="0"/>
              <a:t>	R1 = 111</a:t>
            </a:r>
          </a:p>
          <a:p>
            <a:pPr lvl="4"/>
            <a:r>
              <a:rPr lang="fr-FR" dirty="0"/>
              <a:t>	R2 = 222</a:t>
            </a:r>
          </a:p>
          <a:p>
            <a:pPr lvl="4"/>
            <a:r>
              <a:rPr lang="fr-FR" dirty="0"/>
              <a:t>	R3 = 333</a:t>
            </a:r>
          </a:p>
          <a:p>
            <a:pPr lvl="4"/>
            <a:r>
              <a:rPr lang="fr-FR" dirty="0"/>
              <a:t>	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40901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8"/>
            </a:pPr>
            <a:r>
              <a:rPr lang="en-US" dirty="0"/>
              <a:t>The process B is put in « running » state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CA520F-C7BE-47BB-8564-62095647EC3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4754CA08-4E84-4AA6-B89A-16E9522FCAA6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R4, 66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SUB	R1, 10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DIV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R4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JNE	DIFFER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R4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JNE	CATCH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CLR	R1</a:t>
              </a:r>
            </a:p>
          </p:txBody>
        </p:sp>
        <p:sp>
          <p:nvSpPr>
            <p:cNvPr id="78" name="Flèche : droite 77">
              <a:extLst>
                <a:ext uri="{FF2B5EF4-FFF2-40B4-BE49-F238E27FC236}">
                  <a16:creationId xmlns:a16="http://schemas.microsoft.com/office/drawing/2014/main" id="{FF0BBC2D-1499-427E-B6C2-7D15C920863A}"/>
                </a:ext>
              </a:extLst>
            </p:cNvPr>
            <p:cNvSpPr/>
            <p:nvPr/>
          </p:nvSpPr>
          <p:spPr>
            <a:xfrm>
              <a:off x="3614297" y="2111500"/>
              <a:ext cx="397612" cy="29219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758AE059-64E1-4D18-9EC7-F4594320F67F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80" name="Google Shape;137;p21">
              <a:extLst>
                <a:ext uri="{FF2B5EF4-FFF2-40B4-BE49-F238E27FC236}">
                  <a16:creationId xmlns:a16="http://schemas.microsoft.com/office/drawing/2014/main" id="{6167757D-D960-41A9-855C-C81FA7E9E740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" name="Google Shape;144;p21">
              <a:extLst>
                <a:ext uri="{FF2B5EF4-FFF2-40B4-BE49-F238E27FC236}">
                  <a16:creationId xmlns:a16="http://schemas.microsoft.com/office/drawing/2014/main" id="{931F85BD-18AA-46B6-9B6B-56455BA57684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" name="Google Shape;144;p21">
              <a:extLst>
                <a:ext uri="{FF2B5EF4-FFF2-40B4-BE49-F238E27FC236}">
                  <a16:creationId xmlns:a16="http://schemas.microsoft.com/office/drawing/2014/main" id="{08412FA7-3A21-4ADB-A259-D519E99C5C9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" name="Google Shape;144;p21">
              <a:extLst>
                <a:ext uri="{FF2B5EF4-FFF2-40B4-BE49-F238E27FC236}">
                  <a16:creationId xmlns:a16="http://schemas.microsoft.com/office/drawing/2014/main" id="{77D63EB6-EB0C-474B-AB5A-AAD120FDE4B5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" name="Google Shape;144;p21">
              <a:extLst>
                <a:ext uri="{FF2B5EF4-FFF2-40B4-BE49-F238E27FC236}">
                  <a16:creationId xmlns:a16="http://schemas.microsoft.com/office/drawing/2014/main" id="{0D608B76-55A5-499B-BBCD-86892592ED62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" name="Google Shape;144;p21">
              <a:extLst>
                <a:ext uri="{FF2B5EF4-FFF2-40B4-BE49-F238E27FC236}">
                  <a16:creationId xmlns:a16="http://schemas.microsoft.com/office/drawing/2014/main" id="{6F1AA8F6-44DF-4AAF-ABA7-AE71B35914C4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" name="Google Shape;144;p21">
              <a:extLst>
                <a:ext uri="{FF2B5EF4-FFF2-40B4-BE49-F238E27FC236}">
                  <a16:creationId xmlns:a16="http://schemas.microsoft.com/office/drawing/2014/main" id="{A9ECCED8-BB60-4BE7-A2BE-DEAAC4C23AF4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0" name="Google Shape;144;p21">
              <a:extLst>
                <a:ext uri="{FF2B5EF4-FFF2-40B4-BE49-F238E27FC236}">
                  <a16:creationId xmlns:a16="http://schemas.microsoft.com/office/drawing/2014/main" id="{893635E9-1BD0-4E13-94FE-F2D27B2C4AA6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73FEA37-DD5B-4CDA-A3AF-3A98388AC874}"/>
              </a:ext>
            </a:extLst>
          </p:cNvPr>
          <p:cNvGrpSpPr/>
          <p:nvPr/>
        </p:nvGrpSpPr>
        <p:grpSpPr>
          <a:xfrm>
            <a:off x="163570" y="1740404"/>
            <a:ext cx="2017753" cy="761653"/>
            <a:chOff x="163570" y="1740404"/>
            <a:chExt cx="2017753" cy="761653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163570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961013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BC5B35E-2C19-4C76-926B-5FFE4CBD1A1F}"/>
                </a:ext>
              </a:extLst>
            </p:cNvPr>
            <p:cNvGrpSpPr/>
            <p:nvPr/>
          </p:nvGrpSpPr>
          <p:grpSpPr>
            <a:xfrm>
              <a:off x="843071" y="2286127"/>
              <a:ext cx="1338252" cy="215930"/>
              <a:chOff x="843071" y="2286127"/>
              <a:chExt cx="1338252" cy="215930"/>
            </a:xfrm>
          </p:grpSpPr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0E0203F5-672E-4ED1-BAA0-59B9EB9D4C46}"/>
                  </a:ext>
                </a:extLst>
              </p:cNvPr>
              <p:cNvGrpSpPr/>
              <p:nvPr/>
            </p:nvGrpSpPr>
            <p:grpSpPr>
              <a:xfrm>
                <a:off x="843071" y="2292507"/>
                <a:ext cx="1338252" cy="209550"/>
                <a:chOff x="843071" y="2292507"/>
                <a:chExt cx="1338252" cy="209550"/>
              </a:xfrm>
            </p:grpSpPr>
            <p:cxnSp>
              <p:nvCxnSpPr>
                <p:cNvPr id="57" name="Connecteur droit avec flèche 56">
                  <a:extLst>
                    <a:ext uri="{FF2B5EF4-FFF2-40B4-BE49-F238E27FC236}">
                      <a16:creationId xmlns:a16="http://schemas.microsoft.com/office/drawing/2014/main" id="{7222BD13-E484-4839-80BF-BA1279980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071" y="2400427"/>
                  <a:ext cx="133825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53917BA-21AD-4DDB-ABB8-014AF900867A}"/>
                    </a:ext>
                  </a:extLst>
                </p:cNvPr>
                <p:cNvSpPr/>
                <p:nvPr/>
              </p:nvSpPr>
              <p:spPr>
                <a:xfrm>
                  <a:off x="892977" y="2292507"/>
                  <a:ext cx="136072" cy="2095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F73D2ED-427A-437B-B7C4-26504C80072D}"/>
                  </a:ext>
                </a:extLst>
              </p:cNvPr>
              <p:cNvSpPr/>
              <p:nvPr/>
            </p:nvSpPr>
            <p:spPr>
              <a:xfrm>
                <a:off x="1112972" y="2286127"/>
                <a:ext cx="742950" cy="2095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DAA6408-A43E-482A-9A10-96BD084F745E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48E7759-84A5-48C4-8DEE-9D4113ABCEC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D656FAB2-93D3-4969-B18A-6A1FF1369719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CC1B073-DCF5-4E9E-B520-C103CEE616DB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214655F-73E6-4E11-923A-FCFE78FBF7B7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6C8AAF2-1AD0-421B-BD3C-E236BC47AA30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689B6D5-4FCA-4984-949E-7DA5CEF20E2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64" name="Triangle isocèle 63">
                <a:extLst>
                  <a:ext uri="{FF2B5EF4-FFF2-40B4-BE49-F238E27FC236}">
                    <a16:creationId xmlns:a16="http://schemas.microsoft.com/office/drawing/2014/main" id="{AD55581C-A4C5-4E84-A3D6-495E35DF3F75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E79CC203-5425-46F8-B076-402D512682C7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702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CA520F-C7BE-47BB-8564-62095647EC3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4754CA08-4E84-4AA6-B89A-16E9522FCAA6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R4, 66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SUB	R1, 10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DIV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R4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JNE	DIFFER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R4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JNE	CATCH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CLR	R1</a:t>
              </a:r>
            </a:p>
          </p:txBody>
        </p:sp>
        <p:sp>
          <p:nvSpPr>
            <p:cNvPr id="78" name="Flèche : droite 77">
              <a:extLst>
                <a:ext uri="{FF2B5EF4-FFF2-40B4-BE49-F238E27FC236}">
                  <a16:creationId xmlns:a16="http://schemas.microsoft.com/office/drawing/2014/main" id="{FF0BBC2D-1499-427E-B6C2-7D15C920863A}"/>
                </a:ext>
              </a:extLst>
            </p:cNvPr>
            <p:cNvSpPr/>
            <p:nvPr/>
          </p:nvSpPr>
          <p:spPr>
            <a:xfrm>
              <a:off x="3614297" y="2111500"/>
              <a:ext cx="397612" cy="29219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758AE059-64E1-4D18-9EC7-F4594320F67F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80" name="Google Shape;137;p21">
              <a:extLst>
                <a:ext uri="{FF2B5EF4-FFF2-40B4-BE49-F238E27FC236}">
                  <a16:creationId xmlns:a16="http://schemas.microsoft.com/office/drawing/2014/main" id="{6167757D-D960-41A9-855C-C81FA7E9E740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" name="Google Shape;144;p21">
              <a:extLst>
                <a:ext uri="{FF2B5EF4-FFF2-40B4-BE49-F238E27FC236}">
                  <a16:creationId xmlns:a16="http://schemas.microsoft.com/office/drawing/2014/main" id="{931F85BD-18AA-46B6-9B6B-56455BA57684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" name="Google Shape;144;p21">
              <a:extLst>
                <a:ext uri="{FF2B5EF4-FFF2-40B4-BE49-F238E27FC236}">
                  <a16:creationId xmlns:a16="http://schemas.microsoft.com/office/drawing/2014/main" id="{08412FA7-3A21-4ADB-A259-D519E99C5C9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" name="Google Shape;144;p21">
              <a:extLst>
                <a:ext uri="{FF2B5EF4-FFF2-40B4-BE49-F238E27FC236}">
                  <a16:creationId xmlns:a16="http://schemas.microsoft.com/office/drawing/2014/main" id="{77D63EB6-EB0C-474B-AB5A-AAD120FDE4B5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" name="Google Shape;144;p21">
              <a:extLst>
                <a:ext uri="{FF2B5EF4-FFF2-40B4-BE49-F238E27FC236}">
                  <a16:creationId xmlns:a16="http://schemas.microsoft.com/office/drawing/2014/main" id="{0D608B76-55A5-499B-BBCD-86892592ED62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" name="Google Shape;144;p21">
              <a:extLst>
                <a:ext uri="{FF2B5EF4-FFF2-40B4-BE49-F238E27FC236}">
                  <a16:creationId xmlns:a16="http://schemas.microsoft.com/office/drawing/2014/main" id="{6F1AA8F6-44DF-4AAF-ABA7-AE71B35914C4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" name="Google Shape;144;p21">
              <a:extLst>
                <a:ext uri="{FF2B5EF4-FFF2-40B4-BE49-F238E27FC236}">
                  <a16:creationId xmlns:a16="http://schemas.microsoft.com/office/drawing/2014/main" id="{A9ECCED8-BB60-4BE7-A2BE-DEAAC4C23AF4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0" name="Google Shape;144;p21">
              <a:extLst>
                <a:ext uri="{FF2B5EF4-FFF2-40B4-BE49-F238E27FC236}">
                  <a16:creationId xmlns:a16="http://schemas.microsoft.com/office/drawing/2014/main" id="{893635E9-1BD0-4E13-94FE-F2D27B2C4AA6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DAA6408-A43E-482A-9A10-96BD084F745E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48E7759-84A5-48C4-8DEE-9D4113ABCEC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D656FAB2-93D3-4969-B18A-6A1FF1369719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CC1B073-DCF5-4E9E-B520-C103CEE616DB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214655F-73E6-4E11-923A-FCFE78FBF7B7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6C8AAF2-1AD0-421B-BD3C-E236BC47AA30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689B6D5-4FCA-4984-949E-7DA5CEF20E2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64" name="Triangle isocèle 63">
                <a:extLst>
                  <a:ext uri="{FF2B5EF4-FFF2-40B4-BE49-F238E27FC236}">
                    <a16:creationId xmlns:a16="http://schemas.microsoft.com/office/drawing/2014/main" id="{AD55581C-A4C5-4E84-A3D6-495E35DF3F75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E79CC203-5425-46F8-B076-402D512682C7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882BA53-E4E2-460C-B563-19E55192676F}"/>
              </a:ext>
            </a:extLst>
          </p:cNvPr>
          <p:cNvGrpSpPr/>
          <p:nvPr/>
        </p:nvGrpSpPr>
        <p:grpSpPr>
          <a:xfrm>
            <a:off x="843071" y="2286127"/>
            <a:ext cx="1338252" cy="209550"/>
            <a:chOff x="1237484" y="2306133"/>
            <a:chExt cx="1338252" cy="209550"/>
          </a:xfrm>
        </p:grpSpPr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6B48CDD2-8D45-4A32-9A8F-14C33E15693A}"/>
                </a:ext>
              </a:extLst>
            </p:cNvPr>
            <p:cNvCxnSpPr>
              <a:cxnSpLocks/>
            </p:cNvCxnSpPr>
            <p:nvPr/>
          </p:nvCxnSpPr>
          <p:spPr>
            <a:xfrm>
              <a:off x="1237484" y="2420433"/>
              <a:ext cx="1338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5686211-928C-4D89-9707-5CC786C02A5A}"/>
                </a:ext>
              </a:extLst>
            </p:cNvPr>
            <p:cNvSpPr/>
            <p:nvPr/>
          </p:nvSpPr>
          <p:spPr>
            <a:xfrm>
              <a:off x="1507385" y="2306133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Google Shape;87;p14">
            <a:extLst>
              <a:ext uri="{FF2B5EF4-FFF2-40B4-BE49-F238E27FC236}">
                <a16:creationId xmlns:a16="http://schemas.microsoft.com/office/drawing/2014/main" id="{AEBBF28C-08CA-4D18-BDFE-67A3D80182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process B </a:t>
            </a:r>
            <a:r>
              <a:rPr lang="fr-FR" dirty="0" err="1"/>
              <a:t>is</a:t>
            </a:r>
            <a:r>
              <a:rPr lang="fr-FR" dirty="0"/>
              <a:t> running</a:t>
            </a:r>
          </a:p>
        </p:txBody>
      </p:sp>
    </p:spTree>
    <p:extLst>
      <p:ext uri="{BB962C8B-B14F-4D97-AF65-F5344CB8AC3E}">
        <p14:creationId xmlns:p14="http://schemas.microsoft.com/office/powerpoint/2010/main" val="34108042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1: Round Robin </a:t>
            </a:r>
            <a:r>
              <a:rPr lang="fr-FR" dirty="0" err="1"/>
              <a:t>scheduler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N quantums of time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turn</a:t>
            </a:r>
            <a:br>
              <a:rPr lang="fr-FR" dirty="0"/>
            </a:br>
            <a:r>
              <a:rPr lang="fr-FR" dirty="0"/>
              <a:t>(or </a:t>
            </a:r>
            <a:r>
              <a:rPr lang="fr-FR" dirty="0" err="1"/>
              <a:t>less</a:t>
            </a:r>
            <a:r>
              <a:rPr lang="fr-FR" dirty="0"/>
              <a:t> if a blocking I/O </a:t>
            </a:r>
            <a:r>
              <a:rPr lang="fr-FR" dirty="0" err="1"/>
              <a:t>is</a:t>
            </a:r>
            <a:r>
              <a:rPr lang="fr-FR" dirty="0"/>
              <a:t> made)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in the queue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run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turn</a:t>
            </a:r>
            <a:br>
              <a:rPr lang="fr-FR" dirty="0"/>
            </a:br>
            <a:r>
              <a:rPr lang="fr-FR" dirty="0"/>
              <a:t>(queue = FIFO = First In, First Out)</a:t>
            </a:r>
          </a:p>
          <a:p>
            <a:endParaRPr lang="fr-FR" dirty="0"/>
          </a:p>
          <a:p>
            <a:r>
              <a:rPr lang="fr-FR" dirty="0"/>
              <a:t>-&gt;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« sure »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executed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639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49">
            <a:extLst>
              <a:ext uri="{FF2B5EF4-FFF2-40B4-BE49-F238E27FC236}">
                <a16:creationId xmlns:a16="http://schemas.microsoft.com/office/drawing/2014/main" id="{EC36ABAD-71D2-4B27-850F-E0AA9D97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1: Round Robin </a:t>
            </a:r>
            <a:r>
              <a:rPr lang="fr-FR" dirty="0" err="1"/>
              <a:t>scheduler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DCB4683-6E5E-41D5-BD19-703A53E89069}"/>
              </a:ext>
            </a:extLst>
          </p:cNvPr>
          <p:cNvGrpSpPr/>
          <p:nvPr/>
        </p:nvGrpSpPr>
        <p:grpSpPr>
          <a:xfrm>
            <a:off x="1115348" y="1486836"/>
            <a:ext cx="6913303" cy="2750803"/>
            <a:chOff x="387363" y="1529366"/>
            <a:chExt cx="6913303" cy="2750803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7171247-DB59-4B85-B1DD-A2EBDF02BEB5}"/>
                </a:ext>
              </a:extLst>
            </p:cNvPr>
            <p:cNvGrpSpPr/>
            <p:nvPr/>
          </p:nvGrpSpPr>
          <p:grpSpPr>
            <a:xfrm>
              <a:off x="387363" y="1532957"/>
              <a:ext cx="2124891" cy="2531769"/>
              <a:chOff x="1968513" y="1634726"/>
              <a:chExt cx="2124891" cy="253176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4D4671-C643-4A30-AC4F-D9B400371ECA}"/>
                  </a:ext>
                </a:extLst>
              </p:cNvPr>
              <p:cNvSpPr/>
              <p:nvPr/>
            </p:nvSpPr>
            <p:spPr>
              <a:xfrm>
                <a:off x="2639936" y="1634726"/>
                <a:ext cx="782053" cy="5715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60C56703-CD5D-48BC-B27D-7875699E40D7}"/>
                  </a:ext>
                </a:extLst>
              </p:cNvPr>
              <p:cNvSpPr txBox="1"/>
              <p:nvPr/>
            </p:nvSpPr>
            <p:spPr>
              <a:xfrm>
                <a:off x="1968513" y="2277928"/>
                <a:ext cx="2124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Long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CFE893D-A9BD-488C-B091-4DB473B238E3}"/>
                  </a:ext>
                </a:extLst>
              </p:cNvPr>
              <p:cNvSpPr txBox="1"/>
              <p:nvPr/>
            </p:nvSpPr>
            <p:spPr>
              <a:xfrm>
                <a:off x="2186225" y="3858718"/>
                <a:ext cx="1689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1 </a:t>
                </a:r>
                <a:r>
                  <a:rPr lang="fr-FR" dirty="0" err="1"/>
                  <a:t>is</a:t>
                </a:r>
                <a:r>
                  <a:rPr lang="fr-FR" dirty="0"/>
                  <a:t> sent first</a:t>
                </a: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333E8A9-8C1C-4FB2-985E-0BED0015293A}"/>
                </a:ext>
              </a:extLst>
            </p:cNvPr>
            <p:cNvGrpSpPr/>
            <p:nvPr/>
          </p:nvGrpSpPr>
          <p:grpSpPr>
            <a:xfrm>
              <a:off x="2813681" y="1529366"/>
              <a:ext cx="2298725" cy="2750803"/>
              <a:chOff x="2813681" y="1529366"/>
              <a:chExt cx="2298725" cy="275080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D451FB7-9C02-4A88-AC35-73615AAA856B}"/>
                  </a:ext>
                </a:extLst>
              </p:cNvPr>
              <p:cNvSpPr/>
              <p:nvPr/>
            </p:nvSpPr>
            <p:spPr>
              <a:xfrm>
                <a:off x="3572022" y="1529366"/>
                <a:ext cx="782053" cy="5715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98E000A-6567-4AB3-AE9F-7F9CB94F976C}"/>
                  </a:ext>
                </a:extLst>
              </p:cNvPr>
              <p:cNvSpPr txBox="1"/>
              <p:nvPr/>
            </p:nvSpPr>
            <p:spPr>
              <a:xfrm>
                <a:off x="2813681" y="2176159"/>
                <a:ext cx="22987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Medium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one I/O :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A « </a:t>
                </a:r>
                <a:r>
                  <a:rPr lang="fr-FR" dirty="0" err="1"/>
                  <a:t>read</a:t>
                </a:r>
                <a:r>
                  <a:rPr lang="fr-FR" dirty="0"/>
                  <a:t> » </a:t>
                </a:r>
                <a:r>
                  <a:rPr lang="fr-FR" dirty="0" err="1"/>
                  <a:t>syscall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made on a file </a:t>
                </a:r>
                <a:r>
                  <a:rPr lang="fr-FR" dirty="0" err="1"/>
                  <a:t>from</a:t>
                </a:r>
                <a:r>
                  <a:rPr lang="fr-FR" dirty="0"/>
                  <a:t> a </a:t>
                </a:r>
                <a:r>
                  <a:rPr lang="fr-FR" dirty="0" err="1"/>
                  <a:t>disk</a:t>
                </a:r>
                <a:r>
                  <a:rPr lang="fr-FR" dirty="0"/>
                  <a:t> </a:t>
                </a:r>
                <a:r>
                  <a:rPr lang="fr-FR" dirty="0" err="1"/>
                  <a:t>device</a:t>
                </a:r>
                <a:endParaRPr lang="fr-FR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ACFE85E5-A3CC-4CFB-90DB-AAD39AB49A3D}"/>
                  </a:ext>
                </a:extLst>
              </p:cNvPr>
              <p:cNvSpPr txBox="1"/>
              <p:nvPr/>
            </p:nvSpPr>
            <p:spPr>
              <a:xfrm>
                <a:off x="3118311" y="3756949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2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1</a:t>
                </a: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36F272A-9E4C-4853-9232-AE3E70851129}"/>
                </a:ext>
              </a:extLst>
            </p:cNvPr>
            <p:cNvGrpSpPr/>
            <p:nvPr/>
          </p:nvGrpSpPr>
          <p:grpSpPr>
            <a:xfrm>
              <a:off x="5413833" y="1529366"/>
              <a:ext cx="1886833" cy="2750803"/>
              <a:chOff x="5413833" y="1529366"/>
              <a:chExt cx="1886833" cy="275080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701EA7-F818-414B-A977-B0450864E989}"/>
                  </a:ext>
                </a:extLst>
              </p:cNvPr>
              <p:cNvSpPr/>
              <p:nvPr/>
            </p:nvSpPr>
            <p:spPr>
              <a:xfrm>
                <a:off x="5966228" y="1529366"/>
                <a:ext cx="782053" cy="5715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8EFFDE1-E92A-462B-A028-0A38C460BC99}"/>
                  </a:ext>
                </a:extLst>
              </p:cNvPr>
              <p:cNvSpPr txBox="1"/>
              <p:nvPr/>
            </p:nvSpPr>
            <p:spPr>
              <a:xfrm>
                <a:off x="5413833" y="2176159"/>
                <a:ext cx="1886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Medium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531022-412C-47B7-8DED-A8B11CE96B49}"/>
                  </a:ext>
                </a:extLst>
              </p:cNvPr>
              <p:cNvSpPr txBox="1"/>
              <p:nvPr/>
            </p:nvSpPr>
            <p:spPr>
              <a:xfrm>
                <a:off x="5512517" y="3756949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3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2</a:t>
                </a:r>
              </a:p>
            </p:txBody>
          </p:sp>
        </p:grp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3E5A9E88-51D2-454F-9FC8-447ADF780430}"/>
              </a:ext>
            </a:extLst>
          </p:cNvPr>
          <p:cNvSpPr txBox="1"/>
          <p:nvPr/>
        </p:nvSpPr>
        <p:spPr>
          <a:xfrm>
            <a:off x="2488883" y="860153"/>
            <a:ext cx="44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Quantums of time per process: 2</a:t>
            </a:r>
          </a:p>
        </p:txBody>
      </p:sp>
    </p:spTree>
    <p:extLst>
      <p:ext uri="{BB962C8B-B14F-4D97-AF65-F5344CB8AC3E}">
        <p14:creationId xmlns:p14="http://schemas.microsoft.com/office/powerpoint/2010/main" val="40236425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Example 1: Round Robin </a:t>
            </a:r>
            <a:r>
              <a:rPr lang="fr-FR" dirty="0" err="1"/>
              <a:t>scheduler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B56642-5855-45CC-AFF4-4FDE71CB2353}"/>
              </a:ext>
            </a:extLst>
          </p:cNvPr>
          <p:cNvCxnSpPr>
            <a:cxnSpLocks/>
          </p:cNvCxnSpPr>
          <p:nvPr/>
        </p:nvCxnSpPr>
        <p:spPr>
          <a:xfrm>
            <a:off x="333375" y="2813194"/>
            <a:ext cx="8353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C86918-A1BF-41B5-A17C-D0F15E9B143E}"/>
              </a:ext>
            </a:extLst>
          </p:cNvPr>
          <p:cNvSpPr/>
          <p:nvPr/>
        </p:nvSpPr>
        <p:spPr>
          <a:xfrm>
            <a:off x="457200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1F8A9-FEE8-4B39-A142-791C2193325A}"/>
              </a:ext>
            </a:extLst>
          </p:cNvPr>
          <p:cNvSpPr/>
          <p:nvPr/>
        </p:nvSpPr>
        <p:spPr>
          <a:xfrm>
            <a:off x="1323975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4FA742-EFB0-4D0E-AE4C-174386240FD0}"/>
              </a:ext>
            </a:extLst>
          </p:cNvPr>
          <p:cNvSpPr/>
          <p:nvPr/>
        </p:nvSpPr>
        <p:spPr>
          <a:xfrm>
            <a:off x="2190750" y="2697324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7EDDAA-1595-4C9B-BAA1-011AE9BCF185}"/>
              </a:ext>
            </a:extLst>
          </p:cNvPr>
          <p:cNvSpPr/>
          <p:nvPr/>
        </p:nvSpPr>
        <p:spPr>
          <a:xfrm>
            <a:off x="6120713" y="2707635"/>
            <a:ext cx="594632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73989-A7E5-46F9-A16B-10A31CC3F456}"/>
              </a:ext>
            </a:extLst>
          </p:cNvPr>
          <p:cNvSpPr/>
          <p:nvPr/>
        </p:nvSpPr>
        <p:spPr>
          <a:xfrm>
            <a:off x="5256586" y="2708658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65239F-4F4D-4F96-B9BE-A03521257E55}"/>
              </a:ext>
            </a:extLst>
          </p:cNvPr>
          <p:cNvSpPr/>
          <p:nvPr/>
        </p:nvSpPr>
        <p:spPr>
          <a:xfrm>
            <a:off x="3057525" y="2697324"/>
            <a:ext cx="346982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E36074-3DF4-4B12-9977-7E55BF15A300}"/>
              </a:ext>
            </a:extLst>
          </p:cNvPr>
          <p:cNvSpPr/>
          <p:nvPr/>
        </p:nvSpPr>
        <p:spPr>
          <a:xfrm>
            <a:off x="3524021" y="2707635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B55681-97CD-439D-8A13-82C687CF6342}"/>
              </a:ext>
            </a:extLst>
          </p:cNvPr>
          <p:cNvSpPr/>
          <p:nvPr/>
        </p:nvSpPr>
        <p:spPr>
          <a:xfrm>
            <a:off x="4392459" y="2708419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82625D-8917-4665-8E5D-0B70446D3FB1}"/>
              </a:ext>
            </a:extLst>
          </p:cNvPr>
          <p:cNvSpPr/>
          <p:nvPr/>
        </p:nvSpPr>
        <p:spPr>
          <a:xfrm>
            <a:off x="6836522" y="2705220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8349F95-A904-4A5D-B0A0-FB1AD73AE47D}"/>
              </a:ext>
            </a:extLst>
          </p:cNvPr>
          <p:cNvSpPr txBox="1"/>
          <p:nvPr/>
        </p:nvSpPr>
        <p:spPr>
          <a:xfrm>
            <a:off x="1323975" y="2063381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ready</a:t>
            </a:r>
            <a:endParaRPr lang="fr-FR" i="1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4385BDF-5542-4A30-8A16-FAE64599C2B2}"/>
              </a:ext>
            </a:extLst>
          </p:cNvPr>
          <p:cNvSpPr txBox="1"/>
          <p:nvPr/>
        </p:nvSpPr>
        <p:spPr>
          <a:xfrm>
            <a:off x="2190750" y="794385"/>
            <a:ext cx="866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/>
              <a:t>sleeping</a:t>
            </a:r>
          </a:p>
          <a:p>
            <a:endParaRPr lang="fr-FR" dirty="0"/>
          </a:p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2: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0FF4A-F562-4F8D-9516-913F286961CC}"/>
              </a:ext>
            </a:extLst>
          </p:cNvPr>
          <p:cNvSpPr/>
          <p:nvPr/>
        </p:nvSpPr>
        <p:spPr>
          <a:xfrm>
            <a:off x="7704960" y="2705220"/>
            <a:ext cx="590916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FE7D7-80E6-479A-A22E-50712DF9A0B1}"/>
              </a:ext>
            </a:extLst>
          </p:cNvPr>
          <p:cNvSpPr txBox="1"/>
          <p:nvPr/>
        </p:nvSpPr>
        <p:spPr>
          <a:xfrm>
            <a:off x="3528332" y="1453821"/>
            <a:ext cx="866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FF45AFB-A991-4874-8776-C4E3827E2D8E}"/>
              </a:ext>
            </a:extLst>
          </p:cNvPr>
          <p:cNvSpPr txBox="1"/>
          <p:nvPr/>
        </p:nvSpPr>
        <p:spPr>
          <a:xfrm>
            <a:off x="6022649" y="3016122"/>
            <a:ext cx="79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3F041E8-946D-494C-A95C-087E53160499}"/>
              </a:ext>
            </a:extLst>
          </p:cNvPr>
          <p:cNvSpPr txBox="1"/>
          <p:nvPr/>
        </p:nvSpPr>
        <p:spPr>
          <a:xfrm>
            <a:off x="2797628" y="3021174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</a:t>
            </a:r>
            <a:r>
              <a:rPr lang="fr-FR" dirty="0" err="1"/>
              <a:t>syscall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7527115-5949-42C9-949F-9C41E7100957}"/>
              </a:ext>
            </a:extLst>
          </p:cNvPr>
          <p:cNvSpPr txBox="1"/>
          <p:nvPr/>
        </p:nvSpPr>
        <p:spPr>
          <a:xfrm>
            <a:off x="7632577" y="3001244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D18C0A3-40CB-4089-83A9-B9F2C9445191}"/>
              </a:ext>
            </a:extLst>
          </p:cNvPr>
          <p:cNvSpPr txBox="1"/>
          <p:nvPr/>
        </p:nvSpPr>
        <p:spPr>
          <a:xfrm>
            <a:off x="6827613" y="3015920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F0A514-4982-4D59-8217-35761083092B}"/>
              </a:ext>
            </a:extLst>
          </p:cNvPr>
          <p:cNvSpPr txBox="1"/>
          <p:nvPr/>
        </p:nvSpPr>
        <p:spPr>
          <a:xfrm>
            <a:off x="333375" y="4442074"/>
            <a:ext cx="307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Quantums of time per process: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45065F8-34F8-4B07-8357-1F1FB1E4668C}"/>
              </a:ext>
            </a:extLst>
          </p:cNvPr>
          <p:cNvSpPr txBox="1"/>
          <p:nvPr/>
        </p:nvSpPr>
        <p:spPr>
          <a:xfrm>
            <a:off x="457200" y="1865319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r>
              <a:rPr lang="fr-FR" i="1" dirty="0"/>
              <a:t>running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BBCE04C-5C55-43E6-9906-B23AC259522F}"/>
              </a:ext>
            </a:extLst>
          </p:cNvPr>
          <p:cNvSpPr txBox="1"/>
          <p:nvPr/>
        </p:nvSpPr>
        <p:spPr>
          <a:xfrm>
            <a:off x="7632576" y="2093633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CABD4A-CD7C-4C3A-887C-C2D0333D8C34}"/>
              </a:ext>
            </a:extLst>
          </p:cNvPr>
          <p:cNvSpPr txBox="1"/>
          <p:nvPr/>
        </p:nvSpPr>
        <p:spPr>
          <a:xfrm>
            <a:off x="4184875" y="2971714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data are </a:t>
            </a:r>
            <a:r>
              <a:rPr lang="fr-FR" dirty="0" err="1"/>
              <a:t>ready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803682-EB21-4694-AB0A-E1EDF508CF51}"/>
              </a:ext>
            </a:extLst>
          </p:cNvPr>
          <p:cNvSpPr txBox="1"/>
          <p:nvPr/>
        </p:nvSpPr>
        <p:spPr>
          <a:xfrm>
            <a:off x="5197569" y="1453821"/>
            <a:ext cx="8609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1: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81535B1-C934-4876-8F48-6D52439C202A}"/>
              </a:ext>
            </a:extLst>
          </p:cNvPr>
          <p:cNvSpPr txBox="1"/>
          <p:nvPr/>
        </p:nvSpPr>
        <p:spPr>
          <a:xfrm>
            <a:off x="6789604" y="2102430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12251124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2: Round Robin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as the Round Robin</a:t>
            </a:r>
          </a:p>
          <a:p>
            <a:pPr lvl="1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N quantums of time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turn</a:t>
            </a:r>
            <a:br>
              <a:rPr lang="fr-FR" dirty="0"/>
            </a:br>
            <a:r>
              <a:rPr lang="fr-FR" dirty="0"/>
              <a:t>(or </a:t>
            </a:r>
            <a:r>
              <a:rPr lang="fr-FR" dirty="0" err="1"/>
              <a:t>less</a:t>
            </a:r>
            <a:r>
              <a:rPr lang="fr-FR" dirty="0"/>
              <a:t> if a blocking I/O </a:t>
            </a:r>
            <a:r>
              <a:rPr lang="fr-FR" dirty="0" err="1"/>
              <a:t>is</a:t>
            </a:r>
            <a:r>
              <a:rPr lang="fr-FR" dirty="0"/>
              <a:t> made)</a:t>
            </a:r>
          </a:p>
          <a:p>
            <a:pPr lvl="1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in the queue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run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turn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Priorities</a:t>
            </a:r>
            <a:r>
              <a:rPr lang="fr-FR" dirty="0"/>
              <a:t> are </a:t>
            </a:r>
            <a:r>
              <a:rPr lang="fr-FR" dirty="0" err="1"/>
              <a:t>added</a:t>
            </a:r>
            <a:r>
              <a:rPr lang="fr-FR" dirty="0"/>
              <a:t>!</a:t>
            </a:r>
          </a:p>
          <a:p>
            <a:pPr lvl="1"/>
            <a:r>
              <a:rPr lang="fr-FR" dirty="0" err="1"/>
              <a:t>Priority</a:t>
            </a:r>
            <a:r>
              <a:rPr lang="fr-FR" dirty="0"/>
              <a:t> on GUI </a:t>
            </a:r>
            <a:r>
              <a:rPr lang="fr-FR" dirty="0" err="1"/>
              <a:t>tasks</a:t>
            </a:r>
            <a:r>
              <a:rPr lang="fr-FR" dirty="0"/>
              <a:t> (</a:t>
            </a:r>
            <a:r>
              <a:rPr lang="fr-FR" dirty="0" err="1"/>
              <a:t>graphical</a:t>
            </a:r>
            <a:r>
              <a:rPr lang="fr-FR" dirty="0"/>
              <a:t> client)</a:t>
            </a:r>
          </a:p>
          <a:p>
            <a:pPr lvl="1"/>
            <a:r>
              <a:rPr lang="fr-FR" dirty="0" err="1"/>
              <a:t>Priority</a:t>
            </a:r>
            <a:r>
              <a:rPr lang="fr-FR" dirty="0"/>
              <a:t> on background </a:t>
            </a:r>
            <a:r>
              <a:rPr lang="fr-FR" dirty="0" err="1"/>
              <a:t>tasks</a:t>
            </a:r>
            <a:r>
              <a:rPr lang="fr-FR" dirty="0"/>
              <a:t> (servers)</a:t>
            </a:r>
          </a:p>
          <a:p>
            <a:pPr lvl="1"/>
            <a:r>
              <a:rPr lang="fr-FR" dirty="0"/>
              <a:t>Manual </a:t>
            </a:r>
            <a:r>
              <a:rPr lang="fr-FR" dirty="0" err="1"/>
              <a:t>priorities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991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2: Round Robin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The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priority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run first</a:t>
            </a:r>
          </a:p>
          <a:p>
            <a:pPr lvl="1"/>
            <a:r>
              <a:rPr lang="fr-FR" dirty="0"/>
              <a:t>The 1st in the queue if </a:t>
            </a:r>
            <a:r>
              <a:rPr lang="fr-FR" dirty="0" err="1"/>
              <a:t>they</a:t>
            </a:r>
            <a:r>
              <a:rPr lang="fr-FR" dirty="0"/>
              <a:t> have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priority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r>
              <a:rPr lang="fr-FR" dirty="0"/>
              <a:t>, </a:t>
            </a:r>
            <a:r>
              <a:rPr lang="fr-FR" dirty="0" err="1"/>
              <a:t>priorities</a:t>
            </a:r>
            <a:r>
              <a:rPr lang="fr-FR" dirty="0"/>
              <a:t> in the </a:t>
            </a:r>
            <a:r>
              <a:rPr lang="fr-FR" dirty="0" err="1"/>
              <a:t>ready</a:t>
            </a:r>
            <a:r>
              <a:rPr lang="fr-FR" dirty="0"/>
              <a:t> queue are </a:t>
            </a:r>
            <a:r>
              <a:rPr lang="fr-FR" dirty="0" err="1"/>
              <a:t>updated</a:t>
            </a:r>
            <a:endParaRPr lang="fr-FR" dirty="0"/>
          </a:p>
          <a:p>
            <a:pPr lvl="1"/>
            <a:r>
              <a:rPr lang="fr-FR" dirty="0"/>
              <a:t>+1 for all </a:t>
            </a:r>
            <a:r>
              <a:rPr lang="fr-FR" dirty="0" err="1"/>
              <a:t>tasks</a:t>
            </a:r>
            <a:endParaRPr lang="fr-FR" dirty="0"/>
          </a:p>
          <a:p>
            <a:pPr lvl="1"/>
            <a:r>
              <a:rPr lang="fr-FR" dirty="0"/>
              <a:t>+5 for </a:t>
            </a:r>
            <a:r>
              <a:rPr lang="fr-FR" dirty="0" err="1"/>
              <a:t>prefered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(background/</a:t>
            </a:r>
            <a:r>
              <a:rPr lang="fr-FR" dirty="0" err="1"/>
              <a:t>foreground</a:t>
            </a:r>
            <a:r>
              <a:rPr lang="fr-FR" dirty="0"/>
              <a:t>/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criterion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45883"/>
      </p:ext>
    </p:extLst>
  </p:cSld>
  <p:clrMapOvr>
    <a:masterClrMapping/>
  </p:clrMapOvr>
</p:sld>
</file>

<file path=ppt/theme/theme1.xml><?xml version="1.0" encoding="utf-8"?>
<a:theme xmlns:a="http://schemas.openxmlformats.org/drawingml/2006/main" name="lse light smal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15076</TotalTime>
  <Words>10265</Words>
  <Application>Microsoft Office PowerPoint</Application>
  <PresentationFormat>Affichage à l'écran (16:9)</PresentationFormat>
  <Paragraphs>2074</Paragraphs>
  <Slides>120</Slides>
  <Notes>94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120</vt:i4>
      </vt:variant>
    </vt:vector>
  </HeadingPairs>
  <TitlesOfParts>
    <vt:vector size="125" baseType="lpstr">
      <vt:lpstr>Arial</vt:lpstr>
      <vt:lpstr>Courier New</vt:lpstr>
      <vt:lpstr>Droid Sans</vt:lpstr>
      <vt:lpstr>Droid Sans Mono</vt:lpstr>
      <vt:lpstr>lse light small</vt:lpstr>
      <vt:lpstr>Operating Systems: Processes &amp; Scheduling</vt:lpstr>
      <vt:lpstr>The “OS API”</vt:lpstr>
      <vt:lpstr>The “OS API”</vt:lpstr>
      <vt:lpstr>The “OS API”: Syscalls</vt:lpstr>
      <vt:lpstr>API / ABI</vt:lpstr>
      <vt:lpstr>What is a process?</vt:lpstr>
      <vt:lpstr>Address Space</vt:lpstr>
      <vt:lpstr>Présentation PowerPoint</vt:lpstr>
      <vt:lpstr>Présentation PowerPoint</vt:lpstr>
      <vt:lpstr>Présentation PowerPoint</vt:lpstr>
      <vt:lpstr>Présentation PowerPoint</vt:lpstr>
      <vt:lpstr>Process Creation</vt:lpstr>
      <vt:lpstr>Task states</vt:lpstr>
      <vt:lpstr>Process Control Block</vt:lpstr>
      <vt:lpstr>Process Control Block</vt:lpstr>
      <vt:lpstr>Process hierarchy</vt:lpstr>
      <vt:lpstr>Process Creation</vt:lpstr>
      <vt:lpstr>Process Creation</vt:lpstr>
      <vt:lpstr>Process Creation</vt:lpstr>
      <vt:lpstr>Process Creation</vt:lpstr>
      <vt:lpstr>Process Creation</vt:lpstr>
      <vt:lpstr>Process Creation</vt:lpstr>
      <vt:lpstr>Process Creation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Process state: Zombie</vt:lpstr>
      <vt:lpstr>Présentation PowerPoint</vt:lpstr>
      <vt:lpstr>Présentation PowerPoint</vt:lpstr>
      <vt:lpstr>Process ending</vt:lpstr>
      <vt:lpstr>Process ending</vt:lpstr>
      <vt:lpstr>Process ending</vt:lpstr>
      <vt:lpstr>Process ending</vt:lpstr>
      <vt:lpstr>Process ending</vt:lpstr>
      <vt:lpstr>Process ending</vt:lpstr>
      <vt:lpstr>Process ending</vt:lpstr>
      <vt:lpstr>Process ending</vt:lpstr>
      <vt:lpstr>Process ending</vt:lpstr>
      <vt:lpstr>Process ending: father ends first</vt:lpstr>
      <vt:lpstr>Process ending: child ends first</vt:lpstr>
      <vt:lpstr>Process ending: death, daemons (and witchcraft?)</vt:lpstr>
      <vt:lpstr>Process state</vt:lpstr>
      <vt:lpstr>Process Manipulation</vt:lpstr>
      <vt:lpstr>Process Manipulation</vt:lpstr>
      <vt:lpstr>Process Manipulation</vt:lpstr>
      <vt:lpstr>Process Manipulation</vt:lpstr>
      <vt:lpstr>Process Manipulation</vt:lpstr>
      <vt:lpstr>Process Manipulation</vt:lpstr>
      <vt:lpstr>Process Manipulation</vt:lpstr>
      <vt:lpstr>Process Manipulation</vt:lpstr>
      <vt:lpstr>Scheduling</vt:lpstr>
      <vt:lpstr>When to schedule ?</vt:lpstr>
      <vt:lpstr>Multiprogramming</vt:lpstr>
      <vt:lpstr>Example: Tasks to execute</vt:lpstr>
      <vt:lpstr>Example: A very simple (and old) scheduling</vt:lpstr>
      <vt:lpstr>Example: Multiprogramming</vt:lpstr>
      <vt:lpstr>Example: Discussions</vt:lpstr>
      <vt:lpstr>Multitasking</vt:lpstr>
      <vt:lpstr>Types of schedulers</vt:lpstr>
      <vt:lpstr>Scheduling criterias</vt:lpstr>
      <vt:lpstr>Cooperative Multitasking</vt:lpstr>
      <vt:lpstr>Preemptive Multitasking</vt:lpstr>
      <vt:lpstr>Example: Tasks to execute</vt:lpstr>
      <vt:lpstr>Example: Cooperative Multitasking</vt:lpstr>
      <vt:lpstr>Example: Preemptive Multitasking</vt:lpstr>
      <vt:lpstr>Example: Discussions</vt:lpstr>
      <vt:lpstr>Time Sharing: why</vt:lpstr>
      <vt:lpstr>Time Sharing: how</vt:lpstr>
      <vt:lpstr>Time Sharing: OS POV</vt:lpstr>
      <vt:lpstr>Time Sharing: Process POV</vt:lpstr>
      <vt:lpstr>Time Sharing</vt:lpstr>
      <vt:lpstr>Scheduling</vt:lpstr>
      <vt:lpstr>Simplified example of context switching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1: Round Robin scheduler</vt:lpstr>
      <vt:lpstr>Example 1: Round Robin scheduler</vt:lpstr>
      <vt:lpstr>Example 1: Round Robin scheduler</vt:lpstr>
      <vt:lpstr>Example 2: Round Robin + priority</vt:lpstr>
      <vt:lpstr>Example 2: Round Robin + priority</vt:lpstr>
      <vt:lpstr>Example of scheduler: Round Robin + priority</vt:lpstr>
      <vt:lpstr>Example of scheduler: Round Robin + priority</vt:lpstr>
      <vt:lpstr>Example of scheduler: Round Robin + priority</vt:lpstr>
      <vt:lpstr>Example of scheduler: Round Robin + priority</vt:lpstr>
      <vt:lpstr>Example of scheduler: Round Robin + priority</vt:lpstr>
      <vt:lpstr>Example of scheduler: Round Robin + priority</vt:lpstr>
      <vt:lpstr>Example 2: Round Robin + priority</vt:lpstr>
      <vt:lpstr>ps(1) &amp; kill(1)</vt:lpstr>
      <vt:lpstr>Memory Management</vt:lpstr>
      <vt:lpstr>Memory Protection</vt:lpstr>
      <vt:lpstr>Présentation PowerPoint</vt:lpstr>
      <vt:lpstr>Memory Protection</vt:lpstr>
      <vt:lpstr>Memory Protection</vt:lpstr>
      <vt:lpstr>Memory Virtualization</vt:lpstr>
      <vt:lpstr>Présentation PowerPoint</vt:lpstr>
      <vt:lpstr>Présentation PowerPoint</vt:lpstr>
      <vt:lpstr>Présentation PowerPoint</vt:lpstr>
      <vt:lpstr>Example</vt:lpstr>
      <vt:lpstr>Présentation PowerPoint</vt:lpstr>
      <vt:lpstr>Memory Virtualization</vt:lpstr>
      <vt:lpstr>Memory Virtualization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: Processes &amp; Scheduling</dc:title>
  <cp:lastModifiedBy>Fabrice Boissier</cp:lastModifiedBy>
  <cp:revision>604</cp:revision>
  <dcterms:modified xsi:type="dcterms:W3CDTF">2022-01-31T09:41:28Z</dcterms:modified>
</cp:coreProperties>
</file>