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1"/>
  </p:sldMasterIdLst>
  <p:notesMasterIdLst>
    <p:notesMasterId r:id="rId179"/>
  </p:notesMasterIdLst>
  <p:handoutMasterIdLst>
    <p:handoutMasterId r:id="rId180"/>
  </p:handoutMasterIdLst>
  <p:sldIdLst>
    <p:sldId id="256" r:id="rId2"/>
    <p:sldId id="257" r:id="rId3"/>
    <p:sldId id="454" r:id="rId4"/>
    <p:sldId id="456" r:id="rId5"/>
    <p:sldId id="427" r:id="rId6"/>
    <p:sldId id="455" r:id="rId7"/>
    <p:sldId id="258" r:id="rId8"/>
    <p:sldId id="401" r:id="rId9"/>
    <p:sldId id="435" r:id="rId10"/>
    <p:sldId id="458" r:id="rId11"/>
    <p:sldId id="436" r:id="rId12"/>
    <p:sldId id="437" r:id="rId13"/>
    <p:sldId id="402" r:id="rId14"/>
    <p:sldId id="260" r:id="rId15"/>
    <p:sldId id="259" r:id="rId16"/>
    <p:sldId id="459" r:id="rId17"/>
    <p:sldId id="265" r:id="rId18"/>
    <p:sldId id="263" r:id="rId19"/>
    <p:sldId id="438" r:id="rId20"/>
    <p:sldId id="343" r:id="rId21"/>
    <p:sldId id="344" r:id="rId22"/>
    <p:sldId id="292" r:id="rId23"/>
    <p:sldId id="345" r:id="rId24"/>
    <p:sldId id="346" r:id="rId25"/>
    <p:sldId id="264" r:id="rId26"/>
    <p:sldId id="347" r:id="rId27"/>
    <p:sldId id="360" r:id="rId28"/>
    <p:sldId id="348" r:id="rId29"/>
    <p:sldId id="350" r:id="rId30"/>
    <p:sldId id="351" r:id="rId31"/>
    <p:sldId id="352" r:id="rId32"/>
    <p:sldId id="349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77" r:id="rId41"/>
    <p:sldId id="439" r:id="rId42"/>
    <p:sldId id="442" r:id="rId43"/>
    <p:sldId id="460" r:id="rId44"/>
    <p:sldId id="445" r:id="rId45"/>
    <p:sldId id="444" r:id="rId46"/>
    <p:sldId id="447" r:id="rId47"/>
    <p:sldId id="448" r:id="rId48"/>
    <p:sldId id="449" r:id="rId49"/>
    <p:sldId id="451" r:id="rId50"/>
    <p:sldId id="446" r:id="rId51"/>
    <p:sldId id="450" r:id="rId52"/>
    <p:sldId id="452" r:id="rId53"/>
    <p:sldId id="368" r:id="rId54"/>
    <p:sldId id="378" r:id="rId55"/>
    <p:sldId id="453" r:id="rId56"/>
    <p:sldId id="443" r:id="rId57"/>
    <p:sldId id="369" r:id="rId58"/>
    <p:sldId id="461" r:id="rId59"/>
    <p:sldId id="380" r:id="rId60"/>
    <p:sldId id="381" r:id="rId61"/>
    <p:sldId id="386" r:id="rId62"/>
    <p:sldId id="266" r:id="rId63"/>
    <p:sldId id="384" r:id="rId64"/>
    <p:sldId id="385" r:id="rId65"/>
    <p:sldId id="280" r:id="rId66"/>
    <p:sldId id="281" r:id="rId67"/>
    <p:sldId id="261" r:id="rId68"/>
    <p:sldId id="302" r:id="rId69"/>
    <p:sldId id="304" r:id="rId70"/>
    <p:sldId id="305" r:id="rId71"/>
    <p:sldId id="306" r:id="rId72"/>
    <p:sldId id="299" r:id="rId73"/>
    <p:sldId id="282" r:id="rId74"/>
    <p:sldId id="283" r:id="rId75"/>
    <p:sldId id="284" r:id="rId76"/>
    <p:sldId id="312" r:id="rId77"/>
    <p:sldId id="300" r:id="rId78"/>
    <p:sldId id="308" r:id="rId79"/>
    <p:sldId id="310" r:id="rId80"/>
    <p:sldId id="311" r:id="rId81"/>
    <p:sldId id="307" r:id="rId82"/>
    <p:sldId id="313" r:id="rId83"/>
    <p:sldId id="314" r:id="rId84"/>
    <p:sldId id="315" r:id="rId85"/>
    <p:sldId id="316" r:id="rId86"/>
    <p:sldId id="317" r:id="rId87"/>
    <p:sldId id="298" r:id="rId88"/>
    <p:sldId id="285" r:id="rId89"/>
    <p:sldId id="286" r:id="rId90"/>
    <p:sldId id="287" r:id="rId91"/>
    <p:sldId id="288" r:id="rId92"/>
    <p:sldId id="289" r:id="rId93"/>
    <p:sldId id="296" r:id="rId94"/>
    <p:sldId id="318" r:id="rId95"/>
    <p:sldId id="342" r:id="rId96"/>
    <p:sldId id="321" r:id="rId97"/>
    <p:sldId id="322" r:id="rId98"/>
    <p:sldId id="323" r:id="rId99"/>
    <p:sldId id="324" r:id="rId100"/>
    <p:sldId id="325" r:id="rId101"/>
    <p:sldId id="326" r:id="rId102"/>
    <p:sldId id="327" r:id="rId103"/>
    <p:sldId id="262" r:id="rId104"/>
    <p:sldId id="328" r:id="rId105"/>
    <p:sldId id="329" r:id="rId106"/>
    <p:sldId id="330" r:id="rId107"/>
    <p:sldId id="331" r:id="rId108"/>
    <p:sldId id="332" r:id="rId109"/>
    <p:sldId id="333" r:id="rId110"/>
    <p:sldId id="334" r:id="rId111"/>
    <p:sldId id="335" r:id="rId112"/>
    <p:sldId id="336" r:id="rId113"/>
    <p:sldId id="337" r:id="rId114"/>
    <p:sldId id="338" r:id="rId115"/>
    <p:sldId id="339" r:id="rId116"/>
    <p:sldId id="291" r:id="rId117"/>
    <p:sldId id="462" r:id="rId118"/>
    <p:sldId id="340" r:id="rId119"/>
    <p:sldId id="341" r:id="rId120"/>
    <p:sldId id="400" r:id="rId121"/>
    <p:sldId id="363" r:id="rId122"/>
    <p:sldId id="383" r:id="rId123"/>
    <p:sldId id="382" r:id="rId124"/>
    <p:sldId id="364" r:id="rId125"/>
    <p:sldId id="362" r:id="rId126"/>
    <p:sldId id="268" r:id="rId127"/>
    <p:sldId id="293" r:id="rId128"/>
    <p:sldId id="365" r:id="rId129"/>
    <p:sldId id="270" r:id="rId130"/>
    <p:sldId id="367" r:id="rId131"/>
    <p:sldId id="366" r:id="rId132"/>
    <p:sldId id="372" r:id="rId133"/>
    <p:sldId id="457" r:id="rId134"/>
    <p:sldId id="373" r:id="rId135"/>
    <p:sldId id="374" r:id="rId136"/>
    <p:sldId id="399" r:id="rId137"/>
    <p:sldId id="375" r:id="rId138"/>
    <p:sldId id="387" r:id="rId139"/>
    <p:sldId id="389" r:id="rId140"/>
    <p:sldId id="391" r:id="rId141"/>
    <p:sldId id="376" r:id="rId142"/>
    <p:sldId id="406" r:id="rId143"/>
    <p:sldId id="390" r:id="rId144"/>
    <p:sldId id="393" r:id="rId145"/>
    <p:sldId id="394" r:id="rId146"/>
    <p:sldId id="411" r:id="rId147"/>
    <p:sldId id="395" r:id="rId148"/>
    <p:sldId id="396" r:id="rId149"/>
    <p:sldId id="397" r:id="rId150"/>
    <p:sldId id="398" r:id="rId151"/>
    <p:sldId id="407" r:id="rId152"/>
    <p:sldId id="408" r:id="rId153"/>
    <p:sldId id="409" r:id="rId154"/>
    <p:sldId id="392" r:id="rId155"/>
    <p:sldId id="405" r:id="rId156"/>
    <p:sldId id="412" r:id="rId157"/>
    <p:sldId id="414" r:id="rId158"/>
    <p:sldId id="413" r:id="rId159"/>
    <p:sldId id="415" r:id="rId160"/>
    <p:sldId id="418" r:id="rId161"/>
    <p:sldId id="417" r:id="rId162"/>
    <p:sldId id="416" r:id="rId163"/>
    <p:sldId id="419" r:id="rId164"/>
    <p:sldId id="425" r:id="rId165"/>
    <p:sldId id="428" r:id="rId166"/>
    <p:sldId id="429" r:id="rId167"/>
    <p:sldId id="432" r:id="rId168"/>
    <p:sldId id="430" r:id="rId169"/>
    <p:sldId id="431" r:id="rId170"/>
    <p:sldId id="433" r:id="rId171"/>
    <p:sldId id="434" r:id="rId172"/>
    <p:sldId id="404" r:id="rId173"/>
    <p:sldId id="275" r:id="rId174"/>
    <p:sldId id="276" r:id="rId175"/>
    <p:sldId id="277" r:id="rId176"/>
    <p:sldId id="278" r:id="rId177"/>
    <p:sldId id="279" r:id="rId17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tion par défaut" id="{333EF528-85DC-4877-A23F-EE940F163B0A}">
          <p14:sldIdLst>
            <p14:sldId id="256"/>
            <p14:sldId id="257"/>
            <p14:sldId id="454"/>
            <p14:sldId id="456"/>
            <p14:sldId id="427"/>
            <p14:sldId id="455"/>
            <p14:sldId id="258"/>
          </p14:sldIdLst>
        </p14:section>
        <p14:section name="Address Space" id="{D5CFAAF8-3DDB-4501-A6E4-6837A3154D8C}">
          <p14:sldIdLst>
            <p14:sldId id="401"/>
            <p14:sldId id="435"/>
            <p14:sldId id="458"/>
            <p14:sldId id="436"/>
            <p14:sldId id="437"/>
          </p14:sldIdLst>
        </p14:section>
        <p14:section name="Process Creation" id="{4E39BCF5-A5A1-48C9-895D-4E7EF3013574}">
          <p14:sldIdLst>
            <p14:sldId id="402"/>
            <p14:sldId id="260"/>
            <p14:sldId id="259"/>
            <p14:sldId id="459"/>
            <p14:sldId id="265"/>
            <p14:sldId id="263"/>
            <p14:sldId id="438"/>
            <p14:sldId id="343"/>
            <p14:sldId id="344"/>
            <p14:sldId id="292"/>
            <p14:sldId id="345"/>
            <p14:sldId id="346"/>
            <p14:sldId id="264"/>
            <p14:sldId id="347"/>
            <p14:sldId id="360"/>
            <p14:sldId id="348"/>
            <p14:sldId id="350"/>
            <p14:sldId id="351"/>
            <p14:sldId id="352"/>
            <p14:sldId id="349"/>
            <p14:sldId id="353"/>
            <p14:sldId id="354"/>
            <p14:sldId id="355"/>
            <p14:sldId id="356"/>
            <p14:sldId id="357"/>
            <p14:sldId id="358"/>
            <p14:sldId id="359"/>
            <p14:sldId id="377"/>
            <p14:sldId id="439"/>
            <p14:sldId id="442"/>
            <p14:sldId id="460"/>
            <p14:sldId id="445"/>
            <p14:sldId id="444"/>
            <p14:sldId id="447"/>
            <p14:sldId id="448"/>
            <p14:sldId id="449"/>
            <p14:sldId id="451"/>
            <p14:sldId id="446"/>
            <p14:sldId id="450"/>
            <p14:sldId id="452"/>
            <p14:sldId id="368"/>
            <p14:sldId id="378"/>
            <p14:sldId id="453"/>
            <p14:sldId id="443"/>
          </p14:sldIdLst>
        </p14:section>
        <p14:section name="Signals" id="{D8A3BCC0-150A-43A9-8967-ABA2E2F054A4}">
          <p14:sldIdLst>
            <p14:sldId id="369"/>
            <p14:sldId id="461"/>
            <p14:sldId id="380"/>
            <p14:sldId id="381"/>
            <p14:sldId id="386"/>
            <p14:sldId id="266"/>
            <p14:sldId id="384"/>
            <p14:sldId id="385"/>
          </p14:sldIdLst>
        </p14:section>
        <p14:section name="Scheduling" id="{206B9363-0D1B-4671-BFF2-02F1D7CE1344}">
          <p14:sldIdLst>
            <p14:sldId id="280"/>
            <p14:sldId id="281"/>
            <p14:sldId id="261"/>
            <p14:sldId id="302"/>
            <p14:sldId id="304"/>
            <p14:sldId id="305"/>
            <p14:sldId id="306"/>
            <p14:sldId id="299"/>
            <p14:sldId id="282"/>
            <p14:sldId id="283"/>
            <p14:sldId id="284"/>
            <p14:sldId id="312"/>
            <p14:sldId id="300"/>
            <p14:sldId id="308"/>
            <p14:sldId id="310"/>
            <p14:sldId id="311"/>
            <p14:sldId id="307"/>
            <p14:sldId id="313"/>
            <p14:sldId id="314"/>
            <p14:sldId id="315"/>
            <p14:sldId id="316"/>
            <p14:sldId id="317"/>
            <p14:sldId id="298"/>
            <p14:sldId id="285"/>
            <p14:sldId id="286"/>
            <p14:sldId id="287"/>
            <p14:sldId id="288"/>
            <p14:sldId id="289"/>
            <p14:sldId id="296"/>
            <p14:sldId id="318"/>
            <p14:sldId id="342"/>
            <p14:sldId id="321"/>
            <p14:sldId id="322"/>
            <p14:sldId id="323"/>
            <p14:sldId id="324"/>
            <p14:sldId id="325"/>
            <p14:sldId id="326"/>
            <p14:sldId id="327"/>
            <p14:sldId id="262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291"/>
            <p14:sldId id="462"/>
            <p14:sldId id="340"/>
            <p14:sldId id="341"/>
          </p14:sldIdLst>
        </p14:section>
        <p14:section name="Memory Management" id="{58B55459-1DE0-4F58-8860-D90A5C594067}">
          <p14:sldIdLst>
            <p14:sldId id="400"/>
            <p14:sldId id="363"/>
            <p14:sldId id="383"/>
            <p14:sldId id="382"/>
            <p14:sldId id="364"/>
            <p14:sldId id="362"/>
            <p14:sldId id="268"/>
            <p14:sldId id="293"/>
            <p14:sldId id="365"/>
            <p14:sldId id="270"/>
            <p14:sldId id="367"/>
            <p14:sldId id="366"/>
            <p14:sldId id="372"/>
            <p14:sldId id="457"/>
            <p14:sldId id="373"/>
          </p14:sldIdLst>
        </p14:section>
        <p14:section name="Malloc &amp; mmap" id="{D7FE359F-90F6-40B7-8CE9-DF9BF6726427}">
          <p14:sldIdLst>
            <p14:sldId id="374"/>
            <p14:sldId id="399"/>
            <p14:sldId id="375"/>
            <p14:sldId id="387"/>
            <p14:sldId id="389"/>
            <p14:sldId id="391"/>
            <p14:sldId id="376"/>
            <p14:sldId id="406"/>
            <p14:sldId id="390"/>
            <p14:sldId id="393"/>
            <p14:sldId id="394"/>
            <p14:sldId id="411"/>
            <p14:sldId id="395"/>
            <p14:sldId id="396"/>
            <p14:sldId id="397"/>
            <p14:sldId id="398"/>
            <p14:sldId id="407"/>
            <p14:sldId id="408"/>
            <p14:sldId id="409"/>
            <p14:sldId id="392"/>
            <p14:sldId id="405"/>
            <p14:sldId id="412"/>
            <p14:sldId id="414"/>
            <p14:sldId id="413"/>
            <p14:sldId id="415"/>
            <p14:sldId id="418"/>
            <p14:sldId id="417"/>
            <p14:sldId id="416"/>
            <p14:sldId id="419"/>
            <p14:sldId id="425"/>
            <p14:sldId id="428"/>
            <p14:sldId id="429"/>
            <p14:sldId id="432"/>
            <p14:sldId id="430"/>
            <p14:sldId id="431"/>
            <p14:sldId id="433"/>
            <p14:sldId id="434"/>
          </p14:sldIdLst>
        </p14:section>
        <p14:section name="Multithreading" id="{57AB3576-9518-4E61-8B3E-A85FC21ABE6A}">
          <p14:sldIdLst>
            <p14:sldId id="40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brice Boissier" initials="FB" lastIdx="1" clrIdx="0">
    <p:extLst>
      <p:ext uri="{19B8F6BF-5375-455C-9EA6-DF929625EA0E}">
        <p15:presenceInfo xmlns:p15="http://schemas.microsoft.com/office/powerpoint/2012/main" userId="f29a2f9516eaa70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B8B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61" autoAdjust="0"/>
  </p:normalViewPr>
  <p:slideViewPr>
    <p:cSldViewPr snapToGrid="0">
      <p:cViewPr varScale="1">
        <p:scale>
          <a:sx n="84" d="100"/>
          <a:sy n="84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commentAuthors" Target="commentAuthor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6F20ADD-7EAC-45E6-9273-E4E881D8E0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EB2BBB-112C-402C-B1F4-EF4C0B8F4A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34B86E-7772-48EF-91E0-3C6B18FEA0C3}" type="datetimeFigureOut">
              <a:rPr lang="fr-FR" smtClean="0"/>
              <a:t>21/10/2021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D7355F-537A-43B1-838F-FFE65497C0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F98D59C-86D2-41FE-9E69-1EC2C9F05D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2FA23-71B5-4C15-9D9C-B7E7991ABF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393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27cfe26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27cfe26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40040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contains</a:t>
            </a:r>
            <a:r>
              <a:rPr lang="fr-FR" dirty="0"/>
              <a:t> 3 informations for </a:t>
            </a:r>
            <a:r>
              <a:rPr lang="fr-FR" dirty="0" err="1"/>
              <a:t>retrieving</a:t>
            </a:r>
            <a:r>
              <a:rPr lang="fr-FR" dirty="0"/>
              <a:t> the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address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3013909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%cr3 [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register</a:t>
            </a:r>
            <a:r>
              <a:rPr lang="fr-FR" dirty="0"/>
              <a:t>] </a:t>
            </a:r>
            <a:r>
              <a:rPr lang="fr-FR" dirty="0" err="1"/>
              <a:t>contains</a:t>
            </a:r>
            <a:r>
              <a:rPr lang="fr-FR" dirty="0"/>
              <a:t> the </a:t>
            </a:r>
            <a:r>
              <a:rPr lang="fr-FR" dirty="0" err="1"/>
              <a:t>address</a:t>
            </a:r>
            <a:r>
              <a:rPr lang="fr-FR" dirty="0"/>
              <a:t> of the Page Directory [in 32 bits]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011741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27f2d60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927f2d60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All the values are </a:t>
            </a:r>
            <a:r>
              <a:rPr lang="fr-FR" dirty="0" err="1"/>
              <a:t>examples</a:t>
            </a: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« 10b » : 10 bits     « 12b » : 12 bits           PDE and PTE are on 10 bits,  Offset </a:t>
            </a:r>
            <a:r>
              <a:rPr lang="fr-FR" dirty="0" err="1"/>
              <a:t>is</a:t>
            </a:r>
            <a:r>
              <a:rPr lang="fr-FR" dirty="0"/>
              <a:t> on 12 bits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Flags </a:t>
            </a:r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information (like Read/Write/</a:t>
            </a:r>
            <a:r>
              <a:rPr lang="fr-FR" dirty="0" err="1"/>
              <a:t>Execute</a:t>
            </a:r>
            <a:r>
              <a:rPr lang="fr-F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777233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7257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 err="1"/>
              <a:t>Avoid</a:t>
            </a:r>
            <a:r>
              <a:rPr lang="fr-FR" dirty="0"/>
              <a:t> as </a:t>
            </a:r>
            <a:r>
              <a:rPr lang="fr-FR" dirty="0" err="1"/>
              <a:t>much</a:t>
            </a:r>
            <a:r>
              <a:rPr lang="fr-FR" dirty="0"/>
              <a:t> as possible to swap…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reaaaaally</a:t>
            </a:r>
            <a:r>
              <a:rPr lang="fr-FR" dirty="0"/>
              <a:t> </a:t>
            </a:r>
            <a:r>
              <a:rPr lang="fr-FR" dirty="0" err="1"/>
              <a:t>sloooooow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30086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 err="1"/>
              <a:t>Other</a:t>
            </a:r>
            <a:r>
              <a:rPr lang="fr-FR" dirty="0"/>
              <a:t> main usage: </a:t>
            </a:r>
            <a:r>
              <a:rPr lang="fr-FR" dirty="0" err="1"/>
              <a:t>maps</a:t>
            </a:r>
            <a:r>
              <a:rPr lang="fr-FR" dirty="0"/>
              <a:t> a file </a:t>
            </a:r>
            <a:r>
              <a:rPr lang="fr-FR" dirty="0" err="1"/>
              <a:t>into</a:t>
            </a:r>
            <a:r>
              <a:rPr lang="fr-FR" dirty="0"/>
              <a:t> memory</a:t>
            </a:r>
          </a:p>
        </p:txBody>
      </p:sp>
    </p:spTree>
    <p:extLst>
      <p:ext uri="{BB962C8B-B14F-4D97-AF65-F5344CB8AC3E}">
        <p14:creationId xmlns:p14="http://schemas.microsoft.com/office/powerpoint/2010/main" val="50353384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317513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271650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013013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399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27cfe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e27cfe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845605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69523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187732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27cfe26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27cfe26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038191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27cfe26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27cfe26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6881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27cfe26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27cfe26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2438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27cfe264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27cfe264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920531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e27cfe26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e27cfe26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5082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e27cfe26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e27cfe26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4972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27cfe26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27cfe26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6571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155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81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57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343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1521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604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e27cfe26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e27cfe26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Syscalls</a:t>
            </a:r>
            <a:r>
              <a:rPr lang="fr-FR" dirty="0"/>
              <a:t>: man 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Functions</a:t>
            </a:r>
            <a:r>
              <a:rPr lang="fr-FR" dirty="0"/>
              <a:t> of </a:t>
            </a:r>
            <a:r>
              <a:rPr lang="fr-FR" dirty="0" err="1"/>
              <a:t>librarries</a:t>
            </a:r>
            <a:r>
              <a:rPr lang="fr-FR" dirty="0"/>
              <a:t>: man 3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27cfe26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27cfe26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0703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This program </a:t>
            </a:r>
            <a:r>
              <a:rPr lang="fr-FR" dirty="0" err="1"/>
              <a:t>will</a:t>
            </a:r>
            <a:r>
              <a:rPr lang="fr-FR" dirty="0"/>
              <a:t> launch a </a:t>
            </a:r>
            <a:r>
              <a:rPr lang="fr-FR" dirty="0" err="1"/>
              <a:t>shell</a:t>
            </a:r>
            <a:r>
              <a:rPr lang="fr-FR" dirty="0"/>
              <a:t> (/bin/sh), and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interpret</a:t>
            </a:r>
            <a:r>
              <a:rPr lang="fr-FR" dirty="0"/>
              <a:t> (-c) the string « </a:t>
            </a:r>
            <a:r>
              <a:rPr lang="fr-FR" dirty="0" err="1"/>
              <a:t>echo</a:t>
            </a:r>
            <a:r>
              <a:rPr lang="fr-FR" dirty="0"/>
              <a:t> </a:t>
            </a:r>
            <a:r>
              <a:rPr lang="fr-FR" dirty="0" err="1"/>
              <a:t>blabla</a:t>
            </a:r>
            <a:r>
              <a:rPr lang="fr-FR" dirty="0"/>
              <a:t>… », </a:t>
            </a:r>
            <a:r>
              <a:rPr lang="fr-FR" dirty="0" err="1"/>
              <a:t>writing</a:t>
            </a:r>
            <a:r>
              <a:rPr lang="fr-FR" dirty="0"/>
              <a:t> « 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me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looking</a:t>
            </a:r>
            <a:r>
              <a:rPr lang="fr-FR" dirty="0"/>
              <a:t> for » in the terminal.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86753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1427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457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53335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49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6586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6202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8061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782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e27cfe26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e27cfe26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720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1971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8370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8469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38252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996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27cfe264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27cfe264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9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86099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 err="1"/>
              <a:t>initd</a:t>
            </a:r>
            <a:r>
              <a:rPr lang="fr-FR" dirty="0"/>
              <a:t>, </a:t>
            </a:r>
            <a:r>
              <a:rPr lang="fr-FR" dirty="0" err="1"/>
              <a:t>systemd</a:t>
            </a:r>
            <a:r>
              <a:rPr lang="fr-FR" dirty="0"/>
              <a:t>, init, … the </a:t>
            </a:r>
            <a:r>
              <a:rPr lang="fr-FR" dirty="0" err="1"/>
              <a:t>name</a:t>
            </a:r>
            <a:r>
              <a:rPr lang="fr-FR" dirty="0"/>
              <a:t> of </a:t>
            </a:r>
            <a:r>
              <a:rPr lang="fr-FR" dirty="0" err="1"/>
              <a:t>this</a:t>
            </a:r>
            <a:r>
              <a:rPr lang="fr-FR" dirty="0"/>
              <a:t> process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vary</a:t>
            </a:r>
            <a:r>
              <a:rPr lang="fr-FR" dirty="0"/>
              <a:t> </a:t>
            </a:r>
            <a:r>
              <a:rPr lang="fr-FR" dirty="0" err="1"/>
              <a:t>depending</a:t>
            </a:r>
            <a:r>
              <a:rPr lang="fr-FR" dirty="0"/>
              <a:t> on the UNIX/Linux </a:t>
            </a:r>
            <a:r>
              <a:rPr lang="fr-FR" dirty="0" err="1"/>
              <a:t>you</a:t>
            </a:r>
            <a:r>
              <a:rPr lang="fr-FR" dirty="0"/>
              <a:t> use</a:t>
            </a:r>
          </a:p>
          <a:p>
            <a:pPr marL="139700" indent="0">
              <a:buNone/>
            </a:pPr>
            <a:r>
              <a:rPr lang="fr-FR" dirty="0"/>
              <a:t>(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PID 1, </a:t>
            </a:r>
            <a:r>
              <a:rPr lang="fr-FR" dirty="0" err="1"/>
              <a:t>sometimes</a:t>
            </a:r>
            <a:r>
              <a:rPr lang="fr-FR" dirty="0"/>
              <a:t> </a:t>
            </a:r>
            <a:r>
              <a:rPr lang="fr-FR" dirty="0" err="1"/>
              <a:t>it’s</a:t>
            </a:r>
            <a:r>
              <a:rPr lang="fr-FR" dirty="0"/>
              <a:t> PID 3, …)</a:t>
            </a:r>
          </a:p>
          <a:p>
            <a:pPr marL="139700" indent="0">
              <a:buNone/>
            </a:pPr>
            <a:r>
              <a:rPr lang="fr-FR" dirty="0"/>
              <a:t>Just </a:t>
            </a:r>
            <a:r>
              <a:rPr lang="fr-FR" dirty="0" err="1"/>
              <a:t>remember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one of the first process </a:t>
            </a:r>
            <a:r>
              <a:rPr lang="fr-FR" dirty="0" err="1"/>
              <a:t>that</a:t>
            </a:r>
            <a:r>
              <a:rPr lang="fr-FR" dirty="0"/>
              <a:t> catches all of the </a:t>
            </a:r>
            <a:r>
              <a:rPr lang="fr-FR" dirty="0" err="1"/>
              <a:t>abandonned</a:t>
            </a:r>
            <a:r>
              <a:rPr lang="fr-FR" dirty="0"/>
              <a:t> </a:t>
            </a:r>
            <a:r>
              <a:rPr lang="fr-FR" dirty="0" err="1"/>
              <a:t>childs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151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7495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07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e27cfe26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e27cfe264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6716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7122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SIGCONT </a:t>
            </a:r>
            <a:r>
              <a:rPr lang="fr-FR" dirty="0" err="1"/>
              <a:t>might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caught</a:t>
            </a:r>
            <a:r>
              <a:rPr lang="fr-FR" dirty="0"/>
              <a:t> « by the process », but the </a:t>
            </a:r>
            <a:r>
              <a:rPr lang="fr-FR" dirty="0" err="1"/>
              <a:t>scheduler</a:t>
            </a:r>
            <a:r>
              <a:rPr lang="fr-FR" dirty="0"/>
              <a:t> in the kernel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interprete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and </a:t>
            </a:r>
            <a:r>
              <a:rPr lang="fr-FR" dirty="0" err="1"/>
              <a:t>relaunch</a:t>
            </a:r>
            <a:r>
              <a:rPr lang="fr-FR" dirty="0"/>
              <a:t> the process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6813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9079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7398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83218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27cfe264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27cfe264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23891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399187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399187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21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e399187d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e399187d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5844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78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e27cfe2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e27cfe2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8397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0052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3937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96789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399187d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399187d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21887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399187d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399187d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There are several different criteria to consider when trying to select the "best" scheduling algorithm for a particular situation and environment, including: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CPU utilization</a:t>
            </a:r>
            <a:r>
              <a:rPr lang="en" dirty="0">
                <a:solidFill>
                  <a:schemeClr val="dk1"/>
                </a:solidFill>
              </a:rPr>
              <a:t> - Ideally the CPU would be busy 100% of the time, so as to waste 0 CPU cycles. On a real system CPU usage should range from 40% ( lightly loaded ) to 90% ( heavily loaded. )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Throughput</a:t>
            </a:r>
            <a:r>
              <a:rPr lang="en" dirty="0">
                <a:solidFill>
                  <a:schemeClr val="dk1"/>
                </a:solidFill>
              </a:rPr>
              <a:t> - Number of processes completed per unit time. May range from 10 / second to 1 / hour depending on the specific processes.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Turnaround time</a:t>
            </a:r>
            <a:r>
              <a:rPr lang="en" dirty="0">
                <a:solidFill>
                  <a:schemeClr val="dk1"/>
                </a:solidFill>
              </a:rPr>
              <a:t> - Time required for a particular process to complete, from submission time to completion. ( Wall clock time. )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Waiting time</a:t>
            </a:r>
            <a:r>
              <a:rPr lang="en" dirty="0">
                <a:solidFill>
                  <a:schemeClr val="dk1"/>
                </a:solidFill>
              </a:rPr>
              <a:t> - How much time processes spend in the ready queue waiting their turn to get on the CPU.</a:t>
            </a:r>
            <a:endParaRPr dirty="0">
              <a:solidFill>
                <a:schemeClr val="dk1"/>
              </a:solidFill>
            </a:endParaRPr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 dirty="0">
                <a:solidFill>
                  <a:schemeClr val="dk1"/>
                </a:solidFill>
              </a:rPr>
              <a:t>( </a:t>
            </a:r>
            <a:r>
              <a:rPr lang="en" b="1" dirty="0">
                <a:solidFill>
                  <a:schemeClr val="dk1"/>
                </a:solidFill>
              </a:rPr>
              <a:t>Load average</a:t>
            </a:r>
            <a:r>
              <a:rPr lang="en" dirty="0">
                <a:solidFill>
                  <a:schemeClr val="dk1"/>
                </a:solidFill>
              </a:rPr>
              <a:t> - The average number of processes sitting in the ready queue waiting their turn to get into the CPU. Reported in 1-minute, 5-minute, and 15-minute averages by "uptime" and "who". )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b="1" dirty="0">
                <a:solidFill>
                  <a:schemeClr val="dk1"/>
                </a:solidFill>
              </a:rPr>
              <a:t>Response time</a:t>
            </a:r>
            <a:r>
              <a:rPr lang="en" dirty="0">
                <a:solidFill>
                  <a:schemeClr val="dk1"/>
                </a:solidFill>
              </a:rPr>
              <a:t> - The time taken in an interactive program from the issuance of a command to the </a:t>
            </a:r>
            <a:r>
              <a:rPr lang="en" b="1" i="1" dirty="0">
                <a:solidFill>
                  <a:schemeClr val="dk1"/>
                </a:solidFill>
              </a:rPr>
              <a:t>commence</a:t>
            </a:r>
            <a:r>
              <a:rPr lang="en" dirty="0">
                <a:solidFill>
                  <a:schemeClr val="dk1"/>
                </a:solidFill>
              </a:rPr>
              <a:t> of a response to that command.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In general one wants to optimize the average value of a criteria ( Maximize CPU utilization and throughput, and minimize all the others. ) However some times one wants to do something different, such as to minimize the maximum response time.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dirty="0">
                <a:solidFill>
                  <a:schemeClr val="dk1"/>
                </a:solidFill>
              </a:rPr>
              <a:t>Sometimes it is most desirable to minimize the </a:t>
            </a:r>
            <a:r>
              <a:rPr lang="en" b="1" i="1" dirty="0">
                <a:solidFill>
                  <a:schemeClr val="dk1"/>
                </a:solidFill>
              </a:rPr>
              <a:t>variance</a:t>
            </a:r>
            <a:r>
              <a:rPr lang="en" dirty="0">
                <a:solidFill>
                  <a:schemeClr val="dk1"/>
                </a:solidFill>
              </a:rPr>
              <a:t> of a criteria than the actual value. I.e. users are more accepting of a consistent predictable system than an inconsistent one, even if it is a little bit slower.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9936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e399187d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e399187d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030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7662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61513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8925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9169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099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57920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94213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343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7811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92287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352658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558763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463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927f2d6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927f2d6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260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10338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399187d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399187d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0748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399187d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399187d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18404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b591880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cb591880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0548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d923b39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d923b39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58343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0866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828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5143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332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00344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88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282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0800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6813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8147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7951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32094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27cfe26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27cfe26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15468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3407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4818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0708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27cfe26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e27cfe26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36799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05528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2424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27cfe26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27cfe26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06172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399187d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399187d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6045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7cfe26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7cfe26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373275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fr-FR" dirty="0"/>
              <a:t>On data bus: the CPU </a:t>
            </a:r>
            <a:r>
              <a:rPr lang="fr-FR" dirty="0" err="1"/>
              <a:t>puts</a:t>
            </a:r>
            <a:r>
              <a:rPr lang="fr-FR" dirty="0"/>
              <a:t> the data to </a:t>
            </a:r>
            <a:r>
              <a:rPr lang="fr-FR" dirty="0" err="1"/>
              <a:t>write</a:t>
            </a:r>
            <a:r>
              <a:rPr lang="fr-FR" dirty="0"/>
              <a:t> ‘J’ (in </a:t>
            </a:r>
            <a:r>
              <a:rPr lang="fr-FR" dirty="0" err="1"/>
              <a:t>binary</a:t>
            </a:r>
            <a:r>
              <a:rPr lang="fr-FR" dirty="0"/>
              <a:t>)</a:t>
            </a:r>
          </a:p>
          <a:p>
            <a:pPr marL="139700" indent="0">
              <a:buNone/>
            </a:pPr>
            <a:r>
              <a:rPr lang="fr-FR" dirty="0"/>
              <a:t>On </a:t>
            </a:r>
            <a:r>
              <a:rPr lang="fr-FR" dirty="0" err="1"/>
              <a:t>address</a:t>
            </a:r>
            <a:r>
              <a:rPr lang="fr-FR" dirty="0"/>
              <a:t> bus: the CPU </a:t>
            </a:r>
            <a:r>
              <a:rPr lang="fr-FR" dirty="0" err="1"/>
              <a:t>puts</a:t>
            </a:r>
            <a:r>
              <a:rPr lang="fr-FR" dirty="0"/>
              <a:t> the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to </a:t>
            </a:r>
            <a:r>
              <a:rPr lang="fr-FR" dirty="0" err="1"/>
              <a:t>write</a:t>
            </a:r>
            <a:r>
              <a:rPr lang="fr-FR" dirty="0"/>
              <a:t> the data (64 in </a:t>
            </a:r>
            <a:r>
              <a:rPr lang="fr-FR" dirty="0" err="1"/>
              <a:t>binary</a:t>
            </a:r>
            <a:r>
              <a:rPr lang="fr-FR" dirty="0"/>
              <a:t>)</a:t>
            </a:r>
          </a:p>
          <a:p>
            <a:pPr marL="139700" indent="0">
              <a:buNone/>
            </a:pPr>
            <a:r>
              <a:rPr lang="fr-FR" dirty="0"/>
              <a:t>On the control bus:</a:t>
            </a:r>
          </a:p>
          <a:p>
            <a:pPr marL="139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- On the R/W pin: the CPU </a:t>
            </a:r>
            <a:r>
              <a:rPr lang="fr-FR" dirty="0" err="1"/>
              <a:t>puts</a:t>
            </a:r>
            <a:r>
              <a:rPr lang="fr-FR" dirty="0"/>
              <a:t> 0 to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the memory chips</a:t>
            </a:r>
          </a:p>
          <a:p>
            <a:pPr marL="139700" indent="0">
              <a:buNone/>
            </a:pPr>
            <a:r>
              <a:rPr lang="fr-FR" dirty="0"/>
              <a:t>- </a:t>
            </a:r>
            <a:r>
              <a:rPr lang="fr-FR" dirty="0" err="1"/>
              <a:t>Other</a:t>
            </a:r>
            <a:r>
              <a:rPr lang="fr-FR" dirty="0"/>
              <a:t> pins are </a:t>
            </a:r>
            <a:r>
              <a:rPr lang="fr-FR" dirty="0" err="1"/>
              <a:t>used</a:t>
            </a:r>
            <a:r>
              <a:rPr lang="fr-FR" dirty="0"/>
              <a:t> to </a:t>
            </a:r>
            <a:r>
              <a:rPr lang="fr-FR" dirty="0" err="1"/>
              <a:t>synchronize</a:t>
            </a:r>
            <a:r>
              <a:rPr lang="fr-FR" dirty="0"/>
              <a:t> and </a:t>
            </a:r>
            <a:r>
              <a:rPr lang="fr-FR" dirty="0" err="1"/>
              <a:t>say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the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ready</a:t>
            </a:r>
            <a:r>
              <a:rPr lang="fr-FR" dirty="0"/>
              <a:t>  =&gt;  </a:t>
            </a:r>
            <a:r>
              <a:rPr lang="fr-FR" dirty="0" err="1"/>
              <a:t>absolutely</a:t>
            </a:r>
            <a:r>
              <a:rPr lang="fr-FR" dirty="0"/>
              <a:t> not important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introductory</a:t>
            </a:r>
            <a:r>
              <a:rPr lang="fr-FR" dirty="0"/>
              <a:t> course</a:t>
            </a:r>
          </a:p>
        </p:txBody>
      </p:sp>
    </p:spTree>
    <p:extLst>
      <p:ext uri="{BB962C8B-B14F-4D97-AF65-F5344CB8AC3E}">
        <p14:creationId xmlns:p14="http://schemas.microsoft.com/office/powerpoint/2010/main" val="225066556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7cfe26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7cfe26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633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7cfe26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7cfe26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645165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27cfe26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27cfe26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53694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e27cfe264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e27cfe264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722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57200" y="839750"/>
            <a:ext cx="39945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4692274" y="839750"/>
            <a:ext cx="39945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1764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ight-gradient"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roid Sans"/>
              <a:buNone/>
              <a:defRPr sz="3000" b="1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Font typeface="Droid Sans"/>
              <a:buChar char="●"/>
              <a:defRPr sz="24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○"/>
              <a:defRPr sz="1800"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300"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5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ionel@lse.epit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5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5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morymanagement.org/index.html" TargetMode="External"/><Relationship Id="rId2" Type="http://schemas.openxmlformats.org/officeDocument/2006/relationships/hyperlink" Target="https://en.wikipedia.org/wiki/Memory_managemen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ernel.org/doc/gorman/html/understand/understand011.html" TargetMode="External"/><Relationship Id="rId4" Type="http://schemas.openxmlformats.org/officeDocument/2006/relationships/hyperlink" Target="http://brokenthorn.com/Resources/OSDev26.html" TargetMode="Externa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libc.org/docs/psABI-x86_64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cess_(computing)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Operating Systems: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Processes &amp; Scheduling</a:t>
            </a:r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Fabrice BOISSIER &lt;</a:t>
            </a:r>
            <a:r>
              <a:rPr lang="en" u="sng" dirty="0">
                <a:solidFill>
                  <a:schemeClr val="hlink"/>
                </a:solidFill>
              </a:rPr>
              <a:t>fabrice.boissier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@epita.fr</a:t>
            </a:r>
            <a:r>
              <a:rPr lang="en" dirty="0"/>
              <a:t>&gt;</a:t>
            </a:r>
            <a:endParaRPr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475753C-F62B-479A-838D-040EE4AEE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946409"/>
            <a:ext cx="921544" cy="8187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2C0E49E-2499-45EF-9AA1-EE14734C08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856" y="3946409"/>
            <a:ext cx="1277344" cy="8132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A5727F-4C75-40F4-9ADD-4F6A4408666D}"/>
              </a:ext>
            </a:extLst>
          </p:cNvPr>
          <p:cNvSpPr txBox="1"/>
          <p:nvPr/>
        </p:nvSpPr>
        <p:spPr>
          <a:xfrm>
            <a:off x="3663315" y="4353037"/>
            <a:ext cx="181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2021-10-19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ADF861-6D5B-45BF-91D8-DC7DDB859B4F}"/>
              </a:ext>
            </a:extLst>
          </p:cNvPr>
          <p:cNvGrpSpPr/>
          <p:nvPr/>
        </p:nvGrpSpPr>
        <p:grpSpPr>
          <a:xfrm>
            <a:off x="6069918" y="125113"/>
            <a:ext cx="1572300" cy="4893273"/>
            <a:chOff x="5272476" y="137022"/>
            <a:chExt cx="1572300" cy="4893273"/>
          </a:xfrm>
        </p:grpSpPr>
        <p:sp>
          <p:nvSpPr>
            <p:cNvPr id="137" name="Google Shape;137;p21"/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 / Code Segment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00B9BA71-E27B-43E2-A19E-9573D538966C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(Read-Only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1EFF7CE3-441F-49ED-A16C-54FD7F79B687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" name="Google Shape;144;p21">
              <a:extLst>
                <a:ext uri="{FF2B5EF4-FFF2-40B4-BE49-F238E27FC236}">
                  <a16:creationId xmlns:a16="http://schemas.microsoft.com/office/drawing/2014/main" id="{1DDEB2E3-13A1-4AF3-BDA0-7BBECA2497DC}"/>
                </a:ext>
              </a:extLst>
            </p:cNvPr>
            <p:cNvSpPr/>
            <p:nvPr/>
          </p:nvSpPr>
          <p:spPr>
            <a:xfrm>
              <a:off x="5272476" y="2232837"/>
              <a:ext cx="1572300" cy="1116418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" name="Google Shape;144;p21">
              <a:extLst>
                <a:ext uri="{FF2B5EF4-FFF2-40B4-BE49-F238E27FC236}">
                  <a16:creationId xmlns:a16="http://schemas.microsoft.com/office/drawing/2014/main" id="{46BFE805-1F83-481C-9CB5-4B30532057E5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(Uninitialized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" name="Google Shape;144;p21">
              <a:extLst>
                <a:ext uri="{FF2B5EF4-FFF2-40B4-BE49-F238E27FC236}">
                  <a16:creationId xmlns:a16="http://schemas.microsoft.com/office/drawing/2014/main" id="{2CC141AB-CE68-4BB7-B715-2117E96DEC77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" name="Google Shape;144;p21">
              <a:extLst>
                <a:ext uri="{FF2B5EF4-FFF2-40B4-BE49-F238E27FC236}">
                  <a16:creationId xmlns:a16="http://schemas.microsoft.com/office/drawing/2014/main" id="{11130D1A-A203-4541-BD84-D085D1427C2B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79C757CA-D56B-4011-ABE5-10939FE1C0A8}"/>
                </a:ext>
              </a:extLst>
            </p:cNvPr>
            <p:cNvSpPr/>
            <p:nvPr/>
          </p:nvSpPr>
          <p:spPr>
            <a:xfrm>
              <a:off x="5920403" y="2647406"/>
              <a:ext cx="276446" cy="636840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bas 31">
              <a:extLst>
                <a:ext uri="{FF2B5EF4-FFF2-40B4-BE49-F238E27FC236}">
                  <a16:creationId xmlns:a16="http://schemas.microsoft.com/office/drawing/2014/main" id="{56A4947E-BBF1-4538-A045-3411FF75C381}"/>
                </a:ext>
              </a:extLst>
            </p:cNvPr>
            <p:cNvSpPr/>
            <p:nvPr/>
          </p:nvSpPr>
          <p:spPr>
            <a:xfrm rot="10800000">
              <a:off x="5920403" y="4271792"/>
              <a:ext cx="276446" cy="353918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A132C91-0551-4B8D-8678-30BC65096F63}"/>
              </a:ext>
            </a:extLst>
          </p:cNvPr>
          <p:cNvSpPr txBox="1"/>
          <p:nvPr/>
        </p:nvSpPr>
        <p:spPr>
          <a:xfrm>
            <a:off x="30834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</a:t>
            </a:r>
            <a:r>
              <a:rPr lang="fr-FR" dirty="0" err="1"/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i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  <a:sym typeface="Droid Sans"/>
              </a:rPr>
              <a:t>int</a:t>
            </a:r>
            <a:r>
              <a:rPr lang="fr-FR" b="1" dirty="0"/>
              <a:t>	</a:t>
            </a:r>
            <a:r>
              <a:rPr lang="fr-FR" dirty="0">
                <a:solidFill>
                  <a:srgbClr val="06287E"/>
                </a:solidFill>
                <a:latin typeface="Droid Sans Mono"/>
                <a:sym typeface="Droid Sans"/>
              </a:rPr>
              <a:t>main</a:t>
            </a:r>
            <a:r>
              <a:rPr lang="fr-FR" b="1" dirty="0"/>
              <a:t>(</a:t>
            </a:r>
            <a:r>
              <a:rPr lang="fr-FR" dirty="0" err="1">
                <a:solidFill>
                  <a:srgbClr val="902000"/>
                </a:solidFill>
                <a:latin typeface="Droid Sans Mono"/>
              </a:rPr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>
                <a:solidFill>
                  <a:srgbClr val="007020"/>
                </a:solidFill>
                <a:latin typeface="Droid Sans Mono"/>
              </a:rPr>
              <a:t>const</a:t>
            </a:r>
            <a:r>
              <a:rPr lang="fr-FR" dirty="0"/>
              <a:t> 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*var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"Test"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a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1337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21</a:t>
            </a:r>
            <a:r>
              <a:rPr lang="fr-FR" dirty="0"/>
              <a:t>,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myStr</a:t>
            </a:r>
            <a:r>
              <a:rPr lang="fr-FR" dirty="0"/>
              <a:t> = </a:t>
            </a:r>
            <a:r>
              <a:rPr lang="fr-FR" dirty="0" err="1">
                <a:solidFill>
                  <a:srgbClr val="06287E"/>
                </a:solidFill>
                <a:latin typeface="Droid Sans Mono"/>
                <a:sym typeface="Droid Sans"/>
              </a:rPr>
              <a:t>malloc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latin typeface="Droid Sans Mono"/>
                <a:sym typeface="Droid Sans"/>
              </a:rPr>
              <a:t>32</a:t>
            </a:r>
            <a:r>
              <a:rPr lang="fr-FR" dirty="0"/>
              <a:t> * </a:t>
            </a:r>
            <a:r>
              <a:rPr lang="fr-FR" b="1" dirty="0" err="1">
                <a:solidFill>
                  <a:srgbClr val="007020"/>
                </a:solidFill>
                <a:latin typeface="Droid Sans Mono"/>
                <a:sym typeface="Droid Sans"/>
              </a:rPr>
              <a:t>sizeof</a:t>
            </a:r>
            <a:r>
              <a:rPr lang="fr-FR" dirty="0"/>
              <a:t> (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));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>
                <a:solidFill>
                  <a:srgbClr val="007020"/>
                </a:solidFill>
                <a:latin typeface="Droid Sans Mono"/>
              </a:rPr>
              <a:t>return</a:t>
            </a:r>
            <a:r>
              <a:rPr lang="fr-FR" dirty="0"/>
              <a:t> 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932DA3BD-C9AF-4E1C-B569-66610F651F69}"/>
              </a:ext>
            </a:extLst>
          </p:cNvPr>
          <p:cNvSpPr/>
          <p:nvPr/>
        </p:nvSpPr>
        <p:spPr>
          <a:xfrm>
            <a:off x="5656521" y="125113"/>
            <a:ext cx="318977" cy="104081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E555F9AC-781B-45BB-B797-CC3888A12062}"/>
              </a:ext>
            </a:extLst>
          </p:cNvPr>
          <p:cNvSpPr/>
          <p:nvPr/>
        </p:nvSpPr>
        <p:spPr>
          <a:xfrm>
            <a:off x="5670697" y="1180117"/>
            <a:ext cx="318977" cy="3838265"/>
          </a:xfrm>
          <a:prstGeom prst="leftBrac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A77F9E-5D94-4A25-8B1F-68365FFC6925}"/>
              </a:ext>
            </a:extLst>
          </p:cNvPr>
          <p:cNvSpPr txBox="1"/>
          <p:nvPr/>
        </p:nvSpPr>
        <p:spPr>
          <a:xfrm>
            <a:off x="4596808" y="489098"/>
            <a:ext cx="105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Read-</a:t>
            </a:r>
            <a:r>
              <a:rPr lang="fr-FR" dirty="0" err="1">
                <a:solidFill>
                  <a:srgbClr val="FF0000"/>
                </a:solidFill>
              </a:rPr>
              <a:t>Only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961EB3E-AF84-4F6E-9D19-653A975EA660}"/>
              </a:ext>
            </a:extLst>
          </p:cNvPr>
          <p:cNvSpPr txBox="1"/>
          <p:nvPr/>
        </p:nvSpPr>
        <p:spPr>
          <a:xfrm>
            <a:off x="4453603" y="2937684"/>
            <a:ext cx="134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00B050"/>
                </a:solidFill>
              </a:rPr>
              <a:t>Read / Write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FA41DFF-2FE6-4D1B-A80A-DCB4F16CD406}"/>
              </a:ext>
            </a:extLst>
          </p:cNvPr>
          <p:cNvSpPr txBox="1"/>
          <p:nvPr/>
        </p:nvSpPr>
        <p:spPr>
          <a:xfrm>
            <a:off x="7642218" y="125111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0x00000000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96C1F2-C6DB-44F4-84C0-AFE60A5583D1}"/>
              </a:ext>
            </a:extLst>
          </p:cNvPr>
          <p:cNvSpPr txBox="1"/>
          <p:nvPr/>
        </p:nvSpPr>
        <p:spPr>
          <a:xfrm>
            <a:off x="7642218" y="4710605"/>
            <a:ext cx="1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0xFFFFFFFF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E1C6571-5014-4CFA-A1FD-905849B87E3E}"/>
              </a:ext>
            </a:extLst>
          </p:cNvPr>
          <p:cNvSpPr txBox="1"/>
          <p:nvPr/>
        </p:nvSpPr>
        <p:spPr>
          <a:xfrm>
            <a:off x="3616875" y="1144004"/>
            <a:ext cx="2071276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b="1" dirty="0"/>
              <a:t>The </a:t>
            </a:r>
            <a:r>
              <a:rPr lang="fr-FR" sz="2000" b="1" dirty="0" err="1"/>
              <a:t>address</a:t>
            </a:r>
            <a:r>
              <a:rPr lang="fr-FR" sz="2000" b="1" dirty="0"/>
              <a:t> </a:t>
            </a:r>
            <a:r>
              <a:rPr lang="fr-FR" sz="2000" b="1" dirty="0" err="1"/>
              <a:t>space</a:t>
            </a:r>
            <a:br>
              <a:rPr lang="fr-FR" sz="2000" b="1" dirty="0"/>
            </a:br>
            <a:r>
              <a:rPr lang="fr-FR" sz="1600" b="1" i="1" dirty="0"/>
              <a:t>(</a:t>
            </a:r>
            <a:r>
              <a:rPr lang="fr-FR" sz="1600" b="1" i="1" dirty="0" err="1"/>
              <a:t>historically</a:t>
            </a:r>
            <a:r>
              <a:rPr lang="fr-FR" sz="1600" b="1" i="1" dirty="0"/>
              <a:t>, but main concepts are </a:t>
            </a:r>
            <a:r>
              <a:rPr lang="fr-FR" sz="1600" b="1" i="1" dirty="0" err="1"/>
              <a:t>still</a:t>
            </a:r>
            <a:r>
              <a:rPr lang="fr-FR" sz="1600" b="1" i="1" dirty="0"/>
              <a:t> </a:t>
            </a:r>
            <a:r>
              <a:rPr lang="fr-FR" sz="1600" b="1" i="1" dirty="0" err="1"/>
              <a:t>present</a:t>
            </a:r>
            <a:r>
              <a:rPr lang="fr-FR" sz="1600" b="1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78895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6"/>
            </a:pPr>
            <a:r>
              <a:rPr lang="fr-FR" dirty="0"/>
              <a:t>The OS </a:t>
            </a:r>
            <a:r>
              <a:rPr lang="fr-FR" dirty="0" err="1"/>
              <a:t>loads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process B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B1C9894-37D7-454D-92F2-57D7CC75F7AD}"/>
              </a:ext>
            </a:extLst>
          </p:cNvPr>
          <p:cNvGrpSpPr/>
          <p:nvPr/>
        </p:nvGrpSpPr>
        <p:grpSpPr>
          <a:xfrm>
            <a:off x="6132246" y="1825204"/>
            <a:ext cx="1185640" cy="2776592"/>
            <a:chOff x="7453623" y="1350336"/>
            <a:chExt cx="1185640" cy="2776592"/>
          </a:xfrm>
        </p:grpSpPr>
        <p:sp>
          <p:nvSpPr>
            <p:cNvPr id="35" name="Google Shape;137;p21">
              <a:extLst>
                <a:ext uri="{FF2B5EF4-FFF2-40B4-BE49-F238E27FC236}">
                  <a16:creationId xmlns:a16="http://schemas.microsoft.com/office/drawing/2014/main" id="{31D12EE6-76CA-4A3A-ABE4-08D295ABB7E2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6" name="Google Shape;144;p21">
              <a:extLst>
                <a:ext uri="{FF2B5EF4-FFF2-40B4-BE49-F238E27FC236}">
                  <a16:creationId xmlns:a16="http://schemas.microsoft.com/office/drawing/2014/main" id="{7D1657D0-F360-457C-B510-EC3FF62DC522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" name="Google Shape;144;p21">
              <a:extLst>
                <a:ext uri="{FF2B5EF4-FFF2-40B4-BE49-F238E27FC236}">
                  <a16:creationId xmlns:a16="http://schemas.microsoft.com/office/drawing/2014/main" id="{64492630-C008-4AC1-8C5B-41A799F36C1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8" name="Google Shape;144;p21">
              <a:extLst>
                <a:ext uri="{FF2B5EF4-FFF2-40B4-BE49-F238E27FC236}">
                  <a16:creationId xmlns:a16="http://schemas.microsoft.com/office/drawing/2014/main" id="{E3B5F343-4D13-419A-AD30-66DC63CDDA97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" name="Google Shape;144;p21">
              <a:extLst>
                <a:ext uri="{FF2B5EF4-FFF2-40B4-BE49-F238E27FC236}">
                  <a16:creationId xmlns:a16="http://schemas.microsoft.com/office/drawing/2014/main" id="{F66BBA80-AB2C-442B-9B41-FA0261A9B6A6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" name="Google Shape;144;p21">
              <a:extLst>
                <a:ext uri="{FF2B5EF4-FFF2-40B4-BE49-F238E27FC236}">
                  <a16:creationId xmlns:a16="http://schemas.microsoft.com/office/drawing/2014/main" id="{711FA123-03E6-4F88-A1A8-E712C42072D7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" name="Google Shape;144;p21">
              <a:extLst>
                <a:ext uri="{FF2B5EF4-FFF2-40B4-BE49-F238E27FC236}">
                  <a16:creationId xmlns:a16="http://schemas.microsoft.com/office/drawing/2014/main" id="{46114EDE-2DCA-4741-9F2B-370CAC1F5FA5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" name="Google Shape;144;p21">
              <a:extLst>
                <a:ext uri="{FF2B5EF4-FFF2-40B4-BE49-F238E27FC236}">
                  <a16:creationId xmlns:a16="http://schemas.microsoft.com/office/drawing/2014/main" id="{9FC82DD0-D262-4BA2-AA77-809369689FBB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" name="ZoneTexte 49">
            <a:extLst>
              <a:ext uri="{FF2B5EF4-FFF2-40B4-BE49-F238E27FC236}">
                <a16:creationId xmlns:a16="http://schemas.microsoft.com/office/drawing/2014/main" id="{8CC8141A-E5E2-42FB-9370-E3581DCAC7E4}"/>
              </a:ext>
            </a:extLst>
          </p:cNvPr>
          <p:cNvSpPr txBox="1"/>
          <p:nvPr/>
        </p:nvSpPr>
        <p:spPr>
          <a:xfrm>
            <a:off x="3285933" y="2489923"/>
            <a:ext cx="2647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Context</a:t>
            </a:r>
            <a:r>
              <a:rPr lang="fr-FR" dirty="0"/>
              <a:t> of Process B: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stopped</a:t>
            </a:r>
            <a:r>
              <a:rPr lang="fr-FR" dirty="0"/>
              <a:t> at instruction 2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registers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values:</a:t>
            </a:r>
          </a:p>
          <a:p>
            <a:pPr lvl="4"/>
            <a:r>
              <a:rPr lang="fr-FR" dirty="0"/>
              <a:t>	R1 = 111</a:t>
            </a:r>
          </a:p>
          <a:p>
            <a:pPr lvl="4"/>
            <a:r>
              <a:rPr lang="fr-FR" dirty="0"/>
              <a:t>	R2 = 222</a:t>
            </a:r>
          </a:p>
          <a:p>
            <a:pPr lvl="4"/>
            <a:r>
              <a:rPr lang="fr-FR" dirty="0"/>
              <a:t>	R3 = 333</a:t>
            </a:r>
          </a:p>
          <a:p>
            <a:pPr lvl="4"/>
            <a:r>
              <a:rPr lang="fr-FR" dirty="0"/>
              <a:t>	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409015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8"/>
            </a:pPr>
            <a:r>
              <a:rPr lang="en-US" dirty="0"/>
              <a:t>The process B is put in « running » state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CA520F-C7BE-47BB-8564-62095647EC3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4754CA08-4E84-4AA6-B89A-16E9522FCAA6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R4, 66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SUB	R1, 10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DIV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R4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JNE	DIFFER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R4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JNE	CATCH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CLR	R1</a:t>
              </a:r>
            </a:p>
          </p:txBody>
        </p:sp>
        <p:sp>
          <p:nvSpPr>
            <p:cNvPr id="78" name="Flèche : droite 77">
              <a:extLst>
                <a:ext uri="{FF2B5EF4-FFF2-40B4-BE49-F238E27FC236}">
                  <a16:creationId xmlns:a16="http://schemas.microsoft.com/office/drawing/2014/main" id="{FF0BBC2D-1499-427E-B6C2-7D15C920863A}"/>
                </a:ext>
              </a:extLst>
            </p:cNvPr>
            <p:cNvSpPr/>
            <p:nvPr/>
          </p:nvSpPr>
          <p:spPr>
            <a:xfrm>
              <a:off x="3614297" y="2111500"/>
              <a:ext cx="397612" cy="29219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758AE059-64E1-4D18-9EC7-F4594320F67F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80" name="Google Shape;137;p21">
              <a:extLst>
                <a:ext uri="{FF2B5EF4-FFF2-40B4-BE49-F238E27FC236}">
                  <a16:creationId xmlns:a16="http://schemas.microsoft.com/office/drawing/2014/main" id="{6167757D-D960-41A9-855C-C81FA7E9E740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" name="Google Shape;144;p21">
              <a:extLst>
                <a:ext uri="{FF2B5EF4-FFF2-40B4-BE49-F238E27FC236}">
                  <a16:creationId xmlns:a16="http://schemas.microsoft.com/office/drawing/2014/main" id="{931F85BD-18AA-46B6-9B6B-56455BA57684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" name="Google Shape;144;p21">
              <a:extLst>
                <a:ext uri="{FF2B5EF4-FFF2-40B4-BE49-F238E27FC236}">
                  <a16:creationId xmlns:a16="http://schemas.microsoft.com/office/drawing/2014/main" id="{08412FA7-3A21-4ADB-A259-D519E99C5C9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" name="Google Shape;144;p21">
              <a:extLst>
                <a:ext uri="{FF2B5EF4-FFF2-40B4-BE49-F238E27FC236}">
                  <a16:creationId xmlns:a16="http://schemas.microsoft.com/office/drawing/2014/main" id="{77D63EB6-EB0C-474B-AB5A-AAD120FDE4B5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" name="Google Shape;144;p21">
              <a:extLst>
                <a:ext uri="{FF2B5EF4-FFF2-40B4-BE49-F238E27FC236}">
                  <a16:creationId xmlns:a16="http://schemas.microsoft.com/office/drawing/2014/main" id="{0D608B76-55A5-499B-BBCD-86892592ED62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" name="Google Shape;144;p21">
              <a:extLst>
                <a:ext uri="{FF2B5EF4-FFF2-40B4-BE49-F238E27FC236}">
                  <a16:creationId xmlns:a16="http://schemas.microsoft.com/office/drawing/2014/main" id="{6F1AA8F6-44DF-4AAF-ABA7-AE71B35914C4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" name="Google Shape;144;p21">
              <a:extLst>
                <a:ext uri="{FF2B5EF4-FFF2-40B4-BE49-F238E27FC236}">
                  <a16:creationId xmlns:a16="http://schemas.microsoft.com/office/drawing/2014/main" id="{A9ECCED8-BB60-4BE7-A2BE-DEAAC4C23AF4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0" name="Google Shape;144;p21">
              <a:extLst>
                <a:ext uri="{FF2B5EF4-FFF2-40B4-BE49-F238E27FC236}">
                  <a16:creationId xmlns:a16="http://schemas.microsoft.com/office/drawing/2014/main" id="{893635E9-1BD0-4E13-94FE-F2D27B2C4AA6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73FEA37-DD5B-4CDA-A3AF-3A98388AC874}"/>
              </a:ext>
            </a:extLst>
          </p:cNvPr>
          <p:cNvGrpSpPr/>
          <p:nvPr/>
        </p:nvGrpSpPr>
        <p:grpSpPr>
          <a:xfrm>
            <a:off x="163570" y="1740404"/>
            <a:ext cx="2017753" cy="761653"/>
            <a:chOff x="163570" y="1740404"/>
            <a:chExt cx="2017753" cy="761653"/>
          </a:xfrm>
        </p:grpSpPr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163570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961013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BC5B35E-2C19-4C76-926B-5FFE4CBD1A1F}"/>
                </a:ext>
              </a:extLst>
            </p:cNvPr>
            <p:cNvGrpSpPr/>
            <p:nvPr/>
          </p:nvGrpSpPr>
          <p:grpSpPr>
            <a:xfrm>
              <a:off x="843071" y="2286127"/>
              <a:ext cx="1338252" cy="215930"/>
              <a:chOff x="843071" y="2286127"/>
              <a:chExt cx="1338252" cy="215930"/>
            </a:xfrm>
          </p:grpSpPr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0E0203F5-672E-4ED1-BAA0-59B9EB9D4C46}"/>
                  </a:ext>
                </a:extLst>
              </p:cNvPr>
              <p:cNvGrpSpPr/>
              <p:nvPr/>
            </p:nvGrpSpPr>
            <p:grpSpPr>
              <a:xfrm>
                <a:off x="843071" y="2292507"/>
                <a:ext cx="1338252" cy="209550"/>
                <a:chOff x="843071" y="2292507"/>
                <a:chExt cx="1338252" cy="209550"/>
              </a:xfrm>
            </p:grpSpPr>
            <p:cxnSp>
              <p:nvCxnSpPr>
                <p:cNvPr id="57" name="Connecteur droit avec flèche 56">
                  <a:extLst>
                    <a:ext uri="{FF2B5EF4-FFF2-40B4-BE49-F238E27FC236}">
                      <a16:creationId xmlns:a16="http://schemas.microsoft.com/office/drawing/2014/main" id="{7222BD13-E484-4839-80BF-BA1279980E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071" y="2400427"/>
                  <a:ext cx="133825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F53917BA-21AD-4DDB-ABB8-014AF900867A}"/>
                    </a:ext>
                  </a:extLst>
                </p:cNvPr>
                <p:cNvSpPr/>
                <p:nvPr/>
              </p:nvSpPr>
              <p:spPr>
                <a:xfrm>
                  <a:off x="892977" y="2292507"/>
                  <a:ext cx="136072" cy="20955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F73D2ED-427A-437B-B7C4-26504C80072D}"/>
                  </a:ext>
                </a:extLst>
              </p:cNvPr>
              <p:cNvSpPr/>
              <p:nvPr/>
            </p:nvSpPr>
            <p:spPr>
              <a:xfrm>
                <a:off x="1112972" y="2286127"/>
                <a:ext cx="742950" cy="2095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DAA6408-A43E-482A-9A10-96BD084F745E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48E7759-84A5-48C4-8DEE-9D4113ABCEC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D656FAB2-93D3-4969-B18A-6A1FF1369719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CC1B073-DCF5-4E9E-B520-C103CEE616DB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214655F-73E6-4E11-923A-FCFE78FBF7B7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6C8AAF2-1AD0-421B-BD3C-E236BC47AA30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689B6D5-4FCA-4984-949E-7DA5CEF20E2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64" name="Triangle isocèle 63">
                <a:extLst>
                  <a:ext uri="{FF2B5EF4-FFF2-40B4-BE49-F238E27FC236}">
                    <a16:creationId xmlns:a16="http://schemas.microsoft.com/office/drawing/2014/main" id="{AD55581C-A4C5-4E84-A3D6-495E35DF3F75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E79CC203-5425-46F8-B076-402D512682C7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67024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CA520F-C7BE-47BB-8564-62095647EC3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4754CA08-4E84-4AA6-B89A-16E9522FCAA6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R4, 66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SUB	R1, 10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DIV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R4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JNE	DIFFER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R4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JNE	CATCH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CLR	R1</a:t>
              </a:r>
            </a:p>
          </p:txBody>
        </p:sp>
        <p:sp>
          <p:nvSpPr>
            <p:cNvPr id="78" name="Flèche : droite 77">
              <a:extLst>
                <a:ext uri="{FF2B5EF4-FFF2-40B4-BE49-F238E27FC236}">
                  <a16:creationId xmlns:a16="http://schemas.microsoft.com/office/drawing/2014/main" id="{FF0BBC2D-1499-427E-B6C2-7D15C920863A}"/>
                </a:ext>
              </a:extLst>
            </p:cNvPr>
            <p:cNvSpPr/>
            <p:nvPr/>
          </p:nvSpPr>
          <p:spPr>
            <a:xfrm>
              <a:off x="3614297" y="2111500"/>
              <a:ext cx="397612" cy="292192"/>
            </a:xfrm>
            <a:prstGeom prst="rightArrow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758AE059-64E1-4D18-9EC7-F4594320F67F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80" name="Google Shape;137;p21">
              <a:extLst>
                <a:ext uri="{FF2B5EF4-FFF2-40B4-BE49-F238E27FC236}">
                  <a16:creationId xmlns:a16="http://schemas.microsoft.com/office/drawing/2014/main" id="{6167757D-D960-41A9-855C-C81FA7E9E740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" name="Google Shape;144;p21">
              <a:extLst>
                <a:ext uri="{FF2B5EF4-FFF2-40B4-BE49-F238E27FC236}">
                  <a16:creationId xmlns:a16="http://schemas.microsoft.com/office/drawing/2014/main" id="{931F85BD-18AA-46B6-9B6B-56455BA57684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" name="Google Shape;144;p21">
              <a:extLst>
                <a:ext uri="{FF2B5EF4-FFF2-40B4-BE49-F238E27FC236}">
                  <a16:creationId xmlns:a16="http://schemas.microsoft.com/office/drawing/2014/main" id="{08412FA7-3A21-4ADB-A259-D519E99C5C9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" name="Google Shape;144;p21">
              <a:extLst>
                <a:ext uri="{FF2B5EF4-FFF2-40B4-BE49-F238E27FC236}">
                  <a16:creationId xmlns:a16="http://schemas.microsoft.com/office/drawing/2014/main" id="{77D63EB6-EB0C-474B-AB5A-AAD120FDE4B5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" name="Google Shape;144;p21">
              <a:extLst>
                <a:ext uri="{FF2B5EF4-FFF2-40B4-BE49-F238E27FC236}">
                  <a16:creationId xmlns:a16="http://schemas.microsoft.com/office/drawing/2014/main" id="{0D608B76-55A5-499B-BBCD-86892592ED62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" name="Google Shape;144;p21">
              <a:extLst>
                <a:ext uri="{FF2B5EF4-FFF2-40B4-BE49-F238E27FC236}">
                  <a16:creationId xmlns:a16="http://schemas.microsoft.com/office/drawing/2014/main" id="{6F1AA8F6-44DF-4AAF-ABA7-AE71B35914C4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" name="Google Shape;144;p21">
              <a:extLst>
                <a:ext uri="{FF2B5EF4-FFF2-40B4-BE49-F238E27FC236}">
                  <a16:creationId xmlns:a16="http://schemas.microsoft.com/office/drawing/2014/main" id="{A9ECCED8-BB60-4BE7-A2BE-DEAAC4C23AF4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0" name="Google Shape;144;p21">
              <a:extLst>
                <a:ext uri="{FF2B5EF4-FFF2-40B4-BE49-F238E27FC236}">
                  <a16:creationId xmlns:a16="http://schemas.microsoft.com/office/drawing/2014/main" id="{893635E9-1BD0-4E13-94FE-F2D27B2C4AA6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53" name="Groupe 52">
            <a:extLst>
              <a:ext uri="{FF2B5EF4-FFF2-40B4-BE49-F238E27FC236}">
                <a16:creationId xmlns:a16="http://schemas.microsoft.com/office/drawing/2014/main" id="{EDAA6408-A43E-482A-9A10-96BD084F745E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54" name="Groupe 53">
              <a:extLst>
                <a:ext uri="{FF2B5EF4-FFF2-40B4-BE49-F238E27FC236}">
                  <a16:creationId xmlns:a16="http://schemas.microsoft.com/office/drawing/2014/main" id="{348E7759-84A5-48C4-8DEE-9D4113ABCEC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61" name="Groupe 60">
                <a:extLst>
                  <a:ext uri="{FF2B5EF4-FFF2-40B4-BE49-F238E27FC236}">
                    <a16:creationId xmlns:a16="http://schemas.microsoft.com/office/drawing/2014/main" id="{D656FAB2-93D3-4969-B18A-6A1FF1369719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8CC1B073-DCF5-4E9E-B520-C103CEE616DB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214655F-73E6-4E11-923A-FCFE78FBF7B7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6C8AAF2-1AD0-421B-BD3C-E236BC47AA30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D689B6D5-4FCA-4984-949E-7DA5CEF20E2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64" name="Triangle isocèle 63">
                <a:extLst>
                  <a:ext uri="{FF2B5EF4-FFF2-40B4-BE49-F238E27FC236}">
                    <a16:creationId xmlns:a16="http://schemas.microsoft.com/office/drawing/2014/main" id="{AD55581C-A4C5-4E84-A3D6-495E35DF3F75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E79CC203-5425-46F8-B076-402D512682C7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882BA53-E4E2-460C-B563-19E55192676F}"/>
              </a:ext>
            </a:extLst>
          </p:cNvPr>
          <p:cNvGrpSpPr/>
          <p:nvPr/>
        </p:nvGrpSpPr>
        <p:grpSpPr>
          <a:xfrm>
            <a:off x="843071" y="2286127"/>
            <a:ext cx="1338252" cy="209550"/>
            <a:chOff x="1237484" y="2306133"/>
            <a:chExt cx="1338252" cy="209550"/>
          </a:xfrm>
        </p:grpSpPr>
        <p:cxnSp>
          <p:nvCxnSpPr>
            <p:cNvPr id="93" name="Connecteur droit avec flèche 92">
              <a:extLst>
                <a:ext uri="{FF2B5EF4-FFF2-40B4-BE49-F238E27FC236}">
                  <a16:creationId xmlns:a16="http://schemas.microsoft.com/office/drawing/2014/main" id="{6B48CDD2-8D45-4A32-9A8F-14C33E15693A}"/>
                </a:ext>
              </a:extLst>
            </p:cNvPr>
            <p:cNvCxnSpPr>
              <a:cxnSpLocks/>
            </p:cNvCxnSpPr>
            <p:nvPr/>
          </p:nvCxnSpPr>
          <p:spPr>
            <a:xfrm>
              <a:off x="1237484" y="2420433"/>
              <a:ext cx="1338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5686211-928C-4D89-9707-5CC786C02A5A}"/>
                </a:ext>
              </a:extLst>
            </p:cNvPr>
            <p:cNvSpPr/>
            <p:nvPr/>
          </p:nvSpPr>
          <p:spPr>
            <a:xfrm>
              <a:off x="1507385" y="2306133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2" name="Google Shape;87;p14">
            <a:extLst>
              <a:ext uri="{FF2B5EF4-FFF2-40B4-BE49-F238E27FC236}">
                <a16:creationId xmlns:a16="http://schemas.microsoft.com/office/drawing/2014/main" id="{AEBBF28C-08CA-4D18-BDFE-67A3D80182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process B </a:t>
            </a:r>
            <a:r>
              <a:rPr lang="fr-FR" dirty="0" err="1"/>
              <a:t>is</a:t>
            </a:r>
            <a:r>
              <a:rPr lang="fr-FR" dirty="0"/>
              <a:t> running</a:t>
            </a:r>
          </a:p>
        </p:txBody>
      </p:sp>
    </p:spTree>
    <p:extLst>
      <p:ext uri="{BB962C8B-B14F-4D97-AF65-F5344CB8AC3E}">
        <p14:creationId xmlns:p14="http://schemas.microsoft.com/office/powerpoint/2010/main" val="34108042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kind of schedulers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long term: plan for tasks in the future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short term: plan for next task based on dynamic informations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middle term: based on current load, plan for actions (swapping for example)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1: Round Robin </a:t>
            </a:r>
            <a:r>
              <a:rPr lang="fr-FR" dirty="0" err="1"/>
              <a:t>scheduler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N quantums of time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turn</a:t>
            </a:r>
            <a:br>
              <a:rPr lang="fr-FR" dirty="0"/>
            </a:br>
            <a:r>
              <a:rPr lang="fr-FR" dirty="0"/>
              <a:t>(or </a:t>
            </a:r>
            <a:r>
              <a:rPr lang="fr-FR" dirty="0" err="1"/>
              <a:t>less</a:t>
            </a:r>
            <a:r>
              <a:rPr lang="fr-FR" dirty="0"/>
              <a:t> if a blocking I/O </a:t>
            </a:r>
            <a:r>
              <a:rPr lang="fr-FR" dirty="0" err="1"/>
              <a:t>is</a:t>
            </a:r>
            <a:r>
              <a:rPr lang="fr-FR" dirty="0"/>
              <a:t> made)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in the queue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run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turn</a:t>
            </a:r>
            <a:br>
              <a:rPr lang="fr-FR" dirty="0"/>
            </a:br>
            <a:r>
              <a:rPr lang="fr-FR" dirty="0"/>
              <a:t>(queue = FIFO = First In, First Out)</a:t>
            </a:r>
          </a:p>
          <a:p>
            <a:endParaRPr lang="fr-FR" dirty="0"/>
          </a:p>
          <a:p>
            <a:r>
              <a:rPr lang="fr-FR" dirty="0"/>
              <a:t>-&gt;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« sure »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executed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2639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49">
            <a:extLst>
              <a:ext uri="{FF2B5EF4-FFF2-40B4-BE49-F238E27FC236}">
                <a16:creationId xmlns:a16="http://schemas.microsoft.com/office/drawing/2014/main" id="{EC36ABAD-71D2-4B27-850F-E0AA9D97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1: Round Robin </a:t>
            </a:r>
            <a:r>
              <a:rPr lang="fr-FR" dirty="0" err="1"/>
              <a:t>scheduler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DCB4683-6E5E-41D5-BD19-703A53E89069}"/>
              </a:ext>
            </a:extLst>
          </p:cNvPr>
          <p:cNvGrpSpPr/>
          <p:nvPr/>
        </p:nvGrpSpPr>
        <p:grpSpPr>
          <a:xfrm>
            <a:off x="1115348" y="1486836"/>
            <a:ext cx="6913303" cy="2750803"/>
            <a:chOff x="387363" y="1529366"/>
            <a:chExt cx="6913303" cy="2750803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7171247-DB59-4B85-B1DD-A2EBDF02BEB5}"/>
                </a:ext>
              </a:extLst>
            </p:cNvPr>
            <p:cNvGrpSpPr/>
            <p:nvPr/>
          </p:nvGrpSpPr>
          <p:grpSpPr>
            <a:xfrm>
              <a:off x="387363" y="1532957"/>
              <a:ext cx="2124891" cy="2531769"/>
              <a:chOff x="1968513" y="1634726"/>
              <a:chExt cx="2124891" cy="253176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4D4671-C643-4A30-AC4F-D9B400371ECA}"/>
                  </a:ext>
                </a:extLst>
              </p:cNvPr>
              <p:cNvSpPr/>
              <p:nvPr/>
            </p:nvSpPr>
            <p:spPr>
              <a:xfrm>
                <a:off x="2639936" y="1634726"/>
                <a:ext cx="782053" cy="5715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60C56703-CD5D-48BC-B27D-7875699E40D7}"/>
                  </a:ext>
                </a:extLst>
              </p:cNvPr>
              <p:cNvSpPr txBox="1"/>
              <p:nvPr/>
            </p:nvSpPr>
            <p:spPr>
              <a:xfrm>
                <a:off x="1968513" y="2277928"/>
                <a:ext cx="2124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Long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CFE893D-A9BD-488C-B091-4DB473B238E3}"/>
                  </a:ext>
                </a:extLst>
              </p:cNvPr>
              <p:cNvSpPr txBox="1"/>
              <p:nvPr/>
            </p:nvSpPr>
            <p:spPr>
              <a:xfrm>
                <a:off x="2186225" y="3858718"/>
                <a:ext cx="1689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1 </a:t>
                </a:r>
                <a:r>
                  <a:rPr lang="fr-FR" dirty="0" err="1"/>
                  <a:t>is</a:t>
                </a:r>
                <a:r>
                  <a:rPr lang="fr-FR" dirty="0"/>
                  <a:t> sent first</a:t>
                </a: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333E8A9-8C1C-4FB2-985E-0BED0015293A}"/>
                </a:ext>
              </a:extLst>
            </p:cNvPr>
            <p:cNvGrpSpPr/>
            <p:nvPr/>
          </p:nvGrpSpPr>
          <p:grpSpPr>
            <a:xfrm>
              <a:off x="2813681" y="1529366"/>
              <a:ext cx="2298725" cy="2750803"/>
              <a:chOff x="2813681" y="1529366"/>
              <a:chExt cx="2298725" cy="275080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D451FB7-9C02-4A88-AC35-73615AAA856B}"/>
                  </a:ext>
                </a:extLst>
              </p:cNvPr>
              <p:cNvSpPr/>
              <p:nvPr/>
            </p:nvSpPr>
            <p:spPr>
              <a:xfrm>
                <a:off x="3572022" y="1529366"/>
                <a:ext cx="782053" cy="5715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98E000A-6567-4AB3-AE9F-7F9CB94F976C}"/>
                  </a:ext>
                </a:extLst>
              </p:cNvPr>
              <p:cNvSpPr txBox="1"/>
              <p:nvPr/>
            </p:nvSpPr>
            <p:spPr>
              <a:xfrm>
                <a:off x="2813681" y="2176159"/>
                <a:ext cx="22987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Medium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one I/O :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A « </a:t>
                </a:r>
                <a:r>
                  <a:rPr lang="fr-FR" dirty="0" err="1"/>
                  <a:t>read</a:t>
                </a:r>
                <a:r>
                  <a:rPr lang="fr-FR" dirty="0"/>
                  <a:t> » </a:t>
                </a:r>
                <a:r>
                  <a:rPr lang="fr-FR" dirty="0" err="1"/>
                  <a:t>syscall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made on a file </a:t>
                </a:r>
                <a:r>
                  <a:rPr lang="fr-FR" dirty="0" err="1"/>
                  <a:t>from</a:t>
                </a:r>
                <a:r>
                  <a:rPr lang="fr-FR" dirty="0"/>
                  <a:t> a </a:t>
                </a:r>
                <a:r>
                  <a:rPr lang="fr-FR" dirty="0" err="1"/>
                  <a:t>disk</a:t>
                </a:r>
                <a:r>
                  <a:rPr lang="fr-FR" dirty="0"/>
                  <a:t> </a:t>
                </a:r>
                <a:r>
                  <a:rPr lang="fr-FR" dirty="0" err="1"/>
                  <a:t>device</a:t>
                </a:r>
                <a:endParaRPr lang="fr-FR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ACFE85E5-A3CC-4CFB-90DB-AAD39AB49A3D}"/>
                  </a:ext>
                </a:extLst>
              </p:cNvPr>
              <p:cNvSpPr txBox="1"/>
              <p:nvPr/>
            </p:nvSpPr>
            <p:spPr>
              <a:xfrm>
                <a:off x="3118311" y="3756949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2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1</a:t>
                </a: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36F272A-9E4C-4853-9232-AE3E70851129}"/>
                </a:ext>
              </a:extLst>
            </p:cNvPr>
            <p:cNvGrpSpPr/>
            <p:nvPr/>
          </p:nvGrpSpPr>
          <p:grpSpPr>
            <a:xfrm>
              <a:off x="5413833" y="1529366"/>
              <a:ext cx="1886833" cy="2750803"/>
              <a:chOff x="5413833" y="1529366"/>
              <a:chExt cx="1886833" cy="275080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701EA7-F818-414B-A977-B0450864E989}"/>
                  </a:ext>
                </a:extLst>
              </p:cNvPr>
              <p:cNvSpPr/>
              <p:nvPr/>
            </p:nvSpPr>
            <p:spPr>
              <a:xfrm>
                <a:off x="5966228" y="1529366"/>
                <a:ext cx="782053" cy="5715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8EFFDE1-E92A-462B-A028-0A38C460BC99}"/>
                  </a:ext>
                </a:extLst>
              </p:cNvPr>
              <p:cNvSpPr txBox="1"/>
              <p:nvPr/>
            </p:nvSpPr>
            <p:spPr>
              <a:xfrm>
                <a:off x="5413833" y="2176159"/>
                <a:ext cx="1886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Medium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531022-412C-47B7-8DED-A8B11CE96B49}"/>
                  </a:ext>
                </a:extLst>
              </p:cNvPr>
              <p:cNvSpPr txBox="1"/>
              <p:nvPr/>
            </p:nvSpPr>
            <p:spPr>
              <a:xfrm>
                <a:off x="5512517" y="3756949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3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2</a:t>
                </a:r>
              </a:p>
            </p:txBody>
          </p:sp>
        </p:grp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3E5A9E88-51D2-454F-9FC8-447ADF780430}"/>
              </a:ext>
            </a:extLst>
          </p:cNvPr>
          <p:cNvSpPr txBox="1"/>
          <p:nvPr/>
        </p:nvSpPr>
        <p:spPr>
          <a:xfrm>
            <a:off x="2488883" y="860153"/>
            <a:ext cx="4404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Quantums of time per process: 2</a:t>
            </a:r>
          </a:p>
        </p:txBody>
      </p:sp>
    </p:spTree>
    <p:extLst>
      <p:ext uri="{BB962C8B-B14F-4D97-AF65-F5344CB8AC3E}">
        <p14:creationId xmlns:p14="http://schemas.microsoft.com/office/powerpoint/2010/main" val="40236425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Example 1: Round Robin </a:t>
            </a:r>
            <a:r>
              <a:rPr lang="fr-FR" dirty="0" err="1"/>
              <a:t>scheduler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B56642-5855-45CC-AFF4-4FDE71CB2353}"/>
              </a:ext>
            </a:extLst>
          </p:cNvPr>
          <p:cNvCxnSpPr>
            <a:cxnSpLocks/>
          </p:cNvCxnSpPr>
          <p:nvPr/>
        </p:nvCxnSpPr>
        <p:spPr>
          <a:xfrm>
            <a:off x="333375" y="2813194"/>
            <a:ext cx="8353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C86918-A1BF-41B5-A17C-D0F15E9B143E}"/>
              </a:ext>
            </a:extLst>
          </p:cNvPr>
          <p:cNvSpPr/>
          <p:nvPr/>
        </p:nvSpPr>
        <p:spPr>
          <a:xfrm>
            <a:off x="457200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1F8A9-FEE8-4B39-A142-791C2193325A}"/>
              </a:ext>
            </a:extLst>
          </p:cNvPr>
          <p:cNvSpPr/>
          <p:nvPr/>
        </p:nvSpPr>
        <p:spPr>
          <a:xfrm>
            <a:off x="1323975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4FA742-EFB0-4D0E-AE4C-174386240FD0}"/>
              </a:ext>
            </a:extLst>
          </p:cNvPr>
          <p:cNvSpPr/>
          <p:nvPr/>
        </p:nvSpPr>
        <p:spPr>
          <a:xfrm>
            <a:off x="2190750" y="2697324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7EDDAA-1595-4C9B-BAA1-011AE9BCF185}"/>
              </a:ext>
            </a:extLst>
          </p:cNvPr>
          <p:cNvSpPr/>
          <p:nvPr/>
        </p:nvSpPr>
        <p:spPr>
          <a:xfrm>
            <a:off x="6120713" y="2707635"/>
            <a:ext cx="594632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73989-A7E5-46F9-A16B-10A31CC3F456}"/>
              </a:ext>
            </a:extLst>
          </p:cNvPr>
          <p:cNvSpPr/>
          <p:nvPr/>
        </p:nvSpPr>
        <p:spPr>
          <a:xfrm>
            <a:off x="5256586" y="2708658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65239F-4F4D-4F96-B9BE-A03521257E55}"/>
              </a:ext>
            </a:extLst>
          </p:cNvPr>
          <p:cNvSpPr/>
          <p:nvPr/>
        </p:nvSpPr>
        <p:spPr>
          <a:xfrm>
            <a:off x="3057525" y="2697324"/>
            <a:ext cx="346982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E36074-3DF4-4B12-9977-7E55BF15A300}"/>
              </a:ext>
            </a:extLst>
          </p:cNvPr>
          <p:cNvSpPr/>
          <p:nvPr/>
        </p:nvSpPr>
        <p:spPr>
          <a:xfrm>
            <a:off x="3524021" y="2707635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B55681-97CD-439D-8A13-82C687CF6342}"/>
              </a:ext>
            </a:extLst>
          </p:cNvPr>
          <p:cNvSpPr/>
          <p:nvPr/>
        </p:nvSpPr>
        <p:spPr>
          <a:xfrm>
            <a:off x="4392459" y="2708419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82625D-8917-4665-8E5D-0B70446D3FB1}"/>
              </a:ext>
            </a:extLst>
          </p:cNvPr>
          <p:cNvSpPr/>
          <p:nvPr/>
        </p:nvSpPr>
        <p:spPr>
          <a:xfrm>
            <a:off x="6836522" y="2705220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8349F95-A904-4A5D-B0A0-FB1AD73AE47D}"/>
              </a:ext>
            </a:extLst>
          </p:cNvPr>
          <p:cNvSpPr txBox="1"/>
          <p:nvPr/>
        </p:nvSpPr>
        <p:spPr>
          <a:xfrm>
            <a:off x="1323975" y="2063381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ready</a:t>
            </a:r>
            <a:endParaRPr lang="fr-FR" i="1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4385BDF-5542-4A30-8A16-FAE64599C2B2}"/>
              </a:ext>
            </a:extLst>
          </p:cNvPr>
          <p:cNvSpPr txBox="1"/>
          <p:nvPr/>
        </p:nvSpPr>
        <p:spPr>
          <a:xfrm>
            <a:off x="2190750" y="794385"/>
            <a:ext cx="866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/>
              <a:t>sleeping</a:t>
            </a:r>
          </a:p>
          <a:p>
            <a:endParaRPr lang="fr-FR" dirty="0"/>
          </a:p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2: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0FF4A-F562-4F8D-9516-913F286961CC}"/>
              </a:ext>
            </a:extLst>
          </p:cNvPr>
          <p:cNvSpPr/>
          <p:nvPr/>
        </p:nvSpPr>
        <p:spPr>
          <a:xfrm>
            <a:off x="7704960" y="2705220"/>
            <a:ext cx="590916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FE7D7-80E6-479A-A22E-50712DF9A0B1}"/>
              </a:ext>
            </a:extLst>
          </p:cNvPr>
          <p:cNvSpPr txBox="1"/>
          <p:nvPr/>
        </p:nvSpPr>
        <p:spPr>
          <a:xfrm>
            <a:off x="3528332" y="1453821"/>
            <a:ext cx="866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FF45AFB-A991-4874-8776-C4E3827E2D8E}"/>
              </a:ext>
            </a:extLst>
          </p:cNvPr>
          <p:cNvSpPr txBox="1"/>
          <p:nvPr/>
        </p:nvSpPr>
        <p:spPr>
          <a:xfrm>
            <a:off x="6022649" y="3016122"/>
            <a:ext cx="79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3F041E8-946D-494C-A95C-087E53160499}"/>
              </a:ext>
            </a:extLst>
          </p:cNvPr>
          <p:cNvSpPr txBox="1"/>
          <p:nvPr/>
        </p:nvSpPr>
        <p:spPr>
          <a:xfrm>
            <a:off x="2797628" y="3021174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</a:t>
            </a:r>
            <a:r>
              <a:rPr lang="fr-FR" dirty="0" err="1"/>
              <a:t>syscall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7527115-5949-42C9-949F-9C41E7100957}"/>
              </a:ext>
            </a:extLst>
          </p:cNvPr>
          <p:cNvSpPr txBox="1"/>
          <p:nvPr/>
        </p:nvSpPr>
        <p:spPr>
          <a:xfrm>
            <a:off x="7632577" y="3001244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D18C0A3-40CB-4089-83A9-B9F2C9445191}"/>
              </a:ext>
            </a:extLst>
          </p:cNvPr>
          <p:cNvSpPr txBox="1"/>
          <p:nvPr/>
        </p:nvSpPr>
        <p:spPr>
          <a:xfrm>
            <a:off x="6827613" y="3015920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F0A514-4982-4D59-8217-35761083092B}"/>
              </a:ext>
            </a:extLst>
          </p:cNvPr>
          <p:cNvSpPr txBox="1"/>
          <p:nvPr/>
        </p:nvSpPr>
        <p:spPr>
          <a:xfrm>
            <a:off x="333375" y="4442074"/>
            <a:ext cx="307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Quantums of time per process: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45065F8-34F8-4B07-8357-1F1FB1E4668C}"/>
              </a:ext>
            </a:extLst>
          </p:cNvPr>
          <p:cNvSpPr txBox="1"/>
          <p:nvPr/>
        </p:nvSpPr>
        <p:spPr>
          <a:xfrm>
            <a:off x="457200" y="1865319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r>
              <a:rPr lang="fr-FR" i="1" dirty="0"/>
              <a:t>running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BBCE04C-5C55-43E6-9906-B23AC259522F}"/>
              </a:ext>
            </a:extLst>
          </p:cNvPr>
          <p:cNvSpPr txBox="1"/>
          <p:nvPr/>
        </p:nvSpPr>
        <p:spPr>
          <a:xfrm>
            <a:off x="7632576" y="2093633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CABD4A-CD7C-4C3A-887C-C2D0333D8C34}"/>
              </a:ext>
            </a:extLst>
          </p:cNvPr>
          <p:cNvSpPr txBox="1"/>
          <p:nvPr/>
        </p:nvSpPr>
        <p:spPr>
          <a:xfrm>
            <a:off x="4184875" y="2971714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data are </a:t>
            </a:r>
            <a:r>
              <a:rPr lang="fr-FR" dirty="0" err="1"/>
              <a:t>ready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803682-EB21-4694-AB0A-E1EDF508CF51}"/>
              </a:ext>
            </a:extLst>
          </p:cNvPr>
          <p:cNvSpPr txBox="1"/>
          <p:nvPr/>
        </p:nvSpPr>
        <p:spPr>
          <a:xfrm>
            <a:off x="5197569" y="1453821"/>
            <a:ext cx="8609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1: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81535B1-C934-4876-8F48-6D52439C202A}"/>
              </a:ext>
            </a:extLst>
          </p:cNvPr>
          <p:cNvSpPr txBox="1"/>
          <p:nvPr/>
        </p:nvSpPr>
        <p:spPr>
          <a:xfrm>
            <a:off x="6789604" y="2102430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12251124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2: Round Robin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as the Round Robin</a:t>
            </a:r>
          </a:p>
          <a:p>
            <a:pPr lvl="1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gets</a:t>
            </a:r>
            <a:r>
              <a:rPr lang="fr-FR" dirty="0"/>
              <a:t> N quantums of time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turn</a:t>
            </a:r>
            <a:br>
              <a:rPr lang="fr-FR" dirty="0"/>
            </a:br>
            <a:r>
              <a:rPr lang="fr-FR" dirty="0"/>
              <a:t>(or </a:t>
            </a:r>
            <a:r>
              <a:rPr lang="fr-FR" dirty="0" err="1"/>
              <a:t>less</a:t>
            </a:r>
            <a:r>
              <a:rPr lang="fr-FR" dirty="0"/>
              <a:t> if a blocking I/O </a:t>
            </a:r>
            <a:r>
              <a:rPr lang="fr-FR" dirty="0" err="1"/>
              <a:t>is</a:t>
            </a:r>
            <a:r>
              <a:rPr lang="fr-FR" dirty="0"/>
              <a:t> made)</a:t>
            </a:r>
          </a:p>
          <a:p>
            <a:pPr lvl="1"/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in the queue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run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turn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Priorities</a:t>
            </a:r>
            <a:r>
              <a:rPr lang="fr-FR" dirty="0"/>
              <a:t> are </a:t>
            </a:r>
            <a:r>
              <a:rPr lang="fr-FR" dirty="0" err="1"/>
              <a:t>added</a:t>
            </a:r>
            <a:r>
              <a:rPr lang="fr-FR" dirty="0"/>
              <a:t>!</a:t>
            </a:r>
          </a:p>
          <a:p>
            <a:pPr lvl="1"/>
            <a:r>
              <a:rPr lang="fr-FR" dirty="0" err="1"/>
              <a:t>Priority</a:t>
            </a:r>
            <a:r>
              <a:rPr lang="fr-FR" dirty="0"/>
              <a:t> on GUI </a:t>
            </a:r>
            <a:r>
              <a:rPr lang="fr-FR" dirty="0" err="1"/>
              <a:t>tasks</a:t>
            </a:r>
            <a:r>
              <a:rPr lang="fr-FR" dirty="0"/>
              <a:t> (</a:t>
            </a:r>
            <a:r>
              <a:rPr lang="fr-FR" dirty="0" err="1"/>
              <a:t>graphical</a:t>
            </a:r>
            <a:r>
              <a:rPr lang="fr-FR" dirty="0"/>
              <a:t> client)</a:t>
            </a:r>
          </a:p>
          <a:p>
            <a:pPr lvl="1"/>
            <a:r>
              <a:rPr lang="fr-FR" dirty="0" err="1"/>
              <a:t>Priority</a:t>
            </a:r>
            <a:r>
              <a:rPr lang="fr-FR" dirty="0"/>
              <a:t> on background </a:t>
            </a:r>
            <a:r>
              <a:rPr lang="fr-FR" dirty="0" err="1"/>
              <a:t>tasks</a:t>
            </a:r>
            <a:r>
              <a:rPr lang="fr-FR" dirty="0"/>
              <a:t> (servers)</a:t>
            </a:r>
          </a:p>
          <a:p>
            <a:pPr lvl="1"/>
            <a:r>
              <a:rPr lang="fr-FR" dirty="0"/>
              <a:t>Manual </a:t>
            </a:r>
            <a:r>
              <a:rPr lang="fr-FR" dirty="0" err="1"/>
              <a:t>priorities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79917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2: Round Robin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The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priority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run first</a:t>
            </a:r>
          </a:p>
          <a:p>
            <a:pPr lvl="1"/>
            <a:r>
              <a:rPr lang="fr-FR" dirty="0"/>
              <a:t>The 1st in the queue if </a:t>
            </a:r>
            <a:r>
              <a:rPr lang="fr-FR" dirty="0" err="1"/>
              <a:t>they</a:t>
            </a:r>
            <a:r>
              <a:rPr lang="fr-FR" dirty="0"/>
              <a:t> have the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priority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r>
              <a:rPr lang="fr-FR" dirty="0"/>
              <a:t>, </a:t>
            </a:r>
            <a:r>
              <a:rPr lang="fr-FR" dirty="0" err="1"/>
              <a:t>priorities</a:t>
            </a:r>
            <a:r>
              <a:rPr lang="fr-FR" dirty="0"/>
              <a:t> in the </a:t>
            </a:r>
            <a:r>
              <a:rPr lang="fr-FR" dirty="0" err="1"/>
              <a:t>ready</a:t>
            </a:r>
            <a:r>
              <a:rPr lang="fr-FR" dirty="0"/>
              <a:t> queue are </a:t>
            </a:r>
            <a:r>
              <a:rPr lang="fr-FR" dirty="0" err="1"/>
              <a:t>updated</a:t>
            </a:r>
            <a:endParaRPr lang="fr-FR" dirty="0"/>
          </a:p>
          <a:p>
            <a:pPr lvl="1"/>
            <a:r>
              <a:rPr lang="fr-FR" dirty="0"/>
              <a:t>+1 for all </a:t>
            </a:r>
            <a:r>
              <a:rPr lang="fr-FR" dirty="0" err="1"/>
              <a:t>tasks</a:t>
            </a:r>
            <a:endParaRPr lang="fr-FR" dirty="0"/>
          </a:p>
          <a:p>
            <a:pPr lvl="1"/>
            <a:r>
              <a:rPr lang="fr-FR" dirty="0"/>
              <a:t>+5 for </a:t>
            </a:r>
            <a:r>
              <a:rPr lang="fr-FR" dirty="0" err="1"/>
              <a:t>prefered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(background/</a:t>
            </a:r>
            <a:r>
              <a:rPr lang="fr-FR" dirty="0" err="1"/>
              <a:t>foreground</a:t>
            </a:r>
            <a:r>
              <a:rPr lang="fr-FR" dirty="0"/>
              <a:t>/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criterion</a:t>
            </a:r>
            <a:r>
              <a:rPr lang="fr-FR" dirty="0"/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4588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199" y="205975"/>
            <a:ext cx="8495413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4"/>
            </a:pPr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FBB91E85-BED3-48AA-A438-1BC1746F4201}"/>
              </a:ext>
            </a:extLst>
          </p:cNvPr>
          <p:cNvSpPr/>
          <p:nvPr/>
        </p:nvSpPr>
        <p:spPr>
          <a:xfrm rot="16200000">
            <a:off x="281763" y="3060412"/>
            <a:ext cx="350874" cy="41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50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F131A5A-BEE4-45D8-8EF6-069E0D17D054}"/>
              </a:ext>
            </a:extLst>
          </p:cNvPr>
          <p:cNvSpPr/>
          <p:nvPr/>
        </p:nvSpPr>
        <p:spPr>
          <a:xfrm>
            <a:off x="639060" y="390079"/>
            <a:ext cx="2890448" cy="4401203"/>
          </a:xfrm>
          <a:prstGeom prst="rect">
            <a:avLst/>
          </a:prstGeom>
          <a:pattFill prst="pct30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A132C91-0551-4B8D-8678-30BC65096F63}"/>
              </a:ext>
            </a:extLst>
          </p:cNvPr>
          <p:cNvSpPr txBox="1"/>
          <p:nvPr/>
        </p:nvSpPr>
        <p:spPr>
          <a:xfrm>
            <a:off x="30834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char *</a:t>
            </a:r>
            <a:r>
              <a:rPr lang="fr-FR" dirty="0" err="1">
                <a:highlight>
                  <a:srgbClr val="00FF00"/>
                </a:highlight>
              </a:rPr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>
                <a:highlight>
                  <a:srgbClr val="00FF00"/>
                </a:highlight>
              </a:rPr>
              <a:t>i = 0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/>
              <a:t>int</a:t>
            </a:r>
            <a:r>
              <a:rPr lang="fr-FR" b="1" dirty="0"/>
              <a:t>	main(</a:t>
            </a:r>
            <a:r>
              <a:rPr lang="fr-FR" b="1" dirty="0" err="1"/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const</a:t>
            </a:r>
            <a:r>
              <a:rPr lang="fr-FR" dirty="0"/>
              <a:t> char *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var</a:t>
            </a:r>
            <a:r>
              <a:rPr lang="fr-FR" dirty="0"/>
              <a:t> = "</a:t>
            </a:r>
            <a:r>
              <a:rPr lang="fr-FR" dirty="0">
                <a:solidFill>
                  <a:schemeClr val="tx1"/>
                </a:solidFill>
                <a:highlight>
                  <a:srgbClr val="FF0000"/>
                </a:highlight>
              </a:rPr>
              <a:t>Test.</a:t>
            </a:r>
            <a:r>
              <a:rPr lang="fr-FR" dirty="0"/>
              <a:t>";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>
                <a:solidFill>
                  <a:schemeClr val="tx1"/>
                </a:solidFill>
                <a:highlight>
                  <a:srgbClr val="FFFF00"/>
                </a:highlight>
              </a:rPr>
              <a:t>a = 1337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highlight>
                  <a:srgbClr val="FFFF00"/>
                </a:highlight>
              </a:rPr>
              <a:t>21</a:t>
            </a:r>
            <a:r>
              <a:rPr lang="fr-FR" dirty="0"/>
              <a:t>, </a:t>
            </a:r>
            <a:r>
              <a:rPr lang="fr-FR" dirty="0">
                <a:highlight>
                  <a:srgbClr val="FFFF00"/>
                </a:highlight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myStr</a:t>
            </a:r>
            <a:r>
              <a:rPr lang="fr-FR" dirty="0"/>
              <a:t> = </a:t>
            </a:r>
            <a:r>
              <a:rPr lang="fr-FR" dirty="0" err="1"/>
              <a:t>malloc</a:t>
            </a:r>
            <a:r>
              <a:rPr lang="fr-FR" dirty="0"/>
              <a:t>(</a:t>
            </a:r>
            <a:r>
              <a:rPr lang="fr-FR" dirty="0">
                <a:highlight>
                  <a:srgbClr val="FFFF00"/>
                </a:highlight>
              </a:rPr>
              <a:t>32 * </a:t>
            </a:r>
            <a:r>
              <a:rPr lang="fr-FR" dirty="0" err="1">
                <a:highlight>
                  <a:srgbClr val="FFFF00"/>
                </a:highlight>
              </a:rPr>
              <a:t>sizeof</a:t>
            </a:r>
            <a:r>
              <a:rPr lang="fr-FR" dirty="0">
                <a:highlight>
                  <a:srgbClr val="FFFF00"/>
                </a:highlight>
              </a:rPr>
              <a:t> (char)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return (</a:t>
            </a:r>
            <a:r>
              <a:rPr lang="fr-FR" dirty="0">
                <a:highlight>
                  <a:srgbClr val="FFFF00"/>
                </a:highlight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ADF861-6D5B-45BF-91D8-DC7DDB859B4F}"/>
              </a:ext>
            </a:extLst>
          </p:cNvPr>
          <p:cNvGrpSpPr/>
          <p:nvPr/>
        </p:nvGrpSpPr>
        <p:grpSpPr>
          <a:xfrm>
            <a:off x="6069918" y="125113"/>
            <a:ext cx="1572300" cy="4893272"/>
            <a:chOff x="5272476" y="137022"/>
            <a:chExt cx="1572300" cy="4893272"/>
          </a:xfrm>
        </p:grpSpPr>
        <p:sp>
          <p:nvSpPr>
            <p:cNvPr id="137" name="Google Shape;137;p21"/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 / Code Segment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00B9BA71-E27B-43E2-A19E-9573D538966C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solidFill>
              <a:srgbClr val="FF00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(Read-Only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1EFF7CE3-441F-49ED-A16C-54FD7F79B687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solidFill>
              <a:srgbClr val="FFFF0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" name="Google Shape;144;p21">
              <a:extLst>
                <a:ext uri="{FF2B5EF4-FFF2-40B4-BE49-F238E27FC236}">
                  <a16:creationId xmlns:a16="http://schemas.microsoft.com/office/drawing/2014/main" id="{46BFE805-1F83-481C-9CB5-4B30532057E5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solidFill>
              <a:srgbClr val="00B05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(Uninitialized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" name="Google Shape;144;p21">
              <a:extLst>
                <a:ext uri="{FF2B5EF4-FFF2-40B4-BE49-F238E27FC236}">
                  <a16:creationId xmlns:a16="http://schemas.microsoft.com/office/drawing/2014/main" id="{11130D1A-A203-4541-BD84-D085D1427C2B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932DA3BD-C9AF-4E1C-B569-66610F651F69}"/>
              </a:ext>
            </a:extLst>
          </p:cNvPr>
          <p:cNvSpPr/>
          <p:nvPr/>
        </p:nvSpPr>
        <p:spPr>
          <a:xfrm>
            <a:off x="5656521" y="125113"/>
            <a:ext cx="318977" cy="10408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E555F9AC-781B-45BB-B797-CC3888A12062}"/>
              </a:ext>
            </a:extLst>
          </p:cNvPr>
          <p:cNvSpPr/>
          <p:nvPr/>
        </p:nvSpPr>
        <p:spPr>
          <a:xfrm>
            <a:off x="5670697" y="1180117"/>
            <a:ext cx="318977" cy="3838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A77F9E-5D94-4A25-8B1F-68365FFC6925}"/>
              </a:ext>
            </a:extLst>
          </p:cNvPr>
          <p:cNvSpPr txBox="1"/>
          <p:nvPr/>
        </p:nvSpPr>
        <p:spPr>
          <a:xfrm>
            <a:off x="4596808" y="489098"/>
            <a:ext cx="105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Read-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961EB3E-AF84-4F6E-9D19-653A975EA660}"/>
              </a:ext>
            </a:extLst>
          </p:cNvPr>
          <p:cNvSpPr txBox="1"/>
          <p:nvPr/>
        </p:nvSpPr>
        <p:spPr>
          <a:xfrm>
            <a:off x="4453603" y="2937684"/>
            <a:ext cx="134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Read / Write</a:t>
            </a:r>
          </a:p>
        </p:txBody>
      </p:sp>
      <p:cxnSp>
        <p:nvCxnSpPr>
          <p:cNvPr id="150" name="Google Shape;150;p21"/>
          <p:cNvCxnSpPr>
            <a:cxnSpLocks/>
            <a:endCxn id="26" idx="1"/>
          </p:cNvCxnSpPr>
          <p:nvPr/>
        </p:nvCxnSpPr>
        <p:spPr>
          <a:xfrm flipV="1">
            <a:off x="1786308" y="1426126"/>
            <a:ext cx="4283610" cy="1054534"/>
          </a:xfrm>
          <a:prstGeom prst="bentConnector3">
            <a:avLst>
              <a:gd name="adj1" fmla="val 45539"/>
            </a:avLst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A18B8D9-0990-4AAA-B0A1-26F4215297CA}"/>
              </a:ext>
            </a:extLst>
          </p:cNvPr>
          <p:cNvCxnSpPr>
            <a:cxnSpLocks/>
          </p:cNvCxnSpPr>
          <p:nvPr/>
        </p:nvCxnSpPr>
        <p:spPr>
          <a:xfrm>
            <a:off x="1798291" y="2348027"/>
            <a:ext cx="0" cy="1326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E9C8D0C-980D-4B24-9D4B-AD9AFD0EBFA4}"/>
              </a:ext>
            </a:extLst>
          </p:cNvPr>
          <p:cNvGrpSpPr/>
          <p:nvPr/>
        </p:nvGrpSpPr>
        <p:grpSpPr>
          <a:xfrm>
            <a:off x="1403498" y="1426126"/>
            <a:ext cx="4666420" cy="1511558"/>
            <a:chOff x="1403498" y="1426126"/>
            <a:chExt cx="4666420" cy="1511558"/>
          </a:xfrm>
        </p:grpSpPr>
        <p:cxnSp>
          <p:nvCxnSpPr>
            <p:cNvPr id="23" name="Google Shape;150;p21">
              <a:extLst>
                <a:ext uri="{FF2B5EF4-FFF2-40B4-BE49-F238E27FC236}">
                  <a16:creationId xmlns:a16="http://schemas.microsoft.com/office/drawing/2014/main" id="{7D243BF1-1643-485E-943C-5F3E1AE115C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1403498" y="1426126"/>
              <a:ext cx="4666420" cy="1511558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098A308-932D-4C69-A22F-A7EBB22641E7}"/>
                </a:ext>
              </a:extLst>
            </p:cNvPr>
            <p:cNvCxnSpPr>
              <a:cxnSpLocks/>
            </p:cNvCxnSpPr>
            <p:nvPr/>
          </p:nvCxnSpPr>
          <p:spPr>
            <a:xfrm>
              <a:off x="1410375" y="2772038"/>
              <a:ext cx="0" cy="165644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Google Shape;150;p21">
            <a:extLst>
              <a:ext uri="{FF2B5EF4-FFF2-40B4-BE49-F238E27FC236}">
                <a16:creationId xmlns:a16="http://schemas.microsoft.com/office/drawing/2014/main" id="{4DC2F0E3-0204-417A-9F15-F72E1DEA2C0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253613" y="744794"/>
            <a:ext cx="4816305" cy="1208834"/>
          </a:xfrm>
          <a:prstGeom prst="bentConnector3">
            <a:avLst>
              <a:gd name="adj1" fmla="val 31235"/>
            </a:avLst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4CC29F6-04F8-4778-8FD1-6A1C80EE28B2}"/>
              </a:ext>
            </a:extLst>
          </p:cNvPr>
          <p:cNvCxnSpPr>
            <a:cxnSpLocks/>
          </p:cNvCxnSpPr>
          <p:nvPr/>
        </p:nvCxnSpPr>
        <p:spPr>
          <a:xfrm>
            <a:off x="1481312" y="645519"/>
            <a:ext cx="0" cy="97656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9DF3931-225A-428A-AA05-2422AEEB28EA}"/>
              </a:ext>
            </a:extLst>
          </p:cNvPr>
          <p:cNvCxnSpPr>
            <a:cxnSpLocks/>
          </p:cNvCxnSpPr>
          <p:nvPr/>
        </p:nvCxnSpPr>
        <p:spPr>
          <a:xfrm>
            <a:off x="1262550" y="743175"/>
            <a:ext cx="0" cy="12654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oogle Shape;150;p21">
            <a:extLst>
              <a:ext uri="{FF2B5EF4-FFF2-40B4-BE49-F238E27FC236}">
                <a16:creationId xmlns:a16="http://schemas.microsoft.com/office/drawing/2014/main" id="{B374EE96-88E9-40F4-8ED0-7DA40BC54E6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576223" y="905722"/>
            <a:ext cx="3493695" cy="133870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69F89109-B193-4CA5-B839-B416A536EAC6}"/>
              </a:ext>
            </a:extLst>
          </p:cNvPr>
          <p:cNvGrpSpPr/>
          <p:nvPr/>
        </p:nvGrpSpPr>
        <p:grpSpPr>
          <a:xfrm>
            <a:off x="1357953" y="2937682"/>
            <a:ext cx="2381534" cy="1136925"/>
            <a:chOff x="1357953" y="2937682"/>
            <a:chExt cx="2381534" cy="1136925"/>
          </a:xfrm>
        </p:grpSpPr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FB6582C3-0E5A-44B7-9284-515CEC186033}"/>
                </a:ext>
              </a:extLst>
            </p:cNvPr>
            <p:cNvCxnSpPr/>
            <p:nvPr/>
          </p:nvCxnSpPr>
          <p:spPr>
            <a:xfrm>
              <a:off x="3739487" y="2937682"/>
              <a:ext cx="0" cy="1013345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2647A72B-CA80-4855-9217-AA212E56B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57953" y="3951027"/>
              <a:ext cx="238153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4C83C3EB-6C32-4778-AE89-B773E48AB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0561" y="3521124"/>
              <a:ext cx="1978926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E244312D-D621-4BA0-87C2-96CCEB944E03}"/>
                </a:ext>
              </a:extLst>
            </p:cNvPr>
            <p:cNvCxnSpPr>
              <a:cxnSpLocks/>
            </p:cNvCxnSpPr>
            <p:nvPr/>
          </p:nvCxnSpPr>
          <p:spPr>
            <a:xfrm>
              <a:off x="1368001" y="3951027"/>
              <a:ext cx="0" cy="12358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E2AA895A-D078-4EC6-949B-A82BA95AE869}"/>
                </a:ext>
              </a:extLst>
            </p:cNvPr>
            <p:cNvCxnSpPr>
              <a:cxnSpLocks/>
            </p:cNvCxnSpPr>
            <p:nvPr/>
          </p:nvCxnSpPr>
          <p:spPr>
            <a:xfrm>
              <a:off x="1765585" y="3410142"/>
              <a:ext cx="0" cy="11600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FE91AFC6-FC6D-4438-B1B8-E1BAD9301BDC}"/>
                </a:ext>
              </a:extLst>
            </p:cNvPr>
            <p:cNvCxnSpPr>
              <a:cxnSpLocks/>
            </p:cNvCxnSpPr>
            <p:nvPr/>
          </p:nvCxnSpPr>
          <p:spPr>
            <a:xfrm>
              <a:off x="2056262" y="3410142"/>
              <a:ext cx="0" cy="116006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0FCC4A3-B6E6-4BBC-AA56-A300BB9018FC}"/>
              </a:ext>
            </a:extLst>
          </p:cNvPr>
          <p:cNvCxnSpPr>
            <a:cxnSpLocks/>
          </p:cNvCxnSpPr>
          <p:nvPr/>
        </p:nvCxnSpPr>
        <p:spPr>
          <a:xfrm>
            <a:off x="2499814" y="3521124"/>
            <a:ext cx="0" cy="12737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E22A7D6-7780-4594-9ECA-867B02E61BEB}"/>
              </a:ext>
            </a:extLst>
          </p:cNvPr>
          <p:cNvCxnSpPr>
            <a:cxnSpLocks/>
          </p:cNvCxnSpPr>
          <p:nvPr/>
        </p:nvCxnSpPr>
        <p:spPr>
          <a:xfrm>
            <a:off x="3539034" y="385317"/>
            <a:ext cx="25308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785FDAF-1252-49BA-A60C-F9EEEFC59F89}"/>
              </a:ext>
            </a:extLst>
          </p:cNvPr>
          <p:cNvSpPr txBox="1"/>
          <p:nvPr/>
        </p:nvSpPr>
        <p:spPr>
          <a:xfrm>
            <a:off x="3643292" y="3823405"/>
            <a:ext cx="210929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As a</a:t>
            </a:r>
            <a:br>
              <a:rPr lang="fr-FR" sz="2400" b="1" dirty="0"/>
            </a:br>
            <a:r>
              <a:rPr lang="fr-FR" sz="2400" b="1" dirty="0"/>
              <a:t>program</a:t>
            </a:r>
          </a:p>
          <a:p>
            <a:pPr algn="ctr"/>
            <a:r>
              <a:rPr lang="fr-FR" sz="2400" b="1" dirty="0"/>
              <a:t>(</a:t>
            </a:r>
            <a:r>
              <a:rPr lang="fr-FR" sz="2400" b="1" dirty="0" err="1"/>
              <a:t>static</a:t>
            </a:r>
            <a:r>
              <a:rPr lang="fr-FR" sz="2400" b="1" dirty="0"/>
              <a:t>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E0459C26-9812-4E17-A6A0-87A36CD44850}"/>
              </a:ext>
            </a:extLst>
          </p:cNvPr>
          <p:cNvSpPr txBox="1"/>
          <p:nvPr/>
        </p:nvSpPr>
        <p:spPr>
          <a:xfrm>
            <a:off x="7657414" y="1630462"/>
            <a:ext cx="1087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Block </a:t>
            </a:r>
            <a:r>
              <a:rPr lang="fr-FR" sz="1200" dirty="0" err="1"/>
              <a:t>Starting</a:t>
            </a:r>
            <a:r>
              <a:rPr lang="fr-FR" sz="1200" dirty="0"/>
              <a:t> Symbol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B1955A5-E11E-4E8C-8F29-575A1AA2F3D0}"/>
              </a:ext>
            </a:extLst>
          </p:cNvPr>
          <p:cNvSpPr txBox="1"/>
          <p:nvPr/>
        </p:nvSpPr>
        <p:spPr>
          <a:xfrm>
            <a:off x="7655189" y="2244431"/>
            <a:ext cx="1319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initialized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0 </a:t>
            </a:r>
            <a:r>
              <a:rPr lang="fr-FR" dirty="0" err="1"/>
              <a:t>everywhere</a:t>
            </a:r>
            <a:r>
              <a:rPr lang="fr-FR" dirty="0"/>
              <a:t>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CD5382B-C88B-4BA5-9397-D0E319056280}"/>
              </a:ext>
            </a:extLst>
          </p:cNvPr>
          <p:cNvSpPr txBox="1"/>
          <p:nvPr/>
        </p:nvSpPr>
        <p:spPr>
          <a:xfrm>
            <a:off x="7642218" y="125111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0x00000000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8BAE80A-A2D9-49FA-AC16-E753F92A29A0}"/>
              </a:ext>
            </a:extLst>
          </p:cNvPr>
          <p:cNvSpPr txBox="1"/>
          <p:nvPr/>
        </p:nvSpPr>
        <p:spPr>
          <a:xfrm>
            <a:off x="7642218" y="4710605"/>
            <a:ext cx="1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0xFFFFFFFF</a:t>
            </a:r>
          </a:p>
        </p:txBody>
      </p:sp>
    </p:spTree>
    <p:extLst>
      <p:ext uri="{BB962C8B-B14F-4D97-AF65-F5344CB8AC3E}">
        <p14:creationId xmlns:p14="http://schemas.microsoft.com/office/powerpoint/2010/main" val="125545754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95414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marL="76200" indent="0">
              <a:buNone/>
            </a:pPr>
            <a:br>
              <a:rPr lang="fr-FR" dirty="0"/>
            </a:br>
            <a:r>
              <a:rPr lang="fr-FR" dirty="0"/>
              <a:t>			and updates the </a:t>
            </a:r>
            <a:r>
              <a:rPr lang="fr-FR" dirty="0" err="1"/>
              <a:t>priorities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7775D9-4EC8-4EDE-A4AE-6F74E273B97B}"/>
              </a:ext>
            </a:extLst>
          </p:cNvPr>
          <p:cNvGrpSpPr/>
          <p:nvPr/>
        </p:nvGrpSpPr>
        <p:grpSpPr>
          <a:xfrm>
            <a:off x="3751375" y="2734273"/>
            <a:ext cx="2048903" cy="1149512"/>
            <a:chOff x="3751375" y="2734273"/>
            <a:chExt cx="2048903" cy="1149512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0CDA8C5-0E13-4980-99E4-0C71935BD84B}"/>
                </a:ext>
              </a:extLst>
            </p:cNvPr>
            <p:cNvGrpSpPr/>
            <p:nvPr/>
          </p:nvGrpSpPr>
          <p:grpSpPr>
            <a:xfrm>
              <a:off x="3752934" y="3064089"/>
              <a:ext cx="1638131" cy="409848"/>
              <a:chOff x="350874" y="3673054"/>
              <a:chExt cx="1638131" cy="40984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C708EE-84AB-4306-A8E3-2EC9B3D7BB31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B36412-2BAD-4109-AB35-EC4E11F00377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317274-ECF9-4640-9BE9-518AB5CB3C8F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A1AFFE-F716-45E0-8458-39570BEB5617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EFF1C04-635F-4764-84F2-28C0C628618E}"/>
                </a:ext>
              </a:extLst>
            </p:cNvPr>
            <p:cNvSpPr/>
            <p:nvPr/>
          </p:nvSpPr>
          <p:spPr>
            <a:xfrm rot="5400000">
              <a:off x="5364068" y="3064091"/>
              <a:ext cx="462575" cy="40984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C901146-A726-4B7E-B957-3208E00EAC12}"/>
                </a:ext>
              </a:extLst>
            </p:cNvPr>
            <p:cNvSpPr txBox="1"/>
            <p:nvPr/>
          </p:nvSpPr>
          <p:spPr>
            <a:xfrm>
              <a:off x="3852668" y="2734273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7277C5-58F7-4462-98B0-A8B9047FECAB}"/>
                </a:ext>
              </a:extLst>
            </p:cNvPr>
            <p:cNvGrpSpPr/>
            <p:nvPr/>
          </p:nvGrpSpPr>
          <p:grpSpPr>
            <a:xfrm>
              <a:off x="3751375" y="3473937"/>
              <a:ext cx="1638131" cy="409848"/>
              <a:chOff x="350874" y="3673054"/>
              <a:chExt cx="1638131" cy="409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F3BB6A2-1F21-454C-99AE-F80EB94A94B3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178F7-2EA3-47E7-8C2B-EF497FCDF241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F1AEAF-19C2-4977-9313-8804D3CA9920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E9A741-6A03-4D76-9053-22FC2A67385B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794192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199" y="205975"/>
            <a:ext cx="8495413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marL="76200" indent="0">
              <a:buNone/>
            </a:pPr>
            <a:br>
              <a:rPr lang="fr-FR" dirty="0"/>
            </a:br>
            <a:r>
              <a:rPr lang="fr-FR" dirty="0"/>
              <a:t>			and updates the </a:t>
            </a:r>
            <a:r>
              <a:rPr lang="fr-FR" dirty="0" err="1"/>
              <a:t>priorities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111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7775D9-4EC8-4EDE-A4AE-6F74E273B97B}"/>
              </a:ext>
            </a:extLst>
          </p:cNvPr>
          <p:cNvGrpSpPr/>
          <p:nvPr/>
        </p:nvGrpSpPr>
        <p:grpSpPr>
          <a:xfrm>
            <a:off x="3751375" y="2734273"/>
            <a:ext cx="2048903" cy="1790640"/>
            <a:chOff x="3751375" y="2734273"/>
            <a:chExt cx="2048903" cy="179064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0CDA8C5-0E13-4980-99E4-0C71935BD84B}"/>
                </a:ext>
              </a:extLst>
            </p:cNvPr>
            <p:cNvGrpSpPr/>
            <p:nvPr/>
          </p:nvGrpSpPr>
          <p:grpSpPr>
            <a:xfrm>
              <a:off x="3752934" y="3064089"/>
              <a:ext cx="1638131" cy="409848"/>
              <a:chOff x="350874" y="3673054"/>
              <a:chExt cx="1638131" cy="40984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C708EE-84AB-4306-A8E3-2EC9B3D7BB31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B36412-2BAD-4109-AB35-EC4E11F00377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317274-ECF9-4640-9BE9-518AB5CB3C8F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A1AFFE-F716-45E0-8458-39570BEB5617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EFF1C04-635F-4764-84F2-28C0C628618E}"/>
                </a:ext>
              </a:extLst>
            </p:cNvPr>
            <p:cNvSpPr/>
            <p:nvPr/>
          </p:nvSpPr>
          <p:spPr>
            <a:xfrm rot="5400000">
              <a:off x="5364068" y="3064091"/>
              <a:ext cx="462575" cy="40984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C901146-A726-4B7E-B957-3208E00EAC12}"/>
                </a:ext>
              </a:extLst>
            </p:cNvPr>
            <p:cNvSpPr txBox="1"/>
            <p:nvPr/>
          </p:nvSpPr>
          <p:spPr>
            <a:xfrm>
              <a:off x="3852668" y="2734273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7277C5-58F7-4462-98B0-A8B9047FECAB}"/>
                </a:ext>
              </a:extLst>
            </p:cNvPr>
            <p:cNvGrpSpPr/>
            <p:nvPr/>
          </p:nvGrpSpPr>
          <p:grpSpPr>
            <a:xfrm>
              <a:off x="3751375" y="3473937"/>
              <a:ext cx="1638131" cy="409848"/>
              <a:chOff x="350874" y="3673054"/>
              <a:chExt cx="1638131" cy="409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F3BB6A2-1F21-454C-99AE-F80EB94A94B3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178F7-2EA3-47E7-8C2B-EF497FCDF241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F1AEAF-19C2-4977-9313-8804D3CA9920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E9A741-6A03-4D76-9053-22FC2A67385B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BD06459D-E271-43CA-89D1-4BFBC3050106}"/>
                </a:ext>
              </a:extLst>
            </p:cNvPr>
            <p:cNvSpPr txBox="1"/>
            <p:nvPr/>
          </p:nvSpPr>
          <p:spPr>
            <a:xfrm>
              <a:off x="4160908" y="3915659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+1</a:t>
              </a:r>
            </a:p>
          </p:txBody>
        </p: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A8CBAA57-81CD-4213-81E9-3D34BDDF2A01}"/>
                </a:ext>
              </a:extLst>
            </p:cNvPr>
            <p:cNvSpPr txBox="1"/>
            <p:nvPr/>
          </p:nvSpPr>
          <p:spPr>
            <a:xfrm>
              <a:off x="4559956" y="3915660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+1</a:t>
              </a:r>
            </a:p>
          </p:txBody>
        </p:sp>
        <p:sp>
          <p:nvSpPr>
            <p:cNvPr id="65" name="ZoneTexte 64">
              <a:extLst>
                <a:ext uri="{FF2B5EF4-FFF2-40B4-BE49-F238E27FC236}">
                  <a16:creationId xmlns:a16="http://schemas.microsoft.com/office/drawing/2014/main" id="{DC457E88-F3E5-44B4-BE04-6C57B3BF244C}"/>
                </a:ext>
              </a:extLst>
            </p:cNvPr>
            <p:cNvSpPr txBox="1"/>
            <p:nvPr/>
          </p:nvSpPr>
          <p:spPr>
            <a:xfrm>
              <a:off x="4979658" y="3915658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+1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AC869A9-1884-4A3E-90D9-B027F7C76FCA}"/>
                </a:ext>
              </a:extLst>
            </p:cNvPr>
            <p:cNvSpPr txBox="1"/>
            <p:nvPr/>
          </p:nvSpPr>
          <p:spPr>
            <a:xfrm>
              <a:off x="4558753" y="4217136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+5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398988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199" y="205975"/>
            <a:ext cx="8495413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marL="76200" indent="0">
              <a:buNone/>
            </a:pPr>
            <a:br>
              <a:rPr lang="fr-FR" dirty="0"/>
            </a:br>
            <a:r>
              <a:rPr lang="fr-FR" dirty="0"/>
              <a:t>			and updates the </a:t>
            </a:r>
            <a:r>
              <a:rPr lang="fr-FR" dirty="0" err="1"/>
              <a:t>priorities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112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7775D9-4EC8-4EDE-A4AE-6F74E273B97B}"/>
              </a:ext>
            </a:extLst>
          </p:cNvPr>
          <p:cNvGrpSpPr/>
          <p:nvPr/>
        </p:nvGrpSpPr>
        <p:grpSpPr>
          <a:xfrm>
            <a:off x="3751375" y="2734273"/>
            <a:ext cx="2048903" cy="1149512"/>
            <a:chOff x="3751375" y="2734273"/>
            <a:chExt cx="2048903" cy="1149512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0CDA8C5-0E13-4980-99E4-0C71935BD84B}"/>
                </a:ext>
              </a:extLst>
            </p:cNvPr>
            <p:cNvGrpSpPr/>
            <p:nvPr/>
          </p:nvGrpSpPr>
          <p:grpSpPr>
            <a:xfrm>
              <a:off x="3752934" y="3064089"/>
              <a:ext cx="1638131" cy="409848"/>
              <a:chOff x="350874" y="3673054"/>
              <a:chExt cx="1638131" cy="40984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C708EE-84AB-4306-A8E3-2EC9B3D7BB31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B36412-2BAD-4109-AB35-EC4E11F00377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317274-ECF9-4640-9BE9-518AB5CB3C8F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A1AFFE-F716-45E0-8458-39570BEB5617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EFF1C04-635F-4764-84F2-28C0C628618E}"/>
                </a:ext>
              </a:extLst>
            </p:cNvPr>
            <p:cNvSpPr/>
            <p:nvPr/>
          </p:nvSpPr>
          <p:spPr>
            <a:xfrm rot="5400000">
              <a:off x="5364068" y="3064091"/>
              <a:ext cx="462575" cy="40984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C901146-A726-4B7E-B957-3208E00EAC12}"/>
                </a:ext>
              </a:extLst>
            </p:cNvPr>
            <p:cNvSpPr txBox="1"/>
            <p:nvPr/>
          </p:nvSpPr>
          <p:spPr>
            <a:xfrm>
              <a:off x="3852668" y="2734273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7277C5-58F7-4462-98B0-A8B9047FECAB}"/>
                </a:ext>
              </a:extLst>
            </p:cNvPr>
            <p:cNvGrpSpPr/>
            <p:nvPr/>
          </p:nvGrpSpPr>
          <p:grpSpPr>
            <a:xfrm>
              <a:off x="3751375" y="3473937"/>
              <a:ext cx="1638131" cy="409848"/>
              <a:chOff x="350874" y="3673054"/>
              <a:chExt cx="1638131" cy="409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F3BB6A2-1F21-454C-99AE-F80EB94A94B3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178F7-2EA3-47E7-8C2B-EF497FCDF241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F1AEAF-19C2-4977-9313-8804D3CA9920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E9A741-6A03-4D76-9053-22FC2A67385B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860172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95414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marL="76200" indent="0">
              <a:buNone/>
            </a:pPr>
            <a:br>
              <a:rPr lang="fr-FR" dirty="0"/>
            </a:br>
            <a:r>
              <a:rPr lang="fr-FR" dirty="0"/>
              <a:t>			and updates the </a:t>
            </a:r>
            <a:r>
              <a:rPr lang="fr-FR" dirty="0" err="1"/>
              <a:t>priorities</a:t>
            </a:r>
            <a:endParaRPr lang="fr-FR"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113</a:t>
            </a:fld>
            <a:endParaRPr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07775D9-4EC8-4EDE-A4AE-6F74E273B97B}"/>
              </a:ext>
            </a:extLst>
          </p:cNvPr>
          <p:cNvGrpSpPr/>
          <p:nvPr/>
        </p:nvGrpSpPr>
        <p:grpSpPr>
          <a:xfrm>
            <a:off x="3751375" y="2734273"/>
            <a:ext cx="2048903" cy="1149512"/>
            <a:chOff x="3751375" y="2734273"/>
            <a:chExt cx="2048903" cy="1149512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0CDA8C5-0E13-4980-99E4-0C71935BD84B}"/>
                </a:ext>
              </a:extLst>
            </p:cNvPr>
            <p:cNvGrpSpPr/>
            <p:nvPr/>
          </p:nvGrpSpPr>
          <p:grpSpPr>
            <a:xfrm>
              <a:off x="3752934" y="3064089"/>
              <a:ext cx="1638131" cy="409848"/>
              <a:chOff x="350874" y="3673054"/>
              <a:chExt cx="1638131" cy="40984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C708EE-84AB-4306-A8E3-2EC9B3D7BB31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DB36412-2BAD-4109-AB35-EC4E11F00377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3317274-ECF9-4640-9BE9-518AB5CB3C8F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AA1AFFE-F716-45E0-8458-39570BEB5617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EFF1C04-635F-4764-84F2-28C0C628618E}"/>
                </a:ext>
              </a:extLst>
            </p:cNvPr>
            <p:cNvSpPr/>
            <p:nvPr/>
          </p:nvSpPr>
          <p:spPr>
            <a:xfrm rot="5400000">
              <a:off x="5364068" y="3064091"/>
              <a:ext cx="462575" cy="409844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FC901146-A726-4B7E-B957-3208E00EAC12}"/>
                </a:ext>
              </a:extLst>
            </p:cNvPr>
            <p:cNvSpPr txBox="1"/>
            <p:nvPr/>
          </p:nvSpPr>
          <p:spPr>
            <a:xfrm>
              <a:off x="3852668" y="2734273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B07277C5-58F7-4462-98B0-A8B9047FECAB}"/>
                </a:ext>
              </a:extLst>
            </p:cNvPr>
            <p:cNvGrpSpPr/>
            <p:nvPr/>
          </p:nvGrpSpPr>
          <p:grpSpPr>
            <a:xfrm>
              <a:off x="3751375" y="3473937"/>
              <a:ext cx="1638131" cy="409848"/>
              <a:chOff x="350874" y="3673054"/>
              <a:chExt cx="1638131" cy="409848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6F3BB6A2-1F21-454C-99AE-F80EB94A94B3}"/>
                  </a:ext>
                </a:extLst>
              </p:cNvPr>
              <p:cNvSpPr/>
              <p:nvPr/>
            </p:nvSpPr>
            <p:spPr>
              <a:xfrm>
                <a:off x="35087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45178F7-2EA3-47E7-8C2B-EF497FCDF241}"/>
                  </a:ext>
                </a:extLst>
              </p:cNvPr>
              <p:cNvSpPr/>
              <p:nvPr/>
            </p:nvSpPr>
            <p:spPr>
              <a:xfrm>
                <a:off x="76040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4F1AEAF-19C2-4977-9313-8804D3CA9920}"/>
                  </a:ext>
                </a:extLst>
              </p:cNvPr>
              <p:cNvSpPr/>
              <p:nvPr/>
            </p:nvSpPr>
            <p:spPr>
              <a:xfrm>
                <a:off x="1169624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BE9A741-6A03-4D76-9053-22FC2A67385B}"/>
                  </a:ext>
                </a:extLst>
              </p:cNvPr>
              <p:cNvSpPr/>
              <p:nvPr/>
            </p:nvSpPr>
            <p:spPr>
              <a:xfrm>
                <a:off x="1579157" y="3673054"/>
                <a:ext cx="409848" cy="4098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17852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495414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r>
              <a:rPr lang="fr-FR" dirty="0"/>
              <a:t>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5"/>
            </a:pPr>
            <a:r>
              <a:rPr lang="fr-FR" dirty="0"/>
              <a:t>The OS </a:t>
            </a:r>
            <a:r>
              <a:rPr lang="fr-FR" dirty="0" err="1"/>
              <a:t>takes</a:t>
            </a:r>
            <a:r>
              <a:rPr lang="fr-FR" dirty="0"/>
              <a:t> the process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priority</a:t>
            </a:r>
            <a:r>
              <a:rPr lang="fr-FR" dirty="0"/>
              <a:t> at the </a:t>
            </a:r>
            <a:r>
              <a:rPr lang="fr-FR" dirty="0" err="1"/>
              <a:t>head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114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lèche : demi-tour 1">
            <a:extLst>
              <a:ext uri="{FF2B5EF4-FFF2-40B4-BE49-F238E27FC236}">
                <a16:creationId xmlns:a16="http://schemas.microsoft.com/office/drawing/2014/main" id="{C0DA3993-B45C-49FD-B523-B8319448F9AF}"/>
              </a:ext>
            </a:extLst>
          </p:cNvPr>
          <p:cNvSpPr/>
          <p:nvPr/>
        </p:nvSpPr>
        <p:spPr>
          <a:xfrm>
            <a:off x="2064438" y="2434221"/>
            <a:ext cx="2466679" cy="616685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A1DF1C-EF0C-4463-A686-C7BD933FA853}"/>
              </a:ext>
            </a:extLst>
          </p:cNvPr>
          <p:cNvSpPr/>
          <p:nvPr/>
        </p:nvSpPr>
        <p:spPr>
          <a:xfrm>
            <a:off x="4174604" y="3052738"/>
            <a:ext cx="409848" cy="40984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5440007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2: Round Robin + </a:t>
            </a:r>
            <a:r>
              <a:rPr lang="fr-FR" dirty="0" err="1"/>
              <a:t>priority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if a </a:t>
            </a:r>
            <a:r>
              <a:rPr lang="fr-FR" dirty="0" err="1"/>
              <a:t>priority</a:t>
            </a:r>
            <a:r>
              <a:rPr lang="fr-FR" dirty="0"/>
              <a:t> </a:t>
            </a:r>
            <a:r>
              <a:rPr lang="fr-FR" dirty="0" err="1"/>
              <a:t>criterion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!</a:t>
            </a:r>
          </a:p>
          <a:p>
            <a:endParaRPr lang="fr-FR" dirty="0"/>
          </a:p>
          <a:p>
            <a:r>
              <a:rPr lang="fr-FR" dirty="0" err="1"/>
              <a:t>Graphical</a:t>
            </a:r>
            <a:r>
              <a:rPr lang="fr-FR" dirty="0"/>
              <a:t> applications are more responsives</a:t>
            </a:r>
          </a:p>
          <a:p>
            <a:pPr lvl="1"/>
            <a:r>
              <a:rPr lang="fr-FR" dirty="0"/>
              <a:t>But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process </a:t>
            </a:r>
            <a:r>
              <a:rPr lang="fr-FR" dirty="0" err="1"/>
              <a:t>slower</a:t>
            </a:r>
            <a:endParaRPr lang="fr-FR" dirty="0"/>
          </a:p>
          <a:p>
            <a:endParaRPr lang="fr-FR" dirty="0"/>
          </a:p>
          <a:p>
            <a:r>
              <a:rPr lang="fr-FR" dirty="0"/>
              <a:t>Servers </a:t>
            </a:r>
            <a:r>
              <a:rPr lang="fr-FR" dirty="0" err="1"/>
              <a:t>processes</a:t>
            </a:r>
            <a:r>
              <a:rPr lang="fr-FR" dirty="0"/>
              <a:t> more</a:t>
            </a:r>
          </a:p>
          <a:p>
            <a:pPr lvl="1"/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I/O </a:t>
            </a:r>
            <a:r>
              <a:rPr lang="fr-FR" dirty="0" err="1"/>
              <a:t>prioritized</a:t>
            </a:r>
            <a:r>
              <a:rPr lang="fr-FR" dirty="0"/>
              <a:t>…</a:t>
            </a:r>
          </a:p>
          <a:p>
            <a:pPr lvl="1"/>
            <a:r>
              <a:rPr lang="fr-FR" dirty="0" err="1"/>
              <a:t>Others</a:t>
            </a:r>
            <a:r>
              <a:rPr lang="fr-FR" dirty="0"/>
              <a:t>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calculus</a:t>
            </a:r>
            <a:r>
              <a:rPr lang="fr-FR" dirty="0"/>
              <a:t> </a:t>
            </a:r>
            <a:r>
              <a:rPr lang="fr-FR" dirty="0" err="1"/>
              <a:t>oriented</a:t>
            </a:r>
            <a:r>
              <a:rPr lang="fr-FR" dirty="0"/>
              <a:t>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324729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sched(7)</a:t>
            </a:r>
            <a:endParaRPr/>
          </a:p>
        </p:txBody>
      </p:sp>
      <p:sp>
        <p:nvSpPr>
          <p:cNvPr id="308" name="Google Shape;308;p4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sched_setscheduler(2)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sched_getscheduler(2)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sched_yield(2)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SCHED_FIFO: First in-first out scheduling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SCHED_RR: Round-robin scheduling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SCHED_DEADLINE: Sporadic task model deadline scheduling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SCHED_OTHER: Default Linux time-sharing scheduling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SCHED_BATCH: Scheduling batch processes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SCHED_IDLE: Scheduling very low priority jobs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77021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9D3A7-6B9C-4DAD-9595-064AA8A45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ps</a:t>
            </a:r>
            <a:r>
              <a:rPr lang="fr-FR" dirty="0"/>
              <a:t>(1) &amp; </a:t>
            </a:r>
            <a:r>
              <a:rPr lang="fr-FR" dirty="0" err="1"/>
              <a:t>kill</a:t>
            </a:r>
            <a:r>
              <a:rPr lang="fr-FR" dirty="0"/>
              <a:t>(1)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35B27-0DE4-44BA-9825-A66DD705D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Check the </a:t>
            </a:r>
            <a:r>
              <a:rPr lang="fr-FR" dirty="0" err="1"/>
              <a:t>various</a:t>
            </a:r>
            <a:r>
              <a:rPr lang="fr-FR" dirty="0"/>
              <a:t> </a:t>
            </a:r>
            <a:r>
              <a:rPr lang="fr-FR" dirty="0" err="1"/>
              <a:t>status</a:t>
            </a:r>
            <a:r>
              <a:rPr lang="fr-FR" dirty="0"/>
              <a:t> of a process in the man</a:t>
            </a:r>
          </a:p>
          <a:p>
            <a:endParaRPr lang="fr-FR" dirty="0"/>
          </a:p>
          <a:p>
            <a:r>
              <a:rPr lang="fr-FR" dirty="0"/>
              <a:t>Question:</a:t>
            </a:r>
            <a:br>
              <a:rPr lang="fr-FR" dirty="0"/>
            </a:br>
            <a:r>
              <a:rPr lang="fr-FR" dirty="0" err="1"/>
              <a:t>Why</a:t>
            </a:r>
            <a:r>
              <a:rPr lang="fr-FR" dirty="0"/>
              <a:t> a process in the « Z » state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disappear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SIGKILL?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E526A9-194E-447E-A504-04D5E9A03B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89232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Real-time </a:t>
            </a:r>
            <a:r>
              <a:rPr lang="fr-FR" dirty="0" err="1"/>
              <a:t>systems</a:t>
            </a:r>
            <a:r>
              <a:rPr lang="fr-FR" dirty="0"/>
              <a:t>: the exception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/>
              <a:t>Embedded </a:t>
            </a:r>
            <a:r>
              <a:rPr lang="fr-FR" dirty="0" err="1"/>
              <a:t>systems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have </a:t>
            </a:r>
            <a:r>
              <a:rPr lang="fr-FR" dirty="0" err="1"/>
              <a:t>constraints</a:t>
            </a:r>
            <a:r>
              <a:rPr lang="fr-FR" dirty="0"/>
              <a:t> and </a:t>
            </a:r>
            <a:r>
              <a:rPr lang="fr-FR" dirty="0" err="1"/>
              <a:t>requirements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time</a:t>
            </a:r>
          </a:p>
          <a:p>
            <a:pPr lvl="1"/>
            <a:r>
              <a:rPr lang="fr-FR" dirty="0" err="1"/>
              <a:t>Some</a:t>
            </a:r>
            <a:r>
              <a:rPr lang="fr-FR" dirty="0"/>
              <a:t> do not use </a:t>
            </a:r>
            <a:r>
              <a:rPr lang="fr-FR" dirty="0" err="1"/>
              <a:t>schedulers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</a:t>
            </a:r>
            <a:r>
              <a:rPr lang="fr-FR" dirty="0" err="1"/>
              <a:t>computing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« Hard » real time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task</a:t>
            </a:r>
            <a:r>
              <a:rPr lang="fr-FR" dirty="0"/>
              <a:t> « must » end </a:t>
            </a:r>
            <a:r>
              <a:rPr lang="fr-FR" dirty="0" err="1"/>
              <a:t>before</a:t>
            </a:r>
            <a:r>
              <a:rPr lang="fr-FR" dirty="0"/>
              <a:t> a deadline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task</a:t>
            </a:r>
            <a:r>
              <a:rPr lang="fr-FR" dirty="0"/>
              <a:t> « must » end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less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X quantums</a:t>
            </a:r>
          </a:p>
          <a:p>
            <a:pPr lvl="1"/>
            <a:r>
              <a:rPr lang="fr-FR" dirty="0"/>
              <a:t>…</a:t>
            </a:r>
          </a:p>
          <a:p>
            <a:pPr lvl="1"/>
            <a:endParaRPr lang="fr-FR" dirty="0"/>
          </a:p>
          <a:p>
            <a:r>
              <a:rPr lang="fr-FR" dirty="0"/>
              <a:t>« Soft » real time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task</a:t>
            </a:r>
            <a:r>
              <a:rPr lang="fr-FR" dirty="0"/>
              <a:t> « </a:t>
            </a:r>
            <a:r>
              <a:rPr lang="fr-FR" dirty="0" err="1"/>
              <a:t>should</a:t>
            </a:r>
            <a:r>
              <a:rPr lang="fr-FR" dirty="0"/>
              <a:t> » end </a:t>
            </a:r>
            <a:r>
              <a:rPr lang="fr-FR" dirty="0" err="1"/>
              <a:t>before</a:t>
            </a:r>
            <a:r>
              <a:rPr lang="fr-FR" dirty="0"/>
              <a:t> a deadline…</a:t>
            </a:r>
          </a:p>
          <a:p>
            <a:pPr lvl="1"/>
            <a:r>
              <a:rPr lang="fr-FR" dirty="0"/>
              <a:t>…but if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to run, 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okay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late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679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69C5C-EA65-4A77-8EEE-D3E25B3EA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Real-time </a:t>
            </a:r>
            <a:r>
              <a:rPr lang="fr-FR" dirty="0" err="1"/>
              <a:t>systems</a:t>
            </a:r>
            <a:r>
              <a:rPr lang="fr-FR" dirty="0"/>
              <a:t>: the exception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2819DA-BD3B-4AD7-BBBB-43FE126D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Schedulers</a:t>
            </a:r>
            <a:r>
              <a:rPr lang="fr-FR" dirty="0"/>
              <a:t> in </a:t>
            </a:r>
            <a:r>
              <a:rPr lang="fr-FR" dirty="0" err="1"/>
              <a:t>these</a:t>
            </a:r>
            <a:r>
              <a:rPr lang="fr-FR" dirty="0"/>
              <a:t> cases </a:t>
            </a:r>
            <a:r>
              <a:rPr lang="fr-FR" dirty="0" err="1"/>
              <a:t>require</a:t>
            </a:r>
            <a:r>
              <a:rPr lang="fr-FR" dirty="0"/>
              <a:t> a fine tuning</a:t>
            </a:r>
          </a:p>
          <a:p>
            <a:pPr lvl="1"/>
            <a:r>
              <a:rPr lang="fr-FR" dirty="0"/>
              <a:t>And are in </a:t>
            </a:r>
            <a:r>
              <a:rPr lang="fr-FR" dirty="0" err="1"/>
              <a:t>fact</a:t>
            </a:r>
            <a:r>
              <a:rPr lang="fr-FR" dirty="0"/>
              <a:t> </a:t>
            </a:r>
            <a:r>
              <a:rPr lang="fr-FR" dirty="0" err="1"/>
              <a:t>completly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« time sharing » </a:t>
            </a:r>
            <a:r>
              <a:rPr lang="fr-FR" dirty="0" err="1"/>
              <a:t>ones</a:t>
            </a:r>
            <a:r>
              <a:rPr lang="fr-FR" dirty="0"/>
              <a:t>…</a:t>
            </a:r>
          </a:p>
          <a:p>
            <a:endParaRPr lang="fr-FR" dirty="0"/>
          </a:p>
          <a:p>
            <a:r>
              <a:rPr lang="fr-FR" dirty="0"/>
              <a:t>Applications are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languages</a:t>
            </a:r>
            <a:r>
              <a:rPr lang="fr-FR" dirty="0"/>
              <a:t>, </a:t>
            </a:r>
            <a:r>
              <a:rPr lang="fr-FR" dirty="0" err="1"/>
              <a:t>libraries</a:t>
            </a:r>
            <a:r>
              <a:rPr lang="fr-FR" dirty="0"/>
              <a:t>, and OS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comply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constraints</a:t>
            </a:r>
            <a:endParaRPr lang="fr-FR" dirty="0"/>
          </a:p>
          <a:p>
            <a:pPr lvl="1"/>
            <a:r>
              <a:rPr lang="fr-FR" dirty="0"/>
              <a:t>ADA</a:t>
            </a:r>
          </a:p>
          <a:p>
            <a:endParaRPr lang="fr-FR" dirty="0"/>
          </a:p>
          <a:p>
            <a:r>
              <a:rPr lang="fr-FR" dirty="0"/>
              <a:t>As </a:t>
            </a:r>
            <a:r>
              <a:rPr lang="fr-FR" dirty="0" err="1"/>
              <a:t>constraints</a:t>
            </a:r>
            <a:r>
              <a:rPr lang="fr-FR" dirty="0"/>
              <a:t> and </a:t>
            </a:r>
            <a:r>
              <a:rPr lang="fr-FR" dirty="0" err="1"/>
              <a:t>requirements</a:t>
            </a:r>
            <a:r>
              <a:rPr lang="fr-FR" dirty="0"/>
              <a:t> are </a:t>
            </a:r>
            <a:r>
              <a:rPr lang="fr-FR" dirty="0" err="1"/>
              <a:t>strong</a:t>
            </a:r>
            <a:r>
              <a:rPr lang="fr-FR" dirty="0"/>
              <a:t>… the « system » (in the abstract </a:t>
            </a:r>
            <a:r>
              <a:rPr lang="fr-FR" dirty="0" err="1"/>
              <a:t>sense</a:t>
            </a:r>
            <a:r>
              <a:rPr lang="fr-FR" dirty="0"/>
              <a:t>)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deterministic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9E8AA-B783-44A0-9A9A-A7CF21AE9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30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oneTexte 19">
            <a:extLst>
              <a:ext uri="{FF2B5EF4-FFF2-40B4-BE49-F238E27FC236}">
                <a16:creationId xmlns:a16="http://schemas.microsoft.com/office/drawing/2014/main" id="{BA90FC2E-A3BB-41FD-9C34-54FB717E715B}"/>
              </a:ext>
            </a:extLst>
          </p:cNvPr>
          <p:cNvSpPr txBox="1"/>
          <p:nvPr/>
        </p:nvSpPr>
        <p:spPr>
          <a:xfrm>
            <a:off x="2665613" y="225796"/>
            <a:ext cx="2109292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400" b="1" dirty="0"/>
              <a:t>As a</a:t>
            </a:r>
            <a:br>
              <a:rPr lang="fr-FR" sz="2400" b="1" dirty="0"/>
            </a:br>
            <a:r>
              <a:rPr lang="fr-FR" sz="2400" b="1" dirty="0"/>
              <a:t>process</a:t>
            </a:r>
          </a:p>
          <a:p>
            <a:pPr algn="ctr"/>
            <a:r>
              <a:rPr lang="fr-FR" sz="2400" b="1" dirty="0"/>
              <a:t>(running)</a:t>
            </a:r>
          </a:p>
        </p:txBody>
      </p:sp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ADF861-6D5B-45BF-91D8-DC7DDB859B4F}"/>
              </a:ext>
            </a:extLst>
          </p:cNvPr>
          <p:cNvGrpSpPr/>
          <p:nvPr/>
        </p:nvGrpSpPr>
        <p:grpSpPr>
          <a:xfrm>
            <a:off x="6069918" y="125113"/>
            <a:ext cx="1572300" cy="4893273"/>
            <a:chOff x="5272476" y="137022"/>
            <a:chExt cx="1572300" cy="4893273"/>
          </a:xfrm>
        </p:grpSpPr>
        <p:sp>
          <p:nvSpPr>
            <p:cNvPr id="137" name="Google Shape;137;p21"/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 / Code Segment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00B9BA71-E27B-43E2-A19E-9573D538966C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(Read-Only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1EFF7CE3-441F-49ED-A16C-54FD7F79B687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8" name="Google Shape;144;p21">
              <a:extLst>
                <a:ext uri="{FF2B5EF4-FFF2-40B4-BE49-F238E27FC236}">
                  <a16:creationId xmlns:a16="http://schemas.microsoft.com/office/drawing/2014/main" id="{1DDEB2E3-13A1-4AF3-BDA0-7BBECA2497DC}"/>
                </a:ext>
              </a:extLst>
            </p:cNvPr>
            <p:cNvSpPr/>
            <p:nvPr/>
          </p:nvSpPr>
          <p:spPr>
            <a:xfrm>
              <a:off x="5272476" y="2232837"/>
              <a:ext cx="1572300" cy="1116418"/>
            </a:xfrm>
            <a:prstGeom prst="rect">
              <a:avLst/>
            </a:prstGeom>
            <a:solidFill>
              <a:srgbClr val="FF00FF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7" name="Google Shape;144;p21">
              <a:extLst>
                <a:ext uri="{FF2B5EF4-FFF2-40B4-BE49-F238E27FC236}">
                  <a16:creationId xmlns:a16="http://schemas.microsoft.com/office/drawing/2014/main" id="{46BFE805-1F83-481C-9CB5-4B30532057E5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b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</a:br>
              <a:r>
                <a:rPr lang="en" sz="1200" dirty="0">
                  <a:latin typeface="Droid Sans"/>
                  <a:ea typeface="Droid Sans"/>
                  <a:cs typeface="Droid Sans"/>
                  <a:sym typeface="Droid Sans"/>
                </a:rPr>
                <a:t>(Uninitialized Data)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0" name="Google Shape;144;p21">
              <a:extLst>
                <a:ext uri="{FF2B5EF4-FFF2-40B4-BE49-F238E27FC236}">
                  <a16:creationId xmlns:a16="http://schemas.microsoft.com/office/drawing/2014/main" id="{2CC141AB-CE68-4BB7-B715-2117E96DEC77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solidFill>
              <a:srgbClr val="00B0F0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" name="Google Shape;144;p21">
              <a:extLst>
                <a:ext uri="{FF2B5EF4-FFF2-40B4-BE49-F238E27FC236}">
                  <a16:creationId xmlns:a16="http://schemas.microsoft.com/office/drawing/2014/main" id="{11130D1A-A203-4541-BD84-D085D1427C2B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79C757CA-D56B-4011-ABE5-10939FE1C0A8}"/>
                </a:ext>
              </a:extLst>
            </p:cNvPr>
            <p:cNvSpPr/>
            <p:nvPr/>
          </p:nvSpPr>
          <p:spPr>
            <a:xfrm>
              <a:off x="5920403" y="2647406"/>
              <a:ext cx="276446" cy="636840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Flèche : bas 31">
              <a:extLst>
                <a:ext uri="{FF2B5EF4-FFF2-40B4-BE49-F238E27FC236}">
                  <a16:creationId xmlns:a16="http://schemas.microsoft.com/office/drawing/2014/main" id="{56A4947E-BBF1-4538-A045-3411FF75C381}"/>
                </a:ext>
              </a:extLst>
            </p:cNvPr>
            <p:cNvSpPr/>
            <p:nvPr/>
          </p:nvSpPr>
          <p:spPr>
            <a:xfrm rot="10800000">
              <a:off x="5920403" y="4271792"/>
              <a:ext cx="276446" cy="353918"/>
            </a:xfrm>
            <a:prstGeom prst="downArrow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A132C91-0551-4B8D-8678-30BC65096F63}"/>
              </a:ext>
            </a:extLst>
          </p:cNvPr>
          <p:cNvSpPr txBox="1"/>
          <p:nvPr/>
        </p:nvSpPr>
        <p:spPr>
          <a:xfrm>
            <a:off x="30834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char *</a:t>
            </a:r>
            <a:r>
              <a:rPr lang="fr-FR" dirty="0" err="1"/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int</a:t>
            </a:r>
            <a:r>
              <a:rPr lang="fr-FR" dirty="0"/>
              <a:t> i = 0;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/>
              <a:t>int</a:t>
            </a:r>
            <a:r>
              <a:rPr lang="fr-FR" b="1" dirty="0"/>
              <a:t>	main(</a:t>
            </a:r>
            <a:r>
              <a:rPr lang="fr-FR" b="1" dirty="0" err="1"/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const</a:t>
            </a:r>
            <a:r>
              <a:rPr lang="fr-FR" dirty="0"/>
              <a:t> char *var = "Test";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int</a:t>
            </a:r>
            <a:r>
              <a:rPr lang="fr-FR" dirty="0"/>
              <a:t> a = 1337;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highlight>
                  <a:srgbClr val="00FFFF"/>
                </a:highlight>
              </a:rPr>
              <a:t>21</a:t>
            </a:r>
            <a:r>
              <a:rPr lang="fr-FR" dirty="0"/>
              <a:t>, </a:t>
            </a:r>
            <a:r>
              <a:rPr lang="fr-FR" dirty="0">
                <a:highlight>
                  <a:srgbClr val="00FFFF"/>
                </a:highlight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highlight>
                  <a:srgbClr val="FF00FF"/>
                </a:highlight>
              </a:rPr>
              <a:t>myStr</a:t>
            </a:r>
            <a:r>
              <a:rPr lang="fr-FR" dirty="0">
                <a:highlight>
                  <a:srgbClr val="FF00FF"/>
                </a:highlight>
              </a:rPr>
              <a:t> = </a:t>
            </a:r>
            <a:r>
              <a:rPr lang="fr-FR" dirty="0" err="1">
                <a:highlight>
                  <a:srgbClr val="FF00FF"/>
                </a:highlight>
              </a:rPr>
              <a:t>malloc</a:t>
            </a:r>
            <a:r>
              <a:rPr lang="fr-FR" dirty="0"/>
              <a:t>(</a:t>
            </a:r>
            <a:r>
              <a:rPr lang="fr-FR" dirty="0">
                <a:highlight>
                  <a:srgbClr val="00FFFF"/>
                </a:highlight>
              </a:rPr>
              <a:t>32 * </a:t>
            </a:r>
            <a:r>
              <a:rPr lang="fr-FR" dirty="0" err="1">
                <a:highlight>
                  <a:srgbClr val="00FFFF"/>
                </a:highlight>
              </a:rPr>
              <a:t>sizeof</a:t>
            </a:r>
            <a:r>
              <a:rPr lang="fr-FR" dirty="0">
                <a:highlight>
                  <a:srgbClr val="00FFFF"/>
                </a:highlight>
              </a:rPr>
              <a:t> (char)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return (</a:t>
            </a:r>
            <a:r>
              <a:rPr lang="fr-FR" dirty="0">
                <a:highlight>
                  <a:srgbClr val="00FFFF"/>
                </a:highlight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5" name="Accolade ouvrante 4">
            <a:extLst>
              <a:ext uri="{FF2B5EF4-FFF2-40B4-BE49-F238E27FC236}">
                <a16:creationId xmlns:a16="http://schemas.microsoft.com/office/drawing/2014/main" id="{932DA3BD-C9AF-4E1C-B569-66610F651F69}"/>
              </a:ext>
            </a:extLst>
          </p:cNvPr>
          <p:cNvSpPr/>
          <p:nvPr/>
        </p:nvSpPr>
        <p:spPr>
          <a:xfrm>
            <a:off x="5656521" y="125113"/>
            <a:ext cx="318977" cy="104081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E555F9AC-781B-45BB-B797-CC3888A12062}"/>
              </a:ext>
            </a:extLst>
          </p:cNvPr>
          <p:cNvSpPr/>
          <p:nvPr/>
        </p:nvSpPr>
        <p:spPr>
          <a:xfrm>
            <a:off x="5670697" y="1180117"/>
            <a:ext cx="318977" cy="383826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A77F9E-5D94-4A25-8B1F-68365FFC6925}"/>
              </a:ext>
            </a:extLst>
          </p:cNvPr>
          <p:cNvSpPr txBox="1"/>
          <p:nvPr/>
        </p:nvSpPr>
        <p:spPr>
          <a:xfrm>
            <a:off x="4596808" y="489098"/>
            <a:ext cx="1059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Read-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961EB3E-AF84-4F6E-9D19-653A975EA660}"/>
              </a:ext>
            </a:extLst>
          </p:cNvPr>
          <p:cNvSpPr txBox="1"/>
          <p:nvPr/>
        </p:nvSpPr>
        <p:spPr>
          <a:xfrm>
            <a:off x="4453603" y="2937684"/>
            <a:ext cx="134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Read / Write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3608F28F-8708-4487-A0F9-B1BBF8AEEE39}"/>
              </a:ext>
            </a:extLst>
          </p:cNvPr>
          <p:cNvGrpSpPr/>
          <p:nvPr/>
        </p:nvGrpSpPr>
        <p:grpSpPr>
          <a:xfrm>
            <a:off x="1351128" y="3414713"/>
            <a:ext cx="4718790" cy="1199089"/>
            <a:chOff x="1351128" y="3414713"/>
            <a:chExt cx="4718790" cy="1199089"/>
          </a:xfrm>
        </p:grpSpPr>
        <p:cxnSp>
          <p:nvCxnSpPr>
            <p:cNvPr id="24" name="Google Shape;150;p21">
              <a:extLst>
                <a:ext uri="{FF2B5EF4-FFF2-40B4-BE49-F238E27FC236}">
                  <a16:creationId xmlns:a16="http://schemas.microsoft.com/office/drawing/2014/main" id="{D8BF682B-DCF0-4040-9CA1-1B5D1CB62DE9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1774211" y="3523181"/>
              <a:ext cx="4295707" cy="1090621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047DEA9F-1C22-44DB-A66A-ADCC599B89C3}"/>
                </a:ext>
              </a:extLst>
            </p:cNvPr>
            <p:cNvCxnSpPr>
              <a:cxnSpLocks/>
            </p:cNvCxnSpPr>
            <p:nvPr/>
          </p:nvCxnSpPr>
          <p:spPr>
            <a:xfrm>
              <a:off x="2639157" y="3523181"/>
              <a:ext cx="0" cy="1264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10D66EA9-CF94-47F0-ABA1-9710809F18BE}"/>
                </a:ext>
              </a:extLst>
            </p:cNvPr>
            <p:cNvCxnSpPr>
              <a:cxnSpLocks/>
            </p:cNvCxnSpPr>
            <p:nvPr/>
          </p:nvCxnSpPr>
          <p:spPr>
            <a:xfrm>
              <a:off x="1359079" y="4285303"/>
              <a:ext cx="0" cy="3284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F25626C-15EE-4244-B36C-CE180710F6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1128" y="4613801"/>
              <a:ext cx="2570936" cy="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28CF56BD-3E2A-44FD-A562-B34F969E8B93}"/>
                </a:ext>
              </a:extLst>
            </p:cNvPr>
            <p:cNvCxnSpPr>
              <a:cxnSpLocks/>
            </p:cNvCxnSpPr>
            <p:nvPr/>
          </p:nvCxnSpPr>
          <p:spPr>
            <a:xfrm>
              <a:off x="1774211" y="3414713"/>
              <a:ext cx="0" cy="1084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266E67DE-D3E5-45A9-B6EE-B9C4D516B410}"/>
                </a:ext>
              </a:extLst>
            </p:cNvPr>
            <p:cNvCxnSpPr>
              <a:cxnSpLocks/>
            </p:cNvCxnSpPr>
            <p:nvPr/>
          </p:nvCxnSpPr>
          <p:spPr>
            <a:xfrm>
              <a:off x="2059961" y="3414713"/>
              <a:ext cx="0" cy="10846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FC5749D3-A666-4EA1-B749-96D02D8AE3BF}"/>
              </a:ext>
            </a:extLst>
          </p:cNvPr>
          <p:cNvGrpSpPr/>
          <p:nvPr/>
        </p:nvGrpSpPr>
        <p:grpSpPr>
          <a:xfrm>
            <a:off x="616688" y="2571748"/>
            <a:ext cx="5453230" cy="1160280"/>
            <a:chOff x="616688" y="2571748"/>
            <a:chExt cx="5453230" cy="1160280"/>
          </a:xfrm>
        </p:grpSpPr>
        <p:cxnSp>
          <p:nvCxnSpPr>
            <p:cNvPr id="58" name="Google Shape;150;p21">
              <a:extLst>
                <a:ext uri="{FF2B5EF4-FFF2-40B4-BE49-F238E27FC236}">
                  <a16:creationId xmlns:a16="http://schemas.microsoft.com/office/drawing/2014/main" id="{AAD45172-16C4-41EE-B69C-9804CD3E8880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616688" y="2571748"/>
              <a:ext cx="5453230" cy="47979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A656C80-D645-4C83-9495-6415748B5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688" y="3047889"/>
              <a:ext cx="5317" cy="684139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E307647-DD54-4F34-8C63-11F380CC675D}"/>
                </a:ext>
              </a:extLst>
            </p:cNvPr>
            <p:cNvCxnSpPr/>
            <p:nvPr/>
          </p:nvCxnSpPr>
          <p:spPr>
            <a:xfrm>
              <a:off x="616688" y="3732028"/>
              <a:ext cx="132907" cy="0"/>
            </a:xfrm>
            <a:prstGeom prst="line">
              <a:avLst/>
            </a:prstGeom>
            <a:ln w="19050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512D13E9-DCA2-4D99-B041-08908D924C02}"/>
              </a:ext>
            </a:extLst>
          </p:cNvPr>
          <p:cNvSpPr txBox="1"/>
          <p:nvPr/>
        </p:nvSpPr>
        <p:spPr>
          <a:xfrm>
            <a:off x="7642218" y="125111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0x00000000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34A0632B-72AA-419B-9301-C8A8C0020CDE}"/>
              </a:ext>
            </a:extLst>
          </p:cNvPr>
          <p:cNvSpPr txBox="1"/>
          <p:nvPr/>
        </p:nvSpPr>
        <p:spPr>
          <a:xfrm>
            <a:off x="7642218" y="4710605"/>
            <a:ext cx="1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0xFFFFFFFF</a:t>
            </a:r>
          </a:p>
        </p:txBody>
      </p:sp>
    </p:spTree>
    <p:extLst>
      <p:ext uri="{BB962C8B-B14F-4D97-AF65-F5344CB8AC3E}">
        <p14:creationId xmlns:p14="http://schemas.microsoft.com/office/powerpoint/2010/main" val="235441438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/>
              <a:t>Memory Management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14083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Protection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Physical </a:t>
            </a:r>
            <a:r>
              <a:rPr lang="fr-FR" dirty="0" err="1"/>
              <a:t>Addresses</a:t>
            </a:r>
            <a:endParaRPr lang="fr-FR" dirty="0"/>
          </a:p>
          <a:p>
            <a:endParaRPr lang="fr-FR" dirty="0"/>
          </a:p>
          <a:p>
            <a:r>
              <a:rPr lang="fr-FR" dirty="0"/>
              <a:t>Chips are </a:t>
            </a:r>
            <a:r>
              <a:rPr lang="fr-FR" dirty="0" err="1"/>
              <a:t>accessed</a:t>
            </a:r>
            <a:r>
              <a:rPr lang="fr-FR" dirty="0"/>
              <a:t> by </a:t>
            </a:r>
            <a:r>
              <a:rPr lang="fr-FR" dirty="0" err="1"/>
              <a:t>wires</a:t>
            </a:r>
            <a:br>
              <a:rPr lang="fr-FR" dirty="0"/>
            </a:br>
            <a:r>
              <a:rPr lang="fr-FR" dirty="0"/>
              <a:t>at </a:t>
            </a:r>
            <a:r>
              <a:rPr lang="fr-FR" dirty="0" err="1"/>
              <a:t>physical</a:t>
            </a:r>
            <a:r>
              <a:rPr lang="fr-FR" dirty="0"/>
              <a:t> </a:t>
            </a:r>
            <a:r>
              <a:rPr lang="fr-FR" dirty="0" err="1"/>
              <a:t>addresses</a:t>
            </a:r>
            <a:endParaRPr lang="fr-FR" dirty="0"/>
          </a:p>
          <a:p>
            <a:pPr lvl="1"/>
            <a:r>
              <a:rPr lang="fr-FR" i="1" dirty="0" err="1"/>
              <a:t>Through</a:t>
            </a:r>
            <a:r>
              <a:rPr lang="fr-FR" i="1" dirty="0"/>
              <a:t> the </a:t>
            </a:r>
            <a:r>
              <a:rPr lang="fr-FR" i="1" dirty="0" err="1"/>
              <a:t>address</a:t>
            </a:r>
            <a:r>
              <a:rPr lang="fr-FR" i="1" dirty="0"/>
              <a:t> bus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121</a:t>
            </a:fld>
            <a:endParaRPr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6225287-CDA1-4EA7-879B-92B70492A74D}"/>
              </a:ext>
            </a:extLst>
          </p:cNvPr>
          <p:cNvGrpSpPr/>
          <p:nvPr/>
        </p:nvGrpSpPr>
        <p:grpSpPr>
          <a:xfrm>
            <a:off x="5848891" y="513780"/>
            <a:ext cx="2389901" cy="4115939"/>
            <a:chOff x="6166883" y="68252"/>
            <a:chExt cx="2389901" cy="4115939"/>
          </a:xfrm>
        </p:grpSpPr>
        <p:pic>
          <p:nvPicPr>
            <p:cNvPr id="3" name="Graphique 2">
              <a:extLst>
                <a:ext uri="{FF2B5EF4-FFF2-40B4-BE49-F238E27FC236}">
                  <a16:creationId xmlns:a16="http://schemas.microsoft.com/office/drawing/2014/main" id="{EE9041B1-A653-42E8-B4C7-3B1F01CD9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6884" y="68252"/>
              <a:ext cx="2389900" cy="4115939"/>
            </a:xfrm>
            <a:prstGeom prst="rect">
              <a:avLst/>
            </a:prstGeom>
          </p:spPr>
        </p:pic>
        <p:sp>
          <p:nvSpPr>
            <p:cNvPr id="5" name="Parenthèse ouvrante 4">
              <a:extLst>
                <a:ext uri="{FF2B5EF4-FFF2-40B4-BE49-F238E27FC236}">
                  <a16:creationId xmlns:a16="http://schemas.microsoft.com/office/drawing/2014/main" id="{CAD5412D-B744-4196-B8C8-13C002FDC7D9}"/>
                </a:ext>
              </a:extLst>
            </p:cNvPr>
            <p:cNvSpPr/>
            <p:nvPr/>
          </p:nvSpPr>
          <p:spPr>
            <a:xfrm>
              <a:off x="6166883" y="1743739"/>
              <a:ext cx="231491" cy="2307265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Parenthèse ouvrante 9">
              <a:extLst>
                <a:ext uri="{FF2B5EF4-FFF2-40B4-BE49-F238E27FC236}">
                  <a16:creationId xmlns:a16="http://schemas.microsoft.com/office/drawing/2014/main" id="{0AA8D6B3-10FA-41E9-948D-DE353E99CD0C}"/>
                </a:ext>
              </a:extLst>
            </p:cNvPr>
            <p:cNvSpPr/>
            <p:nvPr/>
          </p:nvSpPr>
          <p:spPr>
            <a:xfrm rot="10800000">
              <a:off x="8297032" y="3118144"/>
              <a:ext cx="231490" cy="773373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4D88178B-283C-4112-B038-209F6C7C10FE}"/>
              </a:ext>
            </a:extLst>
          </p:cNvPr>
          <p:cNvSpPr txBox="1"/>
          <p:nvPr/>
        </p:nvSpPr>
        <p:spPr>
          <a:xfrm>
            <a:off x="7043842" y="4905410"/>
            <a:ext cx="1787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(6502 reproduit par Bill Bertram)</a:t>
            </a:r>
          </a:p>
        </p:txBody>
      </p:sp>
    </p:spTree>
    <p:extLst>
      <p:ext uri="{BB962C8B-B14F-4D97-AF65-F5344CB8AC3E}">
        <p14:creationId xmlns:p14="http://schemas.microsoft.com/office/powerpoint/2010/main" val="141721187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B0247-0C1E-4533-A232-DE5BD074FF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122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4C62FC3-0344-4326-9838-5C5E5A4DD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9" y="0"/>
            <a:ext cx="8650101" cy="51435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477F2BB-E3CF-4142-AD72-F9F0B7EA4188}"/>
              </a:ext>
            </a:extLst>
          </p:cNvPr>
          <p:cNvSpPr txBox="1"/>
          <p:nvPr/>
        </p:nvSpPr>
        <p:spPr>
          <a:xfrm>
            <a:off x="38515" y="421105"/>
            <a:ext cx="2351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Example:</a:t>
            </a:r>
          </a:p>
          <a:p>
            <a:endParaRPr lang="fr-FR" sz="1800" dirty="0"/>
          </a:p>
          <a:p>
            <a:r>
              <a:rPr lang="fr-FR" sz="1800" dirty="0"/>
              <a:t>Write ‘J’ at</a:t>
            </a:r>
            <a:br>
              <a:rPr lang="fr-FR" sz="1800" dirty="0"/>
            </a:br>
            <a:r>
              <a:rPr lang="fr-FR" sz="1800" dirty="0" err="1"/>
              <a:t>physical</a:t>
            </a:r>
            <a:r>
              <a:rPr lang="fr-FR" sz="1800" dirty="0"/>
              <a:t> </a:t>
            </a:r>
            <a:r>
              <a:rPr lang="fr-FR" sz="1800" dirty="0" err="1"/>
              <a:t>address</a:t>
            </a:r>
            <a:r>
              <a:rPr lang="fr-FR" sz="1800" dirty="0"/>
              <a:t> 64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AC7E238-C6E1-49C2-8678-3BD6BC839F66}"/>
              </a:ext>
            </a:extLst>
          </p:cNvPr>
          <p:cNvSpPr txBox="1"/>
          <p:nvPr/>
        </p:nvSpPr>
        <p:spPr>
          <a:xfrm>
            <a:off x="7577473" y="3729789"/>
            <a:ext cx="15280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‘J’ in ASCII:</a:t>
            </a:r>
          </a:p>
          <a:p>
            <a:r>
              <a:rPr lang="fr-FR" sz="1800" dirty="0"/>
              <a:t>      4  A</a:t>
            </a:r>
          </a:p>
          <a:p>
            <a:r>
              <a:rPr lang="fr-FR" sz="1800" dirty="0"/>
              <a:t>0100  1010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4EF876-5D90-46AA-8E7B-323CBD7210BD}"/>
              </a:ext>
            </a:extLst>
          </p:cNvPr>
          <p:cNvSpPr txBox="1"/>
          <p:nvPr/>
        </p:nvSpPr>
        <p:spPr>
          <a:xfrm>
            <a:off x="7577472" y="1142521"/>
            <a:ext cx="1528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READ = 1</a:t>
            </a:r>
          </a:p>
          <a:p>
            <a:r>
              <a:rPr lang="fr-FR" sz="1800" dirty="0"/>
              <a:t>WRITE = 0</a:t>
            </a:r>
          </a:p>
        </p:txBody>
      </p:sp>
    </p:spTree>
    <p:extLst>
      <p:ext uri="{BB962C8B-B14F-4D97-AF65-F5344CB8AC3E}">
        <p14:creationId xmlns:p14="http://schemas.microsoft.com/office/powerpoint/2010/main" val="24127560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Protection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Anything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possible!</a:t>
            </a:r>
          </a:p>
          <a:p>
            <a:pPr lvl="1"/>
            <a:r>
              <a:rPr lang="fr-FR" dirty="0" err="1"/>
              <a:t>Any</a:t>
            </a:r>
            <a:r>
              <a:rPr lang="fr-FR" dirty="0"/>
              <a:t> process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anywhere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even</a:t>
            </a:r>
            <a:r>
              <a:rPr lang="fr-FR" dirty="0"/>
              <a:t> on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code…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even</a:t>
            </a:r>
            <a:r>
              <a:rPr lang="fr-FR" dirty="0"/>
              <a:t> on the code of </a:t>
            </a:r>
            <a:r>
              <a:rPr lang="fr-FR" dirty="0" err="1"/>
              <a:t>other</a:t>
            </a:r>
            <a:r>
              <a:rPr lang="fr-FR" dirty="0"/>
              <a:t> </a:t>
            </a:r>
            <a:r>
              <a:rPr lang="fr-FR" dirty="0" err="1"/>
              <a:t>processes</a:t>
            </a:r>
            <a:endParaRPr lang="fr-FR" dirty="0"/>
          </a:p>
          <a:p>
            <a:pPr lvl="1"/>
            <a:r>
              <a:rPr lang="fr-FR" i="1" dirty="0"/>
              <a:t>(</a:t>
            </a:r>
            <a:r>
              <a:rPr lang="fr-FR" i="1" dirty="0" err="1"/>
              <a:t>cf</a:t>
            </a:r>
            <a:r>
              <a:rPr lang="fr-FR" i="1" dirty="0"/>
              <a:t> </a:t>
            </a:r>
            <a:r>
              <a:rPr lang="fr-FR" i="1" dirty="0" err="1"/>
              <a:t>Core</a:t>
            </a:r>
            <a:r>
              <a:rPr lang="fr-FR" i="1" dirty="0"/>
              <a:t> </a:t>
            </a:r>
            <a:r>
              <a:rPr lang="fr-FR" i="1" dirty="0" err="1"/>
              <a:t>War</a:t>
            </a:r>
            <a:r>
              <a:rPr lang="fr-FR" i="1" dirty="0"/>
              <a:t>)</a:t>
            </a:r>
          </a:p>
          <a:p>
            <a:pPr lvl="1"/>
            <a:endParaRPr lang="fr-FR" dirty="0"/>
          </a:p>
          <a:p>
            <a:r>
              <a:rPr lang="fr-FR" dirty="0"/>
              <a:t>How to </a:t>
            </a:r>
            <a:r>
              <a:rPr lang="fr-FR" dirty="0" err="1"/>
              <a:t>avoid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?</a:t>
            </a:r>
          </a:p>
          <a:p>
            <a:pPr lvl="1"/>
            <a:r>
              <a:rPr lang="fr-FR" dirty="0" err="1"/>
              <a:t>Separation</a:t>
            </a:r>
            <a:endParaRPr lang="fr-FR" dirty="0"/>
          </a:p>
          <a:p>
            <a:pPr lvl="1"/>
            <a:r>
              <a:rPr lang="fr-FR" dirty="0" err="1"/>
              <a:t>Privileges</a:t>
            </a:r>
            <a:endParaRPr lang="fr-FR" dirty="0"/>
          </a:p>
          <a:p>
            <a:pPr lvl="1"/>
            <a:r>
              <a:rPr lang="fr-FR" dirty="0"/>
              <a:t>Abstraction</a:t>
            </a:r>
          </a:p>
          <a:p>
            <a:pPr lvl="1"/>
            <a:r>
              <a:rPr lang="fr-FR" dirty="0"/>
              <a:t>…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123</a:t>
            </a:fld>
            <a:endParaRPr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88178B-283C-4112-B038-209F6C7C10FE}"/>
              </a:ext>
            </a:extLst>
          </p:cNvPr>
          <p:cNvSpPr txBox="1"/>
          <p:nvPr/>
        </p:nvSpPr>
        <p:spPr>
          <a:xfrm>
            <a:off x="7043842" y="4905410"/>
            <a:ext cx="17872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i="1" dirty="0"/>
              <a:t>(6502 reproduit par Bill Bertram)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F3939AF-B709-4FCF-8660-F8F8C5076B43}"/>
              </a:ext>
            </a:extLst>
          </p:cNvPr>
          <p:cNvGrpSpPr/>
          <p:nvPr/>
        </p:nvGrpSpPr>
        <p:grpSpPr>
          <a:xfrm>
            <a:off x="5848891" y="513780"/>
            <a:ext cx="2389901" cy="4115939"/>
            <a:chOff x="6166883" y="68252"/>
            <a:chExt cx="2389901" cy="4115939"/>
          </a:xfrm>
        </p:grpSpPr>
        <p:pic>
          <p:nvPicPr>
            <p:cNvPr id="13" name="Graphique 12">
              <a:extLst>
                <a:ext uri="{FF2B5EF4-FFF2-40B4-BE49-F238E27FC236}">
                  <a16:creationId xmlns:a16="http://schemas.microsoft.com/office/drawing/2014/main" id="{7165C487-DA49-4925-A922-B9607D2BB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66884" y="68252"/>
              <a:ext cx="2389900" cy="4115939"/>
            </a:xfrm>
            <a:prstGeom prst="rect">
              <a:avLst/>
            </a:prstGeom>
          </p:spPr>
        </p:pic>
        <p:sp>
          <p:nvSpPr>
            <p:cNvPr id="15" name="Parenthèse ouvrante 14">
              <a:extLst>
                <a:ext uri="{FF2B5EF4-FFF2-40B4-BE49-F238E27FC236}">
                  <a16:creationId xmlns:a16="http://schemas.microsoft.com/office/drawing/2014/main" id="{A7259E17-ABED-4AC4-BFAC-1577157035FC}"/>
                </a:ext>
              </a:extLst>
            </p:cNvPr>
            <p:cNvSpPr/>
            <p:nvPr/>
          </p:nvSpPr>
          <p:spPr>
            <a:xfrm>
              <a:off x="6166883" y="1743739"/>
              <a:ext cx="231491" cy="2307265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Parenthèse ouvrante 15">
              <a:extLst>
                <a:ext uri="{FF2B5EF4-FFF2-40B4-BE49-F238E27FC236}">
                  <a16:creationId xmlns:a16="http://schemas.microsoft.com/office/drawing/2014/main" id="{7D2C077E-DE99-4671-BF22-58C87DA71580}"/>
                </a:ext>
              </a:extLst>
            </p:cNvPr>
            <p:cNvSpPr/>
            <p:nvPr/>
          </p:nvSpPr>
          <p:spPr>
            <a:xfrm rot="10800000">
              <a:off x="8297032" y="3118144"/>
              <a:ext cx="231490" cy="773373"/>
            </a:xfrm>
            <a:prstGeom prst="leftBracket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30345802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Protection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Requires</a:t>
            </a:r>
            <a:r>
              <a:rPr lang="fr-FR" dirty="0"/>
              <a:t> a </a:t>
            </a:r>
            <a:r>
              <a:rPr lang="fr-FR" dirty="0" err="1"/>
              <a:t>mechanism</a:t>
            </a:r>
            <a:r>
              <a:rPr lang="fr-FR" dirty="0"/>
              <a:t> for protection</a:t>
            </a:r>
          </a:p>
          <a:p>
            <a:pPr lvl="1"/>
            <a:r>
              <a:rPr lang="fr-FR" dirty="0" err="1"/>
              <a:t>Keep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« areas » per </a:t>
            </a:r>
            <a:r>
              <a:rPr lang="fr-FR" dirty="0" err="1"/>
              <a:t>processes</a:t>
            </a:r>
            <a:endParaRPr lang="fr-FR" dirty="0"/>
          </a:p>
          <a:p>
            <a:pPr lvl="1"/>
            <a:r>
              <a:rPr lang="fr-FR" dirty="0" err="1"/>
              <a:t>Keep</a:t>
            </a:r>
            <a:r>
              <a:rPr lang="fr-FR" dirty="0"/>
              <a:t> the </a:t>
            </a:r>
            <a:r>
              <a:rPr lang="fr-FR" dirty="0" err="1"/>
              <a:t>rights</a:t>
            </a:r>
            <a:r>
              <a:rPr lang="fr-FR" dirty="0"/>
              <a:t> per </a:t>
            </a:r>
            <a:r>
              <a:rPr lang="fr-FR" dirty="0" err="1"/>
              <a:t>processes</a:t>
            </a:r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b="1" dirty="0"/>
              <a:t>Memory Management Unit (MMU)</a:t>
            </a:r>
          </a:p>
          <a:p>
            <a:endParaRPr lang="fr-FR" dirty="0"/>
          </a:p>
          <a:p>
            <a:r>
              <a:rPr lang="fr-FR" dirty="0" err="1"/>
              <a:t>Virtualization</a:t>
            </a:r>
            <a:endParaRPr lang="fr-FR" dirty="0"/>
          </a:p>
          <a:p>
            <a:pPr lvl="1"/>
            <a:r>
              <a:rPr lang="fr-FR" dirty="0"/>
              <a:t>Segmentation </a:t>
            </a:r>
            <a:r>
              <a:rPr lang="fr-FR" i="1" dirty="0"/>
              <a:t>(</a:t>
            </a:r>
            <a:r>
              <a:rPr lang="fr-FR" i="1" dirty="0" err="1"/>
              <a:t>obsolete</a:t>
            </a:r>
            <a:r>
              <a:rPr lang="fr-FR" i="1" dirty="0"/>
              <a:t>)</a:t>
            </a:r>
          </a:p>
          <a:p>
            <a:pPr lvl="1"/>
            <a:r>
              <a:rPr lang="fr-FR" dirty="0"/>
              <a:t>Pagination</a:t>
            </a:r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83240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Virtualization</a:t>
            </a:r>
            <a:endParaRPr dirty="0"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the CPU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Memory Management Unit (MMU)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Page Table/Page Directory: contains memory mappings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Page Directory Base Register (PDBR): address to an address space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 the 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1 PDBR per task =&gt; isolated address space</a:t>
            </a:r>
            <a:endParaRPr dirty="0"/>
          </a:p>
        </p:txBody>
      </p:sp>
      <p:sp>
        <p:nvSpPr>
          <p:cNvPr id="122" name="Google Shape;122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809518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126</a:t>
            </a:fld>
            <a:endParaRPr/>
          </a:p>
        </p:txBody>
      </p:sp>
      <p:pic>
        <p:nvPicPr>
          <p:cNvPr id="128" name="Google Shape;128;p20" descr="773px-Virtual_address_space_and_physical_address_space_relationship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402" y="0"/>
            <a:ext cx="5039197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2D74F2B8-94F3-4F27-9022-E57540ABE710}"/>
              </a:ext>
            </a:extLst>
          </p:cNvPr>
          <p:cNvGrpSpPr/>
          <p:nvPr/>
        </p:nvGrpSpPr>
        <p:grpSpPr>
          <a:xfrm>
            <a:off x="61534" y="1998588"/>
            <a:ext cx="2057400" cy="1924904"/>
            <a:chOff x="61534" y="1998588"/>
            <a:chExt cx="2057400" cy="1924904"/>
          </a:xfrm>
        </p:grpSpPr>
        <p:sp>
          <p:nvSpPr>
            <p:cNvPr id="3" name="ZoneTexte 2">
              <a:extLst>
                <a:ext uri="{FF2B5EF4-FFF2-40B4-BE49-F238E27FC236}">
                  <a16:creationId xmlns:a16="http://schemas.microsoft.com/office/drawing/2014/main" id="{85DB2713-8A7E-45E9-993B-761C51C62117}"/>
                </a:ext>
              </a:extLst>
            </p:cNvPr>
            <p:cNvSpPr txBox="1"/>
            <p:nvPr/>
          </p:nvSpPr>
          <p:spPr>
            <a:xfrm>
              <a:off x="347596" y="1998588"/>
              <a:ext cx="1457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i="1" dirty="0" err="1"/>
                <a:t>Linear</a:t>
              </a:r>
              <a:r>
                <a:rPr lang="fr-FR" b="1" i="1" dirty="0"/>
                <a:t> </a:t>
              </a:r>
              <a:r>
                <a:rPr lang="fr-FR" b="1" i="1" dirty="0" err="1"/>
                <a:t>address</a:t>
              </a:r>
              <a:endParaRPr lang="fr-FR" b="1" i="1" dirty="0"/>
            </a:p>
          </p:txBody>
        </p:sp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83F6090-E21F-40A7-9A8F-9E0E4D39CB04}"/>
                </a:ext>
              </a:extLst>
            </p:cNvPr>
            <p:cNvSpPr txBox="1"/>
            <p:nvPr/>
          </p:nvSpPr>
          <p:spPr>
            <a:xfrm>
              <a:off x="128067" y="2494896"/>
              <a:ext cx="1924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Address</a:t>
              </a:r>
              <a:r>
                <a:rPr lang="fr-FR" dirty="0"/>
                <a:t> in the </a:t>
              </a:r>
              <a:r>
                <a:rPr lang="fr-FR" dirty="0" err="1"/>
                <a:t>virtual</a:t>
              </a:r>
              <a:r>
                <a:rPr lang="fr-FR" dirty="0"/>
                <a:t> </a:t>
              </a:r>
              <a:r>
                <a:rPr lang="fr-FR" dirty="0" err="1"/>
                <a:t>address</a:t>
              </a:r>
              <a:r>
                <a:rPr lang="fr-FR" dirty="0"/>
                <a:t> </a:t>
              </a:r>
              <a:r>
                <a:rPr lang="fr-FR" dirty="0" err="1"/>
                <a:t>space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35CD9D7-1184-4FCE-B6F9-901D2B33827A}"/>
                </a:ext>
              </a:extLst>
            </p:cNvPr>
            <p:cNvSpPr txBox="1"/>
            <p:nvPr/>
          </p:nvSpPr>
          <p:spPr>
            <a:xfrm>
              <a:off x="61534" y="3184828"/>
              <a:ext cx="2057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Userland</a:t>
              </a:r>
              <a:r>
                <a:rPr lang="fr-FR" dirty="0"/>
                <a:t> programs use pointers in the </a:t>
              </a:r>
              <a:r>
                <a:rPr lang="fr-FR" dirty="0" err="1"/>
                <a:t>virtual</a:t>
              </a:r>
              <a:r>
                <a:rPr lang="fr-FR" dirty="0"/>
                <a:t> </a:t>
              </a:r>
              <a:r>
                <a:rPr lang="fr-FR" dirty="0" err="1"/>
                <a:t>address</a:t>
              </a:r>
              <a:r>
                <a:rPr lang="fr-FR" dirty="0"/>
                <a:t> </a:t>
              </a:r>
              <a:r>
                <a:rPr lang="fr-FR" dirty="0" err="1"/>
                <a:t>space</a:t>
              </a:r>
              <a:r>
                <a:rPr lang="fr-FR" dirty="0"/>
                <a:t> </a:t>
              </a:r>
              <a:r>
                <a:rPr lang="fr-FR" dirty="0" err="1"/>
                <a:t>only</a:t>
              </a:r>
              <a:endParaRPr lang="fr-FR" dirty="0"/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AD22A76-4A48-453D-860D-DF82A70A777B}"/>
              </a:ext>
            </a:extLst>
          </p:cNvPr>
          <p:cNvGrpSpPr/>
          <p:nvPr/>
        </p:nvGrpSpPr>
        <p:grpSpPr>
          <a:xfrm>
            <a:off x="7002047" y="1985132"/>
            <a:ext cx="2071531" cy="2593054"/>
            <a:chOff x="7002047" y="1985132"/>
            <a:chExt cx="2071531" cy="2593054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01F1F5BC-3005-44AC-8E2C-E02ED65ED10C}"/>
                </a:ext>
              </a:extLst>
            </p:cNvPr>
            <p:cNvSpPr txBox="1"/>
            <p:nvPr/>
          </p:nvSpPr>
          <p:spPr>
            <a:xfrm>
              <a:off x="7221576" y="1985132"/>
              <a:ext cx="16466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i="1" dirty="0"/>
                <a:t>Physical </a:t>
              </a:r>
              <a:r>
                <a:rPr lang="fr-FR" b="1" i="1" dirty="0" err="1"/>
                <a:t>address</a:t>
              </a:r>
              <a:endParaRPr lang="fr-FR" b="1" i="1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FEF61F36-58F4-415C-8B96-C9DB9C6589BA}"/>
                </a:ext>
              </a:extLst>
            </p:cNvPr>
            <p:cNvSpPr txBox="1"/>
            <p:nvPr/>
          </p:nvSpPr>
          <p:spPr>
            <a:xfrm>
              <a:off x="7002047" y="2481440"/>
              <a:ext cx="20138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Address</a:t>
              </a:r>
              <a:r>
                <a:rPr lang="fr-FR" dirty="0"/>
                <a:t> in the </a:t>
              </a:r>
              <a:r>
                <a:rPr lang="fr-FR" dirty="0" err="1"/>
                <a:t>physical</a:t>
              </a:r>
              <a:r>
                <a:rPr lang="fr-FR" dirty="0"/>
                <a:t> </a:t>
              </a:r>
              <a:r>
                <a:rPr lang="fr-FR" dirty="0" err="1"/>
                <a:t>address</a:t>
              </a:r>
              <a:r>
                <a:rPr lang="fr-FR" dirty="0"/>
                <a:t> </a:t>
              </a:r>
              <a:r>
                <a:rPr lang="fr-FR" dirty="0" err="1"/>
                <a:t>space</a:t>
              </a:r>
              <a:endParaRPr lang="fr-FR" dirty="0"/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993B087-8883-4AEA-9F34-BE452C55598A}"/>
                </a:ext>
              </a:extLst>
            </p:cNvPr>
            <p:cNvSpPr txBox="1"/>
            <p:nvPr/>
          </p:nvSpPr>
          <p:spPr>
            <a:xfrm>
              <a:off x="7016178" y="3193191"/>
              <a:ext cx="2057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Kernel </a:t>
              </a:r>
              <a:r>
                <a:rPr lang="fr-FR" dirty="0" err="1"/>
                <a:t>works</a:t>
              </a:r>
              <a:r>
                <a:rPr lang="fr-FR" dirty="0"/>
                <a:t> </a:t>
              </a:r>
              <a:r>
                <a:rPr lang="fr-FR" dirty="0" err="1"/>
                <a:t>with</a:t>
              </a:r>
              <a:r>
                <a:rPr lang="fr-FR" dirty="0"/>
                <a:t> </a:t>
              </a:r>
              <a:r>
                <a:rPr lang="fr-FR" dirty="0" err="1"/>
                <a:t>both</a:t>
              </a:r>
              <a:r>
                <a:rPr lang="fr-FR" dirty="0"/>
                <a:t> </a:t>
              </a:r>
              <a:r>
                <a:rPr lang="fr-FR" dirty="0" err="1"/>
                <a:t>virtual</a:t>
              </a:r>
              <a:r>
                <a:rPr lang="fr-FR" dirty="0"/>
                <a:t> and </a:t>
              </a:r>
              <a:r>
                <a:rPr lang="fr-FR" dirty="0" err="1"/>
                <a:t>physical</a:t>
              </a:r>
              <a:r>
                <a:rPr lang="fr-FR" dirty="0"/>
                <a:t> </a:t>
              </a:r>
              <a:r>
                <a:rPr lang="fr-FR" dirty="0" err="1"/>
                <a:t>addresses</a:t>
              </a:r>
              <a:br>
                <a:rPr lang="fr-FR" dirty="0"/>
              </a:br>
              <a:r>
                <a:rPr lang="fr-FR" i="1" dirty="0"/>
                <a:t>(</a:t>
              </a:r>
              <a:r>
                <a:rPr lang="fr-FR" i="1" dirty="0" err="1"/>
                <a:t>it</a:t>
              </a:r>
              <a:r>
                <a:rPr lang="fr-FR" i="1" dirty="0"/>
                <a:t> can </a:t>
              </a:r>
              <a:r>
                <a:rPr lang="fr-FR" i="1" dirty="0" err="1"/>
                <a:t>indirectly</a:t>
              </a:r>
              <a:r>
                <a:rPr lang="fr-FR" i="1" dirty="0"/>
                <a:t> </a:t>
              </a:r>
              <a:r>
                <a:rPr lang="fr-FR" i="1" dirty="0" err="1"/>
                <a:t>manipulates</a:t>
              </a:r>
              <a:r>
                <a:rPr lang="fr-FR" i="1" dirty="0"/>
                <a:t> the </a:t>
              </a:r>
              <a:r>
                <a:rPr lang="fr-FR" i="1" dirty="0" err="1"/>
                <a:t>physical</a:t>
              </a:r>
              <a:r>
                <a:rPr lang="fr-FR" i="1" dirty="0"/>
                <a:t> </a:t>
              </a:r>
              <a:r>
                <a:rPr lang="fr-FR" i="1" dirty="0" err="1"/>
                <a:t>addresses</a:t>
              </a:r>
              <a:r>
                <a:rPr lang="fr-FR" i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160641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127</a:t>
            </a:fld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1116530" y="4713494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%cr3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116530" y="2578587"/>
            <a:ext cx="1572300" cy="1803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3781452" y="2288160"/>
            <a:ext cx="1572300" cy="1803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6446374" y="1665869"/>
            <a:ext cx="1572300" cy="18030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2209208" y="801999"/>
            <a:ext cx="4716731" cy="316881"/>
            <a:chOff x="1215350" y="481375"/>
            <a:chExt cx="4900500" cy="331500"/>
          </a:xfrm>
        </p:grpSpPr>
        <p:sp>
          <p:nvSpPr>
            <p:cNvPr id="139" name="Google Shape;139;p21"/>
            <p:cNvSpPr/>
            <p:nvPr/>
          </p:nvSpPr>
          <p:spPr>
            <a:xfrm>
              <a:off x="12153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dirty="0">
                  <a:latin typeface="Droid Sans"/>
                </a:rPr>
                <a:t>Directory</a:t>
              </a: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8488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Table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4823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roid Sans"/>
                  <a:ea typeface="Droid Sans"/>
                  <a:cs typeface="Droid Sans"/>
                  <a:sym typeface="Droid Sans"/>
                </a:rPr>
                <a:t>Offset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42" name="Google Shape;142;p21"/>
          <p:cNvSpPr/>
          <p:nvPr/>
        </p:nvSpPr>
        <p:spPr>
          <a:xfrm>
            <a:off x="1116530" y="3710157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PDE (PS=0)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3781452" y="3151912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PTE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6446374" y="2506990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Physical Address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45" name="Google Shape;145;p21"/>
          <p:cNvCxnSpPr>
            <a:stCxn id="141" idx="2"/>
            <a:endCxn id="144" idx="1"/>
          </p:cNvCxnSpPr>
          <p:nvPr/>
        </p:nvCxnSpPr>
        <p:spPr>
          <a:xfrm rot="-5400000" flipH="1">
            <a:off x="5519867" y="1738829"/>
            <a:ext cx="1546500" cy="30660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stCxn id="140" idx="2"/>
            <a:endCxn id="143" idx="1"/>
          </p:cNvCxnSpPr>
          <p:nvPr/>
        </p:nvCxnSpPr>
        <p:spPr>
          <a:xfrm rot="5400000">
            <a:off x="3078824" y="1821629"/>
            <a:ext cx="2191500" cy="786000"/>
          </a:xfrm>
          <a:prstGeom prst="bentConnector4">
            <a:avLst>
              <a:gd name="adj1" fmla="val 34850"/>
              <a:gd name="adj2" fmla="val 13031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1"/>
          <p:cNvCxnSpPr>
            <a:stCxn id="139" idx="2"/>
            <a:endCxn id="142" idx="1"/>
          </p:cNvCxnSpPr>
          <p:nvPr/>
        </p:nvCxnSpPr>
        <p:spPr>
          <a:xfrm rot="5400000">
            <a:off x="680980" y="1554329"/>
            <a:ext cx="2749800" cy="1878900"/>
          </a:xfrm>
          <a:prstGeom prst="bentConnector4">
            <a:avLst>
              <a:gd name="adj1" fmla="val 37655"/>
              <a:gd name="adj2" fmla="val 112669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1"/>
          <p:cNvCxnSpPr>
            <a:stCxn id="134" idx="1"/>
            <a:endCxn id="135" idx="2"/>
          </p:cNvCxnSpPr>
          <p:nvPr/>
        </p:nvCxnSpPr>
        <p:spPr>
          <a:xfrm rot="10800000" flipH="1">
            <a:off x="1116530" y="4381694"/>
            <a:ext cx="786300" cy="490200"/>
          </a:xfrm>
          <a:prstGeom prst="bentConnector4">
            <a:avLst>
              <a:gd name="adj1" fmla="val -30297"/>
              <a:gd name="adj2" fmla="val 6616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1"/>
          <p:cNvCxnSpPr>
            <a:stCxn id="142" idx="3"/>
            <a:endCxn id="136" idx="2"/>
          </p:cNvCxnSpPr>
          <p:nvPr/>
        </p:nvCxnSpPr>
        <p:spPr>
          <a:xfrm>
            <a:off x="2688830" y="3868557"/>
            <a:ext cx="1878900" cy="222600"/>
          </a:xfrm>
          <a:prstGeom prst="bentConnector4">
            <a:avLst>
              <a:gd name="adj1" fmla="val 29078"/>
              <a:gd name="adj2" fmla="val 206985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1"/>
          <p:cNvCxnSpPr>
            <a:stCxn id="143" idx="3"/>
            <a:endCxn id="137" idx="2"/>
          </p:cNvCxnSpPr>
          <p:nvPr/>
        </p:nvCxnSpPr>
        <p:spPr>
          <a:xfrm>
            <a:off x="5353752" y="3310312"/>
            <a:ext cx="1878900" cy="158700"/>
          </a:xfrm>
          <a:prstGeom prst="bentConnector4">
            <a:avLst>
              <a:gd name="adj1" fmla="val 29078"/>
              <a:gd name="adj2" fmla="val 2505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1"/>
          <p:cNvSpPr txBox="1"/>
          <p:nvPr/>
        </p:nvSpPr>
        <p:spPr>
          <a:xfrm>
            <a:off x="1116650" y="2212716"/>
            <a:ext cx="1572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Page Directory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3781452" y="1902168"/>
            <a:ext cx="1572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Page Table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6446374" y="1279877"/>
            <a:ext cx="15723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roid Sans"/>
                <a:ea typeface="Droid Sans"/>
                <a:cs typeface="Droid Sans"/>
                <a:sym typeface="Droid Sans"/>
              </a:rPr>
              <a:t>4-KByte Page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2209208" y="176927"/>
            <a:ext cx="4716731" cy="385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Droid Sans"/>
                <a:ea typeface="Droid Sans"/>
                <a:cs typeface="Droid Sans"/>
                <a:sym typeface="Droid Sans"/>
              </a:rPr>
              <a:t>Linear Address (32 bits)</a:t>
            </a:r>
            <a:endParaRPr sz="16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CFB3D3-8E81-4504-88C5-A9CA8F1B6AA1}"/>
              </a:ext>
            </a:extLst>
          </p:cNvPr>
          <p:cNvSpPr txBox="1"/>
          <p:nvPr/>
        </p:nvSpPr>
        <p:spPr>
          <a:xfrm>
            <a:off x="2114477" y="552687"/>
            <a:ext cx="4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31</a:t>
            </a:r>
            <a:endParaRPr lang="fr-FR" sz="1200" dirty="0">
              <a:latin typeface="Droid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4DB8026-5B42-4C92-8D5B-D49FA422277B}"/>
              </a:ext>
            </a:extLst>
          </p:cNvPr>
          <p:cNvSpPr txBox="1"/>
          <p:nvPr/>
        </p:nvSpPr>
        <p:spPr>
          <a:xfrm>
            <a:off x="3302975" y="558121"/>
            <a:ext cx="4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latin typeface="Droid Sans"/>
                <a:sym typeface="Droid Sans"/>
              </a:rPr>
              <a:t>22</a:t>
            </a:r>
            <a:endParaRPr lang="fr-FR" sz="1200" dirty="0">
              <a:latin typeface="Droid San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85D605-B85C-45F1-A7CC-5C889F4EC774}"/>
              </a:ext>
            </a:extLst>
          </p:cNvPr>
          <p:cNvSpPr txBox="1"/>
          <p:nvPr/>
        </p:nvSpPr>
        <p:spPr>
          <a:xfrm>
            <a:off x="3781452" y="552688"/>
            <a:ext cx="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21</a:t>
            </a:r>
            <a:endParaRPr lang="fr-FR" sz="1200" dirty="0">
              <a:latin typeface="Droid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41D7C1-0114-45BF-962B-BF2425945070}"/>
              </a:ext>
            </a:extLst>
          </p:cNvPr>
          <p:cNvSpPr txBox="1"/>
          <p:nvPr/>
        </p:nvSpPr>
        <p:spPr>
          <a:xfrm>
            <a:off x="4874230" y="551740"/>
            <a:ext cx="47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latin typeface="Droid Sans"/>
                <a:sym typeface="Droid Sans"/>
              </a:rPr>
              <a:t>12</a:t>
            </a:r>
            <a:endParaRPr lang="fr-FR" sz="1200" dirty="0">
              <a:latin typeface="Droid Sans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0628B4-C9BE-4A2B-AE6C-8820B6051506}"/>
              </a:ext>
            </a:extLst>
          </p:cNvPr>
          <p:cNvSpPr txBox="1"/>
          <p:nvPr/>
        </p:nvSpPr>
        <p:spPr>
          <a:xfrm>
            <a:off x="5352706" y="558121"/>
            <a:ext cx="47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11</a:t>
            </a:r>
            <a:endParaRPr lang="fr-FR" sz="1200" dirty="0">
              <a:latin typeface="Droid San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F960A11-DD66-4D73-9590-810268F969E6}"/>
              </a:ext>
            </a:extLst>
          </p:cNvPr>
          <p:cNvSpPr txBox="1"/>
          <p:nvPr/>
        </p:nvSpPr>
        <p:spPr>
          <a:xfrm>
            <a:off x="6729327" y="554840"/>
            <a:ext cx="47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0</a:t>
            </a:r>
            <a:endParaRPr lang="fr-FR" sz="1200" dirty="0">
              <a:latin typeface="Droid San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9B6664-0E78-4476-A18F-87C0612CB9FE}"/>
              </a:ext>
            </a:extLst>
          </p:cNvPr>
          <p:cNvSpPr txBox="1"/>
          <p:nvPr/>
        </p:nvSpPr>
        <p:spPr>
          <a:xfrm>
            <a:off x="6825578" y="0"/>
            <a:ext cx="231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In the case of 32 bits x86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BF241F9-57A7-405D-8A39-FEF7421F6903}"/>
              </a:ext>
            </a:extLst>
          </p:cNvPr>
          <p:cNvSpPr txBox="1"/>
          <p:nvPr/>
        </p:nvSpPr>
        <p:spPr>
          <a:xfrm>
            <a:off x="2688830" y="4718743"/>
            <a:ext cx="272416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Page Directory Base </a:t>
            </a:r>
            <a:r>
              <a:rPr lang="fr-FR" dirty="0" err="1"/>
              <a:t>Register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501194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F7B544-7FB9-4DA1-82E3-D6D2AFB132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128</a:t>
            </a:fld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3C856E2-F4ED-4ECC-81ED-18529F288E12}"/>
              </a:ext>
            </a:extLst>
          </p:cNvPr>
          <p:cNvGrpSpPr/>
          <p:nvPr/>
        </p:nvGrpSpPr>
        <p:grpSpPr>
          <a:xfrm>
            <a:off x="104027" y="1039025"/>
            <a:ext cx="2454442" cy="2968767"/>
            <a:chOff x="248411" y="1039025"/>
            <a:chExt cx="2454442" cy="2968767"/>
          </a:xfrm>
        </p:grpSpPr>
        <p:sp>
          <p:nvSpPr>
            <p:cNvPr id="15" name="Google Shape;134;p21">
              <a:extLst>
                <a:ext uri="{FF2B5EF4-FFF2-40B4-BE49-F238E27FC236}">
                  <a16:creationId xmlns:a16="http://schemas.microsoft.com/office/drawing/2014/main" id="{C3495EEE-63BB-4C64-870C-4C71C1F41481}"/>
                </a:ext>
              </a:extLst>
            </p:cNvPr>
            <p:cNvSpPr/>
            <p:nvPr/>
          </p:nvSpPr>
          <p:spPr>
            <a:xfrm>
              <a:off x="689482" y="1936089"/>
              <a:ext cx="1572300" cy="316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%cr3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F6A2567-997B-4BCB-9FE4-D26E63083A1D}"/>
                </a:ext>
              </a:extLst>
            </p:cNvPr>
            <p:cNvSpPr txBox="1"/>
            <p:nvPr/>
          </p:nvSpPr>
          <p:spPr>
            <a:xfrm>
              <a:off x="248411" y="2407354"/>
              <a:ext cx="2454442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Contains</a:t>
              </a:r>
              <a:r>
                <a:rPr lang="fr-FR" dirty="0"/>
                <a:t> the </a:t>
              </a:r>
              <a:r>
                <a:rPr lang="fr-FR" dirty="0" err="1"/>
                <a:t>address</a:t>
              </a:r>
              <a:r>
                <a:rPr lang="fr-FR" dirty="0"/>
                <a:t> of the Page Directory </a:t>
              </a:r>
              <a:r>
                <a:rPr lang="fr-FR" dirty="0" err="1"/>
                <a:t>list</a:t>
              </a:r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(</a:t>
              </a:r>
              <a:r>
                <a:rPr lang="fr-FR" dirty="0" err="1"/>
                <a:t>allows</a:t>
              </a:r>
              <a:r>
                <a:rPr lang="fr-FR" dirty="0"/>
                <a:t> to </a:t>
              </a:r>
              <a:r>
                <a:rPr lang="fr-FR" dirty="0" err="1"/>
                <a:t>find</a:t>
              </a:r>
              <a:r>
                <a:rPr lang="fr-FR" dirty="0"/>
                <a:t> the </a:t>
              </a:r>
              <a:r>
                <a:rPr lang="fr-FR" dirty="0" err="1"/>
                <a:t>list</a:t>
              </a:r>
              <a:r>
                <a:rPr lang="fr-FR" dirty="0"/>
                <a:t> of PDE)</a:t>
              </a:r>
            </a:p>
            <a:p>
              <a:pPr algn="ctr"/>
              <a:endParaRPr lang="fr-FR" dirty="0"/>
            </a:p>
            <a:p>
              <a:pPr algn="ctr"/>
              <a:r>
                <a:rPr lang="fr-FR" i="1" dirty="0"/>
                <a:t>1 PDBR per process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D34D367F-89E7-4230-A1DB-072A116556EA}"/>
                </a:ext>
              </a:extLst>
            </p:cNvPr>
            <p:cNvSpPr txBox="1"/>
            <p:nvPr/>
          </p:nvSpPr>
          <p:spPr>
            <a:xfrm>
              <a:off x="515619" y="1039025"/>
              <a:ext cx="1924730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fr-FR" b="1" dirty="0"/>
                <a:t>PDBR</a:t>
              </a:r>
              <a:br>
                <a:rPr lang="fr-FR" b="1" dirty="0"/>
              </a:br>
              <a:r>
                <a:rPr lang="fr-FR" b="1" dirty="0"/>
                <a:t>(</a:t>
              </a:r>
              <a:r>
                <a:rPr lang="fr-FR" b="1" i="1" dirty="0"/>
                <a:t>Page Directory Base </a:t>
              </a:r>
              <a:r>
                <a:rPr lang="fr-FR" b="1" i="1" dirty="0" err="1"/>
                <a:t>Register</a:t>
              </a:r>
              <a:r>
                <a:rPr lang="fr-FR" b="1" dirty="0"/>
                <a:t>)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D42223D-E072-40AD-ABC7-6242197259EB}"/>
              </a:ext>
            </a:extLst>
          </p:cNvPr>
          <p:cNvGrpSpPr/>
          <p:nvPr/>
        </p:nvGrpSpPr>
        <p:grpSpPr>
          <a:xfrm>
            <a:off x="2624570" y="301461"/>
            <a:ext cx="2454442" cy="4540577"/>
            <a:chOff x="2768954" y="683057"/>
            <a:chExt cx="2454442" cy="4540577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455402FA-5840-42AC-B295-BE46C69DFDFB}"/>
                </a:ext>
              </a:extLst>
            </p:cNvPr>
            <p:cNvGrpSpPr/>
            <p:nvPr/>
          </p:nvGrpSpPr>
          <p:grpSpPr>
            <a:xfrm>
              <a:off x="3210025" y="683057"/>
              <a:ext cx="1572300" cy="2350680"/>
              <a:chOff x="3210025" y="683057"/>
              <a:chExt cx="1572300" cy="2350680"/>
            </a:xfrm>
          </p:grpSpPr>
          <p:sp>
            <p:nvSpPr>
              <p:cNvPr id="7" name="Google Shape;135;p21">
                <a:extLst>
                  <a:ext uri="{FF2B5EF4-FFF2-40B4-BE49-F238E27FC236}">
                    <a16:creationId xmlns:a16="http://schemas.microsoft.com/office/drawing/2014/main" id="{892E5ECD-C70F-4DA1-94E5-592295D92D32}"/>
                  </a:ext>
                </a:extLst>
              </p:cNvPr>
              <p:cNvSpPr/>
              <p:nvPr/>
            </p:nvSpPr>
            <p:spPr>
              <a:xfrm>
                <a:off x="3210025" y="1230737"/>
                <a:ext cx="1572300" cy="18030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2;p21">
                <a:extLst>
                  <a:ext uri="{FF2B5EF4-FFF2-40B4-BE49-F238E27FC236}">
                    <a16:creationId xmlns:a16="http://schemas.microsoft.com/office/drawing/2014/main" id="{2D2812CB-F9CE-4883-B5E0-A88AF8A9D764}"/>
                  </a:ext>
                </a:extLst>
              </p:cNvPr>
              <p:cNvSpPr/>
              <p:nvPr/>
            </p:nvSpPr>
            <p:spPr>
              <a:xfrm>
                <a:off x="3210025" y="2362307"/>
                <a:ext cx="1572300" cy="3168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Droid Sans"/>
                    <a:ea typeface="Droid Sans"/>
                    <a:cs typeface="Droid Sans"/>
                    <a:sym typeface="Droid Sans"/>
                  </a:rPr>
                  <a:t>PDE (PS=0)</a:t>
                </a:r>
                <a:endParaRPr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51;p21">
                <a:extLst>
                  <a:ext uri="{FF2B5EF4-FFF2-40B4-BE49-F238E27FC236}">
                    <a16:creationId xmlns:a16="http://schemas.microsoft.com/office/drawing/2014/main" id="{D1F8F530-0C9A-4015-A7C3-4D4D05E81F72}"/>
                  </a:ext>
                </a:extLst>
              </p:cNvPr>
              <p:cNvSpPr txBox="1"/>
              <p:nvPr/>
            </p:nvSpPr>
            <p:spPr>
              <a:xfrm>
                <a:off x="3210025" y="683057"/>
                <a:ext cx="1572300" cy="386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 dirty="0">
                    <a:latin typeface="Droid Sans"/>
                    <a:ea typeface="Droid Sans"/>
                    <a:cs typeface="Droid Sans"/>
                    <a:sym typeface="Droid Sans"/>
                  </a:rPr>
                  <a:t>Page Directory</a:t>
                </a:r>
                <a:endParaRPr b="1"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7CF670AB-E02D-4D88-9678-3689B588AAE7}"/>
                </a:ext>
              </a:extLst>
            </p:cNvPr>
            <p:cNvSpPr txBox="1"/>
            <p:nvPr/>
          </p:nvSpPr>
          <p:spPr>
            <a:xfrm>
              <a:off x="2768954" y="3192309"/>
              <a:ext cx="245444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Contains</a:t>
              </a:r>
              <a:r>
                <a:rPr lang="fr-FR" dirty="0"/>
                <a:t> a </a:t>
              </a:r>
              <a:r>
                <a:rPr lang="fr-FR" dirty="0" err="1"/>
                <a:t>list</a:t>
              </a:r>
              <a:r>
                <a:rPr lang="fr-FR" dirty="0"/>
                <a:t> of </a:t>
              </a:r>
              <a:r>
                <a:rPr lang="fr-FR" dirty="0" err="1"/>
                <a:t>addresses</a:t>
              </a:r>
              <a:r>
                <a:rPr lang="fr-FR" dirty="0"/>
                <a:t> </a:t>
              </a:r>
              <a:r>
                <a:rPr lang="fr-FR" dirty="0" err="1"/>
                <a:t>pointing</a:t>
              </a:r>
              <a:r>
                <a:rPr lang="fr-FR" dirty="0"/>
                <a:t> to Page Table </a:t>
              </a:r>
              <a:r>
                <a:rPr lang="fr-FR" dirty="0" err="1"/>
                <a:t>arrays</a:t>
              </a:r>
              <a:endParaRPr lang="fr-FR" dirty="0"/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(</a:t>
              </a:r>
              <a:r>
                <a:rPr lang="fr-FR" dirty="0" err="1"/>
                <a:t>allows</a:t>
              </a:r>
              <a:r>
                <a:rPr lang="fr-FR" dirty="0"/>
                <a:t> to </a:t>
              </a:r>
              <a:r>
                <a:rPr lang="fr-FR" dirty="0" err="1"/>
                <a:t>find</a:t>
              </a:r>
              <a:r>
                <a:rPr lang="fr-FR" dirty="0"/>
                <a:t> the right </a:t>
              </a:r>
              <a:r>
                <a:rPr lang="fr-FR" dirty="0" err="1"/>
                <a:t>list</a:t>
              </a:r>
              <a:r>
                <a:rPr lang="fr-FR" dirty="0"/>
                <a:t> of PTE)</a:t>
              </a:r>
            </a:p>
            <a:p>
              <a:pPr algn="ctr"/>
              <a:endParaRPr lang="fr-FR" dirty="0"/>
            </a:p>
            <a:p>
              <a:pPr algn="ctr"/>
              <a:r>
                <a:rPr lang="fr-FR" i="1" dirty="0"/>
                <a:t>Multiple Page Directories </a:t>
              </a:r>
              <a:r>
                <a:rPr lang="fr-FR" i="1" dirty="0" err="1"/>
                <a:t>exist</a:t>
              </a:r>
              <a:r>
                <a:rPr lang="fr-FR" i="1" dirty="0"/>
                <a:t> per process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27B31F36-7028-4859-8258-74336228969F}"/>
              </a:ext>
            </a:extLst>
          </p:cNvPr>
          <p:cNvGrpSpPr/>
          <p:nvPr/>
        </p:nvGrpSpPr>
        <p:grpSpPr>
          <a:xfrm>
            <a:off x="5270653" y="301461"/>
            <a:ext cx="2454442" cy="4614272"/>
            <a:chOff x="5270653" y="301461"/>
            <a:chExt cx="2454442" cy="4614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8A516885-6A9E-4E82-B271-08179DF0040D}"/>
                </a:ext>
              </a:extLst>
            </p:cNvPr>
            <p:cNvGrpSpPr/>
            <p:nvPr/>
          </p:nvGrpSpPr>
          <p:grpSpPr>
            <a:xfrm>
              <a:off x="5586184" y="851339"/>
              <a:ext cx="1877100" cy="2107800"/>
              <a:chOff x="5586184" y="851339"/>
              <a:chExt cx="1877100" cy="2107800"/>
            </a:xfrm>
          </p:grpSpPr>
          <p:sp>
            <p:nvSpPr>
              <p:cNvPr id="39" name="Google Shape;136;p21">
                <a:extLst>
                  <a:ext uri="{FF2B5EF4-FFF2-40B4-BE49-F238E27FC236}">
                    <a16:creationId xmlns:a16="http://schemas.microsoft.com/office/drawing/2014/main" id="{8BA1F387-FBCF-4F69-99A3-50B7AD1A6B15}"/>
                  </a:ext>
                </a:extLst>
              </p:cNvPr>
              <p:cNvSpPr/>
              <p:nvPr/>
            </p:nvSpPr>
            <p:spPr>
              <a:xfrm>
                <a:off x="5890984" y="1156139"/>
                <a:ext cx="1572300" cy="18030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8" name="Google Shape;136;p21">
                <a:extLst>
                  <a:ext uri="{FF2B5EF4-FFF2-40B4-BE49-F238E27FC236}">
                    <a16:creationId xmlns:a16="http://schemas.microsoft.com/office/drawing/2014/main" id="{69C99B14-2E08-4DD8-B63E-ACAF34A6E7FF}"/>
                  </a:ext>
                </a:extLst>
              </p:cNvPr>
              <p:cNvSpPr/>
              <p:nvPr/>
            </p:nvSpPr>
            <p:spPr>
              <a:xfrm>
                <a:off x="5738584" y="1003739"/>
                <a:ext cx="1572300" cy="18030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grpSp>
            <p:nvGrpSpPr>
              <p:cNvPr id="45" name="Groupe 44">
                <a:extLst>
                  <a:ext uri="{FF2B5EF4-FFF2-40B4-BE49-F238E27FC236}">
                    <a16:creationId xmlns:a16="http://schemas.microsoft.com/office/drawing/2014/main" id="{B4D73C9B-1BA3-4509-B7AB-B0215E9B7E6D}"/>
                  </a:ext>
                </a:extLst>
              </p:cNvPr>
              <p:cNvGrpSpPr/>
              <p:nvPr/>
            </p:nvGrpSpPr>
            <p:grpSpPr>
              <a:xfrm>
                <a:off x="5586184" y="851339"/>
                <a:ext cx="1572300" cy="1803000"/>
                <a:chOff x="5586184" y="851339"/>
                <a:chExt cx="1572300" cy="1803000"/>
              </a:xfrm>
            </p:grpSpPr>
            <p:sp>
              <p:nvSpPr>
                <p:cNvPr id="11" name="Google Shape;136;p21">
                  <a:extLst>
                    <a:ext uri="{FF2B5EF4-FFF2-40B4-BE49-F238E27FC236}">
                      <a16:creationId xmlns:a16="http://schemas.microsoft.com/office/drawing/2014/main" id="{CBFAE8BB-6A35-4D87-89D8-A9E29727EE5E}"/>
                    </a:ext>
                  </a:extLst>
                </p:cNvPr>
                <p:cNvSpPr/>
                <p:nvPr/>
              </p:nvSpPr>
              <p:spPr>
                <a:xfrm>
                  <a:off x="5586184" y="851339"/>
                  <a:ext cx="1572300" cy="1803000"/>
                </a:xfrm>
                <a:prstGeom prst="rect">
                  <a:avLst/>
                </a:prstGeom>
                <a:solidFill>
                  <a:srgbClr val="CFE2F3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  <p:sp>
              <p:nvSpPr>
                <p:cNvPr id="12" name="Google Shape;143;p21">
                  <a:extLst>
                    <a:ext uri="{FF2B5EF4-FFF2-40B4-BE49-F238E27FC236}">
                      <a16:creationId xmlns:a16="http://schemas.microsoft.com/office/drawing/2014/main" id="{EE826208-B4D5-4EDE-8B10-709A48EA843F}"/>
                    </a:ext>
                  </a:extLst>
                </p:cNvPr>
                <p:cNvSpPr/>
                <p:nvPr/>
              </p:nvSpPr>
              <p:spPr>
                <a:xfrm>
                  <a:off x="5586184" y="1715091"/>
                  <a:ext cx="1572300" cy="316800"/>
                </a:xfrm>
                <a:prstGeom prst="rect">
                  <a:avLst/>
                </a:prstGeom>
                <a:solidFill>
                  <a:srgbClr val="CFE2F3"/>
                </a:solidFill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latin typeface="Droid Sans"/>
                      <a:ea typeface="Droid Sans"/>
                      <a:cs typeface="Droid Sans"/>
                      <a:sym typeface="Droid Sans"/>
                    </a:rPr>
                    <a:t>PTE</a:t>
                  </a:r>
                  <a:endParaRPr>
                    <a:latin typeface="Droid Sans"/>
                    <a:ea typeface="Droid Sans"/>
                    <a:cs typeface="Droid Sans"/>
                    <a:sym typeface="Droid Sans"/>
                  </a:endParaRPr>
                </a:p>
              </p:txBody>
            </p:sp>
          </p:grpSp>
        </p:grpSp>
        <p:sp>
          <p:nvSpPr>
            <p:cNvPr id="13" name="Google Shape;152;p21">
              <a:extLst>
                <a:ext uri="{FF2B5EF4-FFF2-40B4-BE49-F238E27FC236}">
                  <a16:creationId xmlns:a16="http://schemas.microsoft.com/office/drawing/2014/main" id="{999F0251-4663-46BD-87D2-7C32ECACBA2F}"/>
                </a:ext>
              </a:extLst>
            </p:cNvPr>
            <p:cNvSpPr txBox="1"/>
            <p:nvPr/>
          </p:nvSpPr>
          <p:spPr>
            <a:xfrm>
              <a:off x="5586184" y="301461"/>
              <a:ext cx="15723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Droid Sans"/>
                  <a:ea typeface="Droid Sans"/>
                  <a:cs typeface="Droid Sans"/>
                  <a:sym typeface="Droid Sans"/>
                </a:rPr>
                <a:t>Page Table</a:t>
              </a:r>
              <a:endParaRPr b="1"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7176722E-5E41-4B86-A35E-D171EA6CC33A}"/>
                </a:ext>
              </a:extLst>
            </p:cNvPr>
            <p:cNvSpPr txBox="1"/>
            <p:nvPr/>
          </p:nvSpPr>
          <p:spPr>
            <a:xfrm>
              <a:off x="5270653" y="3099851"/>
              <a:ext cx="24544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Contains</a:t>
              </a:r>
              <a:r>
                <a:rPr lang="fr-FR" dirty="0"/>
                <a:t> a </a:t>
              </a:r>
              <a:r>
                <a:rPr lang="fr-FR" dirty="0" err="1"/>
                <a:t>list</a:t>
              </a:r>
              <a:r>
                <a:rPr lang="fr-FR" dirty="0"/>
                <a:t> of </a:t>
              </a:r>
              <a:r>
                <a:rPr lang="fr-FR" dirty="0" err="1"/>
                <a:t>addresses</a:t>
              </a:r>
              <a:r>
                <a:rPr lang="fr-FR" dirty="0"/>
                <a:t> </a:t>
              </a:r>
              <a:r>
                <a:rPr lang="fr-FR" dirty="0" err="1"/>
                <a:t>pointing</a:t>
              </a:r>
              <a:r>
                <a:rPr lang="fr-FR" dirty="0"/>
                <a:t> to Memory Pages</a:t>
              </a:r>
            </a:p>
            <a:p>
              <a:pPr algn="ctr"/>
              <a:endParaRPr lang="fr-FR" dirty="0"/>
            </a:p>
            <a:p>
              <a:pPr algn="ctr"/>
              <a:r>
                <a:rPr lang="fr-FR" dirty="0"/>
                <a:t>(</a:t>
              </a:r>
              <a:r>
                <a:rPr lang="fr-FR" dirty="0" err="1"/>
                <a:t>allows</a:t>
              </a:r>
              <a:r>
                <a:rPr lang="fr-FR" dirty="0"/>
                <a:t> to </a:t>
              </a:r>
              <a:r>
                <a:rPr lang="fr-FR" dirty="0" err="1"/>
                <a:t>find</a:t>
              </a:r>
              <a:r>
                <a:rPr lang="fr-FR" dirty="0"/>
                <a:t> the right page </a:t>
              </a:r>
              <a:r>
                <a:rPr lang="fr-FR" dirty="0" err="1"/>
                <a:t>we</a:t>
              </a:r>
              <a:r>
                <a:rPr lang="fr-FR" dirty="0"/>
                <a:t> are </a:t>
              </a:r>
              <a:r>
                <a:rPr lang="fr-FR" dirty="0" err="1"/>
                <a:t>searching</a:t>
              </a:r>
              <a:r>
                <a:rPr lang="fr-FR" dirty="0"/>
                <a:t> for)</a:t>
              </a:r>
            </a:p>
            <a:p>
              <a:pPr algn="ctr"/>
              <a:endParaRPr lang="fr-FR" dirty="0"/>
            </a:p>
            <a:p>
              <a:pPr algn="ctr"/>
              <a:r>
                <a:rPr lang="fr-FR" i="1" dirty="0"/>
                <a:t>Multiple Page Table </a:t>
              </a:r>
              <a:r>
                <a:rPr lang="fr-FR" i="1" dirty="0" err="1"/>
                <a:t>exist</a:t>
              </a:r>
              <a:r>
                <a:rPr lang="fr-FR" i="1" dirty="0"/>
                <a:t> per Page Directory</a:t>
              </a:r>
            </a:p>
          </p:txBody>
        </p:sp>
      </p:grp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04E190D-8853-4AE5-AEA0-48D318FA3356}"/>
              </a:ext>
            </a:extLst>
          </p:cNvPr>
          <p:cNvCxnSpPr>
            <a:stCxn id="15" idx="3"/>
            <a:endCxn id="9" idx="1"/>
          </p:cNvCxnSpPr>
          <p:nvPr/>
        </p:nvCxnSpPr>
        <p:spPr>
          <a:xfrm flipV="1">
            <a:off x="2117398" y="494511"/>
            <a:ext cx="948243" cy="1599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6555856-747D-4C19-9716-051FF54372D2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4637941" y="494511"/>
            <a:ext cx="948243" cy="1644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9774810-5D0A-485A-A94D-F6D71B0CBFD2}"/>
              </a:ext>
            </a:extLst>
          </p:cNvPr>
          <p:cNvCxnSpPr>
            <a:cxnSpLocks/>
            <a:stCxn id="12" idx="3"/>
            <a:endCxn id="30" idx="2"/>
          </p:cNvCxnSpPr>
          <p:nvPr/>
        </p:nvCxnSpPr>
        <p:spPr>
          <a:xfrm>
            <a:off x="7158484" y="1873491"/>
            <a:ext cx="644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E2FED724-0848-419F-9D31-5C84D38E8D98}"/>
              </a:ext>
            </a:extLst>
          </p:cNvPr>
          <p:cNvGrpSpPr/>
          <p:nvPr/>
        </p:nvGrpSpPr>
        <p:grpSpPr>
          <a:xfrm>
            <a:off x="7725095" y="817485"/>
            <a:ext cx="1380389" cy="3902944"/>
            <a:chOff x="7725095" y="817485"/>
            <a:chExt cx="1380389" cy="3902944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7205CD99-1E65-402B-857E-5191FDC65A50}"/>
                </a:ext>
              </a:extLst>
            </p:cNvPr>
            <p:cNvGrpSpPr/>
            <p:nvPr/>
          </p:nvGrpSpPr>
          <p:grpSpPr>
            <a:xfrm>
              <a:off x="7802962" y="1246539"/>
              <a:ext cx="1253043" cy="1558704"/>
              <a:chOff x="7802962" y="1246539"/>
              <a:chExt cx="1253043" cy="1558704"/>
            </a:xfrm>
          </p:grpSpPr>
          <p:sp>
            <p:nvSpPr>
              <p:cNvPr id="42" name="Rectangle : avec coin rogné 41">
                <a:extLst>
                  <a:ext uri="{FF2B5EF4-FFF2-40B4-BE49-F238E27FC236}">
                    <a16:creationId xmlns:a16="http://schemas.microsoft.com/office/drawing/2014/main" id="{B0A74B87-58A4-4B80-A6AB-20DA9ED53421}"/>
                  </a:ext>
                </a:extLst>
              </p:cNvPr>
              <p:cNvSpPr/>
              <p:nvPr/>
            </p:nvSpPr>
            <p:spPr>
              <a:xfrm>
                <a:off x="8107762" y="1551339"/>
                <a:ext cx="948243" cy="1253904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fr-FR">
                  <a:solidFill>
                    <a:srgbClr val="000000"/>
                  </a:solidFill>
                  <a:latin typeface="Droid Sans"/>
                </a:endParaRPr>
              </a:p>
            </p:txBody>
          </p:sp>
          <p:sp>
            <p:nvSpPr>
              <p:cNvPr id="41" name="Rectangle : avec coin rogné 40">
                <a:extLst>
                  <a:ext uri="{FF2B5EF4-FFF2-40B4-BE49-F238E27FC236}">
                    <a16:creationId xmlns:a16="http://schemas.microsoft.com/office/drawing/2014/main" id="{D33B076C-757D-44E6-8DAB-63CC740E2487}"/>
                  </a:ext>
                </a:extLst>
              </p:cNvPr>
              <p:cNvSpPr/>
              <p:nvPr/>
            </p:nvSpPr>
            <p:spPr>
              <a:xfrm>
                <a:off x="7955362" y="1398939"/>
                <a:ext cx="948243" cy="1253904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fr-FR">
                  <a:solidFill>
                    <a:srgbClr val="000000"/>
                  </a:solidFill>
                  <a:latin typeface="Droid Sans"/>
                </a:endParaRPr>
              </a:p>
            </p:txBody>
          </p:sp>
          <p:sp>
            <p:nvSpPr>
              <p:cNvPr id="30" name="Rectangle : avec coin rogné 29">
                <a:extLst>
                  <a:ext uri="{FF2B5EF4-FFF2-40B4-BE49-F238E27FC236}">
                    <a16:creationId xmlns:a16="http://schemas.microsoft.com/office/drawing/2014/main" id="{5986D5A7-8D2E-4487-9AC1-FD6092B92B2E}"/>
                  </a:ext>
                </a:extLst>
              </p:cNvPr>
              <p:cNvSpPr/>
              <p:nvPr/>
            </p:nvSpPr>
            <p:spPr>
              <a:xfrm>
                <a:off x="7802962" y="1246539"/>
                <a:ext cx="948243" cy="1253904"/>
              </a:xfrm>
              <a:prstGeom prst="snip1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lang="fr-FR">
                  <a:solidFill>
                    <a:srgbClr val="000000"/>
                  </a:solidFill>
                  <a:latin typeface="Droid Sans"/>
                </a:endParaRPr>
              </a:p>
            </p:txBody>
          </p:sp>
        </p:grp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67A009D3-19F2-4E6F-B83C-BFCD48572282}"/>
                </a:ext>
              </a:extLst>
            </p:cNvPr>
            <p:cNvSpPr txBox="1"/>
            <p:nvPr/>
          </p:nvSpPr>
          <p:spPr>
            <a:xfrm>
              <a:off x="7725095" y="817485"/>
              <a:ext cx="1380389" cy="281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0" indent="0" algn="ctr">
                <a:buNone/>
                <a:defRPr>
                  <a:latin typeface="Droid Sans"/>
                  <a:ea typeface="Droid Sans"/>
                  <a:cs typeface="Droid Sans"/>
                </a:defRPr>
              </a:lvl1pPr>
            </a:lstStyle>
            <a:p>
              <a:r>
                <a:rPr lang="fr-FR" b="1" dirty="0"/>
                <a:t>Memory Page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6987CF6-AA41-4B9A-9F5C-CB28EC12C55D}"/>
                </a:ext>
              </a:extLst>
            </p:cNvPr>
            <p:cNvSpPr txBox="1"/>
            <p:nvPr/>
          </p:nvSpPr>
          <p:spPr>
            <a:xfrm>
              <a:off x="7747588" y="2904547"/>
              <a:ext cx="132787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Contains</a:t>
              </a:r>
              <a:r>
                <a:rPr lang="fr-FR" dirty="0"/>
                <a:t> multiple </a:t>
              </a:r>
              <a:r>
                <a:rPr lang="fr-FR" dirty="0" err="1"/>
                <a:t>addresses</a:t>
              </a:r>
              <a:r>
                <a:rPr lang="fr-FR" dirty="0"/>
                <a:t> for </a:t>
              </a:r>
              <a:r>
                <a:rPr lang="fr-FR" dirty="0" err="1"/>
                <a:t>storing</a:t>
              </a:r>
              <a:r>
                <a:rPr lang="fr-FR" dirty="0"/>
                <a:t> data</a:t>
              </a:r>
            </a:p>
            <a:p>
              <a:pPr algn="ctr"/>
              <a:br>
                <a:rPr lang="fr-FR" i="1" dirty="0"/>
              </a:br>
              <a:r>
                <a:rPr lang="fr-FR" i="1" dirty="0"/>
                <a:t>(</a:t>
              </a:r>
              <a:r>
                <a:rPr lang="fr-FR" i="1" dirty="0" err="1"/>
                <a:t>usually</a:t>
              </a:r>
              <a:r>
                <a:rPr lang="fr-FR" i="1" dirty="0"/>
                <a:t> 4096 </a:t>
              </a:r>
              <a:r>
                <a:rPr lang="fr-FR" i="1" dirty="0" err="1"/>
                <a:t>addresses</a:t>
              </a:r>
              <a:r>
                <a:rPr lang="fr-FR" i="1" dirty="0"/>
                <a:t> per pages)</a:t>
              </a:r>
            </a:p>
          </p:txBody>
        </p:sp>
      </p:grpSp>
      <p:sp>
        <p:nvSpPr>
          <p:cNvPr id="49" name="ZoneTexte 48">
            <a:extLst>
              <a:ext uri="{FF2B5EF4-FFF2-40B4-BE49-F238E27FC236}">
                <a16:creationId xmlns:a16="http://schemas.microsoft.com/office/drawing/2014/main" id="{7119AB7A-485D-4AFA-A8DB-CEA0B26854B7}"/>
              </a:ext>
            </a:extLst>
          </p:cNvPr>
          <p:cNvSpPr txBox="1"/>
          <p:nvPr/>
        </p:nvSpPr>
        <p:spPr>
          <a:xfrm>
            <a:off x="6825578" y="0"/>
            <a:ext cx="231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In the case of 32 bits x86</a:t>
            </a:r>
          </a:p>
        </p:txBody>
      </p:sp>
    </p:spTree>
    <p:extLst>
      <p:ext uri="{BB962C8B-B14F-4D97-AF65-F5344CB8AC3E}">
        <p14:creationId xmlns:p14="http://schemas.microsoft.com/office/powerpoint/2010/main" val="120154415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body" idx="1"/>
          </p:nvPr>
        </p:nvSpPr>
        <p:spPr>
          <a:xfrm>
            <a:off x="392600" y="876225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Virtual address 0xCAFEBABE - </a:t>
            </a:r>
            <a:r>
              <a:rPr lang="en" sz="1000" dirty="0"/>
              <a:t>1100 1010 1111 1110 1011 1010 1011 1110</a:t>
            </a:r>
            <a:endParaRPr sz="10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PDE(10b) - 32B </a:t>
            </a:r>
            <a:r>
              <a:rPr lang="en" sz="1000" dirty="0">
                <a:solidFill>
                  <a:schemeClr val="dk1"/>
                </a:solidFill>
              </a:rPr>
              <a:t>1100 1010 11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PTE(10b) - 3EB </a:t>
            </a:r>
            <a:r>
              <a:rPr lang="en" sz="1000" dirty="0">
                <a:solidFill>
                  <a:schemeClr val="dk1"/>
                </a:solidFill>
              </a:rPr>
              <a:t>11 1110 1011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Offset(12b) - ABE </a:t>
            </a:r>
            <a:r>
              <a:rPr lang="en" sz="1000" dirty="0">
                <a:solidFill>
                  <a:schemeClr val="dk1"/>
                </a:solidFill>
              </a:rPr>
              <a:t>1010 1011 1110</a:t>
            </a:r>
            <a:endParaRPr sz="1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cr3 - 0x00104000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PDE at *(0x00104000 + 0x32B) == *(0x0010432B) -&gt; (0x10181000 | flags)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PTE at *(0x10181000 + 0x3EB) == *(0x101813EB) -&gt; (0xDEADF000 | flags)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</a:rPr>
              <a:t>Virtual address 0xCAFEBABE -&gt; Physical address 0xDEADFABE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129</a:t>
            </a:fld>
            <a:endParaRPr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17F2A19-2456-4D5F-A41A-284D92EE7AAE}"/>
              </a:ext>
            </a:extLst>
          </p:cNvPr>
          <p:cNvSpPr txBox="1"/>
          <p:nvPr/>
        </p:nvSpPr>
        <p:spPr>
          <a:xfrm>
            <a:off x="6825578" y="0"/>
            <a:ext cx="231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In the case of 32 bits x86</a:t>
            </a:r>
          </a:p>
        </p:txBody>
      </p:sp>
    </p:spTree>
    <p:extLst>
      <p:ext uri="{BB962C8B-B14F-4D97-AF65-F5344CB8AC3E}">
        <p14:creationId xmlns:p14="http://schemas.microsoft.com/office/powerpoint/2010/main" val="1801582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/>
              <a:t>Process </a:t>
            </a:r>
            <a:r>
              <a:rPr lang="fr-FR" dirty="0" err="1"/>
              <a:t>Creation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81427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130</a:t>
            </a:fld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1116530" y="4713494"/>
            <a:ext cx="1572300" cy="316800"/>
          </a:xfrm>
          <a:prstGeom prst="rect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</a:rPr>
              <a:t>0x00104000</a:t>
            </a:r>
            <a:endParaRPr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2209208" y="801999"/>
            <a:ext cx="4716731" cy="316881"/>
            <a:chOff x="1215350" y="481375"/>
            <a:chExt cx="4900500" cy="331500"/>
          </a:xfrm>
        </p:grpSpPr>
        <p:sp>
          <p:nvSpPr>
            <p:cNvPr id="139" name="Google Shape;139;p21"/>
            <p:cNvSpPr/>
            <p:nvPr/>
          </p:nvSpPr>
          <p:spPr>
            <a:xfrm>
              <a:off x="12153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chemeClr val="dk1"/>
                  </a:solidFill>
                </a:rPr>
                <a:t>1100 1010 11</a:t>
              </a:r>
              <a:endParaRPr lang="en" dirty="0"/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8488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chemeClr val="dk1"/>
                  </a:solidFill>
                </a:rPr>
                <a:t>11 1110 1011</a:t>
              </a: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4482350" y="481375"/>
              <a:ext cx="1633500" cy="3315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400" dirty="0">
                  <a:solidFill>
                    <a:schemeClr val="dk1"/>
                  </a:solidFill>
                </a:rPr>
                <a:t>1010 1011 1110</a:t>
              </a:r>
            </a:p>
          </p:txBody>
        </p:sp>
      </p:grpSp>
      <p:cxnSp>
        <p:nvCxnSpPr>
          <p:cNvPr id="145" name="Google Shape;145;p21"/>
          <p:cNvCxnSpPr>
            <a:cxnSpLocks/>
            <a:stCxn id="141" idx="2"/>
            <a:endCxn id="57" idx="2"/>
          </p:cNvCxnSpPr>
          <p:nvPr/>
        </p:nvCxnSpPr>
        <p:spPr>
          <a:xfrm rot="5400000">
            <a:off x="5379846" y="1873105"/>
            <a:ext cx="1514196" cy="5746"/>
          </a:xfrm>
          <a:prstGeom prst="bentConnector4">
            <a:avLst>
              <a:gd name="adj1" fmla="val 42058"/>
              <a:gd name="adj2" fmla="val 407842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1"/>
          <p:cNvCxnSpPr>
            <a:cxnSpLocks/>
            <a:stCxn id="140" idx="2"/>
            <a:endCxn id="48" idx="0"/>
          </p:cNvCxnSpPr>
          <p:nvPr/>
        </p:nvCxnSpPr>
        <p:spPr>
          <a:xfrm rot="5400000">
            <a:off x="2953073" y="1821301"/>
            <a:ext cx="2316923" cy="91208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1"/>
          <p:cNvCxnSpPr>
            <a:cxnSpLocks/>
            <a:stCxn id="139" idx="2"/>
            <a:endCxn id="9" idx="0"/>
          </p:cNvCxnSpPr>
          <p:nvPr/>
        </p:nvCxnSpPr>
        <p:spPr>
          <a:xfrm rot="5400000">
            <a:off x="827761" y="536869"/>
            <a:ext cx="1585559" cy="27495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1"/>
          <p:cNvCxnSpPr>
            <a:cxnSpLocks/>
            <a:stCxn id="134" idx="1"/>
            <a:endCxn id="9" idx="4"/>
          </p:cNvCxnSpPr>
          <p:nvPr/>
        </p:nvCxnSpPr>
        <p:spPr>
          <a:xfrm rot="10800000">
            <a:off x="245750" y="3185482"/>
            <a:ext cx="870781" cy="1686413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1"/>
          <p:cNvCxnSpPr>
            <a:cxnSpLocks/>
            <a:stCxn id="142" idx="3"/>
            <a:endCxn id="48" idx="2"/>
          </p:cNvCxnSpPr>
          <p:nvPr/>
        </p:nvCxnSpPr>
        <p:spPr>
          <a:xfrm>
            <a:off x="3186617" y="3676053"/>
            <a:ext cx="228356" cy="2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1"/>
          <p:cNvCxnSpPr>
            <a:cxnSpLocks/>
            <a:stCxn id="143" idx="3"/>
            <a:endCxn id="57" idx="4"/>
          </p:cNvCxnSpPr>
          <p:nvPr/>
        </p:nvCxnSpPr>
        <p:spPr>
          <a:xfrm flipV="1">
            <a:off x="6222420" y="2873597"/>
            <a:ext cx="152172" cy="1391340"/>
          </a:xfrm>
          <a:prstGeom prst="bentConnector2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89172CF-E8F0-4891-B4C4-34BF6C876828}"/>
              </a:ext>
            </a:extLst>
          </p:cNvPr>
          <p:cNvGrpSpPr/>
          <p:nvPr/>
        </p:nvGrpSpPr>
        <p:grpSpPr>
          <a:xfrm>
            <a:off x="1614317" y="2020212"/>
            <a:ext cx="1572420" cy="2168871"/>
            <a:chOff x="1116530" y="2212716"/>
            <a:chExt cx="1572420" cy="2168871"/>
          </a:xfrm>
        </p:grpSpPr>
        <p:sp>
          <p:nvSpPr>
            <p:cNvPr id="135" name="Google Shape;135;p21"/>
            <p:cNvSpPr/>
            <p:nvPr/>
          </p:nvSpPr>
          <p:spPr>
            <a:xfrm>
              <a:off x="1116530" y="2578587"/>
              <a:ext cx="1572300" cy="18030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116530" y="3710157"/>
              <a:ext cx="1572300" cy="316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</a:rPr>
                <a:t>0x10181000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21"/>
            <p:cNvSpPr txBox="1"/>
            <p:nvPr/>
          </p:nvSpPr>
          <p:spPr>
            <a:xfrm>
              <a:off x="1116650" y="2212716"/>
              <a:ext cx="15723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roid Sans"/>
                  <a:ea typeface="Droid Sans"/>
                  <a:cs typeface="Droid Sans"/>
                  <a:sym typeface="Droid Sans"/>
                </a:rPr>
                <a:t>Page Directory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C5DA2E-8E8A-4A50-8F3A-A3098A5DF2B8}"/>
              </a:ext>
            </a:extLst>
          </p:cNvPr>
          <p:cNvGrpSpPr/>
          <p:nvPr/>
        </p:nvGrpSpPr>
        <p:grpSpPr>
          <a:xfrm>
            <a:off x="4650120" y="2856793"/>
            <a:ext cx="1572300" cy="2188992"/>
            <a:chOff x="3781452" y="1902168"/>
            <a:chExt cx="1572300" cy="2188992"/>
          </a:xfrm>
        </p:grpSpPr>
        <p:sp>
          <p:nvSpPr>
            <p:cNvPr id="136" name="Google Shape;136;p21"/>
            <p:cNvSpPr/>
            <p:nvPr/>
          </p:nvSpPr>
          <p:spPr>
            <a:xfrm>
              <a:off x="3781452" y="2288160"/>
              <a:ext cx="1572300" cy="18030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3781452" y="3151912"/>
              <a:ext cx="1572300" cy="316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chemeClr val="dk1"/>
                  </a:solidFill>
                </a:rPr>
                <a:t>0xDEADF000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2" name="Google Shape;152;p21"/>
            <p:cNvSpPr txBox="1"/>
            <p:nvPr/>
          </p:nvSpPr>
          <p:spPr>
            <a:xfrm>
              <a:off x="3781452" y="1902168"/>
              <a:ext cx="15723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roid Sans"/>
                  <a:ea typeface="Droid Sans"/>
                  <a:cs typeface="Droid Sans"/>
                  <a:sym typeface="Droid Sans"/>
                </a:rPr>
                <a:t>Page Table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D413F4F4-B21A-4B8A-BF6F-E45EE66E109C}"/>
              </a:ext>
            </a:extLst>
          </p:cNvPr>
          <p:cNvGrpSpPr/>
          <p:nvPr/>
        </p:nvGrpSpPr>
        <p:grpSpPr>
          <a:xfrm>
            <a:off x="7473068" y="1247793"/>
            <a:ext cx="1572300" cy="2188992"/>
            <a:chOff x="7473068" y="1279877"/>
            <a:chExt cx="1572300" cy="2188992"/>
          </a:xfrm>
        </p:grpSpPr>
        <p:sp>
          <p:nvSpPr>
            <p:cNvPr id="137" name="Google Shape;137;p21"/>
            <p:cNvSpPr/>
            <p:nvPr/>
          </p:nvSpPr>
          <p:spPr>
            <a:xfrm>
              <a:off x="7473068" y="1665869"/>
              <a:ext cx="1572300" cy="18030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7473068" y="2506990"/>
              <a:ext cx="1572300" cy="31680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i="1" dirty="0">
                  <a:latin typeface="Droid Sans"/>
                  <a:ea typeface="Droid Sans"/>
                  <a:cs typeface="Droid Sans"/>
                  <a:sym typeface="Droid Sans"/>
                </a:rPr>
                <a:t>(data)</a:t>
              </a:r>
              <a:endParaRPr b="1" i="1"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3" name="Google Shape;153;p21"/>
            <p:cNvSpPr txBox="1"/>
            <p:nvPr/>
          </p:nvSpPr>
          <p:spPr>
            <a:xfrm>
              <a:off x="7473068" y="1279877"/>
              <a:ext cx="1572300" cy="38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Droid Sans"/>
                  <a:ea typeface="Droid Sans"/>
                  <a:cs typeface="Droid Sans"/>
                  <a:sym typeface="Droid Sans"/>
                </a:rPr>
                <a:t>4-KByte Page</a:t>
              </a:r>
              <a:endParaRPr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6CFB3D3-8E81-4504-88C5-A9CA8F1B6AA1}"/>
              </a:ext>
            </a:extLst>
          </p:cNvPr>
          <p:cNvSpPr txBox="1"/>
          <p:nvPr/>
        </p:nvSpPr>
        <p:spPr>
          <a:xfrm>
            <a:off x="2114477" y="552687"/>
            <a:ext cx="4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31</a:t>
            </a:r>
            <a:endParaRPr lang="fr-FR" sz="1200" dirty="0">
              <a:latin typeface="Droid Sans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4DB8026-5B42-4C92-8D5B-D49FA422277B}"/>
              </a:ext>
            </a:extLst>
          </p:cNvPr>
          <p:cNvSpPr txBox="1"/>
          <p:nvPr/>
        </p:nvSpPr>
        <p:spPr>
          <a:xfrm>
            <a:off x="3302975" y="558121"/>
            <a:ext cx="478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latin typeface="Droid Sans"/>
                <a:sym typeface="Droid Sans"/>
              </a:rPr>
              <a:t>22</a:t>
            </a:r>
            <a:endParaRPr lang="fr-FR" sz="1200" dirty="0">
              <a:latin typeface="Droid Sans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885D605-B85C-45F1-A7CC-5C889F4EC774}"/>
              </a:ext>
            </a:extLst>
          </p:cNvPr>
          <p:cNvSpPr txBox="1"/>
          <p:nvPr/>
        </p:nvSpPr>
        <p:spPr>
          <a:xfrm>
            <a:off x="3781452" y="552688"/>
            <a:ext cx="476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21</a:t>
            </a:r>
            <a:endParaRPr lang="fr-FR" sz="1200" dirty="0">
              <a:latin typeface="Droid Sans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941D7C1-0114-45BF-962B-BF2425945070}"/>
              </a:ext>
            </a:extLst>
          </p:cNvPr>
          <p:cNvSpPr txBox="1"/>
          <p:nvPr/>
        </p:nvSpPr>
        <p:spPr>
          <a:xfrm>
            <a:off x="4874230" y="551740"/>
            <a:ext cx="47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sz="1200" dirty="0">
                <a:latin typeface="Droid Sans"/>
                <a:sym typeface="Droid Sans"/>
              </a:rPr>
              <a:t>12</a:t>
            </a:r>
            <a:endParaRPr lang="fr-FR" sz="1200" dirty="0">
              <a:latin typeface="Droid Sans"/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20628B4-C9BE-4A2B-AE6C-8820B6051506}"/>
              </a:ext>
            </a:extLst>
          </p:cNvPr>
          <p:cNvSpPr txBox="1"/>
          <p:nvPr/>
        </p:nvSpPr>
        <p:spPr>
          <a:xfrm>
            <a:off x="5352706" y="558121"/>
            <a:ext cx="478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11</a:t>
            </a:r>
            <a:endParaRPr lang="fr-FR" sz="1200" dirty="0">
              <a:latin typeface="Droid Sans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F960A11-DD66-4D73-9590-810268F969E6}"/>
              </a:ext>
            </a:extLst>
          </p:cNvPr>
          <p:cNvSpPr txBox="1"/>
          <p:nvPr/>
        </p:nvSpPr>
        <p:spPr>
          <a:xfrm>
            <a:off x="6729327" y="554840"/>
            <a:ext cx="479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200" dirty="0">
                <a:latin typeface="Droid Sans"/>
                <a:sym typeface="Droid Sans"/>
              </a:rPr>
              <a:t>0</a:t>
            </a:r>
            <a:endParaRPr lang="fr-FR" sz="1200" dirty="0">
              <a:latin typeface="Droid Sans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BF241F9-57A7-405D-8A39-FEF7421F6903}"/>
              </a:ext>
            </a:extLst>
          </p:cNvPr>
          <p:cNvSpPr txBox="1"/>
          <p:nvPr/>
        </p:nvSpPr>
        <p:spPr>
          <a:xfrm>
            <a:off x="2688830" y="4718743"/>
            <a:ext cx="1309964" cy="3192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dirty="0"/>
              <a:t>PDBR  [%cr3]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14FFBAF-11AC-4A6F-A8E0-06EB4BFE714A}"/>
              </a:ext>
            </a:extLst>
          </p:cNvPr>
          <p:cNvSpPr txBox="1"/>
          <p:nvPr/>
        </p:nvSpPr>
        <p:spPr>
          <a:xfrm>
            <a:off x="2209208" y="54324"/>
            <a:ext cx="4716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b="1" dirty="0"/>
              <a:t>0xCAFEBABE</a:t>
            </a:r>
          </a:p>
          <a:p>
            <a:pPr algn="ctr"/>
            <a:r>
              <a:rPr lang="en" sz="1400" dirty="0"/>
              <a:t>1100  1010  11 11  1110  1011   1010  1011  1110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DF0F366-8E4F-4EF8-9F69-AAB430190312}"/>
              </a:ext>
            </a:extLst>
          </p:cNvPr>
          <p:cNvSpPr txBox="1"/>
          <p:nvPr/>
        </p:nvSpPr>
        <p:spPr>
          <a:xfrm>
            <a:off x="2182717" y="1395742"/>
            <a:ext cx="78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chemeClr val="dk1"/>
                </a:solidFill>
              </a:rPr>
              <a:t>0x32B</a:t>
            </a:r>
            <a:endParaRPr lang="fr-FR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8448F76-5F29-403B-83DB-E8B32C076D20}"/>
              </a:ext>
            </a:extLst>
          </p:cNvPr>
          <p:cNvSpPr txBox="1"/>
          <p:nvPr/>
        </p:nvSpPr>
        <p:spPr>
          <a:xfrm>
            <a:off x="3798334" y="1401395"/>
            <a:ext cx="78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chemeClr val="dk1"/>
                </a:solidFill>
              </a:rPr>
              <a:t>0x3EB</a:t>
            </a:r>
            <a:endParaRPr lang="fr-FR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CCA1D2-6369-46E7-AEC5-A3587FC48DCA}"/>
              </a:ext>
            </a:extLst>
          </p:cNvPr>
          <p:cNvSpPr txBox="1"/>
          <p:nvPr/>
        </p:nvSpPr>
        <p:spPr>
          <a:xfrm>
            <a:off x="5129770" y="1401395"/>
            <a:ext cx="786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dirty="0">
                <a:solidFill>
                  <a:schemeClr val="dk1"/>
                </a:solidFill>
              </a:rPr>
              <a:t>0xABE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2645386-0D32-406F-87A8-1F40DD08E81B}"/>
              </a:ext>
            </a:extLst>
          </p:cNvPr>
          <p:cNvSpPr txBox="1"/>
          <p:nvPr/>
        </p:nvSpPr>
        <p:spPr>
          <a:xfrm>
            <a:off x="197623" y="3787518"/>
            <a:ext cx="1572300" cy="316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400" i="1" dirty="0">
                <a:solidFill>
                  <a:schemeClr val="dk1"/>
                </a:solidFill>
              </a:rPr>
              <a:t>*(0x0010432B)</a:t>
            </a:r>
            <a:endParaRPr lang="fr-FR" i="1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D700CBC-5652-4C13-A760-DB47AA2C8F66}"/>
              </a:ext>
            </a:extLst>
          </p:cNvPr>
          <p:cNvSpPr/>
          <p:nvPr/>
        </p:nvSpPr>
        <p:spPr>
          <a:xfrm>
            <a:off x="5228" y="2704439"/>
            <a:ext cx="481042" cy="4810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+</a:t>
            </a:r>
            <a:endParaRPr lang="fr-FR" sz="1800" b="1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9A1A254-6403-4A96-87E2-991A2FC664D2}"/>
              </a:ext>
            </a:extLst>
          </p:cNvPr>
          <p:cNvCxnSpPr>
            <a:stCxn id="9" idx="6"/>
            <a:endCxn id="142" idx="1"/>
          </p:cNvCxnSpPr>
          <p:nvPr/>
        </p:nvCxnSpPr>
        <p:spPr>
          <a:xfrm>
            <a:off x="486270" y="2944960"/>
            <a:ext cx="1128047" cy="7310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7F23B246-1F9C-4F44-AD52-F2347F10EA7D}"/>
              </a:ext>
            </a:extLst>
          </p:cNvPr>
          <p:cNvSpPr/>
          <p:nvPr/>
        </p:nvSpPr>
        <p:spPr>
          <a:xfrm>
            <a:off x="3414973" y="3435803"/>
            <a:ext cx="481042" cy="4810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+</a:t>
            </a:r>
            <a:endParaRPr lang="fr-FR" sz="1800" b="1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F5FD47-DF64-43F8-A02E-B42A3B516143}"/>
              </a:ext>
            </a:extLst>
          </p:cNvPr>
          <p:cNvCxnSpPr>
            <a:stCxn id="48" idx="6"/>
            <a:endCxn id="143" idx="1"/>
          </p:cNvCxnSpPr>
          <p:nvPr/>
        </p:nvCxnSpPr>
        <p:spPr>
          <a:xfrm>
            <a:off x="3896015" y="3676324"/>
            <a:ext cx="754105" cy="588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C9B7ACF2-F0D3-438C-99C1-4D4100612D7D}"/>
              </a:ext>
            </a:extLst>
          </p:cNvPr>
          <p:cNvSpPr txBox="1"/>
          <p:nvPr/>
        </p:nvSpPr>
        <p:spPr>
          <a:xfrm>
            <a:off x="3327770" y="4304051"/>
            <a:ext cx="14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*(</a:t>
            </a:r>
            <a:r>
              <a:rPr lang="en" sz="1400" i="1" dirty="0">
                <a:solidFill>
                  <a:schemeClr val="dk1"/>
                </a:solidFill>
              </a:rPr>
              <a:t>0x101813EB)</a:t>
            </a:r>
            <a:endParaRPr lang="fr-FR" i="1" dirty="0"/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3718B2D8-35FE-4283-A774-AE9D2C261371}"/>
              </a:ext>
            </a:extLst>
          </p:cNvPr>
          <p:cNvSpPr/>
          <p:nvPr/>
        </p:nvSpPr>
        <p:spPr>
          <a:xfrm>
            <a:off x="6134071" y="2392555"/>
            <a:ext cx="481042" cy="48104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+</a:t>
            </a:r>
            <a:endParaRPr lang="fr-FR" sz="1800" b="1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AF7378DD-882F-42A5-9C20-3859425508B7}"/>
              </a:ext>
            </a:extLst>
          </p:cNvPr>
          <p:cNvCxnSpPr>
            <a:stCxn id="57" idx="6"/>
            <a:endCxn id="144" idx="1"/>
          </p:cNvCxnSpPr>
          <p:nvPr/>
        </p:nvCxnSpPr>
        <p:spPr>
          <a:xfrm>
            <a:off x="6615113" y="2633076"/>
            <a:ext cx="857955" cy="230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FBCB0950-6C68-416D-B07C-1A01FF757B08}"/>
              </a:ext>
            </a:extLst>
          </p:cNvPr>
          <p:cNvSpPr txBox="1"/>
          <p:nvPr/>
        </p:nvSpPr>
        <p:spPr>
          <a:xfrm>
            <a:off x="5963897" y="2026541"/>
            <a:ext cx="15722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rgbClr val="C00000"/>
                </a:solidFill>
              </a:rPr>
              <a:t>*(0xDEADFABE</a:t>
            </a:r>
            <a:r>
              <a:rPr lang="en" b="1" i="1" dirty="0">
                <a:solidFill>
                  <a:srgbClr val="C00000"/>
                </a:solidFill>
              </a:rPr>
              <a:t>)</a:t>
            </a:r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1260ED4-A001-4B4B-91C8-418EF215AD4D}"/>
              </a:ext>
            </a:extLst>
          </p:cNvPr>
          <p:cNvSpPr txBox="1"/>
          <p:nvPr/>
        </p:nvSpPr>
        <p:spPr>
          <a:xfrm>
            <a:off x="6825578" y="0"/>
            <a:ext cx="2318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b="1" i="1" dirty="0"/>
              <a:t>In the case of 32 bits x86</a:t>
            </a:r>
          </a:p>
        </p:txBody>
      </p:sp>
    </p:spTree>
    <p:extLst>
      <p:ext uri="{BB962C8B-B14F-4D97-AF65-F5344CB8AC3E}">
        <p14:creationId xmlns:p14="http://schemas.microsoft.com/office/powerpoint/2010/main" val="416630654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Virtualization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Example in the 32 bits case for </a:t>
            </a:r>
            <a:r>
              <a:rPr lang="fr-FR" dirty="0" err="1"/>
              <a:t>intel</a:t>
            </a:r>
            <a:r>
              <a:rPr lang="fr-FR" dirty="0"/>
              <a:t> x86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levels</a:t>
            </a:r>
            <a:r>
              <a:rPr lang="fr-FR" dirty="0"/>
              <a:t> of directories and tables (</a:t>
            </a:r>
            <a:r>
              <a:rPr lang="fr-FR" dirty="0" err="1"/>
              <a:t>before</a:t>
            </a:r>
            <a:r>
              <a:rPr lang="fr-FR" dirty="0"/>
              <a:t> the page </a:t>
            </a:r>
            <a:r>
              <a:rPr lang="fr-FR" dirty="0" err="1"/>
              <a:t>itsel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Variations in the 64 bits case</a:t>
            </a:r>
          </a:p>
          <a:p>
            <a:pPr lvl="1"/>
            <a:r>
              <a:rPr lang="fr-FR" dirty="0"/>
              <a:t>(or </a:t>
            </a:r>
            <a:r>
              <a:rPr lang="fr-FR" dirty="0" err="1"/>
              <a:t>even</a:t>
            </a:r>
            <a:r>
              <a:rPr lang="fr-FR" dirty="0"/>
              <a:t> in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 32 bits cases)</a:t>
            </a:r>
          </a:p>
          <a:p>
            <a:pPr lvl="1"/>
            <a:endParaRPr lang="fr-FR" dirty="0"/>
          </a:p>
          <a:p>
            <a:r>
              <a:rPr lang="fr-FR" dirty="0"/>
              <a:t>PDBR (Page Directory Base </a:t>
            </a:r>
            <a:r>
              <a:rPr lang="fr-FR" dirty="0" err="1"/>
              <a:t>Register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PTBR (Page Table Base </a:t>
            </a:r>
            <a:r>
              <a:rPr lang="fr-FR" dirty="0" err="1"/>
              <a:t>Register</a:t>
            </a:r>
            <a:r>
              <a:rPr lang="fr-FR" dirty="0"/>
              <a:t>) if no Page Directory</a:t>
            </a:r>
          </a:p>
          <a:p>
            <a:pPr lvl="1"/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same</a:t>
            </a:r>
            <a:r>
              <a:rPr lang="fr-FR" dirty="0"/>
              <a:t> pattern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itself</a:t>
            </a:r>
            <a:r>
              <a:rPr lang="fr-FR" dirty="0"/>
              <a:t> for </a:t>
            </a:r>
            <a:r>
              <a:rPr lang="fr-FR" dirty="0" err="1"/>
              <a:t>larger</a:t>
            </a:r>
            <a:r>
              <a:rPr lang="fr-FR" dirty="0"/>
              <a:t> cases</a:t>
            </a:r>
          </a:p>
          <a:p>
            <a:pPr lvl="1"/>
            <a:r>
              <a:rPr lang="fr-FR" dirty="0"/>
              <a:t>4 </a:t>
            </a:r>
            <a:r>
              <a:rPr lang="fr-FR" dirty="0" err="1"/>
              <a:t>levels</a:t>
            </a:r>
            <a:r>
              <a:rPr lang="fr-FR" dirty="0"/>
              <a:t> in the </a:t>
            </a:r>
            <a:r>
              <a:rPr lang="fr-FR" dirty="0" err="1"/>
              <a:t>current</a:t>
            </a:r>
            <a:r>
              <a:rPr lang="fr-FR" dirty="0"/>
              <a:t> 64 bits cases</a:t>
            </a:r>
          </a:p>
          <a:p>
            <a:pPr lvl="1"/>
            <a:r>
              <a:rPr lang="fr-FR" dirty="0"/>
              <a:t>Just check </a:t>
            </a:r>
            <a:r>
              <a:rPr lang="fr-FR" dirty="0" err="1"/>
              <a:t>which</a:t>
            </a:r>
            <a:r>
              <a:rPr lang="fr-FR" dirty="0"/>
              <a:t> offsets of the </a:t>
            </a:r>
            <a:r>
              <a:rPr lang="fr-FR" dirty="0" err="1"/>
              <a:t>linear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are </a:t>
            </a:r>
            <a:r>
              <a:rPr lang="fr-FR" dirty="0" err="1"/>
              <a:t>used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5937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Virtualization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Kernel </a:t>
            </a:r>
            <a:r>
              <a:rPr lang="fr-FR" dirty="0" err="1"/>
              <a:t>maps</a:t>
            </a:r>
            <a:r>
              <a:rPr lang="fr-FR" dirty="0"/>
              <a:t> new pages in memory</a:t>
            </a:r>
          </a:p>
          <a:p>
            <a:pPr lvl="1"/>
            <a:r>
              <a:rPr lang="fr-FR" dirty="0"/>
              <a:t>Kernel updates the PCB</a:t>
            </a:r>
          </a:p>
          <a:p>
            <a:pPr lvl="1"/>
            <a:r>
              <a:rPr lang="fr-FR" dirty="0"/>
              <a:t>and all the structures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references</a:t>
            </a:r>
            <a:r>
              <a:rPr lang="fr-FR" dirty="0"/>
              <a:t> the pages (PTE, PDE, …)</a:t>
            </a:r>
          </a:p>
          <a:p>
            <a:pPr lvl="1"/>
            <a:endParaRPr lang="fr-FR" dirty="0"/>
          </a:p>
          <a:p>
            <a:r>
              <a:rPr lang="fr-FR" dirty="0"/>
              <a:t>Kernel manages the 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  <a:p>
            <a:pPr lvl="1"/>
            <a:r>
              <a:rPr lang="fr-FR" dirty="0" err="1"/>
              <a:t>Load</a:t>
            </a:r>
            <a:r>
              <a:rPr lang="fr-FR" dirty="0"/>
              <a:t>/</a:t>
            </a:r>
            <a:r>
              <a:rPr lang="fr-FR" dirty="0" err="1"/>
              <a:t>Unload</a:t>
            </a:r>
            <a:r>
              <a:rPr lang="fr-FR" dirty="0"/>
              <a:t> %cr3 </a:t>
            </a:r>
            <a:r>
              <a:rPr lang="fr-FR" dirty="0" err="1"/>
              <a:t>from</a:t>
            </a:r>
            <a:r>
              <a:rPr lang="fr-FR" dirty="0"/>
              <a:t> PCB</a:t>
            </a:r>
          </a:p>
          <a:p>
            <a:pPr lvl="1"/>
            <a:r>
              <a:rPr lang="fr-FR" dirty="0"/>
              <a:t>Update </a:t>
            </a:r>
            <a:r>
              <a:rPr lang="fr-FR" dirty="0" err="1"/>
              <a:t>various</a:t>
            </a:r>
            <a:r>
              <a:rPr lang="fr-FR" dirty="0"/>
              <a:t> informations (R/W/E on </a:t>
            </a:r>
            <a:r>
              <a:rPr lang="fr-FR" dirty="0" err="1"/>
              <a:t>each</a:t>
            </a:r>
            <a:r>
              <a:rPr lang="fr-FR" dirty="0"/>
              <a:t> page, …)</a:t>
            </a:r>
          </a:p>
          <a:p>
            <a:pPr lvl="1"/>
            <a:endParaRPr lang="fr-FR" dirty="0"/>
          </a:p>
          <a:p>
            <a:r>
              <a:rPr lang="fr-FR" dirty="0"/>
              <a:t>Kernel manages </a:t>
            </a:r>
            <a:r>
              <a:rPr lang="fr-FR" dirty="0" err="1"/>
              <a:t>also</a:t>
            </a:r>
            <a:r>
              <a:rPr lang="fr-FR" dirty="0"/>
              <a:t> </a:t>
            </a:r>
            <a:r>
              <a:rPr lang="fr-FR" dirty="0" err="1"/>
              <a:t>optimization</a:t>
            </a:r>
            <a:r>
              <a:rPr lang="fr-FR" dirty="0"/>
              <a:t> </a:t>
            </a:r>
            <a:r>
              <a:rPr lang="fr-FR" dirty="0" err="1"/>
              <a:t>mechanisms</a:t>
            </a:r>
            <a:endParaRPr lang="fr-FR" dirty="0"/>
          </a:p>
          <a:p>
            <a:pPr lvl="1"/>
            <a:r>
              <a:rPr lang="fr-FR" dirty="0"/>
              <a:t>Translation </a:t>
            </a:r>
            <a:r>
              <a:rPr lang="fr-FR" dirty="0" err="1"/>
              <a:t>Lookaside</a:t>
            </a:r>
            <a:r>
              <a:rPr lang="fr-FR" dirty="0"/>
              <a:t> Buffer (TLB),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06190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Virtualization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9150"/>
            <a:ext cx="8330540" cy="4036800"/>
          </a:xfrm>
        </p:spPr>
        <p:txBody>
          <a:bodyPr/>
          <a:lstStyle/>
          <a:p>
            <a:pPr marL="76200" indent="0">
              <a:buNone/>
            </a:pPr>
            <a:r>
              <a:rPr lang="fr-FR" b="1" dirty="0"/>
              <a:t>Swap</a:t>
            </a:r>
            <a:r>
              <a:rPr lang="fr-FR" dirty="0"/>
              <a:t>:</a:t>
            </a:r>
            <a:br>
              <a:rPr lang="fr-FR" dirty="0"/>
            </a:br>
            <a:r>
              <a:rPr lang="fr-FR" sz="2000" dirty="0" err="1"/>
              <a:t>When</a:t>
            </a:r>
            <a:r>
              <a:rPr lang="fr-FR" sz="2000" dirty="0"/>
              <a:t> one (or more) program(s) consume(s) more memory pages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what</a:t>
            </a:r>
            <a:r>
              <a:rPr lang="fr-FR" sz="2000" dirty="0"/>
              <a:t> the </a:t>
            </a:r>
            <a:r>
              <a:rPr lang="fr-FR" sz="2000" dirty="0" err="1"/>
              <a:t>physical</a:t>
            </a:r>
            <a:r>
              <a:rPr lang="fr-FR" sz="2000" dirty="0"/>
              <a:t> </a:t>
            </a:r>
            <a:r>
              <a:rPr lang="fr-FR" sz="2000" dirty="0" err="1"/>
              <a:t>address</a:t>
            </a:r>
            <a:r>
              <a:rPr lang="fr-FR" sz="2000" dirty="0"/>
              <a:t> </a:t>
            </a:r>
            <a:r>
              <a:rPr lang="fr-FR" sz="2000" dirty="0" err="1"/>
              <a:t>space</a:t>
            </a:r>
            <a:r>
              <a:rPr lang="fr-FR" sz="2000" dirty="0"/>
              <a:t> can </a:t>
            </a:r>
            <a:r>
              <a:rPr lang="fr-FR" sz="2000" dirty="0" err="1"/>
              <a:t>handle</a:t>
            </a:r>
            <a:r>
              <a:rPr lang="fr-FR" sz="2000" dirty="0"/>
              <a:t>…</a:t>
            </a:r>
            <a:endParaRPr lang="fr-FR" sz="1050" dirty="0"/>
          </a:p>
          <a:p>
            <a:pPr marL="76200" indent="0">
              <a:buNone/>
            </a:pPr>
            <a:endParaRPr lang="fr-FR" sz="1050" dirty="0"/>
          </a:p>
          <a:p>
            <a:r>
              <a:rPr lang="fr-FR" sz="2000" i="1" dirty="0"/>
              <a:t>Paging</a:t>
            </a:r>
            <a:r>
              <a:rPr lang="fr-FR" sz="2000" dirty="0"/>
              <a:t>: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unused</a:t>
            </a:r>
            <a:r>
              <a:rPr lang="fr-FR" sz="2000" dirty="0"/>
              <a:t> page </a:t>
            </a:r>
            <a:r>
              <a:rPr lang="fr-FR" sz="2000" dirty="0" err="1"/>
              <a:t>is</a:t>
            </a:r>
            <a:r>
              <a:rPr lang="fr-FR" sz="2000" dirty="0"/>
              <a:t> put back on </a:t>
            </a:r>
            <a:r>
              <a:rPr lang="fr-FR" sz="2000" dirty="0" err="1"/>
              <a:t>disk</a:t>
            </a:r>
            <a:r>
              <a:rPr lang="fr-FR" sz="2000" dirty="0"/>
              <a:t>, and new pages are </a:t>
            </a:r>
            <a:r>
              <a:rPr lang="fr-FR" sz="2000" dirty="0" err="1"/>
              <a:t>created</a:t>
            </a:r>
            <a:r>
              <a:rPr lang="fr-FR" sz="2000" dirty="0"/>
              <a:t> (or </a:t>
            </a:r>
            <a:r>
              <a:rPr lang="fr-FR" sz="2000" dirty="0" err="1"/>
              <a:t>targeted</a:t>
            </a:r>
            <a:r>
              <a:rPr lang="fr-FR" sz="2000" dirty="0"/>
              <a:t> pages are </a:t>
            </a:r>
            <a:r>
              <a:rPr lang="fr-FR" sz="2000" dirty="0" err="1"/>
              <a:t>reloaded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the </a:t>
            </a:r>
            <a:r>
              <a:rPr lang="fr-FR" sz="2000" dirty="0" err="1"/>
              <a:t>disk</a:t>
            </a:r>
            <a:r>
              <a:rPr lang="fr-FR" sz="2000" dirty="0"/>
              <a:t>)</a:t>
            </a:r>
          </a:p>
          <a:p>
            <a:pPr lvl="1"/>
            <a:endParaRPr lang="fr-FR" sz="1000" dirty="0"/>
          </a:p>
          <a:p>
            <a:r>
              <a:rPr lang="fr-FR" sz="2000" i="1" dirty="0" err="1"/>
              <a:t>Swapping</a:t>
            </a:r>
            <a:r>
              <a:rPr lang="fr-FR" sz="2000" dirty="0"/>
              <a:t>: the </a:t>
            </a:r>
            <a:r>
              <a:rPr lang="fr-FR" sz="2000" dirty="0" err="1"/>
              <a:t>whole</a:t>
            </a:r>
            <a:r>
              <a:rPr lang="fr-FR" sz="2000" dirty="0"/>
              <a:t> </a:t>
            </a:r>
            <a:r>
              <a:rPr lang="fr-FR" sz="2000" dirty="0" err="1"/>
              <a:t>address</a:t>
            </a:r>
            <a:r>
              <a:rPr lang="fr-FR" sz="2000" dirty="0"/>
              <a:t> </a:t>
            </a:r>
            <a:r>
              <a:rPr lang="fr-FR" sz="2000" dirty="0" err="1"/>
              <a:t>space</a:t>
            </a:r>
            <a:r>
              <a:rPr lang="fr-FR" sz="2000" dirty="0"/>
              <a:t> of a sleeping process </a:t>
            </a:r>
            <a:r>
              <a:rPr lang="fr-FR" sz="2000" dirty="0" err="1"/>
              <a:t>is</a:t>
            </a:r>
            <a:r>
              <a:rPr lang="fr-FR" sz="2000" dirty="0"/>
              <a:t> put on </a:t>
            </a:r>
            <a:r>
              <a:rPr lang="fr-FR" sz="2000" dirty="0" err="1"/>
              <a:t>disk</a:t>
            </a:r>
            <a:r>
              <a:rPr lang="fr-FR" sz="2000" dirty="0"/>
              <a:t> (and </a:t>
            </a:r>
            <a:r>
              <a:rPr lang="fr-FR" sz="2000" dirty="0" err="1"/>
              <a:t>when</a:t>
            </a:r>
            <a:r>
              <a:rPr lang="fr-FR" sz="2000" dirty="0"/>
              <a:t> </a:t>
            </a:r>
            <a:r>
              <a:rPr lang="fr-FR" sz="2000" dirty="0" err="1"/>
              <a:t>he’ll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awakened</a:t>
            </a:r>
            <a:r>
              <a:rPr lang="fr-FR" sz="2000" dirty="0"/>
              <a:t>, </a:t>
            </a:r>
            <a:r>
              <a:rPr lang="fr-FR" sz="2000" dirty="0" err="1"/>
              <a:t>his</a:t>
            </a:r>
            <a:r>
              <a:rPr lang="fr-FR" sz="2000" dirty="0"/>
              <a:t> </a:t>
            </a:r>
            <a:r>
              <a:rPr lang="fr-FR" sz="2000" dirty="0" err="1"/>
              <a:t>address</a:t>
            </a:r>
            <a:r>
              <a:rPr lang="fr-FR" sz="2000" dirty="0"/>
              <a:t> </a:t>
            </a:r>
            <a:r>
              <a:rPr lang="fr-FR" sz="2000" dirty="0" err="1"/>
              <a:t>space</a:t>
            </a:r>
            <a:r>
              <a:rPr lang="fr-FR" sz="2000" dirty="0"/>
              <a:t> </a:t>
            </a:r>
            <a:r>
              <a:rPr lang="fr-FR" sz="2000" dirty="0" err="1"/>
              <a:t>will</a:t>
            </a:r>
            <a:r>
              <a:rPr lang="fr-FR" sz="2000" dirty="0"/>
              <a:t> </a:t>
            </a:r>
            <a:r>
              <a:rPr lang="fr-FR" sz="2000" dirty="0" err="1"/>
              <a:t>be</a:t>
            </a:r>
            <a:r>
              <a:rPr lang="fr-FR" sz="2000" dirty="0"/>
              <a:t> </a:t>
            </a:r>
            <a:r>
              <a:rPr lang="fr-FR" sz="2000" dirty="0" err="1"/>
              <a:t>restored</a:t>
            </a:r>
            <a:r>
              <a:rPr lang="fr-FR" sz="2000" dirty="0"/>
              <a:t> in memory)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Main memory, </a:t>
            </a:r>
            <a:r>
              <a:rPr lang="fr-FR" dirty="0" err="1"/>
              <a:t>Primary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, … : RAM</a:t>
            </a:r>
          </a:p>
          <a:p>
            <a:pPr lvl="1"/>
            <a:r>
              <a:rPr lang="fr-FR" dirty="0" err="1"/>
              <a:t>Auxiliary</a:t>
            </a:r>
            <a:r>
              <a:rPr lang="fr-FR" dirty="0"/>
              <a:t> memory, </a:t>
            </a:r>
            <a:r>
              <a:rPr lang="fr-FR" dirty="0" err="1"/>
              <a:t>Secondary</a:t>
            </a:r>
            <a:r>
              <a:rPr lang="fr-FR" dirty="0"/>
              <a:t> </a:t>
            </a:r>
            <a:r>
              <a:rPr lang="fr-FR" dirty="0" err="1"/>
              <a:t>storage</a:t>
            </a:r>
            <a:r>
              <a:rPr lang="fr-FR" dirty="0"/>
              <a:t>, … : hard drive, flash memory, 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2942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pPr marL="76200" indent="0" algn="ctr">
              <a:buNone/>
            </a:pPr>
            <a:r>
              <a:rPr lang="fr-FR" i="1" dirty="0" err="1"/>
              <a:t>Therefore</a:t>
            </a:r>
            <a:r>
              <a:rPr lang="fr-FR" i="1" dirty="0"/>
              <a:t>, </a:t>
            </a:r>
            <a:r>
              <a:rPr lang="fr-FR" i="1" dirty="0" err="1"/>
              <a:t>what</a:t>
            </a:r>
            <a:r>
              <a:rPr lang="fr-FR" i="1" dirty="0"/>
              <a:t> </a:t>
            </a:r>
            <a:r>
              <a:rPr lang="fr-FR" i="1" dirty="0" err="1"/>
              <a:t>does</a:t>
            </a:r>
            <a:r>
              <a:rPr lang="fr-FR" i="1" dirty="0"/>
              <a:t> </a:t>
            </a:r>
            <a:r>
              <a:rPr lang="fr-FR" i="1" dirty="0" err="1"/>
              <a:t>malloc</a:t>
            </a:r>
            <a:r>
              <a:rPr lang="fr-FR" i="1" dirty="0"/>
              <a:t> do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5598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usage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 err="1"/>
              <a:t>malloc</a:t>
            </a:r>
            <a:r>
              <a:rPr lang="fr-FR" dirty="0"/>
              <a:t>(3) </a:t>
            </a:r>
            <a:r>
              <a:rPr lang="fr-FR" dirty="0" err="1"/>
              <a:t>is</a:t>
            </a:r>
            <a:r>
              <a:rPr lang="fr-FR" dirty="0"/>
              <a:t> in </a:t>
            </a:r>
            <a:r>
              <a:rPr lang="fr-FR" dirty="0" err="1"/>
              <a:t>userland</a:t>
            </a:r>
            <a:r>
              <a:rPr lang="fr-FR" dirty="0"/>
              <a:t> (</a:t>
            </a:r>
            <a:r>
              <a:rPr lang="fr-FR" dirty="0" err="1"/>
              <a:t>obvious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Works in the « </a:t>
            </a:r>
            <a:r>
              <a:rPr lang="fr-FR" i="1" dirty="0" err="1"/>
              <a:t>heap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Uses </a:t>
            </a:r>
            <a:r>
              <a:rPr lang="fr-FR" dirty="0" err="1"/>
              <a:t>mmap</a:t>
            </a:r>
            <a:r>
              <a:rPr lang="fr-FR" dirty="0"/>
              <a:t>(2)</a:t>
            </a:r>
          </a:p>
          <a:p>
            <a:pPr lvl="1"/>
            <a:r>
              <a:rPr lang="fr-FR" dirty="0"/>
              <a:t>or </a:t>
            </a:r>
            <a:r>
              <a:rPr lang="fr-FR" dirty="0" err="1"/>
              <a:t>brk</a:t>
            </a:r>
            <a:r>
              <a:rPr lang="fr-FR" dirty="0"/>
              <a:t>(2)/</a:t>
            </a:r>
            <a:r>
              <a:rPr lang="fr-FR" dirty="0" err="1"/>
              <a:t>sbrk</a:t>
            </a:r>
            <a:r>
              <a:rPr lang="fr-FR" dirty="0"/>
              <a:t>(2) </a:t>
            </a:r>
            <a:r>
              <a:rPr lang="fr-FR" i="1" dirty="0"/>
              <a:t>(not </a:t>
            </a:r>
            <a:r>
              <a:rPr lang="fr-FR" i="1" dirty="0" err="1"/>
              <a:t>anymore</a:t>
            </a:r>
            <a:r>
              <a:rPr lang="fr-FR" i="1" dirty="0"/>
              <a:t>/</a:t>
            </a:r>
            <a:r>
              <a:rPr lang="fr-FR" i="1" dirty="0" err="1"/>
              <a:t>only</a:t>
            </a:r>
            <a:r>
              <a:rPr lang="fr-FR" i="1" dirty="0"/>
              <a:t> in </a:t>
            </a:r>
            <a:r>
              <a:rPr lang="fr-FR" i="1" dirty="0" err="1"/>
              <a:t>specific</a:t>
            </a:r>
            <a:r>
              <a:rPr lang="fr-FR" i="1" dirty="0"/>
              <a:t> </a:t>
            </a:r>
            <a:r>
              <a:rPr lang="fr-FR" i="1" dirty="0" err="1"/>
              <a:t>environments</a:t>
            </a:r>
            <a:r>
              <a:rPr lang="fr-FR" i="1" dirty="0"/>
              <a:t>)</a:t>
            </a:r>
          </a:p>
          <a:p>
            <a:pPr lvl="1"/>
            <a:endParaRPr lang="fr-FR" dirty="0"/>
          </a:p>
          <a:p>
            <a:r>
              <a:rPr lang="fr-FR" dirty="0" err="1"/>
              <a:t>Malloc</a:t>
            </a:r>
            <a:r>
              <a:rPr lang="fr-FR" dirty="0"/>
              <a:t> manages how the pages are </a:t>
            </a:r>
            <a:r>
              <a:rPr lang="fr-FR" dirty="0" err="1"/>
              <a:t>given</a:t>
            </a:r>
            <a:r>
              <a:rPr lang="fr-FR" dirty="0"/>
              <a:t> to the user</a:t>
            </a:r>
          </a:p>
          <a:p>
            <a:pPr lvl="1"/>
            <a:r>
              <a:rPr lang="fr-FR" dirty="0" err="1"/>
              <a:t>Strategies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usage :</a:t>
            </a:r>
          </a:p>
          <a:p>
            <a:pPr marL="571500" lvl="1" indent="0">
              <a:buNone/>
            </a:pPr>
            <a:r>
              <a:rPr lang="fr-FR" dirty="0"/>
              <a:t>Few </a:t>
            </a:r>
            <a:r>
              <a:rPr lang="fr-FR" dirty="0" err="1"/>
              <a:t>giant</a:t>
            </a:r>
            <a:r>
              <a:rPr lang="fr-FR" dirty="0"/>
              <a:t> allocations, lot of </a:t>
            </a:r>
            <a:r>
              <a:rPr lang="fr-FR" dirty="0" err="1"/>
              <a:t>small</a:t>
            </a:r>
            <a:r>
              <a:rPr lang="fr-FR" dirty="0"/>
              <a:t> allocations, mixed usage…</a:t>
            </a:r>
          </a:p>
          <a:p>
            <a:pPr lvl="1"/>
            <a:endParaRPr lang="fr-FR" dirty="0"/>
          </a:p>
          <a:p>
            <a:r>
              <a:rPr lang="fr-FR" dirty="0" err="1"/>
              <a:t>Reuse</a:t>
            </a:r>
            <a:r>
              <a:rPr lang="fr-FR" dirty="0"/>
              <a:t> pages</a:t>
            </a:r>
          </a:p>
          <a:p>
            <a:pPr lvl="1"/>
            <a:r>
              <a:rPr lang="fr-FR" dirty="0" err="1"/>
              <a:t>Reduces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syscalls</a:t>
            </a:r>
            <a:r>
              <a:rPr lang="fr-FR" dirty="0"/>
              <a:t> (</a:t>
            </a:r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r>
              <a:rPr lang="fr-FR" dirty="0"/>
              <a:t>, …)</a:t>
            </a:r>
          </a:p>
          <a:p>
            <a:pPr lvl="1"/>
            <a:r>
              <a:rPr lang="fr-FR" dirty="0" err="1"/>
              <a:t>Increases</a:t>
            </a:r>
            <a:r>
              <a:rPr lang="fr-FR" dirty="0"/>
              <a:t> </a:t>
            </a:r>
            <a:r>
              <a:rPr lang="fr-FR" dirty="0" err="1"/>
              <a:t>useful</a:t>
            </a:r>
            <a:r>
              <a:rPr lang="fr-FR" dirty="0"/>
              <a:t> time for the user code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6482219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DF4E0-359C-426E-90E1-4D21D3E1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usage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401827-F110-4839-A5CB-9D515E2EC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Reminder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 err="1"/>
              <a:t>Each</a:t>
            </a:r>
            <a:r>
              <a:rPr lang="fr-FR" dirty="0"/>
              <a:t> process </a:t>
            </a:r>
            <a:r>
              <a:rPr lang="fr-FR" dirty="0" err="1"/>
              <a:t>believes</a:t>
            </a:r>
            <a:r>
              <a:rPr lang="fr-FR" dirty="0"/>
              <a:t> </a:t>
            </a:r>
            <a:r>
              <a:rPr lang="fr-FR" dirty="0" err="1"/>
              <a:t>he’s</a:t>
            </a:r>
            <a:r>
              <a:rPr lang="fr-FR" dirty="0"/>
              <a:t> </a:t>
            </a:r>
            <a:r>
              <a:rPr lang="fr-FR" dirty="0" err="1"/>
              <a:t>alone</a:t>
            </a:r>
            <a:r>
              <a:rPr lang="fr-FR" dirty="0"/>
              <a:t> in memory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libraries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See</a:t>
            </a:r>
            <a:r>
              <a:rPr lang="fr-FR" dirty="0"/>
              <a:t> the memory as a flat </a:t>
            </a:r>
            <a:r>
              <a:rPr lang="fr-FR" dirty="0" err="1"/>
              <a:t>array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0 to 4 GB/16 EB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59357A-6378-4F08-B22D-51C5EE762E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263471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allocation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 err="1"/>
              <a:t>void</a:t>
            </a:r>
            <a:r>
              <a:rPr lang="fr-FR" dirty="0"/>
              <a:t>*  </a:t>
            </a:r>
            <a:r>
              <a:rPr lang="fr-FR" dirty="0" err="1"/>
              <a:t>mmap</a:t>
            </a:r>
            <a:r>
              <a:rPr lang="fr-FR" dirty="0"/>
              <a:t>(</a:t>
            </a:r>
            <a:r>
              <a:rPr lang="fr-FR" dirty="0" err="1"/>
              <a:t>void</a:t>
            </a:r>
            <a:r>
              <a:rPr lang="fr-FR" dirty="0"/>
              <a:t>  *</a:t>
            </a:r>
            <a:r>
              <a:rPr lang="fr-FR" dirty="0" err="1"/>
              <a:t>addr</a:t>
            </a:r>
            <a:r>
              <a:rPr lang="fr-FR" dirty="0"/>
              <a:t>,</a:t>
            </a:r>
          </a:p>
          <a:p>
            <a:pPr marL="76200" indent="0">
              <a:buNone/>
            </a:pPr>
            <a:r>
              <a:rPr lang="fr-FR" dirty="0"/>
              <a:t>                          </a:t>
            </a:r>
            <a:r>
              <a:rPr lang="fr-FR" dirty="0" err="1"/>
              <a:t>size_t</a:t>
            </a:r>
            <a:r>
              <a:rPr lang="fr-FR" dirty="0"/>
              <a:t>  </a:t>
            </a:r>
            <a:r>
              <a:rPr lang="fr-FR" dirty="0" err="1"/>
              <a:t>len</a:t>
            </a:r>
            <a:r>
              <a:rPr lang="fr-FR" dirty="0"/>
              <a:t>,</a:t>
            </a:r>
          </a:p>
          <a:p>
            <a:pPr marL="76200" indent="0">
              <a:buNone/>
            </a:pPr>
            <a:r>
              <a:rPr lang="fr-FR" dirty="0"/>
              <a:t>                          </a:t>
            </a:r>
            <a:r>
              <a:rPr lang="fr-FR" dirty="0" err="1"/>
              <a:t>int</a:t>
            </a:r>
            <a:r>
              <a:rPr lang="fr-FR" dirty="0"/>
              <a:t>  </a:t>
            </a:r>
            <a:r>
              <a:rPr lang="fr-FR" dirty="0" err="1"/>
              <a:t>prot</a:t>
            </a:r>
            <a:r>
              <a:rPr lang="fr-FR" dirty="0"/>
              <a:t>,</a:t>
            </a:r>
          </a:p>
          <a:p>
            <a:pPr marL="76200" indent="0">
              <a:buNone/>
            </a:pPr>
            <a:r>
              <a:rPr lang="fr-FR" dirty="0"/>
              <a:t>                          </a:t>
            </a:r>
            <a:r>
              <a:rPr lang="fr-FR" dirty="0" err="1"/>
              <a:t>int</a:t>
            </a:r>
            <a:r>
              <a:rPr lang="fr-FR" dirty="0"/>
              <a:t>  flags,</a:t>
            </a:r>
          </a:p>
          <a:p>
            <a:pPr marL="76200" indent="0">
              <a:buNone/>
            </a:pPr>
            <a:r>
              <a:rPr lang="fr-FR" dirty="0"/>
              <a:t>                          </a:t>
            </a:r>
            <a:r>
              <a:rPr lang="fr-FR" dirty="0" err="1"/>
              <a:t>int</a:t>
            </a:r>
            <a:r>
              <a:rPr lang="fr-FR" dirty="0"/>
              <a:t>  </a:t>
            </a:r>
            <a:r>
              <a:rPr lang="fr-FR" dirty="0" err="1"/>
              <a:t>fd</a:t>
            </a:r>
            <a:r>
              <a:rPr lang="fr-FR" dirty="0"/>
              <a:t>,</a:t>
            </a:r>
          </a:p>
          <a:p>
            <a:pPr marL="76200" indent="0">
              <a:buNone/>
            </a:pPr>
            <a:r>
              <a:rPr lang="fr-FR" dirty="0"/>
              <a:t>                          </a:t>
            </a:r>
            <a:r>
              <a:rPr lang="fr-FR" dirty="0" err="1"/>
              <a:t>off_t</a:t>
            </a:r>
            <a:r>
              <a:rPr lang="fr-FR" dirty="0"/>
              <a:t>  offset);</a:t>
            </a:r>
          </a:p>
          <a:p>
            <a:pPr marL="76200" indent="0">
              <a:buNone/>
            </a:pPr>
            <a:endParaRPr lang="fr-FR" dirty="0"/>
          </a:p>
          <a:p>
            <a:r>
              <a:rPr lang="fr-FR" dirty="0" err="1"/>
              <a:t>int</a:t>
            </a:r>
            <a:r>
              <a:rPr lang="fr-FR" dirty="0"/>
              <a:t>  </a:t>
            </a:r>
            <a:r>
              <a:rPr lang="fr-FR" dirty="0" err="1"/>
              <a:t>munmap</a:t>
            </a:r>
            <a:r>
              <a:rPr lang="fr-FR" dirty="0"/>
              <a:t>(</a:t>
            </a:r>
            <a:r>
              <a:rPr lang="fr-FR" dirty="0" err="1"/>
              <a:t>void</a:t>
            </a:r>
            <a:r>
              <a:rPr lang="fr-FR" dirty="0"/>
              <a:t>  *</a:t>
            </a:r>
            <a:r>
              <a:rPr lang="fr-FR" dirty="0" err="1"/>
              <a:t>addr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                 </a:t>
            </a:r>
            <a:r>
              <a:rPr lang="fr-FR" dirty="0" err="1"/>
              <a:t>size_t</a:t>
            </a:r>
            <a:r>
              <a:rPr lang="fr-FR" dirty="0"/>
              <a:t>  </a:t>
            </a:r>
            <a:r>
              <a:rPr lang="fr-FR" dirty="0" err="1"/>
              <a:t>len</a:t>
            </a:r>
            <a:r>
              <a:rPr lang="fr-FR" dirty="0"/>
              <a:t>);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1316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allocation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>
              <a:buNone/>
            </a:pPr>
            <a:r>
              <a:rPr lang="fr-FR" dirty="0" err="1"/>
              <a:t>mmap</a:t>
            </a:r>
            <a:r>
              <a:rPr lang="fr-FR" dirty="0"/>
              <a:t>(2)</a:t>
            </a:r>
          </a:p>
          <a:p>
            <a:pPr marL="533400" lvl="1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 err="1"/>
              <a:t>void</a:t>
            </a:r>
            <a:r>
              <a:rPr lang="fr-FR" dirty="0"/>
              <a:t>* </a:t>
            </a:r>
            <a:r>
              <a:rPr lang="fr-FR" dirty="0" err="1"/>
              <a:t>mmap</a:t>
            </a:r>
            <a:r>
              <a:rPr lang="fr-FR" dirty="0"/>
              <a:t>(</a:t>
            </a:r>
            <a:r>
              <a:rPr lang="fr-FR" dirty="0" err="1"/>
              <a:t>void</a:t>
            </a:r>
            <a:r>
              <a:rPr lang="fr-FR" dirty="0"/>
              <a:t> *</a:t>
            </a:r>
            <a:r>
              <a:rPr lang="fr-FR" dirty="0" err="1"/>
              <a:t>addr</a:t>
            </a:r>
            <a:r>
              <a:rPr lang="fr-FR" dirty="0"/>
              <a:t>, </a:t>
            </a:r>
            <a:r>
              <a:rPr lang="fr-FR" dirty="0" err="1"/>
              <a:t>size_t</a:t>
            </a:r>
            <a:r>
              <a:rPr lang="fr-FR" dirty="0"/>
              <a:t> </a:t>
            </a:r>
            <a:r>
              <a:rPr lang="fr-FR" dirty="0" err="1"/>
              <a:t>len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prot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flags,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, </a:t>
            </a:r>
            <a:r>
              <a:rPr lang="fr-FR" dirty="0" err="1"/>
              <a:t>off_t</a:t>
            </a:r>
            <a:r>
              <a:rPr lang="fr-FR" dirty="0"/>
              <a:t> offset);</a:t>
            </a:r>
          </a:p>
          <a:p>
            <a:pPr lvl="1"/>
            <a:endParaRPr lang="fr-FR" dirty="0"/>
          </a:p>
          <a:p>
            <a:r>
              <a:rPr lang="fr-FR" dirty="0" err="1"/>
              <a:t>Creates</a:t>
            </a:r>
            <a:r>
              <a:rPr lang="fr-FR" dirty="0"/>
              <a:t> a new mapping in memory</a:t>
            </a:r>
          </a:p>
          <a:p>
            <a:pPr lvl="1"/>
            <a:r>
              <a:rPr lang="fr-FR" dirty="0"/>
              <a:t>Reserve one or more pages in memory, and return the 1st </a:t>
            </a:r>
            <a:r>
              <a:rPr lang="fr-FR" dirty="0" err="1"/>
              <a:t>address</a:t>
            </a:r>
            <a:endParaRPr lang="fr-FR" dirty="0"/>
          </a:p>
          <a:p>
            <a:pPr lvl="1"/>
            <a:r>
              <a:rPr lang="fr-FR" dirty="0"/>
              <a:t>Kernel </a:t>
            </a:r>
            <a:r>
              <a:rPr lang="fr-FR" dirty="0" err="1"/>
              <a:t>adds</a:t>
            </a:r>
            <a:r>
              <a:rPr lang="fr-FR" dirty="0"/>
              <a:t> new entries in the page tables and directories</a:t>
            </a:r>
          </a:p>
          <a:p>
            <a:pPr lvl="1"/>
            <a:endParaRPr lang="fr-FR" dirty="0"/>
          </a:p>
          <a:p>
            <a:r>
              <a:rPr lang="fr-FR" dirty="0"/>
              <a:t>If </a:t>
            </a:r>
            <a:r>
              <a:rPr lang="fr-FR" i="1" dirty="0" err="1"/>
              <a:t>addr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NULL, the kernel </a:t>
            </a:r>
            <a:r>
              <a:rPr lang="fr-FR" dirty="0" err="1"/>
              <a:t>chooses</a:t>
            </a:r>
            <a:r>
              <a:rPr lang="fr-FR" dirty="0"/>
              <a:t> the location</a:t>
            </a:r>
          </a:p>
          <a:p>
            <a:pPr lvl="1"/>
            <a:r>
              <a:rPr lang="fr-FR" dirty="0" err="1"/>
              <a:t>Else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searches</a:t>
            </a:r>
            <a:r>
              <a:rPr lang="fr-FR" dirty="0"/>
              <a:t> for </a:t>
            </a:r>
            <a:r>
              <a:rPr lang="fr-FR" dirty="0" err="1"/>
              <a:t>some</a:t>
            </a:r>
            <a:r>
              <a:rPr lang="fr-FR" dirty="0"/>
              <a:t> pages </a:t>
            </a:r>
            <a:r>
              <a:rPr lang="fr-FR" dirty="0" err="1"/>
              <a:t>around</a:t>
            </a:r>
            <a:r>
              <a:rPr lang="fr-FR" dirty="0"/>
              <a:t> </a:t>
            </a:r>
            <a:r>
              <a:rPr lang="fr-FR" i="1" dirty="0" err="1"/>
              <a:t>addr</a:t>
            </a: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559759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allocation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>
              <a:buNone/>
            </a:pPr>
            <a:r>
              <a:rPr lang="fr-FR" dirty="0" err="1"/>
              <a:t>mmap</a:t>
            </a:r>
            <a:r>
              <a:rPr lang="fr-FR" dirty="0"/>
              <a:t>(2)</a:t>
            </a:r>
          </a:p>
          <a:p>
            <a:pPr marL="533400" lvl="1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 err="1"/>
              <a:t>void</a:t>
            </a:r>
            <a:r>
              <a:rPr lang="fr-FR" dirty="0"/>
              <a:t>* </a:t>
            </a:r>
            <a:r>
              <a:rPr lang="fr-FR" dirty="0" err="1"/>
              <a:t>mmap</a:t>
            </a:r>
            <a:r>
              <a:rPr lang="fr-FR" dirty="0"/>
              <a:t>(</a:t>
            </a:r>
            <a:r>
              <a:rPr lang="fr-FR" dirty="0" err="1"/>
              <a:t>void</a:t>
            </a:r>
            <a:r>
              <a:rPr lang="fr-FR" dirty="0"/>
              <a:t> *</a:t>
            </a:r>
            <a:r>
              <a:rPr lang="fr-FR" dirty="0" err="1"/>
              <a:t>addr</a:t>
            </a:r>
            <a:r>
              <a:rPr lang="fr-FR" dirty="0"/>
              <a:t>, </a:t>
            </a:r>
            <a:r>
              <a:rPr lang="fr-FR" dirty="0" err="1"/>
              <a:t>size_t</a:t>
            </a:r>
            <a:r>
              <a:rPr lang="fr-FR" dirty="0"/>
              <a:t> </a:t>
            </a:r>
            <a:r>
              <a:rPr lang="fr-FR" dirty="0" err="1"/>
              <a:t>len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prot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flags,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, </a:t>
            </a:r>
            <a:r>
              <a:rPr lang="fr-FR" dirty="0" err="1"/>
              <a:t>off_t</a:t>
            </a:r>
            <a:r>
              <a:rPr lang="fr-FR" dirty="0"/>
              <a:t> offset);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dirty="0" err="1"/>
              <a:t>Similar</a:t>
            </a:r>
            <a:r>
              <a:rPr lang="fr-FR" dirty="0"/>
              <a:t> to files: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rights</a:t>
            </a:r>
            <a:r>
              <a:rPr lang="fr-FR" dirty="0"/>
              <a:t> </a:t>
            </a:r>
            <a:r>
              <a:rPr lang="fr-FR" dirty="0" err="1"/>
              <a:t>allow</a:t>
            </a:r>
            <a:r>
              <a:rPr lang="fr-FR" dirty="0"/>
              <a:t> Read, Write, </a:t>
            </a:r>
            <a:r>
              <a:rPr lang="fr-FR" dirty="0" err="1"/>
              <a:t>Execute</a:t>
            </a:r>
            <a:endParaRPr lang="fr-FR" dirty="0"/>
          </a:p>
          <a:p>
            <a:pPr lvl="1"/>
            <a:r>
              <a:rPr lang="fr-FR" dirty="0"/>
              <a:t>Objectives in the OS are to </a:t>
            </a:r>
            <a:r>
              <a:rPr lang="fr-FR" dirty="0" err="1"/>
              <a:t>avoid</a:t>
            </a:r>
            <a:r>
              <a:rPr lang="fr-FR" dirty="0"/>
              <a:t> Write and </a:t>
            </a:r>
            <a:r>
              <a:rPr lang="fr-FR" dirty="0" err="1"/>
              <a:t>Execute</a:t>
            </a:r>
            <a:r>
              <a:rPr lang="fr-FR" dirty="0"/>
              <a:t> in the </a:t>
            </a:r>
            <a:r>
              <a:rPr lang="fr-FR" dirty="0" err="1"/>
              <a:t>same</a:t>
            </a:r>
            <a:r>
              <a:rPr lang="fr-FR" dirty="0"/>
              <a:t> memory area…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avoids</a:t>
            </a:r>
            <a:r>
              <a:rPr lang="fr-FR" dirty="0"/>
              <a:t> a program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write</a:t>
            </a:r>
            <a:r>
              <a:rPr lang="fr-FR" dirty="0"/>
              <a:t> code, and </a:t>
            </a:r>
            <a:r>
              <a:rPr lang="fr-FR" dirty="0" err="1"/>
              <a:t>then</a:t>
            </a:r>
            <a:r>
              <a:rPr lang="fr-FR" dirty="0"/>
              <a:t>,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7061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states</a:t>
            </a:r>
            <a:endParaRPr/>
          </a:p>
        </p:txBody>
      </p:sp>
      <p:sp>
        <p:nvSpPr>
          <p:cNvPr id="63" name="Google Shape;63;p12"/>
          <p:cNvSpPr/>
          <p:nvPr/>
        </p:nvSpPr>
        <p:spPr>
          <a:xfrm>
            <a:off x="771100" y="1460213"/>
            <a:ext cx="2549100" cy="11598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Droid Sans"/>
                <a:ea typeface="Droid Sans"/>
                <a:cs typeface="Droid Sans"/>
                <a:sym typeface="Droid Sans"/>
              </a:rPr>
              <a:t>Running</a:t>
            </a:r>
            <a:endParaRPr sz="2400" b="1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4" name="Google Shape;64;p12"/>
          <p:cNvSpPr/>
          <p:nvPr/>
        </p:nvSpPr>
        <p:spPr>
          <a:xfrm>
            <a:off x="5823800" y="1460213"/>
            <a:ext cx="2549100" cy="11598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latin typeface="Droid Sans"/>
                <a:ea typeface="Droid Sans"/>
                <a:cs typeface="Droid Sans"/>
                <a:sym typeface="Droid Sans"/>
              </a:rPr>
              <a:t>Ready</a:t>
            </a:r>
            <a:endParaRPr sz="2400" b="1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5" name="Google Shape;65;p12"/>
          <p:cNvSpPr/>
          <p:nvPr/>
        </p:nvSpPr>
        <p:spPr>
          <a:xfrm>
            <a:off x="3297450" y="3711563"/>
            <a:ext cx="2549100" cy="1159800"/>
          </a:xfrm>
          <a:prstGeom prst="ellipse">
            <a:avLst/>
          </a:prstGeom>
          <a:solidFill>
            <a:srgbClr val="CFE2F3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Droid Sans"/>
                <a:ea typeface="Droid Sans"/>
                <a:cs typeface="Droid Sans"/>
                <a:sym typeface="Droid Sans"/>
              </a:rPr>
              <a:t>Asleep</a:t>
            </a:r>
            <a:endParaRPr sz="2400" b="1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66" name="Google Shape;66;p12"/>
          <p:cNvCxnSpPr>
            <a:stCxn id="63" idx="7"/>
            <a:endCxn id="64" idx="1"/>
          </p:cNvCxnSpPr>
          <p:nvPr/>
        </p:nvCxnSpPr>
        <p:spPr>
          <a:xfrm rot="-5400000" flipH="1">
            <a:off x="4571693" y="5261"/>
            <a:ext cx="600" cy="3250200"/>
          </a:xfrm>
          <a:prstGeom prst="curvedConnector3">
            <a:avLst>
              <a:gd name="adj1" fmla="val -6799563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2"/>
          <p:cNvCxnSpPr>
            <a:stCxn id="64" idx="3"/>
            <a:endCxn id="63" idx="5"/>
          </p:cNvCxnSpPr>
          <p:nvPr/>
        </p:nvCxnSpPr>
        <p:spPr>
          <a:xfrm rot="5400000">
            <a:off x="4571707" y="825364"/>
            <a:ext cx="600" cy="3250200"/>
          </a:xfrm>
          <a:prstGeom prst="curvedConnector3">
            <a:avLst>
              <a:gd name="adj1" fmla="val 67995630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2"/>
          <p:cNvCxnSpPr>
            <a:stCxn id="63" idx="4"/>
            <a:endCxn id="65" idx="1"/>
          </p:cNvCxnSpPr>
          <p:nvPr/>
        </p:nvCxnSpPr>
        <p:spPr>
          <a:xfrm rot="-5400000" flipH="1">
            <a:off x="2227450" y="2438212"/>
            <a:ext cx="1261500" cy="1625100"/>
          </a:xfrm>
          <a:prstGeom prst="curvedConnector3">
            <a:avLst>
              <a:gd name="adj1" fmla="val 4326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2"/>
          <p:cNvCxnSpPr>
            <a:stCxn id="64" idx="4"/>
            <a:endCxn id="65" idx="7"/>
          </p:cNvCxnSpPr>
          <p:nvPr/>
        </p:nvCxnSpPr>
        <p:spPr>
          <a:xfrm rot="5400000">
            <a:off x="5655050" y="2438212"/>
            <a:ext cx="1261500" cy="1625100"/>
          </a:xfrm>
          <a:prstGeom prst="curvedConnector3">
            <a:avLst>
              <a:gd name="adj1" fmla="val 43264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70" name="Google Shape;70;p12"/>
          <p:cNvSpPr txBox="1"/>
          <p:nvPr/>
        </p:nvSpPr>
        <p:spPr>
          <a:xfrm>
            <a:off x="1337400" y="3653788"/>
            <a:ext cx="2156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Wait for an event or an IO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1" name="Google Shape;71;p12"/>
          <p:cNvSpPr txBox="1"/>
          <p:nvPr/>
        </p:nvSpPr>
        <p:spPr>
          <a:xfrm>
            <a:off x="5473250" y="3677650"/>
            <a:ext cx="2156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Receive an event or an IO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2" name="Google Shape;72;p12"/>
          <p:cNvSpPr txBox="1"/>
          <p:nvPr/>
        </p:nvSpPr>
        <p:spPr>
          <a:xfrm>
            <a:off x="3493800" y="943738"/>
            <a:ext cx="2156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Scheduler picks another task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3493800" y="2908788"/>
            <a:ext cx="2156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Droid Sans"/>
                <a:ea typeface="Droid Sans"/>
                <a:cs typeface="Droid Sans"/>
                <a:sym typeface="Droid Sans"/>
              </a:rPr>
              <a:t>Task is elected as running</a:t>
            </a:r>
            <a:endParaRPr sz="12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3AD2979-1C36-42FD-842A-3CB1B4BBAE76}"/>
              </a:ext>
            </a:extLst>
          </p:cNvPr>
          <p:cNvCxnSpPr>
            <a:cxnSpLocks/>
            <a:stCxn id="19" idx="2"/>
            <a:endCxn id="63" idx="1"/>
          </p:cNvCxnSpPr>
          <p:nvPr/>
        </p:nvCxnSpPr>
        <p:spPr>
          <a:xfrm>
            <a:off x="697866" y="1162928"/>
            <a:ext cx="446541" cy="46713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Google Shape;72;p12">
            <a:extLst>
              <a:ext uri="{FF2B5EF4-FFF2-40B4-BE49-F238E27FC236}">
                <a16:creationId xmlns:a16="http://schemas.microsoft.com/office/drawing/2014/main" id="{39EFC414-C976-4210-A191-087816E2830E}"/>
              </a:ext>
            </a:extLst>
          </p:cNvPr>
          <p:cNvSpPr txBox="1"/>
          <p:nvPr/>
        </p:nvSpPr>
        <p:spPr>
          <a:xfrm>
            <a:off x="58332" y="935228"/>
            <a:ext cx="1279068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Task ends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06A7BD7-BE7E-4E8C-B3B0-0D31FD040C2C}"/>
              </a:ext>
            </a:extLst>
          </p:cNvPr>
          <p:cNvCxnSpPr>
            <a:cxnSpLocks/>
            <a:stCxn id="64" idx="7"/>
            <a:endCxn id="23" idx="2"/>
          </p:cNvCxnSpPr>
          <p:nvPr/>
        </p:nvCxnSpPr>
        <p:spPr>
          <a:xfrm flipV="1">
            <a:off x="7999593" y="1171438"/>
            <a:ext cx="442667" cy="458624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Google Shape;72;p12">
            <a:extLst>
              <a:ext uri="{FF2B5EF4-FFF2-40B4-BE49-F238E27FC236}">
                <a16:creationId xmlns:a16="http://schemas.microsoft.com/office/drawing/2014/main" id="{387D6D7C-2C9E-4572-BDBB-DC3AB8A2F7C9}"/>
              </a:ext>
            </a:extLst>
          </p:cNvPr>
          <p:cNvSpPr txBox="1"/>
          <p:nvPr/>
        </p:nvSpPr>
        <p:spPr>
          <a:xfrm>
            <a:off x="7802726" y="943738"/>
            <a:ext cx="1279068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Droid Sans"/>
                <a:ea typeface="Droid Sans"/>
                <a:cs typeface="Droid Sans"/>
                <a:sym typeface="Droid Sans"/>
              </a:rPr>
              <a:t>Task creation</a:t>
            </a:r>
            <a:endParaRPr sz="1200" dirty="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12327560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Memory allocation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76200" indent="0">
              <a:buNone/>
            </a:pPr>
            <a:r>
              <a:rPr lang="fr-FR" dirty="0" err="1"/>
              <a:t>mmap</a:t>
            </a:r>
            <a:r>
              <a:rPr lang="fr-FR" dirty="0"/>
              <a:t>(2)</a:t>
            </a:r>
          </a:p>
          <a:p>
            <a:pPr marL="533400" lvl="1" indent="0">
              <a:buNone/>
            </a:pPr>
            <a:endParaRPr lang="fr-FR" dirty="0"/>
          </a:p>
          <a:p>
            <a:pPr marL="76200" indent="0">
              <a:buNone/>
            </a:pPr>
            <a:r>
              <a:rPr lang="fr-FR" dirty="0" err="1"/>
              <a:t>void</a:t>
            </a:r>
            <a:r>
              <a:rPr lang="fr-FR" dirty="0"/>
              <a:t>* </a:t>
            </a:r>
            <a:r>
              <a:rPr lang="fr-FR" dirty="0" err="1"/>
              <a:t>mmap</a:t>
            </a:r>
            <a:r>
              <a:rPr lang="fr-FR" dirty="0"/>
              <a:t>(</a:t>
            </a:r>
            <a:r>
              <a:rPr lang="fr-FR" dirty="0" err="1"/>
              <a:t>void</a:t>
            </a:r>
            <a:r>
              <a:rPr lang="fr-FR" dirty="0"/>
              <a:t> *</a:t>
            </a:r>
            <a:r>
              <a:rPr lang="fr-FR" dirty="0" err="1"/>
              <a:t>addr</a:t>
            </a:r>
            <a:r>
              <a:rPr lang="fr-FR" dirty="0"/>
              <a:t>, </a:t>
            </a:r>
            <a:r>
              <a:rPr lang="fr-FR" dirty="0" err="1"/>
              <a:t>size_t</a:t>
            </a:r>
            <a:r>
              <a:rPr lang="fr-FR" dirty="0"/>
              <a:t> </a:t>
            </a:r>
            <a:r>
              <a:rPr lang="fr-FR" dirty="0" err="1"/>
              <a:t>len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prot</a:t>
            </a:r>
            <a:r>
              <a:rPr lang="fr-FR" dirty="0"/>
              <a:t>, </a:t>
            </a:r>
            <a:r>
              <a:rPr lang="fr-FR" dirty="0" err="1"/>
              <a:t>int</a:t>
            </a:r>
            <a:r>
              <a:rPr lang="fr-FR" dirty="0"/>
              <a:t> flags,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fd</a:t>
            </a:r>
            <a:r>
              <a:rPr lang="fr-FR" dirty="0"/>
              <a:t>, </a:t>
            </a:r>
            <a:r>
              <a:rPr lang="fr-FR" dirty="0" err="1"/>
              <a:t>off_t</a:t>
            </a:r>
            <a:r>
              <a:rPr lang="fr-FR" dirty="0"/>
              <a:t> offset);</a:t>
            </a:r>
          </a:p>
          <a:p>
            <a:pPr lvl="1"/>
            <a:endParaRPr lang="fr-FR" dirty="0"/>
          </a:p>
          <a:p>
            <a:endParaRPr lang="fr-FR" dirty="0"/>
          </a:p>
          <a:p>
            <a:r>
              <a:rPr lang="fr-FR" i="1" dirty="0" err="1"/>
              <a:t>fd</a:t>
            </a:r>
            <a:r>
              <a:rPr lang="fr-FR" dirty="0"/>
              <a:t> and </a:t>
            </a:r>
            <a:r>
              <a:rPr lang="fr-FR" i="1" dirty="0"/>
              <a:t>offset</a:t>
            </a:r>
            <a:r>
              <a:rPr lang="fr-FR" dirty="0"/>
              <a:t>: a file </a:t>
            </a:r>
            <a:r>
              <a:rPr lang="fr-FR" dirty="0" err="1"/>
              <a:t>might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mapped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memory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67492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implementations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89150"/>
            <a:ext cx="8686800" cy="4036800"/>
          </a:xfrm>
        </p:spPr>
        <p:txBody>
          <a:bodyPr anchor="t"/>
          <a:lstStyle/>
          <a:p>
            <a:r>
              <a:rPr lang="fr-FR" dirty="0"/>
              <a:t>Storage techniques: </a:t>
            </a:r>
            <a:r>
              <a:rPr lang="fr-FR" i="1" dirty="0" err="1"/>
              <a:t>Linked</a:t>
            </a:r>
            <a:r>
              <a:rPr lang="fr-FR" i="1" dirty="0"/>
              <a:t> </a:t>
            </a:r>
            <a:r>
              <a:rPr lang="fr-FR" i="1" dirty="0" err="1"/>
              <a:t>list</a:t>
            </a:r>
            <a:r>
              <a:rPr lang="fr-FR" i="1" dirty="0"/>
              <a:t>, Bitmaps, …</a:t>
            </a:r>
          </a:p>
          <a:p>
            <a:r>
              <a:rPr lang="fr-FR" dirty="0" err="1"/>
              <a:t>Policies</a:t>
            </a:r>
            <a:r>
              <a:rPr lang="fr-FR" dirty="0"/>
              <a:t>: </a:t>
            </a:r>
            <a:r>
              <a:rPr lang="fr-FR" i="1" dirty="0"/>
              <a:t>First Fit, Best Fit, …</a:t>
            </a:r>
          </a:p>
          <a:p>
            <a:r>
              <a:rPr lang="fr-FR" dirty="0"/>
              <a:t>Methods: </a:t>
            </a:r>
            <a:r>
              <a:rPr lang="fr-FR" i="1" dirty="0"/>
              <a:t>Free </a:t>
            </a:r>
            <a:r>
              <a:rPr lang="fr-FR" i="1" dirty="0" err="1"/>
              <a:t>list</a:t>
            </a:r>
            <a:r>
              <a:rPr lang="fr-FR" i="1" dirty="0"/>
              <a:t>, </a:t>
            </a:r>
            <a:r>
              <a:rPr lang="fr-FR" i="1" dirty="0" err="1"/>
              <a:t>Bucket</a:t>
            </a:r>
            <a:r>
              <a:rPr lang="fr-FR" i="1" dirty="0"/>
              <a:t>, Buddy, Slab, Stack allocation</a:t>
            </a:r>
          </a:p>
          <a:p>
            <a:pPr lvl="1"/>
            <a:endParaRPr lang="fr-FR" sz="1200" dirty="0"/>
          </a:p>
          <a:p>
            <a:r>
              <a:rPr lang="fr-FR" dirty="0"/>
              <a:t>Mixed </a:t>
            </a:r>
            <a:r>
              <a:rPr lang="fr-FR" dirty="0" err="1"/>
              <a:t>methods</a:t>
            </a:r>
            <a:r>
              <a:rPr lang="fr-FR" dirty="0"/>
              <a:t> if </a:t>
            </a:r>
            <a:r>
              <a:rPr lang="fr-FR" dirty="0" err="1"/>
              <a:t>various</a:t>
            </a:r>
            <a:r>
              <a:rPr lang="fr-FR" dirty="0"/>
              <a:t> sizes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malloc’ed</a:t>
            </a:r>
            <a:endParaRPr lang="fr-FR" dirty="0"/>
          </a:p>
          <a:p>
            <a:pPr lvl="1"/>
            <a:endParaRPr lang="fr-FR" dirty="0"/>
          </a:p>
          <a:p>
            <a:pPr marL="76200" indent="0">
              <a:buNone/>
            </a:pPr>
            <a:r>
              <a:rPr lang="fr-FR" sz="2000" dirty="0">
                <a:hlinkClick r:id="rId2"/>
              </a:rPr>
              <a:t>https://en.wikipedia.org/wiki/Memory_management</a:t>
            </a:r>
            <a:endParaRPr lang="fr-FR" sz="2000" dirty="0"/>
          </a:p>
          <a:p>
            <a:pPr marL="76200" indent="0">
              <a:buNone/>
            </a:pPr>
            <a:r>
              <a:rPr lang="fr-FR" sz="2000" dirty="0">
                <a:hlinkClick r:id="rId3"/>
              </a:rPr>
              <a:t>https://www.memorymanagement.org/index.html</a:t>
            </a:r>
            <a:endParaRPr lang="fr-FR" sz="2000" dirty="0"/>
          </a:p>
          <a:p>
            <a:pPr marL="76200" indent="0">
              <a:buNone/>
            </a:pPr>
            <a:r>
              <a:rPr lang="fr-FR" sz="2000" dirty="0">
                <a:hlinkClick r:id="rId4"/>
              </a:rPr>
              <a:t>http://brokenthorn.com/Resources/OSDev26.html</a:t>
            </a:r>
            <a:endParaRPr lang="fr-FR" sz="2000" dirty="0"/>
          </a:p>
          <a:p>
            <a:pPr marL="76200" indent="0">
              <a:buNone/>
            </a:pPr>
            <a:r>
              <a:rPr lang="fr-FR" sz="2000" dirty="0">
                <a:hlinkClick r:id="rId5"/>
              </a:rPr>
              <a:t>https://www.kernel.org/doc/gorman/html/understand/understand011.html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227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implementations: main concepts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1A0517-CA87-4C15-BD64-45E0531CD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fr-FR" dirty="0"/>
              <a:t>Memory </a:t>
            </a:r>
            <a:r>
              <a:rPr lang="fr-FR" dirty="0" err="1"/>
              <a:t>chunks</a:t>
            </a:r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addresses</a:t>
            </a:r>
            <a:r>
              <a:rPr lang="fr-FR" dirty="0"/>
              <a:t> </a:t>
            </a:r>
            <a:r>
              <a:rPr lang="fr-FR" dirty="0" err="1"/>
              <a:t>returned</a:t>
            </a:r>
            <a:r>
              <a:rPr lang="fr-FR" dirty="0"/>
              <a:t> by </a:t>
            </a:r>
            <a:r>
              <a:rPr lang="fr-FR" dirty="0" err="1"/>
              <a:t>malloc</a:t>
            </a:r>
            <a:r>
              <a:rPr lang="fr-FR" dirty="0"/>
              <a:t> to the user</a:t>
            </a:r>
          </a:p>
          <a:p>
            <a:pPr lvl="1"/>
            <a:endParaRPr lang="fr-FR" dirty="0"/>
          </a:p>
          <a:p>
            <a:r>
              <a:rPr lang="fr-FR" dirty="0"/>
              <a:t>Meta-data about the memory </a:t>
            </a:r>
            <a:r>
              <a:rPr lang="fr-FR" dirty="0" err="1"/>
              <a:t>chunks</a:t>
            </a:r>
            <a:endParaRPr lang="fr-FR" dirty="0"/>
          </a:p>
          <a:p>
            <a:pPr lvl="1"/>
            <a:r>
              <a:rPr lang="fr-FR" dirty="0"/>
              <a:t>Size, </a:t>
            </a:r>
            <a:r>
              <a:rPr lang="fr-FR" dirty="0" err="1"/>
              <a:t>availability</a:t>
            </a:r>
            <a:r>
              <a:rPr lang="fr-FR" dirty="0"/>
              <a:t>, </a:t>
            </a:r>
            <a:r>
              <a:rPr lang="fr-FR" dirty="0" err="1"/>
              <a:t>address</a:t>
            </a:r>
            <a:r>
              <a:rPr lang="fr-FR" dirty="0"/>
              <a:t> for the user</a:t>
            </a:r>
          </a:p>
          <a:p>
            <a:pPr lvl="1"/>
            <a:endParaRPr lang="fr-FR" dirty="0"/>
          </a:p>
          <a:p>
            <a:r>
              <a:rPr lang="fr-FR" dirty="0"/>
              <a:t>Meta-data </a:t>
            </a:r>
            <a:r>
              <a:rPr lang="fr-FR" dirty="0" err="1"/>
              <a:t>around</a:t>
            </a:r>
            <a:r>
              <a:rPr lang="fr-FR" dirty="0"/>
              <a:t> the </a:t>
            </a:r>
            <a:r>
              <a:rPr lang="fr-FR" dirty="0" err="1"/>
              <a:t>chunk</a:t>
            </a:r>
            <a:r>
              <a:rPr lang="fr-FR" dirty="0"/>
              <a:t>, or </a:t>
            </a:r>
            <a:r>
              <a:rPr lang="fr-FR" dirty="0" err="1"/>
              <a:t>elsewhere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Mapped</a:t>
            </a:r>
            <a:r>
              <a:rPr lang="fr-FR" dirty="0"/>
              <a:t> memory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rarely</a:t>
            </a:r>
            <a:r>
              <a:rPr lang="fr-FR" dirty="0"/>
              <a:t> </a:t>
            </a:r>
            <a:r>
              <a:rPr lang="fr-FR" dirty="0" err="1"/>
              <a:t>unmapped</a:t>
            </a:r>
            <a:endParaRPr lang="fr-FR" dirty="0"/>
          </a:p>
          <a:p>
            <a:pPr lvl="1"/>
            <a:r>
              <a:rPr lang="fr-FR" dirty="0"/>
              <a:t>You </a:t>
            </a:r>
            <a:r>
              <a:rPr lang="fr-FR" dirty="0" err="1"/>
              <a:t>just</a:t>
            </a:r>
            <a:r>
              <a:rPr lang="fr-FR" dirty="0"/>
              <a:t> </a:t>
            </a:r>
            <a:r>
              <a:rPr lang="fr-FR" dirty="0" err="1"/>
              <a:t>keep</a:t>
            </a:r>
            <a:r>
              <a:rPr lang="fr-FR" dirty="0"/>
              <a:t> the pages </a:t>
            </a:r>
            <a:r>
              <a:rPr lang="fr-FR" dirty="0" err="1"/>
              <a:t>available</a:t>
            </a:r>
            <a:r>
              <a:rPr lang="fr-FR" dirty="0"/>
              <a:t> for a future call to </a:t>
            </a:r>
            <a:r>
              <a:rPr lang="fr-FR" dirty="0" err="1"/>
              <a:t>malloc</a:t>
            </a:r>
            <a:endParaRPr lang="fr-FR" dirty="0"/>
          </a:p>
          <a:p>
            <a:pPr lvl="1"/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process ends, the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don’t</a:t>
            </a:r>
            <a:r>
              <a:rPr lang="fr-FR" dirty="0"/>
              <a:t> </a:t>
            </a:r>
            <a:r>
              <a:rPr lang="fr-FR" dirty="0" err="1"/>
              <a:t>forget</a:t>
            </a:r>
            <a:r>
              <a:rPr lang="fr-FR" dirty="0"/>
              <a:t> to help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malloc</a:t>
            </a:r>
            <a:r>
              <a:rPr lang="fr-FR" dirty="0"/>
              <a:t> by not </a:t>
            </a:r>
            <a:r>
              <a:rPr lang="fr-FR" dirty="0" err="1"/>
              <a:t>losing</a:t>
            </a:r>
            <a:r>
              <a:rPr lang="fr-FR" dirty="0"/>
              <a:t> pointers!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64334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143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9B87B5-8969-4E16-B384-C66F49435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Keep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free blocks		</a:t>
            </a:r>
            <a:r>
              <a:rPr lang="fr-FR" sz="2000" i="1" dirty="0"/>
              <a:t>(Free </a:t>
            </a:r>
            <a:r>
              <a:rPr lang="fr-FR" sz="2000" i="1" dirty="0" err="1"/>
              <a:t>list</a:t>
            </a:r>
            <a:r>
              <a:rPr lang="fr-FR" sz="2000" i="1" dirty="0"/>
              <a:t> </a:t>
            </a:r>
            <a:r>
              <a:rPr lang="fr-FR" sz="2000" i="1" dirty="0" err="1"/>
              <a:t>method</a:t>
            </a:r>
            <a:r>
              <a:rPr lang="fr-FR" sz="2000" i="1" dirty="0"/>
              <a:t>)</a:t>
            </a:r>
            <a:endParaRPr lang="fr-FR" i="1" dirty="0"/>
          </a:p>
          <a:p>
            <a:pPr lvl="1"/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previously</a:t>
            </a:r>
            <a:r>
              <a:rPr lang="fr-FR" dirty="0"/>
              <a:t> </a:t>
            </a:r>
            <a:r>
              <a:rPr lang="fr-FR" dirty="0" err="1"/>
              <a:t>allocated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block has a header</a:t>
            </a:r>
          </a:p>
          <a:p>
            <a:pPr lvl="1"/>
            <a:r>
              <a:rPr lang="fr-FR" dirty="0"/>
              <a:t>Size of the block (header + memory </a:t>
            </a:r>
            <a:r>
              <a:rPr lang="fr-FR" dirty="0" err="1"/>
              <a:t>chunk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Pointer to </a:t>
            </a:r>
            <a:r>
              <a:rPr lang="fr-FR" dirty="0" err="1"/>
              <a:t>next</a:t>
            </a:r>
            <a:r>
              <a:rPr lang="fr-FR" dirty="0"/>
              <a:t> free block</a:t>
            </a:r>
          </a:p>
          <a:p>
            <a:pPr lvl="1"/>
            <a:endParaRPr lang="fr-FR" dirty="0"/>
          </a:p>
          <a:p>
            <a:r>
              <a:rPr lang="fr-FR" dirty="0"/>
              <a:t>Round the block (</a:t>
            </a:r>
            <a:r>
              <a:rPr lang="fr-FR" dirty="0" err="1"/>
              <a:t>mandatory</a:t>
            </a:r>
            <a:r>
              <a:rPr lang="fr-FR" dirty="0"/>
              <a:t> for memory)</a:t>
            </a:r>
          </a:p>
          <a:p>
            <a:pPr lvl="1"/>
            <a:r>
              <a:rPr lang="fr-FR" dirty="0"/>
              <a:t>Round </a:t>
            </a:r>
            <a:r>
              <a:rPr lang="fr-FR" dirty="0" err="1"/>
              <a:t>around</a:t>
            </a:r>
            <a:r>
              <a:rPr lang="fr-FR" dirty="0"/>
              <a:t> 64 bits / 8 bytes (</a:t>
            </a:r>
            <a:r>
              <a:rPr lang="fr-FR" dirty="0" err="1"/>
              <a:t>easier</a:t>
            </a:r>
            <a:r>
              <a:rPr lang="fr-FR" dirty="0"/>
              <a:t> for the CPU)</a:t>
            </a:r>
          </a:p>
          <a:p>
            <a:pPr lvl="1"/>
            <a:endParaRPr lang="fr-FR" dirty="0"/>
          </a:p>
          <a:p>
            <a:pPr marL="76200" indent="0" algn="ctr">
              <a:buNone/>
            </a:pPr>
            <a:r>
              <a:rPr lang="fr-FR" sz="2000" i="1" dirty="0"/>
              <a:t>Don’t </a:t>
            </a:r>
            <a:r>
              <a:rPr lang="fr-FR" sz="2000" i="1" dirty="0" err="1"/>
              <a:t>forget</a:t>
            </a:r>
            <a:r>
              <a:rPr lang="fr-FR" sz="2000" i="1" dirty="0"/>
              <a:t> : if </a:t>
            </a:r>
            <a:r>
              <a:rPr lang="fr-FR" sz="2000" i="1" dirty="0" err="1"/>
              <a:t>you</a:t>
            </a:r>
            <a:r>
              <a:rPr lang="fr-FR" sz="2000" i="1" dirty="0"/>
              <a:t> manage memory, use char* in C</a:t>
            </a:r>
          </a:p>
        </p:txBody>
      </p:sp>
    </p:spTree>
    <p:extLst>
      <p:ext uri="{BB962C8B-B14F-4D97-AF65-F5344CB8AC3E}">
        <p14:creationId xmlns:p14="http://schemas.microsoft.com/office/powerpoint/2010/main" val="397777852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144</a:t>
            </a:fld>
            <a:endParaRPr lang="fr-FR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6E1AE97-31B2-4FA7-8E1D-3DA6ECA92E30}"/>
              </a:ext>
            </a:extLst>
          </p:cNvPr>
          <p:cNvSpPr txBox="1"/>
          <p:nvPr/>
        </p:nvSpPr>
        <p:spPr>
          <a:xfrm>
            <a:off x="460779" y="1433923"/>
            <a:ext cx="68134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Next Pointer</a:t>
            </a:r>
            <a:r>
              <a:rPr lang="fr-FR" sz="2000" dirty="0"/>
              <a:t>: </a:t>
            </a:r>
            <a:r>
              <a:rPr lang="fr-FR" sz="2000" dirty="0" err="1"/>
              <a:t>is</a:t>
            </a:r>
            <a:r>
              <a:rPr lang="fr-FR" sz="2000" dirty="0"/>
              <a:t> a pointer</a:t>
            </a:r>
            <a:br>
              <a:rPr lang="fr-FR" sz="2000" dirty="0"/>
            </a:br>
            <a:r>
              <a:rPr lang="fr-FR" sz="2000" dirty="0"/>
              <a:t>64bits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i="1" dirty="0"/>
              <a:t>Size</a:t>
            </a:r>
            <a:r>
              <a:rPr lang="fr-FR" sz="2000" dirty="0"/>
              <a:t>: </a:t>
            </a:r>
            <a:r>
              <a:rPr lang="fr-FR" sz="2000" dirty="0" err="1"/>
              <a:t>is</a:t>
            </a:r>
            <a:r>
              <a:rPr lang="fr-FR" sz="2000" dirty="0"/>
              <a:t> an </a:t>
            </a:r>
            <a:r>
              <a:rPr lang="fr-FR" sz="2000" dirty="0" err="1"/>
              <a:t>int</a:t>
            </a:r>
            <a:br>
              <a:rPr lang="fr-FR" sz="2000" dirty="0"/>
            </a:br>
            <a:r>
              <a:rPr lang="fr-FR" sz="2000" dirty="0"/>
              <a:t>64bits (8 Bytes)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i="1" dirty="0"/>
              <a:t>Don’t </a:t>
            </a:r>
            <a:r>
              <a:rPr lang="fr-FR" sz="2000" i="1" dirty="0" err="1"/>
              <a:t>forget</a:t>
            </a:r>
            <a:r>
              <a:rPr lang="fr-FR" sz="2000" i="1" dirty="0"/>
              <a:t>:</a:t>
            </a:r>
          </a:p>
          <a:p>
            <a:pPr marL="342900" indent="-342900">
              <a:buFontTx/>
              <a:buChar char="-"/>
            </a:pPr>
            <a:r>
              <a:rPr lang="fr-FR" sz="2000" i="1" dirty="0" err="1"/>
              <a:t>Ease</a:t>
            </a:r>
            <a:r>
              <a:rPr lang="fr-FR" sz="2000" i="1" dirty="0"/>
              <a:t> the </a:t>
            </a:r>
            <a:r>
              <a:rPr lang="fr-FR" sz="2000" i="1" dirty="0" err="1"/>
              <a:t>work</a:t>
            </a:r>
            <a:r>
              <a:rPr lang="fr-FR" sz="2000" i="1" dirty="0"/>
              <a:t> of </a:t>
            </a:r>
            <a:r>
              <a:rPr lang="fr-FR" sz="2000" i="1" dirty="0" err="1"/>
              <a:t>your</a:t>
            </a:r>
            <a:r>
              <a:rPr lang="fr-FR" sz="2000" i="1" dirty="0"/>
              <a:t> CPU, </a:t>
            </a:r>
            <a:r>
              <a:rPr lang="fr-FR" sz="2000" i="1" dirty="0" err="1"/>
              <a:t>stay</a:t>
            </a:r>
            <a:r>
              <a:rPr lang="fr-FR" sz="2000" i="1" dirty="0"/>
              <a:t> </a:t>
            </a:r>
            <a:r>
              <a:rPr lang="fr-FR" sz="2000" i="1" dirty="0" err="1"/>
              <a:t>aligned</a:t>
            </a:r>
            <a:r>
              <a:rPr lang="fr-FR" sz="2000" i="1" dirty="0"/>
              <a:t>…</a:t>
            </a:r>
          </a:p>
          <a:p>
            <a:pPr marL="342900" indent="-342900">
              <a:buFontTx/>
              <a:buChar char="-"/>
            </a:pPr>
            <a:r>
              <a:rPr lang="fr-FR" sz="2000" i="1" dirty="0" err="1"/>
              <a:t>Sometimes</a:t>
            </a:r>
            <a:r>
              <a:rPr lang="fr-FR" sz="2000" i="1" dirty="0"/>
              <a:t> </a:t>
            </a:r>
            <a:r>
              <a:rPr lang="fr-FR" sz="2000" i="1" dirty="0" err="1"/>
              <a:t>it’s</a:t>
            </a:r>
            <a:r>
              <a:rPr lang="fr-FR" sz="2000" i="1" dirty="0"/>
              <a:t> </a:t>
            </a:r>
            <a:r>
              <a:rPr lang="fr-FR" sz="2000" i="1" dirty="0" err="1"/>
              <a:t>forbidden</a:t>
            </a:r>
            <a:r>
              <a:rPr lang="fr-FR" sz="2000" i="1" dirty="0"/>
              <a:t> not to </a:t>
            </a:r>
            <a:r>
              <a:rPr lang="fr-FR" sz="2000" i="1" dirty="0" err="1"/>
              <a:t>be</a:t>
            </a:r>
            <a:r>
              <a:rPr lang="fr-FR" sz="2000" i="1" dirty="0"/>
              <a:t> </a:t>
            </a:r>
            <a:r>
              <a:rPr lang="fr-FR" sz="2000" i="1" dirty="0" err="1"/>
              <a:t>aligned</a:t>
            </a:r>
            <a:endParaRPr lang="fr-FR" sz="2000" i="1" dirty="0"/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E1A3583-5623-4B3A-9A34-2EB8CE85979D}"/>
              </a:ext>
            </a:extLst>
          </p:cNvPr>
          <p:cNvGrpSpPr/>
          <p:nvPr/>
        </p:nvGrpSpPr>
        <p:grpSpPr>
          <a:xfrm>
            <a:off x="5618384" y="1680965"/>
            <a:ext cx="3388776" cy="1781570"/>
            <a:chOff x="457200" y="1036367"/>
            <a:chExt cx="3388776" cy="1781570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B69F24B9-B4E8-4867-81FE-2B407CD524B5}"/>
                </a:ext>
              </a:extLst>
            </p:cNvPr>
            <p:cNvGrpSpPr/>
            <p:nvPr/>
          </p:nvGrpSpPr>
          <p:grpSpPr>
            <a:xfrm>
              <a:off x="457200" y="1585198"/>
              <a:ext cx="3388776" cy="1232739"/>
              <a:chOff x="636959" y="1099423"/>
              <a:chExt cx="3388776" cy="1232739"/>
            </a:xfrm>
          </p:grpSpPr>
          <p:grpSp>
            <p:nvGrpSpPr>
              <p:cNvPr id="48" name="Groupe 47">
                <a:extLst>
                  <a:ext uri="{FF2B5EF4-FFF2-40B4-BE49-F238E27FC236}">
                    <a16:creationId xmlns:a16="http://schemas.microsoft.com/office/drawing/2014/main" id="{E6146FF8-4DC4-4A12-9087-934BE7FC970C}"/>
                  </a:ext>
                </a:extLst>
              </p:cNvPr>
              <p:cNvGrpSpPr/>
              <p:nvPr/>
            </p:nvGrpSpPr>
            <p:grpSpPr>
              <a:xfrm>
                <a:off x="878774" y="1425039"/>
                <a:ext cx="3146961" cy="486888"/>
                <a:chOff x="878774" y="1425039"/>
                <a:chExt cx="3146961" cy="486888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192D8DD-DCE8-4C37-AFED-AF8C6999B562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8EA6157B-E88E-4D6A-9A18-3C3A9ADF0B34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9800ABDB-FB94-4449-9E68-F5850B36EF0A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076C60EA-80FB-4E35-A4A2-2A7F3069419B}"/>
                  </a:ext>
                </a:extLst>
              </p:cNvPr>
              <p:cNvSpPr txBox="1"/>
              <p:nvPr/>
            </p:nvSpPr>
            <p:spPr>
              <a:xfrm>
                <a:off x="1365662" y="1099423"/>
                <a:ext cx="617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Size</a:t>
                </a:r>
              </a:p>
            </p:txBody>
          </p:sp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EE881E5B-C1CB-4B01-9AB0-DE9CCCBB3187}"/>
                  </a:ext>
                </a:extLst>
              </p:cNvPr>
              <p:cNvSpPr txBox="1"/>
              <p:nvPr/>
            </p:nvSpPr>
            <p:spPr>
              <a:xfrm>
                <a:off x="636959" y="1099424"/>
                <a:ext cx="9084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Next_ptr</a:t>
                </a:r>
                <a:endParaRPr lang="fr-FR" dirty="0"/>
              </a:p>
            </p:txBody>
          </p:sp>
          <p:sp>
            <p:nvSpPr>
              <p:cNvPr id="51" name="Flèche : virage 50">
                <a:extLst>
                  <a:ext uri="{FF2B5EF4-FFF2-40B4-BE49-F238E27FC236}">
                    <a16:creationId xmlns:a16="http://schemas.microsoft.com/office/drawing/2014/main" id="{55BAB11C-DEA7-43CC-A614-BCDEC2F2E7C4}"/>
                  </a:ext>
                </a:extLst>
              </p:cNvPr>
              <p:cNvSpPr/>
              <p:nvPr/>
            </p:nvSpPr>
            <p:spPr>
              <a:xfrm rot="10800000" flipH="1">
                <a:off x="1058533" y="1624239"/>
                <a:ext cx="486888" cy="707923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90149C58-14C9-415D-BD82-67BF0A3E6739}"/>
                </a:ext>
              </a:extLst>
            </p:cNvPr>
            <p:cNvGrpSpPr/>
            <p:nvPr/>
          </p:nvGrpSpPr>
          <p:grpSpPr>
            <a:xfrm>
              <a:off x="629364" y="1036367"/>
              <a:ext cx="2480314" cy="847680"/>
              <a:chOff x="629364" y="1036367"/>
              <a:chExt cx="2480314" cy="847680"/>
            </a:xfrm>
          </p:grpSpPr>
          <p:sp>
            <p:nvSpPr>
              <p:cNvPr id="46" name="Flèche : bas 45">
                <a:extLst>
                  <a:ext uri="{FF2B5EF4-FFF2-40B4-BE49-F238E27FC236}">
                    <a16:creationId xmlns:a16="http://schemas.microsoft.com/office/drawing/2014/main" id="{6626A5FE-FFDC-4BF9-8FEF-6239EA52761F}"/>
                  </a:ext>
                </a:extLst>
              </p:cNvPr>
              <p:cNvSpPr/>
              <p:nvPr/>
            </p:nvSpPr>
            <p:spPr>
              <a:xfrm>
                <a:off x="1754982" y="1397159"/>
                <a:ext cx="229079" cy="48688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4BD50DCC-9DC2-49F6-9FF7-881679A2E03F}"/>
                  </a:ext>
                </a:extLst>
              </p:cNvPr>
              <p:cNvSpPr txBox="1"/>
              <p:nvPr/>
            </p:nvSpPr>
            <p:spPr>
              <a:xfrm>
                <a:off x="629364" y="1036367"/>
                <a:ext cx="2480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Pointer </a:t>
                </a:r>
                <a:r>
                  <a:rPr lang="fr-FR" dirty="0" err="1"/>
                  <a:t>returned</a:t>
                </a:r>
                <a:r>
                  <a:rPr lang="fr-FR" dirty="0"/>
                  <a:t> by </a:t>
                </a:r>
                <a:r>
                  <a:rPr lang="fr-FR" dirty="0" err="1"/>
                  <a:t>malloc</a:t>
                </a:r>
                <a:endParaRPr lang="fr-FR" dirty="0"/>
              </a:p>
            </p:txBody>
          </p:sp>
        </p:grp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42E13892-864B-4F4D-9049-C4C8F011DB8E}"/>
                </a:ext>
              </a:extLst>
            </p:cNvPr>
            <p:cNvSpPr txBox="1"/>
            <p:nvPr/>
          </p:nvSpPr>
          <p:spPr>
            <a:xfrm>
              <a:off x="1934741" y="1591185"/>
              <a:ext cx="1911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/>
                <a:t>chunk</a:t>
              </a:r>
              <a:r>
                <a:rPr lang="fr-FR" i="1" dirty="0"/>
                <a:t> / user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75572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145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17F93528-DF95-4469-AFF2-B4D81045FE4E}"/>
              </a:ext>
            </a:extLst>
          </p:cNvPr>
          <p:cNvGrpSpPr/>
          <p:nvPr/>
        </p:nvGrpSpPr>
        <p:grpSpPr>
          <a:xfrm>
            <a:off x="1960398" y="1931848"/>
            <a:ext cx="5223203" cy="2146078"/>
            <a:chOff x="2081306" y="1935934"/>
            <a:chExt cx="5223203" cy="2146078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5880F1C-19E0-4301-BA9D-051568E3A737}"/>
                </a:ext>
              </a:extLst>
            </p:cNvPr>
            <p:cNvGrpSpPr/>
            <p:nvPr/>
          </p:nvGrpSpPr>
          <p:grpSpPr>
            <a:xfrm>
              <a:off x="2081306" y="1935934"/>
              <a:ext cx="3146961" cy="907123"/>
              <a:chOff x="878774" y="1425039"/>
              <a:chExt cx="3146961" cy="907123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A86F5D9C-CC01-4DD9-B5AA-A7B7AFB74C8A}"/>
                  </a:ext>
                </a:extLst>
              </p:cNvPr>
              <p:cNvGrpSpPr/>
              <p:nvPr/>
            </p:nvGrpSpPr>
            <p:grpSpPr>
              <a:xfrm>
                <a:off x="878774" y="1425039"/>
                <a:ext cx="3146961" cy="486888"/>
                <a:chOff x="878774" y="1425039"/>
                <a:chExt cx="3146961" cy="486888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04E9755-1982-45DD-9740-A6EE1C80A81A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19E01F4-AEAB-4629-A748-82E1EDDBDB87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14E7486-5525-4A95-A5E1-C48169485953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" name="Flèche : virage 12">
                <a:extLst>
                  <a:ext uri="{FF2B5EF4-FFF2-40B4-BE49-F238E27FC236}">
                    <a16:creationId xmlns:a16="http://schemas.microsoft.com/office/drawing/2014/main" id="{5D926287-2FEF-48C0-843B-4FBE0C098B09}"/>
                  </a:ext>
                </a:extLst>
              </p:cNvPr>
              <p:cNvSpPr/>
              <p:nvPr/>
            </p:nvSpPr>
            <p:spPr>
              <a:xfrm rot="10800000" flipH="1">
                <a:off x="1058533" y="1624239"/>
                <a:ext cx="486888" cy="707923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D2541948-F180-4136-8B54-414A84926D77}"/>
                </a:ext>
              </a:extLst>
            </p:cNvPr>
            <p:cNvGrpSpPr/>
            <p:nvPr/>
          </p:nvGrpSpPr>
          <p:grpSpPr>
            <a:xfrm>
              <a:off x="2763058" y="2489096"/>
              <a:ext cx="3146961" cy="907123"/>
              <a:chOff x="878774" y="1425039"/>
              <a:chExt cx="3146961" cy="907123"/>
            </a:xfrm>
          </p:grpSpPr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9413FDF-C771-46D3-AD37-73B2BD9960C0}"/>
                  </a:ext>
                </a:extLst>
              </p:cNvPr>
              <p:cNvGrpSpPr/>
              <p:nvPr/>
            </p:nvGrpSpPr>
            <p:grpSpPr>
              <a:xfrm>
                <a:off x="878774" y="1425039"/>
                <a:ext cx="3146961" cy="486888"/>
                <a:chOff x="878774" y="1425039"/>
                <a:chExt cx="3146961" cy="48688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E25F1C5-9637-42C6-9EE1-61EE8419CCE1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AF55BC0-CF82-459F-B738-12AFF3F2CBFE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4F150978-A8D3-48FF-B78E-9B7FDA6FD593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1" name="Flèche : virage 30">
                <a:extLst>
                  <a:ext uri="{FF2B5EF4-FFF2-40B4-BE49-F238E27FC236}">
                    <a16:creationId xmlns:a16="http://schemas.microsoft.com/office/drawing/2014/main" id="{07FC5686-34C1-4591-A6F6-2E5A8AB85B5E}"/>
                  </a:ext>
                </a:extLst>
              </p:cNvPr>
              <p:cNvSpPr/>
              <p:nvPr/>
            </p:nvSpPr>
            <p:spPr>
              <a:xfrm rot="10800000" flipH="1">
                <a:off x="1058533" y="1624239"/>
                <a:ext cx="486888" cy="707923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9ED52654-BAB0-4A3B-AF3A-6A2530903868}"/>
                </a:ext>
              </a:extLst>
            </p:cNvPr>
            <p:cNvGrpSpPr/>
            <p:nvPr/>
          </p:nvGrpSpPr>
          <p:grpSpPr>
            <a:xfrm>
              <a:off x="3452446" y="3042258"/>
              <a:ext cx="3146961" cy="907123"/>
              <a:chOff x="878774" y="1425039"/>
              <a:chExt cx="3146961" cy="907123"/>
            </a:xfrm>
          </p:grpSpPr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FCE02475-D26A-4DD8-B91B-F6D9BE1AAA7F}"/>
                  </a:ext>
                </a:extLst>
              </p:cNvPr>
              <p:cNvGrpSpPr/>
              <p:nvPr/>
            </p:nvGrpSpPr>
            <p:grpSpPr>
              <a:xfrm>
                <a:off x="878774" y="1425039"/>
                <a:ext cx="3146961" cy="486888"/>
                <a:chOff x="878774" y="1425039"/>
                <a:chExt cx="3146961" cy="486888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A2A9DCC-5B81-47E9-B7E3-3AF2DF22F188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CD5BCAF-FFDD-4388-8B48-7488104822CD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20E657C-0270-4E6A-B04E-60D4EB301DD0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7" name="Flèche : virage 36">
                <a:extLst>
                  <a:ext uri="{FF2B5EF4-FFF2-40B4-BE49-F238E27FC236}">
                    <a16:creationId xmlns:a16="http://schemas.microsoft.com/office/drawing/2014/main" id="{B78A5019-369E-449D-9CFD-83D0B710ACEE}"/>
                  </a:ext>
                </a:extLst>
              </p:cNvPr>
              <p:cNvSpPr/>
              <p:nvPr/>
            </p:nvSpPr>
            <p:spPr>
              <a:xfrm rot="10800000" flipH="1">
                <a:off x="1058533" y="1624239"/>
                <a:ext cx="486888" cy="707923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e 41">
              <a:extLst>
                <a:ext uri="{FF2B5EF4-FFF2-40B4-BE49-F238E27FC236}">
                  <a16:creationId xmlns:a16="http://schemas.microsoft.com/office/drawing/2014/main" id="{5E97E494-8AEA-4F18-9F8D-AD6A1C3E4EA8}"/>
                </a:ext>
              </a:extLst>
            </p:cNvPr>
            <p:cNvGrpSpPr/>
            <p:nvPr/>
          </p:nvGrpSpPr>
          <p:grpSpPr>
            <a:xfrm>
              <a:off x="4157548" y="3595124"/>
              <a:ext cx="3146961" cy="486888"/>
              <a:chOff x="878774" y="1425039"/>
              <a:chExt cx="3146961" cy="48688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BA1EB0-E9A0-424D-A81F-7A36EF399C1D}"/>
                  </a:ext>
                </a:extLst>
              </p:cNvPr>
              <p:cNvSpPr/>
              <p:nvPr/>
            </p:nvSpPr>
            <p:spPr>
              <a:xfrm>
                <a:off x="878774" y="1425039"/>
                <a:ext cx="3146961" cy="486888"/>
              </a:xfrm>
              <a:prstGeom prst="rect">
                <a:avLst/>
              </a:prstGeom>
              <a:pattFill prst="wdDnDiag">
                <a:fgClr>
                  <a:schemeClr val="bg2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5FA818D-D997-43E8-89FB-00C9E5439DBE}"/>
                  </a:ext>
                </a:extLst>
              </p:cNvPr>
              <p:cNvSpPr/>
              <p:nvPr/>
            </p:nvSpPr>
            <p:spPr>
              <a:xfrm>
                <a:off x="878774" y="1425039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chemeClr val="tx1"/>
                    </a:solidFill>
                  </a:rPr>
                  <a:t>NULL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84CC648-F38B-42A5-B977-B7CAD9516052}"/>
                  </a:ext>
                </a:extLst>
              </p:cNvPr>
              <p:cNvSpPr/>
              <p:nvPr/>
            </p:nvSpPr>
            <p:spPr>
              <a:xfrm>
                <a:off x="1365662" y="1425039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CEF7D2DF-95D9-4D33-A0A2-6D35C797B928}"/>
              </a:ext>
            </a:extLst>
          </p:cNvPr>
          <p:cNvSpPr txBox="1"/>
          <p:nvPr/>
        </p:nvSpPr>
        <p:spPr>
          <a:xfrm>
            <a:off x="364929" y="976675"/>
            <a:ext cx="2569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Logical</a:t>
            </a:r>
            <a:r>
              <a:rPr lang="fr-FR" sz="2000" dirty="0"/>
              <a:t> point of </a:t>
            </a:r>
            <a:r>
              <a:rPr lang="fr-FR" sz="2000" dirty="0" err="1"/>
              <a:t>view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060125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146</a:t>
            </a:fld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494CD513-11AB-45E3-8AC6-366E36D65554}"/>
              </a:ext>
            </a:extLst>
          </p:cNvPr>
          <p:cNvGrpSpPr/>
          <p:nvPr/>
        </p:nvGrpSpPr>
        <p:grpSpPr>
          <a:xfrm>
            <a:off x="714108" y="2571750"/>
            <a:ext cx="7715784" cy="1108535"/>
            <a:chOff x="714108" y="2914477"/>
            <a:chExt cx="7715784" cy="1108535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CBC9A11-5927-4F6A-823F-5D5EB8C04B77}"/>
                </a:ext>
              </a:extLst>
            </p:cNvPr>
            <p:cNvGrpSpPr/>
            <p:nvPr/>
          </p:nvGrpSpPr>
          <p:grpSpPr>
            <a:xfrm>
              <a:off x="714108" y="2914477"/>
              <a:ext cx="7715784" cy="486888"/>
              <a:chOff x="225058" y="3648403"/>
              <a:chExt cx="7715784" cy="486888"/>
            </a:xfrm>
          </p:grpSpPr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A86F5D9C-CC01-4DD9-B5AA-A7B7AFB74C8A}"/>
                  </a:ext>
                </a:extLst>
              </p:cNvPr>
              <p:cNvGrpSpPr/>
              <p:nvPr/>
            </p:nvGrpSpPr>
            <p:grpSpPr>
              <a:xfrm>
                <a:off x="2470381" y="3648403"/>
                <a:ext cx="1823487" cy="486888"/>
                <a:chOff x="878774" y="1425039"/>
                <a:chExt cx="3146961" cy="486888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04E9755-1982-45DD-9740-A6EE1C80A81A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19E01F4-AEAB-4629-A748-82E1EDDBDB87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A14E7486-5525-4A95-A5E1-C48169485953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42" name="Groupe 41">
                <a:extLst>
                  <a:ext uri="{FF2B5EF4-FFF2-40B4-BE49-F238E27FC236}">
                    <a16:creationId xmlns:a16="http://schemas.microsoft.com/office/drawing/2014/main" id="{5E97E494-8AEA-4F18-9F8D-AD6A1C3E4EA8}"/>
                  </a:ext>
                </a:extLst>
              </p:cNvPr>
              <p:cNvGrpSpPr/>
              <p:nvPr/>
            </p:nvGrpSpPr>
            <p:grpSpPr>
              <a:xfrm>
                <a:off x="6117355" y="3648403"/>
                <a:ext cx="1823487" cy="486888"/>
                <a:chOff x="878774" y="1425039"/>
                <a:chExt cx="3146961" cy="48688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3BA1EB0-E9A0-424D-A81F-7A36EF399C1D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5FA818D-D997-43E8-89FB-00C9E5439DBE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800" dirty="0">
                      <a:solidFill>
                        <a:schemeClr val="tx1"/>
                      </a:solidFill>
                    </a:rPr>
                    <a:t>NULL</a:t>
                  </a:r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F84CC648-F38B-42A5-B977-B7CAD9516052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B277605C-76AE-46BD-B69C-CAC1B0ECD5BC}"/>
                  </a:ext>
                </a:extLst>
              </p:cNvPr>
              <p:cNvGrpSpPr/>
              <p:nvPr/>
            </p:nvGrpSpPr>
            <p:grpSpPr>
              <a:xfrm>
                <a:off x="4293868" y="3648403"/>
                <a:ext cx="1823487" cy="486888"/>
                <a:chOff x="878774" y="1425039"/>
                <a:chExt cx="3146961" cy="486888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673506D-E27B-4280-AC92-4A9D72452E7B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D9A91D6E-83D3-4822-A3E2-44728FA3CF31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98830D2-6C57-4F24-89E7-5CE377CE5992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6CD76F4-229A-4182-94EB-ACCAB7E100A6}"/>
                  </a:ext>
                </a:extLst>
              </p:cNvPr>
              <p:cNvGrpSpPr/>
              <p:nvPr/>
            </p:nvGrpSpPr>
            <p:grpSpPr>
              <a:xfrm>
                <a:off x="1482947" y="3648403"/>
                <a:ext cx="987434" cy="486888"/>
                <a:chOff x="1482947" y="3648403"/>
                <a:chExt cx="987434" cy="48688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207319B-B6D7-428C-95C2-D8DCCE62F7ED}"/>
                    </a:ext>
                  </a:extLst>
                </p:cNvPr>
                <p:cNvSpPr/>
                <p:nvPr/>
              </p:nvSpPr>
              <p:spPr>
                <a:xfrm>
                  <a:off x="1493266" y="3648403"/>
                  <a:ext cx="977115" cy="4868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9093D302-0C78-4C57-8C0B-A64EA32C602D}"/>
                    </a:ext>
                  </a:extLst>
                </p:cNvPr>
                <p:cNvGrpSpPr/>
                <p:nvPr/>
              </p:nvGrpSpPr>
              <p:grpSpPr>
                <a:xfrm>
                  <a:off x="1482947" y="3648403"/>
                  <a:ext cx="564248" cy="486888"/>
                  <a:chOff x="1247237" y="2276775"/>
                  <a:chExt cx="564248" cy="486888"/>
                </a:xfrm>
              </p:grpSpPr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22CDA3C5-5A4E-4FD0-9E94-534156402FF2}"/>
                      </a:ext>
                    </a:extLst>
                  </p:cNvPr>
                  <p:cNvSpPr/>
                  <p:nvPr/>
                </p:nvSpPr>
                <p:spPr>
                  <a:xfrm>
                    <a:off x="1247237" y="2276775"/>
                    <a:ext cx="282124" cy="4868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165C700E-716C-40B3-AE97-5F35641688FF}"/>
                      </a:ext>
                    </a:extLst>
                  </p:cNvPr>
                  <p:cNvSpPr/>
                  <p:nvPr/>
                </p:nvSpPr>
                <p:spPr>
                  <a:xfrm>
                    <a:off x="1529361" y="2276775"/>
                    <a:ext cx="282124" cy="4868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84DDED5C-A0EE-4A16-8973-5E38FFF6270A}"/>
                  </a:ext>
                </a:extLst>
              </p:cNvPr>
              <p:cNvGrpSpPr/>
              <p:nvPr/>
            </p:nvGrpSpPr>
            <p:grpSpPr>
              <a:xfrm>
                <a:off x="225058" y="3648403"/>
                <a:ext cx="1266718" cy="486888"/>
                <a:chOff x="225058" y="3648403"/>
                <a:chExt cx="1266718" cy="486888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6BC2C29-B3E4-4F88-8129-D8F14FCBA4E8}"/>
                    </a:ext>
                  </a:extLst>
                </p:cNvPr>
                <p:cNvSpPr/>
                <p:nvPr/>
              </p:nvSpPr>
              <p:spPr>
                <a:xfrm>
                  <a:off x="234027" y="3648403"/>
                  <a:ext cx="1257749" cy="4868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grpSp>
              <p:nvGrpSpPr>
                <p:cNvPr id="65" name="Groupe 64">
                  <a:extLst>
                    <a:ext uri="{FF2B5EF4-FFF2-40B4-BE49-F238E27FC236}">
                      <a16:creationId xmlns:a16="http://schemas.microsoft.com/office/drawing/2014/main" id="{F8E5B3EC-B693-443F-A1A6-1FF8998C5D5F}"/>
                    </a:ext>
                  </a:extLst>
                </p:cNvPr>
                <p:cNvGrpSpPr/>
                <p:nvPr/>
              </p:nvGrpSpPr>
              <p:grpSpPr>
                <a:xfrm>
                  <a:off x="225058" y="3648403"/>
                  <a:ext cx="564248" cy="486888"/>
                  <a:chOff x="1247237" y="2276775"/>
                  <a:chExt cx="564248" cy="486888"/>
                </a:xfrm>
              </p:grpSpPr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5BA3D939-4CA4-46A9-8192-1EB5A9783E36}"/>
                      </a:ext>
                    </a:extLst>
                  </p:cNvPr>
                  <p:cNvSpPr/>
                  <p:nvPr/>
                </p:nvSpPr>
                <p:spPr>
                  <a:xfrm>
                    <a:off x="1247237" y="2276775"/>
                    <a:ext cx="282124" cy="4868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sz="9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ACFB854D-2729-45A6-A1B7-E5C67AF8F97A}"/>
                      </a:ext>
                    </a:extLst>
                  </p:cNvPr>
                  <p:cNvSpPr/>
                  <p:nvPr/>
                </p:nvSpPr>
                <p:spPr>
                  <a:xfrm>
                    <a:off x="1529361" y="2276775"/>
                    <a:ext cx="282124" cy="486888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</p:grpSp>
        </p:grp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7ACB0AD-5902-4DE7-A44E-99F90A0D55B2}"/>
                </a:ext>
              </a:extLst>
            </p:cNvPr>
            <p:cNvSpPr txBox="1"/>
            <p:nvPr/>
          </p:nvSpPr>
          <p:spPr>
            <a:xfrm>
              <a:off x="714108" y="3715235"/>
              <a:ext cx="12577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used</a:t>
              </a:r>
              <a:endParaRPr lang="fr-FR" dirty="0"/>
            </a:p>
          </p:txBody>
        </p:sp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67DBBB1-5D63-4F73-8BD2-426786815324}"/>
                </a:ext>
              </a:extLst>
            </p:cNvPr>
            <p:cNvSpPr txBox="1"/>
            <p:nvPr/>
          </p:nvSpPr>
          <p:spPr>
            <a:xfrm>
              <a:off x="1971857" y="3715235"/>
              <a:ext cx="987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used</a:t>
              </a:r>
              <a:endParaRPr lang="fr-FR" dirty="0"/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B01BB89E-19B6-4DFC-8EE3-75BA7EC3830F}"/>
                </a:ext>
              </a:extLst>
            </p:cNvPr>
            <p:cNvSpPr txBox="1"/>
            <p:nvPr/>
          </p:nvSpPr>
          <p:spPr>
            <a:xfrm>
              <a:off x="2959430" y="3715235"/>
              <a:ext cx="1823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available</a:t>
              </a:r>
              <a:endParaRPr lang="fr-FR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5B34B8B0-4F21-4C13-8CC5-43775F012023}"/>
                </a:ext>
              </a:extLst>
            </p:cNvPr>
            <p:cNvSpPr txBox="1"/>
            <p:nvPr/>
          </p:nvSpPr>
          <p:spPr>
            <a:xfrm>
              <a:off x="4782918" y="3715234"/>
              <a:ext cx="18234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used</a:t>
              </a:r>
              <a:endParaRPr lang="fr-FR" dirty="0"/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488F75BE-8F7B-457A-B9EE-F4122DFB543C}"/>
                </a:ext>
              </a:extLst>
            </p:cNvPr>
            <p:cNvSpPr txBox="1"/>
            <p:nvPr/>
          </p:nvSpPr>
          <p:spPr>
            <a:xfrm>
              <a:off x="6606403" y="3715233"/>
              <a:ext cx="18234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available</a:t>
              </a:r>
              <a:endParaRPr lang="fr-FR" dirty="0"/>
            </a:p>
          </p:txBody>
        </p:sp>
      </p:grpSp>
      <p:sp>
        <p:nvSpPr>
          <p:cNvPr id="73" name="ZoneTexte 72">
            <a:extLst>
              <a:ext uri="{FF2B5EF4-FFF2-40B4-BE49-F238E27FC236}">
                <a16:creationId xmlns:a16="http://schemas.microsoft.com/office/drawing/2014/main" id="{213126B7-41FB-470F-8EFF-104047A0534F}"/>
              </a:ext>
            </a:extLst>
          </p:cNvPr>
          <p:cNvSpPr txBox="1"/>
          <p:nvPr/>
        </p:nvSpPr>
        <p:spPr>
          <a:xfrm>
            <a:off x="364929" y="976675"/>
            <a:ext cx="328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Memory point of </a:t>
            </a:r>
            <a:r>
              <a:rPr lang="fr-FR" sz="2000" dirty="0" err="1"/>
              <a:t>view</a:t>
            </a:r>
            <a:endParaRPr lang="fr-FR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97FB4A-3E96-4915-9EC7-96FBF3479F94}"/>
              </a:ext>
            </a:extLst>
          </p:cNvPr>
          <p:cNvSpPr/>
          <p:nvPr/>
        </p:nvSpPr>
        <p:spPr>
          <a:xfrm>
            <a:off x="191015" y="2571750"/>
            <a:ext cx="521603" cy="4868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9A52CC-2406-4374-ABE9-BB1BE93DC03C}"/>
              </a:ext>
            </a:extLst>
          </p:cNvPr>
          <p:cNvSpPr txBox="1"/>
          <p:nvPr/>
        </p:nvSpPr>
        <p:spPr>
          <a:xfrm>
            <a:off x="49207" y="3273883"/>
            <a:ext cx="805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global variable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616C78-12B8-442E-818D-F1DD7FB59DDE}"/>
              </a:ext>
            </a:extLst>
          </p:cNvPr>
          <p:cNvSpPr txBox="1"/>
          <p:nvPr/>
        </p:nvSpPr>
        <p:spPr>
          <a:xfrm>
            <a:off x="1268586" y="4089299"/>
            <a:ext cx="6606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Global variable </a:t>
            </a:r>
            <a:r>
              <a:rPr lang="fr-FR" sz="2000" dirty="0" err="1"/>
              <a:t>used</a:t>
            </a:r>
            <a:r>
              <a:rPr lang="fr-FR" sz="2000" dirty="0"/>
              <a:t> to point to the first free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/>
              <a:t>Global variable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initiated</a:t>
            </a:r>
            <a:r>
              <a:rPr lang="fr-FR" sz="2000" dirty="0"/>
              <a:t> on the first call to </a:t>
            </a:r>
            <a:r>
              <a:rPr lang="fr-FR" sz="2000" dirty="0" err="1"/>
              <a:t>malloc</a:t>
            </a:r>
            <a:endParaRPr lang="fr-FR" sz="2000" dirty="0"/>
          </a:p>
        </p:txBody>
      </p:sp>
      <p:sp>
        <p:nvSpPr>
          <p:cNvPr id="18" name="Flèche : demi-tour 17">
            <a:extLst>
              <a:ext uri="{FF2B5EF4-FFF2-40B4-BE49-F238E27FC236}">
                <a16:creationId xmlns:a16="http://schemas.microsoft.com/office/drawing/2014/main" id="{EBBB0290-6CB0-4920-9652-CB57954A9CA8}"/>
              </a:ext>
            </a:extLst>
          </p:cNvPr>
          <p:cNvSpPr/>
          <p:nvPr/>
        </p:nvSpPr>
        <p:spPr>
          <a:xfrm>
            <a:off x="364930" y="2147637"/>
            <a:ext cx="2876626" cy="571500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38ACD04-0CF6-4CEE-9A8E-C89B1D748238}"/>
              </a:ext>
            </a:extLst>
          </p:cNvPr>
          <p:cNvCxnSpPr/>
          <p:nvPr/>
        </p:nvCxnSpPr>
        <p:spPr>
          <a:xfrm>
            <a:off x="712618" y="3058638"/>
            <a:ext cx="0" cy="215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1D052A47-E33A-407B-BFA7-EBE06EEE8A92}"/>
              </a:ext>
            </a:extLst>
          </p:cNvPr>
          <p:cNvCxnSpPr/>
          <p:nvPr/>
        </p:nvCxnSpPr>
        <p:spPr>
          <a:xfrm>
            <a:off x="1980826" y="3058638"/>
            <a:ext cx="0" cy="215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0E833F9A-5942-4AE9-9B80-5588C89C5E64}"/>
              </a:ext>
            </a:extLst>
          </p:cNvPr>
          <p:cNvCxnSpPr/>
          <p:nvPr/>
        </p:nvCxnSpPr>
        <p:spPr>
          <a:xfrm>
            <a:off x="2961347" y="3058638"/>
            <a:ext cx="0" cy="215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990272F2-E5F6-4E0B-86A6-2B4F31AA11C7}"/>
              </a:ext>
            </a:extLst>
          </p:cNvPr>
          <p:cNvCxnSpPr/>
          <p:nvPr/>
        </p:nvCxnSpPr>
        <p:spPr>
          <a:xfrm>
            <a:off x="4782918" y="3058638"/>
            <a:ext cx="0" cy="215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F83BB2D-1C78-4AAF-BED8-E7399FB6432B}"/>
              </a:ext>
            </a:extLst>
          </p:cNvPr>
          <p:cNvCxnSpPr/>
          <p:nvPr/>
        </p:nvCxnSpPr>
        <p:spPr>
          <a:xfrm>
            <a:off x="6606403" y="3058638"/>
            <a:ext cx="0" cy="215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34C5AC9F-3DFA-4B1A-881E-6363318A1C26}"/>
              </a:ext>
            </a:extLst>
          </p:cNvPr>
          <p:cNvCxnSpPr/>
          <p:nvPr/>
        </p:nvCxnSpPr>
        <p:spPr>
          <a:xfrm>
            <a:off x="8428276" y="3058638"/>
            <a:ext cx="0" cy="2152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925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38601-984D-4A9E-86EF-4837707D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1:	</a:t>
            </a:r>
            <a:r>
              <a:rPr lang="fr-FR" dirty="0" err="1"/>
              <a:t>usr_ptr</a:t>
            </a:r>
            <a:r>
              <a:rPr lang="fr-FR" dirty="0"/>
              <a:t> = </a:t>
            </a:r>
            <a:r>
              <a:rPr lang="fr-FR" dirty="0" err="1"/>
              <a:t>malloc</a:t>
            </a:r>
            <a:r>
              <a:rPr lang="fr-FR" dirty="0"/>
              <a:t>(84);</a:t>
            </a:r>
          </a:p>
          <a:p>
            <a:endParaRPr lang="fr-FR" dirty="0"/>
          </a:p>
          <a:p>
            <a:pPr marL="533400" indent="-457200">
              <a:buFont typeface="+mj-lt"/>
              <a:buAutoNum type="arabicPeriod"/>
            </a:pPr>
            <a:r>
              <a:rPr lang="fr-FR" dirty="0" err="1"/>
              <a:t>Add</a:t>
            </a:r>
            <a:r>
              <a:rPr lang="fr-FR" dirty="0"/>
              <a:t> the header (</a:t>
            </a:r>
            <a:r>
              <a:rPr lang="fr-FR" dirty="0" err="1"/>
              <a:t>Next_ptr</a:t>
            </a:r>
            <a:r>
              <a:rPr lang="fr-FR" dirty="0"/>
              <a:t> + Size)</a:t>
            </a:r>
            <a:br>
              <a:rPr lang="fr-FR" sz="2000" dirty="0"/>
            </a:br>
            <a:r>
              <a:rPr lang="fr-FR" sz="2000" i="1" dirty="0"/>
              <a:t>84 + 8 + 8 = 100 (Bytes)</a:t>
            </a:r>
          </a:p>
          <a:p>
            <a:pPr marL="533400" indent="-457200">
              <a:buFont typeface="+mj-lt"/>
              <a:buAutoNum type="arabicPeriod"/>
            </a:pPr>
            <a:endParaRPr lang="fr-FR" sz="2000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Round the total (64bits/8 Bytes)</a:t>
            </a:r>
            <a:br>
              <a:rPr lang="fr-FR" sz="2000" dirty="0"/>
            </a:br>
            <a:r>
              <a:rPr lang="fr-FR" sz="2000" i="1" dirty="0"/>
              <a:t>100 =&gt; 104 (Bytes)</a:t>
            </a:r>
          </a:p>
          <a:p>
            <a:pPr marL="533400" indent="-457200">
              <a:buFont typeface="+mj-lt"/>
              <a:buAutoNum type="arabicPeriod"/>
            </a:pPr>
            <a:endParaRPr lang="fr-FR" sz="2000" dirty="0"/>
          </a:p>
          <a:p>
            <a:pPr marL="533400" indent="-457200">
              <a:buFont typeface="+mj-lt"/>
              <a:buAutoNum type="arabicPeriod"/>
            </a:pPr>
            <a:r>
              <a:rPr lang="fr-FR" dirty="0" err="1"/>
              <a:t>mmap</a:t>
            </a:r>
            <a:r>
              <a:rPr lang="fr-FR" dirty="0"/>
              <a:t> the 104 Bytes, return the pointer + 16 Bytes</a:t>
            </a:r>
            <a:br>
              <a:rPr lang="fr-FR" sz="2000" dirty="0"/>
            </a:br>
            <a:r>
              <a:rPr lang="fr-FR" sz="2000" i="1" dirty="0"/>
              <a:t>return(</a:t>
            </a:r>
            <a:r>
              <a:rPr lang="fr-FR" sz="2000" i="1" dirty="0" err="1"/>
              <a:t>my_ptr</a:t>
            </a:r>
            <a:r>
              <a:rPr lang="fr-FR" sz="2000" i="1" dirty="0"/>
              <a:t> + 16);</a:t>
            </a: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147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BDCE6E-1D73-4E02-BBAF-69AD77BCEE71}"/>
              </a:ext>
            </a:extLst>
          </p:cNvPr>
          <p:cNvGrpSpPr/>
          <p:nvPr/>
        </p:nvGrpSpPr>
        <p:grpSpPr>
          <a:xfrm>
            <a:off x="5618384" y="1680965"/>
            <a:ext cx="3388776" cy="1781570"/>
            <a:chOff x="457200" y="1036367"/>
            <a:chExt cx="3388776" cy="178157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44B92F2-47F2-4E37-99AC-9C2116827B9B}"/>
                </a:ext>
              </a:extLst>
            </p:cNvPr>
            <p:cNvGrpSpPr/>
            <p:nvPr/>
          </p:nvGrpSpPr>
          <p:grpSpPr>
            <a:xfrm>
              <a:off x="457200" y="1585198"/>
              <a:ext cx="3388776" cy="1232739"/>
              <a:chOff x="636959" y="1099423"/>
              <a:chExt cx="3388776" cy="123273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4A8C6CDA-E93F-4A4F-9A2B-B5DA18DB6DDE}"/>
                  </a:ext>
                </a:extLst>
              </p:cNvPr>
              <p:cNvGrpSpPr/>
              <p:nvPr/>
            </p:nvGrpSpPr>
            <p:grpSpPr>
              <a:xfrm>
                <a:off x="878774" y="1425039"/>
                <a:ext cx="3146961" cy="486888"/>
                <a:chOff x="878774" y="1425039"/>
                <a:chExt cx="3146961" cy="48688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7EC3F7A-0836-4AFF-80DE-0A5DB7D8545F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98B504D-E075-440C-ADE8-F837A17385CD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CF84041-C024-4FCE-83A3-CCF8BD86DC49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251919-B7D3-4B24-84CC-F6C76E9917F7}"/>
                  </a:ext>
                </a:extLst>
              </p:cNvPr>
              <p:cNvSpPr txBox="1"/>
              <p:nvPr/>
            </p:nvSpPr>
            <p:spPr>
              <a:xfrm>
                <a:off x="1365662" y="1099423"/>
                <a:ext cx="617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Size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8E348AB-308F-4FCA-BA8A-3C24A648D5D1}"/>
                  </a:ext>
                </a:extLst>
              </p:cNvPr>
              <p:cNvSpPr txBox="1"/>
              <p:nvPr/>
            </p:nvSpPr>
            <p:spPr>
              <a:xfrm>
                <a:off x="636959" y="1099424"/>
                <a:ext cx="9084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Next_ptr</a:t>
                </a:r>
                <a:endParaRPr lang="fr-FR" dirty="0"/>
              </a:p>
            </p:txBody>
          </p:sp>
          <p:sp>
            <p:nvSpPr>
              <p:cNvPr id="16" name="Flèche : virage 15">
                <a:extLst>
                  <a:ext uri="{FF2B5EF4-FFF2-40B4-BE49-F238E27FC236}">
                    <a16:creationId xmlns:a16="http://schemas.microsoft.com/office/drawing/2014/main" id="{439054AD-E5EB-4781-8B69-CCF48FE9E1C4}"/>
                  </a:ext>
                </a:extLst>
              </p:cNvPr>
              <p:cNvSpPr/>
              <p:nvPr/>
            </p:nvSpPr>
            <p:spPr>
              <a:xfrm rot="10800000" flipH="1">
                <a:off x="1058533" y="1624239"/>
                <a:ext cx="486888" cy="707923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02D42A7-D20F-4BCE-A928-19BD2B9C097E}"/>
                </a:ext>
              </a:extLst>
            </p:cNvPr>
            <p:cNvGrpSpPr/>
            <p:nvPr/>
          </p:nvGrpSpPr>
          <p:grpSpPr>
            <a:xfrm>
              <a:off x="629364" y="1036367"/>
              <a:ext cx="2480314" cy="847680"/>
              <a:chOff x="629364" y="1036367"/>
              <a:chExt cx="2480314" cy="847680"/>
            </a:xfrm>
          </p:grpSpPr>
          <p:sp>
            <p:nvSpPr>
              <p:cNvPr id="11" name="Flèche : bas 10">
                <a:extLst>
                  <a:ext uri="{FF2B5EF4-FFF2-40B4-BE49-F238E27FC236}">
                    <a16:creationId xmlns:a16="http://schemas.microsoft.com/office/drawing/2014/main" id="{3CA38389-1548-4A61-842A-35AEBC519235}"/>
                  </a:ext>
                </a:extLst>
              </p:cNvPr>
              <p:cNvSpPr/>
              <p:nvPr/>
            </p:nvSpPr>
            <p:spPr>
              <a:xfrm>
                <a:off x="1754982" y="1397159"/>
                <a:ext cx="229079" cy="48688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91D2892-672F-41CD-AA56-52DD01ADF2C7}"/>
                  </a:ext>
                </a:extLst>
              </p:cNvPr>
              <p:cNvSpPr txBox="1"/>
              <p:nvPr/>
            </p:nvSpPr>
            <p:spPr>
              <a:xfrm>
                <a:off x="629364" y="1036367"/>
                <a:ext cx="2480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Pointer </a:t>
                </a:r>
                <a:r>
                  <a:rPr lang="fr-FR" dirty="0" err="1"/>
                  <a:t>returned</a:t>
                </a:r>
                <a:r>
                  <a:rPr lang="fr-FR" dirty="0"/>
                  <a:t> by </a:t>
                </a:r>
                <a:r>
                  <a:rPr lang="fr-FR" dirty="0" err="1"/>
                  <a:t>malloc</a:t>
                </a:r>
                <a:endParaRPr lang="fr-FR" dirty="0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154FB29-813F-4557-9305-613DCB9E0885}"/>
                </a:ext>
              </a:extLst>
            </p:cNvPr>
            <p:cNvSpPr txBox="1"/>
            <p:nvPr/>
          </p:nvSpPr>
          <p:spPr>
            <a:xfrm>
              <a:off x="1934741" y="1591185"/>
              <a:ext cx="1911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/>
                <a:t>chunk</a:t>
              </a:r>
              <a:r>
                <a:rPr lang="fr-FR" i="1" dirty="0"/>
                <a:t> / user data</a:t>
              </a: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BEA6CD38-4417-4A5B-AB80-A201A53C85C2}"/>
              </a:ext>
            </a:extLst>
          </p:cNvPr>
          <p:cNvSpPr txBox="1"/>
          <p:nvPr/>
        </p:nvSpPr>
        <p:spPr>
          <a:xfrm>
            <a:off x="6305992" y="2649248"/>
            <a:ext cx="56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104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D267CBC-563A-456F-98D8-CC55C110F6FB}"/>
              </a:ext>
            </a:extLst>
          </p:cNvPr>
          <p:cNvCxnSpPr>
            <a:cxnSpLocks/>
          </p:cNvCxnSpPr>
          <p:nvPr/>
        </p:nvCxnSpPr>
        <p:spPr>
          <a:xfrm flipV="1">
            <a:off x="6964604" y="3042301"/>
            <a:ext cx="0" cy="4202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C08C92D-3332-4069-B738-DDD6911AF240}"/>
              </a:ext>
            </a:extLst>
          </p:cNvPr>
          <p:cNvSpPr txBox="1"/>
          <p:nvPr/>
        </p:nvSpPr>
        <p:spPr>
          <a:xfrm>
            <a:off x="6059609" y="3472661"/>
            <a:ext cx="18147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my_ptr</a:t>
            </a:r>
            <a:r>
              <a:rPr lang="fr-FR" b="1" dirty="0">
                <a:solidFill>
                  <a:srgbClr val="C00000"/>
                </a:solidFill>
              </a:rPr>
              <a:t> + 16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b="1" dirty="0">
                <a:solidFill>
                  <a:srgbClr val="C00000"/>
                </a:solidFill>
              </a:rPr>
              <a:t>(Pointer </a:t>
            </a:r>
            <a:r>
              <a:rPr lang="fr-FR" b="1" dirty="0" err="1">
                <a:solidFill>
                  <a:srgbClr val="C00000"/>
                </a:solidFill>
              </a:rPr>
              <a:t>returned</a:t>
            </a:r>
            <a:r>
              <a:rPr lang="fr-FR" b="1" dirty="0">
                <a:solidFill>
                  <a:srgbClr val="C00000"/>
                </a:solidFill>
              </a:rPr>
              <a:t> to the user)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AC7642C-24F1-492D-93F9-D18969DA774E}"/>
              </a:ext>
            </a:extLst>
          </p:cNvPr>
          <p:cNvCxnSpPr/>
          <p:nvPr/>
        </p:nvCxnSpPr>
        <p:spPr>
          <a:xfrm flipV="1">
            <a:off x="5521542" y="3042300"/>
            <a:ext cx="317796" cy="4202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196E456-D4CA-47BB-B755-075488F0C02F}"/>
              </a:ext>
            </a:extLst>
          </p:cNvPr>
          <p:cNvSpPr txBox="1"/>
          <p:nvPr/>
        </p:nvSpPr>
        <p:spPr>
          <a:xfrm>
            <a:off x="5046454" y="3462535"/>
            <a:ext cx="9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my_ptr</a:t>
            </a:r>
            <a:endParaRPr lang="fr-F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7518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38601-984D-4A9E-86EF-4837707D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2:	free(</a:t>
            </a:r>
            <a:r>
              <a:rPr lang="fr-FR" dirty="0" err="1"/>
              <a:t>usr_ptr</a:t>
            </a:r>
            <a:r>
              <a:rPr lang="fr-FR" dirty="0"/>
              <a:t>);</a:t>
            </a:r>
          </a:p>
          <a:p>
            <a:endParaRPr lang="fr-FR" dirty="0"/>
          </a:p>
          <a:p>
            <a:pPr marL="533400" indent="-457200">
              <a:buFont typeface="+mj-lt"/>
              <a:buAutoNum type="arabicPeriod"/>
            </a:pPr>
            <a:r>
              <a:rPr lang="fr-FR" dirty="0" err="1"/>
              <a:t>Find</a:t>
            </a:r>
            <a:r>
              <a:rPr lang="fr-FR" dirty="0"/>
              <a:t> back the structure (– 16 Bytes)</a:t>
            </a:r>
            <a:br>
              <a:rPr lang="fr-FR" dirty="0"/>
            </a:br>
            <a:r>
              <a:rPr lang="fr-FR" sz="2000" i="1" dirty="0" err="1"/>
              <a:t>my_ptr</a:t>
            </a:r>
            <a:r>
              <a:rPr lang="fr-FR" sz="2000" i="1" dirty="0"/>
              <a:t> = </a:t>
            </a:r>
            <a:r>
              <a:rPr lang="fr-FR" sz="2000" i="1" dirty="0" err="1"/>
              <a:t>usr_ptr</a:t>
            </a:r>
            <a:r>
              <a:rPr lang="fr-FR" sz="2000" i="1" dirty="0"/>
              <a:t> – 16;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endParaRPr lang="fr-FR" dirty="0"/>
          </a:p>
          <a:p>
            <a:pPr marL="533400" indent="-457200">
              <a:buFont typeface="+mj-lt"/>
              <a:buAutoNum type="arabicPeriod"/>
            </a:pP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to the free </a:t>
            </a:r>
            <a:r>
              <a:rPr lang="fr-FR" dirty="0" err="1"/>
              <a:t>list</a:t>
            </a:r>
            <a:br>
              <a:rPr lang="fr-FR" dirty="0"/>
            </a:br>
            <a:r>
              <a:rPr lang="fr-FR" sz="2000" i="1" dirty="0"/>
              <a:t>(insertion in a </a:t>
            </a:r>
            <a:r>
              <a:rPr lang="fr-FR" sz="2000" i="1" dirty="0" err="1"/>
              <a:t>linked</a:t>
            </a:r>
            <a:r>
              <a:rPr lang="fr-FR" sz="2000" i="1" dirty="0"/>
              <a:t> </a:t>
            </a:r>
            <a:r>
              <a:rPr lang="fr-FR" sz="2000" i="1" dirty="0" err="1"/>
              <a:t>list</a:t>
            </a:r>
            <a:r>
              <a:rPr lang="fr-FR" sz="2000" i="1" dirty="0"/>
              <a:t>)</a:t>
            </a:r>
          </a:p>
          <a:p>
            <a:pPr marL="533400" indent="-457200">
              <a:buFont typeface="+mj-lt"/>
              <a:buAutoNum type="arabicPeriod"/>
            </a:pP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148</a:t>
            </a:fld>
            <a:endParaRPr lang="fr-FR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CDBDCE6E-1D73-4E02-BBAF-69AD77BCEE71}"/>
              </a:ext>
            </a:extLst>
          </p:cNvPr>
          <p:cNvGrpSpPr/>
          <p:nvPr/>
        </p:nvGrpSpPr>
        <p:grpSpPr>
          <a:xfrm>
            <a:off x="5618384" y="1680965"/>
            <a:ext cx="3388776" cy="1781570"/>
            <a:chOff x="457200" y="1036367"/>
            <a:chExt cx="3388776" cy="1781570"/>
          </a:xfrm>
        </p:grpSpPr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F44B92F2-47F2-4E37-99AC-9C2116827B9B}"/>
                </a:ext>
              </a:extLst>
            </p:cNvPr>
            <p:cNvGrpSpPr/>
            <p:nvPr/>
          </p:nvGrpSpPr>
          <p:grpSpPr>
            <a:xfrm>
              <a:off x="457200" y="1585198"/>
              <a:ext cx="3388776" cy="1232739"/>
              <a:chOff x="636959" y="1099423"/>
              <a:chExt cx="3388776" cy="1232739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4A8C6CDA-E93F-4A4F-9A2B-B5DA18DB6DDE}"/>
                  </a:ext>
                </a:extLst>
              </p:cNvPr>
              <p:cNvGrpSpPr/>
              <p:nvPr/>
            </p:nvGrpSpPr>
            <p:grpSpPr>
              <a:xfrm>
                <a:off x="878774" y="1425039"/>
                <a:ext cx="3146961" cy="486888"/>
                <a:chOff x="878774" y="1425039"/>
                <a:chExt cx="3146961" cy="486888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7EC3F7A-0836-4AFF-80DE-0A5DB7D8545F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98B504D-E075-440C-ADE8-F837A17385CD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CF84041-C024-4FCE-83A3-CCF8BD86DC49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251919-B7D3-4B24-84CC-F6C76E9917F7}"/>
                  </a:ext>
                </a:extLst>
              </p:cNvPr>
              <p:cNvSpPr txBox="1"/>
              <p:nvPr/>
            </p:nvSpPr>
            <p:spPr>
              <a:xfrm>
                <a:off x="1365662" y="1099423"/>
                <a:ext cx="617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Size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8E348AB-308F-4FCA-BA8A-3C24A648D5D1}"/>
                  </a:ext>
                </a:extLst>
              </p:cNvPr>
              <p:cNvSpPr txBox="1"/>
              <p:nvPr/>
            </p:nvSpPr>
            <p:spPr>
              <a:xfrm>
                <a:off x="636959" y="1099424"/>
                <a:ext cx="9084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Next_ptr</a:t>
                </a:r>
                <a:endParaRPr lang="fr-FR" dirty="0"/>
              </a:p>
            </p:txBody>
          </p:sp>
          <p:sp>
            <p:nvSpPr>
              <p:cNvPr id="16" name="Flèche : virage 15">
                <a:extLst>
                  <a:ext uri="{FF2B5EF4-FFF2-40B4-BE49-F238E27FC236}">
                    <a16:creationId xmlns:a16="http://schemas.microsoft.com/office/drawing/2014/main" id="{439054AD-E5EB-4781-8B69-CCF48FE9E1C4}"/>
                  </a:ext>
                </a:extLst>
              </p:cNvPr>
              <p:cNvSpPr/>
              <p:nvPr/>
            </p:nvSpPr>
            <p:spPr>
              <a:xfrm rot="10800000" flipH="1">
                <a:off x="1058533" y="1624239"/>
                <a:ext cx="486888" cy="707923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02D42A7-D20F-4BCE-A928-19BD2B9C097E}"/>
                </a:ext>
              </a:extLst>
            </p:cNvPr>
            <p:cNvGrpSpPr/>
            <p:nvPr/>
          </p:nvGrpSpPr>
          <p:grpSpPr>
            <a:xfrm>
              <a:off x="629364" y="1036367"/>
              <a:ext cx="2480314" cy="847680"/>
              <a:chOff x="629364" y="1036367"/>
              <a:chExt cx="2480314" cy="847680"/>
            </a:xfrm>
          </p:grpSpPr>
          <p:sp>
            <p:nvSpPr>
              <p:cNvPr id="11" name="Flèche : bas 10">
                <a:extLst>
                  <a:ext uri="{FF2B5EF4-FFF2-40B4-BE49-F238E27FC236}">
                    <a16:creationId xmlns:a16="http://schemas.microsoft.com/office/drawing/2014/main" id="{3CA38389-1548-4A61-842A-35AEBC519235}"/>
                  </a:ext>
                </a:extLst>
              </p:cNvPr>
              <p:cNvSpPr/>
              <p:nvPr/>
            </p:nvSpPr>
            <p:spPr>
              <a:xfrm>
                <a:off x="1754982" y="1397159"/>
                <a:ext cx="229079" cy="486888"/>
              </a:xfrm>
              <a:prstGeom prst="down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91D2892-672F-41CD-AA56-52DD01ADF2C7}"/>
                  </a:ext>
                </a:extLst>
              </p:cNvPr>
              <p:cNvSpPr txBox="1"/>
              <p:nvPr/>
            </p:nvSpPr>
            <p:spPr>
              <a:xfrm>
                <a:off x="629364" y="1036367"/>
                <a:ext cx="24803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Pointer </a:t>
                </a:r>
                <a:r>
                  <a:rPr lang="fr-FR" dirty="0" err="1"/>
                  <a:t>returned</a:t>
                </a:r>
                <a:r>
                  <a:rPr lang="fr-FR" dirty="0"/>
                  <a:t> by </a:t>
                </a:r>
                <a:r>
                  <a:rPr lang="fr-FR" dirty="0" err="1"/>
                  <a:t>malloc</a:t>
                </a:r>
                <a:endParaRPr lang="fr-FR" dirty="0"/>
              </a:p>
            </p:txBody>
          </p: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8154FB29-813F-4557-9305-613DCB9E0885}"/>
                </a:ext>
              </a:extLst>
            </p:cNvPr>
            <p:cNvSpPr txBox="1"/>
            <p:nvPr/>
          </p:nvSpPr>
          <p:spPr>
            <a:xfrm>
              <a:off x="1934741" y="1591185"/>
              <a:ext cx="191123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/>
                <a:t>chunk</a:t>
              </a:r>
              <a:r>
                <a:rPr lang="fr-FR" i="1" dirty="0"/>
                <a:t> / user data</a:t>
              </a:r>
            </a:p>
          </p:txBody>
        </p:sp>
      </p:grp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17D21AC-1684-4204-970A-02EA700AFF34}"/>
              </a:ext>
            </a:extLst>
          </p:cNvPr>
          <p:cNvCxnSpPr/>
          <p:nvPr/>
        </p:nvCxnSpPr>
        <p:spPr>
          <a:xfrm flipV="1">
            <a:off x="5521542" y="3042300"/>
            <a:ext cx="317796" cy="42023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0A4293C-A8BA-4D37-8330-13D0B1D25962}"/>
              </a:ext>
            </a:extLst>
          </p:cNvPr>
          <p:cNvCxnSpPr>
            <a:cxnSpLocks/>
          </p:cNvCxnSpPr>
          <p:nvPr/>
        </p:nvCxnSpPr>
        <p:spPr>
          <a:xfrm flipV="1">
            <a:off x="6964604" y="3042301"/>
            <a:ext cx="0" cy="4202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10DF2D5-7EF4-499E-B385-7C235B647088}"/>
              </a:ext>
            </a:extLst>
          </p:cNvPr>
          <p:cNvSpPr txBox="1"/>
          <p:nvPr/>
        </p:nvSpPr>
        <p:spPr>
          <a:xfrm>
            <a:off x="5874663" y="3472661"/>
            <a:ext cx="2179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usr_ptr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b="1" dirty="0">
                <a:solidFill>
                  <a:srgbClr val="C00000"/>
                </a:solidFill>
              </a:rPr>
              <a:t>(Pointer </a:t>
            </a:r>
            <a:r>
              <a:rPr lang="fr-FR" b="1" dirty="0" err="1">
                <a:solidFill>
                  <a:srgbClr val="C00000"/>
                </a:solidFill>
              </a:rPr>
              <a:t>given</a:t>
            </a:r>
            <a:r>
              <a:rPr lang="fr-FR" b="1" dirty="0">
                <a:solidFill>
                  <a:srgbClr val="C00000"/>
                </a:solidFill>
              </a:rPr>
              <a:t> to free)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51D161-3D7A-4A72-AF42-6D1B0CF62246}"/>
              </a:ext>
            </a:extLst>
          </p:cNvPr>
          <p:cNvSpPr txBox="1"/>
          <p:nvPr/>
        </p:nvSpPr>
        <p:spPr>
          <a:xfrm>
            <a:off x="5046454" y="3462535"/>
            <a:ext cx="93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C00000"/>
                </a:solidFill>
              </a:rPr>
              <a:t>my_ptr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18A5F29-E05C-4332-99A4-7CAB20FBA511}"/>
              </a:ext>
            </a:extLst>
          </p:cNvPr>
          <p:cNvSpPr txBox="1"/>
          <p:nvPr/>
        </p:nvSpPr>
        <p:spPr>
          <a:xfrm>
            <a:off x="6305992" y="2649248"/>
            <a:ext cx="569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104</a:t>
            </a:r>
          </a:p>
        </p:txBody>
      </p:sp>
    </p:spTree>
    <p:extLst>
      <p:ext uri="{BB962C8B-B14F-4D97-AF65-F5344CB8AC3E}">
        <p14:creationId xmlns:p14="http://schemas.microsoft.com/office/powerpoint/2010/main" val="4725326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38601-984D-4A9E-86EF-4837707D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3:	</a:t>
            </a:r>
            <a:r>
              <a:rPr lang="fr-FR" dirty="0" err="1"/>
              <a:t>oth_ptr</a:t>
            </a:r>
            <a:r>
              <a:rPr lang="fr-FR" dirty="0"/>
              <a:t> = </a:t>
            </a:r>
            <a:r>
              <a:rPr lang="fr-FR" dirty="0" err="1"/>
              <a:t>malloc</a:t>
            </a:r>
            <a:r>
              <a:rPr lang="fr-FR" dirty="0"/>
              <a:t>(84);</a:t>
            </a:r>
          </a:p>
          <a:p>
            <a:endParaRPr lang="fr-FR" dirty="0"/>
          </a:p>
          <a:p>
            <a:pPr marL="533400" indent="-457200">
              <a:buFont typeface="+mj-lt"/>
              <a:buAutoNum type="arabicPeriod"/>
            </a:pPr>
            <a:r>
              <a:rPr lang="fr-FR" dirty="0" err="1"/>
              <a:t>Add</a:t>
            </a:r>
            <a:r>
              <a:rPr lang="fr-FR" dirty="0"/>
              <a:t> the header</a:t>
            </a:r>
            <a:endParaRPr lang="fr-FR" sz="2000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Round the total (104)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 err="1"/>
              <a:t>Search</a:t>
            </a:r>
            <a:r>
              <a:rPr lang="fr-FR" dirty="0"/>
              <a:t> for an </a:t>
            </a:r>
            <a:r>
              <a:rPr lang="fr-FR" dirty="0" err="1"/>
              <a:t>available</a:t>
            </a:r>
            <a:r>
              <a:rPr lang="fr-FR" dirty="0"/>
              <a:t> block in the free </a:t>
            </a:r>
            <a:r>
              <a:rPr lang="fr-FR" dirty="0" err="1"/>
              <a:t>list</a:t>
            </a:r>
            <a:br>
              <a:rPr lang="fr-FR" dirty="0"/>
            </a:br>
            <a:r>
              <a:rPr lang="fr-FR" sz="2000" i="1" dirty="0"/>
              <a:t>(</a:t>
            </a:r>
            <a:r>
              <a:rPr lang="fr-FR" sz="2000" i="1" dirty="0" err="1"/>
              <a:t>browse</a:t>
            </a:r>
            <a:r>
              <a:rPr lang="fr-FR" sz="2000" i="1" dirty="0"/>
              <a:t> the </a:t>
            </a:r>
            <a:r>
              <a:rPr lang="fr-FR" sz="2000" i="1" dirty="0" err="1"/>
              <a:t>linked</a:t>
            </a:r>
            <a:r>
              <a:rPr lang="fr-FR" sz="2000" i="1" dirty="0"/>
              <a:t> </a:t>
            </a:r>
            <a:r>
              <a:rPr lang="fr-FR" sz="2000" i="1" dirty="0" err="1"/>
              <a:t>list</a:t>
            </a:r>
            <a:r>
              <a:rPr lang="fr-FR" sz="2000" i="1" dirty="0"/>
              <a:t> of free blocks)</a:t>
            </a:r>
            <a:endParaRPr lang="fr-FR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Use the </a:t>
            </a:r>
            <a:r>
              <a:rPr lang="fr-FR" dirty="0" err="1"/>
              <a:t>available</a:t>
            </a:r>
            <a:r>
              <a:rPr lang="fr-FR" dirty="0"/>
              <a:t> block OR </a:t>
            </a:r>
            <a:r>
              <a:rPr lang="fr-FR" dirty="0" err="1"/>
              <a:t>create</a:t>
            </a:r>
            <a:r>
              <a:rPr lang="fr-FR" dirty="0"/>
              <a:t> a new one</a:t>
            </a:r>
            <a:br>
              <a:rPr lang="fr-FR" dirty="0"/>
            </a:br>
            <a:r>
              <a:rPr lang="fr-FR" sz="2000" i="1" dirty="0"/>
              <a:t>(</a:t>
            </a:r>
            <a:r>
              <a:rPr lang="fr-FR" sz="2000" i="1" dirty="0" err="1"/>
              <a:t>don’t</a:t>
            </a:r>
            <a:r>
              <a:rPr lang="fr-FR" sz="2000" i="1" dirty="0"/>
              <a:t> </a:t>
            </a:r>
            <a:r>
              <a:rPr lang="fr-FR" sz="2000" i="1" dirty="0" err="1"/>
              <a:t>forget</a:t>
            </a:r>
            <a:r>
              <a:rPr lang="fr-FR" sz="2000" i="1" dirty="0"/>
              <a:t> to </a:t>
            </a:r>
            <a:r>
              <a:rPr lang="fr-FR" sz="2000" i="1" dirty="0" err="1"/>
              <a:t>delete</a:t>
            </a:r>
            <a:r>
              <a:rPr lang="fr-FR" sz="2000" i="1" dirty="0"/>
              <a:t> the </a:t>
            </a:r>
            <a:r>
              <a:rPr lang="fr-FR" sz="2000" i="1" dirty="0" err="1"/>
              <a:t>chosen</a:t>
            </a:r>
            <a:r>
              <a:rPr lang="fr-FR" sz="2000" i="1" dirty="0"/>
              <a:t> block </a:t>
            </a:r>
            <a:r>
              <a:rPr lang="fr-FR" sz="2000" i="1" dirty="0" err="1"/>
              <a:t>from</a:t>
            </a:r>
            <a:r>
              <a:rPr lang="fr-FR" sz="2000" i="1" dirty="0"/>
              <a:t> the </a:t>
            </a:r>
            <a:r>
              <a:rPr lang="fr-FR" sz="2000" i="1" dirty="0" err="1"/>
              <a:t>list</a:t>
            </a:r>
            <a:r>
              <a:rPr lang="fr-FR" sz="2000" i="1" dirty="0"/>
              <a:t>)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… (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Step</a:t>
            </a:r>
            <a:r>
              <a:rPr lang="fr-FR" dirty="0"/>
              <a:t> 1)</a:t>
            </a:r>
            <a:endParaRPr lang="fr-FR" sz="3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149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C08BF9E-9550-440C-B4B7-0E2053DA23C3}"/>
              </a:ext>
            </a:extLst>
          </p:cNvPr>
          <p:cNvGrpSpPr/>
          <p:nvPr/>
        </p:nvGrpSpPr>
        <p:grpSpPr>
          <a:xfrm>
            <a:off x="4979071" y="1592140"/>
            <a:ext cx="3852063" cy="1039754"/>
            <a:chOff x="4979071" y="1867796"/>
            <a:chExt cx="3852063" cy="103975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F3D8C2A9-FBB7-4864-A0B9-8CC56710224B}"/>
                </a:ext>
              </a:extLst>
            </p:cNvPr>
            <p:cNvGrpSpPr/>
            <p:nvPr/>
          </p:nvGrpSpPr>
          <p:grpSpPr>
            <a:xfrm>
              <a:off x="4979071" y="1867796"/>
              <a:ext cx="3852063" cy="1039754"/>
              <a:chOff x="3452446" y="3042258"/>
              <a:chExt cx="3852063" cy="1039754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BE449A6-C99D-46CE-B3FD-C808BD3C82C4}"/>
                  </a:ext>
                </a:extLst>
              </p:cNvPr>
              <p:cNvGrpSpPr/>
              <p:nvPr/>
            </p:nvGrpSpPr>
            <p:grpSpPr>
              <a:xfrm>
                <a:off x="3452446" y="3042258"/>
                <a:ext cx="3146961" cy="907123"/>
                <a:chOff x="878774" y="1425039"/>
                <a:chExt cx="3146961" cy="907123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3284AD6D-07D0-46EF-B48E-71D2E38426DD}"/>
                    </a:ext>
                  </a:extLst>
                </p:cNvPr>
                <p:cNvGrpSpPr/>
                <p:nvPr/>
              </p:nvGrpSpPr>
              <p:grpSpPr>
                <a:xfrm>
                  <a:off x="878774" y="1425039"/>
                  <a:ext cx="3146961" cy="486888"/>
                  <a:chOff x="878774" y="1425039"/>
                  <a:chExt cx="3146961" cy="486888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710452A-68EB-4145-959B-70E2B514FD54}"/>
                      </a:ext>
                    </a:extLst>
                  </p:cNvPr>
                  <p:cNvSpPr/>
                  <p:nvPr/>
                </p:nvSpPr>
                <p:spPr>
                  <a:xfrm>
                    <a:off x="878774" y="1425039"/>
                    <a:ext cx="3146961" cy="486888"/>
                  </a:xfrm>
                  <a:prstGeom prst="rect">
                    <a:avLst/>
                  </a:prstGeom>
                  <a:pattFill prst="wdDnDiag">
                    <a:fgClr>
                      <a:schemeClr val="bg2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4D6D441-9D0D-477A-B44E-08031554315E}"/>
                      </a:ext>
                    </a:extLst>
                  </p:cNvPr>
                  <p:cNvSpPr/>
                  <p:nvPr/>
                </p:nvSpPr>
                <p:spPr>
                  <a:xfrm>
                    <a:off x="878774" y="1425039"/>
                    <a:ext cx="486888" cy="4868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6BF8C06-789B-45B3-9AEB-AD369B2AF5AE}"/>
                      </a:ext>
                    </a:extLst>
                  </p:cNvPr>
                  <p:cNvSpPr/>
                  <p:nvPr/>
                </p:nvSpPr>
                <p:spPr>
                  <a:xfrm>
                    <a:off x="1365662" y="1425039"/>
                    <a:ext cx="486888" cy="4868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9" name="Flèche : virage 28">
                  <a:extLst>
                    <a:ext uri="{FF2B5EF4-FFF2-40B4-BE49-F238E27FC236}">
                      <a16:creationId xmlns:a16="http://schemas.microsoft.com/office/drawing/2014/main" id="{234911A7-E4F7-4005-99DC-A1CB31F861D3}"/>
                    </a:ext>
                  </a:extLst>
                </p:cNvPr>
                <p:cNvSpPr/>
                <p:nvPr/>
              </p:nvSpPr>
              <p:spPr>
                <a:xfrm rot="10800000" flipH="1">
                  <a:off x="1058533" y="1624239"/>
                  <a:ext cx="486888" cy="707923"/>
                </a:xfrm>
                <a:prstGeom prst="ben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F7492AE1-01FC-48F2-BF45-9E258A26FE60}"/>
                  </a:ext>
                </a:extLst>
              </p:cNvPr>
              <p:cNvGrpSpPr/>
              <p:nvPr/>
            </p:nvGrpSpPr>
            <p:grpSpPr>
              <a:xfrm>
                <a:off x="4157548" y="3595124"/>
                <a:ext cx="3146961" cy="486888"/>
                <a:chOff x="878774" y="1425039"/>
                <a:chExt cx="3146961" cy="48688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94121C6-24C5-42BB-B924-48B9DD2B3D63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CEEBD55-B50B-4715-B17F-1F380A414CE3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schemeClr val="tx1"/>
                      </a:solidFill>
                    </a:rPr>
                    <a:t>NULL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3A6E27-0AF4-4B3A-A6A6-8521C6CDDBC6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28CC1155-7D0F-475C-B175-35E5885FA898}"/>
                </a:ext>
              </a:extLst>
            </p:cNvPr>
            <p:cNvSpPr txBox="1"/>
            <p:nvPr/>
          </p:nvSpPr>
          <p:spPr>
            <a:xfrm>
              <a:off x="6129965" y="2510217"/>
              <a:ext cx="569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104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406620D-FF92-43B3-AF20-8AF7A056A03D}"/>
                </a:ext>
              </a:extLst>
            </p:cNvPr>
            <p:cNvSpPr txBox="1"/>
            <p:nvPr/>
          </p:nvSpPr>
          <p:spPr>
            <a:xfrm>
              <a:off x="5420217" y="1957351"/>
              <a:ext cx="569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208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94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Control Block</a:t>
            </a: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>
                <a:solidFill>
                  <a:schemeClr val="dk1"/>
                </a:solidFill>
              </a:rPr>
              <a:t>Contains all of the useful informations for a tas</a:t>
            </a:r>
            <a:r>
              <a:rPr lang="fr-FR" dirty="0">
                <a:solidFill>
                  <a:schemeClr val="dk1"/>
                </a:solidFill>
              </a:rPr>
              <a:t>k</a:t>
            </a:r>
          </a:p>
          <a:p>
            <a:pPr lvl="1">
              <a:buClr>
                <a:schemeClr val="dk1"/>
              </a:buClr>
            </a:pPr>
            <a:r>
              <a:rPr lang="en" dirty="0">
                <a:solidFill>
                  <a:schemeClr val="dk1"/>
                </a:solidFill>
              </a:rPr>
              <a:t>State of the process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Identification &amp; Group of the process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Address space informations (pages allocated)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Context (Signals, IPC, CPU registers, …)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…</a:t>
            </a:r>
            <a:endParaRPr lang="en-US" i="1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i="1" dirty="0" err="1"/>
              <a:t>Informations</a:t>
            </a:r>
            <a:r>
              <a:rPr lang="en-US" i="1" dirty="0"/>
              <a:t> allow to save/load a process in memory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i="1" dirty="0"/>
              <a:t>Keep its context intact in case of sleeping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i="1" dirty="0"/>
              <a:t>Check permission</a:t>
            </a:r>
            <a:endParaRPr lang="fr-FR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endParaRPr lang="en-US" i="1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i="1" dirty="0"/>
              <a:t>struct </a:t>
            </a:r>
            <a:r>
              <a:rPr lang="en-US" i="1" dirty="0" err="1"/>
              <a:t>task_struct</a:t>
            </a:r>
            <a:r>
              <a:rPr lang="en-US" i="1" dirty="0"/>
              <a:t> </a:t>
            </a:r>
            <a:r>
              <a:rPr lang="en-US" dirty="0"/>
              <a:t>in Linux, </a:t>
            </a:r>
            <a:r>
              <a:rPr lang="en-US" i="1" dirty="0"/>
              <a:t>PEB</a:t>
            </a:r>
            <a:r>
              <a:rPr lang="en-US" dirty="0"/>
              <a:t> on Windows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38601-984D-4A9E-86EF-4837707D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Step</a:t>
            </a:r>
            <a:r>
              <a:rPr lang="fr-FR" dirty="0"/>
              <a:t> 4:	</a:t>
            </a:r>
            <a:r>
              <a:rPr lang="fr-FR" dirty="0" err="1"/>
              <a:t>oth_ptr</a:t>
            </a:r>
            <a:r>
              <a:rPr lang="fr-FR" dirty="0"/>
              <a:t> = </a:t>
            </a:r>
            <a:r>
              <a:rPr lang="fr-FR" dirty="0" err="1"/>
              <a:t>realloc</a:t>
            </a:r>
            <a:r>
              <a:rPr lang="fr-FR" dirty="0"/>
              <a:t>(</a:t>
            </a:r>
            <a:r>
              <a:rPr lang="fr-FR" dirty="0" err="1"/>
              <a:t>oth_ptr</a:t>
            </a:r>
            <a:r>
              <a:rPr lang="fr-FR" dirty="0"/>
              <a:t>, 200);</a:t>
            </a:r>
          </a:p>
          <a:p>
            <a:endParaRPr lang="fr-FR" dirty="0"/>
          </a:p>
          <a:p>
            <a:pPr marL="533400" indent="-457200">
              <a:buFont typeface="+mj-lt"/>
              <a:buAutoNum type="arabicPeriod"/>
            </a:pPr>
            <a:r>
              <a:rPr lang="fr-FR" dirty="0" err="1"/>
              <a:t>Add</a:t>
            </a:r>
            <a:r>
              <a:rPr lang="fr-FR" dirty="0"/>
              <a:t> the header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Round the total (208)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 err="1"/>
              <a:t>Search</a:t>
            </a:r>
            <a:r>
              <a:rPr lang="fr-FR" dirty="0"/>
              <a:t> for an </a:t>
            </a:r>
            <a:r>
              <a:rPr lang="fr-FR" dirty="0" err="1"/>
              <a:t>available</a:t>
            </a:r>
            <a:r>
              <a:rPr lang="fr-FR" dirty="0"/>
              <a:t> block in the free </a:t>
            </a:r>
            <a:r>
              <a:rPr lang="fr-FR" dirty="0" err="1"/>
              <a:t>list</a:t>
            </a:r>
            <a:br>
              <a:rPr lang="fr-FR" dirty="0"/>
            </a:br>
            <a:r>
              <a:rPr lang="fr-FR" sz="2000" i="1" dirty="0"/>
              <a:t>(</a:t>
            </a:r>
            <a:r>
              <a:rPr lang="fr-FR" sz="2000" i="1" dirty="0" err="1"/>
              <a:t>browse</a:t>
            </a:r>
            <a:r>
              <a:rPr lang="fr-FR" sz="2000" i="1" dirty="0"/>
              <a:t> the </a:t>
            </a:r>
            <a:r>
              <a:rPr lang="fr-FR" sz="2000" i="1" dirty="0" err="1"/>
              <a:t>linked</a:t>
            </a:r>
            <a:r>
              <a:rPr lang="fr-FR" sz="2000" i="1" dirty="0"/>
              <a:t> </a:t>
            </a:r>
            <a:r>
              <a:rPr lang="fr-FR" sz="2000" i="1" dirty="0" err="1"/>
              <a:t>list</a:t>
            </a:r>
            <a:r>
              <a:rPr lang="fr-FR" sz="2000" i="1" dirty="0"/>
              <a:t> of free blocks)</a:t>
            </a:r>
            <a:endParaRPr lang="fr-FR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Use the </a:t>
            </a:r>
            <a:r>
              <a:rPr lang="fr-FR" dirty="0" err="1"/>
              <a:t>available</a:t>
            </a:r>
            <a:r>
              <a:rPr lang="fr-FR" dirty="0"/>
              <a:t> block OR </a:t>
            </a:r>
            <a:r>
              <a:rPr lang="fr-FR" dirty="0" err="1"/>
              <a:t>create</a:t>
            </a:r>
            <a:r>
              <a:rPr lang="fr-FR" dirty="0"/>
              <a:t> a new one</a:t>
            </a:r>
            <a:br>
              <a:rPr lang="fr-FR" dirty="0"/>
            </a:br>
            <a:r>
              <a:rPr lang="fr-FR" sz="2000" i="1" dirty="0"/>
              <a:t>(</a:t>
            </a:r>
            <a:r>
              <a:rPr lang="fr-FR" sz="2000" i="1" dirty="0" err="1"/>
              <a:t>don’t</a:t>
            </a:r>
            <a:r>
              <a:rPr lang="fr-FR" sz="2000" i="1" dirty="0"/>
              <a:t> </a:t>
            </a:r>
            <a:r>
              <a:rPr lang="fr-FR" sz="2000" i="1" dirty="0" err="1"/>
              <a:t>forget</a:t>
            </a:r>
            <a:r>
              <a:rPr lang="fr-FR" sz="2000" i="1" dirty="0"/>
              <a:t> to </a:t>
            </a:r>
            <a:r>
              <a:rPr lang="fr-FR" sz="2000" i="1" dirty="0" err="1"/>
              <a:t>delete</a:t>
            </a:r>
            <a:r>
              <a:rPr lang="fr-FR" sz="2000" i="1" dirty="0"/>
              <a:t> the </a:t>
            </a:r>
            <a:r>
              <a:rPr lang="fr-FR" sz="2000" i="1" dirty="0" err="1"/>
              <a:t>chosen</a:t>
            </a:r>
            <a:r>
              <a:rPr lang="fr-FR" sz="2000" i="1" dirty="0"/>
              <a:t> block </a:t>
            </a:r>
            <a:r>
              <a:rPr lang="fr-FR" sz="2000" i="1" dirty="0" err="1"/>
              <a:t>from</a:t>
            </a:r>
            <a:r>
              <a:rPr lang="fr-FR" sz="2000" i="1" dirty="0"/>
              <a:t> the </a:t>
            </a:r>
            <a:r>
              <a:rPr lang="fr-FR" sz="2000" i="1" dirty="0" err="1"/>
              <a:t>list</a:t>
            </a:r>
            <a:r>
              <a:rPr lang="fr-FR" sz="2000" i="1" dirty="0"/>
              <a:t>)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Copy the user data </a:t>
            </a:r>
            <a:r>
              <a:rPr lang="fr-FR" dirty="0" err="1"/>
              <a:t>from</a:t>
            </a:r>
            <a:r>
              <a:rPr lang="fr-FR" dirty="0"/>
              <a:t> the </a:t>
            </a:r>
            <a:r>
              <a:rPr lang="fr-FR" dirty="0" err="1"/>
              <a:t>old</a:t>
            </a:r>
            <a:r>
              <a:rPr lang="fr-FR" dirty="0"/>
              <a:t> block and free (</a:t>
            </a:r>
            <a:r>
              <a:rPr lang="fr-FR" dirty="0" err="1"/>
              <a:t>Step</a:t>
            </a:r>
            <a:r>
              <a:rPr lang="fr-FR" dirty="0"/>
              <a:t> 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150</a:t>
            </a:fld>
            <a:endParaRPr lang="fr-FR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C08BF9E-9550-440C-B4B7-0E2053DA23C3}"/>
              </a:ext>
            </a:extLst>
          </p:cNvPr>
          <p:cNvGrpSpPr/>
          <p:nvPr/>
        </p:nvGrpSpPr>
        <p:grpSpPr>
          <a:xfrm>
            <a:off x="4979071" y="1592140"/>
            <a:ext cx="3852063" cy="1039754"/>
            <a:chOff x="4979071" y="1867796"/>
            <a:chExt cx="3852063" cy="1039754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F3D8C2A9-FBB7-4864-A0B9-8CC56710224B}"/>
                </a:ext>
              </a:extLst>
            </p:cNvPr>
            <p:cNvGrpSpPr/>
            <p:nvPr/>
          </p:nvGrpSpPr>
          <p:grpSpPr>
            <a:xfrm>
              <a:off x="4979071" y="1867796"/>
              <a:ext cx="3852063" cy="1039754"/>
              <a:chOff x="3452446" y="3042258"/>
              <a:chExt cx="3852063" cy="1039754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DBE449A6-C99D-46CE-B3FD-C808BD3C82C4}"/>
                  </a:ext>
                </a:extLst>
              </p:cNvPr>
              <p:cNvGrpSpPr/>
              <p:nvPr/>
            </p:nvGrpSpPr>
            <p:grpSpPr>
              <a:xfrm>
                <a:off x="3452446" y="3042258"/>
                <a:ext cx="3146961" cy="907123"/>
                <a:chOff x="878774" y="1425039"/>
                <a:chExt cx="3146961" cy="907123"/>
              </a:xfrm>
            </p:grpSpPr>
            <p:grpSp>
              <p:nvGrpSpPr>
                <p:cNvPr id="28" name="Groupe 27">
                  <a:extLst>
                    <a:ext uri="{FF2B5EF4-FFF2-40B4-BE49-F238E27FC236}">
                      <a16:creationId xmlns:a16="http://schemas.microsoft.com/office/drawing/2014/main" id="{3284AD6D-07D0-46EF-B48E-71D2E38426DD}"/>
                    </a:ext>
                  </a:extLst>
                </p:cNvPr>
                <p:cNvGrpSpPr/>
                <p:nvPr/>
              </p:nvGrpSpPr>
              <p:grpSpPr>
                <a:xfrm>
                  <a:off x="878774" y="1425039"/>
                  <a:ext cx="3146961" cy="486888"/>
                  <a:chOff x="878774" y="1425039"/>
                  <a:chExt cx="3146961" cy="486888"/>
                </a:xfrm>
              </p:grpSpPr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7710452A-68EB-4145-959B-70E2B514FD54}"/>
                      </a:ext>
                    </a:extLst>
                  </p:cNvPr>
                  <p:cNvSpPr/>
                  <p:nvPr/>
                </p:nvSpPr>
                <p:spPr>
                  <a:xfrm>
                    <a:off x="878774" y="1425039"/>
                    <a:ext cx="3146961" cy="486888"/>
                  </a:xfrm>
                  <a:prstGeom prst="rect">
                    <a:avLst/>
                  </a:prstGeom>
                  <a:pattFill prst="wdDnDiag">
                    <a:fgClr>
                      <a:schemeClr val="bg2">
                        <a:lumMod val="75000"/>
                      </a:schemeClr>
                    </a:fgClr>
                    <a:bgClr>
                      <a:schemeClr val="bg1"/>
                    </a:bgClr>
                  </a:patt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34D6D441-9D0D-477A-B44E-08031554315E}"/>
                      </a:ext>
                    </a:extLst>
                  </p:cNvPr>
                  <p:cNvSpPr/>
                  <p:nvPr/>
                </p:nvSpPr>
                <p:spPr>
                  <a:xfrm>
                    <a:off x="878774" y="1425039"/>
                    <a:ext cx="486888" cy="4868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D6BF8C06-789B-45B3-9AEB-AD369B2AF5AE}"/>
                      </a:ext>
                    </a:extLst>
                  </p:cNvPr>
                  <p:cNvSpPr/>
                  <p:nvPr/>
                </p:nvSpPr>
                <p:spPr>
                  <a:xfrm>
                    <a:off x="1365662" y="1425039"/>
                    <a:ext cx="486888" cy="4868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sp>
              <p:nvSpPr>
                <p:cNvPr id="29" name="Flèche : virage 28">
                  <a:extLst>
                    <a:ext uri="{FF2B5EF4-FFF2-40B4-BE49-F238E27FC236}">
                      <a16:creationId xmlns:a16="http://schemas.microsoft.com/office/drawing/2014/main" id="{234911A7-E4F7-4005-99DC-A1CB31F861D3}"/>
                    </a:ext>
                  </a:extLst>
                </p:cNvPr>
                <p:cNvSpPr/>
                <p:nvPr/>
              </p:nvSpPr>
              <p:spPr>
                <a:xfrm rot="10800000" flipH="1">
                  <a:off x="1058533" y="1624239"/>
                  <a:ext cx="486888" cy="707923"/>
                </a:xfrm>
                <a:prstGeom prst="ben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F7492AE1-01FC-48F2-BF45-9E258A26FE60}"/>
                  </a:ext>
                </a:extLst>
              </p:cNvPr>
              <p:cNvGrpSpPr/>
              <p:nvPr/>
            </p:nvGrpSpPr>
            <p:grpSpPr>
              <a:xfrm>
                <a:off x="4157548" y="3595124"/>
                <a:ext cx="3146961" cy="486888"/>
                <a:chOff x="878774" y="1425039"/>
                <a:chExt cx="3146961" cy="486888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94121C6-24C5-42BB-B924-48B9DD2B3D63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CEEBD55-B50B-4715-B17F-1F380A414CE3}"/>
                    </a:ext>
                  </a:extLst>
                </p:cNvPr>
                <p:cNvSpPr/>
                <p:nvPr/>
              </p:nvSpPr>
              <p:spPr>
                <a:xfrm>
                  <a:off x="878774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900" dirty="0">
                      <a:solidFill>
                        <a:schemeClr val="tx1"/>
                      </a:solidFill>
                    </a:rPr>
                    <a:t>NULL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93A6E27-0AF4-4B3A-A6A6-8521C6CDDBC6}"/>
                    </a:ext>
                  </a:extLst>
                </p:cNvPr>
                <p:cNvSpPr/>
                <p:nvPr/>
              </p:nvSpPr>
              <p:spPr>
                <a:xfrm>
                  <a:off x="1365662" y="1425039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28CC1155-7D0F-475C-B175-35E5885FA898}"/>
                </a:ext>
              </a:extLst>
            </p:cNvPr>
            <p:cNvSpPr txBox="1"/>
            <p:nvPr/>
          </p:nvSpPr>
          <p:spPr>
            <a:xfrm>
              <a:off x="6129965" y="2510217"/>
              <a:ext cx="569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104</a:t>
              </a:r>
            </a:p>
          </p:txBody>
        </p:sp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406620D-FF92-43B3-AF20-8AF7A056A03D}"/>
                </a:ext>
              </a:extLst>
            </p:cNvPr>
            <p:cNvSpPr txBox="1"/>
            <p:nvPr/>
          </p:nvSpPr>
          <p:spPr>
            <a:xfrm>
              <a:off x="5420217" y="1957351"/>
              <a:ext cx="5690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208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381842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D38601-984D-4A9E-86EF-4837707DD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Variant: Header (</a:t>
            </a:r>
            <a:r>
              <a:rPr lang="fr-FR" dirty="0" err="1"/>
              <a:t>meta</a:t>
            </a:r>
            <a:r>
              <a:rPr lang="fr-FR" dirty="0"/>
              <a:t>-data)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stored</a:t>
            </a:r>
            <a:r>
              <a:rPr lang="fr-FR" dirty="0"/>
              <a:t> </a:t>
            </a:r>
            <a:r>
              <a:rPr lang="fr-FR" dirty="0" err="1"/>
              <a:t>somewhere</a:t>
            </a:r>
            <a:r>
              <a:rPr lang="fr-FR" dirty="0"/>
              <a:t> </a:t>
            </a:r>
            <a:r>
              <a:rPr lang="fr-FR" dirty="0" err="1"/>
              <a:t>else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Allows</a:t>
            </a:r>
            <a:r>
              <a:rPr lang="fr-FR" dirty="0"/>
              <a:t> more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organize</a:t>
            </a:r>
            <a:r>
              <a:rPr lang="fr-FR" dirty="0"/>
              <a:t> data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151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6EEE97EA-AB7C-47EC-9B3E-A6547657D3C7}"/>
              </a:ext>
            </a:extLst>
          </p:cNvPr>
          <p:cNvGrpSpPr/>
          <p:nvPr/>
        </p:nvGrpSpPr>
        <p:grpSpPr>
          <a:xfrm>
            <a:off x="1208649" y="2534118"/>
            <a:ext cx="5447699" cy="2403407"/>
            <a:chOff x="1208649" y="2534118"/>
            <a:chExt cx="5447699" cy="2403407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AFB89F26-B1A8-4881-8E58-A01FFD330D9A}"/>
                </a:ext>
              </a:extLst>
            </p:cNvPr>
            <p:cNvSpPr txBox="1"/>
            <p:nvPr/>
          </p:nvSpPr>
          <p:spPr>
            <a:xfrm>
              <a:off x="1208649" y="3590852"/>
              <a:ext cx="2480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Pointer </a:t>
              </a:r>
              <a:r>
                <a:rPr lang="fr-FR" dirty="0" err="1"/>
                <a:t>returned</a:t>
              </a:r>
              <a:r>
                <a:rPr lang="fr-FR" dirty="0"/>
                <a:t> by </a:t>
              </a:r>
              <a:r>
                <a:rPr lang="fr-FR" dirty="0" err="1"/>
                <a:t>malloc</a:t>
              </a:r>
              <a:endParaRPr lang="fr-FR" dirty="0"/>
            </a:p>
          </p:txBody>
        </p: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C3E7A431-8CB4-4EB2-B5E9-C64F602F8309}"/>
                </a:ext>
              </a:extLst>
            </p:cNvPr>
            <p:cNvGrpSpPr/>
            <p:nvPr/>
          </p:nvGrpSpPr>
          <p:grpSpPr>
            <a:xfrm>
              <a:off x="3509387" y="4131008"/>
              <a:ext cx="3146961" cy="806517"/>
              <a:chOff x="3553728" y="3462368"/>
              <a:chExt cx="3146961" cy="806517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F516F9-14F5-469E-8C87-0333FC6EE7FC}"/>
                  </a:ext>
                </a:extLst>
              </p:cNvPr>
              <p:cNvSpPr/>
              <p:nvPr/>
            </p:nvSpPr>
            <p:spPr>
              <a:xfrm>
                <a:off x="3553728" y="3781997"/>
                <a:ext cx="3146961" cy="486888"/>
              </a:xfrm>
              <a:prstGeom prst="rect">
                <a:avLst/>
              </a:prstGeom>
              <a:pattFill prst="wdDnDiag">
                <a:fgClr>
                  <a:schemeClr val="bg2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83C7207-5446-4CD1-9CEE-2DCB521B9BF1}"/>
                  </a:ext>
                </a:extLst>
              </p:cNvPr>
              <p:cNvSpPr txBox="1"/>
              <p:nvPr/>
            </p:nvSpPr>
            <p:spPr>
              <a:xfrm>
                <a:off x="3553728" y="3462368"/>
                <a:ext cx="3146961" cy="3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i="1" dirty="0" err="1"/>
                  <a:t>chunk</a:t>
                </a:r>
                <a:r>
                  <a:rPr lang="fr-FR" i="1" dirty="0"/>
                  <a:t> / user data</a:t>
                </a:r>
              </a:p>
            </p:txBody>
          </p: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96B7E6D-6D51-4199-B04C-402A1F1F96F7}"/>
                </a:ext>
              </a:extLst>
            </p:cNvPr>
            <p:cNvGrpSpPr/>
            <p:nvPr/>
          </p:nvGrpSpPr>
          <p:grpSpPr>
            <a:xfrm>
              <a:off x="3445519" y="2534118"/>
              <a:ext cx="1637349" cy="1232738"/>
              <a:chOff x="702319" y="3061438"/>
              <a:chExt cx="1637349" cy="1232738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090BE4-572A-48E9-8610-F2BDBF13F385}"/>
                  </a:ext>
                </a:extLst>
              </p:cNvPr>
              <p:cNvSpPr/>
              <p:nvPr/>
            </p:nvSpPr>
            <p:spPr>
              <a:xfrm>
                <a:off x="702319" y="3387054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93BFC79-4C87-4A91-874E-DF85FF173C26}"/>
                  </a:ext>
                </a:extLst>
              </p:cNvPr>
              <p:cNvSpPr/>
              <p:nvPr/>
            </p:nvSpPr>
            <p:spPr>
              <a:xfrm>
                <a:off x="1189207" y="3387054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11AED8C-A573-4FC7-A550-0EB8AAAD2232}"/>
                  </a:ext>
                </a:extLst>
              </p:cNvPr>
              <p:cNvSpPr txBox="1"/>
              <p:nvPr/>
            </p:nvSpPr>
            <p:spPr>
              <a:xfrm>
                <a:off x="1024384" y="3061438"/>
                <a:ext cx="617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Size</a:t>
                </a: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F8EE0AD-0104-4ADD-BD65-2644309EAE3A}"/>
                  </a:ext>
                </a:extLst>
              </p:cNvPr>
              <p:cNvSpPr txBox="1"/>
              <p:nvPr/>
            </p:nvSpPr>
            <p:spPr>
              <a:xfrm>
                <a:off x="703948" y="3061438"/>
                <a:ext cx="421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ptr</a:t>
                </a:r>
                <a:endParaRPr lang="fr-FR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AD653C6-0CC2-4ACC-8623-D589D96083F1}"/>
                  </a:ext>
                </a:extLst>
              </p:cNvPr>
              <p:cNvSpPr/>
              <p:nvPr/>
            </p:nvSpPr>
            <p:spPr>
              <a:xfrm>
                <a:off x="1673021" y="3387053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63EEA39-5D67-4911-836C-DA112B5B6855}"/>
                  </a:ext>
                </a:extLst>
              </p:cNvPr>
              <p:cNvSpPr txBox="1"/>
              <p:nvPr/>
            </p:nvSpPr>
            <p:spPr>
              <a:xfrm>
                <a:off x="1431206" y="3061438"/>
                <a:ext cx="9084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Next_ptr</a:t>
                </a:r>
                <a:endParaRPr lang="fr-FR" dirty="0"/>
              </a:p>
            </p:txBody>
          </p:sp>
          <p:sp>
            <p:nvSpPr>
              <p:cNvPr id="47" name="Flèche : virage 46">
                <a:extLst>
                  <a:ext uri="{FF2B5EF4-FFF2-40B4-BE49-F238E27FC236}">
                    <a16:creationId xmlns:a16="http://schemas.microsoft.com/office/drawing/2014/main" id="{021A9F5E-4969-4CE2-8A98-177885603506}"/>
                  </a:ext>
                </a:extLst>
              </p:cNvPr>
              <p:cNvSpPr/>
              <p:nvPr/>
            </p:nvSpPr>
            <p:spPr>
              <a:xfrm rot="10800000" flipH="1">
                <a:off x="1852780" y="3586253"/>
                <a:ext cx="486888" cy="707923"/>
              </a:xfrm>
              <a:prstGeom prst="ben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" name="Flèche : bas 33">
              <a:extLst>
                <a:ext uri="{FF2B5EF4-FFF2-40B4-BE49-F238E27FC236}">
                  <a16:creationId xmlns:a16="http://schemas.microsoft.com/office/drawing/2014/main" id="{33051311-5D84-49FF-A07B-2A6B8E04C1AF}"/>
                </a:ext>
              </a:extLst>
            </p:cNvPr>
            <p:cNvSpPr/>
            <p:nvPr/>
          </p:nvSpPr>
          <p:spPr>
            <a:xfrm>
              <a:off x="3561111" y="3034868"/>
              <a:ext cx="229079" cy="139170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59687133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152</a:t>
            </a:fld>
            <a:endParaRPr lang="fr-FR"/>
          </a:p>
        </p:txBody>
      </p: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A9446DC5-F9F1-4558-9D2F-4772C7102384}"/>
              </a:ext>
            </a:extLst>
          </p:cNvPr>
          <p:cNvGrpSpPr/>
          <p:nvPr/>
        </p:nvGrpSpPr>
        <p:grpSpPr>
          <a:xfrm>
            <a:off x="1229464" y="1199522"/>
            <a:ext cx="6685071" cy="2744455"/>
            <a:chOff x="1229464" y="1199522"/>
            <a:chExt cx="6685071" cy="2744455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6390544C-A3B9-4535-B71D-7DA727F640FE}"/>
                </a:ext>
              </a:extLst>
            </p:cNvPr>
            <p:cNvGrpSpPr/>
            <p:nvPr/>
          </p:nvGrpSpPr>
          <p:grpSpPr>
            <a:xfrm>
              <a:off x="1289394" y="3116041"/>
              <a:ext cx="6625141" cy="827936"/>
              <a:chOff x="1289394" y="3116041"/>
              <a:chExt cx="6625141" cy="827936"/>
            </a:xfrm>
          </p:grpSpPr>
          <p:grpSp>
            <p:nvGrpSpPr>
              <p:cNvPr id="17" name="Groupe 16">
                <a:extLst>
                  <a:ext uri="{FF2B5EF4-FFF2-40B4-BE49-F238E27FC236}">
                    <a16:creationId xmlns:a16="http://schemas.microsoft.com/office/drawing/2014/main" id="{BDB698B3-63BF-40EE-9DEF-5D6E0BBD8593}"/>
                  </a:ext>
                </a:extLst>
              </p:cNvPr>
              <p:cNvGrpSpPr/>
              <p:nvPr/>
            </p:nvGrpSpPr>
            <p:grpSpPr>
              <a:xfrm>
                <a:off x="1289394" y="3116041"/>
                <a:ext cx="3150899" cy="827936"/>
                <a:chOff x="678028" y="3103100"/>
                <a:chExt cx="3150899" cy="827936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4EF516F9-14F5-469E-8C87-0333FC6EE7FC}"/>
                    </a:ext>
                  </a:extLst>
                </p:cNvPr>
                <p:cNvSpPr/>
                <p:nvPr/>
              </p:nvSpPr>
              <p:spPr>
                <a:xfrm>
                  <a:off x="681966" y="3103100"/>
                  <a:ext cx="3146961" cy="486888"/>
                </a:xfrm>
                <a:prstGeom prst="rect">
                  <a:avLst/>
                </a:prstGeom>
                <a:pattFill prst="wdDnDiag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383C7207-5446-4CD1-9CEE-2DCB521B9BF1}"/>
                    </a:ext>
                  </a:extLst>
                </p:cNvPr>
                <p:cNvSpPr txBox="1"/>
                <p:nvPr/>
              </p:nvSpPr>
              <p:spPr>
                <a:xfrm>
                  <a:off x="678028" y="3611407"/>
                  <a:ext cx="3146961" cy="319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i="1" dirty="0" err="1"/>
                    <a:t>chunk</a:t>
                  </a:r>
                  <a:r>
                    <a:rPr lang="fr-FR" i="1" dirty="0"/>
                    <a:t> 1</a:t>
                  </a:r>
                </a:p>
              </p:txBody>
            </p:sp>
          </p:grp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D4C16077-9195-43D6-AE36-9476132F9AA9}"/>
                  </a:ext>
                </a:extLst>
              </p:cNvPr>
              <p:cNvGrpSpPr/>
              <p:nvPr/>
            </p:nvGrpSpPr>
            <p:grpSpPr>
              <a:xfrm>
                <a:off x="4436355" y="3116041"/>
                <a:ext cx="1589224" cy="803227"/>
                <a:chOff x="3824989" y="3103100"/>
                <a:chExt cx="1589224" cy="803227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619DF73-C1FF-43BC-828B-ED3645768519}"/>
                    </a:ext>
                  </a:extLst>
                </p:cNvPr>
                <p:cNvSpPr/>
                <p:nvPr/>
              </p:nvSpPr>
              <p:spPr>
                <a:xfrm>
                  <a:off x="3828928" y="3103100"/>
                  <a:ext cx="1585284" cy="486888"/>
                </a:xfrm>
                <a:prstGeom prst="rect">
                  <a:avLst/>
                </a:prstGeom>
                <a:pattFill prst="diagBrick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3" name="ZoneTexte 52">
                  <a:extLst>
                    <a:ext uri="{FF2B5EF4-FFF2-40B4-BE49-F238E27FC236}">
                      <a16:creationId xmlns:a16="http://schemas.microsoft.com/office/drawing/2014/main" id="{329F9D15-5B21-4AB1-8BA4-1A526579D7AF}"/>
                    </a:ext>
                  </a:extLst>
                </p:cNvPr>
                <p:cNvSpPr txBox="1"/>
                <p:nvPr/>
              </p:nvSpPr>
              <p:spPr>
                <a:xfrm>
                  <a:off x="3824989" y="3586698"/>
                  <a:ext cx="1589224" cy="319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i="1" dirty="0" err="1"/>
                    <a:t>chunk</a:t>
                  </a:r>
                  <a:r>
                    <a:rPr lang="fr-FR" i="1" dirty="0"/>
                    <a:t> 2</a:t>
                  </a:r>
                </a:p>
              </p:txBody>
            </p:sp>
          </p:grpSp>
          <p:grpSp>
            <p:nvGrpSpPr>
              <p:cNvPr id="15" name="Groupe 14">
                <a:extLst>
                  <a:ext uri="{FF2B5EF4-FFF2-40B4-BE49-F238E27FC236}">
                    <a16:creationId xmlns:a16="http://schemas.microsoft.com/office/drawing/2014/main" id="{424ED73E-6425-4F73-9DC0-0AC55181B509}"/>
                  </a:ext>
                </a:extLst>
              </p:cNvPr>
              <p:cNvGrpSpPr/>
              <p:nvPr/>
            </p:nvGrpSpPr>
            <p:grpSpPr>
              <a:xfrm>
                <a:off x="6021639" y="3116041"/>
                <a:ext cx="1892896" cy="810082"/>
                <a:chOff x="5410273" y="3103100"/>
                <a:chExt cx="1892896" cy="810082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A7AB919A-5C2E-400C-984F-8F0CB3D9A690}"/>
                    </a:ext>
                  </a:extLst>
                </p:cNvPr>
                <p:cNvSpPr/>
                <p:nvPr/>
              </p:nvSpPr>
              <p:spPr>
                <a:xfrm>
                  <a:off x="5414212" y="3103100"/>
                  <a:ext cx="1888956" cy="486888"/>
                </a:xfrm>
                <a:prstGeom prst="rect">
                  <a:avLst/>
                </a:prstGeom>
                <a:pattFill prst="horzBrick">
                  <a:fgClr>
                    <a:schemeClr val="bg2">
                      <a:lumMod val="75000"/>
                    </a:schemeClr>
                  </a:fgClr>
                  <a:bgClr>
                    <a:schemeClr val="bg1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AF274485-4B6A-48E2-ADC3-E597B326789C}"/>
                    </a:ext>
                  </a:extLst>
                </p:cNvPr>
                <p:cNvSpPr txBox="1"/>
                <p:nvPr/>
              </p:nvSpPr>
              <p:spPr>
                <a:xfrm>
                  <a:off x="5410273" y="3593553"/>
                  <a:ext cx="1892896" cy="319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i="1" dirty="0" err="1"/>
                    <a:t>chunk</a:t>
                  </a:r>
                  <a:r>
                    <a:rPr lang="fr-FR" i="1" dirty="0"/>
                    <a:t> 3</a:t>
                  </a:r>
                </a:p>
              </p:txBody>
            </p:sp>
          </p:grpSp>
        </p:grp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6F3599FF-E5C7-43D3-A961-DEB0A98ED28B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472908" y="2012026"/>
              <a:ext cx="0" cy="1082983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F21320B7-EA86-4E7F-BAD5-91400313B3EF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4679799" y="2012026"/>
              <a:ext cx="0" cy="1082983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C65FBCDC-1735-4A3B-BADD-03960C919A3A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6269022" y="2012026"/>
              <a:ext cx="0" cy="1082983"/>
            </a:xfrm>
            <a:prstGeom prst="straightConnector1">
              <a:avLst/>
            </a:prstGeom>
            <a:ln w="28575">
              <a:solidFill>
                <a:schemeClr val="bg2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e 13">
              <a:extLst>
                <a:ext uri="{FF2B5EF4-FFF2-40B4-BE49-F238E27FC236}">
                  <a16:creationId xmlns:a16="http://schemas.microsoft.com/office/drawing/2014/main" id="{91FB52BE-E221-4296-A7D5-7D0D93E182F7}"/>
                </a:ext>
              </a:extLst>
            </p:cNvPr>
            <p:cNvGrpSpPr/>
            <p:nvPr/>
          </p:nvGrpSpPr>
          <p:grpSpPr>
            <a:xfrm>
              <a:off x="1229464" y="1199522"/>
              <a:ext cx="3323763" cy="1405035"/>
              <a:chOff x="618098" y="1186581"/>
              <a:chExt cx="3323763" cy="1405035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22090BE4-572A-48E9-8610-F2BDBF13F385}"/>
                  </a:ext>
                </a:extLst>
              </p:cNvPr>
              <p:cNvSpPr/>
              <p:nvPr/>
            </p:nvSpPr>
            <p:spPr>
              <a:xfrm>
                <a:off x="618098" y="1512197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93BFC79-4C87-4A91-874E-DF85FF173C26}"/>
                  </a:ext>
                </a:extLst>
              </p:cNvPr>
              <p:cNvSpPr/>
              <p:nvPr/>
            </p:nvSpPr>
            <p:spPr>
              <a:xfrm>
                <a:off x="1104986" y="1512197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511AED8C-A573-4FC7-A550-0EB8AAAD2232}"/>
                  </a:ext>
                </a:extLst>
              </p:cNvPr>
              <p:cNvSpPr txBox="1"/>
              <p:nvPr/>
            </p:nvSpPr>
            <p:spPr>
              <a:xfrm>
                <a:off x="940163" y="1186581"/>
                <a:ext cx="617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Size</a:t>
                </a:r>
              </a:p>
            </p:txBody>
          </p:sp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F8EE0AD-0104-4ADD-BD65-2644309EAE3A}"/>
                  </a:ext>
                </a:extLst>
              </p:cNvPr>
              <p:cNvSpPr txBox="1"/>
              <p:nvPr/>
            </p:nvSpPr>
            <p:spPr>
              <a:xfrm>
                <a:off x="619727" y="1186581"/>
                <a:ext cx="421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ptr</a:t>
                </a:r>
                <a:endParaRPr lang="fr-FR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AD653C6-0CC2-4ACC-8623-D589D96083F1}"/>
                  </a:ext>
                </a:extLst>
              </p:cNvPr>
              <p:cNvSpPr/>
              <p:nvPr/>
            </p:nvSpPr>
            <p:spPr>
              <a:xfrm>
                <a:off x="1588800" y="1512196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563EEA39-5D67-4911-836C-DA112B5B6855}"/>
                  </a:ext>
                </a:extLst>
              </p:cNvPr>
              <p:cNvSpPr txBox="1"/>
              <p:nvPr/>
            </p:nvSpPr>
            <p:spPr>
              <a:xfrm>
                <a:off x="1346985" y="1186581"/>
                <a:ext cx="9084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Next_ptr</a:t>
                </a:r>
                <a:endParaRPr lang="fr-FR" dirty="0"/>
              </a:p>
            </p:txBody>
          </p:sp>
          <p:sp>
            <p:nvSpPr>
              <p:cNvPr id="12" name="Flèche : courbe vers le haut 11">
                <a:extLst>
                  <a:ext uri="{FF2B5EF4-FFF2-40B4-BE49-F238E27FC236}">
                    <a16:creationId xmlns:a16="http://schemas.microsoft.com/office/drawing/2014/main" id="{B229E44E-C8E7-4403-82D4-8DF1993BC204}"/>
                  </a:ext>
                </a:extLst>
              </p:cNvPr>
              <p:cNvSpPr/>
              <p:nvPr/>
            </p:nvSpPr>
            <p:spPr>
              <a:xfrm>
                <a:off x="1832244" y="2020116"/>
                <a:ext cx="2109617" cy="571500"/>
              </a:xfrm>
              <a:prstGeom prst="curved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4973654E-2108-4132-ADE1-A37EF143F1C5}"/>
                </a:ext>
              </a:extLst>
            </p:cNvPr>
            <p:cNvGrpSpPr/>
            <p:nvPr/>
          </p:nvGrpSpPr>
          <p:grpSpPr>
            <a:xfrm>
              <a:off x="4436355" y="1199522"/>
              <a:ext cx="1712325" cy="1387781"/>
              <a:chOff x="3824989" y="1186581"/>
              <a:chExt cx="1712325" cy="1387781"/>
            </a:xfrm>
          </p:grpSpPr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158313DD-A53F-4D35-A98C-F44046035808}"/>
                  </a:ext>
                </a:extLst>
              </p:cNvPr>
              <p:cNvGrpSpPr/>
              <p:nvPr/>
            </p:nvGrpSpPr>
            <p:grpSpPr>
              <a:xfrm>
                <a:off x="3824989" y="1186581"/>
                <a:ext cx="1637349" cy="812504"/>
                <a:chOff x="702319" y="3061438"/>
                <a:chExt cx="1637349" cy="812504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04364D-A707-49F6-9797-AB1CEAF2DFAD}"/>
                    </a:ext>
                  </a:extLst>
                </p:cNvPr>
                <p:cNvSpPr/>
                <p:nvPr/>
              </p:nvSpPr>
              <p:spPr>
                <a:xfrm>
                  <a:off x="702319" y="3387054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45FA0B9-446A-4031-B1D4-373658FF0A2E}"/>
                    </a:ext>
                  </a:extLst>
                </p:cNvPr>
                <p:cNvSpPr/>
                <p:nvPr/>
              </p:nvSpPr>
              <p:spPr>
                <a:xfrm>
                  <a:off x="1189207" y="3387054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ACE62F32-E679-435A-A2A5-E3ECFB8E2465}"/>
                    </a:ext>
                  </a:extLst>
                </p:cNvPr>
                <p:cNvSpPr txBox="1"/>
                <p:nvPr/>
              </p:nvSpPr>
              <p:spPr>
                <a:xfrm>
                  <a:off x="1024384" y="3061438"/>
                  <a:ext cx="6175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Size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24C2A18-32AD-498C-AA4D-2B5DBC21015A}"/>
                    </a:ext>
                  </a:extLst>
                </p:cNvPr>
                <p:cNvSpPr txBox="1"/>
                <p:nvPr/>
              </p:nvSpPr>
              <p:spPr>
                <a:xfrm>
                  <a:off x="703948" y="3061438"/>
                  <a:ext cx="42157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err="1"/>
                    <a:t>ptr</a:t>
                  </a:r>
                  <a:endParaRPr lang="fr-FR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36168817-49EE-45EC-8ABC-A8F265191EDD}"/>
                    </a:ext>
                  </a:extLst>
                </p:cNvPr>
                <p:cNvSpPr/>
                <p:nvPr/>
              </p:nvSpPr>
              <p:spPr>
                <a:xfrm>
                  <a:off x="1673021" y="3387053"/>
                  <a:ext cx="486888" cy="4868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A2D17593-FDA7-4E88-86E9-0E962BB94431}"/>
                    </a:ext>
                  </a:extLst>
                </p:cNvPr>
                <p:cNvSpPr txBox="1"/>
                <p:nvPr/>
              </p:nvSpPr>
              <p:spPr>
                <a:xfrm>
                  <a:off x="1431206" y="3061438"/>
                  <a:ext cx="9084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 err="1"/>
                    <a:t>Next_ptr</a:t>
                  </a:r>
                  <a:endParaRPr lang="fr-FR" dirty="0"/>
                </a:p>
              </p:txBody>
            </p:sp>
          </p:grpSp>
          <p:sp>
            <p:nvSpPr>
              <p:cNvPr id="52" name="Flèche : courbe vers le haut 51">
                <a:extLst>
                  <a:ext uri="{FF2B5EF4-FFF2-40B4-BE49-F238E27FC236}">
                    <a16:creationId xmlns:a16="http://schemas.microsoft.com/office/drawing/2014/main" id="{A6537786-497E-47DD-92BD-5C6F7317102A}"/>
                  </a:ext>
                </a:extLst>
              </p:cNvPr>
              <p:cNvSpPr/>
              <p:nvPr/>
            </p:nvSpPr>
            <p:spPr>
              <a:xfrm>
                <a:off x="5008107" y="2002862"/>
                <a:ext cx="529207" cy="571500"/>
              </a:xfrm>
              <a:prstGeom prst="curvedUp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6C54992B-37A5-4186-B945-B9E83F844C1F}"/>
                </a:ext>
              </a:extLst>
            </p:cNvPr>
            <p:cNvGrpSpPr/>
            <p:nvPr/>
          </p:nvGrpSpPr>
          <p:grpSpPr>
            <a:xfrm>
              <a:off x="6025578" y="1199522"/>
              <a:ext cx="1637349" cy="812504"/>
              <a:chOff x="702319" y="3061438"/>
              <a:chExt cx="1637349" cy="812504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F58294C-9250-4B40-B33E-28A58A14F81C}"/>
                  </a:ext>
                </a:extLst>
              </p:cNvPr>
              <p:cNvSpPr/>
              <p:nvPr/>
            </p:nvSpPr>
            <p:spPr>
              <a:xfrm>
                <a:off x="702319" y="3387054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DC8AD9-CFAE-414F-9FDD-EEFCBB86A107}"/>
                  </a:ext>
                </a:extLst>
              </p:cNvPr>
              <p:cNvSpPr/>
              <p:nvPr/>
            </p:nvSpPr>
            <p:spPr>
              <a:xfrm>
                <a:off x="1189207" y="3387054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89DB8397-A6E7-4DEC-A221-AD39F1FAFD3F}"/>
                  </a:ext>
                </a:extLst>
              </p:cNvPr>
              <p:cNvSpPr txBox="1"/>
              <p:nvPr/>
            </p:nvSpPr>
            <p:spPr>
              <a:xfrm>
                <a:off x="1024384" y="3061438"/>
                <a:ext cx="6175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Size</a:t>
                </a:r>
              </a:p>
            </p:txBody>
          </p:sp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79EBA96-97CD-4F83-BADD-ECAB50B3B70C}"/>
                  </a:ext>
                </a:extLst>
              </p:cNvPr>
              <p:cNvSpPr txBox="1"/>
              <p:nvPr/>
            </p:nvSpPr>
            <p:spPr>
              <a:xfrm>
                <a:off x="703948" y="3061438"/>
                <a:ext cx="4215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ptr</a:t>
                </a:r>
                <a:endParaRPr lang="fr-FR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201AAE7-DFD3-4155-B7BD-D5823D2D5724}"/>
                  </a:ext>
                </a:extLst>
              </p:cNvPr>
              <p:cNvSpPr/>
              <p:nvPr/>
            </p:nvSpPr>
            <p:spPr>
              <a:xfrm>
                <a:off x="1673021" y="3387053"/>
                <a:ext cx="486888" cy="4868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chemeClr val="tx1"/>
                    </a:solidFill>
                  </a:rPr>
                  <a:t>NULL</a:t>
                </a:r>
                <a:endParaRPr lang="fr-FR" sz="900" dirty="0"/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F65117F0-2754-4D12-88F6-D5343B5FE9C7}"/>
                  </a:ext>
                </a:extLst>
              </p:cNvPr>
              <p:cNvSpPr txBox="1"/>
              <p:nvPr/>
            </p:nvSpPr>
            <p:spPr>
              <a:xfrm>
                <a:off x="1431206" y="3061438"/>
                <a:ext cx="9084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Next_ptr</a:t>
                </a:r>
                <a:endParaRPr lang="fr-F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369348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Linked list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153</a:t>
            </a:fld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074D938-4B2F-4FC2-AB43-C1BBE630F0E0}"/>
              </a:ext>
            </a:extLst>
          </p:cNvPr>
          <p:cNvGrpSpPr/>
          <p:nvPr/>
        </p:nvGrpSpPr>
        <p:grpSpPr>
          <a:xfrm>
            <a:off x="1229464" y="4118715"/>
            <a:ext cx="6625141" cy="827936"/>
            <a:chOff x="1289394" y="3116041"/>
            <a:chExt cx="6625141" cy="82793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DB698B3-63BF-40EE-9DEF-5D6E0BBD8593}"/>
                </a:ext>
              </a:extLst>
            </p:cNvPr>
            <p:cNvGrpSpPr/>
            <p:nvPr/>
          </p:nvGrpSpPr>
          <p:grpSpPr>
            <a:xfrm>
              <a:off x="1289394" y="3116041"/>
              <a:ext cx="3150899" cy="827936"/>
              <a:chOff x="678028" y="3103100"/>
              <a:chExt cx="3150899" cy="8279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EF516F9-14F5-469E-8C87-0333FC6EE7FC}"/>
                  </a:ext>
                </a:extLst>
              </p:cNvPr>
              <p:cNvSpPr/>
              <p:nvPr/>
            </p:nvSpPr>
            <p:spPr>
              <a:xfrm>
                <a:off x="681966" y="3103100"/>
                <a:ext cx="3146961" cy="486888"/>
              </a:xfrm>
              <a:prstGeom prst="rect">
                <a:avLst/>
              </a:prstGeom>
              <a:pattFill prst="wdDnDiag">
                <a:fgClr>
                  <a:schemeClr val="bg2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383C7207-5446-4CD1-9CEE-2DCB521B9BF1}"/>
                  </a:ext>
                </a:extLst>
              </p:cNvPr>
              <p:cNvSpPr txBox="1"/>
              <p:nvPr/>
            </p:nvSpPr>
            <p:spPr>
              <a:xfrm>
                <a:off x="678028" y="3611407"/>
                <a:ext cx="3146961" cy="3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i="1" dirty="0" err="1"/>
                  <a:t>chunk</a:t>
                </a:r>
                <a:r>
                  <a:rPr lang="fr-FR" i="1" dirty="0"/>
                  <a:t> 1</a:t>
                </a:r>
              </a:p>
            </p:txBody>
          </p:sp>
        </p:grp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4C16077-9195-43D6-AE36-9476132F9AA9}"/>
                </a:ext>
              </a:extLst>
            </p:cNvPr>
            <p:cNvGrpSpPr/>
            <p:nvPr/>
          </p:nvGrpSpPr>
          <p:grpSpPr>
            <a:xfrm>
              <a:off x="4436355" y="3116041"/>
              <a:ext cx="1589224" cy="803227"/>
              <a:chOff x="3824989" y="3103100"/>
              <a:chExt cx="1589224" cy="803227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619DF73-C1FF-43BC-828B-ED3645768519}"/>
                  </a:ext>
                </a:extLst>
              </p:cNvPr>
              <p:cNvSpPr/>
              <p:nvPr/>
            </p:nvSpPr>
            <p:spPr>
              <a:xfrm>
                <a:off x="3828928" y="3103100"/>
                <a:ext cx="1585284" cy="486888"/>
              </a:xfrm>
              <a:prstGeom prst="rect">
                <a:avLst/>
              </a:prstGeom>
              <a:pattFill prst="diagBrick">
                <a:fgClr>
                  <a:schemeClr val="bg2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329F9D15-5B21-4AB1-8BA4-1A526579D7AF}"/>
                  </a:ext>
                </a:extLst>
              </p:cNvPr>
              <p:cNvSpPr txBox="1"/>
              <p:nvPr/>
            </p:nvSpPr>
            <p:spPr>
              <a:xfrm>
                <a:off x="3824989" y="3586698"/>
                <a:ext cx="1589224" cy="3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i="1" dirty="0" err="1"/>
                  <a:t>chunk</a:t>
                </a:r>
                <a:r>
                  <a:rPr lang="fr-FR" i="1" dirty="0"/>
                  <a:t> 2</a:t>
                </a:r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424ED73E-6425-4F73-9DC0-0AC55181B509}"/>
                </a:ext>
              </a:extLst>
            </p:cNvPr>
            <p:cNvGrpSpPr/>
            <p:nvPr/>
          </p:nvGrpSpPr>
          <p:grpSpPr>
            <a:xfrm>
              <a:off x="6021639" y="3116041"/>
              <a:ext cx="1892896" cy="810082"/>
              <a:chOff x="5410273" y="3103100"/>
              <a:chExt cx="1892896" cy="81008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7AB919A-5C2E-400C-984F-8F0CB3D9A690}"/>
                  </a:ext>
                </a:extLst>
              </p:cNvPr>
              <p:cNvSpPr/>
              <p:nvPr/>
            </p:nvSpPr>
            <p:spPr>
              <a:xfrm>
                <a:off x="5414212" y="3103100"/>
                <a:ext cx="1888956" cy="486888"/>
              </a:xfrm>
              <a:prstGeom prst="rect">
                <a:avLst/>
              </a:prstGeom>
              <a:pattFill prst="horzBrick">
                <a:fgClr>
                  <a:schemeClr val="bg2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AF274485-4B6A-48E2-ADC3-E597B326789C}"/>
                  </a:ext>
                </a:extLst>
              </p:cNvPr>
              <p:cNvSpPr txBox="1"/>
              <p:nvPr/>
            </p:nvSpPr>
            <p:spPr>
              <a:xfrm>
                <a:off x="5410273" y="3593553"/>
                <a:ext cx="1892896" cy="319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i="1" dirty="0" err="1"/>
                  <a:t>chunk</a:t>
                </a:r>
                <a:r>
                  <a:rPr lang="fr-FR" i="1" dirty="0"/>
                  <a:t> 3</a:t>
                </a:r>
              </a:p>
            </p:txBody>
          </p:sp>
        </p:grpSp>
      </p:grp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A86C34E-4487-4937-80FA-2588F59CFCB7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3242539" y="1986250"/>
            <a:ext cx="727258" cy="6459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2C664304-AB06-4F22-807B-DC6CF20CBE33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4455148" y="1986249"/>
            <a:ext cx="723012" cy="6325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044B8046-2869-4489-8326-1CE5276E94EF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 flipH="1">
            <a:off x="2806883" y="1986251"/>
            <a:ext cx="192212" cy="2132464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DCFF5D7-CE41-4B96-8EC1-58C8747CC835}"/>
              </a:ext>
            </a:extLst>
          </p:cNvPr>
          <p:cNvCxnSpPr>
            <a:stCxn id="24" idx="2"/>
            <a:endCxn id="21" idx="0"/>
          </p:cNvCxnSpPr>
          <p:nvPr/>
        </p:nvCxnSpPr>
        <p:spPr>
          <a:xfrm>
            <a:off x="1527216" y="3131475"/>
            <a:ext cx="3645790" cy="987240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D1BD1D5D-D6A8-4826-AB2B-B3256BE9B739}"/>
              </a:ext>
            </a:extLst>
          </p:cNvPr>
          <p:cNvCxnSpPr>
            <a:stCxn id="32" idx="2"/>
            <a:endCxn id="22" idx="0"/>
          </p:cNvCxnSpPr>
          <p:nvPr/>
        </p:nvCxnSpPr>
        <p:spPr>
          <a:xfrm>
            <a:off x="5433533" y="3121744"/>
            <a:ext cx="1476593" cy="996971"/>
          </a:xfrm>
          <a:prstGeom prst="straightConnector1">
            <a:avLst/>
          </a:prstGeom>
          <a:ln w="28575">
            <a:solidFill>
              <a:schemeClr val="bg2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e 7">
            <a:extLst>
              <a:ext uri="{FF2B5EF4-FFF2-40B4-BE49-F238E27FC236}">
                <a16:creationId xmlns:a16="http://schemas.microsoft.com/office/drawing/2014/main" id="{FB89CF06-DE46-4266-86C9-2814F7E29E48}"/>
              </a:ext>
            </a:extLst>
          </p:cNvPr>
          <p:cNvGrpSpPr/>
          <p:nvPr/>
        </p:nvGrpSpPr>
        <p:grpSpPr>
          <a:xfrm>
            <a:off x="1283772" y="2315391"/>
            <a:ext cx="1944478" cy="816084"/>
            <a:chOff x="1298061" y="2315391"/>
            <a:chExt cx="1944478" cy="81608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04364D-A707-49F6-9797-AB1CEAF2DFAD}"/>
                </a:ext>
              </a:extLst>
            </p:cNvPr>
            <p:cNvSpPr/>
            <p:nvPr/>
          </p:nvSpPr>
          <p:spPr>
            <a:xfrm>
              <a:off x="1298061" y="2644587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45FA0B9-446A-4031-B1D4-373658FF0A2E}"/>
                </a:ext>
              </a:extLst>
            </p:cNvPr>
            <p:cNvSpPr/>
            <p:nvPr/>
          </p:nvSpPr>
          <p:spPr>
            <a:xfrm>
              <a:off x="1784949" y="2644587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CE62F32-E679-435A-A2A5-E3ECFB8E2465}"/>
                </a:ext>
              </a:extLst>
            </p:cNvPr>
            <p:cNvSpPr txBox="1"/>
            <p:nvPr/>
          </p:nvSpPr>
          <p:spPr>
            <a:xfrm>
              <a:off x="1752271" y="2318970"/>
              <a:ext cx="548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Size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24C2A18-32AD-498C-AA4D-2B5DBC21015A}"/>
                </a:ext>
              </a:extLst>
            </p:cNvPr>
            <p:cNvSpPr txBox="1"/>
            <p:nvPr/>
          </p:nvSpPr>
          <p:spPr>
            <a:xfrm>
              <a:off x="1339871" y="2315391"/>
              <a:ext cx="421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ptr</a:t>
              </a:r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168817-49EE-45EC-8ABC-A8F265191EDD}"/>
                </a:ext>
              </a:extLst>
            </p:cNvPr>
            <p:cNvSpPr/>
            <p:nvPr/>
          </p:nvSpPr>
          <p:spPr>
            <a:xfrm>
              <a:off x="2268763" y="2644586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F290EE8-D926-4F46-A427-332039653AFD}"/>
                </a:ext>
              </a:extLst>
            </p:cNvPr>
            <p:cNvSpPr/>
            <p:nvPr/>
          </p:nvSpPr>
          <p:spPr>
            <a:xfrm>
              <a:off x="2755651" y="2645848"/>
              <a:ext cx="486888" cy="48562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4C8388F7-BE3E-44A2-B629-BB644AF6E77B}"/>
              </a:ext>
            </a:extLst>
          </p:cNvPr>
          <p:cNvGrpSpPr/>
          <p:nvPr/>
        </p:nvGrpSpPr>
        <p:grpSpPr>
          <a:xfrm>
            <a:off x="2755651" y="1173747"/>
            <a:ext cx="1942941" cy="812504"/>
            <a:chOff x="1229464" y="1199522"/>
            <a:chExt cx="1942941" cy="81250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2090BE4-572A-48E9-8610-F2BDBF13F385}"/>
                </a:ext>
              </a:extLst>
            </p:cNvPr>
            <p:cNvSpPr/>
            <p:nvPr/>
          </p:nvSpPr>
          <p:spPr>
            <a:xfrm>
              <a:off x="1229464" y="1525138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3BFC79-4C87-4A91-874E-DF85FF173C26}"/>
                </a:ext>
              </a:extLst>
            </p:cNvPr>
            <p:cNvSpPr/>
            <p:nvPr/>
          </p:nvSpPr>
          <p:spPr>
            <a:xfrm>
              <a:off x="1716352" y="1525138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11AED8C-A573-4FC7-A550-0EB8AAAD2232}"/>
                </a:ext>
              </a:extLst>
            </p:cNvPr>
            <p:cNvSpPr txBox="1"/>
            <p:nvPr/>
          </p:nvSpPr>
          <p:spPr>
            <a:xfrm>
              <a:off x="1673676" y="1199522"/>
              <a:ext cx="5722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Size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5F8EE0AD-0104-4ADD-BD65-2644309EAE3A}"/>
                </a:ext>
              </a:extLst>
            </p:cNvPr>
            <p:cNvSpPr txBox="1"/>
            <p:nvPr/>
          </p:nvSpPr>
          <p:spPr>
            <a:xfrm>
              <a:off x="1262121" y="1199522"/>
              <a:ext cx="4215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ptr</a:t>
              </a:r>
              <a:endParaRPr lang="fr-FR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AD653C6-0CC2-4ACC-8623-D589D96083F1}"/>
                </a:ext>
              </a:extLst>
            </p:cNvPr>
            <p:cNvSpPr/>
            <p:nvPr/>
          </p:nvSpPr>
          <p:spPr>
            <a:xfrm>
              <a:off x="2200166" y="1525137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95C7093-1189-465B-9E3A-B47193F754D9}"/>
                </a:ext>
              </a:extLst>
            </p:cNvPr>
            <p:cNvSpPr/>
            <p:nvPr/>
          </p:nvSpPr>
          <p:spPr>
            <a:xfrm>
              <a:off x="2685517" y="1525136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D9F043A4-E1EB-4E7B-AAF0-496E1F62724F}"/>
              </a:ext>
            </a:extLst>
          </p:cNvPr>
          <p:cNvGrpSpPr/>
          <p:nvPr/>
        </p:nvGrpSpPr>
        <p:grpSpPr>
          <a:xfrm>
            <a:off x="5190089" y="2309240"/>
            <a:ext cx="1942744" cy="812504"/>
            <a:chOff x="4018965" y="2318970"/>
            <a:chExt cx="1942744" cy="8125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58294C-9250-4B40-B33E-28A58A14F81C}"/>
                </a:ext>
              </a:extLst>
            </p:cNvPr>
            <p:cNvSpPr/>
            <p:nvPr/>
          </p:nvSpPr>
          <p:spPr>
            <a:xfrm>
              <a:off x="4018965" y="2644586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0DC8AD9-CFAE-414F-9FDD-EEFCBB86A107}"/>
                </a:ext>
              </a:extLst>
            </p:cNvPr>
            <p:cNvSpPr/>
            <p:nvPr/>
          </p:nvSpPr>
          <p:spPr>
            <a:xfrm>
              <a:off x="4505853" y="2644586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89DB8397-A6E7-4DEC-A221-AD39F1FAFD3F}"/>
                </a:ext>
              </a:extLst>
            </p:cNvPr>
            <p:cNvSpPr txBox="1"/>
            <p:nvPr/>
          </p:nvSpPr>
          <p:spPr>
            <a:xfrm>
              <a:off x="4478954" y="2318970"/>
              <a:ext cx="540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Size</a:t>
              </a:r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179EBA96-97CD-4F83-BADD-ECAB50B3B70C}"/>
                </a:ext>
              </a:extLst>
            </p:cNvPr>
            <p:cNvSpPr txBox="1"/>
            <p:nvPr/>
          </p:nvSpPr>
          <p:spPr>
            <a:xfrm>
              <a:off x="4057528" y="2324454"/>
              <a:ext cx="409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ptr</a:t>
              </a:r>
              <a:endParaRPr lang="fr-FR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201AAE7-DFD3-4155-B7BD-D5823D2D5724}"/>
                </a:ext>
              </a:extLst>
            </p:cNvPr>
            <p:cNvSpPr/>
            <p:nvPr/>
          </p:nvSpPr>
          <p:spPr>
            <a:xfrm>
              <a:off x="4989667" y="2644585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NULL</a:t>
              </a:r>
              <a:endParaRPr lang="fr-FR" sz="9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84A31BE-A0CB-4AFE-8AE2-D06929F04D47}"/>
                </a:ext>
              </a:extLst>
            </p:cNvPr>
            <p:cNvSpPr/>
            <p:nvPr/>
          </p:nvSpPr>
          <p:spPr>
            <a:xfrm>
              <a:off x="5474821" y="2644584"/>
              <a:ext cx="486888" cy="4868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chemeClr val="tx1"/>
                  </a:solidFill>
                </a:rPr>
                <a:t>NULL</a:t>
              </a:r>
              <a:endParaRPr lang="fr-FR" sz="900" dirty="0"/>
            </a:p>
          </p:txBody>
        </p:sp>
      </p:grpSp>
      <p:sp>
        <p:nvSpPr>
          <p:cNvPr id="68" name="ZoneTexte 67">
            <a:extLst>
              <a:ext uri="{FF2B5EF4-FFF2-40B4-BE49-F238E27FC236}">
                <a16:creationId xmlns:a16="http://schemas.microsoft.com/office/drawing/2014/main" id="{BB85EB7D-F4F1-4E56-9D33-9C867D3C93BD}"/>
              </a:ext>
            </a:extLst>
          </p:cNvPr>
          <p:cNvSpPr txBox="1"/>
          <p:nvPr/>
        </p:nvSpPr>
        <p:spPr>
          <a:xfrm>
            <a:off x="5568690" y="1565083"/>
            <a:ext cx="3428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(Not </a:t>
            </a:r>
            <a:r>
              <a:rPr lang="fr-FR" i="1" dirty="0" err="1"/>
              <a:t>really</a:t>
            </a:r>
            <a:r>
              <a:rPr lang="fr-FR" i="1" dirty="0"/>
              <a:t> a « </a:t>
            </a:r>
            <a:r>
              <a:rPr lang="fr-FR" i="1" dirty="0" err="1"/>
              <a:t>linked</a:t>
            </a:r>
            <a:r>
              <a:rPr lang="fr-FR" i="1" dirty="0"/>
              <a:t> </a:t>
            </a:r>
            <a:r>
              <a:rPr lang="fr-FR" i="1" dirty="0" err="1"/>
              <a:t>list</a:t>
            </a:r>
            <a:r>
              <a:rPr lang="fr-FR" i="1" dirty="0"/>
              <a:t> » </a:t>
            </a:r>
            <a:r>
              <a:rPr lang="fr-FR" i="1" dirty="0" err="1"/>
              <a:t>anymore</a:t>
            </a:r>
            <a:r>
              <a:rPr lang="fr-FR" i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217563276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policies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154</a:t>
            </a:fld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9B87B5-8969-4E16-B384-C66F49435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r>
              <a:rPr lang="fr-FR" dirty="0"/>
              <a:t>First fit</a:t>
            </a:r>
          </a:p>
          <a:p>
            <a:pPr lvl="1"/>
            <a:r>
              <a:rPr lang="fr-FR" dirty="0" err="1"/>
              <a:t>Reuse</a:t>
            </a:r>
            <a:r>
              <a:rPr lang="fr-FR" dirty="0"/>
              <a:t> first </a:t>
            </a:r>
            <a:r>
              <a:rPr lang="fr-FR" dirty="0" err="1"/>
              <a:t>hole</a:t>
            </a:r>
            <a:r>
              <a:rPr lang="fr-FR" dirty="0"/>
              <a:t> </a:t>
            </a:r>
            <a:r>
              <a:rPr lang="fr-FR" dirty="0" err="1"/>
              <a:t>available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large </a:t>
            </a:r>
            <a:r>
              <a:rPr lang="fr-FR" dirty="0" err="1"/>
              <a:t>enough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Best fit</a:t>
            </a:r>
          </a:p>
          <a:p>
            <a:pPr lvl="1"/>
            <a:r>
              <a:rPr lang="fr-FR" dirty="0" err="1"/>
              <a:t>Reuse</a:t>
            </a:r>
            <a:r>
              <a:rPr lang="fr-FR" dirty="0"/>
              <a:t> </a:t>
            </a:r>
            <a:r>
              <a:rPr lang="fr-FR" dirty="0" err="1"/>
              <a:t>hole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exact match OR </a:t>
            </a:r>
            <a:r>
              <a:rPr lang="fr-FR" dirty="0" err="1"/>
              <a:t>smallest</a:t>
            </a:r>
            <a:r>
              <a:rPr lang="fr-FR" dirty="0"/>
              <a:t> </a:t>
            </a:r>
            <a:r>
              <a:rPr lang="fr-FR" dirty="0" err="1"/>
              <a:t>hole</a:t>
            </a:r>
            <a:r>
              <a:rPr lang="fr-FR" dirty="0"/>
              <a:t> large </a:t>
            </a:r>
            <a:r>
              <a:rPr lang="fr-FR" dirty="0" err="1"/>
              <a:t>enough</a:t>
            </a:r>
            <a:endParaRPr lang="fr-FR" dirty="0"/>
          </a:p>
          <a:p>
            <a:pPr lvl="1"/>
            <a:endParaRPr lang="fr-FR" dirty="0"/>
          </a:p>
          <a:p>
            <a:r>
              <a:rPr lang="fr-FR" sz="1600" strike="sngStrike" dirty="0" err="1"/>
              <a:t>Worst</a:t>
            </a:r>
            <a:r>
              <a:rPr lang="fr-FR" sz="1600" strike="sngStrike" dirty="0"/>
              <a:t> fit</a:t>
            </a:r>
          </a:p>
          <a:p>
            <a:pPr lvl="1"/>
            <a:r>
              <a:rPr lang="fr-FR" sz="1600" strike="sngStrike" dirty="0" err="1"/>
              <a:t>Reuse</a:t>
            </a:r>
            <a:r>
              <a:rPr lang="fr-FR" sz="1600" strike="sngStrike" dirty="0"/>
              <a:t> the </a:t>
            </a:r>
            <a:r>
              <a:rPr lang="fr-FR" sz="1600" strike="sngStrike" dirty="0" err="1"/>
              <a:t>largest</a:t>
            </a:r>
            <a:r>
              <a:rPr lang="fr-FR" sz="1600" strike="sngStrike" dirty="0"/>
              <a:t> </a:t>
            </a:r>
            <a:r>
              <a:rPr lang="fr-FR" sz="1600" strike="sngStrike" dirty="0" err="1"/>
              <a:t>hole</a:t>
            </a:r>
            <a:r>
              <a:rPr lang="fr-FR" sz="1600" strike="sngStrike" dirty="0"/>
              <a:t> </a:t>
            </a:r>
            <a:r>
              <a:rPr lang="fr-FR" sz="1600" strike="sngStrike" dirty="0" err="1"/>
              <a:t>available</a:t>
            </a:r>
            <a:endParaRPr lang="fr-FR" sz="1600" strike="sngStrike" dirty="0"/>
          </a:p>
          <a:p>
            <a:pPr marL="76200" indent="0" algn="ctr">
              <a:buNone/>
            </a:pPr>
            <a:endParaRPr lang="fr-FR" sz="2000" i="1" dirty="0"/>
          </a:p>
          <a:p>
            <a:pPr marL="76200" indent="0" algn="ctr">
              <a:buNone/>
            </a:pPr>
            <a:r>
              <a:rPr lang="fr-FR" sz="2000" i="1" dirty="0"/>
              <a:t>Don’t </a:t>
            </a:r>
            <a:r>
              <a:rPr lang="fr-FR" sz="2000" i="1" dirty="0" err="1"/>
              <a:t>forget</a:t>
            </a:r>
            <a:r>
              <a:rPr lang="fr-FR" sz="2000" i="1" dirty="0"/>
              <a:t> : if </a:t>
            </a:r>
            <a:r>
              <a:rPr lang="fr-FR" sz="2000" i="1" dirty="0" err="1"/>
              <a:t>you</a:t>
            </a:r>
            <a:r>
              <a:rPr lang="fr-FR" sz="2000" i="1" dirty="0"/>
              <a:t> manage memory, use char* in C</a:t>
            </a:r>
          </a:p>
        </p:txBody>
      </p:sp>
    </p:spTree>
    <p:extLst>
      <p:ext uri="{BB962C8B-B14F-4D97-AF65-F5344CB8AC3E}">
        <p14:creationId xmlns:p14="http://schemas.microsoft.com/office/powerpoint/2010/main" val="281464039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Bitmaps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9B87B5-8969-4E16-B384-C66F49435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Multiple </a:t>
            </a:r>
            <a:r>
              <a:rPr lang="fr-FR" dirty="0" err="1"/>
              <a:t>small</a:t>
            </a:r>
            <a:r>
              <a:rPr lang="fr-FR" dirty="0"/>
              <a:t> allocations on </a:t>
            </a:r>
            <a:r>
              <a:rPr lang="fr-FR" dirty="0" err="1"/>
              <a:t>each</a:t>
            </a:r>
            <a:r>
              <a:rPr lang="fr-FR" dirty="0"/>
              <a:t> page</a:t>
            </a:r>
          </a:p>
          <a:p>
            <a:pPr lvl="1"/>
            <a:r>
              <a:rPr lang="fr-FR" dirty="0"/>
              <a:t>Small allocations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rounded</a:t>
            </a:r>
            <a:r>
              <a:rPr lang="fr-FR" dirty="0"/>
              <a:t> to a 2^N</a:t>
            </a:r>
          </a:p>
          <a:p>
            <a:pPr lvl="1"/>
            <a:r>
              <a:rPr lang="fr-FR" dirty="0" err="1"/>
              <a:t>Bigger</a:t>
            </a:r>
            <a:r>
              <a:rPr lang="fr-FR" dirty="0"/>
              <a:t> allocations can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mmap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An </a:t>
            </a:r>
            <a:r>
              <a:rPr lang="fr-FR" dirty="0" err="1"/>
              <a:t>array</a:t>
            </a:r>
            <a:r>
              <a:rPr lang="fr-FR" dirty="0"/>
              <a:t> stores the states of </a:t>
            </a:r>
            <a:r>
              <a:rPr lang="fr-FR" dirty="0" err="1"/>
              <a:t>each</a:t>
            </a:r>
            <a:r>
              <a:rPr lang="fr-FR" dirty="0"/>
              <a:t> block in a bit</a:t>
            </a:r>
          </a:p>
          <a:p>
            <a:pPr lvl="1"/>
            <a:r>
              <a:rPr lang="fr-FR" dirty="0"/>
              <a:t>1 = </a:t>
            </a:r>
            <a:r>
              <a:rPr lang="fr-FR" dirty="0" err="1"/>
              <a:t>used</a:t>
            </a:r>
            <a:r>
              <a:rPr lang="fr-FR" dirty="0"/>
              <a:t>			0 = free</a:t>
            </a:r>
          </a:p>
          <a:p>
            <a:pPr lvl="1"/>
            <a:endParaRPr lang="fr-FR" dirty="0"/>
          </a:p>
          <a:p>
            <a:r>
              <a:rPr lang="fr-FR" dirty="0"/>
              <a:t>Mapping of 1 bit to N Bytes</a:t>
            </a:r>
          </a:p>
          <a:p>
            <a:pPr marL="76200" indent="0" algn="ctr">
              <a:buNone/>
            </a:pPr>
            <a:endParaRPr lang="fr-FR" sz="2000" i="1" dirty="0"/>
          </a:p>
          <a:p>
            <a:pPr marL="76200" indent="0" algn="ctr">
              <a:buNone/>
            </a:pPr>
            <a:r>
              <a:rPr lang="fr-FR" sz="2000" i="1" dirty="0"/>
              <a:t>Don’t </a:t>
            </a:r>
            <a:r>
              <a:rPr lang="fr-FR" sz="2000" i="1" dirty="0" err="1"/>
              <a:t>forget</a:t>
            </a:r>
            <a:r>
              <a:rPr lang="fr-FR" sz="2000" i="1" dirty="0"/>
              <a:t> : if </a:t>
            </a:r>
            <a:r>
              <a:rPr lang="fr-FR" sz="2000" i="1" dirty="0" err="1"/>
              <a:t>you</a:t>
            </a:r>
            <a:r>
              <a:rPr lang="fr-FR" sz="2000" i="1" dirty="0"/>
              <a:t> manage memory, use char* in 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56051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Bitmaps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156</a:t>
            </a:fld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2BADCF0-F31F-4276-B84D-E068AAD8CC35}"/>
              </a:ext>
            </a:extLst>
          </p:cNvPr>
          <p:cNvGrpSpPr/>
          <p:nvPr/>
        </p:nvGrpSpPr>
        <p:grpSpPr>
          <a:xfrm>
            <a:off x="3236496" y="917997"/>
            <a:ext cx="2671008" cy="705452"/>
            <a:chOff x="2540167" y="1247173"/>
            <a:chExt cx="2671008" cy="705452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A23ADFC-7657-4361-92A8-431FD261BE66}"/>
                </a:ext>
              </a:extLst>
            </p:cNvPr>
            <p:cNvGrpSpPr/>
            <p:nvPr/>
          </p:nvGrpSpPr>
          <p:grpSpPr>
            <a:xfrm>
              <a:off x="2540167" y="1618749"/>
              <a:ext cx="2671008" cy="333876"/>
              <a:chOff x="1482892" y="2237874"/>
              <a:chExt cx="2671008" cy="33387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BC743D0-C8AC-4C1C-BF75-623F0DE7BBBC}"/>
                  </a:ext>
                </a:extLst>
              </p:cNvPr>
              <p:cNvSpPr/>
              <p:nvPr/>
            </p:nvSpPr>
            <p:spPr>
              <a:xfrm>
                <a:off x="1816768" y="2237874"/>
                <a:ext cx="333876" cy="33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8788D16-C754-4C7C-8C87-67D0A7A51C35}"/>
                  </a:ext>
                </a:extLst>
              </p:cNvPr>
              <p:cNvSpPr/>
              <p:nvPr/>
            </p:nvSpPr>
            <p:spPr>
              <a:xfrm>
                <a:off x="2150644" y="2237874"/>
                <a:ext cx="333876" cy="33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BD82A19-C8FA-41DD-A646-8B825AC9275D}"/>
                  </a:ext>
                </a:extLst>
              </p:cNvPr>
              <p:cNvSpPr/>
              <p:nvPr/>
            </p:nvSpPr>
            <p:spPr>
              <a:xfrm>
                <a:off x="2484520" y="2237874"/>
                <a:ext cx="333876" cy="33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1C2D214-9BBF-4FFA-97FE-06C71DDF8687}"/>
                  </a:ext>
                </a:extLst>
              </p:cNvPr>
              <p:cNvSpPr/>
              <p:nvPr/>
            </p:nvSpPr>
            <p:spPr>
              <a:xfrm>
                <a:off x="2818396" y="2237874"/>
                <a:ext cx="333876" cy="33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38F485-B1E6-4DEC-B366-4EC95FE5647D}"/>
                  </a:ext>
                </a:extLst>
              </p:cNvPr>
              <p:cNvSpPr/>
              <p:nvPr/>
            </p:nvSpPr>
            <p:spPr>
              <a:xfrm>
                <a:off x="3152272" y="2237874"/>
                <a:ext cx="333876" cy="33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DA52133-719E-4ADF-BEBC-1B3C8F84DBC2}"/>
                  </a:ext>
                </a:extLst>
              </p:cNvPr>
              <p:cNvSpPr/>
              <p:nvPr/>
            </p:nvSpPr>
            <p:spPr>
              <a:xfrm>
                <a:off x="3486148" y="2237874"/>
                <a:ext cx="333876" cy="33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727E736-14D1-4463-AE8A-FF386139C6DF}"/>
                  </a:ext>
                </a:extLst>
              </p:cNvPr>
              <p:cNvSpPr/>
              <p:nvPr/>
            </p:nvSpPr>
            <p:spPr>
              <a:xfrm>
                <a:off x="3820024" y="2237874"/>
                <a:ext cx="333876" cy="33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2A6012-36F2-4F1F-9752-3799E2589888}"/>
                  </a:ext>
                </a:extLst>
              </p:cNvPr>
              <p:cNvSpPr/>
              <p:nvPr/>
            </p:nvSpPr>
            <p:spPr>
              <a:xfrm>
                <a:off x="1482892" y="2237874"/>
                <a:ext cx="333876" cy="3338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C306CA0B-332C-4A4D-B404-8D772B69EBD0}"/>
                </a:ext>
              </a:extLst>
            </p:cNvPr>
            <p:cNvSpPr txBox="1"/>
            <p:nvPr/>
          </p:nvSpPr>
          <p:spPr>
            <a:xfrm>
              <a:off x="2540167" y="1247173"/>
              <a:ext cx="26710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Bitmap: 8 bits = 1 Byte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5AF745A7-C577-46CD-93F6-34C52C03F203}"/>
              </a:ext>
            </a:extLst>
          </p:cNvPr>
          <p:cNvGrpSpPr/>
          <p:nvPr/>
        </p:nvGrpSpPr>
        <p:grpSpPr>
          <a:xfrm>
            <a:off x="3633430" y="2039314"/>
            <a:ext cx="1877140" cy="2682768"/>
            <a:chOff x="3613019" y="2190166"/>
            <a:chExt cx="1877140" cy="2682768"/>
          </a:xfrm>
        </p:grpSpPr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AAEBE22-5A13-4E01-B857-5647A582B42B}"/>
                </a:ext>
              </a:extLst>
            </p:cNvPr>
            <p:cNvSpPr txBox="1"/>
            <p:nvPr/>
          </p:nvSpPr>
          <p:spPr>
            <a:xfrm>
              <a:off x="3653841" y="4565157"/>
              <a:ext cx="1836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Memory page</a:t>
              </a:r>
            </a:p>
          </p:txBody>
        </p: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D6E8EE13-5792-4B2B-8B6A-C0BE14279BA4}"/>
                </a:ext>
              </a:extLst>
            </p:cNvPr>
            <p:cNvGrpSpPr/>
            <p:nvPr/>
          </p:nvGrpSpPr>
          <p:grpSpPr>
            <a:xfrm>
              <a:off x="3613019" y="2190166"/>
              <a:ext cx="1877140" cy="2310064"/>
              <a:chOff x="3613019" y="2190166"/>
              <a:chExt cx="1877140" cy="2310064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75563D5D-124B-4A28-A86A-BF12C7410C15}"/>
                  </a:ext>
                </a:extLst>
              </p:cNvPr>
              <p:cNvGrpSpPr/>
              <p:nvPr/>
            </p:nvGrpSpPr>
            <p:grpSpPr>
              <a:xfrm>
                <a:off x="3653841" y="2190166"/>
                <a:ext cx="1836318" cy="2310064"/>
                <a:chOff x="3374857" y="2406317"/>
                <a:chExt cx="1836318" cy="2310064"/>
              </a:xfrm>
            </p:grpSpPr>
            <p:sp>
              <p:nvSpPr>
                <p:cNvPr id="14" name="Rectangle : avec coin rogné 13">
                  <a:extLst>
                    <a:ext uri="{FF2B5EF4-FFF2-40B4-BE49-F238E27FC236}">
                      <a16:creationId xmlns:a16="http://schemas.microsoft.com/office/drawing/2014/main" id="{C0DAD672-BAF0-41C8-BD9C-C499AAFB7236}"/>
                    </a:ext>
                  </a:extLst>
                </p:cNvPr>
                <p:cNvSpPr/>
                <p:nvPr/>
              </p:nvSpPr>
              <p:spPr>
                <a:xfrm>
                  <a:off x="3374857" y="2406317"/>
                  <a:ext cx="1836318" cy="2310064"/>
                </a:xfrm>
                <a:prstGeom prst="snip1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2F343B7-D87E-4612-9258-4BD64A8746BE}"/>
                    </a:ext>
                  </a:extLst>
                </p:cNvPr>
                <p:cNvSpPr/>
                <p:nvPr/>
              </p:nvSpPr>
              <p:spPr>
                <a:xfrm>
                  <a:off x="3374857" y="2983832"/>
                  <a:ext cx="1836318" cy="5775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858A7D5-FC70-4A42-92BD-534049BD51E2}"/>
                    </a:ext>
                  </a:extLst>
                </p:cNvPr>
                <p:cNvSpPr/>
                <p:nvPr/>
              </p:nvSpPr>
              <p:spPr>
                <a:xfrm>
                  <a:off x="3374857" y="3561348"/>
                  <a:ext cx="1836318" cy="5775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67DB449-6F63-4E70-8D8F-08A5F5C1477B}"/>
                    </a:ext>
                  </a:extLst>
                </p:cNvPr>
                <p:cNvSpPr/>
                <p:nvPr/>
              </p:nvSpPr>
              <p:spPr>
                <a:xfrm>
                  <a:off x="3374857" y="4138864"/>
                  <a:ext cx="1836318" cy="57751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D71F0926-7BA4-4335-BD2D-A32E56193395}"/>
                    </a:ext>
                  </a:extLst>
                </p:cNvPr>
                <p:cNvCxnSpPr>
                  <a:stCxn id="14" idx="3"/>
                </p:cNvCxnSpPr>
                <p:nvPr/>
              </p:nvCxnSpPr>
              <p:spPr>
                <a:xfrm>
                  <a:off x="4293016" y="2406317"/>
                  <a:ext cx="4103" cy="231006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E5A43B3-D98C-4F21-8AD2-8B1D0B7DB64B}"/>
                  </a:ext>
                </a:extLst>
              </p:cNvPr>
              <p:cNvSpPr txBox="1"/>
              <p:nvPr/>
            </p:nvSpPr>
            <p:spPr>
              <a:xfrm>
                <a:off x="4572000" y="2359437"/>
                <a:ext cx="918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*</a:t>
                </a:r>
                <a:r>
                  <a:rPr lang="fr-FR" dirty="0" err="1"/>
                  <a:t>used</a:t>
                </a:r>
                <a:r>
                  <a:rPr lang="fr-FR" dirty="0"/>
                  <a:t>*</a:t>
                </a:r>
              </a:p>
            </p:txBody>
          </p:sp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BBDC9932-6342-4042-8FC4-06F5B1E81578}"/>
                  </a:ext>
                </a:extLst>
              </p:cNvPr>
              <p:cNvSpPr txBox="1"/>
              <p:nvPr/>
            </p:nvSpPr>
            <p:spPr>
              <a:xfrm>
                <a:off x="3613019" y="2902551"/>
                <a:ext cx="918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*</a:t>
                </a:r>
                <a:r>
                  <a:rPr lang="fr-FR" dirty="0" err="1"/>
                  <a:t>used</a:t>
                </a:r>
                <a:r>
                  <a:rPr lang="fr-FR" dirty="0"/>
                  <a:t>*</a:t>
                </a:r>
              </a:p>
            </p:txBody>
          </p: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63ACB8CE-92A8-43ED-AF75-2465F7489B68}"/>
                  </a:ext>
                </a:extLst>
              </p:cNvPr>
              <p:cNvSpPr txBox="1"/>
              <p:nvPr/>
            </p:nvSpPr>
            <p:spPr>
              <a:xfrm>
                <a:off x="4572000" y="2902550"/>
                <a:ext cx="9181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*</a:t>
                </a:r>
                <a:r>
                  <a:rPr lang="fr-FR" dirty="0" err="1"/>
                  <a:t>used</a:t>
                </a:r>
                <a:r>
                  <a:rPr lang="fr-FR" dirty="0"/>
                  <a:t>*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843684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storage techniques: Bitmaps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E9B87B5-8969-4E16-B384-C66F49435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Find</a:t>
            </a:r>
            <a:r>
              <a:rPr lang="fr-FR" dirty="0"/>
              <a:t> a free </a:t>
            </a:r>
            <a:r>
              <a:rPr lang="fr-FR" dirty="0" err="1"/>
              <a:t>chunk</a:t>
            </a:r>
            <a:r>
              <a:rPr lang="fr-FR" dirty="0"/>
              <a:t>: check if the bitmap </a:t>
            </a:r>
            <a:r>
              <a:rPr lang="fr-FR" dirty="0" err="1"/>
              <a:t>is</a:t>
            </a:r>
            <a:r>
              <a:rPr lang="fr-FR" dirty="0"/>
              <a:t> full or not</a:t>
            </a:r>
          </a:p>
          <a:p>
            <a:pPr lvl="1"/>
            <a:r>
              <a:rPr lang="fr-FR" dirty="0"/>
              <a:t>(2^N) if 8, 16, 32, 64… bitmap </a:t>
            </a:r>
            <a:r>
              <a:rPr lang="fr-FR" dirty="0" err="1"/>
              <a:t>is</a:t>
            </a:r>
            <a:r>
              <a:rPr lang="fr-FR" dirty="0"/>
              <a:t> full</a:t>
            </a:r>
          </a:p>
          <a:p>
            <a:pPr lvl="1"/>
            <a:r>
              <a:rPr lang="fr-FR" dirty="0" err="1"/>
              <a:t>else</a:t>
            </a:r>
            <a:r>
              <a:rPr lang="fr-FR" dirty="0"/>
              <a:t>, check for </a:t>
            </a:r>
            <a:r>
              <a:rPr lang="fr-FR" dirty="0" err="1"/>
              <a:t>each</a:t>
            </a:r>
            <a:r>
              <a:rPr lang="fr-FR" dirty="0"/>
              <a:t> bit </a:t>
            </a:r>
            <a:r>
              <a:rPr lang="fr-FR" dirty="0" err="1"/>
              <a:t>which</a:t>
            </a:r>
            <a:r>
              <a:rPr lang="fr-FR" dirty="0"/>
              <a:t> one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Free a </a:t>
            </a:r>
            <a:r>
              <a:rPr lang="fr-FR" dirty="0" err="1"/>
              <a:t>chunk</a:t>
            </a:r>
            <a:r>
              <a:rPr lang="fr-FR" dirty="0"/>
              <a:t>: put ‘0’ in the bitmap at the right position</a:t>
            </a:r>
          </a:p>
          <a:p>
            <a:pPr lvl="1"/>
            <a:r>
              <a:rPr lang="fr-FR" sz="1800" dirty="0"/>
              <a:t>XOR and power of 2 are </a:t>
            </a:r>
            <a:r>
              <a:rPr lang="fr-FR" sz="1800" dirty="0" err="1"/>
              <a:t>your</a:t>
            </a:r>
            <a:r>
              <a:rPr lang="fr-FR" sz="1800" dirty="0"/>
              <a:t> </a:t>
            </a:r>
            <a:r>
              <a:rPr lang="fr-FR" sz="1800" dirty="0" err="1"/>
              <a:t>friends</a:t>
            </a:r>
            <a:endParaRPr lang="fr-FR" sz="1800" dirty="0"/>
          </a:p>
          <a:p>
            <a:pPr lvl="1"/>
            <a:endParaRPr lang="fr-FR" dirty="0"/>
          </a:p>
          <a:p>
            <a:r>
              <a:rPr lang="fr-FR" dirty="0"/>
              <a:t>Multiple bitmaps for multiple sizes of allocation</a:t>
            </a:r>
          </a:p>
          <a:p>
            <a:pPr lvl="1"/>
            <a:r>
              <a:rPr lang="fr-FR" dirty="0"/>
              <a:t>One bitmap per page</a:t>
            </a:r>
          </a:p>
          <a:p>
            <a:pPr lvl="1"/>
            <a:r>
              <a:rPr lang="fr-FR" dirty="0"/>
              <a:t>One (or more) page(s) for 8 Bytes of allocations, one for 16 bytes, …</a:t>
            </a:r>
            <a:endParaRPr lang="fr-FR" sz="2000" i="1" dirty="0"/>
          </a:p>
          <a:p>
            <a:pPr marL="76200" indent="0" algn="ctr">
              <a:buNone/>
            </a:pPr>
            <a:endParaRPr lang="fr-FR" sz="2000" i="1" dirty="0"/>
          </a:p>
          <a:p>
            <a:pPr marL="76200" indent="0" algn="ctr">
              <a:buNone/>
            </a:pPr>
            <a:r>
              <a:rPr lang="fr-FR" sz="2000" i="1" dirty="0"/>
              <a:t>Don’t </a:t>
            </a:r>
            <a:r>
              <a:rPr lang="fr-FR" sz="2000" i="1" dirty="0" err="1"/>
              <a:t>forget</a:t>
            </a:r>
            <a:r>
              <a:rPr lang="fr-FR" sz="2000" i="1" dirty="0"/>
              <a:t> : </a:t>
            </a:r>
            <a:r>
              <a:rPr lang="fr-FR" sz="2000" i="1" dirty="0" err="1"/>
              <a:t>keep</a:t>
            </a:r>
            <a:r>
              <a:rPr lang="fr-FR" sz="2000" i="1" dirty="0"/>
              <a:t> the </a:t>
            </a:r>
            <a:r>
              <a:rPr lang="fr-FR" sz="2000" i="1" dirty="0" err="1"/>
              <a:t>alignment</a:t>
            </a:r>
            <a:r>
              <a:rPr lang="fr-FR" sz="2000" i="1" dirty="0"/>
              <a:t> of memory!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49688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10840-F75E-42FF-8F67-B93899A8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5FD5A-F484-4EB5-89DB-F8A2BE5A8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Divide</a:t>
            </a:r>
            <a:r>
              <a:rPr lang="fr-FR" dirty="0"/>
              <a:t> a </a:t>
            </a:r>
            <a:r>
              <a:rPr lang="fr-FR" dirty="0" err="1"/>
              <a:t>predefined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</a:t>
            </a:r>
            <a:r>
              <a:rPr lang="fr-FR" dirty="0" err="1"/>
              <a:t>smaller</a:t>
            </a:r>
            <a:r>
              <a:rPr lang="fr-FR" dirty="0"/>
              <a:t> </a:t>
            </a:r>
            <a:r>
              <a:rPr lang="fr-FR" dirty="0" err="1"/>
              <a:t>chunk</a:t>
            </a:r>
            <a:endParaRPr lang="fr-FR" dirty="0"/>
          </a:p>
          <a:p>
            <a:pPr lvl="1"/>
            <a:r>
              <a:rPr lang="fr-FR" dirty="0" err="1"/>
              <a:t>Divide</a:t>
            </a:r>
            <a:r>
              <a:rPr lang="fr-FR" dirty="0"/>
              <a:t> « </a:t>
            </a:r>
            <a:r>
              <a:rPr lang="fr-FR" dirty="0" err="1"/>
              <a:t>only</a:t>
            </a:r>
            <a:r>
              <a:rPr lang="fr-FR" dirty="0"/>
              <a:t> » if the </a:t>
            </a:r>
            <a:r>
              <a:rPr lang="fr-FR" dirty="0" err="1"/>
              <a:t>chunk</a:t>
            </a:r>
            <a:r>
              <a:rPr lang="fr-FR" dirty="0"/>
              <a:t> </a:t>
            </a:r>
            <a:r>
              <a:rPr lang="fr-FR" dirty="0" err="1"/>
              <a:t>asked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way</a:t>
            </a:r>
            <a:r>
              <a:rPr lang="fr-FR" dirty="0"/>
              <a:t> </a:t>
            </a:r>
            <a:r>
              <a:rPr lang="fr-FR" dirty="0" err="1"/>
              <a:t>bigger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Every</a:t>
            </a:r>
            <a:r>
              <a:rPr lang="fr-FR" dirty="0"/>
              <a:t> </a:t>
            </a:r>
            <a:r>
              <a:rPr lang="fr-FR" dirty="0" err="1"/>
              <a:t>chunk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power of 2</a:t>
            </a:r>
          </a:p>
          <a:p>
            <a:pPr lvl="1"/>
            <a:r>
              <a:rPr lang="fr-FR" dirty="0" err="1"/>
              <a:t>Easier</a:t>
            </a:r>
            <a:r>
              <a:rPr lang="fr-FR" dirty="0"/>
              <a:t> for a lot of </a:t>
            </a:r>
            <a:r>
              <a:rPr lang="fr-FR" dirty="0" err="1"/>
              <a:t>properties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Define</a:t>
            </a:r>
            <a:r>
              <a:rPr lang="fr-FR" dirty="0"/>
              <a:t> a minimal size and a maximal size of the </a:t>
            </a:r>
            <a:r>
              <a:rPr lang="fr-FR" dirty="0" err="1"/>
              <a:t>chunks</a:t>
            </a:r>
            <a:endParaRPr lang="fr-FR" dirty="0"/>
          </a:p>
          <a:p>
            <a:pPr lvl="1"/>
            <a:r>
              <a:rPr lang="fr-FR" dirty="0"/>
              <a:t>Minimal </a:t>
            </a:r>
            <a:r>
              <a:rPr lang="fr-FR" dirty="0" err="1"/>
              <a:t>chunk</a:t>
            </a:r>
            <a:r>
              <a:rPr lang="fr-FR" dirty="0"/>
              <a:t> size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the </a:t>
            </a:r>
            <a:r>
              <a:rPr lang="fr-FR" dirty="0" err="1"/>
              <a:t>word</a:t>
            </a:r>
            <a:r>
              <a:rPr lang="fr-FR" dirty="0"/>
              <a:t> size of the CPU (64 bits)</a:t>
            </a:r>
            <a:br>
              <a:rPr lang="fr-FR" dirty="0"/>
            </a:br>
            <a:r>
              <a:rPr lang="fr-FR" dirty="0"/>
              <a:t>or </a:t>
            </a:r>
            <a:r>
              <a:rPr lang="fr-FR" dirty="0" err="1"/>
              <a:t>half</a:t>
            </a:r>
            <a:r>
              <a:rPr lang="fr-FR" dirty="0"/>
              <a:t> of the </a:t>
            </a:r>
            <a:r>
              <a:rPr lang="fr-FR" dirty="0" err="1"/>
              <a:t>word</a:t>
            </a:r>
            <a:r>
              <a:rPr lang="fr-FR" dirty="0"/>
              <a:t> size (32 bits)</a:t>
            </a:r>
          </a:p>
          <a:p>
            <a:pPr lvl="1"/>
            <a:endParaRPr lang="fr-FR" dirty="0"/>
          </a:p>
          <a:p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gives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size of the </a:t>
            </a:r>
            <a:r>
              <a:rPr lang="fr-FR" dirty="0" err="1"/>
              <a:t>chunk</a:t>
            </a:r>
            <a:endParaRPr lang="fr-FR" dirty="0"/>
          </a:p>
          <a:p>
            <a:pPr lvl="1"/>
            <a:r>
              <a:rPr lang="fr-FR" dirty="0" err="1"/>
              <a:t>based</a:t>
            </a:r>
            <a:r>
              <a:rPr lang="fr-FR" dirty="0"/>
              <a:t> on the min/max values, and the « </a:t>
            </a:r>
            <a:r>
              <a:rPr lang="fr-FR" dirty="0" err="1"/>
              <a:t>level</a:t>
            </a:r>
            <a:r>
              <a:rPr lang="fr-FR" dirty="0"/>
              <a:t> » like in a </a:t>
            </a:r>
            <a:r>
              <a:rPr lang="fr-FR" dirty="0" err="1"/>
              <a:t>tree</a:t>
            </a: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1F1F00-63FA-4DF5-A36F-AD3409A526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46474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159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E6393-5BEE-4F77-BF39-71DA84D5BE83}"/>
              </a:ext>
            </a:extLst>
          </p:cNvPr>
          <p:cNvSpPr/>
          <p:nvPr/>
        </p:nvSpPr>
        <p:spPr>
          <a:xfrm>
            <a:off x="240631" y="2286000"/>
            <a:ext cx="866273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64 Bytes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41CF72B-91A6-4754-A6C6-F1A026B9C8D3}"/>
              </a:ext>
            </a:extLst>
          </p:cNvPr>
          <p:cNvGrpSpPr/>
          <p:nvPr/>
        </p:nvGrpSpPr>
        <p:grpSpPr>
          <a:xfrm>
            <a:off x="3934328" y="2960330"/>
            <a:ext cx="3886198" cy="888512"/>
            <a:chOff x="3934328" y="3213002"/>
            <a:chExt cx="3886198" cy="88851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247237E1-3FCA-4F74-B301-307B7F6DDEA7}"/>
                </a:ext>
              </a:extLst>
            </p:cNvPr>
            <p:cNvSpPr txBox="1"/>
            <p:nvPr/>
          </p:nvSpPr>
          <p:spPr>
            <a:xfrm>
              <a:off x="4571999" y="3732182"/>
              <a:ext cx="324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 err="1"/>
                <a:t>Chunk</a:t>
              </a:r>
              <a:r>
                <a:rPr lang="fr-FR" sz="1800" dirty="0"/>
                <a:t> </a:t>
              </a:r>
              <a:r>
                <a:rPr lang="fr-FR" sz="1800" dirty="0" err="1"/>
                <a:t>with</a:t>
              </a:r>
              <a:r>
                <a:rPr lang="fr-FR" sz="1800" dirty="0"/>
                <a:t> the maximal size</a:t>
              </a:r>
            </a:p>
          </p:txBody>
        </p:sp>
        <p:sp>
          <p:nvSpPr>
            <p:cNvPr id="14" name="Flèche : virage 13">
              <a:extLst>
                <a:ext uri="{FF2B5EF4-FFF2-40B4-BE49-F238E27FC236}">
                  <a16:creationId xmlns:a16="http://schemas.microsoft.com/office/drawing/2014/main" id="{E57D62F3-7833-439E-92E4-DC11F7FA6B0C}"/>
                </a:ext>
              </a:extLst>
            </p:cNvPr>
            <p:cNvSpPr/>
            <p:nvPr/>
          </p:nvSpPr>
          <p:spPr>
            <a:xfrm rot="16200000">
              <a:off x="3871161" y="3276169"/>
              <a:ext cx="764006" cy="637671"/>
            </a:xfrm>
            <a:prstGeom prst="ben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98822DD0-DFA5-454D-B96D-93C115FBD1E0}"/>
              </a:ext>
            </a:extLst>
          </p:cNvPr>
          <p:cNvSpPr txBox="1"/>
          <p:nvPr/>
        </p:nvSpPr>
        <p:spPr>
          <a:xfrm>
            <a:off x="240631" y="777475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Level</a:t>
            </a:r>
            <a:r>
              <a:rPr lang="fr-FR" sz="2000" b="1" dirty="0"/>
              <a:t> 0</a:t>
            </a:r>
          </a:p>
        </p:txBody>
      </p:sp>
    </p:spTree>
    <p:extLst>
      <p:ext uri="{BB962C8B-B14F-4D97-AF65-F5344CB8AC3E}">
        <p14:creationId xmlns:p14="http://schemas.microsoft.com/office/powerpoint/2010/main" val="4128061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Control Block</a:t>
            </a:r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State (RUNNING, READY, ASLEEP)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Stack (state of all local variables)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Scheduling attributes (which scheduler to use)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Memory mapping (state of heap variable)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Pid : process ID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PPid : parent process ID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Gid : group ID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Tgid : thread group ID</a:t>
            </a:r>
            <a:endParaRPr dirty="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Registers (in </a:t>
            </a:r>
            <a:r>
              <a:rPr lang="en" i="1" dirty="0">
                <a:solidFill>
                  <a:schemeClr val="dk1"/>
                </a:solidFill>
              </a:rPr>
              <a:t>struct thread_info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Uid : user ID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Signals state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dirty="0">
                <a:solidFill>
                  <a:schemeClr val="dk1"/>
                </a:solidFill>
              </a:rPr>
              <a:t>…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58276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160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E6393-5BEE-4F77-BF39-71DA84D5BE83}"/>
              </a:ext>
            </a:extLst>
          </p:cNvPr>
          <p:cNvSpPr/>
          <p:nvPr/>
        </p:nvSpPr>
        <p:spPr>
          <a:xfrm>
            <a:off x="240633" y="2286000"/>
            <a:ext cx="433136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32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B12CE-3E4E-4630-B741-58EE271871C7}"/>
              </a:ext>
            </a:extLst>
          </p:cNvPr>
          <p:cNvSpPr/>
          <p:nvPr/>
        </p:nvSpPr>
        <p:spPr>
          <a:xfrm>
            <a:off x="4572000" y="2286000"/>
            <a:ext cx="4331370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32 Bytes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A93B1DF-635B-4DD1-9E9F-86CE51826F56}"/>
              </a:ext>
            </a:extLst>
          </p:cNvPr>
          <p:cNvGrpSpPr/>
          <p:nvPr/>
        </p:nvGrpSpPr>
        <p:grpSpPr>
          <a:xfrm>
            <a:off x="1708486" y="1325854"/>
            <a:ext cx="3886198" cy="870466"/>
            <a:chOff x="1708486" y="1325854"/>
            <a:chExt cx="3886198" cy="870466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6EE077A9-FFFF-4EA2-B13F-C38857187F7A}"/>
                </a:ext>
              </a:extLst>
            </p:cNvPr>
            <p:cNvSpPr txBox="1"/>
            <p:nvPr/>
          </p:nvSpPr>
          <p:spPr>
            <a:xfrm>
              <a:off x="2346157" y="1325854"/>
              <a:ext cx="324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800" dirty="0"/>
                <a:t>A </a:t>
              </a:r>
              <a:r>
                <a:rPr lang="fr-FR" sz="1800" dirty="0" err="1"/>
                <a:t>chunk</a:t>
              </a:r>
              <a:r>
                <a:rPr lang="fr-FR" sz="1800" dirty="0"/>
                <a:t> and </a:t>
              </a:r>
              <a:r>
                <a:rPr lang="fr-FR" sz="1800" dirty="0" err="1"/>
                <a:t>his</a:t>
              </a:r>
              <a:r>
                <a:rPr lang="fr-FR" sz="1800" dirty="0"/>
                <a:t> « </a:t>
              </a:r>
              <a:r>
                <a:rPr lang="fr-FR" sz="1800" dirty="0" err="1"/>
                <a:t>buddy</a:t>
              </a:r>
              <a:r>
                <a:rPr lang="fr-FR" sz="1800" dirty="0"/>
                <a:t> »</a:t>
              </a:r>
            </a:p>
          </p:txBody>
        </p:sp>
        <p:sp>
          <p:nvSpPr>
            <p:cNvPr id="9" name="Flèche : virage 8">
              <a:extLst>
                <a:ext uri="{FF2B5EF4-FFF2-40B4-BE49-F238E27FC236}">
                  <a16:creationId xmlns:a16="http://schemas.microsoft.com/office/drawing/2014/main" id="{0F3CEBD0-40A4-4D02-A4B5-4E73AA26B1E9}"/>
                </a:ext>
              </a:extLst>
            </p:cNvPr>
            <p:cNvSpPr/>
            <p:nvPr/>
          </p:nvSpPr>
          <p:spPr>
            <a:xfrm rot="5400000" flipV="1">
              <a:off x="1645319" y="1495481"/>
              <a:ext cx="764006" cy="637671"/>
            </a:xfrm>
            <a:prstGeom prst="ben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52D2A02-115C-45FD-8DD3-292ECF2B81CE}"/>
              </a:ext>
            </a:extLst>
          </p:cNvPr>
          <p:cNvGrpSpPr/>
          <p:nvPr/>
        </p:nvGrpSpPr>
        <p:grpSpPr>
          <a:xfrm>
            <a:off x="3104147" y="2936261"/>
            <a:ext cx="4602078" cy="860434"/>
            <a:chOff x="2947735" y="3273151"/>
            <a:chExt cx="4602078" cy="860434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E93DB5E7-CE5F-4A13-BCBE-5C8E6FBB5956}"/>
                </a:ext>
              </a:extLst>
            </p:cNvPr>
            <p:cNvSpPr txBox="1"/>
            <p:nvPr/>
          </p:nvSpPr>
          <p:spPr>
            <a:xfrm>
              <a:off x="2947735" y="3764253"/>
              <a:ext cx="3964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800" dirty="0" err="1"/>
                <a:t>Another</a:t>
              </a:r>
              <a:r>
                <a:rPr lang="fr-FR" sz="1800" dirty="0"/>
                <a:t> </a:t>
              </a:r>
              <a:r>
                <a:rPr lang="fr-FR" sz="1800" dirty="0" err="1"/>
                <a:t>chunk</a:t>
              </a:r>
              <a:r>
                <a:rPr lang="fr-FR" sz="1800" dirty="0"/>
                <a:t> and </a:t>
              </a:r>
              <a:r>
                <a:rPr lang="fr-FR" sz="1800" dirty="0" err="1"/>
                <a:t>his</a:t>
              </a:r>
              <a:r>
                <a:rPr lang="fr-FR" sz="1800" dirty="0"/>
                <a:t> « </a:t>
              </a:r>
              <a:r>
                <a:rPr lang="fr-FR" sz="1800" dirty="0" err="1"/>
                <a:t>buddy</a:t>
              </a:r>
              <a:r>
                <a:rPr lang="fr-FR" sz="1800" dirty="0"/>
                <a:t> »</a:t>
              </a:r>
            </a:p>
          </p:txBody>
        </p:sp>
        <p:sp>
          <p:nvSpPr>
            <p:cNvPr id="15" name="Flèche : virage 14">
              <a:extLst>
                <a:ext uri="{FF2B5EF4-FFF2-40B4-BE49-F238E27FC236}">
                  <a16:creationId xmlns:a16="http://schemas.microsoft.com/office/drawing/2014/main" id="{CBD266F1-EF5A-4833-92E9-8E670732B5E1}"/>
                </a:ext>
              </a:extLst>
            </p:cNvPr>
            <p:cNvSpPr/>
            <p:nvPr/>
          </p:nvSpPr>
          <p:spPr>
            <a:xfrm rot="5400000" flipH="1">
              <a:off x="6848975" y="3336318"/>
              <a:ext cx="764006" cy="637671"/>
            </a:xfrm>
            <a:prstGeom prst="bentArrow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19525EF2-6AB4-40D4-A49C-6ABAFBDCD9CF}"/>
              </a:ext>
            </a:extLst>
          </p:cNvPr>
          <p:cNvSpPr txBox="1"/>
          <p:nvPr/>
        </p:nvSpPr>
        <p:spPr>
          <a:xfrm>
            <a:off x="240633" y="3904360"/>
            <a:ext cx="458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/>
              <a:t>As </a:t>
            </a:r>
            <a:r>
              <a:rPr lang="fr-FR" sz="1800" i="1" dirty="0" err="1"/>
              <a:t>they</a:t>
            </a:r>
            <a:r>
              <a:rPr lang="fr-FR" sz="1800" i="1" dirty="0"/>
              <a:t> are « </a:t>
            </a:r>
            <a:r>
              <a:rPr lang="fr-FR" sz="1800" i="1" dirty="0" err="1"/>
              <a:t>buddies</a:t>
            </a:r>
            <a:r>
              <a:rPr lang="fr-FR" sz="1800" i="1" dirty="0"/>
              <a:t> » to </a:t>
            </a:r>
            <a:r>
              <a:rPr lang="fr-FR" sz="1800" i="1" dirty="0" err="1"/>
              <a:t>each</a:t>
            </a:r>
            <a:r>
              <a:rPr lang="fr-FR" sz="1800" i="1" dirty="0"/>
              <a:t> </a:t>
            </a:r>
            <a:r>
              <a:rPr lang="fr-FR" sz="1800" i="1" dirty="0" err="1"/>
              <a:t>other</a:t>
            </a:r>
            <a:r>
              <a:rPr lang="fr-FR" sz="1800" i="1" dirty="0"/>
              <a:t>, </a:t>
            </a:r>
            <a:r>
              <a:rPr lang="fr-FR" sz="1800" i="1" dirty="0" err="1"/>
              <a:t>they</a:t>
            </a:r>
            <a:r>
              <a:rPr lang="fr-FR" sz="1800" i="1" dirty="0"/>
              <a:t> can </a:t>
            </a:r>
            <a:r>
              <a:rPr lang="fr-FR" sz="1800" i="1" dirty="0" err="1"/>
              <a:t>be</a:t>
            </a:r>
            <a:r>
              <a:rPr lang="fr-FR" sz="1800" i="1" dirty="0"/>
              <a:t> </a:t>
            </a:r>
            <a:r>
              <a:rPr lang="fr-FR" sz="1800" i="1" dirty="0" err="1"/>
              <a:t>merged</a:t>
            </a:r>
            <a:r>
              <a:rPr lang="fr-FR" sz="1800" i="1" dirty="0"/>
              <a:t> back if </a:t>
            </a:r>
            <a:r>
              <a:rPr lang="fr-FR" sz="1800" i="1" dirty="0" err="1"/>
              <a:t>nothing</a:t>
            </a:r>
            <a:r>
              <a:rPr lang="fr-FR" sz="1800" i="1" dirty="0"/>
              <a:t> </a:t>
            </a:r>
            <a:r>
              <a:rPr lang="fr-FR" sz="1800" i="1" dirty="0" err="1"/>
              <a:t>is</a:t>
            </a:r>
            <a:r>
              <a:rPr lang="fr-FR" sz="1800" i="1" dirty="0"/>
              <a:t> </a:t>
            </a:r>
            <a:r>
              <a:rPr lang="fr-FR" sz="1800" i="1" dirty="0" err="1"/>
              <a:t>allocated</a:t>
            </a:r>
            <a:r>
              <a:rPr lang="fr-FR" sz="1800" i="1" dirty="0"/>
              <a:t> </a:t>
            </a:r>
            <a:r>
              <a:rPr lang="fr-FR" sz="1800" i="1" dirty="0" err="1"/>
              <a:t>inside</a:t>
            </a:r>
            <a:endParaRPr lang="fr-FR" sz="1800" i="1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B635E89-79D4-4E2B-B2E2-05E56004ECA7}"/>
              </a:ext>
            </a:extLst>
          </p:cNvPr>
          <p:cNvSpPr txBox="1"/>
          <p:nvPr/>
        </p:nvSpPr>
        <p:spPr>
          <a:xfrm>
            <a:off x="240631" y="777475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Level</a:t>
            </a:r>
            <a:r>
              <a:rPr lang="fr-FR" sz="2000" b="1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59794235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161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E6393-5BEE-4F77-BF39-71DA84D5BE83}"/>
              </a:ext>
            </a:extLst>
          </p:cNvPr>
          <p:cNvSpPr/>
          <p:nvPr/>
        </p:nvSpPr>
        <p:spPr>
          <a:xfrm>
            <a:off x="240632" y="2286000"/>
            <a:ext cx="2165684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16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84CF3-3582-4F6F-8170-40E0CDFCD851}"/>
              </a:ext>
            </a:extLst>
          </p:cNvPr>
          <p:cNvSpPr/>
          <p:nvPr/>
        </p:nvSpPr>
        <p:spPr>
          <a:xfrm>
            <a:off x="2406315" y="2286000"/>
            <a:ext cx="216568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16 Bytes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74B06-53C3-4058-904E-AF7BBFA76701}"/>
              </a:ext>
            </a:extLst>
          </p:cNvPr>
          <p:cNvSpPr/>
          <p:nvPr/>
        </p:nvSpPr>
        <p:spPr>
          <a:xfrm>
            <a:off x="4571999" y="2286000"/>
            <a:ext cx="216568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16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B12CE-3E4E-4630-B741-58EE271871C7}"/>
              </a:ext>
            </a:extLst>
          </p:cNvPr>
          <p:cNvSpPr/>
          <p:nvPr/>
        </p:nvSpPr>
        <p:spPr>
          <a:xfrm>
            <a:off x="6737682" y="2286000"/>
            <a:ext cx="2165686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16 Bytes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FB8FA32-505C-48F4-9FA1-6E49C44BF3B1}"/>
              </a:ext>
            </a:extLst>
          </p:cNvPr>
          <p:cNvSpPr txBox="1"/>
          <p:nvPr/>
        </p:nvSpPr>
        <p:spPr>
          <a:xfrm>
            <a:off x="1690436" y="3546793"/>
            <a:ext cx="1431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Buddies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7CE7A24-C6C2-4EF4-ABCA-0507D0F1572B}"/>
              </a:ext>
            </a:extLst>
          </p:cNvPr>
          <p:cNvSpPr txBox="1"/>
          <p:nvPr/>
        </p:nvSpPr>
        <p:spPr>
          <a:xfrm>
            <a:off x="6021803" y="3546793"/>
            <a:ext cx="1431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Buddies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802869B-7813-44F8-B476-FB3E078B5975}"/>
              </a:ext>
            </a:extLst>
          </p:cNvPr>
          <p:cNvSpPr txBox="1"/>
          <p:nvPr/>
        </p:nvSpPr>
        <p:spPr>
          <a:xfrm>
            <a:off x="3856119" y="3546793"/>
            <a:ext cx="1431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Not </a:t>
            </a:r>
            <a:r>
              <a:rPr lang="fr-FR" dirty="0" err="1"/>
              <a:t>buddies</a:t>
            </a:r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5EEADBD-F17D-47C3-BC34-76B79291397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045368" y="2857500"/>
            <a:ext cx="360947" cy="6892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E802FA2-FAA9-420F-9F08-91EDC7B9681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406315" y="2857500"/>
            <a:ext cx="354932" cy="68929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F33D860-1448-4397-A29B-DD4FDB8D9AF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737682" y="2857501"/>
            <a:ext cx="360950" cy="6892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302435B-ABE3-4E5A-A1CE-0DF4B91EEFCC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376736" y="2857501"/>
            <a:ext cx="360946" cy="68929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E2F8BB17-72AF-4739-8BB7-476BD290A629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71998" y="2868757"/>
            <a:ext cx="348918" cy="6780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0F2BFA2-6B06-4072-8A26-F75CDDD219E5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217066" y="2851873"/>
            <a:ext cx="354932" cy="69492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BCBDCEB-B1CE-4559-ACC4-4D1188333EA7}"/>
              </a:ext>
            </a:extLst>
          </p:cNvPr>
          <p:cNvSpPr txBox="1"/>
          <p:nvPr/>
        </p:nvSpPr>
        <p:spPr>
          <a:xfrm>
            <a:off x="240633" y="3904360"/>
            <a:ext cx="458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 err="1"/>
              <a:t>Every</a:t>
            </a:r>
            <a:r>
              <a:rPr lang="fr-FR" sz="1800" i="1" dirty="0"/>
              <a:t> </a:t>
            </a:r>
            <a:r>
              <a:rPr lang="fr-FR" sz="1800" i="1" dirty="0" err="1"/>
              <a:t>neighbor</a:t>
            </a:r>
            <a:r>
              <a:rPr lang="fr-FR" sz="1800" i="1" dirty="0"/>
              <a:t> </a:t>
            </a:r>
            <a:r>
              <a:rPr lang="fr-FR" sz="1800" i="1" dirty="0" err="1"/>
              <a:t>cannot</a:t>
            </a:r>
            <a:r>
              <a:rPr lang="fr-FR" sz="1800" i="1" dirty="0"/>
              <a:t> </a:t>
            </a:r>
            <a:r>
              <a:rPr lang="fr-FR" sz="1800" i="1" dirty="0" err="1"/>
              <a:t>be</a:t>
            </a:r>
            <a:r>
              <a:rPr lang="fr-FR" sz="1800" i="1" dirty="0"/>
              <a:t> </a:t>
            </a:r>
            <a:r>
              <a:rPr lang="fr-FR" sz="1800" i="1" dirty="0" err="1"/>
              <a:t>merged</a:t>
            </a:r>
            <a:r>
              <a:rPr lang="fr-FR" sz="1800" i="1" dirty="0"/>
              <a:t> back… </a:t>
            </a:r>
            <a:r>
              <a:rPr lang="fr-FR" sz="1800" i="1" dirty="0" err="1"/>
              <a:t>only</a:t>
            </a:r>
            <a:r>
              <a:rPr lang="fr-FR" sz="1800" i="1" dirty="0"/>
              <a:t> </a:t>
            </a:r>
            <a:r>
              <a:rPr lang="fr-FR" sz="1800" i="1" dirty="0" err="1"/>
              <a:t>those</a:t>
            </a:r>
            <a:r>
              <a:rPr lang="fr-FR" sz="1800" i="1" dirty="0"/>
              <a:t> </a:t>
            </a:r>
            <a:r>
              <a:rPr lang="fr-FR" sz="1800" i="1" dirty="0" err="1"/>
              <a:t>which</a:t>
            </a:r>
            <a:r>
              <a:rPr lang="fr-FR" sz="1800" i="1" dirty="0"/>
              <a:t> </a:t>
            </a:r>
            <a:r>
              <a:rPr lang="fr-FR" sz="1800" i="1" dirty="0" err="1"/>
              <a:t>were</a:t>
            </a:r>
            <a:r>
              <a:rPr lang="fr-FR" sz="1800" i="1" dirty="0"/>
              <a:t> a unique block in the </a:t>
            </a:r>
            <a:r>
              <a:rPr lang="fr-FR" sz="1800" i="1" dirty="0" err="1"/>
              <a:t>previous</a:t>
            </a:r>
            <a:r>
              <a:rPr lang="fr-FR" sz="1800" i="1" dirty="0"/>
              <a:t> </a:t>
            </a:r>
            <a:r>
              <a:rPr lang="fr-FR" sz="1800" i="1" dirty="0" err="1"/>
              <a:t>level</a:t>
            </a:r>
            <a:r>
              <a:rPr lang="fr-FR" sz="1800" i="1" dirty="0"/>
              <a:t> can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15F9C86-B453-4A8A-A1EA-BD1A824A38E6}"/>
              </a:ext>
            </a:extLst>
          </p:cNvPr>
          <p:cNvSpPr txBox="1"/>
          <p:nvPr/>
        </p:nvSpPr>
        <p:spPr>
          <a:xfrm>
            <a:off x="240631" y="777475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Level</a:t>
            </a:r>
            <a:r>
              <a:rPr lang="fr-FR" sz="2000" b="1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287378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162</a:t>
            </a:fld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DE6393-5BEE-4F77-BF39-71DA84D5BE83}"/>
              </a:ext>
            </a:extLst>
          </p:cNvPr>
          <p:cNvSpPr/>
          <p:nvPr/>
        </p:nvSpPr>
        <p:spPr>
          <a:xfrm>
            <a:off x="240632" y="2286000"/>
            <a:ext cx="108284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8647F-715E-4572-9588-0B4B44348F9F}"/>
              </a:ext>
            </a:extLst>
          </p:cNvPr>
          <p:cNvSpPr/>
          <p:nvPr/>
        </p:nvSpPr>
        <p:spPr>
          <a:xfrm>
            <a:off x="1323474" y="2286000"/>
            <a:ext cx="108284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F84CF3-3582-4F6F-8170-40E0CDFCD851}"/>
              </a:ext>
            </a:extLst>
          </p:cNvPr>
          <p:cNvSpPr/>
          <p:nvPr/>
        </p:nvSpPr>
        <p:spPr>
          <a:xfrm>
            <a:off x="2406316" y="2286000"/>
            <a:ext cx="108284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DA2FB-7B9C-44F8-97C0-FB86E95E3B8B}"/>
              </a:ext>
            </a:extLst>
          </p:cNvPr>
          <p:cNvSpPr/>
          <p:nvPr/>
        </p:nvSpPr>
        <p:spPr>
          <a:xfrm>
            <a:off x="3489158" y="2286000"/>
            <a:ext cx="108284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D74B06-53C3-4058-904E-AF7BBFA76701}"/>
              </a:ext>
            </a:extLst>
          </p:cNvPr>
          <p:cNvSpPr/>
          <p:nvPr/>
        </p:nvSpPr>
        <p:spPr>
          <a:xfrm>
            <a:off x="4572000" y="2286000"/>
            <a:ext cx="108284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70068-CB5C-4FA1-B4F9-0AD6832FB4A5}"/>
              </a:ext>
            </a:extLst>
          </p:cNvPr>
          <p:cNvSpPr/>
          <p:nvPr/>
        </p:nvSpPr>
        <p:spPr>
          <a:xfrm>
            <a:off x="5654842" y="2286000"/>
            <a:ext cx="108284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184243-1307-4CE8-AE71-87FEE8839B52}"/>
              </a:ext>
            </a:extLst>
          </p:cNvPr>
          <p:cNvSpPr/>
          <p:nvPr/>
        </p:nvSpPr>
        <p:spPr>
          <a:xfrm>
            <a:off x="6737684" y="2286000"/>
            <a:ext cx="108284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B12CE-3E4E-4630-B741-58EE271871C7}"/>
              </a:ext>
            </a:extLst>
          </p:cNvPr>
          <p:cNvSpPr/>
          <p:nvPr/>
        </p:nvSpPr>
        <p:spPr>
          <a:xfrm>
            <a:off x="7820526" y="2286000"/>
            <a:ext cx="1082842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8 Bytes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237BC8-6052-4B2A-9580-3AB068C287B4}"/>
              </a:ext>
            </a:extLst>
          </p:cNvPr>
          <p:cNvSpPr txBox="1"/>
          <p:nvPr/>
        </p:nvSpPr>
        <p:spPr>
          <a:xfrm>
            <a:off x="240631" y="777475"/>
            <a:ext cx="2622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err="1"/>
              <a:t>Level</a:t>
            </a:r>
            <a:r>
              <a:rPr lang="fr-FR" sz="2000" b="1" dirty="0"/>
              <a:t> 3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4843CBF-0476-4B35-937E-6392D2C63BEE}"/>
              </a:ext>
            </a:extLst>
          </p:cNvPr>
          <p:cNvSpPr txBox="1"/>
          <p:nvPr/>
        </p:nvSpPr>
        <p:spPr>
          <a:xfrm>
            <a:off x="240631" y="3737196"/>
            <a:ext cx="81947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i="1" dirty="0" err="1"/>
              <a:t>Now</a:t>
            </a:r>
            <a:r>
              <a:rPr lang="fr-FR" sz="1800" i="1" dirty="0"/>
              <a:t>, </a:t>
            </a:r>
            <a:r>
              <a:rPr lang="fr-FR" sz="1800" i="1" dirty="0" err="1"/>
              <a:t>there</a:t>
            </a:r>
            <a:r>
              <a:rPr lang="fr-FR" sz="1800" i="1" dirty="0"/>
              <a:t> are a lot of </a:t>
            </a:r>
            <a:r>
              <a:rPr lang="fr-FR" sz="1800" i="1" dirty="0" err="1"/>
              <a:t>small</a:t>
            </a:r>
            <a:r>
              <a:rPr lang="fr-FR" sz="1800" i="1" dirty="0"/>
              <a:t> </a:t>
            </a:r>
            <a:r>
              <a:rPr lang="fr-FR" sz="1800" i="1" dirty="0" err="1"/>
              <a:t>chunks</a:t>
            </a:r>
            <a:r>
              <a:rPr lang="fr-FR" sz="1800" i="1" dirty="0"/>
              <a:t>…</a:t>
            </a:r>
          </a:p>
          <a:p>
            <a:endParaRPr lang="fr-FR" sz="1800" i="1" dirty="0"/>
          </a:p>
          <a:p>
            <a:r>
              <a:rPr lang="fr-FR" sz="1800" i="1" dirty="0"/>
              <a:t>In </a:t>
            </a:r>
            <a:r>
              <a:rPr lang="fr-FR" sz="1800" i="1" dirty="0" err="1"/>
              <a:t>fact</a:t>
            </a:r>
            <a:r>
              <a:rPr lang="fr-FR" sz="1800" i="1" dirty="0"/>
              <a:t>, </a:t>
            </a:r>
            <a:r>
              <a:rPr lang="fr-FR" sz="1800" i="1" dirty="0" err="1"/>
              <a:t>chunks</a:t>
            </a:r>
            <a:r>
              <a:rPr lang="fr-FR" sz="1800" i="1" dirty="0"/>
              <a:t> are not </a:t>
            </a:r>
            <a:r>
              <a:rPr lang="fr-FR" sz="1800" i="1" dirty="0" err="1"/>
              <a:t>always</a:t>
            </a:r>
            <a:r>
              <a:rPr lang="fr-FR" sz="1800" i="1" dirty="0"/>
              <a:t> </a:t>
            </a:r>
            <a:r>
              <a:rPr lang="fr-FR" sz="1800" i="1" dirty="0" err="1"/>
              <a:t>splitted</a:t>
            </a:r>
            <a:r>
              <a:rPr lang="fr-FR" sz="1800" i="1" dirty="0"/>
              <a:t>:</a:t>
            </a:r>
            <a:br>
              <a:rPr lang="fr-FR" sz="1800" i="1" dirty="0"/>
            </a:br>
            <a:r>
              <a:rPr lang="fr-FR" sz="1800" i="1" dirty="0"/>
              <a:t>	</a:t>
            </a:r>
            <a:r>
              <a:rPr lang="fr-FR" sz="1800" i="1" dirty="0" err="1"/>
              <a:t>they</a:t>
            </a:r>
            <a:r>
              <a:rPr lang="fr-FR" sz="1800" i="1" dirty="0"/>
              <a:t> are </a:t>
            </a:r>
            <a:r>
              <a:rPr lang="fr-FR" sz="1800" i="1" dirty="0" err="1"/>
              <a:t>splitted</a:t>
            </a:r>
            <a:r>
              <a:rPr lang="fr-FR" sz="1800" i="1" dirty="0"/>
              <a:t> IF AND ONLY IF </a:t>
            </a:r>
            <a:r>
              <a:rPr lang="fr-FR" sz="1800" i="1" dirty="0" err="1"/>
              <a:t>they</a:t>
            </a:r>
            <a:r>
              <a:rPr lang="fr-FR" sz="1800" i="1" dirty="0"/>
              <a:t> are </a:t>
            </a:r>
            <a:r>
              <a:rPr lang="fr-FR" sz="1800" i="1" dirty="0" err="1"/>
              <a:t>required</a:t>
            </a:r>
            <a:endParaRPr lang="fr-FR" sz="1800" i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FA763B-34DB-49C4-B07F-849A1B43EA9E}"/>
              </a:ext>
            </a:extLst>
          </p:cNvPr>
          <p:cNvSpPr txBox="1"/>
          <p:nvPr/>
        </p:nvSpPr>
        <p:spPr>
          <a:xfrm>
            <a:off x="583531" y="2919264"/>
            <a:ext cx="1479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Buddies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D99B82A-4A1B-45F9-A336-D7C05D68F2F8}"/>
              </a:ext>
            </a:extLst>
          </p:cNvPr>
          <p:cNvSpPr txBox="1"/>
          <p:nvPr/>
        </p:nvSpPr>
        <p:spPr>
          <a:xfrm>
            <a:off x="2749215" y="2919264"/>
            <a:ext cx="1479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Buddies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FAA1088-49F2-4684-8131-7C8E954140C8}"/>
              </a:ext>
            </a:extLst>
          </p:cNvPr>
          <p:cNvSpPr txBox="1"/>
          <p:nvPr/>
        </p:nvSpPr>
        <p:spPr>
          <a:xfrm>
            <a:off x="4914899" y="2919264"/>
            <a:ext cx="1479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Buddies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E836084-95E0-428A-82B0-3DB2697C3962}"/>
              </a:ext>
            </a:extLst>
          </p:cNvPr>
          <p:cNvSpPr txBox="1"/>
          <p:nvPr/>
        </p:nvSpPr>
        <p:spPr>
          <a:xfrm>
            <a:off x="7080583" y="2919263"/>
            <a:ext cx="1479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Buddies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7387693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163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B92B697-82C2-4418-8A52-B659DBDC5AB1}"/>
              </a:ext>
            </a:extLst>
          </p:cNvPr>
          <p:cNvGrpSpPr/>
          <p:nvPr/>
        </p:nvGrpSpPr>
        <p:grpSpPr>
          <a:xfrm>
            <a:off x="433132" y="1382194"/>
            <a:ext cx="8662743" cy="2286000"/>
            <a:chOff x="240625" y="1382194"/>
            <a:chExt cx="8662743" cy="22860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22C85CC5-716D-4583-B2DB-752662616EAE}"/>
                </a:ext>
              </a:extLst>
            </p:cNvPr>
            <p:cNvGrpSpPr/>
            <p:nvPr/>
          </p:nvGrpSpPr>
          <p:grpSpPr>
            <a:xfrm>
              <a:off x="240632" y="3096694"/>
              <a:ext cx="8662736" cy="571500"/>
              <a:chOff x="240632" y="3096694"/>
              <a:chExt cx="8662736" cy="5715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DE6393-5BEE-4F77-BF39-71DA84D5BE83}"/>
                  </a:ext>
                </a:extLst>
              </p:cNvPr>
              <p:cNvSpPr/>
              <p:nvPr/>
            </p:nvSpPr>
            <p:spPr>
              <a:xfrm>
                <a:off x="240632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88647F-715E-4572-9588-0B4B44348F9F}"/>
                  </a:ext>
                </a:extLst>
              </p:cNvPr>
              <p:cNvSpPr/>
              <p:nvPr/>
            </p:nvSpPr>
            <p:spPr>
              <a:xfrm>
                <a:off x="1323474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F84CF3-3582-4F6F-8170-40E0CDFCD851}"/>
                  </a:ext>
                </a:extLst>
              </p:cNvPr>
              <p:cNvSpPr/>
              <p:nvPr/>
            </p:nvSpPr>
            <p:spPr>
              <a:xfrm>
                <a:off x="2406316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FDA2FB-7B9C-44F8-97C0-FB86E95E3B8B}"/>
                  </a:ext>
                </a:extLst>
              </p:cNvPr>
              <p:cNvSpPr/>
              <p:nvPr/>
            </p:nvSpPr>
            <p:spPr>
              <a:xfrm>
                <a:off x="3489158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D74B06-53C3-4058-904E-AF7BBFA76701}"/>
                  </a:ext>
                </a:extLst>
              </p:cNvPr>
              <p:cNvSpPr/>
              <p:nvPr/>
            </p:nvSpPr>
            <p:spPr>
              <a:xfrm>
                <a:off x="4572000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70068-CB5C-4FA1-B4F9-0AD6832FB4A5}"/>
                  </a:ext>
                </a:extLst>
              </p:cNvPr>
              <p:cNvSpPr/>
              <p:nvPr/>
            </p:nvSpPr>
            <p:spPr>
              <a:xfrm>
                <a:off x="5654842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184243-1307-4CE8-AE71-87FEE8839B52}"/>
                  </a:ext>
                </a:extLst>
              </p:cNvPr>
              <p:cNvSpPr/>
              <p:nvPr/>
            </p:nvSpPr>
            <p:spPr>
              <a:xfrm>
                <a:off x="6737684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B12CE-3E4E-4630-B741-58EE271871C7}"/>
                  </a:ext>
                </a:extLst>
              </p:cNvPr>
              <p:cNvSpPr/>
              <p:nvPr/>
            </p:nvSpPr>
            <p:spPr>
              <a:xfrm>
                <a:off x="7820526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F5C7812-9128-43E9-A9F8-3FBA28FBABC0}"/>
                </a:ext>
              </a:extLst>
            </p:cNvPr>
            <p:cNvGrpSpPr/>
            <p:nvPr/>
          </p:nvGrpSpPr>
          <p:grpSpPr>
            <a:xfrm>
              <a:off x="240632" y="2525194"/>
              <a:ext cx="8662736" cy="571500"/>
              <a:chOff x="240632" y="3096694"/>
              <a:chExt cx="8662736" cy="5715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68D1-2999-493D-8377-BA78FE76ABC2}"/>
                  </a:ext>
                </a:extLst>
              </p:cNvPr>
              <p:cNvSpPr/>
              <p:nvPr/>
            </p:nvSpPr>
            <p:spPr>
              <a:xfrm>
                <a:off x="240632" y="3096694"/>
                <a:ext cx="2165684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086EB-3EA6-40DE-B0AC-32EA9DC1DE28}"/>
                  </a:ext>
                </a:extLst>
              </p:cNvPr>
              <p:cNvSpPr/>
              <p:nvPr/>
            </p:nvSpPr>
            <p:spPr>
              <a:xfrm>
                <a:off x="2406315" y="3096694"/>
                <a:ext cx="2165683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E0EF32-1CEF-47E2-A13F-D8AA62B7A99E}"/>
                  </a:ext>
                </a:extLst>
              </p:cNvPr>
              <p:cNvSpPr/>
              <p:nvPr/>
            </p:nvSpPr>
            <p:spPr>
              <a:xfrm>
                <a:off x="4571999" y="3096694"/>
                <a:ext cx="2165683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94EC42-FE2A-48DB-A67A-CC47A5CCF306}"/>
                  </a:ext>
                </a:extLst>
              </p:cNvPr>
              <p:cNvSpPr/>
              <p:nvPr/>
            </p:nvSpPr>
            <p:spPr>
              <a:xfrm>
                <a:off x="6737682" y="3096694"/>
                <a:ext cx="2165686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D539C01-15EC-45F7-BED9-F2906BFA65E1}"/>
                </a:ext>
              </a:extLst>
            </p:cNvPr>
            <p:cNvGrpSpPr/>
            <p:nvPr/>
          </p:nvGrpSpPr>
          <p:grpSpPr>
            <a:xfrm>
              <a:off x="240629" y="1953694"/>
              <a:ext cx="8662737" cy="571500"/>
              <a:chOff x="240631" y="3096694"/>
              <a:chExt cx="8662737" cy="5715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716E5C-C3B4-489F-98A6-284E8AB138D1}"/>
                  </a:ext>
                </a:extLst>
              </p:cNvPr>
              <p:cNvSpPr/>
              <p:nvPr/>
            </p:nvSpPr>
            <p:spPr>
              <a:xfrm>
                <a:off x="240631" y="3096694"/>
                <a:ext cx="4331367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32 Bytes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77654A-5425-4299-A735-1A299CE11322}"/>
                  </a:ext>
                </a:extLst>
              </p:cNvPr>
              <p:cNvSpPr/>
              <p:nvPr/>
            </p:nvSpPr>
            <p:spPr>
              <a:xfrm>
                <a:off x="4571998" y="3096694"/>
                <a:ext cx="4331370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32 Bytes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EBB934-3DC7-4299-B076-5DB7A69E3530}"/>
                </a:ext>
              </a:extLst>
            </p:cNvPr>
            <p:cNvSpPr/>
            <p:nvPr/>
          </p:nvSpPr>
          <p:spPr>
            <a:xfrm>
              <a:off x="240625" y="1382194"/>
              <a:ext cx="8662737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64 Bytes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96BEB309-2B9E-404A-82FE-08B7FC8E9CB6}"/>
              </a:ext>
            </a:extLst>
          </p:cNvPr>
          <p:cNvSpPr txBox="1"/>
          <p:nvPr/>
        </p:nvSpPr>
        <p:spPr>
          <a:xfrm>
            <a:off x="0" y="14678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930DAF-1B2B-4B34-B46C-AC0B22FB284C}"/>
              </a:ext>
            </a:extLst>
          </p:cNvPr>
          <p:cNvSpPr txBox="1"/>
          <p:nvPr/>
        </p:nvSpPr>
        <p:spPr>
          <a:xfrm>
            <a:off x="0" y="20393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71476F-80B4-4BEC-A80C-C4AEB2F62186}"/>
              </a:ext>
            </a:extLst>
          </p:cNvPr>
          <p:cNvSpPr txBox="1"/>
          <p:nvPr/>
        </p:nvSpPr>
        <p:spPr>
          <a:xfrm>
            <a:off x="0" y="2608110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E85E76-6745-405C-896E-23C31B4EAF5E}"/>
              </a:ext>
            </a:extLst>
          </p:cNvPr>
          <p:cNvSpPr txBox="1"/>
          <p:nvPr/>
        </p:nvSpPr>
        <p:spPr>
          <a:xfrm>
            <a:off x="0" y="3176831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0869171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164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B92B697-82C2-4418-8A52-B659DBDC5AB1}"/>
              </a:ext>
            </a:extLst>
          </p:cNvPr>
          <p:cNvGrpSpPr/>
          <p:nvPr/>
        </p:nvGrpSpPr>
        <p:grpSpPr>
          <a:xfrm>
            <a:off x="433132" y="1382194"/>
            <a:ext cx="8662743" cy="2286000"/>
            <a:chOff x="240625" y="1382194"/>
            <a:chExt cx="8662743" cy="22860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22C85CC5-716D-4583-B2DB-752662616EAE}"/>
                </a:ext>
              </a:extLst>
            </p:cNvPr>
            <p:cNvGrpSpPr/>
            <p:nvPr/>
          </p:nvGrpSpPr>
          <p:grpSpPr>
            <a:xfrm>
              <a:off x="240632" y="3096694"/>
              <a:ext cx="8662736" cy="571500"/>
              <a:chOff x="240632" y="3096694"/>
              <a:chExt cx="8662736" cy="5715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DE6393-5BEE-4F77-BF39-71DA84D5BE83}"/>
                  </a:ext>
                </a:extLst>
              </p:cNvPr>
              <p:cNvSpPr/>
              <p:nvPr/>
            </p:nvSpPr>
            <p:spPr>
              <a:xfrm>
                <a:off x="240632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88647F-715E-4572-9588-0B4B44348F9F}"/>
                  </a:ext>
                </a:extLst>
              </p:cNvPr>
              <p:cNvSpPr/>
              <p:nvPr/>
            </p:nvSpPr>
            <p:spPr>
              <a:xfrm>
                <a:off x="1323474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F84CF3-3582-4F6F-8170-40E0CDFCD851}"/>
                  </a:ext>
                </a:extLst>
              </p:cNvPr>
              <p:cNvSpPr/>
              <p:nvPr/>
            </p:nvSpPr>
            <p:spPr>
              <a:xfrm>
                <a:off x="2406316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FDA2FB-7B9C-44F8-97C0-FB86E95E3B8B}"/>
                  </a:ext>
                </a:extLst>
              </p:cNvPr>
              <p:cNvSpPr/>
              <p:nvPr/>
            </p:nvSpPr>
            <p:spPr>
              <a:xfrm>
                <a:off x="3489158" y="3096694"/>
                <a:ext cx="1082842" cy="571500"/>
              </a:xfrm>
              <a:prstGeom prst="rect">
                <a:avLst/>
              </a:prstGeom>
              <a:pattFill prst="pct30">
                <a:fgClr>
                  <a:schemeClr val="bg1">
                    <a:lumMod val="50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D74B06-53C3-4058-904E-AF7BBFA76701}"/>
                  </a:ext>
                </a:extLst>
              </p:cNvPr>
              <p:cNvSpPr/>
              <p:nvPr/>
            </p:nvSpPr>
            <p:spPr>
              <a:xfrm>
                <a:off x="4572000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70068-CB5C-4FA1-B4F9-0AD6832FB4A5}"/>
                  </a:ext>
                </a:extLst>
              </p:cNvPr>
              <p:cNvSpPr/>
              <p:nvPr/>
            </p:nvSpPr>
            <p:spPr>
              <a:xfrm>
                <a:off x="5654842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184243-1307-4CE8-AE71-87FEE8839B52}"/>
                  </a:ext>
                </a:extLst>
              </p:cNvPr>
              <p:cNvSpPr/>
              <p:nvPr/>
            </p:nvSpPr>
            <p:spPr>
              <a:xfrm>
                <a:off x="6737684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B12CE-3E4E-4630-B741-58EE271871C7}"/>
                  </a:ext>
                </a:extLst>
              </p:cNvPr>
              <p:cNvSpPr/>
              <p:nvPr/>
            </p:nvSpPr>
            <p:spPr>
              <a:xfrm>
                <a:off x="7820526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F5C7812-9128-43E9-A9F8-3FBA28FBABC0}"/>
                </a:ext>
              </a:extLst>
            </p:cNvPr>
            <p:cNvGrpSpPr/>
            <p:nvPr/>
          </p:nvGrpSpPr>
          <p:grpSpPr>
            <a:xfrm>
              <a:off x="240632" y="2525194"/>
              <a:ext cx="8662736" cy="571500"/>
              <a:chOff x="240632" y="3096694"/>
              <a:chExt cx="8662736" cy="5715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68D1-2999-493D-8377-BA78FE76ABC2}"/>
                  </a:ext>
                </a:extLst>
              </p:cNvPr>
              <p:cNvSpPr/>
              <p:nvPr/>
            </p:nvSpPr>
            <p:spPr>
              <a:xfrm>
                <a:off x="240632" y="3096694"/>
                <a:ext cx="2165684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086EB-3EA6-40DE-B0AC-32EA9DC1DE28}"/>
                  </a:ext>
                </a:extLst>
              </p:cNvPr>
              <p:cNvSpPr/>
              <p:nvPr/>
            </p:nvSpPr>
            <p:spPr>
              <a:xfrm>
                <a:off x="2406315" y="3096694"/>
                <a:ext cx="2165683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E0EF32-1CEF-47E2-A13F-D8AA62B7A99E}"/>
                  </a:ext>
                </a:extLst>
              </p:cNvPr>
              <p:cNvSpPr/>
              <p:nvPr/>
            </p:nvSpPr>
            <p:spPr>
              <a:xfrm>
                <a:off x="4571999" y="3096694"/>
                <a:ext cx="2165683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94EC42-FE2A-48DB-A67A-CC47A5CCF306}"/>
                  </a:ext>
                </a:extLst>
              </p:cNvPr>
              <p:cNvSpPr/>
              <p:nvPr/>
            </p:nvSpPr>
            <p:spPr>
              <a:xfrm>
                <a:off x="6737682" y="3096694"/>
                <a:ext cx="2165686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D539C01-15EC-45F7-BED9-F2906BFA65E1}"/>
                </a:ext>
              </a:extLst>
            </p:cNvPr>
            <p:cNvGrpSpPr/>
            <p:nvPr/>
          </p:nvGrpSpPr>
          <p:grpSpPr>
            <a:xfrm>
              <a:off x="240629" y="1953694"/>
              <a:ext cx="8662737" cy="571500"/>
              <a:chOff x="240631" y="3096694"/>
              <a:chExt cx="8662737" cy="5715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716E5C-C3B4-489F-98A6-284E8AB138D1}"/>
                  </a:ext>
                </a:extLst>
              </p:cNvPr>
              <p:cNvSpPr/>
              <p:nvPr/>
            </p:nvSpPr>
            <p:spPr>
              <a:xfrm>
                <a:off x="240631" y="3096694"/>
                <a:ext cx="4331367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32 Bytes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77654A-5425-4299-A735-1A299CE11322}"/>
                  </a:ext>
                </a:extLst>
              </p:cNvPr>
              <p:cNvSpPr/>
              <p:nvPr/>
            </p:nvSpPr>
            <p:spPr>
              <a:xfrm>
                <a:off x="4571998" y="3096694"/>
                <a:ext cx="4331370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32 Bytes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EBB934-3DC7-4299-B076-5DB7A69E3530}"/>
                </a:ext>
              </a:extLst>
            </p:cNvPr>
            <p:cNvSpPr/>
            <p:nvPr/>
          </p:nvSpPr>
          <p:spPr>
            <a:xfrm>
              <a:off x="240625" y="1382194"/>
              <a:ext cx="8662737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64 Bytes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96BEB309-2B9E-404A-82FE-08B7FC8E9CB6}"/>
              </a:ext>
            </a:extLst>
          </p:cNvPr>
          <p:cNvSpPr txBox="1"/>
          <p:nvPr/>
        </p:nvSpPr>
        <p:spPr>
          <a:xfrm>
            <a:off x="0" y="14678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930DAF-1B2B-4B34-B46C-AC0B22FB284C}"/>
              </a:ext>
            </a:extLst>
          </p:cNvPr>
          <p:cNvSpPr txBox="1"/>
          <p:nvPr/>
        </p:nvSpPr>
        <p:spPr>
          <a:xfrm>
            <a:off x="0" y="20393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71476F-80B4-4BEC-A80C-C4AEB2F62186}"/>
              </a:ext>
            </a:extLst>
          </p:cNvPr>
          <p:cNvSpPr txBox="1"/>
          <p:nvPr/>
        </p:nvSpPr>
        <p:spPr>
          <a:xfrm>
            <a:off x="0" y="2608110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E85E76-6745-405C-896E-23C31B4EAF5E}"/>
              </a:ext>
            </a:extLst>
          </p:cNvPr>
          <p:cNvSpPr txBox="1"/>
          <p:nvPr/>
        </p:nvSpPr>
        <p:spPr>
          <a:xfrm>
            <a:off x="0" y="3176831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F57E9F-3F86-44D9-A927-C745F2840C21}"/>
              </a:ext>
            </a:extLst>
          </p:cNvPr>
          <p:cNvSpPr txBox="1"/>
          <p:nvPr/>
        </p:nvSpPr>
        <p:spPr>
          <a:xfrm>
            <a:off x="433128" y="3886200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9967EB-44E6-44E4-88D9-998514BF11E8}"/>
              </a:ext>
            </a:extLst>
          </p:cNvPr>
          <p:cNvSpPr txBox="1"/>
          <p:nvPr/>
        </p:nvSpPr>
        <p:spPr>
          <a:xfrm>
            <a:off x="1515963" y="3891812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2EB5F5-F420-47E4-8F8F-5EE955D90BE3}"/>
              </a:ext>
            </a:extLst>
          </p:cNvPr>
          <p:cNvSpPr txBox="1"/>
          <p:nvPr/>
        </p:nvSpPr>
        <p:spPr>
          <a:xfrm>
            <a:off x="2598822" y="3886199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9F894E0-B59F-46A0-8982-4E493C5235EF}"/>
              </a:ext>
            </a:extLst>
          </p:cNvPr>
          <p:cNvSpPr txBox="1"/>
          <p:nvPr/>
        </p:nvSpPr>
        <p:spPr>
          <a:xfrm>
            <a:off x="3681625" y="3891699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17D6DE-DE59-45F3-B895-2008605C4A6A}"/>
              </a:ext>
            </a:extLst>
          </p:cNvPr>
          <p:cNvSpPr txBox="1"/>
          <p:nvPr/>
        </p:nvSpPr>
        <p:spPr>
          <a:xfrm>
            <a:off x="4764428" y="3886198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E79A131-131E-4BFD-B508-CFDAE22A7D0E}"/>
              </a:ext>
            </a:extLst>
          </p:cNvPr>
          <p:cNvSpPr txBox="1"/>
          <p:nvPr/>
        </p:nvSpPr>
        <p:spPr>
          <a:xfrm>
            <a:off x="5847191" y="3880697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0x000C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1FE2A1A-8248-4912-8AF8-D52216C8B3C7}"/>
              </a:ext>
            </a:extLst>
          </p:cNvPr>
          <p:cNvSpPr txBox="1"/>
          <p:nvPr/>
        </p:nvSpPr>
        <p:spPr>
          <a:xfrm>
            <a:off x="6929914" y="3880696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2F16CD0-F4A4-4CBA-B9A1-C994779D7050}"/>
              </a:ext>
            </a:extLst>
          </p:cNvPr>
          <p:cNvSpPr txBox="1"/>
          <p:nvPr/>
        </p:nvSpPr>
        <p:spPr>
          <a:xfrm>
            <a:off x="8012557" y="3891699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D8B686-7E82-4E49-AE68-26F2D9409034}"/>
              </a:ext>
            </a:extLst>
          </p:cNvPr>
          <p:cNvSpPr txBox="1"/>
          <p:nvPr/>
        </p:nvSpPr>
        <p:spPr>
          <a:xfrm>
            <a:off x="433128" y="4283898"/>
            <a:ext cx="5065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If I tell </a:t>
            </a:r>
            <a:r>
              <a:rPr lang="fr-FR" sz="1600" i="1" dirty="0" err="1"/>
              <a:t>you</a:t>
            </a:r>
            <a:r>
              <a:rPr lang="fr-FR" sz="1600" i="1" dirty="0"/>
              <a:t> </a:t>
            </a:r>
            <a:r>
              <a:rPr lang="fr-FR" sz="1600" i="1" dirty="0" err="1"/>
              <a:t>that</a:t>
            </a:r>
            <a:r>
              <a:rPr lang="fr-FR" sz="1600" i="1" dirty="0"/>
              <a:t> </a:t>
            </a:r>
            <a:r>
              <a:rPr lang="fr-FR" sz="1600" i="1" dirty="0" err="1"/>
              <a:t>my</a:t>
            </a:r>
            <a:r>
              <a:rPr lang="fr-FR" sz="1600" i="1" dirty="0"/>
              <a:t> pointer </a:t>
            </a:r>
            <a:r>
              <a:rPr lang="fr-FR" sz="1600" i="1" dirty="0" err="1"/>
              <a:t>is</a:t>
            </a:r>
            <a:r>
              <a:rPr lang="fr-FR" sz="1600" i="1" dirty="0"/>
              <a:t> at the </a:t>
            </a:r>
            <a:r>
              <a:rPr lang="fr-FR" sz="1600" i="1" dirty="0" err="1"/>
              <a:t>address</a:t>
            </a:r>
            <a:r>
              <a:rPr lang="fr-FR" sz="1600" i="1" dirty="0"/>
              <a:t> 0x0008, and </a:t>
            </a:r>
            <a:r>
              <a:rPr lang="fr-FR" sz="1600" i="1" dirty="0" err="1"/>
              <a:t>that</a:t>
            </a:r>
            <a:r>
              <a:rPr lang="fr-FR" sz="1600" i="1" dirty="0"/>
              <a:t> </a:t>
            </a:r>
            <a:r>
              <a:rPr lang="fr-FR" sz="1600" i="1" dirty="0" err="1"/>
              <a:t>we</a:t>
            </a:r>
            <a:r>
              <a:rPr lang="fr-FR" sz="1600" i="1" dirty="0"/>
              <a:t> have « 8 Bytes » as minimal size…</a:t>
            </a:r>
            <a:br>
              <a:rPr lang="fr-FR" sz="1600" i="1" dirty="0"/>
            </a:br>
            <a:r>
              <a:rPr lang="fr-FR" sz="1600" i="1" dirty="0"/>
              <a:t>…You can </a:t>
            </a:r>
            <a:r>
              <a:rPr lang="fr-FR" sz="1600" i="1" dirty="0" err="1"/>
              <a:t>deduce</a:t>
            </a:r>
            <a:r>
              <a:rPr lang="fr-FR" sz="1600" i="1" dirty="0"/>
              <a:t> </a:t>
            </a:r>
            <a:r>
              <a:rPr lang="fr-FR" sz="1600" i="1" dirty="0" err="1"/>
              <a:t>it</a:t>
            </a:r>
            <a:r>
              <a:rPr lang="fr-FR" sz="1600" i="1" dirty="0"/>
              <a:t> </a:t>
            </a:r>
            <a:r>
              <a:rPr lang="fr-FR" sz="1600" i="1" dirty="0" err="1"/>
              <a:t>is</a:t>
            </a:r>
            <a:r>
              <a:rPr lang="fr-FR" sz="1600" i="1" dirty="0"/>
              <a:t> an 8 Bytes </a:t>
            </a:r>
            <a:r>
              <a:rPr lang="fr-FR" sz="1600" i="1" dirty="0" err="1"/>
              <a:t>chunk</a:t>
            </a:r>
            <a:endParaRPr lang="fr-FR" sz="1600" i="1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5B74847-BA5C-43B2-8741-C62C2579A2B3}"/>
              </a:ext>
            </a:extLst>
          </p:cNvPr>
          <p:cNvSpPr txBox="1"/>
          <p:nvPr/>
        </p:nvSpPr>
        <p:spPr>
          <a:xfrm>
            <a:off x="5831898" y="4400975"/>
            <a:ext cx="285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/>
              <a:t>Same</a:t>
            </a:r>
            <a:r>
              <a:rPr lang="fr-FR" sz="1600" i="1" dirty="0"/>
              <a:t>:</a:t>
            </a:r>
            <a:br>
              <a:rPr lang="fr-FR" sz="1600" i="1" dirty="0"/>
            </a:br>
            <a:r>
              <a:rPr lang="fr-FR" sz="1600" i="1" dirty="0"/>
              <a:t>Pointer at 0x004 =&gt; 16 Bytes</a:t>
            </a:r>
          </a:p>
        </p:txBody>
      </p:sp>
    </p:spTree>
    <p:extLst>
      <p:ext uri="{BB962C8B-B14F-4D97-AF65-F5344CB8AC3E}">
        <p14:creationId xmlns:p14="http://schemas.microsoft.com/office/powerpoint/2010/main" val="3437155047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165</a:t>
            </a:fld>
            <a:endParaRPr lang="fr-FR"/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B92B697-82C2-4418-8A52-B659DBDC5AB1}"/>
              </a:ext>
            </a:extLst>
          </p:cNvPr>
          <p:cNvGrpSpPr/>
          <p:nvPr/>
        </p:nvGrpSpPr>
        <p:grpSpPr>
          <a:xfrm>
            <a:off x="433132" y="1382194"/>
            <a:ext cx="8662743" cy="2286000"/>
            <a:chOff x="240625" y="1382194"/>
            <a:chExt cx="8662743" cy="2286000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22C85CC5-716D-4583-B2DB-752662616EAE}"/>
                </a:ext>
              </a:extLst>
            </p:cNvPr>
            <p:cNvGrpSpPr/>
            <p:nvPr/>
          </p:nvGrpSpPr>
          <p:grpSpPr>
            <a:xfrm>
              <a:off x="240632" y="3096694"/>
              <a:ext cx="8662736" cy="571500"/>
              <a:chOff x="240632" y="3096694"/>
              <a:chExt cx="8662736" cy="5715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DE6393-5BEE-4F77-BF39-71DA84D5BE83}"/>
                  </a:ext>
                </a:extLst>
              </p:cNvPr>
              <p:cNvSpPr/>
              <p:nvPr/>
            </p:nvSpPr>
            <p:spPr>
              <a:xfrm>
                <a:off x="240632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B88647F-715E-4572-9588-0B4B44348F9F}"/>
                  </a:ext>
                </a:extLst>
              </p:cNvPr>
              <p:cNvSpPr/>
              <p:nvPr/>
            </p:nvSpPr>
            <p:spPr>
              <a:xfrm>
                <a:off x="1323474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F84CF3-3582-4F6F-8170-40E0CDFCD851}"/>
                  </a:ext>
                </a:extLst>
              </p:cNvPr>
              <p:cNvSpPr/>
              <p:nvPr/>
            </p:nvSpPr>
            <p:spPr>
              <a:xfrm>
                <a:off x="2406316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FDA2FB-7B9C-44F8-97C0-FB86E95E3B8B}"/>
                  </a:ext>
                </a:extLst>
              </p:cNvPr>
              <p:cNvSpPr/>
              <p:nvPr/>
            </p:nvSpPr>
            <p:spPr>
              <a:xfrm>
                <a:off x="3489158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D74B06-53C3-4058-904E-AF7BBFA76701}"/>
                  </a:ext>
                </a:extLst>
              </p:cNvPr>
              <p:cNvSpPr/>
              <p:nvPr/>
            </p:nvSpPr>
            <p:spPr>
              <a:xfrm>
                <a:off x="4572000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D270068-CB5C-4FA1-B4F9-0AD6832FB4A5}"/>
                  </a:ext>
                </a:extLst>
              </p:cNvPr>
              <p:cNvSpPr/>
              <p:nvPr/>
            </p:nvSpPr>
            <p:spPr>
              <a:xfrm>
                <a:off x="5654842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A184243-1307-4CE8-AE71-87FEE8839B52}"/>
                  </a:ext>
                </a:extLst>
              </p:cNvPr>
              <p:cNvSpPr/>
              <p:nvPr/>
            </p:nvSpPr>
            <p:spPr>
              <a:xfrm>
                <a:off x="6737684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2B12CE-3E4E-4630-B741-58EE271871C7}"/>
                  </a:ext>
                </a:extLst>
              </p:cNvPr>
              <p:cNvSpPr/>
              <p:nvPr/>
            </p:nvSpPr>
            <p:spPr>
              <a:xfrm>
                <a:off x="7820526" y="3096694"/>
                <a:ext cx="1082842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8 Bytes</a:t>
                </a:r>
              </a:p>
            </p:txBody>
          </p:sp>
        </p:grp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F5C7812-9128-43E9-A9F8-3FBA28FBABC0}"/>
                </a:ext>
              </a:extLst>
            </p:cNvPr>
            <p:cNvGrpSpPr/>
            <p:nvPr/>
          </p:nvGrpSpPr>
          <p:grpSpPr>
            <a:xfrm>
              <a:off x="240632" y="2525194"/>
              <a:ext cx="8662736" cy="571500"/>
              <a:chOff x="240632" y="3096694"/>
              <a:chExt cx="8662736" cy="5715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FB968D1-2999-493D-8377-BA78FE76ABC2}"/>
                  </a:ext>
                </a:extLst>
              </p:cNvPr>
              <p:cNvSpPr/>
              <p:nvPr/>
            </p:nvSpPr>
            <p:spPr>
              <a:xfrm>
                <a:off x="240632" y="3096694"/>
                <a:ext cx="2165684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1F086EB-3EA6-40DE-B0AC-32EA9DC1DE28}"/>
                  </a:ext>
                </a:extLst>
              </p:cNvPr>
              <p:cNvSpPr/>
              <p:nvPr/>
            </p:nvSpPr>
            <p:spPr>
              <a:xfrm>
                <a:off x="2406315" y="3096694"/>
                <a:ext cx="2165683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0E0EF32-1CEF-47E2-A13F-D8AA62B7A99E}"/>
                  </a:ext>
                </a:extLst>
              </p:cNvPr>
              <p:cNvSpPr/>
              <p:nvPr/>
            </p:nvSpPr>
            <p:spPr>
              <a:xfrm>
                <a:off x="4571999" y="3096694"/>
                <a:ext cx="2165683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B94EC42-FE2A-48DB-A67A-CC47A5CCF306}"/>
                  </a:ext>
                </a:extLst>
              </p:cNvPr>
              <p:cNvSpPr/>
              <p:nvPr/>
            </p:nvSpPr>
            <p:spPr>
              <a:xfrm>
                <a:off x="6737682" y="3096694"/>
                <a:ext cx="2165686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16 Bytes</a:t>
                </a:r>
              </a:p>
            </p:txBody>
          </p:sp>
        </p:grpSp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D539C01-15EC-45F7-BED9-F2906BFA65E1}"/>
                </a:ext>
              </a:extLst>
            </p:cNvPr>
            <p:cNvGrpSpPr/>
            <p:nvPr/>
          </p:nvGrpSpPr>
          <p:grpSpPr>
            <a:xfrm>
              <a:off x="240629" y="1953694"/>
              <a:ext cx="8662737" cy="571500"/>
              <a:chOff x="240631" y="3096694"/>
              <a:chExt cx="8662737" cy="5715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F716E5C-C3B4-489F-98A6-284E8AB138D1}"/>
                  </a:ext>
                </a:extLst>
              </p:cNvPr>
              <p:cNvSpPr/>
              <p:nvPr/>
            </p:nvSpPr>
            <p:spPr>
              <a:xfrm>
                <a:off x="240631" y="3096694"/>
                <a:ext cx="4331367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32 Bytes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77654A-5425-4299-A735-1A299CE11322}"/>
                  </a:ext>
                </a:extLst>
              </p:cNvPr>
              <p:cNvSpPr/>
              <p:nvPr/>
            </p:nvSpPr>
            <p:spPr>
              <a:xfrm>
                <a:off x="4571998" y="3096694"/>
                <a:ext cx="4331370" cy="5715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</a:rPr>
                  <a:t>32 Bytes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CEBB934-3DC7-4299-B076-5DB7A69E3530}"/>
                </a:ext>
              </a:extLst>
            </p:cNvPr>
            <p:cNvSpPr/>
            <p:nvPr/>
          </p:nvSpPr>
          <p:spPr>
            <a:xfrm>
              <a:off x="240625" y="1382194"/>
              <a:ext cx="8662737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64 Bytes</a:t>
              </a:r>
            </a:p>
          </p:txBody>
        </p: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96BEB309-2B9E-404A-82FE-08B7FC8E9CB6}"/>
              </a:ext>
            </a:extLst>
          </p:cNvPr>
          <p:cNvSpPr txBox="1"/>
          <p:nvPr/>
        </p:nvSpPr>
        <p:spPr>
          <a:xfrm>
            <a:off x="0" y="14678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930DAF-1B2B-4B34-B46C-AC0B22FB284C}"/>
              </a:ext>
            </a:extLst>
          </p:cNvPr>
          <p:cNvSpPr txBox="1"/>
          <p:nvPr/>
        </p:nvSpPr>
        <p:spPr>
          <a:xfrm>
            <a:off x="0" y="20393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71476F-80B4-4BEC-A80C-C4AEB2F62186}"/>
              </a:ext>
            </a:extLst>
          </p:cNvPr>
          <p:cNvSpPr txBox="1"/>
          <p:nvPr/>
        </p:nvSpPr>
        <p:spPr>
          <a:xfrm>
            <a:off x="0" y="2608110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6E85E76-6745-405C-896E-23C31B4EAF5E}"/>
              </a:ext>
            </a:extLst>
          </p:cNvPr>
          <p:cNvSpPr txBox="1"/>
          <p:nvPr/>
        </p:nvSpPr>
        <p:spPr>
          <a:xfrm>
            <a:off x="0" y="3176831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3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2F57E9F-3F86-44D9-A927-C745F2840C21}"/>
              </a:ext>
            </a:extLst>
          </p:cNvPr>
          <p:cNvSpPr txBox="1"/>
          <p:nvPr/>
        </p:nvSpPr>
        <p:spPr>
          <a:xfrm>
            <a:off x="433128" y="3886200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E9967EB-44E6-44E4-88D9-998514BF11E8}"/>
              </a:ext>
            </a:extLst>
          </p:cNvPr>
          <p:cNvSpPr txBox="1"/>
          <p:nvPr/>
        </p:nvSpPr>
        <p:spPr>
          <a:xfrm>
            <a:off x="1515963" y="3891812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2EB5F5-F420-47E4-8F8F-5EE955D90BE3}"/>
              </a:ext>
            </a:extLst>
          </p:cNvPr>
          <p:cNvSpPr txBox="1"/>
          <p:nvPr/>
        </p:nvSpPr>
        <p:spPr>
          <a:xfrm>
            <a:off x="2598822" y="3886199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9F894E0-B59F-46A0-8982-4E493C5235EF}"/>
              </a:ext>
            </a:extLst>
          </p:cNvPr>
          <p:cNvSpPr txBox="1"/>
          <p:nvPr/>
        </p:nvSpPr>
        <p:spPr>
          <a:xfrm>
            <a:off x="3681625" y="3891699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0x0008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917D6DE-DE59-45F3-B895-2008605C4A6A}"/>
              </a:ext>
            </a:extLst>
          </p:cNvPr>
          <p:cNvSpPr txBox="1"/>
          <p:nvPr/>
        </p:nvSpPr>
        <p:spPr>
          <a:xfrm>
            <a:off x="4764428" y="3886198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E79A131-131E-4BFD-B508-CFDAE22A7D0E}"/>
              </a:ext>
            </a:extLst>
          </p:cNvPr>
          <p:cNvSpPr txBox="1"/>
          <p:nvPr/>
        </p:nvSpPr>
        <p:spPr>
          <a:xfrm>
            <a:off x="5847191" y="3880697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0x000C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21FE2A1A-8248-4912-8AF8-D52216C8B3C7}"/>
              </a:ext>
            </a:extLst>
          </p:cNvPr>
          <p:cNvSpPr txBox="1"/>
          <p:nvPr/>
        </p:nvSpPr>
        <p:spPr>
          <a:xfrm>
            <a:off x="6929914" y="3880696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0x000E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2F16CD0-F4A4-4CBA-B9A1-C994779D7050}"/>
              </a:ext>
            </a:extLst>
          </p:cNvPr>
          <p:cNvSpPr txBox="1"/>
          <p:nvPr/>
        </p:nvSpPr>
        <p:spPr>
          <a:xfrm>
            <a:off x="8012557" y="3891699"/>
            <a:ext cx="108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4ED8B686-7E82-4E49-AE68-26F2D9409034}"/>
              </a:ext>
            </a:extLst>
          </p:cNvPr>
          <p:cNvSpPr txBox="1"/>
          <p:nvPr/>
        </p:nvSpPr>
        <p:spPr>
          <a:xfrm>
            <a:off x="433127" y="4220100"/>
            <a:ext cx="6496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 err="1"/>
              <a:t>Now</a:t>
            </a:r>
            <a:r>
              <a:rPr lang="fr-FR" sz="1600" i="1" dirty="0"/>
              <a:t>, </a:t>
            </a:r>
            <a:r>
              <a:rPr lang="fr-FR" sz="1600" i="1" dirty="0" err="1"/>
              <a:t>you</a:t>
            </a:r>
            <a:r>
              <a:rPr lang="fr-FR" sz="1600" i="1" dirty="0"/>
              <a:t> </a:t>
            </a:r>
            <a:r>
              <a:rPr lang="fr-FR" sz="1600" i="1" dirty="0" err="1"/>
              <a:t>just</a:t>
            </a:r>
            <a:r>
              <a:rPr lang="fr-FR" sz="1600" i="1" dirty="0"/>
              <a:t> have to store </a:t>
            </a:r>
            <a:r>
              <a:rPr lang="fr-FR" sz="1600" i="1" dirty="0" err="1"/>
              <a:t>which</a:t>
            </a:r>
            <a:r>
              <a:rPr lang="fr-FR" sz="1600" i="1" dirty="0"/>
              <a:t> </a:t>
            </a:r>
            <a:r>
              <a:rPr lang="fr-FR" sz="1600" i="1" dirty="0" err="1"/>
              <a:t>cells</a:t>
            </a:r>
            <a:r>
              <a:rPr lang="fr-FR" sz="1600" i="1" dirty="0"/>
              <a:t> are free!...</a:t>
            </a:r>
          </a:p>
          <a:p>
            <a:endParaRPr lang="fr-FR" sz="1600" i="1" dirty="0"/>
          </a:p>
          <a:p>
            <a:r>
              <a:rPr lang="fr-FR" sz="1600" i="1" dirty="0"/>
              <a:t>Example: </a:t>
            </a:r>
            <a:r>
              <a:rPr lang="fr-FR" sz="1600" i="1" dirty="0" err="1"/>
              <a:t>extends</a:t>
            </a:r>
            <a:r>
              <a:rPr lang="fr-FR" sz="1600" i="1" dirty="0"/>
              <a:t> the « free </a:t>
            </a:r>
            <a:r>
              <a:rPr lang="fr-FR" sz="1600" i="1" dirty="0" err="1"/>
              <a:t>list</a:t>
            </a:r>
            <a:r>
              <a:rPr lang="fr-FR" sz="1600" i="1" dirty="0"/>
              <a:t> » </a:t>
            </a:r>
            <a:r>
              <a:rPr lang="fr-FR" sz="1600" i="1" dirty="0" err="1"/>
              <a:t>with</a:t>
            </a:r>
            <a:r>
              <a:rPr lang="fr-FR" sz="1600" i="1" dirty="0"/>
              <a:t> a dimension </a:t>
            </a:r>
            <a:r>
              <a:rPr lang="fr-FR" sz="1600" i="1" dirty="0" err="1"/>
              <a:t>storing</a:t>
            </a:r>
            <a:r>
              <a:rPr lang="fr-FR" sz="1600" i="1" dirty="0"/>
              <a:t> the </a:t>
            </a:r>
            <a:r>
              <a:rPr lang="fr-FR" sz="1600" i="1" dirty="0" err="1"/>
              <a:t>level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37510210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166</a:t>
            </a:fld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BB934-3DC7-4299-B076-5DB7A69E3530}"/>
              </a:ext>
            </a:extLst>
          </p:cNvPr>
          <p:cNvSpPr/>
          <p:nvPr/>
        </p:nvSpPr>
        <p:spPr>
          <a:xfrm>
            <a:off x="433132" y="1382194"/>
            <a:ext cx="866273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64 Bytes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BEB309-2B9E-404A-82FE-08B7FC8E9CB6}"/>
              </a:ext>
            </a:extLst>
          </p:cNvPr>
          <p:cNvSpPr txBox="1"/>
          <p:nvPr/>
        </p:nvSpPr>
        <p:spPr>
          <a:xfrm>
            <a:off x="0" y="14678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9342A8C-D67B-4EBD-82D1-5F4C364590DE}"/>
              </a:ext>
            </a:extLst>
          </p:cNvPr>
          <p:cNvSpPr txBox="1"/>
          <p:nvPr/>
        </p:nvSpPr>
        <p:spPr>
          <a:xfrm>
            <a:off x="3639806" y="3224485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2723331-95D9-4F87-9AF8-F02C9D28A1A7}"/>
              </a:ext>
            </a:extLst>
          </p:cNvPr>
          <p:cNvSpPr txBox="1"/>
          <p:nvPr/>
        </p:nvSpPr>
        <p:spPr>
          <a:xfrm>
            <a:off x="372979" y="902362"/>
            <a:ext cx="358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Step</a:t>
            </a:r>
            <a:r>
              <a:rPr lang="fr-FR" sz="2000" dirty="0"/>
              <a:t> 1: </a:t>
            </a:r>
            <a:r>
              <a:rPr lang="fr-FR" sz="2000" dirty="0" err="1"/>
              <a:t>malloc</a:t>
            </a:r>
            <a:r>
              <a:rPr lang="fr-FR" sz="2000" dirty="0"/>
              <a:t>(14);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B0A64F0-F10F-4216-AD5B-E3F796ADFB97}"/>
              </a:ext>
            </a:extLst>
          </p:cNvPr>
          <p:cNvSpPr txBox="1"/>
          <p:nvPr/>
        </p:nvSpPr>
        <p:spPr>
          <a:xfrm>
            <a:off x="38516" y="4711064"/>
            <a:ext cx="335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Example: max size at 64 Bytes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B679AAD6-85CE-4916-976F-CE89D9C1233E}"/>
              </a:ext>
            </a:extLst>
          </p:cNvPr>
          <p:cNvGrpSpPr/>
          <p:nvPr/>
        </p:nvGrpSpPr>
        <p:grpSpPr>
          <a:xfrm>
            <a:off x="4102533" y="3189807"/>
            <a:ext cx="938934" cy="469468"/>
            <a:chOff x="2354580" y="2720339"/>
            <a:chExt cx="938934" cy="46946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C8429A9-0509-4743-8A05-D53819E509CE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0F830EA-E4F8-4B97-BB65-810CEDA7CD28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423BF3CB-2650-45D7-A5F7-7858071389F6}"/>
              </a:ext>
            </a:extLst>
          </p:cNvPr>
          <p:cNvSpPr/>
          <p:nvPr/>
        </p:nvSpPr>
        <p:spPr>
          <a:xfrm>
            <a:off x="5510934" y="3189807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15C3743-47FF-44BA-A595-4B16816FE715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5041467" y="3424541"/>
            <a:ext cx="46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2F5CA5BE-4ADF-49F3-8D4A-A720CAE6E0E9}"/>
              </a:ext>
            </a:extLst>
          </p:cNvPr>
          <p:cNvSpPr txBox="1"/>
          <p:nvPr/>
        </p:nvSpPr>
        <p:spPr>
          <a:xfrm>
            <a:off x="5978767" y="3849843"/>
            <a:ext cx="197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The main </a:t>
            </a:r>
            <a:r>
              <a:rPr lang="fr-FR" i="1" dirty="0" err="1"/>
              <a:t>chunk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free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074C4B7-C860-4BB9-A9D8-CBEADCE44B65}"/>
              </a:ext>
            </a:extLst>
          </p:cNvPr>
          <p:cNvSpPr txBox="1"/>
          <p:nvPr/>
        </p:nvSpPr>
        <p:spPr>
          <a:xfrm>
            <a:off x="2969561" y="3849843"/>
            <a:ext cx="1977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No </a:t>
            </a:r>
            <a:r>
              <a:rPr lang="fr-FR" i="1" dirty="0" err="1"/>
              <a:t>other</a:t>
            </a:r>
            <a:r>
              <a:rPr lang="fr-FR" i="1" dirty="0"/>
              <a:t> </a:t>
            </a:r>
            <a:r>
              <a:rPr lang="fr-FR" i="1" dirty="0" err="1"/>
              <a:t>level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used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48935267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167</a:t>
            </a:fld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BB934-3DC7-4299-B076-5DB7A69E3530}"/>
              </a:ext>
            </a:extLst>
          </p:cNvPr>
          <p:cNvSpPr/>
          <p:nvPr/>
        </p:nvSpPr>
        <p:spPr>
          <a:xfrm>
            <a:off x="433132" y="1382194"/>
            <a:ext cx="866273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64 Bytes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BEB309-2B9E-404A-82FE-08B7FC8E9CB6}"/>
              </a:ext>
            </a:extLst>
          </p:cNvPr>
          <p:cNvSpPr txBox="1"/>
          <p:nvPr/>
        </p:nvSpPr>
        <p:spPr>
          <a:xfrm>
            <a:off x="0" y="14678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9342A8C-D67B-4EBD-82D1-5F4C364590DE}"/>
              </a:ext>
            </a:extLst>
          </p:cNvPr>
          <p:cNvSpPr txBox="1"/>
          <p:nvPr/>
        </p:nvSpPr>
        <p:spPr>
          <a:xfrm>
            <a:off x="3639806" y="3224485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2723331-95D9-4F87-9AF8-F02C9D28A1A7}"/>
              </a:ext>
            </a:extLst>
          </p:cNvPr>
          <p:cNvSpPr txBox="1"/>
          <p:nvPr/>
        </p:nvSpPr>
        <p:spPr>
          <a:xfrm>
            <a:off x="372979" y="902362"/>
            <a:ext cx="358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Step</a:t>
            </a:r>
            <a:r>
              <a:rPr lang="fr-FR" sz="2000" dirty="0"/>
              <a:t> 2: </a:t>
            </a:r>
            <a:r>
              <a:rPr lang="fr-FR" sz="2000" dirty="0" err="1"/>
              <a:t>malloc</a:t>
            </a:r>
            <a:r>
              <a:rPr lang="fr-FR" sz="2000" dirty="0"/>
              <a:t>(14);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B0A64F0-F10F-4216-AD5B-E3F796ADFB97}"/>
              </a:ext>
            </a:extLst>
          </p:cNvPr>
          <p:cNvSpPr txBox="1"/>
          <p:nvPr/>
        </p:nvSpPr>
        <p:spPr>
          <a:xfrm>
            <a:off x="38516" y="4711064"/>
            <a:ext cx="335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Example: max size at 64 Bytes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B6AF7D-2C03-434A-AD54-E03364DCBE7B}"/>
              </a:ext>
            </a:extLst>
          </p:cNvPr>
          <p:cNvSpPr txBox="1"/>
          <p:nvPr/>
        </p:nvSpPr>
        <p:spPr>
          <a:xfrm>
            <a:off x="3431421" y="933140"/>
            <a:ext cx="550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« 14 » </a:t>
            </a:r>
            <a:r>
              <a:rPr lang="fr-FR" sz="1800" dirty="0" err="1"/>
              <a:t>is</a:t>
            </a:r>
            <a:r>
              <a:rPr lang="fr-FR" sz="1800" dirty="0"/>
              <a:t> not a power of 2, </a:t>
            </a:r>
            <a:r>
              <a:rPr lang="fr-FR" sz="1800" dirty="0" err="1"/>
              <a:t>let’s</a:t>
            </a:r>
            <a:r>
              <a:rPr lang="fr-FR" sz="1800" dirty="0"/>
              <a:t> round up at 16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986FEB32-EBF3-4B1A-9633-0AFEDADDD4C1}"/>
              </a:ext>
            </a:extLst>
          </p:cNvPr>
          <p:cNvGrpSpPr/>
          <p:nvPr/>
        </p:nvGrpSpPr>
        <p:grpSpPr>
          <a:xfrm>
            <a:off x="4102533" y="3189807"/>
            <a:ext cx="938934" cy="469468"/>
            <a:chOff x="2354580" y="2720339"/>
            <a:chExt cx="938934" cy="469468"/>
          </a:xfrm>
          <a:solidFill>
            <a:schemeClr val="bg1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325BD6-C5A3-4C51-ACDB-A396A5DFBC71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CDA361-98F2-4E37-B12C-782985DDDC8F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70E27CD1-4ACA-47A9-93AD-83E294E1E2C3}"/>
              </a:ext>
            </a:extLst>
          </p:cNvPr>
          <p:cNvSpPr/>
          <p:nvPr/>
        </p:nvSpPr>
        <p:spPr>
          <a:xfrm>
            <a:off x="5510934" y="3189807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4E42D515-463A-4578-B9A8-A0EFC737618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5041467" y="3424541"/>
            <a:ext cx="46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23947B94-5E99-4111-B6CD-8E9D860CF35A}"/>
              </a:ext>
            </a:extLst>
          </p:cNvPr>
          <p:cNvSpPr txBox="1"/>
          <p:nvPr/>
        </p:nvSpPr>
        <p:spPr>
          <a:xfrm>
            <a:off x="433128" y="3472577"/>
            <a:ext cx="3176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Level</a:t>
            </a:r>
            <a:r>
              <a:rPr lang="fr-FR" sz="1600" dirty="0"/>
              <a:t> 0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too</a:t>
            </a:r>
            <a:r>
              <a:rPr lang="fr-FR" sz="1600" dirty="0"/>
              <a:t> large…</a:t>
            </a:r>
          </a:p>
          <a:p>
            <a:r>
              <a:rPr lang="fr-FR" sz="1600" dirty="0" err="1"/>
              <a:t>Let’s</a:t>
            </a:r>
            <a:r>
              <a:rPr lang="fr-FR" sz="1600" dirty="0"/>
              <a:t> split </a:t>
            </a:r>
            <a:r>
              <a:rPr lang="fr-FR" sz="1600" dirty="0" err="1"/>
              <a:t>it</a:t>
            </a:r>
            <a:r>
              <a:rPr lang="fr-F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800548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168</a:t>
            </a:fld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D539C01-15EC-45F7-BED9-F2906BFA65E1}"/>
              </a:ext>
            </a:extLst>
          </p:cNvPr>
          <p:cNvGrpSpPr/>
          <p:nvPr/>
        </p:nvGrpSpPr>
        <p:grpSpPr>
          <a:xfrm>
            <a:off x="433136" y="1953694"/>
            <a:ext cx="8662737" cy="571500"/>
            <a:chOff x="240631" y="3096694"/>
            <a:chExt cx="8662737" cy="571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716E5C-C3B4-489F-98A6-284E8AB138D1}"/>
                </a:ext>
              </a:extLst>
            </p:cNvPr>
            <p:cNvSpPr/>
            <p:nvPr/>
          </p:nvSpPr>
          <p:spPr>
            <a:xfrm>
              <a:off x="240631" y="3096694"/>
              <a:ext cx="4331367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32 Bytes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77654A-5425-4299-A735-1A299CE11322}"/>
                </a:ext>
              </a:extLst>
            </p:cNvPr>
            <p:cNvSpPr/>
            <p:nvPr/>
          </p:nvSpPr>
          <p:spPr>
            <a:xfrm>
              <a:off x="4571998" y="3096694"/>
              <a:ext cx="433137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32 Bytes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BB934-3DC7-4299-B076-5DB7A69E3530}"/>
              </a:ext>
            </a:extLst>
          </p:cNvPr>
          <p:cNvSpPr/>
          <p:nvPr/>
        </p:nvSpPr>
        <p:spPr>
          <a:xfrm>
            <a:off x="433132" y="1382194"/>
            <a:ext cx="866273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64 Bytes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BEB309-2B9E-404A-82FE-08B7FC8E9CB6}"/>
              </a:ext>
            </a:extLst>
          </p:cNvPr>
          <p:cNvSpPr txBox="1"/>
          <p:nvPr/>
        </p:nvSpPr>
        <p:spPr>
          <a:xfrm>
            <a:off x="0" y="14678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930DAF-1B2B-4B34-B46C-AC0B22FB284C}"/>
              </a:ext>
            </a:extLst>
          </p:cNvPr>
          <p:cNvSpPr txBox="1"/>
          <p:nvPr/>
        </p:nvSpPr>
        <p:spPr>
          <a:xfrm>
            <a:off x="0" y="20393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EFCB1D2-583D-42DF-95B9-95071E7D188F}"/>
              </a:ext>
            </a:extLst>
          </p:cNvPr>
          <p:cNvSpPr txBox="1"/>
          <p:nvPr/>
        </p:nvSpPr>
        <p:spPr>
          <a:xfrm>
            <a:off x="372979" y="902362"/>
            <a:ext cx="358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Step</a:t>
            </a:r>
            <a:r>
              <a:rPr lang="fr-FR" sz="2000" dirty="0"/>
              <a:t> 3: </a:t>
            </a:r>
            <a:r>
              <a:rPr lang="fr-FR" sz="2000" dirty="0" err="1"/>
              <a:t>malloc</a:t>
            </a:r>
            <a:r>
              <a:rPr lang="fr-FR" sz="2000" dirty="0"/>
              <a:t>(14);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351BFBC-8587-479F-BB2E-518025A87CF1}"/>
              </a:ext>
            </a:extLst>
          </p:cNvPr>
          <p:cNvSpPr txBox="1"/>
          <p:nvPr/>
        </p:nvSpPr>
        <p:spPr>
          <a:xfrm>
            <a:off x="3431421" y="933140"/>
            <a:ext cx="550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[</a:t>
            </a:r>
            <a:r>
              <a:rPr lang="fr-FR" sz="1800" dirty="0" err="1"/>
              <a:t>search</a:t>
            </a:r>
            <a:r>
              <a:rPr lang="fr-FR" sz="1800" dirty="0"/>
              <a:t> for 16 Bytes]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255848BF-C022-4D5E-B643-8B0F765F95F2}"/>
              </a:ext>
            </a:extLst>
          </p:cNvPr>
          <p:cNvGrpSpPr/>
          <p:nvPr/>
        </p:nvGrpSpPr>
        <p:grpSpPr>
          <a:xfrm>
            <a:off x="4102533" y="3189807"/>
            <a:ext cx="938934" cy="469468"/>
            <a:chOff x="2354580" y="2720339"/>
            <a:chExt cx="938934" cy="469468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0D2C536-7A10-4658-946C-5FC192F7E723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29C17B8-18E6-42F6-9E38-400F25440A1A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C00314F4-E851-45C6-9CE9-046F6E909C96}"/>
              </a:ext>
            </a:extLst>
          </p:cNvPr>
          <p:cNvSpPr txBox="1"/>
          <p:nvPr/>
        </p:nvSpPr>
        <p:spPr>
          <a:xfrm>
            <a:off x="3639806" y="3224485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A1594438-C651-4D26-98DB-145DAE7DA3E5}"/>
              </a:ext>
            </a:extLst>
          </p:cNvPr>
          <p:cNvGrpSpPr/>
          <p:nvPr/>
        </p:nvGrpSpPr>
        <p:grpSpPr>
          <a:xfrm>
            <a:off x="4107224" y="3854419"/>
            <a:ext cx="938934" cy="469468"/>
            <a:chOff x="2354580" y="2720339"/>
            <a:chExt cx="938934" cy="46946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DB14864-8200-4639-955B-76C82EFAA8BC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8DBB3-10A9-4188-BADF-710DF55C4BC3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532294CB-D444-442F-96B9-6889532CC1BB}"/>
              </a:ext>
            </a:extLst>
          </p:cNvPr>
          <p:cNvSpPr txBox="1"/>
          <p:nvPr/>
        </p:nvSpPr>
        <p:spPr>
          <a:xfrm>
            <a:off x="3643660" y="3889097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E96E06D1-AB52-4172-8118-0E782EBC046C}"/>
              </a:ext>
            </a:extLst>
          </p:cNvPr>
          <p:cNvCxnSpPr>
            <a:stCxn id="38" idx="2"/>
            <a:endCxn id="42" idx="0"/>
          </p:cNvCxnSpPr>
          <p:nvPr/>
        </p:nvCxnSpPr>
        <p:spPr>
          <a:xfrm>
            <a:off x="4337267" y="3659275"/>
            <a:ext cx="4691" cy="19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9CAC3F8-6396-45D2-BF1B-D34A1E838B5C}"/>
              </a:ext>
            </a:extLst>
          </p:cNvPr>
          <p:cNvSpPr/>
          <p:nvPr/>
        </p:nvSpPr>
        <p:spPr>
          <a:xfrm>
            <a:off x="5515625" y="3854419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E7AF662-8EAD-44EA-8B1D-9348F8CBC64F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5046158" y="4089153"/>
            <a:ext cx="46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6EFE411-2F78-4D43-A1BA-CA8C36F55848}"/>
              </a:ext>
            </a:extLst>
          </p:cNvPr>
          <p:cNvSpPr/>
          <p:nvPr/>
        </p:nvSpPr>
        <p:spPr>
          <a:xfrm>
            <a:off x="6460721" y="3854419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E0DF60A-A5C2-4FB1-9FD9-465B0F1B0C9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985092" y="4085421"/>
            <a:ext cx="475629" cy="3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0C14C05C-894C-4C9D-9DFA-23B3959D6C9D}"/>
              </a:ext>
            </a:extLst>
          </p:cNvPr>
          <p:cNvSpPr txBox="1"/>
          <p:nvPr/>
        </p:nvSpPr>
        <p:spPr>
          <a:xfrm>
            <a:off x="433128" y="3472577"/>
            <a:ext cx="31762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Let’s</a:t>
            </a:r>
            <a:r>
              <a:rPr lang="fr-FR" sz="1600" dirty="0"/>
              <a:t> split </a:t>
            </a:r>
            <a:r>
              <a:rPr lang="fr-FR" sz="1600" dirty="0" err="1"/>
              <a:t>level</a:t>
            </a:r>
            <a:r>
              <a:rPr lang="fr-FR" sz="1600" dirty="0"/>
              <a:t> 0 </a:t>
            </a:r>
            <a:r>
              <a:rPr lang="fr-FR" sz="1600" dirty="0" err="1"/>
              <a:t>into</a:t>
            </a:r>
            <a:r>
              <a:rPr lang="fr-FR" sz="1600" dirty="0"/>
              <a:t> </a:t>
            </a:r>
            <a:r>
              <a:rPr lang="fr-FR" sz="1600" dirty="0" err="1"/>
              <a:t>two</a:t>
            </a:r>
            <a:r>
              <a:rPr lang="fr-FR" sz="1600" dirty="0"/>
              <a:t> </a:t>
            </a:r>
            <a:r>
              <a:rPr lang="fr-FR" sz="1600" dirty="0" err="1"/>
              <a:t>chunks</a:t>
            </a:r>
            <a:r>
              <a:rPr lang="fr-FR" sz="1600" dirty="0"/>
              <a:t> of 32 Bytes…</a:t>
            </a:r>
          </a:p>
          <a:p>
            <a:endParaRPr lang="fr-FR" sz="1600" dirty="0"/>
          </a:p>
          <a:p>
            <a:r>
              <a:rPr lang="fr-FR" sz="1600" dirty="0" err="1"/>
              <a:t>Well</a:t>
            </a:r>
            <a:r>
              <a:rPr lang="fr-FR" sz="1600" dirty="0"/>
              <a:t>, 32 Bytes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still</a:t>
            </a:r>
            <a:r>
              <a:rPr lang="fr-FR" sz="1600" dirty="0"/>
              <a:t> </a:t>
            </a:r>
            <a:r>
              <a:rPr lang="fr-FR" sz="1600" dirty="0" err="1"/>
              <a:t>too</a:t>
            </a:r>
            <a:r>
              <a:rPr lang="fr-FR" sz="1600" dirty="0"/>
              <a:t> large.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19E308F-C2BD-472A-9DFF-A6BB5E1E026E}"/>
              </a:ext>
            </a:extLst>
          </p:cNvPr>
          <p:cNvSpPr txBox="1"/>
          <p:nvPr/>
        </p:nvSpPr>
        <p:spPr>
          <a:xfrm>
            <a:off x="38516" y="4711064"/>
            <a:ext cx="335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Example: max size at 64 Bytes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9265F06-0503-4BB9-8195-62C543A2EFFF}"/>
              </a:ext>
            </a:extLst>
          </p:cNvPr>
          <p:cNvSpPr txBox="1"/>
          <p:nvPr/>
        </p:nvSpPr>
        <p:spPr>
          <a:xfrm>
            <a:off x="5280890" y="3270651"/>
            <a:ext cx="2757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The main </a:t>
            </a:r>
            <a:r>
              <a:rPr lang="fr-FR" i="1" dirty="0" err="1"/>
              <a:t>chunk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removed</a:t>
            </a:r>
            <a:r>
              <a:rPr lang="fr-FR" i="1" dirty="0"/>
              <a:t>…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A49374B-7116-4C5B-B7CE-FDBB56CC2C9D}"/>
              </a:ext>
            </a:extLst>
          </p:cNvPr>
          <p:cNvSpPr txBox="1"/>
          <p:nvPr/>
        </p:nvSpPr>
        <p:spPr>
          <a:xfrm>
            <a:off x="4572001" y="4519032"/>
            <a:ext cx="346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…and </a:t>
            </a:r>
            <a:r>
              <a:rPr lang="fr-FR" i="1" dirty="0" err="1"/>
              <a:t>another</a:t>
            </a:r>
            <a:r>
              <a:rPr lang="fr-FR" i="1" dirty="0"/>
              <a:t> </a:t>
            </a:r>
            <a:r>
              <a:rPr lang="fr-FR" i="1" dirty="0" err="1"/>
              <a:t>level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created</a:t>
            </a:r>
            <a:r>
              <a:rPr lang="fr-FR" i="1" dirty="0"/>
              <a:t> + 2 </a:t>
            </a:r>
            <a:r>
              <a:rPr lang="fr-FR" i="1" dirty="0" err="1"/>
              <a:t>chunks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91720518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169</a:t>
            </a:fld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F5C7812-9128-43E9-A9F8-3FBA28FBABC0}"/>
              </a:ext>
            </a:extLst>
          </p:cNvPr>
          <p:cNvGrpSpPr/>
          <p:nvPr/>
        </p:nvGrpSpPr>
        <p:grpSpPr>
          <a:xfrm>
            <a:off x="433139" y="2525194"/>
            <a:ext cx="4331366" cy="571500"/>
            <a:chOff x="240632" y="3096694"/>
            <a:chExt cx="4331366" cy="5715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B968D1-2999-493D-8377-BA78FE76ABC2}"/>
                </a:ext>
              </a:extLst>
            </p:cNvPr>
            <p:cNvSpPr/>
            <p:nvPr/>
          </p:nvSpPr>
          <p:spPr>
            <a:xfrm>
              <a:off x="240632" y="3096694"/>
              <a:ext cx="2165684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16 Bytes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F086EB-3EA6-40DE-B0AC-32EA9DC1DE28}"/>
                </a:ext>
              </a:extLst>
            </p:cNvPr>
            <p:cNvSpPr/>
            <p:nvPr/>
          </p:nvSpPr>
          <p:spPr>
            <a:xfrm>
              <a:off x="2406315" y="3096694"/>
              <a:ext cx="216568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16 Bytes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D539C01-15EC-45F7-BED9-F2906BFA65E1}"/>
              </a:ext>
            </a:extLst>
          </p:cNvPr>
          <p:cNvGrpSpPr/>
          <p:nvPr/>
        </p:nvGrpSpPr>
        <p:grpSpPr>
          <a:xfrm>
            <a:off x="433136" y="1953694"/>
            <a:ext cx="8662737" cy="571500"/>
            <a:chOff x="240631" y="3096694"/>
            <a:chExt cx="8662737" cy="571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716E5C-C3B4-489F-98A6-284E8AB138D1}"/>
                </a:ext>
              </a:extLst>
            </p:cNvPr>
            <p:cNvSpPr/>
            <p:nvPr/>
          </p:nvSpPr>
          <p:spPr>
            <a:xfrm>
              <a:off x="240631" y="3096694"/>
              <a:ext cx="4331367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32 Bytes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77654A-5425-4299-A735-1A299CE11322}"/>
                </a:ext>
              </a:extLst>
            </p:cNvPr>
            <p:cNvSpPr/>
            <p:nvPr/>
          </p:nvSpPr>
          <p:spPr>
            <a:xfrm>
              <a:off x="4571998" y="3096694"/>
              <a:ext cx="433137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32 Bytes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BB934-3DC7-4299-B076-5DB7A69E3530}"/>
              </a:ext>
            </a:extLst>
          </p:cNvPr>
          <p:cNvSpPr/>
          <p:nvPr/>
        </p:nvSpPr>
        <p:spPr>
          <a:xfrm>
            <a:off x="433132" y="1382194"/>
            <a:ext cx="866273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64 Bytes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BEB309-2B9E-404A-82FE-08B7FC8E9CB6}"/>
              </a:ext>
            </a:extLst>
          </p:cNvPr>
          <p:cNvSpPr txBox="1"/>
          <p:nvPr/>
        </p:nvSpPr>
        <p:spPr>
          <a:xfrm>
            <a:off x="0" y="14678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930DAF-1B2B-4B34-B46C-AC0B22FB284C}"/>
              </a:ext>
            </a:extLst>
          </p:cNvPr>
          <p:cNvSpPr txBox="1"/>
          <p:nvPr/>
        </p:nvSpPr>
        <p:spPr>
          <a:xfrm>
            <a:off x="0" y="20393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71476F-80B4-4BEC-A80C-C4AEB2F62186}"/>
              </a:ext>
            </a:extLst>
          </p:cNvPr>
          <p:cNvSpPr txBox="1"/>
          <p:nvPr/>
        </p:nvSpPr>
        <p:spPr>
          <a:xfrm>
            <a:off x="0" y="2608110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2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5B40060-0566-48D1-848B-6AAA2A9C9C7B}"/>
              </a:ext>
            </a:extLst>
          </p:cNvPr>
          <p:cNvGrpSpPr/>
          <p:nvPr/>
        </p:nvGrpSpPr>
        <p:grpSpPr>
          <a:xfrm>
            <a:off x="4102533" y="3189807"/>
            <a:ext cx="938934" cy="469468"/>
            <a:chOff x="2354580" y="2720339"/>
            <a:chExt cx="938934" cy="4694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0B0F80-178B-48CA-B9F3-6BCA457CA197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BD1E3C-9BC6-498A-B337-5E4905BBFB2D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2356D9B-C869-425F-A53F-C989F2B77FA2}"/>
              </a:ext>
            </a:extLst>
          </p:cNvPr>
          <p:cNvSpPr txBox="1"/>
          <p:nvPr/>
        </p:nvSpPr>
        <p:spPr>
          <a:xfrm>
            <a:off x="3639806" y="3224485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E448862-36B7-4A00-9356-25FCD1CAC1AA}"/>
              </a:ext>
            </a:extLst>
          </p:cNvPr>
          <p:cNvGrpSpPr/>
          <p:nvPr/>
        </p:nvGrpSpPr>
        <p:grpSpPr>
          <a:xfrm>
            <a:off x="4107224" y="3854419"/>
            <a:ext cx="938934" cy="469468"/>
            <a:chOff x="2354580" y="2720339"/>
            <a:chExt cx="938934" cy="4694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BEF408-4AD0-4F26-90CA-B64B0A9FBF6A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98065C-8474-49F7-99FE-D0F02939EFD7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8F2B9BC2-887C-4897-9B90-6BA0A80C3E4D}"/>
              </a:ext>
            </a:extLst>
          </p:cNvPr>
          <p:cNvSpPr txBox="1"/>
          <p:nvPr/>
        </p:nvSpPr>
        <p:spPr>
          <a:xfrm>
            <a:off x="3643660" y="3889097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4EE1559-E260-44A2-A40F-418AB82D5521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4337267" y="3659275"/>
            <a:ext cx="4691" cy="19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F7B563F-2FEF-493A-BC32-DB70705CA358}"/>
              </a:ext>
            </a:extLst>
          </p:cNvPr>
          <p:cNvSpPr/>
          <p:nvPr/>
        </p:nvSpPr>
        <p:spPr>
          <a:xfrm>
            <a:off x="5515625" y="3854419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6AF9CC-DA0F-41FF-991C-1ECAB67104F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5046158" y="4089153"/>
            <a:ext cx="46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2D5C772D-BDBB-436B-A140-B1D9DCB0B81C}"/>
              </a:ext>
            </a:extLst>
          </p:cNvPr>
          <p:cNvGrpSpPr/>
          <p:nvPr/>
        </p:nvGrpSpPr>
        <p:grpSpPr>
          <a:xfrm>
            <a:off x="4107224" y="4519030"/>
            <a:ext cx="938934" cy="469468"/>
            <a:chOff x="2354580" y="2720339"/>
            <a:chExt cx="938934" cy="46946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45451F-BDDA-4F48-B42C-0354CBFB9441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09972D-67A1-4269-B2BC-1F6CF4A39ED3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86E69D1D-E3B6-41B8-95D2-37086142410F}"/>
              </a:ext>
            </a:extLst>
          </p:cNvPr>
          <p:cNvSpPr txBox="1"/>
          <p:nvPr/>
        </p:nvSpPr>
        <p:spPr>
          <a:xfrm>
            <a:off x="3638969" y="4549795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2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D069710-B568-43AA-A43E-41EDBB1E331F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>
            <a:off x="4341958" y="4323887"/>
            <a:ext cx="0" cy="19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3DD9736-7B6E-4AF5-B29F-3C4505298A5C}"/>
              </a:ext>
            </a:extLst>
          </p:cNvPr>
          <p:cNvSpPr/>
          <p:nvPr/>
        </p:nvSpPr>
        <p:spPr>
          <a:xfrm>
            <a:off x="5515625" y="4519030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fr-FR" sz="800" dirty="0">
              <a:solidFill>
                <a:schemeClr val="tx1"/>
              </a:solidFill>
            </a:endParaRP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227E4D3-FBAD-4CD2-959A-3DE6B1C40641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046158" y="4753764"/>
            <a:ext cx="46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954900DE-1FB1-4805-B052-6CE4C2AAA891}"/>
              </a:ext>
            </a:extLst>
          </p:cNvPr>
          <p:cNvSpPr/>
          <p:nvPr/>
        </p:nvSpPr>
        <p:spPr>
          <a:xfrm>
            <a:off x="6460720" y="4515116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6C8FDE51-0D2F-4A5B-A964-1CD4A0E0774E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5985092" y="4749850"/>
            <a:ext cx="475628" cy="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ZoneTexte 80">
            <a:extLst>
              <a:ext uri="{FF2B5EF4-FFF2-40B4-BE49-F238E27FC236}">
                <a16:creationId xmlns:a16="http://schemas.microsoft.com/office/drawing/2014/main" id="{DBD00EF3-8FBB-46D0-9E48-68A3312EF033}"/>
              </a:ext>
            </a:extLst>
          </p:cNvPr>
          <p:cNvSpPr txBox="1"/>
          <p:nvPr/>
        </p:nvSpPr>
        <p:spPr>
          <a:xfrm>
            <a:off x="433128" y="3472577"/>
            <a:ext cx="31762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/>
              <a:t>Let’s</a:t>
            </a:r>
            <a:r>
              <a:rPr lang="fr-FR" sz="1600" dirty="0"/>
              <a:t> split </a:t>
            </a:r>
            <a:r>
              <a:rPr lang="fr-FR" sz="1600" dirty="0" err="1"/>
              <a:t>level</a:t>
            </a:r>
            <a:r>
              <a:rPr lang="fr-FR" sz="1600" dirty="0"/>
              <a:t> one </a:t>
            </a:r>
            <a:r>
              <a:rPr lang="fr-FR" sz="1600" dirty="0" err="1"/>
              <a:t>chunk</a:t>
            </a:r>
            <a:r>
              <a:rPr lang="fr-FR" sz="1600" dirty="0"/>
              <a:t> of </a:t>
            </a:r>
            <a:r>
              <a:rPr lang="fr-FR" sz="1600" dirty="0" err="1"/>
              <a:t>level</a:t>
            </a:r>
            <a:r>
              <a:rPr lang="fr-FR" sz="1600" dirty="0"/>
              <a:t> 1 </a:t>
            </a:r>
            <a:r>
              <a:rPr lang="fr-FR" sz="1600" dirty="0" err="1"/>
              <a:t>into</a:t>
            </a:r>
            <a:r>
              <a:rPr lang="fr-FR" sz="1600" dirty="0"/>
              <a:t> </a:t>
            </a:r>
            <a:r>
              <a:rPr lang="fr-FR" sz="1600" dirty="0" err="1"/>
              <a:t>two</a:t>
            </a:r>
            <a:r>
              <a:rPr lang="fr-FR" sz="1600" dirty="0"/>
              <a:t> </a:t>
            </a:r>
            <a:r>
              <a:rPr lang="fr-FR" sz="1600" dirty="0" err="1"/>
              <a:t>chunks</a:t>
            </a:r>
            <a:r>
              <a:rPr lang="fr-FR" sz="1600" dirty="0"/>
              <a:t>…</a:t>
            </a:r>
          </a:p>
          <a:p>
            <a:endParaRPr lang="fr-FR" sz="1600" dirty="0"/>
          </a:p>
          <a:p>
            <a:r>
              <a:rPr lang="fr-FR" sz="1600" dirty="0" err="1"/>
              <a:t>Now</a:t>
            </a:r>
            <a:r>
              <a:rPr lang="fr-FR" sz="1600" dirty="0"/>
              <a:t>, 16 Bytes are </a:t>
            </a:r>
            <a:r>
              <a:rPr lang="fr-FR" sz="1600" dirty="0" err="1"/>
              <a:t>perfect</a:t>
            </a:r>
            <a:r>
              <a:rPr lang="fr-FR" sz="1600" dirty="0"/>
              <a:t>!</a:t>
            </a:r>
          </a:p>
          <a:p>
            <a:r>
              <a:rPr lang="fr-FR" sz="1600" dirty="0" err="1"/>
              <a:t>Let’s</a:t>
            </a:r>
            <a:r>
              <a:rPr lang="fr-FR" sz="1600" dirty="0"/>
              <a:t> use one…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922C609B-4B99-47D7-860F-DF2AFBA26ECB}"/>
              </a:ext>
            </a:extLst>
          </p:cNvPr>
          <p:cNvSpPr txBox="1"/>
          <p:nvPr/>
        </p:nvSpPr>
        <p:spPr>
          <a:xfrm>
            <a:off x="3431421" y="933140"/>
            <a:ext cx="550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[</a:t>
            </a:r>
            <a:r>
              <a:rPr lang="fr-FR" sz="1800" dirty="0" err="1"/>
              <a:t>search</a:t>
            </a:r>
            <a:r>
              <a:rPr lang="fr-FR" sz="1800" dirty="0"/>
              <a:t> for 16 Bytes] =&gt; FOUND !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DBC07645-FE18-4AC3-9DBF-0600E1A06E28}"/>
              </a:ext>
            </a:extLst>
          </p:cNvPr>
          <p:cNvSpPr txBox="1"/>
          <p:nvPr/>
        </p:nvSpPr>
        <p:spPr>
          <a:xfrm>
            <a:off x="372979" y="902362"/>
            <a:ext cx="358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Step</a:t>
            </a:r>
            <a:r>
              <a:rPr lang="fr-FR" sz="2000" dirty="0"/>
              <a:t> 4: </a:t>
            </a:r>
            <a:r>
              <a:rPr lang="fr-FR" sz="2000" dirty="0" err="1"/>
              <a:t>malloc</a:t>
            </a:r>
            <a:r>
              <a:rPr lang="fr-FR" sz="2000" dirty="0"/>
              <a:t>(14);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8980110-B395-40DD-920E-E8A91B82B21B}"/>
              </a:ext>
            </a:extLst>
          </p:cNvPr>
          <p:cNvSpPr txBox="1"/>
          <p:nvPr/>
        </p:nvSpPr>
        <p:spPr>
          <a:xfrm>
            <a:off x="38516" y="4711064"/>
            <a:ext cx="335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Example: max size at 64 Bytes</a:t>
            </a:r>
          </a:p>
        </p:txBody>
      </p:sp>
    </p:spTree>
    <p:extLst>
      <p:ext uri="{BB962C8B-B14F-4D97-AF65-F5344CB8AC3E}">
        <p14:creationId xmlns:p14="http://schemas.microsoft.com/office/powerpoint/2010/main" val="2908605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hierarchy</a:t>
            </a:r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UNIX/Linux: processes live in a tree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Multiple groups (signals, resource groups, ...)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Windows: less obvious, but still some kind of tree</a:t>
            </a:r>
            <a:endParaRPr dirty="0"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09C38E3-4D79-4151-8F59-54DA6F32C4E2}"/>
              </a:ext>
            </a:extLst>
          </p:cNvPr>
          <p:cNvGrpSpPr/>
          <p:nvPr/>
        </p:nvGrpSpPr>
        <p:grpSpPr>
          <a:xfrm>
            <a:off x="2955852" y="1989367"/>
            <a:ext cx="3183741" cy="1836366"/>
            <a:chOff x="2493338" y="2062716"/>
            <a:chExt cx="3183741" cy="1836366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5CDC15CB-8882-4D8F-9E99-8580AC56F42A}"/>
                </a:ext>
              </a:extLst>
            </p:cNvPr>
            <p:cNvGrpSpPr/>
            <p:nvPr/>
          </p:nvGrpSpPr>
          <p:grpSpPr>
            <a:xfrm>
              <a:off x="3561907" y="2062716"/>
              <a:ext cx="1020726" cy="832395"/>
              <a:chOff x="3561907" y="2062716"/>
              <a:chExt cx="1020726" cy="832395"/>
            </a:xfrm>
          </p:grpSpPr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DD2F88E7-1A34-4B98-AC1B-E80A1F8A62B3}"/>
                  </a:ext>
                </a:extLst>
              </p:cNvPr>
              <p:cNvSpPr txBox="1"/>
              <p:nvPr/>
            </p:nvSpPr>
            <p:spPr>
              <a:xfrm>
                <a:off x="3795823" y="2062716"/>
                <a:ext cx="5103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init</a:t>
                </a:r>
              </a:p>
            </p:txBody>
          </p:sp>
          <p:cxnSp>
            <p:nvCxnSpPr>
              <p:cNvPr id="4" name="Connecteur droit 3">
                <a:extLst>
                  <a:ext uri="{FF2B5EF4-FFF2-40B4-BE49-F238E27FC236}">
                    <a16:creationId xmlns:a16="http://schemas.microsoft.com/office/drawing/2014/main" id="{2B93931B-D80A-4B45-AA04-389788F9B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61907" y="2338708"/>
                <a:ext cx="393405" cy="3725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E4DAFB59-ECCE-4B3D-8C68-73564CB7B2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1004" y="2338708"/>
                <a:ext cx="0" cy="556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90687D53-59C0-4F3C-931E-395E6CBF0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9228" y="2316421"/>
                <a:ext cx="393405" cy="37259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1F3B45EE-2810-4D70-8DE1-D60EE5006A24}"/>
                </a:ext>
              </a:extLst>
            </p:cNvPr>
            <p:cNvSpPr txBox="1"/>
            <p:nvPr/>
          </p:nvSpPr>
          <p:spPr>
            <a:xfrm>
              <a:off x="2493338" y="2711301"/>
              <a:ext cx="1143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Process 21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2EE5155B-1619-4D9E-AC13-3958F3BAFF7D}"/>
                </a:ext>
              </a:extLst>
            </p:cNvPr>
            <p:cNvSpPr txBox="1"/>
            <p:nvPr/>
          </p:nvSpPr>
          <p:spPr>
            <a:xfrm>
              <a:off x="3503780" y="2942720"/>
              <a:ext cx="10944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Process 32</a:t>
              </a:r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2E1AF4D6-5272-472B-9215-F5E1713BB2B1}"/>
                </a:ext>
              </a:extLst>
            </p:cNvPr>
            <p:cNvGrpSpPr/>
            <p:nvPr/>
          </p:nvGrpSpPr>
          <p:grpSpPr>
            <a:xfrm>
              <a:off x="4582633" y="2711301"/>
              <a:ext cx="1094446" cy="864180"/>
              <a:chOff x="4582633" y="2711301"/>
              <a:chExt cx="1094446" cy="864180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102677C6-87FF-454E-9E0E-E15C17707174}"/>
                  </a:ext>
                </a:extLst>
              </p:cNvPr>
              <p:cNvSpPr txBox="1"/>
              <p:nvPr/>
            </p:nvSpPr>
            <p:spPr>
              <a:xfrm>
                <a:off x="4582633" y="2711301"/>
                <a:ext cx="1094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Process 43</a:t>
                </a:r>
              </a:p>
            </p:txBody>
          </p: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2B35E847-8F9A-4DAF-8E76-8B17B4D10C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8944" y="3019078"/>
                <a:ext cx="0" cy="556403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67ACB53-A82E-4CC6-8FE4-992A6CE7F642}"/>
                </a:ext>
              </a:extLst>
            </p:cNvPr>
            <p:cNvSpPr txBox="1"/>
            <p:nvPr/>
          </p:nvSpPr>
          <p:spPr>
            <a:xfrm>
              <a:off x="4582632" y="3591305"/>
              <a:ext cx="10944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Process 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456752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methods: Buddy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170</a:t>
            </a:fld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F5C7812-9128-43E9-A9F8-3FBA28FBABC0}"/>
              </a:ext>
            </a:extLst>
          </p:cNvPr>
          <p:cNvGrpSpPr/>
          <p:nvPr/>
        </p:nvGrpSpPr>
        <p:grpSpPr>
          <a:xfrm>
            <a:off x="433139" y="2525194"/>
            <a:ext cx="4331366" cy="571500"/>
            <a:chOff x="240632" y="3096694"/>
            <a:chExt cx="4331366" cy="5715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FB968D1-2999-493D-8377-BA78FE76ABC2}"/>
                </a:ext>
              </a:extLst>
            </p:cNvPr>
            <p:cNvSpPr/>
            <p:nvPr/>
          </p:nvSpPr>
          <p:spPr>
            <a:xfrm>
              <a:off x="240632" y="3096694"/>
              <a:ext cx="2165684" cy="571500"/>
            </a:xfrm>
            <a:prstGeom prst="rect">
              <a:avLst/>
            </a:prstGeom>
            <a:pattFill prst="smGrid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16 Bytes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F086EB-3EA6-40DE-B0AC-32EA9DC1DE28}"/>
                </a:ext>
              </a:extLst>
            </p:cNvPr>
            <p:cNvSpPr/>
            <p:nvPr/>
          </p:nvSpPr>
          <p:spPr>
            <a:xfrm>
              <a:off x="2406315" y="3096694"/>
              <a:ext cx="216568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16 Bytes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D539C01-15EC-45F7-BED9-F2906BFA65E1}"/>
              </a:ext>
            </a:extLst>
          </p:cNvPr>
          <p:cNvGrpSpPr/>
          <p:nvPr/>
        </p:nvGrpSpPr>
        <p:grpSpPr>
          <a:xfrm>
            <a:off x="433136" y="1953694"/>
            <a:ext cx="8662737" cy="571500"/>
            <a:chOff x="240631" y="3096694"/>
            <a:chExt cx="8662737" cy="5715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716E5C-C3B4-489F-98A6-284E8AB138D1}"/>
                </a:ext>
              </a:extLst>
            </p:cNvPr>
            <p:cNvSpPr/>
            <p:nvPr/>
          </p:nvSpPr>
          <p:spPr>
            <a:xfrm>
              <a:off x="240631" y="3096694"/>
              <a:ext cx="4331367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32 Bytes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F77654A-5425-4299-A735-1A299CE11322}"/>
                </a:ext>
              </a:extLst>
            </p:cNvPr>
            <p:cNvSpPr/>
            <p:nvPr/>
          </p:nvSpPr>
          <p:spPr>
            <a:xfrm>
              <a:off x="4571998" y="3096694"/>
              <a:ext cx="4331370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32 Bytes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BB934-3DC7-4299-B076-5DB7A69E3530}"/>
              </a:ext>
            </a:extLst>
          </p:cNvPr>
          <p:cNvSpPr/>
          <p:nvPr/>
        </p:nvSpPr>
        <p:spPr>
          <a:xfrm>
            <a:off x="433132" y="1382194"/>
            <a:ext cx="8662737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64 Bytes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6BEB309-2B9E-404A-82FE-08B7FC8E9CB6}"/>
              </a:ext>
            </a:extLst>
          </p:cNvPr>
          <p:cNvSpPr txBox="1"/>
          <p:nvPr/>
        </p:nvSpPr>
        <p:spPr>
          <a:xfrm>
            <a:off x="0" y="14678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7930DAF-1B2B-4B34-B46C-AC0B22FB284C}"/>
              </a:ext>
            </a:extLst>
          </p:cNvPr>
          <p:cNvSpPr txBox="1"/>
          <p:nvPr/>
        </p:nvSpPr>
        <p:spPr>
          <a:xfrm>
            <a:off x="0" y="2039389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971476F-80B4-4BEC-A80C-C4AEB2F62186}"/>
              </a:ext>
            </a:extLst>
          </p:cNvPr>
          <p:cNvSpPr txBox="1"/>
          <p:nvPr/>
        </p:nvSpPr>
        <p:spPr>
          <a:xfrm>
            <a:off x="0" y="2608110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2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A5B40060-0566-48D1-848B-6AAA2A9C9C7B}"/>
              </a:ext>
            </a:extLst>
          </p:cNvPr>
          <p:cNvGrpSpPr/>
          <p:nvPr/>
        </p:nvGrpSpPr>
        <p:grpSpPr>
          <a:xfrm>
            <a:off x="4102533" y="3189807"/>
            <a:ext cx="938934" cy="469468"/>
            <a:chOff x="2354580" y="2720339"/>
            <a:chExt cx="938934" cy="46946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0B0F80-178B-48CA-B9F3-6BCA457CA197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BD1E3C-9BC6-498A-B337-5E4905BBFB2D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NULL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42356D9B-C869-425F-A53F-C989F2B77FA2}"/>
              </a:ext>
            </a:extLst>
          </p:cNvPr>
          <p:cNvSpPr txBox="1"/>
          <p:nvPr/>
        </p:nvSpPr>
        <p:spPr>
          <a:xfrm>
            <a:off x="3639806" y="3224485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0</a:t>
            </a: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E448862-36B7-4A00-9356-25FCD1CAC1AA}"/>
              </a:ext>
            </a:extLst>
          </p:cNvPr>
          <p:cNvGrpSpPr/>
          <p:nvPr/>
        </p:nvGrpSpPr>
        <p:grpSpPr>
          <a:xfrm>
            <a:off x="4107224" y="3854419"/>
            <a:ext cx="938934" cy="469468"/>
            <a:chOff x="2354580" y="2720339"/>
            <a:chExt cx="938934" cy="4694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0BEF408-4AD0-4F26-90CA-B64B0A9FBF6A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F98065C-8474-49F7-99FE-D0F02939EFD7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2" name="ZoneTexte 41">
            <a:extLst>
              <a:ext uri="{FF2B5EF4-FFF2-40B4-BE49-F238E27FC236}">
                <a16:creationId xmlns:a16="http://schemas.microsoft.com/office/drawing/2014/main" id="{8F2B9BC2-887C-4897-9B90-6BA0A80C3E4D}"/>
              </a:ext>
            </a:extLst>
          </p:cNvPr>
          <p:cNvSpPr txBox="1"/>
          <p:nvPr/>
        </p:nvSpPr>
        <p:spPr>
          <a:xfrm>
            <a:off x="3643660" y="3889097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1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4EE1559-E260-44A2-A40F-418AB82D5521}"/>
              </a:ext>
            </a:extLst>
          </p:cNvPr>
          <p:cNvCxnSpPr>
            <a:stCxn id="36" idx="2"/>
            <a:endCxn id="40" idx="0"/>
          </p:cNvCxnSpPr>
          <p:nvPr/>
        </p:nvCxnSpPr>
        <p:spPr>
          <a:xfrm>
            <a:off x="4337267" y="3659275"/>
            <a:ext cx="4691" cy="19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F7B563F-2FEF-493A-BC32-DB70705CA358}"/>
              </a:ext>
            </a:extLst>
          </p:cNvPr>
          <p:cNvSpPr/>
          <p:nvPr/>
        </p:nvSpPr>
        <p:spPr>
          <a:xfrm>
            <a:off x="5515625" y="3854419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76AF9CC-DA0F-41FF-991C-1ECAB67104FC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5046158" y="4089153"/>
            <a:ext cx="46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2D5C772D-BDBB-436B-A140-B1D9DCB0B81C}"/>
              </a:ext>
            </a:extLst>
          </p:cNvPr>
          <p:cNvGrpSpPr/>
          <p:nvPr/>
        </p:nvGrpSpPr>
        <p:grpSpPr>
          <a:xfrm>
            <a:off x="4107224" y="4519030"/>
            <a:ext cx="938934" cy="469468"/>
            <a:chOff x="2354580" y="2720339"/>
            <a:chExt cx="938934" cy="46946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C45451F-BDDA-4F48-B42C-0354CBFB9441}"/>
                </a:ext>
              </a:extLst>
            </p:cNvPr>
            <p:cNvSpPr/>
            <p:nvPr/>
          </p:nvSpPr>
          <p:spPr>
            <a:xfrm>
              <a:off x="2354580" y="2720340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800" dirty="0">
                  <a:solidFill>
                    <a:schemeClr val="tx1"/>
                  </a:solidFill>
                </a:rPr>
                <a:t>NULL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09972D-67A1-4269-B2BC-1F6CF4A39ED3}"/>
                </a:ext>
              </a:extLst>
            </p:cNvPr>
            <p:cNvSpPr/>
            <p:nvPr/>
          </p:nvSpPr>
          <p:spPr>
            <a:xfrm>
              <a:off x="2824047" y="2720339"/>
              <a:ext cx="469467" cy="4694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endParaRPr lang="fr-FR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1" name="ZoneTexte 50">
            <a:extLst>
              <a:ext uri="{FF2B5EF4-FFF2-40B4-BE49-F238E27FC236}">
                <a16:creationId xmlns:a16="http://schemas.microsoft.com/office/drawing/2014/main" id="{86E69D1D-E3B6-41B8-95D2-37086142410F}"/>
              </a:ext>
            </a:extLst>
          </p:cNvPr>
          <p:cNvSpPr txBox="1"/>
          <p:nvPr/>
        </p:nvSpPr>
        <p:spPr>
          <a:xfrm>
            <a:off x="3638969" y="4549795"/>
            <a:ext cx="43312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dirty="0"/>
              <a:t>2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0D069710-B568-43AA-A43E-41EDBB1E331F}"/>
              </a:ext>
            </a:extLst>
          </p:cNvPr>
          <p:cNvCxnSpPr>
            <a:cxnSpLocks/>
            <a:stCxn id="40" idx="2"/>
            <a:endCxn id="49" idx="0"/>
          </p:cNvCxnSpPr>
          <p:nvPr/>
        </p:nvCxnSpPr>
        <p:spPr>
          <a:xfrm>
            <a:off x="4341958" y="4323887"/>
            <a:ext cx="0" cy="19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3DD9736-7B6E-4AF5-B29F-3C4505298A5C}"/>
              </a:ext>
            </a:extLst>
          </p:cNvPr>
          <p:cNvSpPr/>
          <p:nvPr/>
        </p:nvSpPr>
        <p:spPr>
          <a:xfrm>
            <a:off x="5515625" y="4519030"/>
            <a:ext cx="469467" cy="4694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800" dirty="0">
                <a:solidFill>
                  <a:schemeClr val="tx1"/>
                </a:solidFill>
              </a:rPr>
              <a:t>NULL</a:t>
            </a:r>
          </a:p>
        </p:txBody>
      </p: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D227E4D3-FBAD-4CD2-959A-3DE6B1C40641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046158" y="4753764"/>
            <a:ext cx="469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922C609B-4B99-47D7-860F-DF2AFBA26ECB}"/>
              </a:ext>
            </a:extLst>
          </p:cNvPr>
          <p:cNvSpPr txBox="1"/>
          <p:nvPr/>
        </p:nvSpPr>
        <p:spPr>
          <a:xfrm>
            <a:off x="3431421" y="933140"/>
            <a:ext cx="550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/>
              <a:t>Reserves</a:t>
            </a:r>
            <a:r>
              <a:rPr lang="fr-FR" sz="1800" dirty="0"/>
              <a:t> the </a:t>
            </a:r>
            <a:r>
              <a:rPr lang="fr-FR" sz="1800" dirty="0" err="1"/>
              <a:t>address</a:t>
            </a:r>
            <a:r>
              <a:rPr lang="fr-FR" sz="1800" dirty="0"/>
              <a:t>, and </a:t>
            </a:r>
            <a:r>
              <a:rPr lang="fr-FR" sz="1800" dirty="0" err="1"/>
              <a:t>returns</a:t>
            </a:r>
            <a:r>
              <a:rPr lang="fr-FR" sz="1800" dirty="0"/>
              <a:t> the pointer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DBC07645-FE18-4AC3-9DBF-0600E1A06E28}"/>
              </a:ext>
            </a:extLst>
          </p:cNvPr>
          <p:cNvSpPr txBox="1"/>
          <p:nvPr/>
        </p:nvSpPr>
        <p:spPr>
          <a:xfrm>
            <a:off x="372979" y="902362"/>
            <a:ext cx="3585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Step</a:t>
            </a:r>
            <a:r>
              <a:rPr lang="fr-FR" sz="2000" dirty="0"/>
              <a:t> 5: </a:t>
            </a:r>
            <a:r>
              <a:rPr lang="fr-FR" sz="2000" dirty="0" err="1"/>
              <a:t>malloc</a:t>
            </a:r>
            <a:r>
              <a:rPr lang="fr-FR" sz="2000" dirty="0"/>
              <a:t>(14);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09AE00-BF6C-4B73-B280-315768A88E96}"/>
              </a:ext>
            </a:extLst>
          </p:cNvPr>
          <p:cNvSpPr txBox="1"/>
          <p:nvPr/>
        </p:nvSpPr>
        <p:spPr>
          <a:xfrm>
            <a:off x="38516" y="4711064"/>
            <a:ext cx="335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Example: max size at 64 Bytes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7D4FB66-E266-4EB8-91DE-D58EE151881A}"/>
              </a:ext>
            </a:extLst>
          </p:cNvPr>
          <p:cNvSpPr txBox="1"/>
          <p:nvPr/>
        </p:nvSpPr>
        <p:spPr>
          <a:xfrm>
            <a:off x="6182134" y="4270762"/>
            <a:ext cx="2757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One </a:t>
            </a:r>
            <a:r>
              <a:rPr lang="fr-FR" i="1" dirty="0" err="1"/>
              <a:t>chunk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removed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the </a:t>
            </a:r>
            <a:r>
              <a:rPr lang="fr-FR" i="1" dirty="0" err="1"/>
              <a:t>list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342078240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5F7C51-AF12-4C83-A5BC-4C3C66EC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Malloc implementations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161DBD-12C3-48ED-8E26-D3E711588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There are a lot of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malloc</a:t>
            </a:r>
            <a:endParaRPr lang="fr-FR" dirty="0"/>
          </a:p>
          <a:p>
            <a:endParaRPr lang="fr-FR" dirty="0"/>
          </a:p>
          <a:p>
            <a:r>
              <a:rPr lang="fr-FR" dirty="0"/>
              <a:t>You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definitely</a:t>
            </a:r>
            <a:r>
              <a:rPr lang="fr-FR" dirty="0"/>
              <a:t> use the one </a:t>
            </a:r>
            <a:r>
              <a:rPr lang="fr-FR" dirty="0" err="1"/>
              <a:t>offered</a:t>
            </a:r>
            <a:r>
              <a:rPr lang="fr-FR" dirty="0"/>
              <a:t> by </a:t>
            </a:r>
            <a:r>
              <a:rPr lang="fr-FR" dirty="0" err="1"/>
              <a:t>your</a:t>
            </a:r>
            <a:r>
              <a:rPr lang="fr-FR" dirty="0"/>
              <a:t> system…</a:t>
            </a:r>
          </a:p>
          <a:p>
            <a:endParaRPr lang="fr-FR" dirty="0"/>
          </a:p>
          <a:p>
            <a:r>
              <a:rPr lang="fr-FR" dirty="0"/>
              <a:t>…</a:t>
            </a:r>
            <a:r>
              <a:rPr lang="fr-FR" dirty="0" err="1"/>
              <a:t>except</a:t>
            </a:r>
            <a:r>
              <a:rPr lang="fr-FR" dirty="0"/>
              <a:t> 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i="1" dirty="0" err="1"/>
              <a:t>unconventional</a:t>
            </a:r>
            <a:r>
              <a:rPr lang="fr-FR" dirty="0"/>
              <a:t> </a:t>
            </a:r>
            <a:r>
              <a:rPr lang="fr-FR" dirty="0" err="1"/>
              <a:t>needs</a:t>
            </a:r>
            <a:r>
              <a:rPr lang="fr-FR" dirty="0"/>
              <a:t>.</a:t>
            </a:r>
          </a:p>
          <a:p>
            <a:pPr lvl="1"/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mallocs</a:t>
            </a:r>
            <a:r>
              <a:rPr lang="fr-FR" dirty="0"/>
              <a:t>: </a:t>
            </a:r>
            <a:r>
              <a:rPr lang="fr-FR" dirty="0" err="1"/>
              <a:t>jemalloc</a:t>
            </a:r>
            <a:r>
              <a:rPr lang="fr-FR" dirty="0"/>
              <a:t>, </a:t>
            </a:r>
            <a:r>
              <a:rPr lang="fr-FR" dirty="0" err="1"/>
              <a:t>tcmalloc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</a:t>
            </a:r>
            <a:r>
              <a:rPr lang="fr-FR" dirty="0" err="1"/>
              <a:t>allocator</a:t>
            </a:r>
            <a:r>
              <a:rPr lang="fr-FR" dirty="0"/>
              <a:t> </a:t>
            </a:r>
            <a:r>
              <a:rPr lang="fr-FR" dirty="0" err="1"/>
              <a:t>above</a:t>
            </a:r>
            <a:r>
              <a:rPr lang="fr-FR" dirty="0"/>
              <a:t> </a:t>
            </a:r>
            <a:r>
              <a:rPr lang="fr-FR" dirty="0" err="1"/>
              <a:t>mmap</a:t>
            </a:r>
            <a:r>
              <a:rPr lang="fr-FR" dirty="0"/>
              <a:t>(2) &amp; </a:t>
            </a:r>
            <a:r>
              <a:rPr lang="fr-FR" dirty="0" err="1"/>
              <a:t>brk</a:t>
            </a:r>
            <a:r>
              <a:rPr lang="fr-FR" dirty="0"/>
              <a:t>(2)/</a:t>
            </a:r>
            <a:r>
              <a:rPr lang="fr-FR" dirty="0" err="1"/>
              <a:t>sbrk</a:t>
            </a:r>
            <a:r>
              <a:rPr lang="fr-FR" dirty="0"/>
              <a:t>(2)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91DC63-F9A4-450A-90D6-8987BAF4BB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58502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/>
              <a:t>Quick </a:t>
            </a:r>
            <a:r>
              <a:rPr lang="fr-FR" dirty="0" err="1"/>
              <a:t>overview</a:t>
            </a:r>
            <a:r>
              <a:rPr lang="fr-FR" dirty="0"/>
              <a:t> of the threads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40931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Multithreading</a:t>
            </a:r>
            <a:endParaRPr dirty="0"/>
          </a:p>
        </p:txBody>
      </p:sp>
      <p:sp>
        <p:nvSpPr>
          <p:cNvPr id="196" name="Google Shape;196;p27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Problems: How to…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Allows parallelism inside a process?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Reduces the cost of context switching?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Solution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Thread (lightweight process): state, registers &amp; stack.</a:t>
            </a:r>
            <a:br>
              <a:rPr lang="en" dirty="0"/>
            </a:br>
            <a:r>
              <a:rPr lang="en" dirty="0"/>
              <a:t>Shares other resources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Process: group of threads.</a:t>
            </a:r>
            <a:br>
              <a:rPr lang="en" dirty="0"/>
            </a:br>
            <a:r>
              <a:rPr lang="en" dirty="0"/>
              <a:t>Classical process = process with only 1 thread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Functionalities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Same as a process: creation, termination, state, etc…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New issues: concurrent access on shared resources</a:t>
            </a:r>
            <a:endParaRPr dirty="0"/>
          </a:p>
        </p:txBody>
      </p:sp>
      <p:sp>
        <p:nvSpPr>
          <p:cNvPr id="197" name="Google Shape;19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730024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Userland Threads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Principle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Implemented as a library in userland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1 thread table per process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Usable on a system without support for threads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Fast context switching (no kernel trap)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Customizable scheduling algorithm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Needs for unblocking syscalls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Threads can lock the CPU (they need to yield explicitly)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Threads are used to alleviate blocking</a:t>
            </a:r>
            <a:endParaRPr dirty="0"/>
          </a:p>
        </p:txBody>
      </p:sp>
      <p:sp>
        <p:nvSpPr>
          <p:cNvPr id="204" name="Google Shape;204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135174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Threads</a:t>
            </a:r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Principle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Adds a thread table inside the process table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Every blocking call is implemented as a syscall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Ease to create an application using them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No need for non blocking calls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Creation/deletion/bookkeeping have a cost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Interrupt &amp; blocking syscalls</a:t>
            </a:r>
            <a:endParaRPr dirty="0"/>
          </a:p>
        </p:txBody>
      </p:sp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1082373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Unified API: Pthread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POSIX API used to run threads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Simple unified interface for multi threaded environment on POSIX system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Beware: everything is shared between threads…</a:t>
            </a:r>
            <a:endParaRPr lang="fr-FR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Except the thread ID in the scheduler =&gt; each thread is independent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pthreads(7)</a:t>
            </a:r>
            <a:endParaRPr lang="fr-FR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pthread_create(3), pthread_join(3), pthread_yield(3), …</a:t>
            </a:r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7607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Where? What?</a:t>
            </a:r>
            <a:endParaRPr dirty="0"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457200" y="839750"/>
            <a:ext cx="39945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Per Thread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Thread ID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Signal mask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Errno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Scheduling policy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Capabilities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CPU affinity</a:t>
            </a:r>
            <a:endParaRPr dirty="0"/>
          </a:p>
        </p:txBody>
      </p:sp>
      <p:sp>
        <p:nvSpPr>
          <p:cNvPr id="225" name="Google Shape;225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177</a:t>
            </a:fld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body" idx="2"/>
          </p:nvPr>
        </p:nvSpPr>
        <p:spPr>
          <a:xfrm>
            <a:off x="4692274" y="839750"/>
            <a:ext cx="3994500" cy="40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Per Process</a:t>
            </a:r>
            <a:endParaRPr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Process ID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Parent Process ID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Process Group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User/Group ID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File descriptors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umask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Current directory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Limits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...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17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UNIX-likes: duplication of the </a:t>
            </a:r>
            <a:r>
              <a:rPr lang="fr-FR" dirty="0" err="1"/>
              <a:t>current</a:t>
            </a:r>
            <a:r>
              <a:rPr lang="fr-FR" dirty="0"/>
              <a:t> process</a:t>
            </a:r>
          </a:p>
          <a:p>
            <a:endParaRPr lang="fr-FR" dirty="0"/>
          </a:p>
          <a:p>
            <a:r>
              <a:rPr lang="fr-FR" sz="1800" i="1" dirty="0"/>
              <a:t>(In </a:t>
            </a:r>
            <a:r>
              <a:rPr lang="fr-FR" sz="1800" i="1" dirty="0" err="1"/>
              <a:t>some</a:t>
            </a:r>
            <a:r>
              <a:rPr lang="fr-FR" sz="1800" i="1" dirty="0"/>
              <a:t> </a:t>
            </a:r>
            <a:r>
              <a:rPr lang="fr-FR" sz="1800" i="1" dirty="0" err="1"/>
              <a:t>other</a:t>
            </a:r>
            <a:r>
              <a:rPr lang="fr-FR" sz="1800" i="1" dirty="0"/>
              <a:t> </a:t>
            </a:r>
            <a:r>
              <a:rPr lang="fr-FR" sz="1800" i="1" dirty="0" err="1"/>
              <a:t>OSes</a:t>
            </a:r>
            <a:r>
              <a:rPr lang="fr-FR" sz="1800" i="1" dirty="0"/>
              <a:t>, </a:t>
            </a:r>
            <a:r>
              <a:rPr lang="fr-FR" sz="1800" i="1" dirty="0" err="1"/>
              <a:t>you</a:t>
            </a:r>
            <a:r>
              <a:rPr lang="fr-FR" sz="1800" i="1" dirty="0"/>
              <a:t> </a:t>
            </a:r>
            <a:r>
              <a:rPr lang="fr-FR" sz="1800" i="1" dirty="0" err="1"/>
              <a:t>ask</a:t>
            </a:r>
            <a:r>
              <a:rPr lang="fr-FR" sz="1800" i="1" dirty="0"/>
              <a:t> the kernel to </a:t>
            </a:r>
            <a:r>
              <a:rPr lang="fr-FR" sz="1800" i="1" dirty="0" err="1"/>
              <a:t>create</a:t>
            </a:r>
            <a:r>
              <a:rPr lang="fr-FR" sz="1800" i="1" dirty="0"/>
              <a:t> </a:t>
            </a:r>
            <a:r>
              <a:rPr lang="fr-FR" sz="1800" i="1" dirty="0" err="1"/>
              <a:t>another</a:t>
            </a:r>
            <a:r>
              <a:rPr lang="fr-FR" sz="1800" i="1" dirty="0"/>
              <a:t> process and </a:t>
            </a:r>
            <a:r>
              <a:rPr lang="fr-FR" sz="1800" i="1" dirty="0" err="1"/>
              <a:t>fill</a:t>
            </a:r>
            <a:r>
              <a:rPr lang="fr-FR" sz="1800" i="1" dirty="0"/>
              <a:t> </a:t>
            </a:r>
            <a:r>
              <a:rPr lang="fr-FR" sz="1800" i="1" dirty="0" err="1"/>
              <a:t>it</a:t>
            </a:r>
            <a:r>
              <a:rPr lang="fr-FR" sz="1800" i="1" dirty="0"/>
              <a:t> </a:t>
            </a:r>
            <a:r>
              <a:rPr lang="fr-FR" sz="1800" i="1" dirty="0" err="1"/>
              <a:t>with</a:t>
            </a:r>
            <a:r>
              <a:rPr lang="fr-FR" sz="1800" i="1" dirty="0"/>
              <a:t> values </a:t>
            </a:r>
            <a:r>
              <a:rPr lang="fr-FR" sz="1800" i="1" dirty="0" err="1"/>
              <a:t>you</a:t>
            </a:r>
            <a:r>
              <a:rPr lang="fr-FR" sz="1800" i="1" dirty="0"/>
              <a:t> </a:t>
            </a:r>
            <a:r>
              <a:rPr lang="fr-FR" sz="1800" i="1" dirty="0" err="1"/>
              <a:t>give</a:t>
            </a:r>
            <a:r>
              <a:rPr lang="fr-FR" sz="1800" i="1" dirty="0"/>
              <a:t> in </a:t>
            </a:r>
            <a:r>
              <a:rPr lang="fr-FR" sz="1800" i="1" dirty="0" err="1"/>
              <a:t>parameters</a:t>
            </a:r>
            <a:r>
              <a:rPr lang="fr-FR" sz="1800" i="1" dirty="0"/>
              <a:t>… like the memory image </a:t>
            </a:r>
            <a:r>
              <a:rPr lang="fr-FR" sz="1800" i="1" dirty="0" err="1"/>
              <a:t>you</a:t>
            </a:r>
            <a:r>
              <a:rPr lang="fr-FR" sz="1800" i="1" dirty="0"/>
              <a:t> </a:t>
            </a:r>
            <a:r>
              <a:rPr lang="fr-FR" sz="1800" i="1" dirty="0" err="1"/>
              <a:t>wish</a:t>
            </a:r>
            <a:r>
              <a:rPr lang="fr-FR" sz="1800" i="1" dirty="0"/>
              <a:t> to put)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31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pid_t fork(void)</a:t>
            </a:r>
            <a:br>
              <a:rPr lang="en" dirty="0"/>
            </a:br>
            <a:br>
              <a:rPr lang="en" dirty="0"/>
            </a:br>
            <a:r>
              <a:rPr lang="en" dirty="0"/>
              <a:t>// pid_t is just an integer…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sz="2000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sz="20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 sz="2000" i="1" dirty="0"/>
              <a:t>// Linux </a:t>
            </a:r>
            <a:r>
              <a:rPr lang="fr-FR" sz="2000" i="1" dirty="0" err="1"/>
              <a:t>only</a:t>
            </a:r>
            <a:br>
              <a:rPr lang="fr-FR" sz="2000" i="1" dirty="0"/>
            </a:br>
            <a:r>
              <a:rPr lang="fr-FR" sz="2000" i="1" dirty="0"/>
              <a:t>long clone(</a:t>
            </a:r>
            <a:r>
              <a:rPr lang="fr-FR" sz="2000" i="1" dirty="0" err="1"/>
              <a:t>unsigned</a:t>
            </a:r>
            <a:r>
              <a:rPr lang="fr-FR" sz="2000" i="1" dirty="0"/>
              <a:t> long flags,</a:t>
            </a:r>
            <a:br>
              <a:rPr lang="fr-FR" sz="2000" i="1" dirty="0"/>
            </a:br>
            <a:r>
              <a:rPr lang="fr-FR" sz="2000" i="1" dirty="0"/>
              <a:t>                  </a:t>
            </a:r>
            <a:r>
              <a:rPr lang="fr-FR" sz="2000" i="1" dirty="0" err="1"/>
              <a:t>void</a:t>
            </a:r>
            <a:r>
              <a:rPr lang="fr-FR" sz="2000" i="1" dirty="0"/>
              <a:t> *</a:t>
            </a:r>
            <a:r>
              <a:rPr lang="fr-FR" sz="2000" i="1" dirty="0" err="1"/>
              <a:t>child_stack</a:t>
            </a:r>
            <a:r>
              <a:rPr lang="fr-FR" sz="2000" i="1" dirty="0"/>
              <a:t>,</a:t>
            </a:r>
            <a:br>
              <a:rPr lang="fr-FR" sz="2000" i="1" dirty="0"/>
            </a:br>
            <a:r>
              <a:rPr lang="fr-FR" sz="2000" i="1" dirty="0"/>
              <a:t>                  </a:t>
            </a:r>
            <a:r>
              <a:rPr lang="fr-FR" sz="2000" i="1" dirty="0" err="1"/>
              <a:t>void</a:t>
            </a:r>
            <a:r>
              <a:rPr lang="fr-FR" sz="2000" i="1" dirty="0"/>
              <a:t> *</a:t>
            </a:r>
            <a:r>
              <a:rPr lang="fr-FR" sz="2000" i="1" dirty="0" err="1"/>
              <a:t>ptid</a:t>
            </a:r>
            <a:r>
              <a:rPr lang="fr-FR" sz="2000" i="1" dirty="0"/>
              <a:t>,</a:t>
            </a:r>
            <a:br>
              <a:rPr lang="fr-FR" sz="2000" i="1" dirty="0"/>
            </a:br>
            <a:r>
              <a:rPr lang="fr-FR" sz="2000" i="1" dirty="0"/>
              <a:t>                  </a:t>
            </a:r>
            <a:r>
              <a:rPr lang="fr-FR" sz="2000" i="1" dirty="0" err="1"/>
              <a:t>void</a:t>
            </a:r>
            <a:r>
              <a:rPr lang="fr-FR" sz="2000" i="1" dirty="0"/>
              <a:t> *</a:t>
            </a:r>
            <a:r>
              <a:rPr lang="fr-FR" sz="2000" i="1" dirty="0" err="1"/>
              <a:t>ctid</a:t>
            </a:r>
            <a:r>
              <a:rPr lang="fr-FR" sz="2000" i="1" dirty="0"/>
              <a:t>,</a:t>
            </a:r>
            <a:br>
              <a:rPr lang="fr-FR" sz="2000" i="1" dirty="0"/>
            </a:br>
            <a:r>
              <a:rPr lang="fr-FR" sz="2000" i="1" dirty="0"/>
              <a:t>                  </a:t>
            </a:r>
            <a:r>
              <a:rPr lang="fr-FR" sz="2000" i="1" dirty="0" err="1"/>
              <a:t>struct</a:t>
            </a:r>
            <a:r>
              <a:rPr lang="fr-FR" sz="2000" i="1" dirty="0"/>
              <a:t> </a:t>
            </a:r>
            <a:r>
              <a:rPr lang="fr-FR" sz="2000" i="1" dirty="0" err="1"/>
              <a:t>pt_regs</a:t>
            </a:r>
            <a:r>
              <a:rPr lang="fr-FR" sz="2000" i="1" dirty="0"/>
              <a:t> *regs)</a:t>
            </a:r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614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“OS API”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Programs respect a specific file format</a:t>
            </a:r>
            <a:endParaRPr lang="en-US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How to store the code, hardcoded values, …</a:t>
            </a:r>
          </a:p>
          <a:p>
            <a:pPr lvl="1"/>
            <a:r>
              <a:rPr lang="en" sz="1800" dirty="0"/>
              <a:t>Lot of formats: ELF, MACH-O, PE, …</a:t>
            </a:r>
            <a:endParaRPr lang="en-US" sz="1800" dirty="0"/>
          </a:p>
          <a:p>
            <a:pPr lvl="1"/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The </a:t>
            </a:r>
            <a:r>
              <a:rPr lang="en" b="1" dirty="0"/>
              <a:t>kernel</a:t>
            </a:r>
            <a:r>
              <a:rPr lang="en" dirty="0"/>
              <a:t> exposes </a:t>
            </a:r>
            <a:r>
              <a:rPr lang="en" b="1" i="1" dirty="0"/>
              <a:t>syscalls</a:t>
            </a:r>
            <a:r>
              <a:rPr lang="en" dirty="0"/>
              <a:t> (mostly)</a:t>
            </a:r>
            <a:endParaRPr lang="en-US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Libraries</a:t>
            </a:r>
            <a:r>
              <a:rPr lang="en" dirty="0"/>
              <a:t> expose </a:t>
            </a:r>
            <a:r>
              <a:rPr lang="en" b="1" i="1" dirty="0"/>
              <a:t>functions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/>
              <a:t>fork(2)</a:t>
            </a:r>
          </a:p>
          <a:p>
            <a:pPr lvl="1"/>
            <a:endParaRPr lang="fr-FR" dirty="0"/>
          </a:p>
          <a:p>
            <a:r>
              <a:rPr lang="fr-FR" dirty="0" err="1"/>
              <a:t>Creates</a:t>
            </a:r>
            <a:r>
              <a:rPr lang="fr-FR" dirty="0"/>
              <a:t> a </a:t>
            </a:r>
            <a:r>
              <a:rPr lang="fr-FR" dirty="0" err="1"/>
              <a:t>child</a:t>
            </a:r>
            <a:r>
              <a:rPr lang="fr-FR" dirty="0"/>
              <a:t> process</a:t>
            </a:r>
          </a:p>
          <a:p>
            <a:pPr lvl="1"/>
            <a:r>
              <a:rPr lang="fr-FR" dirty="0"/>
              <a:t>New PID, PPID = </a:t>
            </a:r>
            <a:r>
              <a:rPr lang="fr-FR" dirty="0" err="1"/>
              <a:t>parent’s</a:t>
            </a:r>
            <a:r>
              <a:rPr lang="fr-FR" dirty="0"/>
              <a:t> PID</a:t>
            </a:r>
          </a:p>
          <a:p>
            <a:r>
              <a:rPr lang="fr-FR" dirty="0"/>
              <a:t>Duplicates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  <a:p>
            <a:pPr lvl="1"/>
            <a:r>
              <a:rPr lang="fr-FR" dirty="0"/>
              <a:t>[copy on </a:t>
            </a:r>
            <a:r>
              <a:rPr lang="fr-FR" dirty="0" err="1"/>
              <a:t>write</a:t>
            </a:r>
            <a:r>
              <a:rPr lang="fr-FR" dirty="0"/>
              <a:t>]</a:t>
            </a:r>
          </a:p>
          <a:p>
            <a:r>
              <a:rPr lang="fr-FR" dirty="0"/>
              <a:t>File </a:t>
            </a:r>
            <a:r>
              <a:rPr lang="fr-FR" dirty="0" err="1"/>
              <a:t>descriptors</a:t>
            </a:r>
            <a:r>
              <a:rPr lang="fr-FR" dirty="0"/>
              <a:t> are </a:t>
            </a:r>
            <a:r>
              <a:rPr lang="fr-FR" dirty="0" err="1"/>
              <a:t>inherited</a:t>
            </a:r>
            <a:endParaRPr lang="fr-FR" dirty="0"/>
          </a:p>
          <a:p>
            <a:pPr lvl="1"/>
            <a:r>
              <a:rPr lang="fr-FR" dirty="0" err="1"/>
              <a:t>Required</a:t>
            </a:r>
            <a:r>
              <a:rPr lang="fr-FR" dirty="0"/>
              <a:t> for IPC</a:t>
            </a:r>
          </a:p>
          <a:p>
            <a:r>
              <a:rPr lang="fr-FR" dirty="0" err="1"/>
              <a:t>Signals</a:t>
            </a:r>
            <a:r>
              <a:rPr lang="fr-FR" dirty="0"/>
              <a:t> configuration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kept</a:t>
            </a:r>
            <a:endParaRPr lang="fr-FR" dirty="0"/>
          </a:p>
          <a:p>
            <a:pPr lvl="1"/>
            <a:r>
              <a:rPr lang="fr-FR" dirty="0"/>
              <a:t>But </a:t>
            </a:r>
            <a:r>
              <a:rPr lang="fr-FR" dirty="0" err="1"/>
              <a:t>signals</a:t>
            </a:r>
            <a:r>
              <a:rPr lang="fr-FR" dirty="0"/>
              <a:t> are not </a:t>
            </a:r>
            <a:r>
              <a:rPr lang="fr-FR" dirty="0" err="1"/>
              <a:t>transfered</a:t>
            </a:r>
            <a:r>
              <a:rPr lang="fr-FR" dirty="0"/>
              <a:t> to </a:t>
            </a:r>
            <a:r>
              <a:rPr lang="fr-FR" dirty="0" err="1"/>
              <a:t>child</a:t>
            </a:r>
            <a:endParaRPr lang="fr-FR" dirty="0"/>
          </a:p>
          <a:p>
            <a:r>
              <a:rPr lang="fr-FR" dirty="0" err="1"/>
              <a:t>Counters</a:t>
            </a:r>
            <a:r>
              <a:rPr lang="fr-FR" dirty="0"/>
              <a:t>, </a:t>
            </a:r>
            <a:r>
              <a:rPr lang="fr-FR" dirty="0" err="1"/>
              <a:t>timers</a:t>
            </a:r>
            <a:r>
              <a:rPr lang="fr-FR" dirty="0"/>
              <a:t>, locks, … are </a:t>
            </a:r>
            <a:r>
              <a:rPr lang="fr-FR" dirty="0" err="1"/>
              <a:t>forgotten</a:t>
            </a:r>
            <a:endParaRPr lang="fr-FR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6748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>
              <a:buNone/>
            </a:pPr>
            <a:r>
              <a:rPr lang="fr-FR" dirty="0"/>
              <a:t>fork(2)</a:t>
            </a:r>
          </a:p>
          <a:p>
            <a:pPr marL="76200" indent="0">
              <a:buNone/>
            </a:pPr>
            <a:endParaRPr lang="fr-FR" dirty="0"/>
          </a:p>
          <a:p>
            <a:r>
              <a:rPr lang="fr-FR" dirty="0"/>
              <a:t>Return values:</a:t>
            </a:r>
          </a:p>
          <a:p>
            <a:pPr lvl="1"/>
            <a:r>
              <a:rPr lang="fr-FR" dirty="0"/>
              <a:t>0 = Child		[the </a:t>
            </a:r>
            <a:r>
              <a:rPr lang="fr-FR" dirty="0" err="1"/>
              <a:t>syscall</a:t>
            </a:r>
            <a:r>
              <a:rPr lang="fr-FR" dirty="0"/>
              <a:t> </a:t>
            </a:r>
            <a:r>
              <a:rPr lang="fr-FR" dirty="0" err="1"/>
              <a:t>succeeded</a:t>
            </a:r>
            <a:r>
              <a:rPr lang="fr-FR" dirty="0"/>
              <a:t>!]</a:t>
            </a:r>
          </a:p>
          <a:p>
            <a:pPr lvl="1"/>
            <a:r>
              <a:rPr lang="fr-FR" dirty="0"/>
              <a:t>[1 -&gt; PID_MAX] = Parent	[the </a:t>
            </a:r>
            <a:r>
              <a:rPr lang="fr-FR" dirty="0" err="1"/>
              <a:t>syscall</a:t>
            </a:r>
            <a:r>
              <a:rPr lang="fr-FR" dirty="0"/>
              <a:t> </a:t>
            </a:r>
            <a:r>
              <a:rPr lang="fr-FR" dirty="0" err="1"/>
              <a:t>succeeded</a:t>
            </a:r>
            <a:r>
              <a:rPr lang="fr-FR" dirty="0"/>
              <a:t>!]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-1 = </a:t>
            </a:r>
            <a:r>
              <a:rPr lang="fr-FR" dirty="0" err="1"/>
              <a:t>Error</a:t>
            </a:r>
            <a:r>
              <a:rPr lang="fr-FR" dirty="0"/>
              <a:t>		[the </a:t>
            </a:r>
            <a:r>
              <a:rPr lang="fr-FR" dirty="0" err="1"/>
              <a:t>syscall</a:t>
            </a:r>
            <a:r>
              <a:rPr lang="fr-FR" dirty="0"/>
              <a:t> </a:t>
            </a:r>
            <a:r>
              <a:rPr lang="fr-FR" dirty="0" err="1"/>
              <a:t>failed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]</a:t>
            </a:r>
            <a:endParaRPr lang="fr-FR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4253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 execve(const char *filename,</a:t>
            </a:r>
            <a:br>
              <a:rPr lang="en" dirty="0"/>
            </a:br>
            <a:r>
              <a:rPr lang="en" dirty="0"/>
              <a:t>		char *const argv[],</a:t>
            </a:r>
            <a:br>
              <a:rPr lang="en" dirty="0"/>
            </a:br>
            <a:r>
              <a:rPr lang="en" dirty="0"/>
              <a:t>                char *const envp[])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// See exec* family</a:t>
            </a:r>
            <a:br>
              <a:rPr lang="en" dirty="0"/>
            </a:br>
            <a:r>
              <a:rPr lang="en" dirty="0"/>
              <a:t>//  execvp, …</a:t>
            </a:r>
            <a:endParaRPr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5927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 err="1"/>
              <a:t>execve</a:t>
            </a:r>
            <a:r>
              <a:rPr lang="fr-FR" dirty="0"/>
              <a:t>(2)</a:t>
            </a:r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pPr>
              <a:spcBef>
                <a:spcPts val="0"/>
              </a:spcBef>
            </a:pPr>
            <a:r>
              <a:rPr lang="fr-FR" dirty="0" err="1"/>
              <a:t>Executes</a:t>
            </a:r>
            <a:r>
              <a:rPr lang="fr-FR" dirty="0"/>
              <a:t> the program </a:t>
            </a:r>
            <a:r>
              <a:rPr lang="fr-FR" dirty="0" err="1"/>
              <a:t>pointed</a:t>
            </a:r>
            <a:r>
              <a:rPr lang="fr-FR" dirty="0"/>
              <a:t> to by </a:t>
            </a:r>
            <a:r>
              <a:rPr lang="fr-FR" i="1" dirty="0" err="1"/>
              <a:t>filename</a:t>
            </a:r>
            <a:endParaRPr lang="fr-FR" i="1" dirty="0"/>
          </a:p>
          <a:p>
            <a:pPr lvl="1"/>
            <a:r>
              <a:rPr lang="fr-FR" dirty="0"/>
              <a:t>Uses </a:t>
            </a:r>
            <a:r>
              <a:rPr lang="fr-FR" i="1" dirty="0" err="1"/>
              <a:t>argv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 as the arguments </a:t>
            </a:r>
            <a:r>
              <a:rPr lang="fr-FR" dirty="0" err="1"/>
              <a:t>given</a:t>
            </a:r>
            <a:endParaRPr lang="fr-FR" dirty="0"/>
          </a:p>
          <a:p>
            <a:pPr lvl="1"/>
            <a:r>
              <a:rPr lang="fr-FR" dirty="0"/>
              <a:t>Uses </a:t>
            </a:r>
            <a:r>
              <a:rPr lang="fr-FR" i="1" dirty="0" err="1"/>
              <a:t>envp</a:t>
            </a:r>
            <a:r>
              <a:rPr lang="fr-FR" dirty="0"/>
              <a:t> </a:t>
            </a:r>
            <a:r>
              <a:rPr lang="fr-FR" dirty="0" err="1"/>
              <a:t>array</a:t>
            </a:r>
            <a:r>
              <a:rPr lang="fr-FR" dirty="0"/>
              <a:t> as the </a:t>
            </a:r>
            <a:r>
              <a:rPr lang="fr-FR" dirty="0" err="1"/>
              <a:t>environment</a:t>
            </a:r>
            <a:r>
              <a:rPr lang="fr-FR" dirty="0"/>
              <a:t> variables</a:t>
            </a:r>
          </a:p>
          <a:p>
            <a:pPr lvl="1"/>
            <a:endParaRPr lang="fr-FR" dirty="0"/>
          </a:p>
          <a:p>
            <a:r>
              <a:rPr lang="fr-FR" dirty="0"/>
              <a:t>Replaces the full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one </a:t>
            </a:r>
            <a:r>
              <a:rPr lang="fr-FR" dirty="0" err="1"/>
              <a:t>given</a:t>
            </a:r>
            <a:r>
              <a:rPr lang="fr-FR" dirty="0"/>
              <a:t> by the new program</a:t>
            </a:r>
          </a:p>
          <a:p>
            <a:pPr lvl="1"/>
            <a:endParaRPr lang="fr-FR" dirty="0"/>
          </a:p>
          <a:p>
            <a:r>
              <a:rPr lang="fr-FR" dirty="0" err="1"/>
              <a:t>Therefore</a:t>
            </a:r>
            <a:r>
              <a:rPr lang="fr-FR" dirty="0"/>
              <a:t>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value…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except</a:t>
            </a:r>
            <a:r>
              <a:rPr lang="fr-FR" dirty="0"/>
              <a:t> -1 in case of an </a:t>
            </a:r>
            <a:r>
              <a:rPr lang="fr-FR" dirty="0" err="1"/>
              <a:t>error</a:t>
            </a:r>
            <a:endParaRPr lang="fr-FR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7097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Creation</a:t>
            </a:r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dirty="0"/>
              <a:t>Copy on Write</a:t>
            </a:r>
          </a:p>
          <a:p>
            <a:pPr>
              <a:spcBef>
                <a:spcPts val="0"/>
              </a:spcBef>
            </a:pPr>
            <a:endParaRPr lang="fr-FR" dirty="0"/>
          </a:p>
          <a:p>
            <a:pPr>
              <a:spcBef>
                <a:spcPts val="0"/>
              </a:spcBef>
            </a:pPr>
            <a:r>
              <a:rPr lang="fr-FR" dirty="0" err="1"/>
              <a:t>Usually</a:t>
            </a:r>
            <a:r>
              <a:rPr lang="fr-FR" dirty="0"/>
              <a:t>, </a:t>
            </a:r>
            <a:r>
              <a:rPr lang="fr-FR" dirty="0" err="1"/>
              <a:t>after</a:t>
            </a:r>
            <a:r>
              <a:rPr lang="fr-FR" dirty="0"/>
              <a:t> a fork(2),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an </a:t>
            </a:r>
            <a:r>
              <a:rPr lang="fr-FR" dirty="0" err="1"/>
              <a:t>exec</a:t>
            </a:r>
            <a:r>
              <a:rPr lang="fr-FR" dirty="0"/>
              <a:t>*(2)</a:t>
            </a:r>
          </a:p>
          <a:p>
            <a:pPr lvl="1"/>
            <a:r>
              <a:rPr lang="fr-FR" dirty="0"/>
              <a:t>Not </a:t>
            </a:r>
            <a:r>
              <a:rPr lang="fr-FR" dirty="0" err="1"/>
              <a:t>immediately</a:t>
            </a:r>
            <a:r>
              <a:rPr lang="fr-FR" dirty="0"/>
              <a:t>, but </a:t>
            </a:r>
            <a:r>
              <a:rPr lang="fr-FR" dirty="0" err="1"/>
              <a:t>there</a:t>
            </a:r>
            <a:r>
              <a:rPr lang="fr-FR" dirty="0"/>
              <a:t> are no modification in memory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exec</a:t>
            </a:r>
            <a:endParaRPr lang="fr-FR" dirty="0"/>
          </a:p>
          <a:p>
            <a:pPr lvl="1"/>
            <a:endParaRPr lang="fr-FR" dirty="0"/>
          </a:p>
          <a:p>
            <a:pPr>
              <a:spcBef>
                <a:spcPts val="0"/>
              </a:spcBef>
            </a:pPr>
            <a:r>
              <a:rPr lang="fr-FR" dirty="0" err="1"/>
              <a:t>Why</a:t>
            </a:r>
            <a:r>
              <a:rPr lang="fr-FR" dirty="0"/>
              <a:t> copy the full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</a:t>
            </a:r>
            <a:r>
              <a:rPr lang="fr-FR" dirty="0" err="1"/>
              <a:t>during</a:t>
            </a:r>
            <a:r>
              <a:rPr lang="fr-FR" dirty="0"/>
              <a:t> fork,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deleted</a:t>
            </a:r>
            <a:r>
              <a:rPr lang="fr-FR" dirty="0"/>
              <a:t> in the </a:t>
            </a:r>
            <a:r>
              <a:rPr lang="fr-FR" dirty="0" err="1"/>
              <a:t>next</a:t>
            </a:r>
            <a:r>
              <a:rPr lang="fr-FR" dirty="0"/>
              <a:t> instruction?</a:t>
            </a:r>
          </a:p>
          <a:p>
            <a:pPr lvl="1"/>
            <a:endParaRPr lang="fr-FR" dirty="0"/>
          </a:p>
          <a:p>
            <a:pPr>
              <a:spcBef>
                <a:spcPts val="0"/>
              </a:spcBef>
            </a:pPr>
            <a:r>
              <a:rPr lang="fr-FR" dirty="0"/>
              <a:t>Do not copy </a:t>
            </a:r>
            <a:r>
              <a:rPr lang="fr-FR" dirty="0" err="1"/>
              <a:t>immediately</a:t>
            </a:r>
            <a:r>
              <a:rPr lang="fr-FR" dirty="0"/>
              <a:t>:</a:t>
            </a:r>
          </a:p>
          <a:p>
            <a:pPr lvl="1"/>
            <a:r>
              <a:rPr lang="fr-FR" dirty="0" err="1"/>
              <a:t>Keep</a:t>
            </a:r>
            <a:r>
              <a:rPr lang="fr-FR" dirty="0"/>
              <a:t> the original pages in </a:t>
            </a:r>
            <a:r>
              <a:rPr lang="fr-FR" dirty="0" err="1"/>
              <a:t>reading</a:t>
            </a:r>
            <a:r>
              <a:rPr lang="fr-FR" dirty="0"/>
              <a:t> mode</a:t>
            </a:r>
          </a:p>
          <a:p>
            <a:pPr lvl="1"/>
            <a:r>
              <a:rPr lang="fr-FR" dirty="0" err="1"/>
              <a:t>Wait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write</a:t>
            </a:r>
            <a:r>
              <a:rPr lang="fr-FR" dirty="0"/>
              <a:t> in memory </a:t>
            </a:r>
            <a:r>
              <a:rPr lang="fr-FR" dirty="0" err="1"/>
              <a:t>before</a:t>
            </a:r>
            <a:r>
              <a:rPr lang="fr-FR" dirty="0"/>
              <a:t> copy</a:t>
            </a:r>
          </a:p>
          <a:p>
            <a:pPr lvl="1"/>
            <a:r>
              <a:rPr lang="fr-FR" dirty="0"/>
              <a:t>Or </a:t>
            </a:r>
            <a:r>
              <a:rPr lang="fr-FR" dirty="0" err="1"/>
              <a:t>wait</a:t>
            </a:r>
            <a:r>
              <a:rPr lang="fr-FR" dirty="0"/>
              <a:t> for an </a:t>
            </a:r>
            <a:r>
              <a:rPr lang="fr-FR" dirty="0" err="1"/>
              <a:t>exec</a:t>
            </a:r>
            <a:r>
              <a:rPr lang="fr-FR" dirty="0"/>
              <a:t>*(2) for rewriting all of the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5978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7664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764102" y="184203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A952B3F-9675-40E0-99EF-1484BFF65B2A}"/>
              </a:ext>
            </a:extLst>
          </p:cNvPr>
          <p:cNvSpPr/>
          <p:nvPr/>
        </p:nvSpPr>
        <p:spPr>
          <a:xfrm>
            <a:off x="1233377" y="1970252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E298E-69D1-4F33-BC16-300E65948E10}"/>
              </a:ext>
            </a:extLst>
          </p:cNvPr>
          <p:cNvSpPr/>
          <p:nvPr/>
        </p:nvSpPr>
        <p:spPr>
          <a:xfrm>
            <a:off x="4699590" y="18420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main()   [L9]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FB0CF64-3869-4AEB-AD21-5DFD85A35D29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35662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764102" y="184203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sp>
        <p:nvSpPr>
          <p:cNvPr id="15" name="Flèche : droite 14">
            <a:extLst>
              <a:ext uri="{FF2B5EF4-FFF2-40B4-BE49-F238E27FC236}">
                <a16:creationId xmlns:a16="http://schemas.microsoft.com/office/drawing/2014/main" id="{BA952B3F-9675-40E0-99EF-1484BFF65B2A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AE298E-69D1-4F33-BC16-300E65948E10}"/>
              </a:ext>
            </a:extLst>
          </p:cNvPr>
          <p:cNvSpPr/>
          <p:nvPr/>
        </p:nvSpPr>
        <p:spPr>
          <a:xfrm>
            <a:off x="4699590" y="18420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main()   [L11]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B6FDE28-D639-4E6A-8E3E-F1ED9A75AD0F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774008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17213"/>
                <a:ext cx="1572300" cy="1132042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71BB4A-7B4D-4BF7-A33F-9E71DEB05C3A}"/>
              </a:ext>
            </a:extLst>
          </p:cNvPr>
          <p:cNvGrpSpPr/>
          <p:nvPr/>
        </p:nvGrpSpPr>
        <p:grpSpPr>
          <a:xfrm>
            <a:off x="8263731" y="437008"/>
            <a:ext cx="765923" cy="2373539"/>
            <a:chOff x="5272476" y="137022"/>
            <a:chExt cx="1572300" cy="489327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E6AF06E3-2D7C-418A-9C11-C6CF5B73AEDD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" name="Google Shape;137;p21">
              <a:extLst>
                <a:ext uri="{FF2B5EF4-FFF2-40B4-BE49-F238E27FC236}">
                  <a16:creationId xmlns:a16="http://schemas.microsoft.com/office/drawing/2014/main" id="{77926E56-CFD4-4813-A063-267CB401F453}"/>
                </a:ext>
              </a:extLst>
            </p:cNvPr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" name="Google Shape;144;p21">
              <a:extLst>
                <a:ext uri="{FF2B5EF4-FFF2-40B4-BE49-F238E27FC236}">
                  <a16:creationId xmlns:a16="http://schemas.microsoft.com/office/drawing/2014/main" id="{BCC79B76-ECD8-433B-8FB5-C0A67656D386}"/>
                </a:ext>
              </a:extLst>
            </p:cNvPr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" name="Google Shape;144;p21">
              <a:extLst>
                <a:ext uri="{FF2B5EF4-FFF2-40B4-BE49-F238E27FC236}">
                  <a16:creationId xmlns:a16="http://schemas.microsoft.com/office/drawing/2014/main" id="{1D98BB70-4531-441B-A20E-D48645FCCF5A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" name="Google Shape;144;p21">
              <a:extLst>
                <a:ext uri="{FF2B5EF4-FFF2-40B4-BE49-F238E27FC236}">
                  <a16:creationId xmlns:a16="http://schemas.microsoft.com/office/drawing/2014/main" id="{738F9E19-8469-4265-9E50-8A7CE62107EB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Google Shape;144;p21">
              <a:extLst>
                <a:ext uri="{FF2B5EF4-FFF2-40B4-BE49-F238E27FC236}">
                  <a16:creationId xmlns:a16="http://schemas.microsoft.com/office/drawing/2014/main" id="{4BE7A90B-C3AA-4233-9F08-0E3C4493A0E5}"/>
                </a:ext>
              </a:extLst>
            </p:cNvPr>
            <p:cNvSpPr/>
            <p:nvPr/>
          </p:nvSpPr>
          <p:spPr>
            <a:xfrm>
              <a:off x="5272476" y="2232832"/>
              <a:ext cx="1572300" cy="1116421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" name="Google Shape;144;p21">
              <a:extLst>
                <a:ext uri="{FF2B5EF4-FFF2-40B4-BE49-F238E27FC236}">
                  <a16:creationId xmlns:a16="http://schemas.microsoft.com/office/drawing/2014/main" id="{42966FF0-FA21-4E8E-88A5-864F230E7340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EDBF502C-8AE1-4E2F-81CA-DCFF06B9CFD2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387B9E0-F69C-4E36-BEE9-A27D9319A3D3}"/>
              </a:ext>
            </a:extLst>
          </p:cNvPr>
          <p:cNvSpPr txBox="1"/>
          <p:nvPr/>
        </p:nvSpPr>
        <p:spPr>
          <a:xfrm>
            <a:off x="8063021" y="129231"/>
            <a:ext cx="11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Process 7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A2EFA5AA-1171-48F4-A18F-D43FBFE3CD8B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CF7DC89F-43AA-4D88-9BFD-897E7D822173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3119BE9-0F32-4857-9F51-C68611176015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7246EC-11CE-4841-83D9-ECAEF13F1211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</p:grp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362669A6-AC5A-443F-93C8-C62DF1CB17F9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DADDA90-3CC2-42BA-9DEF-F9D5534502E5}"/>
              </a:ext>
            </a:extLst>
          </p:cNvPr>
          <p:cNvSpPr/>
          <p:nvPr/>
        </p:nvSpPr>
        <p:spPr>
          <a:xfrm>
            <a:off x="1116709" y="2299867"/>
            <a:ext cx="440691" cy="1731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1BD674-816F-4CC9-B848-948443424B96}"/>
              </a:ext>
            </a:extLst>
          </p:cNvPr>
          <p:cNvSpPr txBox="1"/>
          <p:nvPr/>
        </p:nvSpPr>
        <p:spPr>
          <a:xfrm>
            <a:off x="7567298" y="3230504"/>
            <a:ext cx="139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Still</a:t>
            </a:r>
            <a:r>
              <a:rPr lang="fr-FR" i="1" dirty="0"/>
              <a:t> a </a:t>
            </a:r>
            <a:r>
              <a:rPr lang="fr-FR" i="1" dirty="0" err="1"/>
              <a:t>reference</a:t>
            </a:r>
            <a:r>
              <a:rPr lang="fr-FR" i="1" dirty="0"/>
              <a:t> to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of Process 4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88E0B3F-D20C-46F3-AF59-27C5E6B10DCA}"/>
              </a:ext>
            </a:extLst>
          </p:cNvPr>
          <p:cNvCxnSpPr>
            <a:stCxn id="34" idx="0"/>
            <a:endCxn id="25" idx="2"/>
          </p:cNvCxnSpPr>
          <p:nvPr/>
        </p:nvCxnSpPr>
        <p:spPr>
          <a:xfrm flipV="1">
            <a:off x="8263731" y="2810547"/>
            <a:ext cx="382962" cy="4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846ED30B-43FE-4CAF-ADD7-1A04EEA39DDF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741659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17213"/>
                <a:ext cx="1572300" cy="1132042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71BB4A-7B4D-4BF7-A33F-9E71DEB05C3A}"/>
              </a:ext>
            </a:extLst>
          </p:cNvPr>
          <p:cNvGrpSpPr/>
          <p:nvPr/>
        </p:nvGrpSpPr>
        <p:grpSpPr>
          <a:xfrm>
            <a:off x="8263731" y="437008"/>
            <a:ext cx="765923" cy="2373539"/>
            <a:chOff x="5272476" y="137022"/>
            <a:chExt cx="1572300" cy="489327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E6AF06E3-2D7C-418A-9C11-C6CF5B73AEDD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" name="Google Shape;137;p21">
              <a:extLst>
                <a:ext uri="{FF2B5EF4-FFF2-40B4-BE49-F238E27FC236}">
                  <a16:creationId xmlns:a16="http://schemas.microsoft.com/office/drawing/2014/main" id="{77926E56-CFD4-4813-A063-267CB401F453}"/>
                </a:ext>
              </a:extLst>
            </p:cNvPr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" name="Google Shape;144;p21">
              <a:extLst>
                <a:ext uri="{FF2B5EF4-FFF2-40B4-BE49-F238E27FC236}">
                  <a16:creationId xmlns:a16="http://schemas.microsoft.com/office/drawing/2014/main" id="{BCC79B76-ECD8-433B-8FB5-C0A67656D386}"/>
                </a:ext>
              </a:extLst>
            </p:cNvPr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" name="Google Shape;144;p21">
              <a:extLst>
                <a:ext uri="{FF2B5EF4-FFF2-40B4-BE49-F238E27FC236}">
                  <a16:creationId xmlns:a16="http://schemas.microsoft.com/office/drawing/2014/main" id="{1D98BB70-4531-441B-A20E-D48645FCCF5A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" name="Google Shape;144;p21">
              <a:extLst>
                <a:ext uri="{FF2B5EF4-FFF2-40B4-BE49-F238E27FC236}">
                  <a16:creationId xmlns:a16="http://schemas.microsoft.com/office/drawing/2014/main" id="{738F9E19-8469-4265-9E50-8A7CE62107EB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Google Shape;144;p21">
              <a:extLst>
                <a:ext uri="{FF2B5EF4-FFF2-40B4-BE49-F238E27FC236}">
                  <a16:creationId xmlns:a16="http://schemas.microsoft.com/office/drawing/2014/main" id="{4BE7A90B-C3AA-4233-9F08-0E3C4493A0E5}"/>
                </a:ext>
              </a:extLst>
            </p:cNvPr>
            <p:cNvSpPr/>
            <p:nvPr/>
          </p:nvSpPr>
          <p:spPr>
            <a:xfrm>
              <a:off x="5272476" y="2232832"/>
              <a:ext cx="1572300" cy="1116421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" name="Google Shape;144;p21">
              <a:extLst>
                <a:ext uri="{FF2B5EF4-FFF2-40B4-BE49-F238E27FC236}">
                  <a16:creationId xmlns:a16="http://schemas.microsoft.com/office/drawing/2014/main" id="{42966FF0-FA21-4E8E-88A5-864F230E7340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EDBF502C-8AE1-4E2F-81CA-DCFF06B9CFD2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387B9E0-F69C-4E36-BEE9-A27D9319A3D3}"/>
              </a:ext>
            </a:extLst>
          </p:cNvPr>
          <p:cNvSpPr txBox="1"/>
          <p:nvPr/>
        </p:nvSpPr>
        <p:spPr>
          <a:xfrm>
            <a:off x="8063021" y="129231"/>
            <a:ext cx="11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Process 7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16AE65A-E3BD-4289-BFA9-C0418ECC4840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3EA2F88-6962-4148-B23A-21E5CF756D3F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EA64D6-7A8C-409A-866E-2BAE241F61D2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FB343-6A68-4703-8B3A-68A6167B35F9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E9779A-E85B-48F3-99A1-58D10035F59F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[L13]</a:t>
              </a:r>
            </a:p>
          </p:txBody>
        </p:sp>
      </p:grp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C7FCAA1F-D0F8-40F5-A1D7-86AD4FFFBCEC}"/>
              </a:ext>
            </a:extLst>
          </p:cNvPr>
          <p:cNvSpPr/>
          <p:nvPr/>
        </p:nvSpPr>
        <p:spPr>
          <a:xfrm>
            <a:off x="1233376" y="2637389"/>
            <a:ext cx="440691" cy="1731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BDDA1D8-A4C0-41F1-8A2A-DADFFE7D80E8}"/>
              </a:ext>
            </a:extLst>
          </p:cNvPr>
          <p:cNvSpPr txBox="1"/>
          <p:nvPr/>
        </p:nvSpPr>
        <p:spPr>
          <a:xfrm>
            <a:off x="7567298" y="3230504"/>
            <a:ext cx="139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Still</a:t>
            </a:r>
            <a:r>
              <a:rPr lang="fr-FR" i="1" dirty="0"/>
              <a:t> a </a:t>
            </a:r>
            <a:r>
              <a:rPr lang="fr-FR" i="1" dirty="0" err="1"/>
              <a:t>reference</a:t>
            </a:r>
            <a:r>
              <a:rPr lang="fr-FR" i="1" dirty="0"/>
              <a:t> to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of Process 4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ACCB61E2-8B79-4EF2-8900-F17F3726EFE7}"/>
              </a:ext>
            </a:extLst>
          </p:cNvPr>
          <p:cNvCxnSpPr>
            <a:cxnSpLocks/>
            <a:stCxn id="39" idx="0"/>
            <a:endCxn id="25" idx="2"/>
          </p:cNvCxnSpPr>
          <p:nvPr/>
        </p:nvCxnSpPr>
        <p:spPr>
          <a:xfrm flipV="1">
            <a:off x="8263731" y="2810547"/>
            <a:ext cx="382962" cy="4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73EE734A-EC58-4100-937D-B47D46F74003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4000898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c 12">
            <a:extLst>
              <a:ext uri="{FF2B5EF4-FFF2-40B4-BE49-F238E27FC236}">
                <a16:creationId xmlns:a16="http://schemas.microsoft.com/office/drawing/2014/main" id="{E075CFDD-4CCB-4E6D-A910-9BBAD6B151C0}"/>
              </a:ext>
            </a:extLst>
          </p:cNvPr>
          <p:cNvSpPr/>
          <p:nvPr/>
        </p:nvSpPr>
        <p:spPr>
          <a:xfrm>
            <a:off x="457200" y="2863516"/>
            <a:ext cx="8229600" cy="4533612"/>
          </a:xfrm>
          <a:prstGeom prst="arc">
            <a:avLst>
              <a:gd name="adj1" fmla="val 10790985"/>
              <a:gd name="adj2" fmla="val 18734"/>
            </a:avLst>
          </a:prstGeom>
          <a:pattFill prst="pct40">
            <a:fgClr>
              <a:srgbClr val="FF8B8B"/>
            </a:fgClr>
            <a:bgClr>
              <a:schemeClr val="bg1"/>
            </a:bgClr>
          </a:pattFill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66BFD5-EDB7-4F1D-81C7-971C48EA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“OS API”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F1F2875-4E0C-4E42-AC31-DE616B490F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ED7847F-6E06-4374-98FD-32252108178C}"/>
              </a:ext>
            </a:extLst>
          </p:cNvPr>
          <p:cNvSpPr/>
          <p:nvPr/>
        </p:nvSpPr>
        <p:spPr>
          <a:xfrm>
            <a:off x="938463" y="3349315"/>
            <a:ext cx="7267074" cy="3588369"/>
          </a:xfrm>
          <a:prstGeom prst="arc">
            <a:avLst>
              <a:gd name="adj1" fmla="val 10790985"/>
              <a:gd name="adj2" fmla="val 0"/>
            </a:avLst>
          </a:prstGeom>
          <a:solidFill>
            <a:srgbClr val="FF8B8B"/>
          </a:solidFill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E37F75-16F4-4FA4-85A6-C33D85BABEE6}"/>
              </a:ext>
            </a:extLst>
          </p:cNvPr>
          <p:cNvSpPr txBox="1"/>
          <p:nvPr/>
        </p:nvSpPr>
        <p:spPr>
          <a:xfrm>
            <a:off x="3398921" y="3561348"/>
            <a:ext cx="2346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KERNEL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FBBA94F-1345-4C81-B882-513E7FEA1680}"/>
              </a:ext>
            </a:extLst>
          </p:cNvPr>
          <p:cNvSpPr txBox="1"/>
          <p:nvPr/>
        </p:nvSpPr>
        <p:spPr>
          <a:xfrm>
            <a:off x="1684421" y="4595962"/>
            <a:ext cx="23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Process management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BD9D92-BB24-4AC2-892C-9CB11AEF4FCA}"/>
              </a:ext>
            </a:extLst>
          </p:cNvPr>
          <p:cNvSpPr txBox="1"/>
          <p:nvPr/>
        </p:nvSpPr>
        <p:spPr>
          <a:xfrm>
            <a:off x="5113421" y="4595961"/>
            <a:ext cx="23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Memory management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BE08A8B-D6FE-4A31-9C10-964B20CDF293}"/>
              </a:ext>
            </a:extLst>
          </p:cNvPr>
          <p:cNvSpPr txBox="1"/>
          <p:nvPr/>
        </p:nvSpPr>
        <p:spPr>
          <a:xfrm>
            <a:off x="4572000" y="4173491"/>
            <a:ext cx="23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File System management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DAA224B-9178-4C25-9405-1577E43B67A8}"/>
              </a:ext>
            </a:extLst>
          </p:cNvPr>
          <p:cNvSpPr txBox="1"/>
          <p:nvPr/>
        </p:nvSpPr>
        <p:spPr>
          <a:xfrm>
            <a:off x="2225842" y="4173490"/>
            <a:ext cx="2346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Device</a:t>
            </a:r>
            <a:r>
              <a:rPr lang="fr-FR" dirty="0"/>
              <a:t> management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EA9586-58D3-49EF-8426-774685BC9F67}"/>
              </a:ext>
            </a:extLst>
          </p:cNvPr>
          <p:cNvSpPr txBox="1"/>
          <p:nvPr/>
        </p:nvSpPr>
        <p:spPr>
          <a:xfrm>
            <a:off x="4295274" y="4595960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FA44EDE-EF51-44C6-9B50-22B80C6E8A33}"/>
              </a:ext>
            </a:extLst>
          </p:cNvPr>
          <p:cNvSpPr txBox="1"/>
          <p:nvPr/>
        </p:nvSpPr>
        <p:spPr>
          <a:xfrm>
            <a:off x="3459078" y="2935469"/>
            <a:ext cx="2213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SYSCALLS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A67EB4A-3B3E-4230-8F58-967A0367A7DB}"/>
              </a:ext>
            </a:extLst>
          </p:cNvPr>
          <p:cNvSpPr txBox="1"/>
          <p:nvPr/>
        </p:nvSpPr>
        <p:spPr>
          <a:xfrm>
            <a:off x="2876170" y="3072262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open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FF9C82-E2B5-4C73-8E03-6B632798180B}"/>
              </a:ext>
            </a:extLst>
          </p:cNvPr>
          <p:cNvSpPr txBox="1"/>
          <p:nvPr/>
        </p:nvSpPr>
        <p:spPr>
          <a:xfrm>
            <a:off x="1414297" y="3561348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2D1CAEB-6AEA-49AA-A262-44DA063E0213}"/>
              </a:ext>
            </a:extLst>
          </p:cNvPr>
          <p:cNvSpPr txBox="1"/>
          <p:nvPr/>
        </p:nvSpPr>
        <p:spPr>
          <a:xfrm>
            <a:off x="851819" y="3961458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write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131831B-7F81-4D40-A38D-10B1A5DA7F35}"/>
              </a:ext>
            </a:extLst>
          </p:cNvPr>
          <p:cNvSpPr txBox="1"/>
          <p:nvPr/>
        </p:nvSpPr>
        <p:spPr>
          <a:xfrm>
            <a:off x="377205" y="4597393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ioctl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53F4D25-B43A-4FA6-A35B-59546CEB26CD}"/>
              </a:ext>
            </a:extLst>
          </p:cNvPr>
          <p:cNvSpPr txBox="1"/>
          <p:nvPr/>
        </p:nvSpPr>
        <p:spPr>
          <a:xfrm>
            <a:off x="5745079" y="3135406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fork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E301728-198F-44D4-87BE-0121B4261A4D}"/>
              </a:ext>
            </a:extLst>
          </p:cNvPr>
          <p:cNvSpPr txBox="1"/>
          <p:nvPr/>
        </p:nvSpPr>
        <p:spPr>
          <a:xfrm>
            <a:off x="6705184" y="3443183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wait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9A9D759-646D-40C0-83E4-C79604828718}"/>
              </a:ext>
            </a:extLst>
          </p:cNvPr>
          <p:cNvSpPr txBox="1"/>
          <p:nvPr/>
        </p:nvSpPr>
        <p:spPr>
          <a:xfrm>
            <a:off x="7451142" y="3872006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pipe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C459C9A-51D4-4077-9335-EEDBBA879610}"/>
              </a:ext>
            </a:extLst>
          </p:cNvPr>
          <p:cNvSpPr txBox="1"/>
          <p:nvPr/>
        </p:nvSpPr>
        <p:spPr>
          <a:xfrm>
            <a:off x="2120840" y="3253570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socket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2CED0D-ACAA-4F5E-8B5C-9E2E1F4C1DDF}"/>
              </a:ext>
            </a:extLst>
          </p:cNvPr>
          <p:cNvSpPr txBox="1"/>
          <p:nvPr/>
        </p:nvSpPr>
        <p:spPr>
          <a:xfrm>
            <a:off x="7914983" y="4442071"/>
            <a:ext cx="754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dup2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AC8AEE0-634C-4F42-8F35-D44C71BE6911}"/>
              </a:ext>
            </a:extLst>
          </p:cNvPr>
          <p:cNvSpPr txBox="1"/>
          <p:nvPr/>
        </p:nvSpPr>
        <p:spPr>
          <a:xfrm>
            <a:off x="11446" y="1247338"/>
            <a:ext cx="1997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b="1" dirty="0"/>
              <a:t>USERLAND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9227F910-2904-4476-BAE5-15657C293ADD}"/>
              </a:ext>
            </a:extLst>
          </p:cNvPr>
          <p:cNvSpPr txBox="1"/>
          <p:nvPr/>
        </p:nvSpPr>
        <p:spPr>
          <a:xfrm>
            <a:off x="430130" y="2918373"/>
            <a:ext cx="1528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shell</a:t>
            </a:r>
            <a:endParaRPr lang="fr-FR" dirty="0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0B10B2A-FF8D-4425-A0C3-F6AD35CF9B9E}"/>
              </a:ext>
            </a:extLst>
          </p:cNvPr>
          <p:cNvSpPr txBox="1"/>
          <p:nvPr/>
        </p:nvSpPr>
        <p:spPr>
          <a:xfrm>
            <a:off x="2122087" y="1263149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GUI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572B9A-76FC-41CE-80B8-3111DAE5E79E}"/>
              </a:ext>
            </a:extLst>
          </p:cNvPr>
          <p:cNvSpPr txBox="1"/>
          <p:nvPr/>
        </p:nvSpPr>
        <p:spPr>
          <a:xfrm>
            <a:off x="3811744" y="2110384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libc</a:t>
            </a:r>
            <a:endParaRPr lang="fr-FR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3EC88B9-8F4B-41A0-BF95-280022747647}"/>
              </a:ext>
            </a:extLst>
          </p:cNvPr>
          <p:cNvSpPr txBox="1"/>
          <p:nvPr/>
        </p:nvSpPr>
        <p:spPr>
          <a:xfrm>
            <a:off x="5745235" y="2290405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mail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C9FD14C-C59E-49E4-B381-4E225D4321C7}"/>
              </a:ext>
            </a:extLst>
          </p:cNvPr>
          <p:cNvSpPr txBox="1"/>
          <p:nvPr/>
        </p:nvSpPr>
        <p:spPr>
          <a:xfrm>
            <a:off x="1777055" y="2307753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text</a:t>
            </a:r>
            <a:r>
              <a:rPr lang="fr-FR" dirty="0"/>
              <a:t> editor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3715346-C17E-472A-BE45-D01F49B22C5D}"/>
              </a:ext>
            </a:extLst>
          </p:cNvPr>
          <p:cNvSpPr txBox="1"/>
          <p:nvPr/>
        </p:nvSpPr>
        <p:spPr>
          <a:xfrm>
            <a:off x="5512639" y="1287802"/>
            <a:ext cx="1735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multimedia</a:t>
            </a:r>
            <a:r>
              <a:rPr lang="fr-FR" dirty="0"/>
              <a:t> </a:t>
            </a:r>
            <a:r>
              <a:rPr lang="fr-FR" dirty="0" err="1"/>
              <a:t>players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CB10D77-0983-4812-B6D4-7A4B4173C7A0}"/>
              </a:ext>
            </a:extLst>
          </p:cNvPr>
          <p:cNvSpPr txBox="1"/>
          <p:nvPr/>
        </p:nvSpPr>
        <p:spPr>
          <a:xfrm>
            <a:off x="7314234" y="2773429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web browser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C4D7B904-035C-4C52-9D91-0E2B1BA87B2D}"/>
              </a:ext>
            </a:extLst>
          </p:cNvPr>
          <p:cNvSpPr txBox="1"/>
          <p:nvPr/>
        </p:nvSpPr>
        <p:spPr>
          <a:xfrm>
            <a:off x="4030580" y="329493"/>
            <a:ext cx="494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800" i="1" dirty="0"/>
              <a:t>In </a:t>
            </a:r>
            <a:r>
              <a:rPr lang="fr-FR" sz="1800" i="1" dirty="0" err="1"/>
              <a:t>order</a:t>
            </a:r>
            <a:r>
              <a:rPr lang="fr-FR" sz="1800" i="1" dirty="0"/>
              <a:t> to </a:t>
            </a:r>
            <a:r>
              <a:rPr lang="fr-FR" sz="1800" i="1" dirty="0" err="1"/>
              <a:t>ask</a:t>
            </a:r>
            <a:r>
              <a:rPr lang="fr-FR" sz="1800" i="1" dirty="0"/>
              <a:t> for services to the kernel, a </a:t>
            </a:r>
            <a:r>
              <a:rPr lang="fr-FR" sz="1800" i="1" dirty="0" err="1"/>
              <a:t>userland</a:t>
            </a:r>
            <a:r>
              <a:rPr lang="fr-FR" sz="1800" i="1" dirty="0"/>
              <a:t> code uses the « </a:t>
            </a:r>
            <a:r>
              <a:rPr lang="fr-FR" sz="1800" i="1" dirty="0" err="1"/>
              <a:t>syscalls</a:t>
            </a:r>
            <a:r>
              <a:rPr lang="fr-FR" sz="1800" i="1" dirty="0"/>
              <a:t> »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ABECFC47-D24B-4285-9234-579C9DDE35E2}"/>
              </a:ext>
            </a:extLst>
          </p:cNvPr>
          <p:cNvSpPr txBox="1"/>
          <p:nvPr/>
        </p:nvSpPr>
        <p:spPr>
          <a:xfrm>
            <a:off x="2857500" y="1817969"/>
            <a:ext cx="1508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malloc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04E3719-695B-450B-9936-1555B92B6AC5}"/>
              </a:ext>
            </a:extLst>
          </p:cNvPr>
          <p:cNvSpPr txBox="1"/>
          <p:nvPr/>
        </p:nvSpPr>
        <p:spPr>
          <a:xfrm>
            <a:off x="421106" y="4841368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FA2A9DF7-1278-4ECC-82C2-E9C35B48F43C}"/>
              </a:ext>
            </a:extLst>
          </p:cNvPr>
          <p:cNvSpPr txBox="1"/>
          <p:nvPr/>
        </p:nvSpPr>
        <p:spPr>
          <a:xfrm>
            <a:off x="8163426" y="4833246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85B030B-F2A9-4E9C-9F31-BEA8F156CB7E}"/>
              </a:ext>
            </a:extLst>
          </p:cNvPr>
          <p:cNvSpPr txBox="1"/>
          <p:nvPr/>
        </p:nvSpPr>
        <p:spPr>
          <a:xfrm>
            <a:off x="439181" y="3681582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0BF3C0-E4B5-4999-9C92-60D473D9A3F8}"/>
              </a:ext>
            </a:extLst>
          </p:cNvPr>
          <p:cNvSpPr txBox="1"/>
          <p:nvPr/>
        </p:nvSpPr>
        <p:spPr>
          <a:xfrm>
            <a:off x="8151367" y="3737506"/>
            <a:ext cx="55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2F062B7-BEED-4A7C-9A1F-8A0AD7EDCE61}"/>
              </a:ext>
            </a:extLst>
          </p:cNvPr>
          <p:cNvSpPr txBox="1"/>
          <p:nvPr/>
        </p:nvSpPr>
        <p:spPr>
          <a:xfrm>
            <a:off x="220618" y="2124840"/>
            <a:ext cx="981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games</a:t>
            </a:r>
            <a:endParaRPr lang="fr-FR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177E24B-EC7C-4255-A72D-16FD35E78656}"/>
              </a:ext>
            </a:extLst>
          </p:cNvPr>
          <p:cNvSpPr txBox="1"/>
          <p:nvPr/>
        </p:nvSpPr>
        <p:spPr>
          <a:xfrm>
            <a:off x="7654172" y="1642703"/>
            <a:ext cx="132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spreadsheet</a:t>
            </a:r>
            <a:r>
              <a:rPr lang="fr-FR" dirty="0"/>
              <a:t> editor</a:t>
            </a:r>
          </a:p>
        </p:txBody>
      </p:sp>
    </p:spTree>
    <p:extLst>
      <p:ext uri="{BB962C8B-B14F-4D97-AF65-F5344CB8AC3E}">
        <p14:creationId xmlns:p14="http://schemas.microsoft.com/office/powerpoint/2010/main" val="814263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17213"/>
                <a:ext cx="1572300" cy="1132042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71BB4A-7B4D-4BF7-A33F-9E71DEB05C3A}"/>
              </a:ext>
            </a:extLst>
          </p:cNvPr>
          <p:cNvGrpSpPr/>
          <p:nvPr/>
        </p:nvGrpSpPr>
        <p:grpSpPr>
          <a:xfrm>
            <a:off x="8263731" y="437008"/>
            <a:ext cx="765923" cy="2373539"/>
            <a:chOff x="5272476" y="137022"/>
            <a:chExt cx="1572300" cy="4893273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E6AF06E3-2D7C-418A-9C11-C6CF5B73AEDD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" name="Google Shape;137;p21">
              <a:extLst>
                <a:ext uri="{FF2B5EF4-FFF2-40B4-BE49-F238E27FC236}">
                  <a16:creationId xmlns:a16="http://schemas.microsoft.com/office/drawing/2014/main" id="{77926E56-CFD4-4813-A063-267CB401F453}"/>
                </a:ext>
              </a:extLst>
            </p:cNvPr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" name="Google Shape;144;p21">
              <a:extLst>
                <a:ext uri="{FF2B5EF4-FFF2-40B4-BE49-F238E27FC236}">
                  <a16:creationId xmlns:a16="http://schemas.microsoft.com/office/drawing/2014/main" id="{BCC79B76-ECD8-433B-8FB5-C0A67656D386}"/>
                </a:ext>
              </a:extLst>
            </p:cNvPr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" name="Google Shape;144;p21">
              <a:extLst>
                <a:ext uri="{FF2B5EF4-FFF2-40B4-BE49-F238E27FC236}">
                  <a16:creationId xmlns:a16="http://schemas.microsoft.com/office/drawing/2014/main" id="{1D98BB70-4531-441B-A20E-D48645FCCF5A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" name="Google Shape;144;p21">
              <a:extLst>
                <a:ext uri="{FF2B5EF4-FFF2-40B4-BE49-F238E27FC236}">
                  <a16:creationId xmlns:a16="http://schemas.microsoft.com/office/drawing/2014/main" id="{738F9E19-8469-4265-9E50-8A7CE62107EB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Google Shape;144;p21">
              <a:extLst>
                <a:ext uri="{FF2B5EF4-FFF2-40B4-BE49-F238E27FC236}">
                  <a16:creationId xmlns:a16="http://schemas.microsoft.com/office/drawing/2014/main" id="{4BE7A90B-C3AA-4233-9F08-0E3C4493A0E5}"/>
                </a:ext>
              </a:extLst>
            </p:cNvPr>
            <p:cNvSpPr/>
            <p:nvPr/>
          </p:nvSpPr>
          <p:spPr>
            <a:xfrm>
              <a:off x="5272476" y="2232832"/>
              <a:ext cx="1572300" cy="1116421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" name="Google Shape;144;p21">
              <a:extLst>
                <a:ext uri="{FF2B5EF4-FFF2-40B4-BE49-F238E27FC236}">
                  <a16:creationId xmlns:a16="http://schemas.microsoft.com/office/drawing/2014/main" id="{42966FF0-FA21-4E8E-88A5-864F230E7340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EDBF502C-8AE1-4E2F-81CA-DCFF06B9CFD2}"/>
                </a:ext>
              </a:extLst>
            </p:cNvPr>
            <p:cNvSpPr/>
            <p:nvPr/>
          </p:nvSpPr>
          <p:spPr>
            <a:xfrm>
              <a:off x="5272476" y="4221126"/>
              <a:ext cx="1572300" cy="809169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387B9E0-F69C-4E36-BEE9-A27D9319A3D3}"/>
              </a:ext>
            </a:extLst>
          </p:cNvPr>
          <p:cNvSpPr txBox="1"/>
          <p:nvPr/>
        </p:nvSpPr>
        <p:spPr>
          <a:xfrm>
            <a:off x="8063021" y="129231"/>
            <a:ext cx="11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Process 7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16AE65A-E3BD-4289-BFA9-C0418ECC4840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3EA2F88-6962-4148-B23A-21E5CF756D3F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EA64D6-7A8C-409A-866E-2BAE241F61D2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FB343-6A68-4703-8B3A-68A6167B35F9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E9779A-E85B-48F3-99A1-58D10035F59F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[L16]</a:t>
              </a:r>
            </a:p>
          </p:txBody>
        </p:sp>
      </p:grp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C7FCAA1F-D0F8-40F5-A1D7-86AD4FFFBCEC}"/>
              </a:ext>
            </a:extLst>
          </p:cNvPr>
          <p:cNvSpPr/>
          <p:nvPr/>
        </p:nvSpPr>
        <p:spPr>
          <a:xfrm>
            <a:off x="2200939" y="3137120"/>
            <a:ext cx="440691" cy="1731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839568-CBBC-4B0D-92AC-1C01E1ECED77}"/>
              </a:ext>
            </a:extLst>
          </p:cNvPr>
          <p:cNvSpPr txBox="1"/>
          <p:nvPr/>
        </p:nvSpPr>
        <p:spPr>
          <a:xfrm>
            <a:off x="7567298" y="3230504"/>
            <a:ext cx="139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 err="1"/>
              <a:t>Still</a:t>
            </a:r>
            <a:r>
              <a:rPr lang="fr-FR" i="1" dirty="0"/>
              <a:t> a </a:t>
            </a:r>
            <a:r>
              <a:rPr lang="fr-FR" i="1" dirty="0" err="1"/>
              <a:t>reference</a:t>
            </a:r>
            <a:r>
              <a:rPr lang="fr-FR" i="1" dirty="0"/>
              <a:t> to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of Process 4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D782765-48A0-49FC-8BF7-8E67A021814F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8263731" y="2810547"/>
            <a:ext cx="382962" cy="41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CE0245B-4362-4CDE-9D0D-201A65C0F223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807566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17213"/>
                <a:ext cx="1572300" cy="1132042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BF71BB4A-7B4D-4BF7-A33F-9E71DEB05C3A}"/>
              </a:ext>
            </a:extLst>
          </p:cNvPr>
          <p:cNvGrpSpPr/>
          <p:nvPr/>
        </p:nvGrpSpPr>
        <p:grpSpPr>
          <a:xfrm>
            <a:off x="8263731" y="437008"/>
            <a:ext cx="765923" cy="2373540"/>
            <a:chOff x="5272476" y="137022"/>
            <a:chExt cx="1572300" cy="4893275"/>
          </a:xfr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grpSpPr>
        <p:sp>
          <p:nvSpPr>
            <p:cNvPr id="26" name="Google Shape;144;p21">
              <a:extLst>
                <a:ext uri="{FF2B5EF4-FFF2-40B4-BE49-F238E27FC236}">
                  <a16:creationId xmlns:a16="http://schemas.microsoft.com/office/drawing/2014/main" id="{E6AF06E3-2D7C-418A-9C11-C6CF5B73AEDD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9" name="Google Shape;137;p21">
              <a:extLst>
                <a:ext uri="{FF2B5EF4-FFF2-40B4-BE49-F238E27FC236}">
                  <a16:creationId xmlns:a16="http://schemas.microsoft.com/office/drawing/2014/main" id="{77926E56-CFD4-4813-A063-267CB401F453}"/>
                </a:ext>
              </a:extLst>
            </p:cNvPr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0" name="Google Shape;144;p21">
              <a:extLst>
                <a:ext uri="{FF2B5EF4-FFF2-40B4-BE49-F238E27FC236}">
                  <a16:creationId xmlns:a16="http://schemas.microsoft.com/office/drawing/2014/main" id="{BCC79B76-ECD8-433B-8FB5-C0A67656D386}"/>
                </a:ext>
              </a:extLst>
            </p:cNvPr>
            <p:cNvSpPr/>
            <p:nvPr/>
          </p:nvSpPr>
          <p:spPr>
            <a:xfrm>
              <a:off x="5272476" y="137023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1" name="Google Shape;144;p21">
              <a:extLst>
                <a:ext uri="{FF2B5EF4-FFF2-40B4-BE49-F238E27FC236}">
                  <a16:creationId xmlns:a16="http://schemas.microsoft.com/office/drawing/2014/main" id="{1D98BB70-4531-441B-A20E-D48645FCCF5A}"/>
                </a:ext>
              </a:extLst>
            </p:cNvPr>
            <p:cNvSpPr/>
            <p:nvPr/>
          </p:nvSpPr>
          <p:spPr>
            <a:xfrm>
              <a:off x="5272476" y="657428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2" name="Google Shape;144;p21">
              <a:extLst>
                <a:ext uri="{FF2B5EF4-FFF2-40B4-BE49-F238E27FC236}">
                  <a16:creationId xmlns:a16="http://schemas.microsoft.com/office/drawing/2014/main" id="{738F9E19-8469-4265-9E50-8A7CE62107EB}"/>
                </a:ext>
              </a:extLst>
            </p:cNvPr>
            <p:cNvSpPr/>
            <p:nvPr/>
          </p:nvSpPr>
          <p:spPr>
            <a:xfrm>
              <a:off x="5272476" y="1177832"/>
              <a:ext cx="1572300" cy="520405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3" name="Google Shape;144;p21">
              <a:extLst>
                <a:ext uri="{FF2B5EF4-FFF2-40B4-BE49-F238E27FC236}">
                  <a16:creationId xmlns:a16="http://schemas.microsoft.com/office/drawing/2014/main" id="{4BE7A90B-C3AA-4233-9F08-0E3C4493A0E5}"/>
                </a:ext>
              </a:extLst>
            </p:cNvPr>
            <p:cNvSpPr/>
            <p:nvPr/>
          </p:nvSpPr>
          <p:spPr>
            <a:xfrm>
              <a:off x="5272476" y="2232832"/>
              <a:ext cx="1572300" cy="1116421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4" name="Google Shape;144;p21">
              <a:extLst>
                <a:ext uri="{FF2B5EF4-FFF2-40B4-BE49-F238E27FC236}">
                  <a16:creationId xmlns:a16="http://schemas.microsoft.com/office/drawing/2014/main" id="{42966FF0-FA21-4E8E-88A5-864F230E7340}"/>
                </a:ext>
              </a:extLst>
            </p:cNvPr>
            <p:cNvSpPr/>
            <p:nvPr/>
          </p:nvSpPr>
          <p:spPr>
            <a:xfrm>
              <a:off x="5272476" y="1698237"/>
              <a:ext cx="1572300" cy="534600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5" name="Google Shape;144;p21">
              <a:extLst>
                <a:ext uri="{FF2B5EF4-FFF2-40B4-BE49-F238E27FC236}">
                  <a16:creationId xmlns:a16="http://schemas.microsoft.com/office/drawing/2014/main" id="{EDBF502C-8AE1-4E2F-81CA-DCFF06B9CFD2}"/>
                </a:ext>
              </a:extLst>
            </p:cNvPr>
            <p:cNvSpPr/>
            <p:nvPr/>
          </p:nvSpPr>
          <p:spPr>
            <a:xfrm>
              <a:off x="5272476" y="4056895"/>
              <a:ext cx="1572300" cy="973402"/>
            </a:xfrm>
            <a:prstGeom prst="rect">
              <a:avLst/>
            </a:prstGeom>
            <a:grp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8" name="ZoneTexte 17">
            <a:extLst>
              <a:ext uri="{FF2B5EF4-FFF2-40B4-BE49-F238E27FC236}">
                <a16:creationId xmlns:a16="http://schemas.microsoft.com/office/drawing/2014/main" id="{2387B9E0-F69C-4E36-BEE9-A27D9319A3D3}"/>
              </a:ext>
            </a:extLst>
          </p:cNvPr>
          <p:cNvSpPr txBox="1"/>
          <p:nvPr/>
        </p:nvSpPr>
        <p:spPr>
          <a:xfrm>
            <a:off x="8063021" y="129231"/>
            <a:ext cx="11673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/>
              <a:t>Process 7</a:t>
            </a:r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116AE65A-E3BD-4289-BFA9-C0418ECC4840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93EA2F88-6962-4148-B23A-21E5CF756D3F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5EA64D6-7A8C-409A-866E-2BAE241F61D2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54FB343-6A68-4703-8B3A-68A6167B35F9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E9779A-E85B-48F3-99A1-58D10035F59F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[L17]</a:t>
              </a:r>
            </a:p>
          </p:txBody>
        </p:sp>
      </p:grp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C7FCAA1F-D0F8-40F5-A1D7-86AD4FFFBCEC}"/>
              </a:ext>
            </a:extLst>
          </p:cNvPr>
          <p:cNvSpPr/>
          <p:nvPr/>
        </p:nvSpPr>
        <p:spPr>
          <a:xfrm>
            <a:off x="3083441" y="3307241"/>
            <a:ext cx="440691" cy="173156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9839568-CBBC-4B0D-92AC-1C01E1ECED77}"/>
              </a:ext>
            </a:extLst>
          </p:cNvPr>
          <p:cNvSpPr txBox="1"/>
          <p:nvPr/>
        </p:nvSpPr>
        <p:spPr>
          <a:xfrm>
            <a:off x="7567298" y="3230504"/>
            <a:ext cx="13928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The stack </a:t>
            </a:r>
            <a:r>
              <a:rPr lang="fr-FR" i="1" dirty="0" err="1"/>
              <a:t>evolved</a:t>
            </a:r>
            <a:r>
              <a:rPr lang="fr-FR" i="1" dirty="0"/>
              <a:t> </a:t>
            </a:r>
            <a:r>
              <a:rPr lang="fr-FR" i="1" dirty="0" err="1"/>
              <a:t>partially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the arguments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DD782765-48A0-49FC-8BF7-8E67A021814F}"/>
              </a:ext>
            </a:extLst>
          </p:cNvPr>
          <p:cNvCxnSpPr>
            <a:cxnSpLocks/>
            <a:stCxn id="31" idx="0"/>
            <a:endCxn id="25" idx="2"/>
          </p:cNvCxnSpPr>
          <p:nvPr/>
        </p:nvCxnSpPr>
        <p:spPr>
          <a:xfrm flipV="1">
            <a:off x="8263731" y="2810548"/>
            <a:ext cx="382962" cy="419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4D5E476B-106F-4B93-ADDD-FCBD9E4BE033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6F1487-9C0C-47A8-B4F7-EEA325FF5589}"/>
              </a:ext>
            </a:extLst>
          </p:cNvPr>
          <p:cNvSpPr/>
          <p:nvPr/>
        </p:nvSpPr>
        <p:spPr>
          <a:xfrm>
            <a:off x="8277225" y="2299867"/>
            <a:ext cx="747731" cy="1152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DF247D9-6266-4FB2-99A9-73EA981B5E32}"/>
              </a:ext>
            </a:extLst>
          </p:cNvPr>
          <p:cNvSpPr/>
          <p:nvPr/>
        </p:nvSpPr>
        <p:spPr>
          <a:xfrm>
            <a:off x="8259032" y="2313091"/>
            <a:ext cx="775384" cy="11522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637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0" name="Google Shape;144;p21">
                <a:extLst>
                  <a:ext uri="{FF2B5EF4-FFF2-40B4-BE49-F238E27FC236}">
                    <a16:creationId xmlns:a16="http://schemas.microsoft.com/office/drawing/2014/main" id="{BCC79B76-ECD8-433B-8FB5-C0A67656D386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(s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h)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1" name="Google Shape;144;p21">
                <a:extLst>
                  <a:ext uri="{FF2B5EF4-FFF2-40B4-BE49-F238E27FC236}">
                    <a16:creationId xmlns:a16="http://schemas.microsoft.com/office/drawing/2014/main" id="{1D98BB70-4531-441B-A20E-D48645FCCF5A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" name="Google Shape;144;p21">
                <a:extLst>
                  <a:ext uri="{FF2B5EF4-FFF2-40B4-BE49-F238E27FC236}">
                    <a16:creationId xmlns:a16="http://schemas.microsoft.com/office/drawing/2014/main" id="{738F9E19-8469-4265-9E50-8A7CE62107EB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3" name="Google Shape;144;p21">
                <a:extLst>
                  <a:ext uri="{FF2B5EF4-FFF2-40B4-BE49-F238E27FC236}">
                    <a16:creationId xmlns:a16="http://schemas.microsoft.com/office/drawing/2014/main" id="{4BE7A90B-C3AA-4233-9F08-0E3C4493A0E5}"/>
                  </a:ext>
                </a:extLst>
              </p:cNvPr>
              <p:cNvSpPr/>
              <p:nvPr/>
            </p:nvSpPr>
            <p:spPr>
              <a:xfrm>
                <a:off x="5272476" y="2232832"/>
                <a:ext cx="1572300" cy="11164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2966FF0-FA21-4E8E-88A5-864F230E7340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EDBF502C-8AE1-4E2F-81CA-DCFF06B9CFD2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"-c" …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1233377" y="229986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[L11]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sh(3, 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</a:t>
              </a:r>
              <a:r>
                <a:rPr lang="fr-FR" dirty="0">
                  <a:solidFill>
                    <a:schemeClr val="tx1"/>
                  </a:solidFill>
                </a:rPr>
                <a:t>-c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 ...)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7279393" y="3230501"/>
            <a:ext cx="177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containing</a:t>
            </a:r>
            <a:r>
              <a:rPr lang="fr-FR" i="1" dirty="0"/>
              <a:t> « /bin/sh » code and the </a:t>
            </a:r>
            <a:r>
              <a:rPr lang="fr-FR" i="1" dirty="0" err="1"/>
              <a:t>parameters</a:t>
            </a:r>
            <a:endParaRPr lang="fr-FR" i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8169260" y="2810546"/>
            <a:ext cx="477433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E9B7133-ECFF-489A-8422-76219F3EC799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1130494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0" name="Google Shape;144;p21">
                <a:extLst>
                  <a:ext uri="{FF2B5EF4-FFF2-40B4-BE49-F238E27FC236}">
                    <a16:creationId xmlns:a16="http://schemas.microsoft.com/office/drawing/2014/main" id="{BCC79B76-ECD8-433B-8FB5-C0A67656D386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(s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h)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1" name="Google Shape;144;p21">
                <a:extLst>
                  <a:ext uri="{FF2B5EF4-FFF2-40B4-BE49-F238E27FC236}">
                    <a16:creationId xmlns:a16="http://schemas.microsoft.com/office/drawing/2014/main" id="{1D98BB70-4531-441B-A20E-D48645FCCF5A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" name="Google Shape;144;p21">
                <a:extLst>
                  <a:ext uri="{FF2B5EF4-FFF2-40B4-BE49-F238E27FC236}">
                    <a16:creationId xmlns:a16="http://schemas.microsoft.com/office/drawing/2014/main" id="{738F9E19-8469-4265-9E50-8A7CE62107EB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3" name="Google Shape;144;p21">
                <a:extLst>
                  <a:ext uri="{FF2B5EF4-FFF2-40B4-BE49-F238E27FC236}">
                    <a16:creationId xmlns:a16="http://schemas.microsoft.com/office/drawing/2014/main" id="{4BE7A90B-C3AA-4233-9F08-0E3C4493A0E5}"/>
                  </a:ext>
                </a:extLst>
              </p:cNvPr>
              <p:cNvSpPr/>
              <p:nvPr/>
            </p:nvSpPr>
            <p:spPr>
              <a:xfrm>
                <a:off x="5272476" y="2232832"/>
                <a:ext cx="1572300" cy="11164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2966FF0-FA21-4E8E-88A5-864F230E7340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EDBF502C-8AE1-4E2F-81CA-DCFF06B9CFD2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"-c" …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1222744" y="2624930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[L13]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sh(3, 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</a:t>
              </a:r>
              <a:r>
                <a:rPr lang="fr-FR" dirty="0">
                  <a:solidFill>
                    <a:schemeClr val="tx1"/>
                  </a:solidFill>
                </a:rPr>
                <a:t>-c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 ...)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7279393" y="3230501"/>
            <a:ext cx="177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containing</a:t>
            </a:r>
            <a:r>
              <a:rPr lang="fr-FR" i="1" dirty="0"/>
              <a:t> « /bin/sh » code and the </a:t>
            </a:r>
            <a:r>
              <a:rPr lang="fr-FR" i="1" dirty="0" err="1"/>
              <a:t>parameters</a:t>
            </a:r>
            <a:endParaRPr lang="fr-FR" i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8169260" y="2810546"/>
            <a:ext cx="477433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1CAB3034-7439-40DA-8FF2-E54BD6CF8956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1242378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0" name="Google Shape;144;p21">
                <a:extLst>
                  <a:ext uri="{FF2B5EF4-FFF2-40B4-BE49-F238E27FC236}">
                    <a16:creationId xmlns:a16="http://schemas.microsoft.com/office/drawing/2014/main" id="{BCC79B76-ECD8-433B-8FB5-C0A67656D386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(s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h)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1" name="Google Shape;144;p21">
                <a:extLst>
                  <a:ext uri="{FF2B5EF4-FFF2-40B4-BE49-F238E27FC236}">
                    <a16:creationId xmlns:a16="http://schemas.microsoft.com/office/drawing/2014/main" id="{1D98BB70-4531-441B-A20E-D48645FCCF5A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" name="Google Shape;144;p21">
                <a:extLst>
                  <a:ext uri="{FF2B5EF4-FFF2-40B4-BE49-F238E27FC236}">
                    <a16:creationId xmlns:a16="http://schemas.microsoft.com/office/drawing/2014/main" id="{738F9E19-8469-4265-9E50-8A7CE62107EB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3" name="Google Shape;144;p21">
                <a:extLst>
                  <a:ext uri="{FF2B5EF4-FFF2-40B4-BE49-F238E27FC236}">
                    <a16:creationId xmlns:a16="http://schemas.microsoft.com/office/drawing/2014/main" id="{4BE7A90B-C3AA-4233-9F08-0E3C4493A0E5}"/>
                  </a:ext>
                </a:extLst>
              </p:cNvPr>
              <p:cNvSpPr/>
              <p:nvPr/>
            </p:nvSpPr>
            <p:spPr>
              <a:xfrm>
                <a:off x="5272476" y="2232832"/>
                <a:ext cx="1572300" cy="11164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2966FF0-FA21-4E8E-88A5-864F230E7340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EDBF502C-8AE1-4E2F-81CA-DCFF06B9CFD2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"-c" …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2158409" y="3620976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[L19]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sh(3, 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</a:t>
              </a:r>
              <a:r>
                <a:rPr lang="fr-FR" dirty="0">
                  <a:solidFill>
                    <a:schemeClr val="tx1"/>
                  </a:solidFill>
                </a:rPr>
                <a:t>-c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 ...)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7279393" y="3230501"/>
            <a:ext cx="177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containing</a:t>
            </a:r>
            <a:r>
              <a:rPr lang="fr-FR" i="1" dirty="0"/>
              <a:t> « /bin/sh » code and the </a:t>
            </a:r>
            <a:r>
              <a:rPr lang="fr-FR" i="1" dirty="0" err="1"/>
              <a:t>parameters</a:t>
            </a:r>
            <a:endParaRPr lang="fr-FR" i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8169260" y="2810546"/>
            <a:ext cx="477433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00C94CCA-EEF4-4647-95D4-3A71B3295028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81461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0" name="Google Shape;144;p21">
                <a:extLst>
                  <a:ext uri="{FF2B5EF4-FFF2-40B4-BE49-F238E27FC236}">
                    <a16:creationId xmlns:a16="http://schemas.microsoft.com/office/drawing/2014/main" id="{BCC79B76-ECD8-433B-8FB5-C0A67656D386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(s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h)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1" name="Google Shape;144;p21">
                <a:extLst>
                  <a:ext uri="{FF2B5EF4-FFF2-40B4-BE49-F238E27FC236}">
                    <a16:creationId xmlns:a16="http://schemas.microsoft.com/office/drawing/2014/main" id="{1D98BB70-4531-441B-A20E-D48645FCCF5A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2" name="Google Shape;144;p21">
                <a:extLst>
                  <a:ext uri="{FF2B5EF4-FFF2-40B4-BE49-F238E27FC236}">
                    <a16:creationId xmlns:a16="http://schemas.microsoft.com/office/drawing/2014/main" id="{738F9E19-8469-4265-9E50-8A7CE62107EB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3" name="Google Shape;144;p21">
                <a:extLst>
                  <a:ext uri="{FF2B5EF4-FFF2-40B4-BE49-F238E27FC236}">
                    <a16:creationId xmlns:a16="http://schemas.microsoft.com/office/drawing/2014/main" id="{4BE7A90B-C3AA-4233-9F08-0E3C4493A0E5}"/>
                  </a:ext>
                </a:extLst>
              </p:cNvPr>
              <p:cNvSpPr/>
              <p:nvPr/>
            </p:nvSpPr>
            <p:spPr>
              <a:xfrm>
                <a:off x="5272476" y="2232832"/>
                <a:ext cx="1572300" cy="111642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2966FF0-FA21-4E8E-88A5-864F230E7340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EDBF502C-8AE1-4E2F-81CA-DCFF06B9CFD2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"-c" …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3062176" y="379109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[L20]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sh(3, 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</a:t>
              </a:r>
              <a:r>
                <a:rPr lang="fr-FR" dirty="0">
                  <a:solidFill>
                    <a:schemeClr val="tx1"/>
                  </a:solidFill>
                </a:rPr>
                <a:t>-c</a:t>
              </a:r>
              <a:r>
                <a:rPr lang="fr-FR" dirty="0">
                  <a:solidFill>
                    <a:schemeClr val="tx1"/>
                  </a:solidFill>
                  <a:latin typeface="Droid Sans"/>
                  <a:ea typeface="Droid Sans"/>
                  <a:cs typeface="Droid Sans"/>
                  <a:sym typeface="Droid Sans"/>
                </a:rPr>
                <a:t>" ...)</a:t>
              </a:r>
              <a:endParaRPr lang="fr-FR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7279393" y="3230501"/>
            <a:ext cx="17797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New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containing</a:t>
            </a:r>
            <a:r>
              <a:rPr lang="fr-FR" i="1" dirty="0"/>
              <a:t> « /bin/sh » code and the </a:t>
            </a:r>
            <a:r>
              <a:rPr lang="fr-FR" i="1" dirty="0" err="1"/>
              <a:t>parameters</a:t>
            </a:r>
            <a:endParaRPr lang="fr-FR" i="1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8169260" y="2810546"/>
            <a:ext cx="477433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DD47E98-09A2-4EED-BDCC-B8C0C4DEF201}"/>
              </a:ext>
            </a:extLst>
          </p:cNvPr>
          <p:cNvSpPr txBox="1"/>
          <p:nvPr/>
        </p:nvSpPr>
        <p:spPr>
          <a:xfrm>
            <a:off x="3500108" y="4220633"/>
            <a:ext cx="2707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Process 4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waiting</a:t>
            </a:r>
            <a:r>
              <a:rPr lang="fr-FR" i="1" dirty="0"/>
              <a:t> for </a:t>
            </a:r>
            <a:r>
              <a:rPr lang="fr-FR" i="1" dirty="0" err="1"/>
              <a:t>his</a:t>
            </a:r>
            <a:r>
              <a:rPr lang="fr-FR" i="1" dirty="0"/>
              <a:t> </a:t>
            </a:r>
            <a:r>
              <a:rPr lang="fr-FR" i="1" dirty="0" err="1"/>
              <a:t>child</a:t>
            </a:r>
            <a:r>
              <a:rPr lang="fr-FR" i="1" dirty="0"/>
              <a:t> (</a:t>
            </a:r>
            <a:r>
              <a:rPr lang="fr-FR" i="1" dirty="0" err="1"/>
              <a:t>pid</a:t>
            </a:r>
            <a:r>
              <a:rPr lang="fr-FR" i="1" dirty="0"/>
              <a:t> == 7) to die, or at least, </a:t>
            </a:r>
            <a:r>
              <a:rPr lang="fr-FR" i="1" dirty="0" err="1"/>
              <a:t>get</a:t>
            </a:r>
            <a:r>
              <a:rPr lang="fr-FR" i="1" dirty="0"/>
              <a:t>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remains</a:t>
            </a:r>
            <a:endParaRPr lang="fr-FR" i="1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AD47E19-244F-47D5-B14C-1D615CBD7D6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53760" y="3964253"/>
            <a:ext cx="229228" cy="25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0BFF7FBE-C113-473C-BB0F-B46CB9FA0890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932049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A05D998-3756-4D5D-96D7-FF52129EC75F}"/>
              </a:ext>
            </a:extLst>
          </p:cNvPr>
          <p:cNvGrpSpPr/>
          <p:nvPr/>
        </p:nvGrpSpPr>
        <p:grpSpPr>
          <a:xfrm>
            <a:off x="7180430" y="129230"/>
            <a:ext cx="1167345" cy="2681316"/>
            <a:chOff x="7764102" y="184203"/>
            <a:chExt cx="1167345" cy="2681316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9671B531-DC88-42B8-91B0-7C2E14A4908D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5" name="Google Shape;137;p21">
                <a:extLst>
                  <a:ext uri="{FF2B5EF4-FFF2-40B4-BE49-F238E27FC236}">
                    <a16:creationId xmlns:a16="http://schemas.microsoft.com/office/drawing/2014/main" id="{F417AEFD-B420-4D7B-A8E8-F62B84D5AF1E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6" name="Google Shape;144;p21">
                <a:extLst>
                  <a:ext uri="{FF2B5EF4-FFF2-40B4-BE49-F238E27FC236}">
                    <a16:creationId xmlns:a16="http://schemas.microsoft.com/office/drawing/2014/main" id="{82BE9ED8-CEC9-479A-AC2F-C173C61CB6EB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7" name="Google Shape;144;p21">
                <a:extLst>
                  <a:ext uri="{FF2B5EF4-FFF2-40B4-BE49-F238E27FC236}">
                    <a16:creationId xmlns:a16="http://schemas.microsoft.com/office/drawing/2014/main" id="{39A9F968-DB9F-4402-A19C-EA6CF81D1992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8" name="Google Shape;144;p21">
                <a:extLst>
                  <a:ext uri="{FF2B5EF4-FFF2-40B4-BE49-F238E27FC236}">
                    <a16:creationId xmlns:a16="http://schemas.microsoft.com/office/drawing/2014/main" id="{90262AC9-EE7C-452F-B1BF-871022E41E9C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9" name="Google Shape;144;p21">
                <a:extLst>
                  <a:ext uri="{FF2B5EF4-FFF2-40B4-BE49-F238E27FC236}">
                    <a16:creationId xmlns:a16="http://schemas.microsoft.com/office/drawing/2014/main" id="{0AB08E97-2C49-4924-86F0-1FCB8C9C237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0" name="Google Shape;144;p21">
                <a:extLst>
                  <a:ext uri="{FF2B5EF4-FFF2-40B4-BE49-F238E27FC236}">
                    <a16:creationId xmlns:a16="http://schemas.microsoft.com/office/drawing/2014/main" id="{8F7926F4-303D-4026-A6CF-34EB7156C8B8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1" name="Google Shape;144;p21">
                <a:extLst>
                  <a:ext uri="{FF2B5EF4-FFF2-40B4-BE49-F238E27FC236}">
                    <a16:creationId xmlns:a16="http://schemas.microsoft.com/office/drawing/2014/main" id="{F664FEED-BAD5-49B6-B917-BAB79690431C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12" name="Google Shape;144;p21">
                <a:extLst>
                  <a:ext uri="{FF2B5EF4-FFF2-40B4-BE49-F238E27FC236}">
                    <a16:creationId xmlns:a16="http://schemas.microsoft.com/office/drawing/2014/main" id="{5896B1E6-87EE-4F9C-8F3B-356D6E0538E4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0715736B-9F21-4F24-A7BD-9EB26B0951F8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435A835-27FF-4DCA-9043-0FCF50CB290F}"/>
              </a:ext>
            </a:extLst>
          </p:cNvPr>
          <p:cNvGrpSpPr/>
          <p:nvPr/>
        </p:nvGrpSpPr>
        <p:grpSpPr>
          <a:xfrm>
            <a:off x="8063021" y="129231"/>
            <a:ext cx="1167345" cy="2681316"/>
            <a:chOff x="7764102" y="184203"/>
            <a:chExt cx="1167345" cy="2681316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BF71BB4A-7B4D-4BF7-A33F-9E71DEB05C3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2"/>
            </a:xfrm>
          </p:grpSpPr>
          <p:sp>
            <p:nvSpPr>
              <p:cNvPr id="19" name="Google Shape;137;p21">
                <a:extLst>
                  <a:ext uri="{FF2B5EF4-FFF2-40B4-BE49-F238E27FC236}">
                    <a16:creationId xmlns:a16="http://schemas.microsoft.com/office/drawing/2014/main" id="{77926E56-CFD4-4813-A063-267CB401F45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pattFill prst="wdDnDiag">
                <a:fgClr>
                  <a:schemeClr val="accent3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E6AF06E3-2D7C-418A-9C11-C6CF5B73AEDD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387B9E0-F69C-4E36-BEE9-A27D9319A3D3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7</a:t>
              </a:r>
            </a:p>
          </p:txBody>
        </p:sp>
      </p:grp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3062176" y="379109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959896F8-08DD-4237-828A-F175DFE0633E}"/>
              </a:ext>
            </a:extLst>
          </p:cNvPr>
          <p:cNvGrpSpPr/>
          <p:nvPr/>
        </p:nvGrpSpPr>
        <p:grpSpPr>
          <a:xfrm>
            <a:off x="4699590" y="184203"/>
            <a:ext cx="2121196" cy="1536380"/>
            <a:chOff x="4699590" y="184203"/>
            <a:chExt cx="2121196" cy="1536380"/>
          </a:xfrm>
        </p:grpSpPr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39FD4C01-DAAF-4A86-AF6E-D10AABF4974D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7E4094-B5EB-4C48-86CD-B329F1C49EE6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main()   [L20]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218B2E4-3053-475E-8DCC-15C850D56299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pattFill prst="wdDn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7</a:t>
              </a:r>
              <a:br>
                <a:rPr lang="fr-FR" dirty="0">
                  <a:solidFill>
                    <a:schemeClr val="tx1"/>
                  </a:solidFill>
                </a:rPr>
              </a:br>
              <a:r>
                <a:rPr lang="fr-FR" dirty="0">
                  <a:solidFill>
                    <a:schemeClr val="tx1"/>
                  </a:solidFill>
                </a:rPr>
                <a:t>*ends*</a:t>
              </a:r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471E15EB-07DD-442B-9AD8-680705DB3103}"/>
              </a:ext>
            </a:extLst>
          </p:cNvPr>
          <p:cNvSpPr txBox="1"/>
          <p:nvPr/>
        </p:nvSpPr>
        <p:spPr>
          <a:xfrm>
            <a:off x="6820787" y="3230501"/>
            <a:ext cx="22846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Process 7 ends,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address</a:t>
            </a:r>
            <a:r>
              <a:rPr lang="fr-FR" i="1" dirty="0"/>
              <a:t> </a:t>
            </a:r>
            <a:r>
              <a:rPr lang="fr-FR" i="1" dirty="0" err="1"/>
              <a:t>space</a:t>
            </a:r>
            <a:r>
              <a:rPr lang="fr-FR" i="1" dirty="0"/>
              <a:t>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released</a:t>
            </a:r>
            <a:r>
              <a:rPr lang="fr-FR" i="1" dirty="0"/>
              <a:t>, but </a:t>
            </a:r>
            <a:r>
              <a:rPr lang="fr-FR" i="1" dirty="0" err="1"/>
              <a:t>its</a:t>
            </a:r>
            <a:r>
              <a:rPr lang="fr-FR" i="1" dirty="0"/>
              <a:t> PCB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still</a:t>
            </a:r>
            <a:r>
              <a:rPr lang="fr-FR" i="1" dirty="0"/>
              <a:t> </a:t>
            </a:r>
            <a:r>
              <a:rPr lang="fr-FR" i="1" dirty="0" err="1"/>
              <a:t>there</a:t>
            </a:r>
            <a:r>
              <a:rPr lang="fr-FR" i="1" dirty="0"/>
              <a:t>, </a:t>
            </a:r>
            <a:r>
              <a:rPr lang="fr-FR" i="1" dirty="0" err="1"/>
              <a:t>letting</a:t>
            </a:r>
            <a:r>
              <a:rPr lang="fr-FR" i="1" dirty="0"/>
              <a:t>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father</a:t>
            </a:r>
            <a:r>
              <a:rPr lang="fr-FR" i="1" dirty="0"/>
              <a:t> </a:t>
            </a:r>
            <a:r>
              <a:rPr lang="fr-FR" i="1" dirty="0" err="1"/>
              <a:t>get</a:t>
            </a:r>
            <a:r>
              <a:rPr lang="fr-FR" i="1" dirty="0"/>
              <a:t> the information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FC4175A-30B7-47EC-A4C2-8BDFAD446A18}"/>
              </a:ext>
            </a:extLst>
          </p:cNvPr>
          <p:cNvCxnSpPr>
            <a:cxnSpLocks/>
            <a:stCxn id="36" idx="0"/>
            <a:endCxn id="26" idx="2"/>
          </p:cNvCxnSpPr>
          <p:nvPr/>
        </p:nvCxnSpPr>
        <p:spPr>
          <a:xfrm flipV="1">
            <a:off x="7963136" y="2810546"/>
            <a:ext cx="683557" cy="419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FDD47E98-09A2-4EED-BDCC-B8C0C4DEF201}"/>
              </a:ext>
            </a:extLst>
          </p:cNvPr>
          <p:cNvSpPr txBox="1"/>
          <p:nvPr/>
        </p:nvSpPr>
        <p:spPr>
          <a:xfrm>
            <a:off x="3500108" y="4220633"/>
            <a:ext cx="2707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Process 4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waiting</a:t>
            </a:r>
            <a:r>
              <a:rPr lang="fr-FR" i="1" dirty="0"/>
              <a:t> for </a:t>
            </a:r>
            <a:r>
              <a:rPr lang="fr-FR" i="1" dirty="0" err="1"/>
              <a:t>his</a:t>
            </a:r>
            <a:r>
              <a:rPr lang="fr-FR" i="1" dirty="0"/>
              <a:t> </a:t>
            </a:r>
            <a:r>
              <a:rPr lang="fr-FR" i="1" dirty="0" err="1"/>
              <a:t>child</a:t>
            </a:r>
            <a:r>
              <a:rPr lang="fr-FR" i="1" dirty="0"/>
              <a:t> (</a:t>
            </a:r>
            <a:r>
              <a:rPr lang="fr-FR" i="1" dirty="0" err="1"/>
              <a:t>pid</a:t>
            </a:r>
            <a:r>
              <a:rPr lang="fr-FR" i="1" dirty="0"/>
              <a:t> == 7) to die, or at least, </a:t>
            </a:r>
            <a:r>
              <a:rPr lang="fr-FR" i="1" dirty="0" err="1"/>
              <a:t>get</a:t>
            </a:r>
            <a:r>
              <a:rPr lang="fr-FR" i="1" dirty="0"/>
              <a:t>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remains</a:t>
            </a:r>
            <a:endParaRPr lang="fr-FR" i="1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529B80B-7D07-4B6A-834E-6F37F0DB358D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53760" y="3964253"/>
            <a:ext cx="229228" cy="25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09FD80F1-0828-4CEC-A9B9-EF7789E47220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675701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55320434-4E4C-4F2B-9CBA-BE717563AEF2}"/>
              </a:ext>
            </a:extLst>
          </p:cNvPr>
          <p:cNvSpPr/>
          <p:nvPr/>
        </p:nvSpPr>
        <p:spPr>
          <a:xfrm>
            <a:off x="3062176" y="3791097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7E4094-B5EB-4C48-86CD-B329F1C49EE6}"/>
              </a:ext>
            </a:extLst>
          </p:cNvPr>
          <p:cNvSpPr/>
          <p:nvPr/>
        </p:nvSpPr>
        <p:spPr>
          <a:xfrm>
            <a:off x="4699590" y="18420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main()   [L20]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DD47E98-09A2-4EED-BDCC-B8C0C4DEF201}"/>
              </a:ext>
            </a:extLst>
          </p:cNvPr>
          <p:cNvSpPr txBox="1"/>
          <p:nvPr/>
        </p:nvSpPr>
        <p:spPr>
          <a:xfrm>
            <a:off x="3500108" y="4220633"/>
            <a:ext cx="270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Process 4 </a:t>
            </a:r>
            <a:r>
              <a:rPr lang="fr-FR" i="1" dirty="0" err="1"/>
              <a:t>gets</a:t>
            </a:r>
            <a:r>
              <a:rPr lang="fr-FR" i="1" dirty="0"/>
              <a:t> the information about how </a:t>
            </a:r>
            <a:r>
              <a:rPr lang="fr-FR" i="1" dirty="0" err="1"/>
              <a:t>its</a:t>
            </a:r>
            <a:r>
              <a:rPr lang="fr-FR" i="1" dirty="0"/>
              <a:t> </a:t>
            </a:r>
            <a:r>
              <a:rPr lang="fr-FR" i="1" dirty="0" err="1"/>
              <a:t>child</a:t>
            </a:r>
            <a:r>
              <a:rPr lang="fr-FR" i="1" dirty="0"/>
              <a:t> </a:t>
            </a:r>
            <a:r>
              <a:rPr lang="fr-FR" i="1" dirty="0" err="1"/>
              <a:t>ended</a:t>
            </a:r>
            <a:endParaRPr lang="fr-FR" i="1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F1C6827-678E-4CE9-91D9-20E54B7E583D}"/>
              </a:ext>
            </a:extLst>
          </p:cNvPr>
          <p:cNvGrpSpPr/>
          <p:nvPr/>
        </p:nvGrpSpPr>
        <p:grpSpPr>
          <a:xfrm>
            <a:off x="7764102" y="184203"/>
            <a:ext cx="1167345" cy="2681316"/>
            <a:chOff x="7764102" y="184203"/>
            <a:chExt cx="1167345" cy="2681316"/>
          </a:xfrm>
        </p:grpSpPr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432C3E63-A253-4CB4-A04B-45E0F7E9C9EA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40" name="Google Shape;137;p21">
                <a:extLst>
                  <a:ext uri="{FF2B5EF4-FFF2-40B4-BE49-F238E27FC236}">
                    <a16:creationId xmlns:a16="http://schemas.microsoft.com/office/drawing/2014/main" id="{4CBC4094-C3F6-4B8C-BA24-2992A9CAB6DC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1" name="Google Shape;144;p21">
                <a:extLst>
                  <a:ext uri="{FF2B5EF4-FFF2-40B4-BE49-F238E27FC236}">
                    <a16:creationId xmlns:a16="http://schemas.microsoft.com/office/drawing/2014/main" id="{89CEC76F-8690-47A1-AC6D-25569C1D8B2C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2" name="Google Shape;144;p21">
                <a:extLst>
                  <a:ext uri="{FF2B5EF4-FFF2-40B4-BE49-F238E27FC236}">
                    <a16:creationId xmlns:a16="http://schemas.microsoft.com/office/drawing/2014/main" id="{0DE85928-654F-4579-A0AF-4BCDFE0124D8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3" name="Google Shape;144;p21">
                <a:extLst>
                  <a:ext uri="{FF2B5EF4-FFF2-40B4-BE49-F238E27FC236}">
                    <a16:creationId xmlns:a16="http://schemas.microsoft.com/office/drawing/2014/main" id="{54CCDEC3-AD97-49F0-9023-A418FA604BF6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4" name="Google Shape;144;p21">
                <a:extLst>
                  <a:ext uri="{FF2B5EF4-FFF2-40B4-BE49-F238E27FC236}">
                    <a16:creationId xmlns:a16="http://schemas.microsoft.com/office/drawing/2014/main" id="{0C6B6796-11E1-4338-A97D-89BBC0B01814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5" name="Google Shape;144;p21">
                <a:extLst>
                  <a:ext uri="{FF2B5EF4-FFF2-40B4-BE49-F238E27FC236}">
                    <a16:creationId xmlns:a16="http://schemas.microsoft.com/office/drawing/2014/main" id="{B2B2867A-DE03-4C51-9733-151C32C8EAF5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6" name="Google Shape;144;p21">
                <a:extLst>
                  <a:ext uri="{FF2B5EF4-FFF2-40B4-BE49-F238E27FC236}">
                    <a16:creationId xmlns:a16="http://schemas.microsoft.com/office/drawing/2014/main" id="{13ABCD34-F389-4248-A5A0-45DC2E7CB3EA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47" name="Google Shape;144;p21">
                <a:extLst>
                  <a:ext uri="{FF2B5EF4-FFF2-40B4-BE49-F238E27FC236}">
                    <a16:creationId xmlns:a16="http://schemas.microsoft.com/office/drawing/2014/main" id="{09E5E704-3D2E-406C-85DF-FAA2C2D57BB7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B60F155B-F51A-41AC-AB7D-049D9F94BA4E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A1D9039-6065-4229-A64D-B6E78EABA93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4853760" y="3964253"/>
            <a:ext cx="229228" cy="25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5A61BB6E-FBD6-4ABA-8994-EC1AE7C4149B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278401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&lt;err.h&gt;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&lt;stddef.h&gt;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&lt;sys/types.h&gt;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&lt;sys/wait.h&gt;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#include &lt;unistd.h&gt;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06287E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main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(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argc,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argv, 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envp)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char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*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prog_argv[]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{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"/bin/sh"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"-c"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"echo is it me you looking for"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NULL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};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int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status;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dirty="0">
                <a:solidFill>
                  <a:srgbClr val="902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pid_t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pid_w, pid_f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=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fork();</a:t>
            </a:r>
            <a:endParaRPr lang="en" sz="8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switch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(pid_f) {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-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fork"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case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execve(prog_argv[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], prog_argv, envp);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err(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1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</a:t>
            </a:r>
            <a:r>
              <a:rPr lang="en" sz="1400" dirty="0">
                <a:solidFill>
                  <a:srgbClr val="4070A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"unable to execve %s"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, prog_argv[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]);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default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:</a:t>
            </a:r>
            <a:endParaRPr lang="en" sz="1400" dirty="0">
              <a:solidFill>
                <a:schemeClr val="dk1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		 pid_w = waitpid(pid_f, </a:t>
            </a:r>
            <a:r>
              <a:rPr lang="en" sz="1400" dirty="0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&amp;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status,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);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}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	</a:t>
            </a:r>
            <a:r>
              <a:rPr lang="en" sz="1400" b="1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return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 </a:t>
            </a:r>
            <a:r>
              <a:rPr lang="en" sz="1400" dirty="0">
                <a:solidFill>
                  <a:srgbClr val="40A07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0</a:t>
            </a: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;</a:t>
            </a:r>
          </a:p>
          <a:p>
            <a:pPr marL="342900" lvl="0" indent="-342900" algn="l" rtl="0">
              <a:lnSpc>
                <a:spcPct val="76704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90000"/>
              <a:buFont typeface="+mj-lt"/>
              <a:buAutoNum type="arabicPeriod"/>
            </a:pPr>
            <a:r>
              <a: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}</a:t>
            </a:r>
            <a:endParaRPr sz="1400" dirty="0">
              <a:solidFill>
                <a:srgbClr val="007020"/>
              </a:solidFill>
              <a:latin typeface="Droid Sans Mono"/>
              <a:ea typeface="Droid Sans Mono"/>
              <a:cs typeface="Droid Sans Mono"/>
              <a:sym typeface="Droid Sans Mono"/>
            </a:endParaRP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7E4094-B5EB-4C48-86CD-B329F1C49EE6}"/>
              </a:ext>
            </a:extLst>
          </p:cNvPr>
          <p:cNvSpPr/>
          <p:nvPr/>
        </p:nvSpPr>
        <p:spPr>
          <a:xfrm>
            <a:off x="4699590" y="18420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main()   [L22]</a:t>
            </a:r>
          </a:p>
        </p:txBody>
      </p:sp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89B3B01-C475-4B29-9E61-B658F9DB8CCD}"/>
              </a:ext>
            </a:extLst>
          </p:cNvPr>
          <p:cNvSpPr/>
          <p:nvPr/>
        </p:nvSpPr>
        <p:spPr>
          <a:xfrm>
            <a:off x="1233377" y="4118039"/>
            <a:ext cx="440691" cy="173156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557010E-536D-48A3-9B06-316880A6C0A4}"/>
              </a:ext>
            </a:extLst>
          </p:cNvPr>
          <p:cNvGrpSpPr/>
          <p:nvPr/>
        </p:nvGrpSpPr>
        <p:grpSpPr>
          <a:xfrm>
            <a:off x="7764102" y="184203"/>
            <a:ext cx="1167345" cy="2681316"/>
            <a:chOff x="7764102" y="184203"/>
            <a:chExt cx="1167345" cy="2681316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C930CBD-9F11-4D2D-B66D-E196AB357D6E}"/>
                </a:ext>
              </a:extLst>
            </p:cNvPr>
            <p:cNvGrpSpPr/>
            <p:nvPr/>
          </p:nvGrpSpPr>
          <p:grpSpPr>
            <a:xfrm>
              <a:off x="7964812" y="491980"/>
              <a:ext cx="765923" cy="2373539"/>
              <a:chOff x="5272476" y="137022"/>
              <a:chExt cx="1572300" cy="4893273"/>
            </a:xfrm>
          </p:grpSpPr>
          <p:sp>
            <p:nvSpPr>
              <p:cNvPr id="23" name="Google Shape;137;p21">
                <a:extLst>
                  <a:ext uri="{FF2B5EF4-FFF2-40B4-BE49-F238E27FC236}">
                    <a16:creationId xmlns:a16="http://schemas.microsoft.com/office/drawing/2014/main" id="{095AACB4-EF57-4F27-BE78-C19D6C431383}"/>
                  </a:ext>
                </a:extLst>
              </p:cNvPr>
              <p:cNvSpPr/>
              <p:nvPr/>
            </p:nvSpPr>
            <p:spPr>
              <a:xfrm>
                <a:off x="5272476" y="137024"/>
                <a:ext cx="1572300" cy="489327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4" name="Google Shape;144;p21">
                <a:extLst>
                  <a:ext uri="{FF2B5EF4-FFF2-40B4-BE49-F238E27FC236}">
                    <a16:creationId xmlns:a16="http://schemas.microsoft.com/office/drawing/2014/main" id="{47D9A585-6939-47DD-88F7-7C2D02A4CBAF}"/>
                  </a:ext>
                </a:extLst>
              </p:cNvPr>
              <p:cNvSpPr/>
              <p:nvPr/>
            </p:nvSpPr>
            <p:spPr>
              <a:xfrm>
                <a:off x="5272476" y="137023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Text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5" name="Google Shape;144;p21">
                <a:extLst>
                  <a:ext uri="{FF2B5EF4-FFF2-40B4-BE49-F238E27FC236}">
                    <a16:creationId xmlns:a16="http://schemas.microsoft.com/office/drawing/2014/main" id="{B70C5A1F-A633-4F12-AD50-C7A0109479C7}"/>
                  </a:ext>
                </a:extLst>
              </p:cNvPr>
              <p:cNvSpPr/>
              <p:nvPr/>
            </p:nvSpPr>
            <p:spPr>
              <a:xfrm>
                <a:off x="5272476" y="657428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r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odata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6" name="Google Shape;144;p21">
                <a:extLst>
                  <a:ext uri="{FF2B5EF4-FFF2-40B4-BE49-F238E27FC236}">
                    <a16:creationId xmlns:a16="http://schemas.microsoft.com/office/drawing/2014/main" id="{81C42F91-DBDE-480E-9337-563ABB3EC817}"/>
                  </a:ext>
                </a:extLst>
              </p:cNvPr>
              <p:cNvSpPr/>
              <p:nvPr/>
            </p:nvSpPr>
            <p:spPr>
              <a:xfrm>
                <a:off x="5272476" y="1177832"/>
                <a:ext cx="1572300" cy="520405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D</a:t>
                </a:r>
                <a:r>
                  <a:rPr lang="en" dirty="0">
                    <a:latin typeface="Droid Sans"/>
                    <a:ea typeface="Droid Sans"/>
                    <a:cs typeface="Droid Sans"/>
                    <a:sym typeface="Droid Sans"/>
                  </a:rPr>
                  <a:t>ata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7" name="Google Shape;144;p21">
                <a:extLst>
                  <a:ext uri="{FF2B5EF4-FFF2-40B4-BE49-F238E27FC236}">
                    <a16:creationId xmlns:a16="http://schemas.microsoft.com/office/drawing/2014/main" id="{451EFE0F-0D47-4992-9EEA-0A69BA4601C9}"/>
                  </a:ext>
                </a:extLst>
              </p:cNvPr>
              <p:cNvSpPr/>
              <p:nvPr/>
            </p:nvSpPr>
            <p:spPr>
              <a:xfrm>
                <a:off x="5272476" y="2232836"/>
                <a:ext cx="1572300" cy="111641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 err="1">
                    <a:latin typeface="Droid Sans"/>
                    <a:ea typeface="Droid Sans"/>
                    <a:cs typeface="Droid Sans"/>
                    <a:sym typeface="Droid Sans"/>
                  </a:rPr>
                  <a:t>Heap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8" name="Google Shape;144;p21">
                <a:extLst>
                  <a:ext uri="{FF2B5EF4-FFF2-40B4-BE49-F238E27FC236}">
                    <a16:creationId xmlns:a16="http://schemas.microsoft.com/office/drawing/2014/main" id="{E31400E4-D86B-4538-B165-22FCABD43F2E}"/>
                  </a:ext>
                </a:extLst>
              </p:cNvPr>
              <p:cNvSpPr/>
              <p:nvPr/>
            </p:nvSpPr>
            <p:spPr>
              <a:xfrm>
                <a:off x="5272476" y="1698237"/>
                <a:ext cx="1572300" cy="534600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dirty="0">
                    <a:latin typeface="Droid Sans"/>
                    <a:ea typeface="Droid Sans"/>
                    <a:cs typeface="Droid Sans"/>
                    <a:sym typeface="Droid Sans"/>
                  </a:rPr>
                  <a:t>BSS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29" name="Google Shape;144;p21">
                <a:extLst>
                  <a:ext uri="{FF2B5EF4-FFF2-40B4-BE49-F238E27FC236}">
                    <a16:creationId xmlns:a16="http://schemas.microsoft.com/office/drawing/2014/main" id="{CE8A347F-305E-4BAA-9B0F-F7A6F8D7463D}"/>
                  </a:ext>
                </a:extLst>
              </p:cNvPr>
              <p:cNvSpPr/>
              <p:nvPr/>
            </p:nvSpPr>
            <p:spPr>
              <a:xfrm>
                <a:off x="5272476" y="4221126"/>
                <a:ext cx="1572300" cy="809169"/>
              </a:xfrm>
              <a:prstGeom prst="rect">
                <a:avLst/>
              </a:prstGeom>
              <a:solidFill>
                <a:srgbClr val="CFE2F3"/>
              </a:solidFill>
              <a:ln w="19050" cap="flat" cmpd="sng">
                <a:solidFill>
                  <a:srgbClr val="000000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-FR" sz="1600" dirty="0">
                    <a:latin typeface="Droid Sans"/>
                    <a:ea typeface="Droid Sans"/>
                    <a:cs typeface="Droid Sans"/>
                    <a:sym typeface="Droid Sans"/>
                  </a:rPr>
                  <a:t>Stack</a:t>
                </a: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  <p:sp>
            <p:nvSpPr>
              <p:cNvPr id="30" name="Google Shape;144;p21">
                <a:extLst>
                  <a:ext uri="{FF2B5EF4-FFF2-40B4-BE49-F238E27FC236}">
                    <a16:creationId xmlns:a16="http://schemas.microsoft.com/office/drawing/2014/main" id="{905E5469-445A-46A2-A472-1C16FCEACBBA}"/>
                  </a:ext>
                </a:extLst>
              </p:cNvPr>
              <p:cNvSpPr/>
              <p:nvPr/>
            </p:nvSpPr>
            <p:spPr>
              <a:xfrm>
                <a:off x="5272476" y="137022"/>
                <a:ext cx="1572300" cy="4893270"/>
              </a:xfrm>
              <a:prstGeom prst="rect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Droid Sans"/>
                  <a:ea typeface="Droid Sans"/>
                  <a:cs typeface="Droid Sans"/>
                  <a:sym typeface="Droid Sans"/>
                </a:endParaRP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83365A7E-9982-43E4-9234-2DFC552A82B1}"/>
                </a:ext>
              </a:extLst>
            </p:cNvPr>
            <p:cNvSpPr txBox="1"/>
            <p:nvPr/>
          </p:nvSpPr>
          <p:spPr>
            <a:xfrm>
              <a:off x="7764102" y="184203"/>
              <a:ext cx="11673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i="1" dirty="0"/>
                <a:t>Process 4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52340A34-D9BA-41C3-9614-4370B4F7513B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2606637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796175" y="205975"/>
            <a:ext cx="7551600" cy="47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r>
              <a:rPr lang="fr-FR" sz="1400" i="1" dirty="0">
                <a:latin typeface="Arial"/>
                <a:cs typeface="Arial"/>
                <a:sym typeface="Arial"/>
              </a:rPr>
              <a:t>Process 4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ended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correctly</a:t>
            </a:r>
            <a:r>
              <a:rPr lang="fr-FR" sz="1400" i="1" dirty="0">
                <a:latin typeface="Arial"/>
                <a:cs typeface="Arial"/>
                <a:sym typeface="Arial"/>
              </a:rPr>
              <a:t> ( return (0); ),</a:t>
            </a:r>
          </a:p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endParaRPr lang="fr-FR" sz="1400" i="1" dirty="0">
              <a:latin typeface="Arial"/>
              <a:cs typeface="Arial"/>
              <a:sym typeface="Arial"/>
            </a:endParaRPr>
          </a:p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r>
              <a:rPr lang="fr-FR" sz="1400" i="1" dirty="0" err="1">
                <a:latin typeface="Arial"/>
                <a:cs typeface="Arial"/>
                <a:sym typeface="Arial"/>
              </a:rPr>
              <a:t>its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address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space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is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freed</a:t>
            </a:r>
            <a:r>
              <a:rPr lang="fr-FR" sz="1400" i="1" dirty="0">
                <a:latin typeface="Arial"/>
                <a:cs typeface="Arial"/>
                <a:sym typeface="Arial"/>
              </a:rPr>
              <a:t>,</a:t>
            </a:r>
          </a:p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endParaRPr lang="fr-FR" sz="1400" i="1" dirty="0">
              <a:latin typeface="Arial"/>
              <a:cs typeface="Arial"/>
              <a:sym typeface="Arial"/>
            </a:endParaRPr>
          </a:p>
          <a:p>
            <a:pPr marL="0" indent="0" algn="ctr">
              <a:lnSpc>
                <a:spcPct val="76704"/>
              </a:lnSpc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90000"/>
              <a:buNone/>
            </a:pPr>
            <a:r>
              <a:rPr lang="fr-FR" sz="1400" i="1" dirty="0">
                <a:latin typeface="Arial"/>
                <a:cs typeface="Arial"/>
                <a:sym typeface="Arial"/>
              </a:rPr>
              <a:t>and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its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father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will</a:t>
            </a:r>
            <a:r>
              <a:rPr lang="fr-FR" sz="1400" i="1" dirty="0">
                <a:latin typeface="Arial"/>
                <a:cs typeface="Arial"/>
                <a:sym typeface="Arial"/>
              </a:rPr>
              <a:t> </a:t>
            </a:r>
            <a:r>
              <a:rPr lang="fr-FR" sz="1400" i="1" dirty="0" err="1">
                <a:latin typeface="Arial"/>
                <a:cs typeface="Arial"/>
                <a:sym typeface="Arial"/>
              </a:rPr>
              <a:t>get</a:t>
            </a:r>
            <a:r>
              <a:rPr lang="fr-FR" sz="1400" i="1" dirty="0">
                <a:latin typeface="Arial"/>
                <a:cs typeface="Arial"/>
                <a:sym typeface="Arial"/>
              </a:rPr>
              <a:t> the information</a:t>
            </a:r>
          </a:p>
        </p:txBody>
      </p:sp>
      <p:sp>
        <p:nvSpPr>
          <p:cNvPr id="101" name="Google Shape;10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98B47E-A9EC-4804-BC46-BC97E747C43C}"/>
              </a:ext>
            </a:extLst>
          </p:cNvPr>
          <p:cNvSpPr txBox="1"/>
          <p:nvPr/>
        </p:nvSpPr>
        <p:spPr>
          <a:xfrm>
            <a:off x="85745" y="34584"/>
            <a:ext cx="2525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code</a:t>
            </a:r>
          </a:p>
        </p:txBody>
      </p:sp>
    </p:spTree>
    <p:extLst>
      <p:ext uri="{BB962C8B-B14F-4D97-AF65-F5344CB8AC3E}">
        <p14:creationId xmlns:p14="http://schemas.microsoft.com/office/powerpoint/2010/main" val="322667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37F745-2A41-4A34-B61E-29EFE48B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The “OS API”</a:t>
            </a:r>
            <a:r>
              <a:rPr lang="fr-FR" dirty="0"/>
              <a:t>: </a:t>
            </a:r>
            <a:r>
              <a:rPr lang="fr-FR" dirty="0" err="1"/>
              <a:t>Syscalls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16E360-E8F9-41EB-9F2B-9CE1D3C5B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Syscalls</a:t>
            </a:r>
            <a:r>
              <a:rPr lang="fr-FR" dirty="0"/>
              <a:t> are not </a:t>
            </a:r>
            <a:r>
              <a:rPr lang="fr-FR" dirty="0" err="1"/>
              <a:t>exactly</a:t>
            </a:r>
            <a:r>
              <a:rPr lang="fr-FR" dirty="0"/>
              <a:t> « </a:t>
            </a:r>
            <a:r>
              <a:rPr lang="fr-FR" dirty="0" err="1"/>
              <a:t>functions</a:t>
            </a:r>
            <a:r>
              <a:rPr lang="fr-FR" dirty="0"/>
              <a:t> »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execution</a:t>
            </a:r>
            <a:endParaRPr lang="fr-FR" dirty="0"/>
          </a:p>
          <a:p>
            <a:pPr lvl="1"/>
            <a:r>
              <a:rPr lang="fr-FR" dirty="0"/>
              <a:t>In </a:t>
            </a:r>
            <a:r>
              <a:rPr lang="fr-FR" dirty="0" err="1"/>
              <a:t>assembly</a:t>
            </a:r>
            <a:r>
              <a:rPr lang="fr-FR" dirty="0"/>
              <a:t>, </a:t>
            </a:r>
            <a:r>
              <a:rPr lang="fr-FR" dirty="0" err="1"/>
              <a:t>it’s</a:t>
            </a:r>
            <a:r>
              <a:rPr lang="fr-FR" dirty="0"/>
              <a:t> not a « </a:t>
            </a:r>
            <a:r>
              <a:rPr lang="fr-FR" i="1" dirty="0"/>
              <a:t>call</a:t>
            </a:r>
            <a:r>
              <a:rPr lang="fr-FR" dirty="0"/>
              <a:t> » instruction…</a:t>
            </a:r>
          </a:p>
          <a:p>
            <a:pPr lvl="1"/>
            <a:r>
              <a:rPr lang="fr-FR" dirty="0" err="1"/>
              <a:t>It’s</a:t>
            </a:r>
            <a:r>
              <a:rPr lang="fr-FR" dirty="0"/>
              <a:t> an interruption (« </a:t>
            </a:r>
            <a:r>
              <a:rPr lang="fr-FR" i="1" dirty="0" err="1"/>
              <a:t>int</a:t>
            </a:r>
            <a:r>
              <a:rPr lang="fr-FR" dirty="0"/>
              <a:t> » instruction) </a:t>
            </a: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precise</a:t>
            </a:r>
            <a:r>
              <a:rPr lang="fr-FR" dirty="0"/>
              <a:t> </a:t>
            </a:r>
            <a:r>
              <a:rPr lang="fr-FR" dirty="0" err="1"/>
              <a:t>number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03E483-FB6E-44D2-96D4-9338CBC779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05D8650-CAB4-42F9-B7B3-565BBCC1F339}"/>
              </a:ext>
            </a:extLst>
          </p:cNvPr>
          <p:cNvGrpSpPr/>
          <p:nvPr/>
        </p:nvGrpSpPr>
        <p:grpSpPr>
          <a:xfrm>
            <a:off x="796175" y="2103119"/>
            <a:ext cx="7551600" cy="2914195"/>
            <a:chOff x="796175" y="2011679"/>
            <a:chExt cx="7551600" cy="2914195"/>
          </a:xfrm>
        </p:grpSpPr>
        <p:sp>
          <p:nvSpPr>
            <p:cNvPr id="5" name="Google Shape;100;p16">
              <a:extLst>
                <a:ext uri="{FF2B5EF4-FFF2-40B4-BE49-F238E27FC236}">
                  <a16:creationId xmlns:a16="http://schemas.microsoft.com/office/drawing/2014/main" id="{1BCC07B6-FC54-4552-A612-5EF666E9CA4C}"/>
                </a:ext>
              </a:extLst>
            </p:cNvPr>
            <p:cNvSpPr txBox="1">
              <a:spLocks/>
            </p:cNvSpPr>
            <p:nvPr/>
          </p:nvSpPr>
          <p:spPr>
            <a:xfrm>
              <a:off x="796175" y="2011679"/>
              <a:ext cx="7551600" cy="29141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81000" algn="l" rtl="0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Droid Sans"/>
                <a:buChar char="●"/>
                <a:defRPr sz="2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1pPr>
              <a:lvl2pPr marL="914400" marR="0" lvl="1" indent="-3429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Droid Sans"/>
                <a:buChar char="○"/>
                <a:defRPr sz="18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2pPr>
              <a:lvl3pPr marL="1371600" marR="0" lvl="2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■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3pPr>
              <a:lvl4pPr marL="1828800" marR="0" lvl="3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●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4pPr>
              <a:lvl5pPr marL="2286000" marR="0" lvl="4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○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5pPr>
              <a:lvl6pPr marL="2743200" marR="0" lvl="5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■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6pPr>
              <a:lvl7pPr marL="3200400" marR="0" lvl="6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●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7pPr>
              <a:lvl8pPr marL="3657600" marR="0" lvl="7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○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8pPr>
              <a:lvl9pPr marL="4114800" marR="0" lvl="8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Droid Sans"/>
                <a:buChar char="■"/>
                <a:defRPr sz="1400" b="0" i="0" u="none" strike="noStrike" cap="none">
                  <a:solidFill>
                    <a:srgbClr val="000000"/>
                  </a:solidFill>
                  <a:latin typeface="Droid Sans"/>
                  <a:ea typeface="Droid Sans"/>
                  <a:cs typeface="Droid Sans"/>
                  <a:sym typeface="Droid Sans"/>
                </a:defRPr>
              </a:lvl9pPr>
            </a:lstStyle>
            <a:p>
              <a:pPr marL="342900" lvl="0" indent="-342900" algn="l" rtl="0">
                <a:lnSpc>
                  <a:spcPct val="7670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en" sz="1400" dirty="0">
                  <a:solidFill>
                    <a:srgbClr val="00702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#include &lt;fcntl.h&gt;</a:t>
              </a:r>
              <a:endPara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  <a:p>
              <a:pPr marL="342900" lvl="0" indent="-342900" algn="l" rtl="0">
                <a:lnSpc>
                  <a:spcPct val="76704"/>
                </a:lnSpc>
                <a:spcBef>
                  <a:spcPts val="0"/>
                </a:spcBef>
                <a:spcAft>
                  <a:spcPts val="0"/>
                </a:spcAft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en" sz="1400" dirty="0">
                  <a:solidFill>
                    <a:srgbClr val="00702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#include &lt;unistd.h&gt;</a:t>
              </a:r>
              <a:endParaRPr lang="en" sz="1400" dirty="0">
                <a:solidFill>
                  <a:schemeClr val="dk1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 err="1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int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>
                  <a:solidFill>
                    <a:srgbClr val="06287E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main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</a:t>
              </a:r>
              <a:r>
                <a:rPr lang="fr-FR" sz="1400" dirty="0" err="1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int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argc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, </a:t>
              </a:r>
              <a:r>
                <a:rPr lang="fr-FR" sz="1400" dirty="0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char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>
                  <a:solidFill>
                    <a:schemeClr val="dk2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**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argv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, </a:t>
              </a:r>
              <a:r>
                <a:rPr lang="fr-FR" sz="1400" dirty="0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char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>
                  <a:solidFill>
                    <a:schemeClr val="dk2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**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envp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)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{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	</a:t>
              </a:r>
              <a:r>
                <a:rPr lang="fr-FR" sz="1400" dirty="0" err="1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int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i = 42;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 </a:t>
              </a:r>
              <a:r>
                <a:rPr lang="fr-FR" sz="1400" dirty="0" err="1">
                  <a:solidFill>
                    <a:srgbClr val="90200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int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fd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 i = 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my_fun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(i);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 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fd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= open(</a:t>
              </a:r>
              <a:r>
                <a:rPr lang="fr-FR" sz="1400" dirty="0">
                  <a:solidFill>
                    <a:srgbClr val="4070A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"file.txt"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, </a:t>
              </a:r>
              <a:r>
                <a:rPr lang="fr-FR" sz="1400" dirty="0">
                  <a:solidFill>
                    <a:srgbClr val="4070A0"/>
                  </a:solidFill>
                  <a:latin typeface="Droid Sans Mono"/>
                  <a:sym typeface="Droid Sans Mono"/>
                </a:rPr>
                <a:t>O_RDONLY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);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</a:t>
              </a:r>
              <a:r>
                <a:rPr lang="fr-FR" sz="1400" b="1" dirty="0">
                  <a:solidFill>
                    <a:srgbClr val="007020"/>
                  </a:solidFill>
                  <a:latin typeface="Droid Sans Mono"/>
                  <a:sym typeface="Droid Sans Mono"/>
                </a:rPr>
                <a:t> if 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(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fd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&gt; 0)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              close(</a:t>
              </a:r>
              <a:r>
                <a:rPr lang="fr-FR" sz="1400" dirty="0" err="1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fd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);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	</a:t>
              </a:r>
              <a:r>
                <a:rPr lang="fr-FR" sz="1400" b="1" dirty="0">
                  <a:solidFill>
                    <a:srgbClr val="00702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return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 (</a:t>
              </a:r>
              <a:r>
                <a:rPr lang="fr-FR" sz="1400" dirty="0">
                  <a:solidFill>
                    <a:srgbClr val="40A070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0</a:t>
              </a: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);</a:t>
              </a:r>
            </a:p>
            <a:p>
              <a:pPr marL="342900" indent="-342900">
                <a:lnSpc>
                  <a:spcPct val="76704"/>
                </a:lnSpc>
                <a:spcBef>
                  <a:spcPts val="0"/>
                </a:spcBef>
                <a:buClr>
                  <a:schemeClr val="bg1">
                    <a:lumMod val="50000"/>
                  </a:schemeClr>
                </a:buClr>
                <a:buSzPct val="90000"/>
                <a:buFont typeface="+mj-lt"/>
                <a:buAutoNum type="arabicPeriod"/>
              </a:pPr>
              <a:r>
                <a:rPr lang="fr-FR" sz="1400" dirty="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}</a:t>
              </a:r>
              <a:endParaRPr lang="fr-FR" sz="1400" dirty="0">
                <a:solidFill>
                  <a:srgbClr val="007020"/>
                </a:solidFill>
                <a:latin typeface="Droid Sans Mono"/>
                <a:ea typeface="Droid Sans Mono"/>
                <a:cs typeface="Droid Sans Mono"/>
                <a:sym typeface="Droid Sans Mono"/>
              </a:endParaRPr>
            </a:p>
          </p:txBody>
        </p:sp>
        <p:cxnSp>
          <p:nvCxnSpPr>
            <p:cNvPr id="7" name="Connecteur droit avec flèche 6">
              <a:extLst>
                <a:ext uri="{FF2B5EF4-FFF2-40B4-BE49-F238E27FC236}">
                  <a16:creationId xmlns:a16="http://schemas.microsoft.com/office/drawing/2014/main" id="{AF9A56C5-2EE2-4919-97FB-9F531093A663}"/>
                </a:ext>
              </a:extLst>
            </p:cNvPr>
            <p:cNvCxnSpPr/>
            <p:nvPr/>
          </p:nvCxnSpPr>
          <p:spPr>
            <a:xfrm flipV="1">
              <a:off x="2857500" y="2571750"/>
              <a:ext cx="2937510" cy="868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71BFA2BA-06E5-42BB-AF31-EB94CD2F41DA}"/>
                </a:ext>
              </a:extLst>
            </p:cNvPr>
            <p:cNvCxnSpPr>
              <a:cxnSpLocks/>
            </p:cNvCxnSpPr>
            <p:nvPr/>
          </p:nvCxnSpPr>
          <p:spPr>
            <a:xfrm>
              <a:off x="4377690" y="3785389"/>
              <a:ext cx="411480" cy="3522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C7B0ECF0-F9FB-47AF-886F-34F4A9521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5166" y="4254350"/>
              <a:ext cx="2074004" cy="202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6521E528-4984-42A0-8382-1FEFBC593DC1}"/>
                </a:ext>
              </a:extLst>
            </p:cNvPr>
            <p:cNvSpPr txBox="1"/>
            <p:nvPr/>
          </p:nvSpPr>
          <p:spPr>
            <a:xfrm>
              <a:off x="5795010" y="2170243"/>
              <a:ext cx="25527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/>
                <a:t>Pushes the argument, and calls the </a:t>
              </a:r>
              <a:r>
                <a:rPr lang="fr-FR" i="1" dirty="0" err="1"/>
                <a:t>function</a:t>
              </a:r>
              <a:endParaRPr lang="fr-FR" i="1" dirty="0"/>
            </a:p>
            <a:p>
              <a:pPr algn="ctr"/>
              <a:r>
                <a:rPr lang="fr-FR" i="1" dirty="0"/>
                <a:t>(</a:t>
              </a:r>
              <a:r>
                <a:rPr lang="fr-FR" i="1" dirty="0" err="1"/>
                <a:t>everything</a:t>
              </a:r>
              <a:r>
                <a:rPr lang="fr-FR" i="1" dirty="0"/>
                <a:t> </a:t>
              </a:r>
              <a:r>
                <a:rPr lang="fr-FR" i="1" dirty="0" err="1"/>
                <a:t>stays</a:t>
              </a:r>
              <a:r>
                <a:rPr lang="fr-FR" i="1" dirty="0"/>
                <a:t> in </a:t>
              </a:r>
              <a:r>
                <a:rPr lang="fr-FR" i="1" dirty="0" err="1"/>
                <a:t>userland</a:t>
              </a:r>
              <a:r>
                <a:rPr lang="fr-FR" i="1" dirty="0"/>
                <a:t>)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ADB2151-85F7-4ACC-9F26-EB195980EBED}"/>
                </a:ext>
              </a:extLst>
            </p:cNvPr>
            <p:cNvSpPr txBox="1"/>
            <p:nvPr/>
          </p:nvSpPr>
          <p:spPr>
            <a:xfrm>
              <a:off x="4789170" y="3684421"/>
              <a:ext cx="35586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i="1" dirty="0" err="1"/>
                <a:t>Puts</a:t>
              </a:r>
              <a:r>
                <a:rPr lang="fr-FR" i="1" dirty="0"/>
                <a:t> the </a:t>
              </a:r>
              <a:r>
                <a:rPr lang="fr-FR" i="1" dirty="0" err="1"/>
                <a:t>number</a:t>
              </a:r>
              <a:r>
                <a:rPr lang="fr-FR" i="1" dirty="0"/>
                <a:t> for « open » in a </a:t>
              </a:r>
              <a:r>
                <a:rPr lang="fr-FR" i="1" dirty="0" err="1"/>
                <a:t>register</a:t>
              </a:r>
              <a:r>
                <a:rPr lang="fr-FR" i="1" dirty="0"/>
                <a:t>,</a:t>
              </a:r>
            </a:p>
            <a:p>
              <a:pPr algn="ctr"/>
              <a:r>
                <a:rPr lang="fr-FR" i="1" dirty="0" err="1"/>
                <a:t>then</a:t>
              </a:r>
              <a:r>
                <a:rPr lang="fr-FR" i="1" dirty="0"/>
                <a:t> </a:t>
              </a:r>
              <a:r>
                <a:rPr lang="fr-FR" i="1" dirty="0" err="1"/>
                <a:t>puts</a:t>
              </a:r>
              <a:r>
                <a:rPr lang="fr-FR" i="1" dirty="0"/>
                <a:t> the arguments in </a:t>
              </a:r>
              <a:r>
                <a:rPr lang="fr-FR" i="1" dirty="0" err="1"/>
                <a:t>other</a:t>
              </a:r>
              <a:r>
                <a:rPr lang="fr-FR" i="1" dirty="0"/>
                <a:t> </a:t>
              </a:r>
              <a:r>
                <a:rPr lang="fr-FR" i="1" dirty="0" err="1"/>
                <a:t>registers</a:t>
              </a:r>
              <a:r>
                <a:rPr lang="fr-FR" i="1" dirty="0"/>
                <a:t>,</a:t>
              </a:r>
            </a:p>
            <a:p>
              <a:pPr algn="ctr"/>
              <a:r>
                <a:rPr lang="fr-FR" i="1" dirty="0" err="1"/>
                <a:t>then</a:t>
              </a:r>
              <a:r>
                <a:rPr lang="fr-FR" i="1" dirty="0"/>
                <a:t> </a:t>
              </a:r>
              <a:r>
                <a:rPr lang="fr-FR" i="1" dirty="0" err="1"/>
                <a:t>makes</a:t>
              </a:r>
              <a:r>
                <a:rPr lang="fr-FR" i="1" dirty="0"/>
                <a:t> an interruption</a:t>
              </a:r>
            </a:p>
            <a:p>
              <a:pPr algn="ctr"/>
              <a:r>
                <a:rPr lang="fr-FR" i="1" dirty="0"/>
                <a:t>(the interruption </a:t>
              </a:r>
              <a:r>
                <a:rPr lang="fr-FR" i="1" dirty="0" err="1"/>
                <a:t>goes</a:t>
              </a:r>
              <a:r>
                <a:rPr lang="fr-FR" i="1" dirty="0"/>
                <a:t> in </a:t>
              </a:r>
              <a:r>
                <a:rPr lang="fr-FR" i="1" dirty="0" err="1"/>
                <a:t>kerneland</a:t>
              </a:r>
              <a:r>
                <a:rPr lang="fr-FR" i="1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8663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14CF3-2B7C-481B-9746-27238709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state: Zombie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A8A81-825E-4BE5-A0B1-968396C2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finishes</a:t>
            </a:r>
            <a:r>
              <a:rPr lang="fr-FR" dirty="0"/>
              <a:t> « </a:t>
            </a:r>
            <a:r>
              <a:rPr lang="fr-FR" i="1" dirty="0" err="1"/>
              <a:t>too</a:t>
            </a:r>
            <a:r>
              <a:rPr lang="fr-FR" i="1" dirty="0"/>
              <a:t> </a:t>
            </a:r>
            <a:r>
              <a:rPr lang="fr-FR" i="1" dirty="0" err="1"/>
              <a:t>quickly</a:t>
            </a:r>
            <a:r>
              <a:rPr lang="fr-FR" dirty="0"/>
              <a:t> »</a:t>
            </a:r>
          </a:p>
          <a:p>
            <a:pPr lvl="1"/>
            <a:r>
              <a:rPr lang="fr-FR" dirty="0" err="1"/>
              <a:t>Before</a:t>
            </a:r>
            <a:r>
              <a:rPr lang="fr-FR" dirty="0"/>
              <a:t> the </a:t>
            </a:r>
            <a:r>
              <a:rPr lang="fr-FR" dirty="0" err="1"/>
              <a:t>father</a:t>
            </a:r>
            <a:r>
              <a:rPr lang="fr-FR" dirty="0"/>
              <a:t> </a:t>
            </a:r>
            <a:r>
              <a:rPr lang="fr-FR" dirty="0" err="1"/>
              <a:t>reaches</a:t>
            </a:r>
            <a:r>
              <a:rPr lang="fr-FR" dirty="0"/>
              <a:t> a </a:t>
            </a:r>
            <a:r>
              <a:rPr lang="fr-FR" dirty="0" err="1"/>
              <a:t>wait</a:t>
            </a:r>
            <a:r>
              <a:rPr lang="fr-FR" dirty="0"/>
              <a:t>(2) or </a:t>
            </a:r>
            <a:r>
              <a:rPr lang="fr-FR" dirty="0" err="1"/>
              <a:t>waitpid</a:t>
            </a:r>
            <a:r>
              <a:rPr lang="fr-FR" dirty="0"/>
              <a:t>(2) </a:t>
            </a:r>
            <a:r>
              <a:rPr lang="fr-FR" dirty="0" err="1"/>
              <a:t>syscall</a:t>
            </a:r>
            <a:endParaRPr lang="fr-FR" dirty="0"/>
          </a:p>
          <a:p>
            <a:pPr lvl="1"/>
            <a:r>
              <a:rPr lang="fr-FR" dirty="0" err="1"/>
              <a:t>Before</a:t>
            </a:r>
            <a:r>
              <a:rPr lang="fr-FR" dirty="0"/>
              <a:t> the </a:t>
            </a:r>
            <a:r>
              <a:rPr lang="fr-FR" dirty="0" err="1"/>
              <a:t>father’s</a:t>
            </a:r>
            <a:r>
              <a:rPr lang="fr-FR" dirty="0"/>
              <a:t> end</a:t>
            </a:r>
          </a:p>
          <a:p>
            <a:pPr lvl="1"/>
            <a:r>
              <a:rPr lang="fr-FR" dirty="0"/>
              <a:t>If the </a:t>
            </a:r>
            <a:r>
              <a:rPr lang="fr-FR" dirty="0" err="1"/>
              <a:t>father</a:t>
            </a:r>
            <a:r>
              <a:rPr lang="fr-FR" dirty="0"/>
              <a:t> </a:t>
            </a:r>
            <a:r>
              <a:rPr lang="fr-FR" dirty="0" err="1"/>
              <a:t>didn’t</a:t>
            </a:r>
            <a:r>
              <a:rPr lang="fr-FR" dirty="0"/>
              <a:t> </a:t>
            </a:r>
            <a:r>
              <a:rPr lang="fr-FR" dirty="0" err="1"/>
              <a:t>ask</a:t>
            </a:r>
            <a:r>
              <a:rPr lang="fr-FR" dirty="0"/>
              <a:t> to </a:t>
            </a:r>
            <a:r>
              <a:rPr lang="fr-FR" dirty="0" err="1"/>
              <a:t>mask</a:t>
            </a:r>
            <a:r>
              <a:rPr lang="fr-FR" dirty="0"/>
              <a:t> the SIGCHLD</a:t>
            </a:r>
          </a:p>
          <a:p>
            <a:pPr lvl="1"/>
            <a:endParaRPr lang="fr-FR" dirty="0"/>
          </a:p>
          <a:p>
            <a:r>
              <a:rPr lang="fr-FR" dirty="0"/>
              <a:t>PCB structure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allocated</a:t>
            </a:r>
            <a:endParaRPr lang="fr-FR" dirty="0"/>
          </a:p>
          <a:p>
            <a:pPr lvl="1"/>
            <a:r>
              <a:rPr lang="fr-FR" dirty="0" err="1"/>
              <a:t>Contains</a:t>
            </a:r>
            <a:r>
              <a:rPr lang="fr-FR" dirty="0"/>
              <a:t> the return code</a:t>
            </a:r>
          </a:p>
          <a:p>
            <a:pPr lvl="1"/>
            <a:r>
              <a:rPr lang="fr-FR" dirty="0"/>
              <a:t>To let the </a:t>
            </a:r>
            <a:r>
              <a:rPr lang="fr-FR" dirty="0" err="1"/>
              <a:t>father</a:t>
            </a:r>
            <a:r>
              <a:rPr lang="fr-FR" dirty="0"/>
              <a:t> </a:t>
            </a:r>
            <a:r>
              <a:rPr lang="fr-FR" dirty="0" err="1"/>
              <a:t>knows</a:t>
            </a:r>
            <a:r>
              <a:rPr lang="fr-FR" dirty="0"/>
              <a:t> </a:t>
            </a:r>
            <a:r>
              <a:rPr lang="fr-FR" dirty="0" err="1"/>
              <a:t>why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ended</a:t>
            </a:r>
            <a:endParaRPr lang="fr-FR" dirty="0"/>
          </a:p>
          <a:p>
            <a:pPr lvl="1"/>
            <a:r>
              <a:rPr lang="fr-FR" dirty="0"/>
              <a:t>PID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reserved</a:t>
            </a:r>
            <a:r>
              <a:rPr lang="fr-FR" dirty="0"/>
              <a:t> </a:t>
            </a:r>
            <a:r>
              <a:rPr lang="fr-FR" dirty="0" err="1"/>
              <a:t>until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fully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PCB</a:t>
            </a:r>
          </a:p>
          <a:p>
            <a:pPr lvl="1"/>
            <a:endParaRPr lang="fr-FR" dirty="0"/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seen</a:t>
            </a:r>
            <a:r>
              <a:rPr lang="fr-FR" dirty="0"/>
              <a:t> in « </a:t>
            </a:r>
            <a:r>
              <a:rPr lang="fr-FR" dirty="0" err="1"/>
              <a:t>ps</a:t>
            </a:r>
            <a:r>
              <a:rPr lang="fr-FR" dirty="0"/>
              <a:t> » as ‘Z’ (for ‘zombie’)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1A4E0-43C5-4536-9EF2-FADE60D38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015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81C37-2D0A-4836-A260-0DC54E1B0D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209C5D-AF8A-41BB-BD20-9426C057A85B}"/>
              </a:ext>
            </a:extLst>
          </p:cNvPr>
          <p:cNvSpPr txBox="1"/>
          <p:nvPr/>
        </p:nvSpPr>
        <p:spPr>
          <a:xfrm>
            <a:off x="85745" y="34584"/>
            <a:ext cx="47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kernel/</a:t>
            </a:r>
            <a:r>
              <a:rPr lang="fr-FR" sz="2400" b="1" i="1" dirty="0" err="1"/>
              <a:t>scheduler</a:t>
            </a:r>
            <a:endParaRPr lang="fr-FR" sz="2400" b="1" i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0AEDC-A9AD-4BCE-8170-956A37836932}"/>
              </a:ext>
            </a:extLst>
          </p:cNvPr>
          <p:cNvSpPr txBox="1"/>
          <p:nvPr/>
        </p:nvSpPr>
        <p:spPr>
          <a:xfrm>
            <a:off x="1618024" y="702488"/>
            <a:ext cx="649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Case 1: </a:t>
            </a:r>
            <a:r>
              <a:rPr lang="fr-FR" sz="2400" b="1" dirty="0" err="1"/>
              <a:t>child</a:t>
            </a:r>
            <a:r>
              <a:rPr lang="fr-FR" sz="2400" b="1" dirty="0"/>
              <a:t> ends </a:t>
            </a:r>
            <a:r>
              <a:rPr lang="fr-FR" sz="2400" b="1" dirty="0" err="1"/>
              <a:t>before</a:t>
            </a:r>
            <a:r>
              <a:rPr lang="fr-FR" sz="2400" b="1" dirty="0"/>
              <a:t> the </a:t>
            </a:r>
            <a:r>
              <a:rPr lang="fr-FR" sz="2400" b="1" dirty="0" err="1"/>
              <a:t>wait</a:t>
            </a:r>
            <a:r>
              <a:rPr lang="fr-FR" sz="2400" b="1" dirty="0"/>
              <a:t>/</a:t>
            </a:r>
            <a:r>
              <a:rPr lang="fr-FR" sz="2400" b="1" dirty="0" err="1"/>
              <a:t>waitpid</a:t>
            </a:r>
            <a:endParaRPr lang="fr-FR" sz="2400" b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FA37175-1F40-4122-ADD5-E2359EDC9865}"/>
              </a:ext>
            </a:extLst>
          </p:cNvPr>
          <p:cNvCxnSpPr>
            <a:cxnSpLocks/>
          </p:cNvCxnSpPr>
          <p:nvPr/>
        </p:nvCxnSpPr>
        <p:spPr>
          <a:xfrm>
            <a:off x="736226" y="3929630"/>
            <a:ext cx="74496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2DD4BB2-77D3-4609-B7EB-E144AEC19E55}"/>
              </a:ext>
            </a:extLst>
          </p:cNvPr>
          <p:cNvSpPr txBox="1"/>
          <p:nvPr/>
        </p:nvSpPr>
        <p:spPr>
          <a:xfrm>
            <a:off x="8092581" y="3775741"/>
            <a:ext cx="90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time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9274AF0-2B09-4A4F-9994-C730DA730DB1}"/>
              </a:ext>
            </a:extLst>
          </p:cNvPr>
          <p:cNvCxnSpPr>
            <a:cxnSpLocks/>
          </p:cNvCxnSpPr>
          <p:nvPr/>
        </p:nvCxnSpPr>
        <p:spPr>
          <a:xfrm flipV="1">
            <a:off x="4801378" y="1588770"/>
            <a:ext cx="0" cy="29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0FD6C26C-4FD5-4C26-879F-387D26639E3F}"/>
              </a:ext>
            </a:extLst>
          </p:cNvPr>
          <p:cNvSpPr txBox="1"/>
          <p:nvPr/>
        </p:nvSpPr>
        <p:spPr>
          <a:xfrm>
            <a:off x="3964050" y="1254892"/>
            <a:ext cx="167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_exit()</a:t>
            </a:r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D827CF42-9BD9-4F43-B40D-1A8114D31B8A}"/>
              </a:ext>
            </a:extLst>
          </p:cNvPr>
          <p:cNvCxnSpPr>
            <a:cxnSpLocks/>
          </p:cNvCxnSpPr>
          <p:nvPr/>
        </p:nvCxnSpPr>
        <p:spPr>
          <a:xfrm>
            <a:off x="5879606" y="1880475"/>
            <a:ext cx="0" cy="166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19CAA480-46C0-4A46-9823-3B65BEF53D72}"/>
              </a:ext>
            </a:extLst>
          </p:cNvPr>
          <p:cNvSpPr txBox="1"/>
          <p:nvPr/>
        </p:nvSpPr>
        <p:spPr>
          <a:xfrm>
            <a:off x="5209495" y="3565788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waitpid</a:t>
            </a:r>
            <a:r>
              <a:rPr lang="fr-FR" dirty="0"/>
              <a:t>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950F72-90FA-4622-8E5D-84553FB3D2B5}"/>
              </a:ext>
            </a:extLst>
          </p:cNvPr>
          <p:cNvSpPr/>
          <p:nvPr/>
        </p:nvSpPr>
        <p:spPr>
          <a:xfrm>
            <a:off x="4812807" y="1880474"/>
            <a:ext cx="1062317" cy="461649"/>
          </a:xfrm>
          <a:prstGeom prst="rect">
            <a:avLst/>
          </a:prstGeom>
          <a:pattFill prst="wdUpDiag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tx1"/>
                </a:solidFill>
              </a:rPr>
              <a:t>zombie</a:t>
            </a:r>
            <a:endParaRPr lang="fr-FR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6E661-C5D8-4DEA-9516-563874104D55}"/>
              </a:ext>
            </a:extLst>
          </p:cNvPr>
          <p:cNvSpPr/>
          <p:nvPr/>
        </p:nvSpPr>
        <p:spPr>
          <a:xfrm>
            <a:off x="3185714" y="1880475"/>
            <a:ext cx="1627094" cy="461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44</a:t>
            </a:r>
          </a:p>
        </p:txBody>
      </p: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B7590BB-EFCD-41D6-B63F-9D756C2199F8}"/>
              </a:ext>
            </a:extLst>
          </p:cNvPr>
          <p:cNvCxnSpPr>
            <a:cxnSpLocks/>
          </p:cNvCxnSpPr>
          <p:nvPr/>
        </p:nvCxnSpPr>
        <p:spPr>
          <a:xfrm>
            <a:off x="3185714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BFC4E23-F218-4E05-B5EF-C0EAFE709527}"/>
              </a:ext>
            </a:extLst>
          </p:cNvPr>
          <p:cNvSpPr txBox="1"/>
          <p:nvPr/>
        </p:nvSpPr>
        <p:spPr>
          <a:xfrm>
            <a:off x="2520084" y="3569652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fork()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A977B-E5F7-4F4E-B527-94DC9BD47E94}"/>
              </a:ext>
            </a:extLst>
          </p:cNvPr>
          <p:cNvSpPr/>
          <p:nvPr/>
        </p:nvSpPr>
        <p:spPr>
          <a:xfrm>
            <a:off x="1906016" y="2800077"/>
            <a:ext cx="1279697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9FA155-F2ED-46FF-ADF2-37B5C7380C45}"/>
              </a:ext>
            </a:extLst>
          </p:cNvPr>
          <p:cNvSpPr/>
          <p:nvPr/>
        </p:nvSpPr>
        <p:spPr>
          <a:xfrm>
            <a:off x="3192773" y="2800075"/>
            <a:ext cx="1627094" cy="461649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</a:rPr>
              <a:t>zzz…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3ED006-2A59-4E9A-A7A1-5590EF09C083}"/>
              </a:ext>
            </a:extLst>
          </p:cNvPr>
          <p:cNvCxnSpPr>
            <a:cxnSpLocks/>
          </p:cNvCxnSpPr>
          <p:nvPr/>
        </p:nvCxnSpPr>
        <p:spPr>
          <a:xfrm>
            <a:off x="6442886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0405EF6B-CC32-4C80-8A0D-4A8E62003DBE}"/>
              </a:ext>
            </a:extLst>
          </p:cNvPr>
          <p:cNvSpPr txBox="1"/>
          <p:nvPr/>
        </p:nvSpPr>
        <p:spPr>
          <a:xfrm>
            <a:off x="6095696" y="3541443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_exit()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3E9D8-DECB-4F02-B083-5F17822170EF}"/>
              </a:ext>
            </a:extLst>
          </p:cNvPr>
          <p:cNvSpPr/>
          <p:nvPr/>
        </p:nvSpPr>
        <p:spPr>
          <a:xfrm>
            <a:off x="4812807" y="2800076"/>
            <a:ext cx="1627094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560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781C37-2D0A-4836-A260-0DC54E1B0D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209C5D-AF8A-41BB-BD20-9426C057A85B}"/>
              </a:ext>
            </a:extLst>
          </p:cNvPr>
          <p:cNvSpPr txBox="1"/>
          <p:nvPr/>
        </p:nvSpPr>
        <p:spPr>
          <a:xfrm>
            <a:off x="85745" y="34584"/>
            <a:ext cx="4782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i="1" dirty="0"/>
              <a:t>POV: kernel/</a:t>
            </a:r>
            <a:r>
              <a:rPr lang="fr-FR" sz="2400" b="1" i="1" dirty="0" err="1"/>
              <a:t>scheduler</a:t>
            </a:r>
            <a:endParaRPr lang="fr-FR" sz="2400" b="1" i="1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DFA37175-1F40-4122-ADD5-E2359EDC9865}"/>
              </a:ext>
            </a:extLst>
          </p:cNvPr>
          <p:cNvCxnSpPr>
            <a:cxnSpLocks/>
          </p:cNvCxnSpPr>
          <p:nvPr/>
        </p:nvCxnSpPr>
        <p:spPr>
          <a:xfrm>
            <a:off x="736226" y="3929630"/>
            <a:ext cx="74496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C2DD4BB2-77D3-4609-B7EB-E144AEC19E55}"/>
              </a:ext>
            </a:extLst>
          </p:cNvPr>
          <p:cNvSpPr txBox="1"/>
          <p:nvPr/>
        </p:nvSpPr>
        <p:spPr>
          <a:xfrm>
            <a:off x="8092581" y="3775741"/>
            <a:ext cx="906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time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3076CF8-57FE-48AE-B2A8-88D96DC70B19}"/>
              </a:ext>
            </a:extLst>
          </p:cNvPr>
          <p:cNvCxnSpPr>
            <a:cxnSpLocks/>
          </p:cNvCxnSpPr>
          <p:nvPr/>
        </p:nvCxnSpPr>
        <p:spPr>
          <a:xfrm>
            <a:off x="3185714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35D070F-2F2A-4F7D-8F9A-27617C98D8B3}"/>
              </a:ext>
            </a:extLst>
          </p:cNvPr>
          <p:cNvSpPr txBox="1"/>
          <p:nvPr/>
        </p:nvSpPr>
        <p:spPr>
          <a:xfrm>
            <a:off x="2520084" y="3569652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fork()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9CAA480-46C0-4A46-9823-3B65BEF53D72}"/>
              </a:ext>
            </a:extLst>
          </p:cNvPr>
          <p:cNvSpPr txBox="1"/>
          <p:nvPr/>
        </p:nvSpPr>
        <p:spPr>
          <a:xfrm>
            <a:off x="3982157" y="3565788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waitpid</a:t>
            </a:r>
            <a:r>
              <a:rPr lang="fr-FR" dirty="0"/>
              <a:t>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A977B-E5F7-4F4E-B527-94DC9BD47E94}"/>
              </a:ext>
            </a:extLst>
          </p:cNvPr>
          <p:cNvSpPr/>
          <p:nvPr/>
        </p:nvSpPr>
        <p:spPr>
          <a:xfrm>
            <a:off x="1906016" y="2800077"/>
            <a:ext cx="1279697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F6E661-C5D8-4DEA-9516-563874104D55}"/>
              </a:ext>
            </a:extLst>
          </p:cNvPr>
          <p:cNvSpPr/>
          <p:nvPr/>
        </p:nvSpPr>
        <p:spPr>
          <a:xfrm>
            <a:off x="3185715" y="1880475"/>
            <a:ext cx="961464" cy="461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44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D7A654E8-76D4-4407-8501-0B66276CE9A2}"/>
              </a:ext>
            </a:extLst>
          </p:cNvPr>
          <p:cNvCxnSpPr>
            <a:cxnSpLocks/>
          </p:cNvCxnSpPr>
          <p:nvPr/>
        </p:nvCxnSpPr>
        <p:spPr>
          <a:xfrm>
            <a:off x="4647786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DF3E9D8-DECB-4F02-B083-5F17822170EF}"/>
              </a:ext>
            </a:extLst>
          </p:cNvPr>
          <p:cNvSpPr/>
          <p:nvPr/>
        </p:nvSpPr>
        <p:spPr>
          <a:xfrm>
            <a:off x="4166677" y="2800076"/>
            <a:ext cx="481618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232615-99BC-4FB3-8D39-25E99B65A496}"/>
              </a:ext>
            </a:extLst>
          </p:cNvPr>
          <p:cNvSpPr/>
          <p:nvPr/>
        </p:nvSpPr>
        <p:spPr>
          <a:xfrm>
            <a:off x="4648294" y="1880475"/>
            <a:ext cx="644365" cy="461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0BA3D38-C4C3-4C31-B61F-9FCCAF7AE28E}"/>
              </a:ext>
            </a:extLst>
          </p:cNvPr>
          <p:cNvSpPr txBox="1"/>
          <p:nvPr/>
        </p:nvSpPr>
        <p:spPr>
          <a:xfrm>
            <a:off x="1618024" y="702488"/>
            <a:ext cx="6499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Case 2: </a:t>
            </a:r>
            <a:r>
              <a:rPr lang="fr-FR" sz="2400" b="1" dirty="0" err="1"/>
              <a:t>child</a:t>
            </a:r>
            <a:r>
              <a:rPr lang="fr-FR" sz="2400" b="1" dirty="0"/>
              <a:t> ends </a:t>
            </a:r>
            <a:r>
              <a:rPr lang="fr-FR" sz="2400" b="1" dirty="0" err="1"/>
              <a:t>after</a:t>
            </a:r>
            <a:r>
              <a:rPr lang="fr-FR" sz="2400" b="1" dirty="0"/>
              <a:t> the </a:t>
            </a:r>
            <a:r>
              <a:rPr lang="fr-FR" sz="2400" b="1" dirty="0" err="1"/>
              <a:t>wait</a:t>
            </a:r>
            <a:r>
              <a:rPr lang="fr-FR" sz="2400" b="1" dirty="0"/>
              <a:t>/</a:t>
            </a:r>
            <a:r>
              <a:rPr lang="fr-FR" sz="2400" b="1" dirty="0" err="1"/>
              <a:t>waitpid</a:t>
            </a:r>
            <a:endParaRPr lang="fr-FR" sz="2400" b="1" dirty="0"/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9AB9B5A-7684-4D76-851D-8E4CFDC90FA3}"/>
              </a:ext>
            </a:extLst>
          </p:cNvPr>
          <p:cNvCxnSpPr>
            <a:cxnSpLocks/>
          </p:cNvCxnSpPr>
          <p:nvPr/>
        </p:nvCxnSpPr>
        <p:spPr>
          <a:xfrm flipV="1">
            <a:off x="5282006" y="1588769"/>
            <a:ext cx="0" cy="29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0FF1EB60-288E-4F17-BD18-0CFC97D34514}"/>
              </a:ext>
            </a:extLst>
          </p:cNvPr>
          <p:cNvSpPr txBox="1"/>
          <p:nvPr/>
        </p:nvSpPr>
        <p:spPr>
          <a:xfrm>
            <a:off x="4444110" y="1254892"/>
            <a:ext cx="167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_exit()</a:t>
            </a:r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F7F28FB-EEDD-4EF7-BD6E-F12103D24664}"/>
              </a:ext>
            </a:extLst>
          </p:cNvPr>
          <p:cNvCxnSpPr>
            <a:cxnSpLocks/>
          </p:cNvCxnSpPr>
          <p:nvPr/>
        </p:nvCxnSpPr>
        <p:spPr>
          <a:xfrm flipV="1">
            <a:off x="4147748" y="1603812"/>
            <a:ext cx="0" cy="291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1FBD2757-96AA-46B0-9A8E-B43A5C580E40}"/>
              </a:ext>
            </a:extLst>
          </p:cNvPr>
          <p:cNvSpPr txBox="1"/>
          <p:nvPr/>
        </p:nvSpPr>
        <p:spPr>
          <a:xfrm>
            <a:off x="3309852" y="1269935"/>
            <a:ext cx="1674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sleep</a:t>
            </a:r>
            <a:r>
              <a:rPr lang="fr-FR" dirty="0"/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6C95EA-B831-473D-AB1F-16607018C4FA}"/>
              </a:ext>
            </a:extLst>
          </p:cNvPr>
          <p:cNvSpPr/>
          <p:nvPr/>
        </p:nvSpPr>
        <p:spPr>
          <a:xfrm>
            <a:off x="4147180" y="1880475"/>
            <a:ext cx="500544" cy="461649"/>
          </a:xfrm>
          <a:prstGeom prst="rect">
            <a:avLst/>
          </a:prstGeom>
          <a:pattFill prst="smGrid">
            <a:fgClr>
              <a:schemeClr val="accent3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i="1" dirty="0">
                <a:solidFill>
                  <a:schemeClr val="tx1"/>
                </a:solidFill>
              </a:rPr>
              <a:t>zzz…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CD9A2AD-7022-4911-9B11-7B338A95449E}"/>
              </a:ext>
            </a:extLst>
          </p:cNvPr>
          <p:cNvSpPr/>
          <p:nvPr/>
        </p:nvSpPr>
        <p:spPr>
          <a:xfrm>
            <a:off x="3192773" y="2800075"/>
            <a:ext cx="973396" cy="461649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</a:rPr>
              <a:t>zzz…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A6245F-7625-4868-B4F4-61786C5FBDDC}"/>
              </a:ext>
            </a:extLst>
          </p:cNvPr>
          <p:cNvSpPr/>
          <p:nvPr/>
        </p:nvSpPr>
        <p:spPr>
          <a:xfrm>
            <a:off x="4647723" y="2800075"/>
            <a:ext cx="663747" cy="461649"/>
          </a:xfrm>
          <a:prstGeom prst="rect">
            <a:avLst/>
          </a:prstGeom>
          <a:pattFill prst="smGrid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>
                <a:solidFill>
                  <a:schemeClr val="tx1"/>
                </a:solidFill>
              </a:rPr>
              <a:t>zzz…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3A86073-F0BD-4DF6-8B35-791375219080}"/>
              </a:ext>
            </a:extLst>
          </p:cNvPr>
          <p:cNvCxnSpPr>
            <a:cxnSpLocks/>
          </p:cNvCxnSpPr>
          <p:nvPr/>
        </p:nvCxnSpPr>
        <p:spPr>
          <a:xfrm>
            <a:off x="6353245" y="2793253"/>
            <a:ext cx="0" cy="7500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0CBE4AE-C927-4DCB-AB5F-09A613F02918}"/>
              </a:ext>
            </a:extLst>
          </p:cNvPr>
          <p:cNvSpPr/>
          <p:nvPr/>
        </p:nvSpPr>
        <p:spPr>
          <a:xfrm>
            <a:off x="5292658" y="2800076"/>
            <a:ext cx="1060587" cy="46164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9F014A33-4892-4CE4-ACD6-484CD221C170}"/>
              </a:ext>
            </a:extLst>
          </p:cNvPr>
          <p:cNvSpPr txBox="1"/>
          <p:nvPr/>
        </p:nvSpPr>
        <p:spPr>
          <a:xfrm>
            <a:off x="5687616" y="3565887"/>
            <a:ext cx="133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_exit()</a:t>
            </a:r>
          </a:p>
        </p:txBody>
      </p:sp>
    </p:spTree>
    <p:extLst>
      <p:ext uri="{BB962C8B-B14F-4D97-AF65-F5344CB8AC3E}">
        <p14:creationId xmlns:p14="http://schemas.microsoft.com/office/powerpoint/2010/main" val="4289125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C7223-DDBA-46A6-AD86-FB717AEE1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About the </a:t>
            </a:r>
            <a:r>
              <a:rPr lang="fr-FR" dirty="0" err="1"/>
              <a:t>two</a:t>
            </a:r>
            <a:r>
              <a:rPr lang="fr-FR" dirty="0"/>
              <a:t> last slides: SMP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DA0FE3-2BA1-4084-B612-8DE7AD0AB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previous</a:t>
            </a:r>
            <a:r>
              <a:rPr lang="fr-FR" dirty="0"/>
              <a:t> slide </a:t>
            </a:r>
            <a:r>
              <a:rPr lang="fr-FR" dirty="0" err="1"/>
              <a:t>was</a:t>
            </a:r>
            <a:r>
              <a:rPr lang="fr-FR" dirty="0"/>
              <a:t> an </a:t>
            </a:r>
            <a:r>
              <a:rPr lang="fr-FR" dirty="0" err="1"/>
              <a:t>example</a:t>
            </a:r>
            <a:r>
              <a:rPr lang="fr-FR" dirty="0"/>
              <a:t> in the case of a single processor </a:t>
            </a:r>
            <a:r>
              <a:rPr lang="fr-FR" dirty="0" err="1"/>
              <a:t>containing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core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In the case of SMP,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have run in </a:t>
            </a:r>
            <a:r>
              <a:rPr lang="fr-FR" dirty="0" err="1"/>
              <a:t>parallel</a:t>
            </a:r>
            <a:endParaRPr lang="fr-FR" dirty="0"/>
          </a:p>
          <a:p>
            <a:pPr lvl="1"/>
            <a:r>
              <a:rPr lang="fr-FR" dirty="0"/>
              <a:t>But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</a:t>
            </a:r>
            <a:r>
              <a:rPr lang="fr-FR" dirty="0" err="1"/>
              <a:t>probably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a zombie</a:t>
            </a:r>
          </a:p>
          <a:p>
            <a:endParaRPr lang="fr-FR" dirty="0"/>
          </a:p>
          <a:p>
            <a:r>
              <a:rPr lang="fr-FR" i="1" dirty="0"/>
              <a:t>SMP: </a:t>
            </a:r>
            <a:r>
              <a:rPr lang="fr-FR" i="1" dirty="0" err="1"/>
              <a:t>Symmetric</a:t>
            </a:r>
            <a:r>
              <a:rPr lang="fr-FR" i="1" dirty="0"/>
              <a:t> </a:t>
            </a:r>
            <a:r>
              <a:rPr lang="fr-FR" i="1" dirty="0" err="1"/>
              <a:t>multiprocessing</a:t>
            </a:r>
            <a:br>
              <a:rPr lang="fr-FR" i="1" dirty="0"/>
            </a:br>
            <a:r>
              <a:rPr lang="fr-FR" i="1" dirty="0"/>
              <a:t>	or </a:t>
            </a:r>
            <a:r>
              <a:rPr lang="fr-FR" i="1" dirty="0" err="1"/>
              <a:t>Shared</a:t>
            </a:r>
            <a:r>
              <a:rPr lang="fr-FR" i="1" dirty="0"/>
              <a:t>-memory </a:t>
            </a:r>
            <a:r>
              <a:rPr lang="fr-FR" i="1" dirty="0" err="1"/>
              <a:t>multiprocessing</a:t>
            </a:r>
            <a:endParaRPr lang="fr-FR" i="1" dirty="0"/>
          </a:p>
          <a:p>
            <a:pPr lvl="1"/>
            <a:r>
              <a:rPr lang="fr-FR" i="1" dirty="0" err="1"/>
              <a:t>Mutiple</a:t>
            </a:r>
            <a:r>
              <a:rPr lang="fr-FR" i="1" dirty="0"/>
              <a:t> </a:t>
            </a:r>
            <a:r>
              <a:rPr lang="fr-FR" i="1" dirty="0" err="1"/>
              <a:t>processes</a:t>
            </a:r>
            <a:r>
              <a:rPr lang="fr-FR" i="1" dirty="0"/>
              <a:t> or threads can </a:t>
            </a:r>
            <a:r>
              <a:rPr lang="fr-FR" i="1" dirty="0" err="1"/>
              <a:t>be</a:t>
            </a:r>
            <a:r>
              <a:rPr lang="fr-FR" i="1" dirty="0"/>
              <a:t> run in </a:t>
            </a:r>
            <a:r>
              <a:rPr lang="fr-FR" i="1" dirty="0" err="1"/>
              <a:t>parallel</a:t>
            </a:r>
            <a:r>
              <a:rPr lang="fr-FR" i="1" dirty="0"/>
              <a:t> in the </a:t>
            </a:r>
            <a:r>
              <a:rPr lang="fr-FR" i="1" dirty="0" err="1"/>
              <a:t>same</a:t>
            </a:r>
            <a:r>
              <a:rPr lang="fr-FR" i="1" dirty="0"/>
              <a:t> OS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39D6CD-6702-4042-B34D-BD61222E06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3886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pid_t</a:t>
            </a:r>
            <a:r>
              <a:rPr lang="fr-FR" dirty="0"/>
              <a:t> </a:t>
            </a:r>
            <a:r>
              <a:rPr lang="fr-FR" dirty="0" err="1"/>
              <a:t>wait</a:t>
            </a:r>
            <a:r>
              <a:rPr lang="fr-FR" dirty="0"/>
              <a:t>(</a:t>
            </a:r>
            <a:r>
              <a:rPr lang="fr-FR" dirty="0" err="1"/>
              <a:t>int</a:t>
            </a:r>
            <a:r>
              <a:rPr lang="fr-FR" dirty="0"/>
              <a:t> *</a:t>
            </a:r>
            <a:r>
              <a:rPr lang="fr-FR" dirty="0" err="1"/>
              <a:t>status</a:t>
            </a:r>
            <a:r>
              <a:rPr lang="fr-FR" dirty="0"/>
              <a:t>)</a:t>
            </a:r>
          </a:p>
          <a:p>
            <a:pPr marL="76200" indent="0">
              <a:buNone/>
            </a:pPr>
            <a:endParaRPr lang="fr-FR" dirty="0"/>
          </a:p>
          <a:p>
            <a:pPr marL="76200" indent="0">
              <a:buNone/>
            </a:pPr>
            <a:endParaRPr lang="fr-FR" dirty="0"/>
          </a:p>
          <a:p>
            <a:r>
              <a:rPr lang="fr-FR" dirty="0" err="1"/>
              <a:t>pid_t</a:t>
            </a:r>
            <a:r>
              <a:rPr lang="fr-FR" dirty="0"/>
              <a:t> </a:t>
            </a:r>
            <a:r>
              <a:rPr lang="fr-FR" dirty="0" err="1"/>
              <a:t>waitpid</a:t>
            </a:r>
            <a:r>
              <a:rPr lang="fr-FR" dirty="0"/>
              <a:t>(</a:t>
            </a:r>
            <a:r>
              <a:rPr lang="fr-FR" dirty="0" err="1"/>
              <a:t>pid_t</a:t>
            </a:r>
            <a:r>
              <a:rPr lang="fr-FR" dirty="0"/>
              <a:t> </a:t>
            </a:r>
            <a:r>
              <a:rPr lang="fr-FR" dirty="0" err="1"/>
              <a:t>wpid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                  </a:t>
            </a:r>
            <a:r>
              <a:rPr lang="fr-FR" dirty="0" err="1"/>
              <a:t>int</a:t>
            </a:r>
            <a:r>
              <a:rPr lang="fr-FR" dirty="0"/>
              <a:t> *</a:t>
            </a:r>
            <a:r>
              <a:rPr lang="fr-FR" dirty="0" err="1"/>
              <a:t>status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                    </a:t>
            </a:r>
            <a:r>
              <a:rPr lang="fr-FR" dirty="0" err="1"/>
              <a:t>int</a:t>
            </a:r>
            <a:r>
              <a:rPr lang="fr-FR" dirty="0"/>
              <a:t> options)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653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endParaRPr lang="fr-FR" dirty="0"/>
          </a:p>
          <a:p>
            <a:r>
              <a:rPr lang="fr-FR" dirty="0" err="1"/>
              <a:t>Waits</a:t>
            </a:r>
            <a:r>
              <a:rPr lang="fr-FR" dirty="0"/>
              <a:t> for a </a:t>
            </a:r>
            <a:r>
              <a:rPr lang="fr-FR" dirty="0" err="1"/>
              <a:t>child</a:t>
            </a:r>
            <a:r>
              <a:rPr lang="fr-FR" dirty="0"/>
              <a:t> to end, and </a:t>
            </a:r>
            <a:r>
              <a:rPr lang="fr-FR" dirty="0" err="1"/>
              <a:t>fills</a:t>
            </a:r>
            <a:r>
              <a:rPr lang="fr-FR" dirty="0"/>
              <a:t> </a:t>
            </a:r>
            <a:r>
              <a:rPr lang="fr-FR" i="1" dirty="0" err="1"/>
              <a:t>status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informations</a:t>
            </a:r>
          </a:p>
          <a:p>
            <a:pPr lvl="1"/>
            <a:r>
              <a:rPr lang="fr-FR" dirty="0"/>
              <a:t>Blocking </a:t>
            </a:r>
            <a:r>
              <a:rPr lang="fr-FR" dirty="0" err="1"/>
              <a:t>syscall</a:t>
            </a:r>
            <a:endParaRPr lang="fr-FR" dirty="0"/>
          </a:p>
          <a:p>
            <a:pPr lvl="1"/>
            <a:r>
              <a:rPr lang="fr-FR" dirty="0" err="1"/>
              <a:t>Returns</a:t>
            </a:r>
            <a:r>
              <a:rPr lang="fr-FR" dirty="0"/>
              <a:t> the PID of the process </a:t>
            </a:r>
            <a:r>
              <a:rPr lang="fr-FR" dirty="0" err="1"/>
              <a:t>managed</a:t>
            </a:r>
            <a:endParaRPr lang="fr-FR" dirty="0"/>
          </a:p>
          <a:p>
            <a:pPr lvl="1"/>
            <a:r>
              <a:rPr lang="fr-FR" dirty="0"/>
              <a:t>Informations </a:t>
            </a:r>
            <a:r>
              <a:rPr lang="fr-FR" dirty="0" err="1"/>
              <a:t>returned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- Return value (on 1 Byte/8 bits/256 values)</a:t>
            </a:r>
            <a:br>
              <a:rPr lang="fr-FR" dirty="0"/>
            </a:br>
            <a:r>
              <a:rPr lang="fr-FR" dirty="0"/>
              <a:t>- Signal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eventually</a:t>
            </a:r>
            <a:r>
              <a:rPr lang="fr-FR" dirty="0"/>
              <a:t> </a:t>
            </a:r>
            <a:r>
              <a:rPr lang="fr-FR" dirty="0" err="1"/>
              <a:t>terminated</a:t>
            </a:r>
            <a:r>
              <a:rPr lang="fr-FR" dirty="0"/>
              <a:t> the </a:t>
            </a:r>
            <a:r>
              <a:rPr lang="fr-FR" dirty="0" err="1"/>
              <a:t>child</a:t>
            </a:r>
            <a:br>
              <a:rPr lang="fr-FR" dirty="0"/>
            </a:br>
            <a:r>
              <a:rPr lang="fr-FR" dirty="0"/>
              <a:t>- …</a:t>
            </a:r>
          </a:p>
          <a:p>
            <a:pPr lvl="1"/>
            <a:endParaRPr lang="fr-FR" dirty="0"/>
          </a:p>
          <a:p>
            <a:r>
              <a:rPr lang="fr-FR" dirty="0"/>
              <a:t>If a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 zombie state, </a:t>
            </a:r>
            <a:r>
              <a:rPr lang="fr-FR" dirty="0" err="1"/>
              <a:t>wait</a:t>
            </a:r>
            <a:r>
              <a:rPr lang="fr-FR" dirty="0"/>
              <a:t>(2) </a:t>
            </a:r>
            <a:r>
              <a:rPr lang="fr-FR" dirty="0" err="1"/>
              <a:t>directly</a:t>
            </a:r>
            <a:r>
              <a:rPr lang="fr-FR" dirty="0"/>
              <a:t> </a:t>
            </a:r>
            <a:r>
              <a:rPr lang="fr-FR" dirty="0" err="1"/>
              <a:t>returns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return value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74300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482264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endParaRPr lang="fr-FR" dirty="0"/>
          </a:p>
          <a:p>
            <a:r>
              <a:rPr lang="fr-FR" dirty="0"/>
              <a:t>Macros to test </a:t>
            </a:r>
            <a:r>
              <a:rPr lang="fr-FR" i="1" dirty="0" err="1"/>
              <a:t>status</a:t>
            </a:r>
            <a:r>
              <a:rPr lang="fr-FR" dirty="0"/>
              <a:t>:</a:t>
            </a: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WIFEXITED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test if normal exit</a:t>
            </a:r>
            <a:endParaRPr lang="fr-FR" sz="1000" dirty="0"/>
          </a:p>
          <a:p>
            <a:pPr marL="7620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WIFSIGNALED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test if </a:t>
            </a:r>
            <a:r>
              <a:rPr lang="fr-FR" dirty="0" err="1"/>
              <a:t>abnormal</a:t>
            </a:r>
            <a:r>
              <a:rPr lang="fr-FR" dirty="0"/>
              <a:t> </a:t>
            </a:r>
            <a:r>
              <a:rPr lang="fr-FR" dirty="0" err="1"/>
              <a:t>temination</a:t>
            </a:r>
            <a:r>
              <a:rPr lang="fr-FR" dirty="0"/>
              <a:t> by signal</a:t>
            </a:r>
            <a:endParaRPr lang="fr-FR" sz="1000" dirty="0"/>
          </a:p>
          <a:p>
            <a:pPr marL="76200" indent="0">
              <a:buNone/>
            </a:pPr>
            <a:endParaRPr lang="fr-FR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WIFSTOPPED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test if </a:t>
            </a:r>
            <a:r>
              <a:rPr lang="fr-FR" dirty="0" err="1"/>
              <a:t>child</a:t>
            </a:r>
            <a:r>
              <a:rPr lang="fr-FR" dirty="0"/>
              <a:t>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stopped</a:t>
            </a:r>
            <a:endParaRPr lang="fr-FR" sz="1000" dirty="0"/>
          </a:p>
          <a:p>
            <a:pPr marL="76200" indent="0">
              <a:buNone/>
            </a:pPr>
            <a:endParaRPr lang="fr-FR" sz="1000" dirty="0"/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WIFCONTINUED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test if </a:t>
            </a:r>
            <a:r>
              <a:rPr lang="fr-FR" dirty="0" err="1"/>
              <a:t>child</a:t>
            </a:r>
            <a:r>
              <a:rPr lang="fr-FR" dirty="0"/>
              <a:t> process re-run </a:t>
            </a:r>
            <a:r>
              <a:rPr lang="fr-FR" dirty="0" err="1"/>
              <a:t>after</a:t>
            </a:r>
            <a:r>
              <a:rPr lang="fr-FR" dirty="0"/>
              <a:t> stop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3595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pPr lvl="2"/>
            <a:endParaRPr lang="fr-FR" dirty="0"/>
          </a:p>
          <a:p>
            <a:r>
              <a:rPr lang="fr-FR" dirty="0"/>
              <a:t>Macros to </a:t>
            </a:r>
            <a:r>
              <a:rPr lang="fr-FR" dirty="0" err="1"/>
              <a:t>get</a:t>
            </a:r>
            <a:r>
              <a:rPr lang="fr-FR" dirty="0"/>
              <a:t> informations:</a:t>
            </a: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(WIFEXITED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))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WEXITSTATUS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</a:t>
            </a:r>
            <a:r>
              <a:rPr lang="fr-FR" dirty="0" err="1"/>
              <a:t>get</a:t>
            </a:r>
            <a:r>
              <a:rPr lang="fr-FR" dirty="0"/>
              <a:t> return value (exit(2) </a:t>
            </a:r>
            <a:r>
              <a:rPr lang="fr-FR" dirty="0" err="1"/>
              <a:t>parameter</a:t>
            </a:r>
            <a:r>
              <a:rPr lang="fr-FR" dirty="0"/>
              <a:t>)</a:t>
            </a:r>
            <a:endParaRPr lang="fr-FR" sz="1000" dirty="0"/>
          </a:p>
          <a:p>
            <a:pPr marL="76200" indent="0">
              <a:buNone/>
            </a:pPr>
            <a:br>
              <a:rPr lang="fr-FR" sz="105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(WIFSIGNALED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WTERMSIG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</a:t>
            </a:r>
            <a:r>
              <a:rPr lang="fr-FR" dirty="0" err="1"/>
              <a:t>get</a:t>
            </a:r>
            <a:r>
              <a:rPr lang="fr-FR" dirty="0"/>
              <a:t> the signal </a:t>
            </a:r>
            <a:r>
              <a:rPr lang="fr-FR" dirty="0" err="1"/>
              <a:t>number</a:t>
            </a:r>
            <a:endParaRPr lang="fr-FR" sz="1000" dirty="0"/>
          </a:p>
          <a:p>
            <a:pPr marL="76200" indent="0">
              <a:buNone/>
            </a:pPr>
            <a:br>
              <a:rPr lang="fr-FR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(WIFSTOPPED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620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WSTOPSIG</a:t>
            </a:r>
            <a:r>
              <a:rPr lang="fr-FR" dirty="0"/>
              <a:t>(</a:t>
            </a:r>
            <a:r>
              <a:rPr lang="fr-FR" i="1" dirty="0" err="1"/>
              <a:t>status</a:t>
            </a:r>
            <a:r>
              <a:rPr lang="fr-FR" dirty="0"/>
              <a:t>): </a:t>
            </a:r>
            <a:r>
              <a:rPr lang="fr-FR" dirty="0" err="1"/>
              <a:t>get</a:t>
            </a:r>
            <a:r>
              <a:rPr lang="fr-FR" dirty="0"/>
              <a:t> the signal </a:t>
            </a:r>
            <a:r>
              <a:rPr lang="fr-FR" dirty="0" err="1"/>
              <a:t>number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180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 anchor="t"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endParaRPr lang="fr-FR" dirty="0"/>
          </a:p>
          <a:p>
            <a:pPr marL="76200" indent="0">
              <a:buNone/>
            </a:pPr>
            <a:endParaRPr lang="fr-FR" dirty="0"/>
          </a:p>
          <a:p>
            <a:pPr marL="76200" indent="0" algn="ctr">
              <a:buNone/>
            </a:pPr>
            <a:r>
              <a:rPr lang="fr-FR" dirty="0"/>
              <a:t>BEWARE: signal </a:t>
            </a:r>
            <a:r>
              <a:rPr lang="fr-FR" dirty="0" err="1"/>
              <a:t>numbers</a:t>
            </a:r>
            <a:r>
              <a:rPr lang="fr-FR" dirty="0"/>
              <a:t> are NOT standard</a:t>
            </a:r>
            <a:br>
              <a:rPr lang="fr-FR" dirty="0"/>
            </a:br>
            <a:br>
              <a:rPr lang="fr-FR" dirty="0"/>
            </a:br>
            <a:r>
              <a:rPr lang="fr-FR" dirty="0"/>
              <a:t>You MUST check &lt;</a:t>
            </a:r>
            <a:r>
              <a:rPr lang="fr-FR" dirty="0" err="1"/>
              <a:t>signal.h</a:t>
            </a:r>
            <a:r>
              <a:rPr lang="fr-FR" dirty="0"/>
              <a:t>&gt; on </a:t>
            </a:r>
            <a:r>
              <a:rPr lang="fr-FR" dirty="0" err="1"/>
              <a:t>each</a:t>
            </a:r>
            <a:r>
              <a:rPr lang="fr-FR" dirty="0"/>
              <a:t> OS in </a:t>
            </a:r>
            <a:r>
              <a:rPr lang="fr-FR" dirty="0" err="1"/>
              <a:t>order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the translation signal </a:t>
            </a:r>
            <a:r>
              <a:rPr lang="fr-FR" dirty="0" err="1"/>
              <a:t>number</a:t>
            </a:r>
            <a:r>
              <a:rPr lang="fr-FR" dirty="0"/>
              <a:t>/</a:t>
            </a:r>
            <a:r>
              <a:rPr lang="fr-FR" dirty="0" err="1"/>
              <a:t>name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72595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</a:t>
            </a:r>
            <a:r>
              <a:rPr lang="fr-FR" dirty="0"/>
              <a:t>(2)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Sole </a:t>
            </a:r>
            <a:r>
              <a:rPr lang="fr-FR" dirty="0" err="1"/>
              <a:t>error</a:t>
            </a:r>
            <a:r>
              <a:rPr lang="fr-FR" dirty="0"/>
              <a:t> case: the process has no </a:t>
            </a:r>
            <a:r>
              <a:rPr lang="fr-FR" dirty="0" err="1"/>
              <a:t>child</a:t>
            </a:r>
            <a:r>
              <a:rPr lang="fr-FR" dirty="0"/>
              <a:t> process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8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API / ABI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API: Application Programming Interface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Defines useful functions to call for developers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Used while “coding”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How to use a library written by someone else or query a server?</a:t>
            </a: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en-US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ABI: Application Binary Interface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Defines</a:t>
            </a:r>
            <a:r>
              <a:rPr lang="en-US" dirty="0"/>
              <a:t> how to make a program working in the low level part (assembly, …)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i="1" dirty="0"/>
              <a:t>Architecture-</a:t>
            </a:r>
            <a:r>
              <a:rPr lang="en-US" i="1" dirty="0" err="1"/>
              <a:t>dependant</a:t>
            </a:r>
            <a:r>
              <a:rPr lang="en-US" i="1" dirty="0"/>
              <a:t> (CPU specifications are required)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Used by compilers, OS, eventually libraries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lang="en-US"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How a binary can use the operating system and run?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939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waitpid</a:t>
            </a:r>
            <a:r>
              <a:rPr lang="fr-FR" dirty="0"/>
              <a:t>(2)	</a:t>
            </a:r>
            <a:r>
              <a:rPr lang="fr-FR" sz="2000" dirty="0" err="1"/>
              <a:t>pid_t</a:t>
            </a:r>
            <a:r>
              <a:rPr lang="fr-FR" sz="2000" dirty="0"/>
              <a:t> </a:t>
            </a:r>
            <a:r>
              <a:rPr lang="fr-FR" sz="2000" dirty="0" err="1"/>
              <a:t>waitpid</a:t>
            </a:r>
            <a:r>
              <a:rPr lang="fr-FR" sz="2000" dirty="0"/>
              <a:t>(</a:t>
            </a:r>
            <a:r>
              <a:rPr lang="fr-FR" sz="2000" dirty="0" err="1"/>
              <a:t>pid_t</a:t>
            </a:r>
            <a:r>
              <a:rPr lang="fr-FR" sz="2000" dirty="0"/>
              <a:t> </a:t>
            </a:r>
            <a:r>
              <a:rPr lang="fr-FR" sz="2000" dirty="0" err="1"/>
              <a:t>wpid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*</a:t>
            </a:r>
            <a:r>
              <a:rPr lang="fr-FR" sz="2000" dirty="0" err="1"/>
              <a:t>status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options)</a:t>
            </a:r>
            <a:endParaRPr lang="fr-FR" dirty="0"/>
          </a:p>
          <a:p>
            <a:endParaRPr lang="fr-FR" dirty="0"/>
          </a:p>
          <a:p>
            <a:r>
              <a:rPr lang="fr-FR" dirty="0"/>
              <a:t>4 cases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i="1" dirty="0" err="1"/>
              <a:t>wpid</a:t>
            </a:r>
            <a:r>
              <a:rPr lang="fr-FR" dirty="0"/>
              <a:t>: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 err="1"/>
              <a:t>wpid</a:t>
            </a:r>
            <a:r>
              <a:rPr lang="fr-FR" dirty="0"/>
              <a:t> &gt; 0		</a:t>
            </a:r>
            <a:r>
              <a:rPr lang="fr-FR" dirty="0" err="1"/>
              <a:t>waits</a:t>
            </a:r>
            <a:r>
              <a:rPr lang="fr-FR" dirty="0"/>
              <a:t> the process </a:t>
            </a:r>
            <a:r>
              <a:rPr lang="fr-FR" dirty="0" err="1"/>
              <a:t>with</a:t>
            </a:r>
            <a:r>
              <a:rPr lang="fr-FR" dirty="0"/>
              <a:t> PID == </a:t>
            </a:r>
            <a:r>
              <a:rPr lang="fr-FR" i="1" dirty="0" err="1"/>
              <a:t>wpid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 err="1"/>
              <a:t>wpid</a:t>
            </a:r>
            <a:r>
              <a:rPr lang="fr-FR" dirty="0"/>
              <a:t> == -1	</a:t>
            </a:r>
            <a:r>
              <a:rPr lang="fr-FR" dirty="0" err="1"/>
              <a:t>waits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(like </a:t>
            </a:r>
            <a:r>
              <a:rPr lang="fr-FR" dirty="0" err="1"/>
              <a:t>wait</a:t>
            </a:r>
            <a:r>
              <a:rPr lang="fr-FR" dirty="0"/>
              <a:t>(2))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 err="1"/>
              <a:t>wpid</a:t>
            </a:r>
            <a:r>
              <a:rPr lang="fr-FR" dirty="0"/>
              <a:t> == 0	</a:t>
            </a:r>
            <a:r>
              <a:rPr lang="fr-FR" dirty="0" err="1"/>
              <a:t>waits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PGID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i="1" dirty="0" err="1"/>
              <a:t>wpid</a:t>
            </a:r>
            <a:r>
              <a:rPr lang="fr-FR" dirty="0"/>
              <a:t> &lt; -1	</a:t>
            </a:r>
            <a:r>
              <a:rPr lang="fr-FR" dirty="0" err="1"/>
              <a:t>waits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whose</a:t>
            </a:r>
            <a:br>
              <a:rPr lang="fr-FR" dirty="0"/>
            </a:br>
            <a:r>
              <a:rPr lang="fr-FR" dirty="0"/>
              <a:t>				PGID == | </a:t>
            </a:r>
            <a:r>
              <a:rPr lang="fr-FR" i="1" dirty="0" err="1"/>
              <a:t>wpid</a:t>
            </a:r>
            <a:r>
              <a:rPr lang="fr-FR" i="1" dirty="0"/>
              <a:t> </a:t>
            </a:r>
            <a:r>
              <a:rPr lang="fr-FR" dirty="0"/>
              <a:t>|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endParaRPr lang="fr-FR" i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2198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fr-FR" dirty="0" err="1"/>
              <a:t>waitpid</a:t>
            </a:r>
            <a:r>
              <a:rPr lang="fr-FR" dirty="0"/>
              <a:t>(2)	</a:t>
            </a:r>
            <a:r>
              <a:rPr lang="fr-FR" sz="2000" dirty="0" err="1"/>
              <a:t>pid_t</a:t>
            </a:r>
            <a:r>
              <a:rPr lang="fr-FR" sz="2000" dirty="0"/>
              <a:t> </a:t>
            </a:r>
            <a:r>
              <a:rPr lang="fr-FR" sz="2000" dirty="0" err="1"/>
              <a:t>waitpid</a:t>
            </a:r>
            <a:r>
              <a:rPr lang="fr-FR" sz="2000" dirty="0"/>
              <a:t>(</a:t>
            </a:r>
            <a:r>
              <a:rPr lang="fr-FR" sz="2000" dirty="0" err="1"/>
              <a:t>pid_t</a:t>
            </a:r>
            <a:r>
              <a:rPr lang="fr-FR" sz="2000" dirty="0"/>
              <a:t> </a:t>
            </a:r>
            <a:r>
              <a:rPr lang="fr-FR" sz="2000" dirty="0" err="1"/>
              <a:t>wpid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*</a:t>
            </a:r>
            <a:r>
              <a:rPr lang="fr-FR" sz="2000" dirty="0" err="1"/>
              <a:t>status</a:t>
            </a:r>
            <a:r>
              <a:rPr lang="fr-FR" sz="2000" dirty="0"/>
              <a:t>, </a:t>
            </a:r>
            <a:r>
              <a:rPr lang="fr-FR" sz="2000" dirty="0" err="1"/>
              <a:t>int</a:t>
            </a:r>
            <a:r>
              <a:rPr lang="fr-FR" sz="2000" dirty="0"/>
              <a:t> options)</a:t>
            </a:r>
            <a:endParaRPr lang="fr-FR" dirty="0"/>
          </a:p>
          <a:p>
            <a:endParaRPr lang="fr-FR" dirty="0"/>
          </a:p>
          <a:p>
            <a:r>
              <a:rPr lang="fr-FR" dirty="0"/>
              <a:t>3 </a:t>
            </a:r>
            <a:r>
              <a:rPr lang="fr-FR" i="1" dirty="0"/>
              <a:t>options</a:t>
            </a:r>
            <a:r>
              <a:rPr lang="fr-FR" dirty="0"/>
              <a:t>: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WNOHANG</a:t>
            </a:r>
            <a:r>
              <a:rPr lang="fr-FR" dirty="0"/>
              <a:t>: </a:t>
            </a:r>
            <a:r>
              <a:rPr lang="fr-FR" dirty="0" err="1"/>
              <a:t>syscall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not block if the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runs</a:t>
            </a:r>
            <a:br>
              <a:rPr lang="fr-FR" dirty="0"/>
            </a:br>
            <a:r>
              <a:rPr lang="fr-FR" dirty="0"/>
              <a:t>                  return value </a:t>
            </a:r>
            <a:r>
              <a:rPr lang="fr-FR" dirty="0" err="1"/>
              <a:t>becomes</a:t>
            </a:r>
            <a:r>
              <a:rPr lang="fr-FR" dirty="0"/>
              <a:t> 0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WUNTRACED</a:t>
            </a:r>
            <a:r>
              <a:rPr lang="fr-FR" dirty="0"/>
              <a:t>: report process </a:t>
            </a:r>
            <a:r>
              <a:rPr lang="fr-FR" dirty="0" err="1"/>
              <a:t>stopped</a:t>
            </a:r>
            <a:r>
              <a:rPr lang="fr-FR" dirty="0"/>
              <a:t> by a signal</a:t>
            </a:r>
          </a:p>
          <a:p>
            <a:pPr marL="533400" indent="-457200">
              <a:buFont typeface="+mj-lt"/>
              <a:buAutoNum type="arabicPeriod"/>
            </a:pPr>
            <a:r>
              <a:rPr lang="fr-FR" dirty="0"/>
              <a:t>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WCONTINUED</a:t>
            </a:r>
            <a:r>
              <a:rPr lang="fr-FR" dirty="0"/>
              <a:t>: report process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awoken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stop</a:t>
            </a:r>
            <a:endParaRPr lang="fr-FR" i="1" dirty="0"/>
          </a:p>
          <a:p>
            <a:pPr marL="533400" indent="-457200">
              <a:buFont typeface="+mj-lt"/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44937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F358C-F2A9-4CB3-8B0F-D4F847E1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88BA758-6199-4B43-9BA5-BEAED4505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900725"/>
            <a:ext cx="8325853" cy="4036800"/>
          </a:xfrm>
        </p:spPr>
        <p:txBody>
          <a:bodyPr/>
          <a:lstStyle/>
          <a:p>
            <a:pPr marL="76200" indent="0">
              <a:buNone/>
            </a:pPr>
            <a:r>
              <a:rPr lang="fr-FR" dirty="0" err="1"/>
              <a:t>waitpid</a:t>
            </a:r>
            <a:r>
              <a:rPr lang="fr-FR" dirty="0"/>
              <a:t>(2)</a:t>
            </a:r>
          </a:p>
          <a:p>
            <a:endParaRPr lang="fr-FR" dirty="0"/>
          </a:p>
          <a:p>
            <a:r>
              <a:rPr lang="fr-FR" dirty="0" err="1"/>
              <a:t>Error</a:t>
            </a:r>
            <a:r>
              <a:rPr lang="fr-FR" dirty="0"/>
              <a:t> cases:</a:t>
            </a:r>
          </a:p>
          <a:p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given</a:t>
            </a:r>
            <a:r>
              <a:rPr lang="fr-FR" dirty="0"/>
              <a:t> PID (</a:t>
            </a:r>
            <a:r>
              <a:rPr lang="fr-FR" i="1" dirty="0" err="1"/>
              <a:t>wpid</a:t>
            </a:r>
            <a:r>
              <a:rPr lang="fr-FR" i="1" dirty="0"/>
              <a:t>)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exist</a:t>
            </a:r>
            <a:r>
              <a:rPr lang="fr-FR" dirty="0"/>
              <a:t>, or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child</a:t>
            </a:r>
            <a:endParaRPr lang="fr-FR" dirty="0"/>
          </a:p>
          <a:p>
            <a:r>
              <a:rPr lang="fr-FR" dirty="0"/>
              <a:t>The </a:t>
            </a:r>
            <a:r>
              <a:rPr lang="fr-FR" dirty="0" err="1"/>
              <a:t>given</a:t>
            </a:r>
            <a:r>
              <a:rPr lang="fr-FR" dirty="0"/>
              <a:t> PGID (</a:t>
            </a:r>
            <a:r>
              <a:rPr lang="fr-FR" i="1" dirty="0" err="1"/>
              <a:t>wpid</a:t>
            </a:r>
            <a:r>
              <a:rPr lang="fr-FR" dirty="0"/>
              <a:t>)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exist</a:t>
            </a:r>
            <a:r>
              <a:rPr lang="fr-FR" dirty="0"/>
              <a:t>, or </a:t>
            </a:r>
            <a:r>
              <a:rPr lang="fr-FR" dirty="0" err="1"/>
              <a:t>is</a:t>
            </a:r>
            <a:r>
              <a:rPr lang="fr-FR" dirty="0"/>
              <a:t> not a </a:t>
            </a:r>
            <a:r>
              <a:rPr lang="fr-FR" dirty="0" err="1"/>
              <a:t>child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CDA338-4E6F-406A-840D-4289656B9B7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558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14CF3-2B7C-481B-9746-27238709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r>
              <a:rPr lang="fr-FR" dirty="0"/>
              <a:t>: </a:t>
            </a:r>
            <a:r>
              <a:rPr lang="fr-FR" dirty="0" err="1"/>
              <a:t>father</a:t>
            </a:r>
            <a:r>
              <a:rPr lang="fr-FR" dirty="0"/>
              <a:t> ends first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A8A81-825E-4BE5-A0B1-968396C2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If the </a:t>
            </a:r>
            <a:r>
              <a:rPr lang="fr-FR" dirty="0" err="1"/>
              <a:t>father</a:t>
            </a:r>
            <a:r>
              <a:rPr lang="fr-FR" dirty="0"/>
              <a:t> ends first,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to PID = 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1A4E0-43C5-4536-9EF2-FADE60D38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53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20E4A29-FD57-4E25-9631-85C08220BD05}"/>
              </a:ext>
            </a:extLst>
          </p:cNvPr>
          <p:cNvGrpSpPr/>
          <p:nvPr/>
        </p:nvGrpSpPr>
        <p:grpSpPr>
          <a:xfrm>
            <a:off x="2450804" y="3371325"/>
            <a:ext cx="2121196" cy="1536380"/>
            <a:chOff x="4699590" y="184203"/>
            <a:chExt cx="2121196" cy="1536380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12D9B31-C35E-4F67-875A-1993CA67F6A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8450A5-C35C-4AB2-84BC-71B657DE832E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42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forks &amp; runs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9054D4-8C86-4093-9335-B660F8458BB0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44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runs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E158FF1-01A0-4F4F-8FB0-928E4C9E0A4A}"/>
              </a:ext>
            </a:extLst>
          </p:cNvPr>
          <p:cNvSpPr/>
          <p:nvPr/>
        </p:nvSpPr>
        <p:spPr>
          <a:xfrm>
            <a:off x="335203" y="337132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</a:p>
          <a:p>
            <a:pPr algn="ctr"/>
            <a:r>
              <a:rPr lang="fr-FR" i="1" dirty="0">
                <a:solidFill>
                  <a:schemeClr val="tx1"/>
                </a:solidFill>
              </a:rPr>
              <a:t>runs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B8FF88C-47C2-49AC-8887-DE4B9BCF17D9}"/>
              </a:ext>
            </a:extLst>
          </p:cNvPr>
          <p:cNvGrpSpPr/>
          <p:nvPr/>
        </p:nvGrpSpPr>
        <p:grpSpPr>
          <a:xfrm>
            <a:off x="4572000" y="3371325"/>
            <a:ext cx="2121196" cy="1536380"/>
            <a:chOff x="4699590" y="184203"/>
            <a:chExt cx="2121196" cy="1536380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DF25DD5-DFCF-4B35-9153-93463F9E487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53F3C7-38FD-4968-827D-0E8748EC0170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pattFill prst="wdDnDiag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42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ends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848F5-9126-49F1-B0C4-A077C82FB2BE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44</a:t>
              </a:r>
              <a:br>
                <a:rPr lang="fr-FR" dirty="0">
                  <a:solidFill>
                    <a:schemeClr val="tx1"/>
                  </a:solidFill>
                </a:rPr>
              </a:br>
              <a:r>
                <a:rPr lang="fr-FR" i="1" dirty="0">
                  <a:solidFill>
                    <a:schemeClr val="tx1"/>
                  </a:solidFill>
                </a:rPr>
                <a:t>runs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13A4580E-2842-4B43-AB68-C312E8B19991}"/>
              </a:ext>
            </a:extLst>
          </p:cNvPr>
          <p:cNvSpPr/>
          <p:nvPr/>
        </p:nvSpPr>
        <p:spPr>
          <a:xfrm>
            <a:off x="335203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52EB71-10BB-49D4-9ECF-618EB23FC62D}"/>
              </a:ext>
            </a:extLst>
          </p:cNvPr>
          <p:cNvSpPr/>
          <p:nvPr/>
        </p:nvSpPr>
        <p:spPr>
          <a:xfrm>
            <a:off x="335202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5C3D9D7-225E-4DF1-A818-841ED41D4B4D}"/>
              </a:ext>
            </a:extLst>
          </p:cNvPr>
          <p:cNvCxnSpPr>
            <a:cxnSpLocks/>
            <a:stCxn id="24" idx="2"/>
            <a:endCxn id="22" idx="0"/>
          </p:cNvCxnSpPr>
          <p:nvPr/>
        </p:nvCxnSpPr>
        <p:spPr>
          <a:xfrm>
            <a:off x="1042268" y="2172340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1EB8F73-96B3-4D13-8BA2-2BAE0B5630D7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>
            <a:off x="1042269" y="3051934"/>
            <a:ext cx="0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B06CF-4888-4B83-B238-71241026A661}"/>
              </a:ext>
            </a:extLst>
          </p:cNvPr>
          <p:cNvSpPr/>
          <p:nvPr/>
        </p:nvSpPr>
        <p:spPr>
          <a:xfrm>
            <a:off x="7335161" y="4347499"/>
            <a:ext cx="1414131" cy="5602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44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298835-8566-4CCD-8F7B-112D01FF28D9}"/>
              </a:ext>
            </a:extLst>
          </p:cNvPr>
          <p:cNvSpPr/>
          <p:nvPr/>
        </p:nvSpPr>
        <p:spPr>
          <a:xfrm>
            <a:off x="2450805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63048C-5695-4A56-B9EE-CA906FB2869A}"/>
              </a:ext>
            </a:extLst>
          </p:cNvPr>
          <p:cNvSpPr/>
          <p:nvPr/>
        </p:nvSpPr>
        <p:spPr>
          <a:xfrm>
            <a:off x="2450804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1C4E9900-CAD3-468E-8597-DBB28C5C8E30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3157870" y="2172340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C038698C-06F6-46C1-B7C1-78B046A4CBD1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3157870" y="3051934"/>
            <a:ext cx="1" cy="319391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A04B089-DAE4-432A-88AB-4391B1083E67}"/>
              </a:ext>
            </a:extLst>
          </p:cNvPr>
          <p:cNvSpPr/>
          <p:nvPr/>
        </p:nvSpPr>
        <p:spPr>
          <a:xfrm>
            <a:off x="4555864" y="2497917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EB4A96-325A-4F02-AEB8-B2632CF06C1A}"/>
              </a:ext>
            </a:extLst>
          </p:cNvPr>
          <p:cNvSpPr/>
          <p:nvPr/>
        </p:nvSpPr>
        <p:spPr>
          <a:xfrm>
            <a:off x="4555863" y="1618323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92736FA8-B775-4F9A-BD17-1253BC635CA0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5262929" y="2178528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277643F6-C617-4634-9326-1E3B3A93DD9E}"/>
              </a:ext>
            </a:extLst>
          </p:cNvPr>
          <p:cNvCxnSpPr>
            <a:cxnSpLocks/>
            <a:stCxn id="51" idx="2"/>
            <a:endCxn id="16" idx="0"/>
          </p:cNvCxnSpPr>
          <p:nvPr/>
        </p:nvCxnSpPr>
        <p:spPr>
          <a:xfrm>
            <a:off x="5262930" y="3058122"/>
            <a:ext cx="16136" cy="31320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11FE2D6-E770-4537-8060-221458EAF6C3}"/>
              </a:ext>
            </a:extLst>
          </p:cNvPr>
          <p:cNvSpPr/>
          <p:nvPr/>
        </p:nvSpPr>
        <p:spPr>
          <a:xfrm>
            <a:off x="6324500" y="2497916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3EF4BDA-5DD5-4ACF-91CF-903D012CAA36}"/>
              </a:ext>
            </a:extLst>
          </p:cNvPr>
          <p:cNvSpPr/>
          <p:nvPr/>
        </p:nvSpPr>
        <p:spPr>
          <a:xfrm>
            <a:off x="7142653" y="1618322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148CBA0-2F1C-4301-B4F6-4330CC9B5C63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7031566" y="2172340"/>
            <a:ext cx="173580" cy="32557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D4B282CF-DE4B-4F9A-8150-72C2C35C6969}"/>
              </a:ext>
            </a:extLst>
          </p:cNvPr>
          <p:cNvCxnSpPr>
            <a:cxnSpLocks/>
            <a:stCxn id="57" idx="2"/>
            <a:endCxn id="35" idx="0"/>
          </p:cNvCxnSpPr>
          <p:nvPr/>
        </p:nvCxnSpPr>
        <p:spPr>
          <a:xfrm>
            <a:off x="7849719" y="2178527"/>
            <a:ext cx="192508" cy="216897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347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CA11A3D-A89A-4E0C-9DBF-275FC682E962}"/>
              </a:ext>
            </a:extLst>
          </p:cNvPr>
          <p:cNvSpPr/>
          <p:nvPr/>
        </p:nvSpPr>
        <p:spPr>
          <a:xfrm>
            <a:off x="333250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2C14CF3-2B7C-481B-9746-27238709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r>
              <a:rPr lang="fr-FR" dirty="0"/>
              <a:t>: </a:t>
            </a:r>
            <a:r>
              <a:rPr lang="fr-FR" dirty="0" err="1"/>
              <a:t>child</a:t>
            </a:r>
            <a:r>
              <a:rPr lang="fr-FR" dirty="0"/>
              <a:t> ends first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A8A81-825E-4BE5-A0B1-968396C2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If the </a:t>
            </a:r>
            <a:r>
              <a:rPr lang="fr-FR" dirty="0" err="1"/>
              <a:t>child</a:t>
            </a:r>
            <a:r>
              <a:rPr lang="fr-FR" dirty="0"/>
              <a:t> ends first,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partially</a:t>
            </a:r>
            <a:r>
              <a:rPr lang="fr-FR" dirty="0"/>
              <a:t> in memory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1A4E0-43C5-4536-9EF2-FADE60D38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54</a:t>
            </a:fld>
            <a:endParaRPr lang="fr-FR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20E4A29-FD57-4E25-9631-85C08220BD05}"/>
              </a:ext>
            </a:extLst>
          </p:cNvPr>
          <p:cNvGrpSpPr/>
          <p:nvPr/>
        </p:nvGrpSpPr>
        <p:grpSpPr>
          <a:xfrm>
            <a:off x="333249" y="3371323"/>
            <a:ext cx="2121196" cy="1536380"/>
            <a:chOff x="4699590" y="184203"/>
            <a:chExt cx="2121196" cy="1536380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E12D9B31-C35E-4F67-875A-1993CA67F6A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A8450A5-C35C-4AB2-84BC-71B657DE832E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42</a:t>
              </a:r>
            </a:p>
            <a:p>
              <a:pPr algn="ctr"/>
              <a:r>
                <a:rPr lang="fr-FR" dirty="0">
                  <a:solidFill>
                    <a:schemeClr val="tx1"/>
                  </a:solidFill>
                </a:rPr>
                <a:t>forks &amp; runs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9054D4-8C86-4093-9335-B660F8458BB0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44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runs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B8FF88C-47C2-49AC-8887-DE4B9BCF17D9}"/>
              </a:ext>
            </a:extLst>
          </p:cNvPr>
          <p:cNvGrpSpPr/>
          <p:nvPr/>
        </p:nvGrpSpPr>
        <p:grpSpPr>
          <a:xfrm>
            <a:off x="2448850" y="3371323"/>
            <a:ext cx="2121196" cy="1536380"/>
            <a:chOff x="4699590" y="184203"/>
            <a:chExt cx="2121196" cy="1536380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6DF25DD5-DFCF-4B35-9153-93463F9E4877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5406656" y="744408"/>
              <a:ext cx="164804" cy="415970"/>
            </a:xfrm>
            <a:prstGeom prst="straightConnector1">
              <a:avLst/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53F3C7-38FD-4968-827D-0E8748EC0170}"/>
                </a:ext>
              </a:extLst>
            </p:cNvPr>
            <p:cNvSpPr/>
            <p:nvPr/>
          </p:nvSpPr>
          <p:spPr>
            <a:xfrm>
              <a:off x="4699590" y="184203"/>
              <a:ext cx="1414131" cy="5602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42</a:t>
              </a:r>
            </a:p>
            <a:p>
              <a:pPr algn="ctr"/>
              <a:r>
                <a:rPr lang="fr-FR" i="1" dirty="0">
                  <a:solidFill>
                    <a:schemeClr val="tx1"/>
                  </a:solidFill>
                </a:rPr>
                <a:t>runs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2848F5-9126-49F1-B0C4-A077C82FB2BE}"/>
                </a:ext>
              </a:extLst>
            </p:cNvPr>
            <p:cNvSpPr/>
            <p:nvPr/>
          </p:nvSpPr>
          <p:spPr>
            <a:xfrm>
              <a:off x="5406655" y="1160378"/>
              <a:ext cx="1414131" cy="560205"/>
            </a:xfrm>
            <a:prstGeom prst="rect">
              <a:avLst/>
            </a:prstGeom>
            <a:pattFill prst="wdDnDiag">
              <a:fgClr>
                <a:schemeClr val="accent3">
                  <a:lumMod val="20000"/>
                  <a:lumOff val="80000"/>
                </a:schemeClr>
              </a:fgClr>
              <a:bgClr>
                <a:schemeClr val="bg1"/>
              </a:bgClr>
            </a:patt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>
                  <a:solidFill>
                    <a:schemeClr val="tx1"/>
                  </a:solidFill>
                </a:rPr>
                <a:t>Process 44</a:t>
              </a:r>
              <a:br>
                <a:rPr lang="fr-FR" dirty="0">
                  <a:solidFill>
                    <a:schemeClr val="tx1"/>
                  </a:solidFill>
                </a:rPr>
              </a:br>
              <a:r>
                <a:rPr lang="fr-FR" i="1" dirty="0">
                  <a:solidFill>
                    <a:schemeClr val="tx1"/>
                  </a:solidFill>
                </a:rPr>
                <a:t>ends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28FF786-3B7E-4521-9E4E-EE53FB9A9C49}"/>
              </a:ext>
            </a:extLst>
          </p:cNvPr>
          <p:cNvSpPr/>
          <p:nvPr/>
        </p:nvSpPr>
        <p:spPr>
          <a:xfrm>
            <a:off x="4564451" y="3371323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E7A488-FF84-4EC1-90C3-A8312D3A6FC0}"/>
              </a:ext>
            </a:extLst>
          </p:cNvPr>
          <p:cNvSpPr/>
          <p:nvPr/>
        </p:nvSpPr>
        <p:spPr>
          <a:xfrm>
            <a:off x="335202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F303D9-F5F7-4915-BAE5-3832B4DFE67C}"/>
              </a:ext>
            </a:extLst>
          </p:cNvPr>
          <p:cNvSpPr/>
          <p:nvPr/>
        </p:nvSpPr>
        <p:spPr>
          <a:xfrm>
            <a:off x="2448849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DAC21D-2605-4410-A4E7-44BB542B7BBA}"/>
              </a:ext>
            </a:extLst>
          </p:cNvPr>
          <p:cNvSpPr/>
          <p:nvPr/>
        </p:nvSpPr>
        <p:spPr>
          <a:xfrm>
            <a:off x="2448848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225DC28-963F-4480-9921-B3E0DD960FA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3155914" y="2172340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3478E540-2D7D-4CF5-8BA5-3793A1F3DC49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3155915" y="3051934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7BA9B82-A99B-439C-B5BA-BAEB0B114D18}"/>
              </a:ext>
            </a:extLst>
          </p:cNvPr>
          <p:cNvSpPr/>
          <p:nvPr/>
        </p:nvSpPr>
        <p:spPr>
          <a:xfrm>
            <a:off x="4564446" y="2497916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512A75-14CF-46FF-8C91-99BD4072068F}"/>
              </a:ext>
            </a:extLst>
          </p:cNvPr>
          <p:cNvSpPr/>
          <p:nvPr/>
        </p:nvSpPr>
        <p:spPr>
          <a:xfrm>
            <a:off x="4564445" y="1618322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A03E6A91-73FC-4BEC-B638-6FAA9C8DC852}"/>
              </a:ext>
            </a:extLst>
          </p:cNvPr>
          <p:cNvCxnSpPr>
            <a:cxnSpLocks/>
            <a:stCxn id="37" idx="2"/>
            <a:endCxn id="36" idx="0"/>
          </p:cNvCxnSpPr>
          <p:nvPr/>
        </p:nvCxnSpPr>
        <p:spPr>
          <a:xfrm>
            <a:off x="5271511" y="2178527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57DCBF9-428D-4879-B2E2-7A6B09389ADE}"/>
              </a:ext>
            </a:extLst>
          </p:cNvPr>
          <p:cNvCxnSpPr>
            <a:cxnSpLocks/>
            <a:stCxn id="36" idx="2"/>
            <a:endCxn id="18" idx="0"/>
          </p:cNvCxnSpPr>
          <p:nvPr/>
        </p:nvCxnSpPr>
        <p:spPr>
          <a:xfrm>
            <a:off x="5271512" y="3058121"/>
            <a:ext cx="5" cy="31320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486C2FBB-E6F7-4156-9A87-4ED6BFEF7B6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271517" y="3931528"/>
            <a:ext cx="164798" cy="41410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3C04CAE-05F8-452F-95BB-F76C44EAB04C}"/>
              </a:ext>
            </a:extLst>
          </p:cNvPr>
          <p:cNvSpPr/>
          <p:nvPr/>
        </p:nvSpPr>
        <p:spPr>
          <a:xfrm>
            <a:off x="5271510" y="4345636"/>
            <a:ext cx="1414131" cy="560205"/>
          </a:xfrm>
          <a:prstGeom prst="rect">
            <a:avLst/>
          </a:prstGeom>
          <a:pattFill prst="wdDnDiag">
            <a:fgClr>
              <a:schemeClr val="accent3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44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i="1" dirty="0">
                <a:solidFill>
                  <a:schemeClr val="tx1"/>
                </a:solidFill>
              </a:rPr>
              <a:t>zombie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A5B5CD-EE1A-4E1F-B7BB-9C263CD1B159}"/>
              </a:ext>
            </a:extLst>
          </p:cNvPr>
          <p:cNvSpPr/>
          <p:nvPr/>
        </p:nvSpPr>
        <p:spPr>
          <a:xfrm>
            <a:off x="6687606" y="3365136"/>
            <a:ext cx="1414131" cy="560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42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*</a:t>
            </a:r>
            <a:r>
              <a:rPr lang="fr-FR" i="1" dirty="0" err="1">
                <a:solidFill>
                  <a:schemeClr val="tx1"/>
                </a:solidFill>
              </a:rPr>
              <a:t>wait</a:t>
            </a:r>
            <a:r>
              <a:rPr lang="fr-FR" i="1" dirty="0">
                <a:solidFill>
                  <a:schemeClr val="tx1"/>
                </a:solidFill>
              </a:rPr>
              <a:t> </a:t>
            </a:r>
            <a:r>
              <a:rPr lang="fr-FR" i="1" dirty="0" err="1">
                <a:solidFill>
                  <a:schemeClr val="tx1"/>
                </a:solidFill>
              </a:rPr>
              <a:t>syscall</a:t>
            </a:r>
            <a:r>
              <a:rPr lang="fr-FR" i="1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ED90A0-BAD5-4B5C-AF29-35FEDD89FAA1}"/>
              </a:ext>
            </a:extLst>
          </p:cNvPr>
          <p:cNvSpPr/>
          <p:nvPr/>
        </p:nvSpPr>
        <p:spPr>
          <a:xfrm>
            <a:off x="6687601" y="2491729"/>
            <a:ext cx="1414131" cy="560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10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[sh]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258594-020C-41DB-A2FB-3AA616CE0712}"/>
              </a:ext>
            </a:extLst>
          </p:cNvPr>
          <p:cNvSpPr/>
          <p:nvPr/>
        </p:nvSpPr>
        <p:spPr>
          <a:xfrm>
            <a:off x="6687600" y="1612135"/>
            <a:ext cx="1414131" cy="56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Process 1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[</a:t>
            </a:r>
            <a:r>
              <a:rPr lang="fr-FR" dirty="0" err="1">
                <a:solidFill>
                  <a:schemeClr val="tx1"/>
                </a:solidFill>
              </a:rPr>
              <a:t>initd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systemd</a:t>
            </a:r>
            <a:r>
              <a:rPr lang="fr-FR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E3384DA4-7961-4FE9-B722-AE77C4E3AE24}"/>
              </a:ext>
            </a:extLst>
          </p:cNvPr>
          <p:cNvCxnSpPr>
            <a:cxnSpLocks/>
            <a:stCxn id="46" idx="2"/>
            <a:endCxn id="45" idx="0"/>
          </p:cNvCxnSpPr>
          <p:nvPr/>
        </p:nvCxnSpPr>
        <p:spPr>
          <a:xfrm>
            <a:off x="7394666" y="2172340"/>
            <a:ext cx="1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6CBAEE3-C9A5-499C-A768-0D148D3BF0C7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>
            <a:off x="7394667" y="3051934"/>
            <a:ext cx="5" cy="313202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8968CD14-5D20-4153-A9E9-DA0E43B8B2C3}"/>
              </a:ext>
            </a:extLst>
          </p:cNvPr>
          <p:cNvSpPr txBox="1"/>
          <p:nvPr/>
        </p:nvSpPr>
        <p:spPr>
          <a:xfrm>
            <a:off x="6880382" y="4364128"/>
            <a:ext cx="1806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PCB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released</a:t>
            </a:r>
            <a:r>
              <a:rPr lang="fr-FR" dirty="0"/>
              <a:t> and PID 44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available</a:t>
            </a:r>
            <a:endParaRPr lang="fr-FR" dirty="0"/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CB13809-7EFB-4EE8-A677-AA66696C5EA0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040316" y="3051934"/>
            <a:ext cx="1953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393C34F-C0CD-4C5E-AD47-055EF0D910ED}"/>
              </a:ext>
            </a:extLst>
          </p:cNvPr>
          <p:cNvCxnSpPr>
            <a:cxnSpLocks/>
            <a:stCxn id="21" idx="2"/>
            <a:endCxn id="28" idx="0"/>
          </p:cNvCxnSpPr>
          <p:nvPr/>
        </p:nvCxnSpPr>
        <p:spPr>
          <a:xfrm flipH="1">
            <a:off x="1040316" y="2172340"/>
            <a:ext cx="1952" cy="319389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884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14CF3-2B7C-481B-9746-27238709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</a:t>
            </a:r>
            <a:r>
              <a:rPr lang="fr-FR" dirty="0" err="1"/>
              <a:t>ending</a:t>
            </a:r>
            <a:r>
              <a:rPr lang="fr-FR" dirty="0"/>
              <a:t>: </a:t>
            </a:r>
            <a:r>
              <a:rPr lang="fr-FR" dirty="0" err="1"/>
              <a:t>death</a:t>
            </a:r>
            <a:r>
              <a:rPr lang="fr-FR" dirty="0"/>
              <a:t>, daemons </a:t>
            </a:r>
            <a:r>
              <a:rPr lang="fr-FR" sz="2000" dirty="0"/>
              <a:t>(and </a:t>
            </a:r>
            <a:r>
              <a:rPr lang="fr-FR" sz="2000" dirty="0" err="1"/>
              <a:t>witchcraft</a:t>
            </a:r>
            <a:r>
              <a:rPr lang="fr-FR" sz="2000" dirty="0"/>
              <a:t>?)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8A8A81-825E-4BE5-A0B1-968396C2C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DAEMON: Disk And </a:t>
            </a:r>
            <a:r>
              <a:rPr lang="fr-FR" dirty="0" err="1"/>
              <a:t>Execution</a:t>
            </a:r>
            <a:r>
              <a:rPr lang="fr-FR" dirty="0"/>
              <a:t> </a:t>
            </a:r>
            <a:r>
              <a:rPr lang="fr-FR" dirty="0" err="1"/>
              <a:t>MONitoring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Processes</a:t>
            </a:r>
            <a:r>
              <a:rPr lang="fr-FR" dirty="0"/>
              <a:t> running in background/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dirty="0" err="1"/>
              <a:t>initd</a:t>
            </a:r>
            <a:endParaRPr lang="fr-FR" dirty="0"/>
          </a:p>
          <a:p>
            <a:pPr lvl="1"/>
            <a:r>
              <a:rPr lang="fr-FR" dirty="0" err="1"/>
              <a:t>Perfect</a:t>
            </a:r>
            <a:r>
              <a:rPr lang="fr-FR" dirty="0"/>
              <a:t> for server-</a:t>
            </a:r>
            <a:r>
              <a:rPr lang="fr-FR" dirty="0" err="1"/>
              <a:t>side</a:t>
            </a:r>
            <a:r>
              <a:rPr lang="fr-FR" dirty="0"/>
              <a:t> programs (in client/server model)</a:t>
            </a:r>
          </a:p>
          <a:p>
            <a:pPr lvl="1"/>
            <a:endParaRPr lang="fr-FR" dirty="0"/>
          </a:p>
          <a:p>
            <a:r>
              <a:rPr lang="fr-FR" dirty="0" err="1"/>
              <a:t>Easy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double fork(2) and </a:t>
            </a:r>
            <a:r>
              <a:rPr lang="fr-FR" dirty="0" err="1"/>
              <a:t>waitpid</a:t>
            </a:r>
            <a:r>
              <a:rPr lang="fr-FR" dirty="0"/>
              <a:t>(2)</a:t>
            </a:r>
          </a:p>
          <a:p>
            <a:pPr lvl="1">
              <a:buFont typeface="+mj-lt"/>
              <a:buAutoNum type="arabicPeriod"/>
            </a:pPr>
            <a:r>
              <a:rPr lang="fr-FR" dirty="0"/>
              <a:t>Fork =&gt; </a:t>
            </a:r>
            <a:r>
              <a:rPr lang="fr-FR" dirty="0" err="1"/>
              <a:t>create</a:t>
            </a:r>
            <a:r>
              <a:rPr lang="fr-FR" dirty="0"/>
              <a:t> 1</a:t>
            </a:r>
            <a:r>
              <a:rPr lang="fr-FR" baseline="30000" dirty="0"/>
              <a:t>st </a:t>
            </a:r>
            <a:r>
              <a:rPr lang="fr-FR" dirty="0"/>
              <a:t> </a:t>
            </a:r>
            <a:r>
              <a:rPr lang="fr-FR" dirty="0" err="1"/>
              <a:t>child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Re-fork in 1</a:t>
            </a:r>
            <a:r>
              <a:rPr lang="fr-FR" baseline="30000" dirty="0"/>
              <a:t>st 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=&gt; </a:t>
            </a:r>
            <a:r>
              <a:rPr lang="fr-FR" dirty="0" err="1"/>
              <a:t>create</a:t>
            </a:r>
            <a:r>
              <a:rPr lang="fr-FR" dirty="0"/>
              <a:t> 2</a:t>
            </a:r>
            <a:r>
              <a:rPr lang="fr-FR" baseline="30000" dirty="0"/>
              <a:t>nd </a:t>
            </a:r>
            <a:r>
              <a:rPr lang="fr-FR" dirty="0"/>
              <a:t> </a:t>
            </a:r>
            <a:r>
              <a:rPr lang="fr-FR" dirty="0" err="1"/>
              <a:t>child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Exit the 1</a:t>
            </a:r>
            <a:r>
              <a:rPr lang="fr-FR" baseline="30000" dirty="0"/>
              <a:t>st 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/</a:t>
            </a:r>
            <a:r>
              <a:rPr lang="fr-FR" dirty="0" err="1"/>
              <a:t>Waitpid</a:t>
            </a:r>
            <a:r>
              <a:rPr lang="fr-FR" dirty="0"/>
              <a:t> for the 1</a:t>
            </a:r>
            <a:r>
              <a:rPr lang="fr-FR" baseline="30000" dirty="0"/>
              <a:t>st </a:t>
            </a:r>
            <a:r>
              <a:rPr lang="fr-FR" dirty="0"/>
              <a:t> </a:t>
            </a:r>
            <a:r>
              <a:rPr lang="fr-FR" dirty="0" err="1"/>
              <a:t>child</a:t>
            </a:r>
            <a:endParaRPr lang="fr-FR" dirty="0"/>
          </a:p>
          <a:p>
            <a:pPr lvl="1">
              <a:buFont typeface="+mj-lt"/>
              <a:buAutoNum type="arabicPeriod"/>
            </a:pPr>
            <a:r>
              <a:rPr lang="fr-FR" dirty="0"/>
              <a:t>2</a:t>
            </a:r>
            <a:r>
              <a:rPr lang="fr-FR" baseline="30000" dirty="0"/>
              <a:t>nd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becomes</a:t>
            </a:r>
            <a:r>
              <a:rPr lang="fr-FR" dirty="0"/>
              <a:t> a daemon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A1A4E0-43C5-4536-9EF2-FADE60D386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4209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26630-241F-43E0-956E-927DB698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 state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92742E-178C-479F-B9DA-41CD31C09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ctr"/>
          <a:lstStyle/>
          <a:p>
            <a:r>
              <a:rPr lang="fr-FR" dirty="0" err="1"/>
              <a:t>When</a:t>
            </a:r>
            <a:r>
              <a:rPr lang="fr-FR" dirty="0"/>
              <a:t> a process ends, the Kernel </a:t>
            </a:r>
            <a:r>
              <a:rPr lang="fr-FR" dirty="0" err="1"/>
              <a:t>sends</a:t>
            </a:r>
            <a:r>
              <a:rPr lang="fr-FR" dirty="0"/>
              <a:t> a SIGCHLD signal to the </a:t>
            </a:r>
            <a:r>
              <a:rPr lang="fr-FR" dirty="0" err="1"/>
              <a:t>father</a:t>
            </a:r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father</a:t>
            </a:r>
            <a:r>
              <a:rPr lang="fr-FR" dirty="0"/>
              <a:t> can </a:t>
            </a:r>
            <a:r>
              <a:rPr lang="fr-FR" dirty="0" err="1"/>
              <a:t>therefore</a:t>
            </a:r>
            <a:r>
              <a:rPr lang="fr-FR" dirty="0"/>
              <a:t> use a </a:t>
            </a:r>
            <a:r>
              <a:rPr lang="fr-FR" dirty="0" err="1"/>
              <a:t>method</a:t>
            </a:r>
            <a:r>
              <a:rPr lang="fr-FR" dirty="0"/>
              <a:t> to </a:t>
            </a:r>
            <a:r>
              <a:rPr lang="fr-FR" dirty="0" err="1"/>
              <a:t>automatically</a:t>
            </a:r>
            <a:r>
              <a:rPr lang="fr-FR" dirty="0"/>
              <a:t> manages the </a:t>
            </a:r>
            <a:r>
              <a:rPr lang="fr-FR" dirty="0" err="1"/>
              <a:t>death</a:t>
            </a:r>
            <a:r>
              <a:rPr lang="fr-FR" dirty="0"/>
              <a:t> of </a:t>
            </a:r>
            <a:r>
              <a:rPr lang="fr-FR" dirty="0" err="1"/>
              <a:t>each</a:t>
            </a:r>
            <a:r>
              <a:rPr lang="fr-FR" dirty="0"/>
              <a:t> of </a:t>
            </a:r>
            <a:r>
              <a:rPr lang="fr-FR" dirty="0" err="1"/>
              <a:t>his</a:t>
            </a:r>
            <a:r>
              <a:rPr lang="fr-FR" dirty="0"/>
              <a:t> </a:t>
            </a:r>
            <a:r>
              <a:rPr lang="fr-FR" dirty="0" err="1"/>
              <a:t>childs</a:t>
            </a:r>
            <a:endParaRPr lang="fr-FR" dirty="0"/>
          </a:p>
          <a:p>
            <a:endParaRPr lang="fr-FR" dirty="0"/>
          </a:p>
          <a:p>
            <a:r>
              <a:rPr lang="fr-FR" dirty="0"/>
              <a:t>If the </a:t>
            </a:r>
            <a:r>
              <a:rPr lang="fr-FR" dirty="0" err="1"/>
              <a:t>father</a:t>
            </a:r>
            <a:r>
              <a:rPr lang="fr-FR" dirty="0"/>
              <a:t> </a:t>
            </a:r>
            <a:r>
              <a:rPr lang="fr-FR" dirty="0" err="1"/>
              <a:t>asked</a:t>
            </a:r>
            <a:r>
              <a:rPr lang="fr-FR" dirty="0"/>
              <a:t> the Kernel to ignore SIGCHLD…</a:t>
            </a:r>
            <a:br>
              <a:rPr lang="fr-FR" dirty="0"/>
            </a:br>
            <a:r>
              <a:rPr lang="fr-FR" dirty="0"/>
              <a:t>…the Kernel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automatically</a:t>
            </a:r>
            <a:r>
              <a:rPr lang="fr-FR" dirty="0"/>
              <a:t> </a:t>
            </a:r>
            <a:r>
              <a:rPr lang="fr-FR" dirty="0" err="1"/>
              <a:t>delete</a:t>
            </a:r>
            <a:r>
              <a:rPr lang="fr-FR" dirty="0"/>
              <a:t> the </a:t>
            </a:r>
            <a:r>
              <a:rPr lang="fr-FR" dirty="0" err="1"/>
              <a:t>child</a:t>
            </a:r>
            <a:endParaRPr lang="fr-FR" dirty="0"/>
          </a:p>
          <a:p>
            <a:pPr lvl="1"/>
            <a:r>
              <a:rPr lang="fr-FR" dirty="0"/>
              <a:t>No zombie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00CB8E-F34C-4AB3-AB5E-F358E66378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0853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Signals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Process </a:t>
            </a:r>
            <a:r>
              <a:rPr lang="fr-FR" dirty="0" err="1"/>
              <a:t>receive</a:t>
            </a:r>
            <a:r>
              <a:rPr lang="fr-FR" dirty="0"/>
              <a:t> </a:t>
            </a:r>
            <a:r>
              <a:rPr lang="fr-FR" dirty="0" err="1"/>
              <a:t>signals</a:t>
            </a:r>
            <a:endParaRPr lang="fr-FR" dirty="0"/>
          </a:p>
          <a:p>
            <a:pPr lvl="1"/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process</a:t>
            </a:r>
          </a:p>
          <a:p>
            <a:pPr lvl="1"/>
            <a:r>
              <a:rPr lang="fr-FR" dirty="0" err="1"/>
              <a:t>From</a:t>
            </a:r>
            <a:r>
              <a:rPr lang="fr-FR" dirty="0"/>
              <a:t> the kernel</a:t>
            </a:r>
          </a:p>
          <a:p>
            <a:pPr lvl="1"/>
            <a:endParaRPr lang="fr-FR" dirty="0"/>
          </a:p>
          <a:p>
            <a:r>
              <a:rPr lang="fr-FR" dirty="0"/>
              <a:t>Multiple </a:t>
            </a:r>
            <a:r>
              <a:rPr lang="fr-FR" dirty="0" err="1"/>
              <a:t>signals</a:t>
            </a:r>
            <a:endParaRPr lang="fr-FR" dirty="0"/>
          </a:p>
          <a:p>
            <a:pPr lvl="1"/>
            <a:r>
              <a:rPr lang="fr-FR" dirty="0"/>
              <a:t>~36 </a:t>
            </a:r>
            <a:r>
              <a:rPr lang="fr-FR" dirty="0" err="1"/>
              <a:t>signals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Very 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interrupts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 by the CPU</a:t>
            </a:r>
          </a:p>
          <a:p>
            <a:pPr lvl="1"/>
            <a:endParaRPr lang="fr-FR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6965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54788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Signals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Signals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caught</a:t>
            </a:r>
            <a:r>
              <a:rPr lang="fr-FR" dirty="0"/>
              <a:t> (signal handler) or </a:t>
            </a:r>
            <a:r>
              <a:rPr lang="fr-FR" dirty="0" err="1"/>
              <a:t>ignored</a:t>
            </a:r>
            <a:r>
              <a:rPr lang="fr-FR" dirty="0"/>
              <a:t> (</a:t>
            </a:r>
            <a:r>
              <a:rPr lang="fr-FR" dirty="0" err="1"/>
              <a:t>mask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The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declares</a:t>
            </a:r>
            <a:r>
              <a:rPr lang="fr-FR" dirty="0"/>
              <a:t> to the system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to ignore or catch</a:t>
            </a:r>
          </a:p>
          <a:p>
            <a:pPr lvl="1"/>
            <a:r>
              <a:rPr lang="fr-FR" dirty="0" err="1"/>
              <a:t>Ignored</a:t>
            </a:r>
            <a:r>
              <a:rPr lang="fr-FR" dirty="0"/>
              <a:t>: the system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nothing</a:t>
            </a:r>
            <a:r>
              <a:rPr lang="fr-FR" dirty="0"/>
              <a:t> if the signal arrives</a:t>
            </a:r>
          </a:p>
          <a:p>
            <a:pPr lvl="1"/>
            <a:r>
              <a:rPr lang="fr-FR" dirty="0" err="1"/>
              <a:t>Caught</a:t>
            </a:r>
            <a:r>
              <a:rPr lang="fr-FR" dirty="0"/>
              <a:t>: the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writes</a:t>
            </a:r>
            <a:r>
              <a:rPr lang="fr-FR" dirty="0"/>
              <a:t> a </a:t>
            </a:r>
            <a:r>
              <a:rPr lang="fr-FR" dirty="0" err="1"/>
              <a:t>specific</a:t>
            </a:r>
            <a:r>
              <a:rPr lang="fr-FR" dirty="0"/>
              <a:t> code to </a:t>
            </a:r>
            <a:r>
              <a:rPr lang="fr-FR" dirty="0" err="1"/>
              <a:t>execute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 err="1"/>
              <a:t>Asynchronous</a:t>
            </a:r>
            <a:endParaRPr lang="fr-FR" dirty="0"/>
          </a:p>
          <a:p>
            <a:pPr lvl="1"/>
            <a:r>
              <a:rPr lang="fr-FR" b="1" dirty="0"/>
              <a:t>Management of a signal can </a:t>
            </a:r>
            <a:r>
              <a:rPr lang="fr-FR" b="1" dirty="0" err="1"/>
              <a:t>be</a:t>
            </a:r>
            <a:r>
              <a:rPr lang="fr-FR" b="1" dirty="0"/>
              <a:t> </a:t>
            </a:r>
            <a:r>
              <a:rPr lang="fr-FR" b="1" dirty="0" err="1"/>
              <a:t>interrupted</a:t>
            </a:r>
            <a:r>
              <a:rPr lang="fr-FR" b="1" dirty="0"/>
              <a:t> by </a:t>
            </a:r>
            <a:r>
              <a:rPr lang="fr-FR" b="1" dirty="0" err="1"/>
              <a:t>another</a:t>
            </a:r>
            <a:r>
              <a:rPr lang="fr-FR" b="1" dirty="0"/>
              <a:t> signal</a:t>
            </a:r>
          </a:p>
          <a:p>
            <a:pPr lvl="1"/>
            <a:r>
              <a:rPr lang="fr-FR" i="1" dirty="0" err="1"/>
              <a:t>When</a:t>
            </a:r>
            <a:r>
              <a:rPr lang="fr-FR" i="1" dirty="0"/>
              <a:t> </a:t>
            </a:r>
            <a:r>
              <a:rPr lang="fr-FR" i="1" dirty="0" err="1"/>
              <a:t>managing</a:t>
            </a:r>
            <a:r>
              <a:rPr lang="fr-FR" i="1" dirty="0"/>
              <a:t> a signal </a:t>
            </a:r>
            <a:r>
              <a:rPr lang="fr-FR" i="1" dirty="0" err="1"/>
              <a:t>you</a:t>
            </a:r>
            <a:r>
              <a:rPr lang="fr-FR" i="1" dirty="0"/>
              <a:t> </a:t>
            </a:r>
            <a:r>
              <a:rPr lang="fr-FR" i="1" dirty="0" err="1"/>
              <a:t>should</a:t>
            </a:r>
            <a:r>
              <a:rPr lang="fr-FR" i="1" dirty="0"/>
              <a:t> [must…] </a:t>
            </a:r>
            <a:r>
              <a:rPr lang="fr-FR" i="1" dirty="0" err="1"/>
              <a:t>mask</a:t>
            </a:r>
            <a:r>
              <a:rPr lang="fr-FR" i="1" dirty="0"/>
              <a:t> </a:t>
            </a:r>
            <a:r>
              <a:rPr lang="fr-FR" i="1" dirty="0" err="1"/>
              <a:t>other</a:t>
            </a:r>
            <a:r>
              <a:rPr lang="fr-FR" i="1" dirty="0"/>
              <a:t> </a:t>
            </a:r>
            <a:r>
              <a:rPr lang="fr-FR" i="1" dirty="0" err="1"/>
              <a:t>signals</a:t>
            </a:r>
            <a:endParaRPr lang="fr-FR" i="1"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55535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dirty="0"/>
          </a:p>
          <a:p>
            <a:r>
              <a:rPr lang="fr-FR" dirty="0"/>
              <a:t>Flag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kind</a:t>
            </a:r>
            <a:r>
              <a:rPr lang="fr-FR" dirty="0"/>
              <a:t> (</a:t>
            </a:r>
            <a:r>
              <a:rPr lang="fr-FR" dirty="0" err="1"/>
              <a:t>binary</a:t>
            </a:r>
            <a:r>
              <a:rPr lang="fr-FR" dirty="0"/>
              <a:t> value « </a:t>
            </a:r>
            <a:r>
              <a:rPr lang="fr-FR" dirty="0" err="1"/>
              <a:t>stored</a:t>
            </a:r>
            <a:r>
              <a:rPr lang="fr-FR" dirty="0"/>
              <a:t> »)</a:t>
            </a:r>
          </a:p>
          <a:p>
            <a:pPr lvl="1"/>
            <a:r>
              <a:rPr lang="fr-FR" dirty="0"/>
              <a:t>If the </a:t>
            </a:r>
            <a:r>
              <a:rPr lang="fr-FR" dirty="0" err="1"/>
              <a:t>same</a:t>
            </a:r>
            <a:r>
              <a:rPr lang="fr-FR" dirty="0"/>
              <a:t> signal n°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received</a:t>
            </a:r>
            <a:r>
              <a:rPr lang="fr-FR" dirty="0"/>
              <a:t> multiple times, and not </a:t>
            </a:r>
            <a:r>
              <a:rPr lang="fr-FR" dirty="0" err="1"/>
              <a:t>handled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…</a:t>
            </a:r>
            <a:r>
              <a:rPr lang="fr-FR" dirty="0" err="1"/>
              <a:t>only</a:t>
            </a:r>
            <a:r>
              <a:rPr lang="fr-FR" dirty="0"/>
              <a:t> one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caught</a:t>
            </a:r>
            <a:r>
              <a:rPr lang="fr-FR" dirty="0"/>
              <a:t> and </a:t>
            </a:r>
            <a:r>
              <a:rPr lang="fr-FR" dirty="0" err="1"/>
              <a:t>managed</a:t>
            </a:r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SIGUSR1 and SIGUSR2 are user </a:t>
            </a:r>
            <a:r>
              <a:rPr lang="fr-FR" dirty="0" err="1"/>
              <a:t>defined</a:t>
            </a:r>
            <a:endParaRPr lang="fr-FR" dirty="0"/>
          </a:p>
          <a:p>
            <a:pPr lvl="1"/>
            <a:r>
              <a:rPr lang="fr-FR" dirty="0"/>
              <a:t>No default </a:t>
            </a:r>
            <a:r>
              <a:rPr lang="fr-FR" dirty="0" err="1"/>
              <a:t>behavior</a:t>
            </a:r>
            <a:endParaRPr lang="fr-FR" dirty="0"/>
          </a:p>
          <a:p>
            <a:pPr lvl="1"/>
            <a:r>
              <a:rPr lang="fr-FR" dirty="0"/>
              <a:t>The </a:t>
            </a:r>
            <a:r>
              <a:rPr lang="fr-FR" dirty="0" err="1"/>
              <a:t>developer</a:t>
            </a:r>
            <a:r>
              <a:rPr lang="fr-FR" dirty="0"/>
              <a:t> </a:t>
            </a:r>
            <a:r>
              <a:rPr lang="fr-FR" dirty="0" err="1"/>
              <a:t>writes</a:t>
            </a:r>
            <a:r>
              <a:rPr lang="fr-FR" dirty="0"/>
              <a:t> </a:t>
            </a:r>
            <a:r>
              <a:rPr lang="fr-FR" dirty="0" err="1"/>
              <a:t>what</a:t>
            </a:r>
            <a:r>
              <a:rPr lang="fr-FR" dirty="0"/>
              <a:t> the program </a:t>
            </a:r>
            <a:r>
              <a:rPr lang="fr-FR" dirty="0" err="1"/>
              <a:t>should</a:t>
            </a:r>
            <a:r>
              <a:rPr lang="fr-FR" dirty="0"/>
              <a:t> do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20C1C846-037B-4503-BA93-330BD290AA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1783"/>
              </p:ext>
            </p:extLst>
          </p:nvPr>
        </p:nvGraphicFramePr>
        <p:xfrm>
          <a:off x="601580" y="1305681"/>
          <a:ext cx="794084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2605">
                  <a:extLst>
                    <a:ext uri="{9D8B030D-6E8A-4147-A177-3AD203B41FA5}">
                      <a16:colId xmlns:a16="http://schemas.microsoft.com/office/drawing/2014/main" val="251606633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2724649112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2443664842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2276239931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2332361375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3585237203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4193510508"/>
                    </a:ext>
                  </a:extLst>
                </a:gridCol>
                <a:gridCol w="992605">
                  <a:extLst>
                    <a:ext uri="{9D8B030D-6E8A-4147-A177-3AD203B41FA5}">
                      <a16:colId xmlns:a16="http://schemas.microsoft.com/office/drawing/2014/main" val="637258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SIGHUP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SIGQUIT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SIGTRAP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SIGABRT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SIGUSR2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249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 /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888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293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ABI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Calling convention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Defines</a:t>
            </a:r>
            <a:r>
              <a:rPr lang="en-US" dirty="0"/>
              <a:t> how to call a function in machine language (and assembly)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Where and in which order puts arguments of a function?</a:t>
            </a:r>
            <a:br>
              <a:rPr lang="en-US" dirty="0"/>
            </a:br>
            <a:r>
              <a:rPr lang="en-US" dirty="0"/>
              <a:t>Registers? Stack? 1</a:t>
            </a:r>
            <a:r>
              <a:rPr lang="en-US" baseline="30000" dirty="0"/>
              <a:t>st</a:t>
            </a:r>
            <a:r>
              <a:rPr lang="en-US" dirty="0"/>
              <a:t> argument in the lower/upper end of the stack?</a:t>
            </a:r>
          </a:p>
          <a:p>
            <a:r>
              <a:rPr lang="en-US" dirty="0"/>
              <a:t>Alignments of data types</a:t>
            </a:r>
          </a:p>
          <a:p>
            <a:pPr lvl="1"/>
            <a:r>
              <a:rPr lang="en-US" dirty="0"/>
              <a:t>What is the length in bits of an integer? Of a character?</a:t>
            </a:r>
          </a:p>
          <a:p>
            <a:r>
              <a:rPr lang="en-US" dirty="0"/>
              <a:t>Object file format</a:t>
            </a:r>
          </a:p>
          <a:p>
            <a:pPr lvl="1"/>
            <a:r>
              <a:rPr lang="en-US" dirty="0"/>
              <a:t>How to describe and load binary code into memory?</a:t>
            </a:r>
          </a:p>
          <a:p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How to use a </a:t>
            </a:r>
            <a:r>
              <a:rPr lang="en-US" dirty="0" err="1"/>
              <a:t>syscall</a:t>
            </a:r>
            <a:r>
              <a:rPr lang="en-US" dirty="0"/>
              <a:t>? (push arguments on stack? Or in a register?)</a:t>
            </a:r>
          </a:p>
          <a:p>
            <a:r>
              <a:rPr lang="en-US" dirty="0"/>
              <a:t>…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C37FE1-36AA-48C3-BAAE-25B50E808040}"/>
              </a:ext>
            </a:extLst>
          </p:cNvPr>
          <p:cNvSpPr txBox="1"/>
          <p:nvPr/>
        </p:nvSpPr>
        <p:spPr>
          <a:xfrm>
            <a:off x="4122004" y="4629748"/>
            <a:ext cx="4983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(</a:t>
            </a:r>
            <a:r>
              <a:rPr lang="fr-FR" i="1" dirty="0" err="1"/>
              <a:t>example</a:t>
            </a:r>
            <a:r>
              <a:rPr lang="fr-FR" i="1" dirty="0"/>
              <a:t> </a:t>
            </a:r>
            <a:r>
              <a:rPr lang="fr-FR" i="1" dirty="0">
                <a:hlinkClick r:id="rId3"/>
              </a:rPr>
              <a:t>https://www.uclibc.org/docs/psABI-x86_64.pdf</a:t>
            </a:r>
            <a:r>
              <a:rPr lang="fr-FR" i="1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363305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4114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Signal handler</a:t>
            </a:r>
          </a:p>
          <a:p>
            <a:pPr lvl="1"/>
            <a:r>
              <a:rPr lang="fr-FR" dirty="0"/>
              <a:t>A custom </a:t>
            </a:r>
            <a:r>
              <a:rPr lang="fr-FR" dirty="0" err="1"/>
              <a:t>procedure</a:t>
            </a:r>
            <a:r>
              <a:rPr lang="fr-FR" dirty="0"/>
              <a:t> can replace the default one </a:t>
            </a:r>
            <a:r>
              <a:rPr lang="fr-FR" dirty="0" err="1"/>
              <a:t>used</a:t>
            </a:r>
            <a:r>
              <a:rPr lang="fr-FR" dirty="0"/>
              <a:t> by the OS</a:t>
            </a:r>
          </a:p>
          <a:p>
            <a:pPr lvl="1"/>
            <a:r>
              <a:rPr lang="fr-FR" dirty="0" err="1"/>
              <a:t>Beware</a:t>
            </a:r>
            <a:r>
              <a:rPr lang="fr-FR" dirty="0"/>
              <a:t>: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or </a:t>
            </a:r>
            <a:r>
              <a:rPr lang="fr-FR" dirty="0" err="1"/>
              <a:t>syscalls</a:t>
            </a:r>
            <a:r>
              <a:rPr lang="fr-FR" dirty="0"/>
              <a:t> are </a:t>
            </a:r>
            <a:r>
              <a:rPr lang="fr-FR" dirty="0" err="1"/>
              <a:t>forbidden</a:t>
            </a:r>
            <a:r>
              <a:rPr lang="fr-FR" dirty="0"/>
              <a:t> in the signal handler</a:t>
            </a:r>
            <a:br>
              <a:rPr lang="fr-FR" dirty="0"/>
            </a:br>
            <a:r>
              <a:rPr lang="fr-FR" dirty="0" err="1"/>
              <a:t>Particularly</a:t>
            </a:r>
            <a:r>
              <a:rPr lang="fr-FR" dirty="0"/>
              <a:t> </a:t>
            </a:r>
            <a:r>
              <a:rPr lang="fr-FR" dirty="0" err="1"/>
              <a:t>malloc</a:t>
            </a:r>
            <a:r>
              <a:rPr lang="fr-FR" dirty="0"/>
              <a:t>(3) or printf(3)… </a:t>
            </a:r>
            <a:r>
              <a:rPr lang="fr-FR" dirty="0" err="1"/>
              <a:t>well</a:t>
            </a:r>
            <a:r>
              <a:rPr lang="fr-FR" dirty="0"/>
              <a:t>, </a:t>
            </a:r>
            <a:r>
              <a:rPr lang="fr-FR" dirty="0" err="1"/>
              <a:t>any</a:t>
            </a:r>
            <a:r>
              <a:rPr lang="fr-FR" dirty="0"/>
              <a:t> non-</a:t>
            </a:r>
            <a:r>
              <a:rPr lang="fr-FR" dirty="0" err="1"/>
              <a:t>reentrant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forbidden</a:t>
            </a:r>
            <a:r>
              <a:rPr lang="fr-FR" dirty="0"/>
              <a:t>… </a:t>
            </a:r>
            <a:r>
              <a:rPr lang="fr-FR" dirty="0" err="1"/>
              <a:t>requires</a:t>
            </a:r>
            <a:r>
              <a:rPr lang="fr-FR" dirty="0"/>
              <a:t> the </a:t>
            </a:r>
            <a:r>
              <a:rPr lang="fr-FR" i="1" dirty="0" err="1"/>
              <a:t>async</a:t>
            </a:r>
            <a:r>
              <a:rPr lang="fr-FR" i="1" dirty="0"/>
              <a:t>-signal </a:t>
            </a:r>
            <a:r>
              <a:rPr lang="fr-FR" i="1" dirty="0" err="1"/>
              <a:t>safe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 (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i="1" dirty="0"/>
              <a:t>signal-</a:t>
            </a:r>
            <a:r>
              <a:rPr lang="fr-FR" i="1" dirty="0" err="1"/>
              <a:t>safety</a:t>
            </a:r>
            <a:r>
              <a:rPr lang="fr-FR" i="1" dirty="0"/>
              <a:t>(7)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2[~3] </a:t>
            </a:r>
            <a:r>
              <a:rPr lang="fr-FR" dirty="0" err="1"/>
              <a:t>signals</a:t>
            </a:r>
            <a:r>
              <a:rPr lang="fr-FR" dirty="0"/>
              <a:t> are impossible to </a:t>
            </a:r>
            <a:r>
              <a:rPr lang="fr-FR" dirty="0" err="1"/>
              <a:t>caught</a:t>
            </a:r>
            <a:r>
              <a:rPr lang="fr-FR" dirty="0"/>
              <a:t> or to ignore: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SIGSTOP	   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stopped</a:t>
            </a:r>
            <a:br>
              <a:rPr lang="fr-FR" dirty="0"/>
            </a:br>
            <a:r>
              <a:rPr lang="fr-FR" dirty="0"/>
              <a:t>	    (</a:t>
            </a:r>
            <a:r>
              <a:rPr lang="fr-FR" dirty="0" err="1"/>
              <a:t>it’s</a:t>
            </a:r>
            <a:r>
              <a:rPr lang="fr-FR" dirty="0"/>
              <a:t> </a:t>
            </a:r>
            <a:r>
              <a:rPr lang="fr-FR" dirty="0" err="1"/>
              <a:t>waiting</a:t>
            </a:r>
            <a:r>
              <a:rPr lang="fr-FR" dirty="0"/>
              <a:t> for a SIGCONT to run </a:t>
            </a:r>
            <a:r>
              <a:rPr lang="fr-FR" dirty="0" err="1"/>
              <a:t>again</a:t>
            </a:r>
            <a:r>
              <a:rPr lang="fr-FR" dirty="0"/>
              <a:t>)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SIGKILL	   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killed</a:t>
            </a:r>
            <a:endParaRPr lang="fr-FR" dirty="0"/>
          </a:p>
          <a:p>
            <a:pPr lvl="1"/>
            <a:r>
              <a:rPr lang="fr-FR" i="1" dirty="0"/>
              <a:t>[SIGCONT  process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awakened</a:t>
            </a:r>
            <a:r>
              <a:rPr lang="fr-FR" i="1" dirty="0"/>
              <a:t> </a:t>
            </a:r>
            <a:r>
              <a:rPr lang="fr-FR" i="1" dirty="0" err="1"/>
              <a:t>from</a:t>
            </a:r>
            <a:r>
              <a:rPr lang="fr-FR" i="1" dirty="0"/>
              <a:t> a SIGSTOP] </a:t>
            </a:r>
            <a:r>
              <a:rPr lang="fr-FR" sz="2000" i="1" dirty="0"/>
              <a:t>←</a:t>
            </a:r>
            <a:r>
              <a:rPr lang="fr-FR" i="1" dirty="0"/>
              <a:t> SPECIFIC CONTEXT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78009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Process Manipulation</a:t>
            </a:r>
            <a:endParaRPr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i="1" dirty="0"/>
              <a:t>fork</a:t>
            </a:r>
            <a:r>
              <a:rPr lang="fr-FR" dirty="0"/>
              <a:t> </a:t>
            </a:r>
            <a:r>
              <a:rPr lang="fr-FR" dirty="0" err="1"/>
              <a:t>keeps</a:t>
            </a:r>
            <a:r>
              <a:rPr lang="fr-FR" dirty="0"/>
              <a:t> the signal handlers in the </a:t>
            </a:r>
            <a:r>
              <a:rPr lang="fr-FR" dirty="0" err="1"/>
              <a:t>child</a:t>
            </a:r>
            <a:endParaRPr lang="fr-FR" dirty="0"/>
          </a:p>
          <a:p>
            <a:pPr lvl="1"/>
            <a:endParaRPr lang="fr-FR" dirty="0"/>
          </a:p>
          <a:p>
            <a:r>
              <a:rPr lang="fr-FR" i="1" dirty="0" err="1"/>
              <a:t>execve</a:t>
            </a:r>
            <a:r>
              <a:rPr lang="fr-FR" dirty="0"/>
              <a:t> </a:t>
            </a:r>
            <a:r>
              <a:rPr lang="fr-FR" dirty="0" err="1"/>
              <a:t>erases</a:t>
            </a:r>
            <a:r>
              <a:rPr lang="fr-FR" dirty="0"/>
              <a:t> the handlers…</a:t>
            </a:r>
          </a:p>
          <a:p>
            <a:r>
              <a:rPr lang="fr-FR" dirty="0"/>
              <a:t>…but </a:t>
            </a:r>
            <a:r>
              <a:rPr lang="fr-FR" dirty="0" err="1"/>
              <a:t>ignored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are </a:t>
            </a:r>
            <a:r>
              <a:rPr lang="fr-FR" dirty="0" err="1"/>
              <a:t>kept</a:t>
            </a:r>
            <a:r>
              <a:rPr lang="fr-FR" dirty="0"/>
              <a:t> </a:t>
            </a:r>
            <a:r>
              <a:rPr lang="fr-FR" dirty="0" err="1"/>
              <a:t>ignored</a:t>
            </a:r>
            <a:endParaRPr lang="fr-FR" dirty="0"/>
          </a:p>
          <a:p>
            <a:pPr lvl="1"/>
            <a:r>
              <a:rPr lang="fr-FR" dirty="0"/>
              <a:t>Handlers are in the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: if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erased</a:t>
            </a:r>
            <a:r>
              <a:rPr lang="fr-FR" dirty="0"/>
              <a:t>,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erased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But </a:t>
            </a:r>
            <a:r>
              <a:rPr lang="fr-FR" dirty="0" err="1"/>
              <a:t>ignored</a:t>
            </a:r>
            <a:r>
              <a:rPr lang="fr-FR" dirty="0"/>
              <a:t> </a:t>
            </a:r>
            <a:r>
              <a:rPr lang="fr-FR" dirty="0" err="1"/>
              <a:t>signals</a:t>
            </a:r>
            <a:r>
              <a:rPr lang="fr-FR" dirty="0"/>
              <a:t> are </a:t>
            </a:r>
            <a:r>
              <a:rPr lang="fr-FR" dirty="0" err="1"/>
              <a:t>kept</a:t>
            </a:r>
            <a:r>
              <a:rPr lang="fr-FR" dirty="0"/>
              <a:t> in the PCB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intact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826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Manipulation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   kill(pid_t pid, 			// </a:t>
            </a:r>
            <a:r>
              <a:rPr lang="en" sz="2000" dirty="0"/>
              <a:t>(2) Send signal</a:t>
            </a:r>
            <a:br>
              <a:rPr lang="en" sz="2000" dirty="0"/>
            </a:br>
            <a:r>
              <a:rPr lang="en" dirty="0"/>
              <a:t>	       int sig);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sighandler_t   signal(int signum, 	// </a:t>
            </a:r>
            <a:r>
              <a:rPr lang="en" sz="2000" dirty="0"/>
              <a:t>(3) Manages signal</a:t>
            </a:r>
            <a:br>
              <a:rPr lang="en" dirty="0"/>
            </a:br>
            <a:r>
              <a:rPr lang="en" dirty="0"/>
              <a:t>			     sighandler_t handler);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   sigaction(int signum, 		 // </a:t>
            </a:r>
            <a:r>
              <a:rPr lang="en" sz="2000" dirty="0"/>
              <a:t>(2) Manages signal</a:t>
            </a:r>
            <a:br>
              <a:rPr lang="en" sz="2000" dirty="0"/>
            </a:br>
            <a:r>
              <a:rPr lang="en" dirty="0"/>
              <a:t>		      const struct sigaction *act,</a:t>
            </a:r>
            <a:br>
              <a:rPr lang="en" dirty="0"/>
            </a:br>
            <a:r>
              <a:rPr lang="en" dirty="0"/>
              <a:t>                      struct sigaction *oldact);</a:t>
            </a:r>
            <a:endParaRPr dirty="0"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600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Manipulation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fr-FR" dirty="0" err="1"/>
              <a:t>kill</a:t>
            </a:r>
            <a:r>
              <a:rPr lang="fr-FR" dirty="0"/>
              <a:t>(2)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76200" indent="0">
              <a:buNone/>
            </a:pPr>
            <a:r>
              <a:rPr lang="en" dirty="0"/>
              <a:t>int   kill(pid_t pid, int sig);</a:t>
            </a: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Sends</a:t>
            </a:r>
            <a:r>
              <a:rPr lang="fr-FR" dirty="0"/>
              <a:t> the signal « </a:t>
            </a:r>
            <a:r>
              <a:rPr lang="fr-FR" dirty="0" err="1"/>
              <a:t>sig</a:t>
            </a:r>
            <a:r>
              <a:rPr lang="fr-FR" dirty="0"/>
              <a:t> » to the process </a:t>
            </a:r>
            <a:r>
              <a:rPr lang="fr-FR" dirty="0" err="1"/>
              <a:t>number</a:t>
            </a:r>
            <a:r>
              <a:rPr lang="fr-FR" dirty="0"/>
              <a:t> « </a:t>
            </a:r>
            <a:r>
              <a:rPr lang="fr-FR" dirty="0" err="1"/>
              <a:t>pid</a:t>
            </a:r>
            <a:r>
              <a:rPr lang="fr-FR" dirty="0"/>
              <a:t> »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The program </a:t>
            </a:r>
            <a:r>
              <a:rPr lang="fr-FR" dirty="0" err="1"/>
              <a:t>might</a:t>
            </a:r>
            <a:r>
              <a:rPr lang="fr-FR" dirty="0"/>
              <a:t> not have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rights</a:t>
            </a:r>
            <a:r>
              <a:rPr lang="fr-FR" dirty="0"/>
              <a:t> to </a:t>
            </a:r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signal to the </a:t>
            </a:r>
            <a:r>
              <a:rPr lang="fr-FR" dirty="0" err="1"/>
              <a:t>targeted</a:t>
            </a:r>
            <a:r>
              <a:rPr lang="fr-FR" dirty="0"/>
              <a:t> process…</a:t>
            </a:r>
          </a:p>
          <a:p>
            <a:pPr lvl="1"/>
            <a:r>
              <a:rPr lang="fr-FR" dirty="0" err="1"/>
              <a:t>Anyone</a:t>
            </a:r>
            <a:r>
              <a:rPr lang="fr-FR" dirty="0"/>
              <a:t> </a:t>
            </a:r>
            <a:r>
              <a:rPr lang="fr-FR" dirty="0" err="1"/>
              <a:t>cannot</a:t>
            </a:r>
            <a:r>
              <a:rPr lang="fr-FR" dirty="0"/>
              <a:t> stop </a:t>
            </a:r>
            <a:r>
              <a:rPr lang="fr-FR" dirty="0" err="1"/>
              <a:t>others</a:t>
            </a:r>
            <a:r>
              <a:rPr lang="fr-FR" dirty="0"/>
              <a:t>’ </a:t>
            </a:r>
            <a:r>
              <a:rPr lang="fr-FR" dirty="0" err="1"/>
              <a:t>processes</a:t>
            </a:r>
            <a:r>
              <a:rPr lang="fr-FR" dirty="0"/>
              <a:t>, or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initd</a:t>
            </a:r>
            <a:r>
              <a:rPr lang="fr-FR" dirty="0"/>
              <a:t>/</a:t>
            </a:r>
            <a:r>
              <a:rPr lang="fr-FR" dirty="0" err="1"/>
              <a:t>systemd</a:t>
            </a:r>
            <a:r>
              <a:rPr lang="fr-FR" dirty="0"/>
              <a:t>…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57615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Manipulation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" dirty="0"/>
              <a:t>sigaction</a:t>
            </a:r>
            <a:r>
              <a:rPr lang="fr-FR" dirty="0"/>
              <a:t>(2)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int   </a:t>
            </a:r>
            <a:r>
              <a:rPr lang="en-US" dirty="0" err="1"/>
              <a:t>sigaction</a:t>
            </a:r>
            <a:r>
              <a:rPr lang="en-US" dirty="0"/>
              <a:t>(int signum,    const struct </a:t>
            </a:r>
            <a:r>
              <a:rPr lang="en-US" dirty="0" err="1"/>
              <a:t>sigaction</a:t>
            </a:r>
            <a:r>
              <a:rPr lang="en-US" dirty="0"/>
              <a:t> *act,</a:t>
            </a:r>
            <a:br>
              <a:rPr lang="en-US" dirty="0"/>
            </a:br>
            <a:r>
              <a:rPr lang="en-US" dirty="0"/>
              <a:t>		struct </a:t>
            </a:r>
            <a:r>
              <a:rPr lang="en-US" dirty="0" err="1"/>
              <a:t>sigaction</a:t>
            </a:r>
            <a:r>
              <a:rPr lang="en-US" dirty="0"/>
              <a:t> *</a:t>
            </a:r>
            <a:r>
              <a:rPr lang="en-US" dirty="0" err="1"/>
              <a:t>oldact</a:t>
            </a:r>
            <a:r>
              <a:rPr lang="en-US" dirty="0"/>
              <a:t>);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Puts</a:t>
            </a:r>
            <a:r>
              <a:rPr lang="fr-FR" dirty="0"/>
              <a:t> a handler to the signal </a:t>
            </a:r>
            <a:r>
              <a:rPr lang="fr-FR" i="1" dirty="0" err="1"/>
              <a:t>signum</a:t>
            </a:r>
            <a:r>
              <a:rPr lang="fr-FR" dirty="0"/>
              <a:t>, or ignore the signal</a:t>
            </a:r>
          </a:p>
          <a:p>
            <a:pPr lvl="1"/>
            <a:r>
              <a:rPr lang="fr-FR" dirty="0"/>
              <a:t>If </a:t>
            </a:r>
            <a:r>
              <a:rPr lang="fr-FR" i="1" dirty="0" err="1"/>
              <a:t>act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NULL: ignore the signal</a:t>
            </a:r>
          </a:p>
          <a:p>
            <a:pPr lvl="1"/>
            <a:r>
              <a:rPr lang="fr-FR" dirty="0"/>
              <a:t>If </a:t>
            </a:r>
            <a:r>
              <a:rPr lang="fr-FR" i="1" dirty="0" err="1"/>
              <a:t>act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NULL: put the </a:t>
            </a:r>
            <a:r>
              <a:rPr lang="fr-FR" dirty="0" err="1"/>
              <a:t>associated</a:t>
            </a:r>
            <a:r>
              <a:rPr lang="fr-FR" dirty="0"/>
              <a:t> handler to manage </a:t>
            </a:r>
            <a:r>
              <a:rPr lang="fr-FR" dirty="0" err="1"/>
              <a:t>it</a:t>
            </a:r>
            <a:endParaRPr lang="fr-FR" dirty="0"/>
          </a:p>
          <a:p>
            <a:pPr lvl="1"/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i="1" dirty="0" err="1"/>
              <a:t>oldact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by </a:t>
            </a:r>
            <a:r>
              <a:rPr lang="fr-FR" dirty="0" err="1"/>
              <a:t>sigaction</a:t>
            </a:r>
            <a:r>
              <a:rPr lang="fr-FR" dirty="0"/>
              <a:t> to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the last handler</a:t>
            </a:r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5792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Scheduling</a:t>
            </a:r>
            <a:endParaRPr dirty="0"/>
          </a:p>
        </p:txBody>
      </p:sp>
      <p:sp>
        <p:nvSpPr>
          <p:cNvPr id="232" name="Google Shape;232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323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to schedule ?</a:t>
            </a:r>
            <a:endParaRPr dirty="0"/>
          </a:p>
        </p:txBody>
      </p:sp>
      <p:sp>
        <p:nvSpPr>
          <p:cNvPr id="238" name="Google Shape;238;p3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Blocked/Sleeping process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Terminated (or killed) process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New process spawn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Blocked/Sleeping process becomes ready</a:t>
            </a:r>
            <a:endParaRPr dirty="0"/>
          </a:p>
        </p:txBody>
      </p:sp>
      <p:sp>
        <p:nvSpPr>
          <p:cNvPr id="239" name="Google Shape;239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56887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Multiprogramming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indent="0" algn="ctr">
              <a:buNone/>
            </a:pPr>
            <a:r>
              <a:rPr lang="fr-FR" sz="2000" i="1" dirty="0"/>
              <a:t>[</a:t>
            </a:r>
            <a:r>
              <a:rPr lang="fr-FR" sz="2000" i="1" dirty="0" err="1"/>
              <a:t>old</a:t>
            </a:r>
            <a:r>
              <a:rPr lang="fr-FR" sz="2000" i="1" dirty="0"/>
              <a:t> concept </a:t>
            </a:r>
            <a:r>
              <a:rPr lang="fr-FR" sz="2000" i="1" dirty="0" err="1"/>
              <a:t>that</a:t>
            </a:r>
            <a:r>
              <a:rPr lang="fr-FR" sz="2000" i="1" dirty="0"/>
              <a:t> </a:t>
            </a:r>
            <a:r>
              <a:rPr lang="fr-FR" sz="2000" i="1" dirty="0" err="1"/>
              <a:t>is</a:t>
            </a:r>
            <a:r>
              <a:rPr lang="fr-FR" sz="2000" i="1" dirty="0"/>
              <a:t> </a:t>
            </a:r>
            <a:r>
              <a:rPr lang="fr-FR" sz="2000" i="1" dirty="0" err="1"/>
              <a:t>obvious</a:t>
            </a:r>
            <a:r>
              <a:rPr lang="fr-FR" sz="2000" i="1" dirty="0"/>
              <a:t> </a:t>
            </a:r>
            <a:r>
              <a:rPr lang="fr-FR" sz="2000" i="1" dirty="0" err="1"/>
              <a:t>nowadays</a:t>
            </a:r>
            <a:r>
              <a:rPr lang="fr-FR" sz="2000" i="1" dirty="0"/>
              <a:t>]</a:t>
            </a:r>
          </a:p>
          <a:p>
            <a:pPr marL="76200" lvl="0" indent="0" algn="l" rtl="0"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lang="fr-FR" sz="105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Multiple programs are </a:t>
            </a:r>
            <a:r>
              <a:rPr lang="fr-FR" dirty="0" err="1"/>
              <a:t>expected</a:t>
            </a:r>
            <a:r>
              <a:rPr lang="fr-FR" dirty="0"/>
              <a:t> to run on the </a:t>
            </a:r>
            <a:r>
              <a:rPr lang="fr-FR" dirty="0" err="1"/>
              <a:t>same</a:t>
            </a:r>
            <a:r>
              <a:rPr lang="fr-FR" dirty="0"/>
              <a:t> system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A blocking I/O </a:t>
            </a:r>
            <a:r>
              <a:rPr lang="fr-FR" dirty="0" err="1"/>
              <a:t>allows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program to run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It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opposed</a:t>
            </a:r>
            <a:r>
              <a:rPr lang="fr-FR" dirty="0"/>
              <a:t> to the case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1 program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run at a time in the </a:t>
            </a:r>
            <a:r>
              <a:rPr lang="fr-FR" dirty="0" err="1"/>
              <a:t>whole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r>
              <a:rPr lang="fr-FR" dirty="0"/>
              <a:t>If an I/O </a:t>
            </a:r>
            <a:r>
              <a:rPr lang="fr-FR" dirty="0" err="1"/>
              <a:t>was</a:t>
            </a:r>
            <a:r>
              <a:rPr lang="fr-FR" dirty="0"/>
              <a:t> in a </a:t>
            </a:r>
            <a:r>
              <a:rPr lang="fr-FR" dirty="0" err="1"/>
              <a:t>wait</a:t>
            </a:r>
            <a:r>
              <a:rPr lang="fr-FR" dirty="0"/>
              <a:t> state (</a:t>
            </a:r>
            <a:r>
              <a:rPr lang="fr-FR" dirty="0" err="1"/>
              <a:t>waiting</a:t>
            </a:r>
            <a:r>
              <a:rPr lang="fr-FR" dirty="0"/>
              <a:t> for an input): </a:t>
            </a:r>
            <a:r>
              <a:rPr lang="fr-FR" dirty="0" err="1"/>
              <a:t>nothing</a:t>
            </a:r>
            <a:r>
              <a:rPr lang="fr-FR" dirty="0"/>
              <a:t> </a:t>
            </a:r>
            <a:r>
              <a:rPr lang="fr-FR" dirty="0" err="1"/>
              <a:t>else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running or happening…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49">
            <a:extLst>
              <a:ext uri="{FF2B5EF4-FFF2-40B4-BE49-F238E27FC236}">
                <a16:creationId xmlns:a16="http://schemas.microsoft.com/office/drawing/2014/main" id="{EC36ABAD-71D2-4B27-850F-E0AA9D97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Example: </a:t>
            </a:r>
            <a:r>
              <a:rPr lang="fr-FR" dirty="0" err="1"/>
              <a:t>Tasks</a:t>
            </a:r>
            <a:r>
              <a:rPr lang="fr-FR" dirty="0"/>
              <a:t> to </a:t>
            </a:r>
            <a:r>
              <a:rPr lang="fr-FR" dirty="0" err="1"/>
              <a:t>execute</a:t>
            </a:r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2069C74-15DD-4424-B1F8-824362509874}"/>
              </a:ext>
            </a:extLst>
          </p:cNvPr>
          <p:cNvGrpSpPr/>
          <p:nvPr/>
        </p:nvGrpSpPr>
        <p:grpSpPr>
          <a:xfrm>
            <a:off x="2312451" y="1582528"/>
            <a:ext cx="4519097" cy="2750803"/>
            <a:chOff x="1968513" y="1529366"/>
            <a:chExt cx="4519097" cy="2750803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7171247-DB59-4B85-B1DD-A2EBDF02BEB5}"/>
                </a:ext>
              </a:extLst>
            </p:cNvPr>
            <p:cNvGrpSpPr/>
            <p:nvPr/>
          </p:nvGrpSpPr>
          <p:grpSpPr>
            <a:xfrm>
              <a:off x="1968513" y="1532957"/>
              <a:ext cx="2124891" cy="2531769"/>
              <a:chOff x="1968513" y="1634726"/>
              <a:chExt cx="2124891" cy="253176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4D4671-C643-4A30-AC4F-D9B400371ECA}"/>
                  </a:ext>
                </a:extLst>
              </p:cNvPr>
              <p:cNvSpPr/>
              <p:nvPr/>
            </p:nvSpPr>
            <p:spPr>
              <a:xfrm>
                <a:off x="2639936" y="1634726"/>
                <a:ext cx="782053" cy="5715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60C56703-CD5D-48BC-B27D-7875699E40D7}"/>
                  </a:ext>
                </a:extLst>
              </p:cNvPr>
              <p:cNvSpPr txBox="1"/>
              <p:nvPr/>
            </p:nvSpPr>
            <p:spPr>
              <a:xfrm>
                <a:off x="1968513" y="2277928"/>
                <a:ext cx="212489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3 cycles to </a:t>
                </a:r>
                <a:r>
                  <a:rPr lang="fr-FR" dirty="0" err="1"/>
                  <a:t>execute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one I/O</a:t>
                </a:r>
                <a:br>
                  <a:rPr lang="fr-FR" dirty="0"/>
                </a:br>
                <a:r>
                  <a:rPr lang="fr-FR" dirty="0"/>
                  <a:t>(</a:t>
                </a:r>
                <a:r>
                  <a:rPr lang="fr-FR" dirty="0" err="1"/>
                  <a:t>ask</a:t>
                </a:r>
                <a:r>
                  <a:rPr lang="fr-FR" dirty="0"/>
                  <a:t> the user for an input)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CFE893D-A9BD-488C-B091-4DB473B238E3}"/>
                  </a:ext>
                </a:extLst>
              </p:cNvPr>
              <p:cNvSpPr txBox="1"/>
              <p:nvPr/>
            </p:nvSpPr>
            <p:spPr>
              <a:xfrm>
                <a:off x="2186225" y="3858718"/>
                <a:ext cx="1689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1 </a:t>
                </a:r>
                <a:r>
                  <a:rPr lang="fr-FR" dirty="0" err="1"/>
                  <a:t>is</a:t>
                </a:r>
                <a:r>
                  <a:rPr lang="fr-FR" dirty="0"/>
                  <a:t> sent first</a:t>
                </a:r>
              </a:p>
            </p:txBody>
          </p:sp>
          <p:grpSp>
            <p:nvGrpSpPr>
              <p:cNvPr id="76" name="Groupe 75">
                <a:extLst>
                  <a:ext uri="{FF2B5EF4-FFF2-40B4-BE49-F238E27FC236}">
                    <a16:creationId xmlns:a16="http://schemas.microsoft.com/office/drawing/2014/main" id="{6CB2E926-17D6-4C66-9EAA-C00EB3112631}"/>
                  </a:ext>
                </a:extLst>
              </p:cNvPr>
              <p:cNvGrpSpPr/>
              <p:nvPr/>
            </p:nvGrpSpPr>
            <p:grpSpPr>
              <a:xfrm>
                <a:off x="2599694" y="3391315"/>
                <a:ext cx="862527" cy="307778"/>
                <a:chOff x="2462120" y="3394164"/>
                <a:chExt cx="862527" cy="307778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49872FA-F603-4A30-AFD9-18EEEF11BA8C}"/>
                    </a:ext>
                  </a:extLst>
                </p:cNvPr>
                <p:cNvSpPr/>
                <p:nvPr/>
              </p:nvSpPr>
              <p:spPr>
                <a:xfrm>
                  <a:off x="2462120" y="3394165"/>
                  <a:ext cx="287509" cy="3077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9E91E493-0E56-4D78-BF0F-C92593ED17D1}"/>
                    </a:ext>
                  </a:extLst>
                </p:cNvPr>
                <p:cNvSpPr/>
                <p:nvPr/>
              </p:nvSpPr>
              <p:spPr>
                <a:xfrm>
                  <a:off x="2749629" y="3394164"/>
                  <a:ext cx="287509" cy="3077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B09613A-9259-4A0B-B91F-CD36CB8EFED1}"/>
                    </a:ext>
                  </a:extLst>
                </p:cNvPr>
                <p:cNvSpPr/>
                <p:nvPr/>
              </p:nvSpPr>
              <p:spPr>
                <a:xfrm>
                  <a:off x="3037138" y="3394164"/>
                  <a:ext cx="287509" cy="307777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89" name="Groupe 88">
              <a:extLst>
                <a:ext uri="{FF2B5EF4-FFF2-40B4-BE49-F238E27FC236}">
                  <a16:creationId xmlns:a16="http://schemas.microsoft.com/office/drawing/2014/main" id="{C28567E6-FEEF-47C6-B926-DE61CCF2ABEA}"/>
                </a:ext>
              </a:extLst>
            </p:cNvPr>
            <p:cNvGrpSpPr/>
            <p:nvPr/>
          </p:nvGrpSpPr>
          <p:grpSpPr>
            <a:xfrm>
              <a:off x="4600777" y="1529366"/>
              <a:ext cx="1886833" cy="2750803"/>
              <a:chOff x="4600777" y="1631135"/>
              <a:chExt cx="1886833" cy="275080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D451FB7-9C02-4A88-AC35-73615AAA856B}"/>
                  </a:ext>
                </a:extLst>
              </p:cNvPr>
              <p:cNvSpPr/>
              <p:nvPr/>
            </p:nvSpPr>
            <p:spPr>
              <a:xfrm>
                <a:off x="5153172" y="1631135"/>
                <a:ext cx="782053" cy="5715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98E000A-6567-4AB3-AE9F-7F9CB94F976C}"/>
                  </a:ext>
                </a:extLst>
              </p:cNvPr>
              <p:cNvSpPr txBox="1"/>
              <p:nvPr/>
            </p:nvSpPr>
            <p:spPr>
              <a:xfrm>
                <a:off x="4600777" y="2277928"/>
                <a:ext cx="1886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2 cycles to </a:t>
                </a:r>
                <a:r>
                  <a:rPr lang="fr-FR" dirty="0" err="1"/>
                  <a:t>execute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ACFE85E5-A3CC-4CFB-90DB-AAD39AB49A3D}"/>
                  </a:ext>
                </a:extLst>
              </p:cNvPr>
              <p:cNvSpPr txBox="1"/>
              <p:nvPr/>
            </p:nvSpPr>
            <p:spPr>
              <a:xfrm>
                <a:off x="4699461" y="3858718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2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1</a:t>
                </a:r>
              </a:p>
            </p:txBody>
          </p:sp>
          <p:grpSp>
            <p:nvGrpSpPr>
              <p:cNvPr id="84" name="Groupe 83">
                <a:extLst>
                  <a:ext uri="{FF2B5EF4-FFF2-40B4-BE49-F238E27FC236}">
                    <a16:creationId xmlns:a16="http://schemas.microsoft.com/office/drawing/2014/main" id="{CA0758DA-A94B-4CEA-BB6A-586751488FB9}"/>
                  </a:ext>
                </a:extLst>
              </p:cNvPr>
              <p:cNvGrpSpPr/>
              <p:nvPr/>
            </p:nvGrpSpPr>
            <p:grpSpPr>
              <a:xfrm>
                <a:off x="5256683" y="3391314"/>
                <a:ext cx="575018" cy="307778"/>
                <a:chOff x="2462120" y="3394164"/>
                <a:chExt cx="575018" cy="307778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AE024DD-42B3-4D71-B1C6-5B760AEF9DC3}"/>
                    </a:ext>
                  </a:extLst>
                </p:cNvPr>
                <p:cNvSpPr/>
                <p:nvPr/>
              </p:nvSpPr>
              <p:spPr>
                <a:xfrm>
                  <a:off x="2462120" y="3394165"/>
                  <a:ext cx="287509" cy="307777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DB0F171-32E3-48FD-BC59-1EB14D072EF0}"/>
                    </a:ext>
                  </a:extLst>
                </p:cNvPr>
                <p:cNvSpPr/>
                <p:nvPr/>
              </p:nvSpPr>
              <p:spPr>
                <a:xfrm>
                  <a:off x="2749629" y="3394164"/>
                  <a:ext cx="287509" cy="307777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634882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990F4-37C0-4174-A632-59C1E934C690}"/>
              </a:ext>
            </a:extLst>
          </p:cNvPr>
          <p:cNvSpPr/>
          <p:nvPr/>
        </p:nvSpPr>
        <p:spPr>
          <a:xfrm>
            <a:off x="1065565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08A098-32EC-4B82-9D04-B94136822423}"/>
              </a:ext>
            </a:extLst>
          </p:cNvPr>
          <p:cNvSpPr/>
          <p:nvPr/>
        </p:nvSpPr>
        <p:spPr>
          <a:xfrm>
            <a:off x="1847618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EC83FD-5785-4A3A-8228-2719DC110C6A}"/>
              </a:ext>
            </a:extLst>
          </p:cNvPr>
          <p:cNvSpPr/>
          <p:nvPr/>
        </p:nvSpPr>
        <p:spPr>
          <a:xfrm>
            <a:off x="2629671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17CF8-93A2-4881-9DB0-258A1876017A}"/>
              </a:ext>
            </a:extLst>
          </p:cNvPr>
          <p:cNvSpPr/>
          <p:nvPr/>
        </p:nvSpPr>
        <p:spPr>
          <a:xfrm>
            <a:off x="3411724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3EEE5-24CE-40CB-8C88-B9941AB3A4FB}"/>
              </a:ext>
            </a:extLst>
          </p:cNvPr>
          <p:cNvSpPr/>
          <p:nvPr/>
        </p:nvSpPr>
        <p:spPr>
          <a:xfrm>
            <a:off x="4193777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E75D4F-4189-4FE9-857D-863F8886F312}"/>
              </a:ext>
            </a:extLst>
          </p:cNvPr>
          <p:cNvSpPr/>
          <p:nvPr/>
        </p:nvSpPr>
        <p:spPr>
          <a:xfrm>
            <a:off x="4975830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78F8E-5670-46DC-9E08-A4459B3446D4}"/>
              </a:ext>
            </a:extLst>
          </p:cNvPr>
          <p:cNvSpPr/>
          <p:nvPr/>
        </p:nvSpPr>
        <p:spPr>
          <a:xfrm>
            <a:off x="5757883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636D6-1C0F-4BFA-94C0-644AA372CD10}"/>
              </a:ext>
            </a:extLst>
          </p:cNvPr>
          <p:cNvSpPr/>
          <p:nvPr/>
        </p:nvSpPr>
        <p:spPr>
          <a:xfrm>
            <a:off x="6539936" y="2348325"/>
            <a:ext cx="782053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C1BCE-4513-452A-91C1-78BF9BC4DF73}"/>
              </a:ext>
            </a:extLst>
          </p:cNvPr>
          <p:cNvSpPr/>
          <p:nvPr/>
        </p:nvSpPr>
        <p:spPr>
          <a:xfrm>
            <a:off x="7321989" y="2348325"/>
            <a:ext cx="782053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623031-0F2F-4953-8776-872E1D43CE32}"/>
              </a:ext>
            </a:extLst>
          </p:cNvPr>
          <p:cNvSpPr txBox="1"/>
          <p:nvPr/>
        </p:nvSpPr>
        <p:spPr>
          <a:xfrm>
            <a:off x="2160539" y="1287401"/>
            <a:ext cx="94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/>
              <a:t>I/O </a:t>
            </a:r>
            <a:r>
              <a:rPr lang="fr-FR" sz="1200" dirty="0" err="1"/>
              <a:t>waiting</a:t>
            </a:r>
            <a:r>
              <a:rPr lang="fr-FR" sz="1200" dirty="0"/>
              <a:t> for an input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A2B53DE-6604-42A9-BEB1-3B8A5C603401}"/>
              </a:ext>
            </a:extLst>
          </p:cNvPr>
          <p:cNvCxnSpPr/>
          <p:nvPr/>
        </p:nvCxnSpPr>
        <p:spPr>
          <a:xfrm>
            <a:off x="2629670" y="1935904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23957A-F662-4BBD-9D4C-E6BDF3B6D8BC}"/>
              </a:ext>
            </a:extLst>
          </p:cNvPr>
          <p:cNvCxnSpPr/>
          <p:nvPr/>
        </p:nvCxnSpPr>
        <p:spPr>
          <a:xfrm>
            <a:off x="5757882" y="1933733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4C5A992-5832-48AF-8AB8-30B44EA31F79}"/>
              </a:ext>
            </a:extLst>
          </p:cNvPr>
          <p:cNvSpPr txBox="1"/>
          <p:nvPr/>
        </p:nvSpPr>
        <p:spPr>
          <a:xfrm>
            <a:off x="5311840" y="1472592"/>
            <a:ext cx="89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/>
              <a:t>user input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1210DA2C-65D5-4829-90FC-3CA697E51086}"/>
              </a:ext>
            </a:extLst>
          </p:cNvPr>
          <p:cNvCxnSpPr/>
          <p:nvPr/>
        </p:nvCxnSpPr>
        <p:spPr>
          <a:xfrm>
            <a:off x="8104042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B9CDEA51-5729-4E9E-A268-63B107D51771}"/>
              </a:ext>
            </a:extLst>
          </p:cNvPr>
          <p:cNvSpPr txBox="1"/>
          <p:nvPr/>
        </p:nvSpPr>
        <p:spPr>
          <a:xfrm>
            <a:off x="7495677" y="3319511"/>
            <a:ext cx="1216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 err="1"/>
              <a:t>ended</a:t>
            </a:r>
            <a:endParaRPr lang="fr-FR" sz="1200" i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F1C76F-752B-4075-8EB7-F4F8D84D6925}"/>
              </a:ext>
            </a:extLst>
          </p:cNvPr>
          <p:cNvSpPr txBox="1"/>
          <p:nvPr/>
        </p:nvSpPr>
        <p:spPr>
          <a:xfrm>
            <a:off x="5931571" y="3319511"/>
            <a:ext cx="12167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 err="1"/>
              <a:t>ended</a:t>
            </a:r>
            <a:br>
              <a:rPr lang="fr-FR" sz="1200" dirty="0"/>
            </a:br>
            <a:br>
              <a:rPr lang="fr-FR" sz="1200" dirty="0"/>
            </a:br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BE2406E-6AAD-4D49-B1D0-180474C3DA35}"/>
              </a:ext>
            </a:extLst>
          </p:cNvPr>
          <p:cNvCxnSpPr/>
          <p:nvPr/>
        </p:nvCxnSpPr>
        <p:spPr>
          <a:xfrm>
            <a:off x="6539936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A very simple (and old) scheduling</a:t>
            </a:r>
            <a:endParaRPr dirty="0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7C46171-58C6-4E4F-9DAB-C2915CDF2E99}"/>
              </a:ext>
            </a:extLst>
          </p:cNvPr>
          <p:cNvCxnSpPr/>
          <p:nvPr/>
        </p:nvCxnSpPr>
        <p:spPr>
          <a:xfrm>
            <a:off x="1847618" y="1933732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D6DCAC13-0626-4B9D-8CFB-D5408F12DEAD}"/>
              </a:ext>
            </a:extLst>
          </p:cNvPr>
          <p:cNvSpPr txBox="1"/>
          <p:nvPr/>
        </p:nvSpPr>
        <p:spPr>
          <a:xfrm>
            <a:off x="1411346" y="1477046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dirty="0" err="1"/>
              <a:t>submitted</a:t>
            </a:r>
            <a:endParaRPr lang="fr-FR" sz="1200" i="1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324A666-F518-42AB-A745-E74F4C5680D8}"/>
              </a:ext>
            </a:extLst>
          </p:cNvPr>
          <p:cNvCxnSpPr/>
          <p:nvPr/>
        </p:nvCxnSpPr>
        <p:spPr>
          <a:xfrm>
            <a:off x="1058741" y="1927447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26DCAD89-EF03-444A-8F41-29DBA53A231D}"/>
              </a:ext>
            </a:extLst>
          </p:cNvPr>
          <p:cNvSpPr txBox="1"/>
          <p:nvPr/>
        </p:nvSpPr>
        <p:spPr>
          <a:xfrm>
            <a:off x="600984" y="1465149"/>
            <a:ext cx="9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 err="1"/>
              <a:t>submitted</a:t>
            </a:r>
            <a:endParaRPr lang="fr-FR" sz="1200" i="1" dirty="0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54307C3-0E24-4B1A-96F0-95D6AAAD6D50}"/>
              </a:ext>
            </a:extLst>
          </p:cNvPr>
          <p:cNvCxnSpPr/>
          <p:nvPr/>
        </p:nvCxnSpPr>
        <p:spPr>
          <a:xfrm>
            <a:off x="2629708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82149A7-1582-4EAB-AC83-7C784EAC6C30}"/>
              </a:ext>
            </a:extLst>
          </p:cNvPr>
          <p:cNvSpPr txBox="1"/>
          <p:nvPr/>
        </p:nvSpPr>
        <p:spPr>
          <a:xfrm>
            <a:off x="1422447" y="3325948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 err="1"/>
              <a:t>ready</a:t>
            </a:r>
            <a:endParaRPr lang="fr-FR" sz="1200" i="1" dirty="0"/>
          </a:p>
        </p:txBody>
      </p: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DD753DE-11F8-46FA-990F-74B99F2E6CA1}"/>
              </a:ext>
            </a:extLst>
          </p:cNvPr>
          <p:cNvCxnSpPr/>
          <p:nvPr/>
        </p:nvCxnSpPr>
        <p:spPr>
          <a:xfrm>
            <a:off x="1846874" y="2928915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>
            <a:extLst>
              <a:ext uri="{FF2B5EF4-FFF2-40B4-BE49-F238E27FC236}">
                <a16:creationId xmlns:a16="http://schemas.microsoft.com/office/drawing/2014/main" id="{37CFE778-AA9D-4B8D-92FC-422F0A5B935B}"/>
              </a:ext>
            </a:extLst>
          </p:cNvPr>
          <p:cNvSpPr txBox="1"/>
          <p:nvPr/>
        </p:nvSpPr>
        <p:spPr>
          <a:xfrm>
            <a:off x="2199427" y="3319511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/>
              <a:t>sleeping</a:t>
            </a:r>
          </a:p>
        </p:txBody>
      </p: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E109F6CD-152E-46C8-B2E5-7FC5F04CD429}"/>
              </a:ext>
            </a:extLst>
          </p:cNvPr>
          <p:cNvCxnSpPr/>
          <p:nvPr/>
        </p:nvCxnSpPr>
        <p:spPr>
          <a:xfrm>
            <a:off x="5757881" y="2907090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ZoneTexte 63">
            <a:extLst>
              <a:ext uri="{FF2B5EF4-FFF2-40B4-BE49-F238E27FC236}">
                <a16:creationId xmlns:a16="http://schemas.microsoft.com/office/drawing/2014/main" id="{C95363A8-8E07-4740-AB03-11458940EF8C}"/>
              </a:ext>
            </a:extLst>
          </p:cNvPr>
          <p:cNvSpPr txBox="1"/>
          <p:nvPr/>
        </p:nvSpPr>
        <p:spPr>
          <a:xfrm>
            <a:off x="5320018" y="3325948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15AF58E3-CC1E-4F23-B345-C7ECBA4D83B5}"/>
              </a:ext>
            </a:extLst>
          </p:cNvPr>
          <p:cNvSpPr/>
          <p:nvPr/>
        </p:nvSpPr>
        <p:spPr>
          <a:xfrm rot="5400000">
            <a:off x="8111463" y="2338197"/>
            <a:ext cx="565204" cy="585462"/>
          </a:xfrm>
          <a:prstGeom prst="triangle">
            <a:avLst>
              <a:gd name="adj" fmla="val 52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D7039E35-1B13-4749-95C3-AB052CFD583A}"/>
              </a:ext>
            </a:extLst>
          </p:cNvPr>
          <p:cNvCxnSpPr/>
          <p:nvPr/>
        </p:nvCxnSpPr>
        <p:spPr>
          <a:xfrm>
            <a:off x="1065565" y="2919162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36B66F0F-85C1-44D2-9F04-F34DAE92B4B8}"/>
              </a:ext>
            </a:extLst>
          </p:cNvPr>
          <p:cNvSpPr txBox="1"/>
          <p:nvPr/>
        </p:nvSpPr>
        <p:spPr>
          <a:xfrm>
            <a:off x="457200" y="3325949"/>
            <a:ext cx="12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 err="1"/>
              <a:t>ready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151752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 process?</a:t>
            </a:r>
            <a:endParaRPr dirty="0"/>
          </a:p>
        </p:txBody>
      </p:sp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Program: static object that contain code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The file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Process: program in execution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Something in userland memory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Context: address space, registers, and other infos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Data in kernel</a:t>
            </a:r>
            <a:endParaRPr dirty="0"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CE990F4-37C0-4174-A632-59C1E934C690}"/>
              </a:ext>
            </a:extLst>
          </p:cNvPr>
          <p:cNvSpPr/>
          <p:nvPr/>
        </p:nvSpPr>
        <p:spPr>
          <a:xfrm>
            <a:off x="1065565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08A098-32EC-4B82-9D04-B94136822423}"/>
              </a:ext>
            </a:extLst>
          </p:cNvPr>
          <p:cNvSpPr/>
          <p:nvPr/>
        </p:nvSpPr>
        <p:spPr>
          <a:xfrm>
            <a:off x="1847618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EC83FD-5785-4A3A-8228-2719DC110C6A}"/>
              </a:ext>
            </a:extLst>
          </p:cNvPr>
          <p:cNvSpPr/>
          <p:nvPr/>
        </p:nvSpPr>
        <p:spPr>
          <a:xfrm>
            <a:off x="2629671" y="2348325"/>
            <a:ext cx="782053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17CF8-93A2-4881-9DB0-258A1876017A}"/>
              </a:ext>
            </a:extLst>
          </p:cNvPr>
          <p:cNvSpPr/>
          <p:nvPr/>
        </p:nvSpPr>
        <p:spPr>
          <a:xfrm>
            <a:off x="3411724" y="2348325"/>
            <a:ext cx="782053" cy="57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3EEE5-24CE-40CB-8C88-B9941AB3A4FB}"/>
              </a:ext>
            </a:extLst>
          </p:cNvPr>
          <p:cNvSpPr/>
          <p:nvPr/>
        </p:nvSpPr>
        <p:spPr>
          <a:xfrm>
            <a:off x="4193777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E75D4F-4189-4FE9-857D-863F8886F312}"/>
              </a:ext>
            </a:extLst>
          </p:cNvPr>
          <p:cNvSpPr/>
          <p:nvPr/>
        </p:nvSpPr>
        <p:spPr>
          <a:xfrm>
            <a:off x="4975830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78F8E-5670-46DC-9E08-A4459B3446D4}"/>
              </a:ext>
            </a:extLst>
          </p:cNvPr>
          <p:cNvSpPr/>
          <p:nvPr/>
        </p:nvSpPr>
        <p:spPr>
          <a:xfrm>
            <a:off x="5757883" y="2348325"/>
            <a:ext cx="782053" cy="5715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F636D6-1C0F-4BFA-94C0-644AA372CD10}"/>
              </a:ext>
            </a:extLst>
          </p:cNvPr>
          <p:cNvSpPr/>
          <p:nvPr/>
        </p:nvSpPr>
        <p:spPr>
          <a:xfrm>
            <a:off x="6539936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0C1BCE-4513-452A-91C1-78BF9BC4DF73}"/>
              </a:ext>
            </a:extLst>
          </p:cNvPr>
          <p:cNvSpPr/>
          <p:nvPr/>
        </p:nvSpPr>
        <p:spPr>
          <a:xfrm>
            <a:off x="7321989" y="2348325"/>
            <a:ext cx="782053" cy="5715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A623031-0F2F-4953-8776-872E1D43CE32}"/>
              </a:ext>
            </a:extLst>
          </p:cNvPr>
          <p:cNvSpPr txBox="1"/>
          <p:nvPr/>
        </p:nvSpPr>
        <p:spPr>
          <a:xfrm>
            <a:off x="2160539" y="1287401"/>
            <a:ext cx="943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/>
              <a:t>I/O </a:t>
            </a:r>
            <a:r>
              <a:rPr lang="fr-FR" sz="1200" dirty="0" err="1"/>
              <a:t>waiting</a:t>
            </a:r>
            <a:r>
              <a:rPr lang="fr-FR" sz="1200" dirty="0"/>
              <a:t> for an input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A2B53DE-6604-42A9-BEB1-3B8A5C603401}"/>
              </a:ext>
            </a:extLst>
          </p:cNvPr>
          <p:cNvCxnSpPr/>
          <p:nvPr/>
        </p:nvCxnSpPr>
        <p:spPr>
          <a:xfrm>
            <a:off x="2629670" y="1935904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1423957A-F662-4BBD-9D4C-E6BDF3B6D8BC}"/>
              </a:ext>
            </a:extLst>
          </p:cNvPr>
          <p:cNvCxnSpPr/>
          <p:nvPr/>
        </p:nvCxnSpPr>
        <p:spPr>
          <a:xfrm>
            <a:off x="5757882" y="1933733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14C5A992-5832-48AF-8AB8-30B44EA31F79}"/>
              </a:ext>
            </a:extLst>
          </p:cNvPr>
          <p:cNvSpPr txBox="1"/>
          <p:nvPr/>
        </p:nvSpPr>
        <p:spPr>
          <a:xfrm>
            <a:off x="5311840" y="1472592"/>
            <a:ext cx="892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/>
              <a:t>user input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9CDEA51-5729-4E9E-A268-63B107D51771}"/>
              </a:ext>
            </a:extLst>
          </p:cNvPr>
          <p:cNvSpPr txBox="1"/>
          <p:nvPr/>
        </p:nvSpPr>
        <p:spPr>
          <a:xfrm>
            <a:off x="3800044" y="3318011"/>
            <a:ext cx="782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 err="1"/>
              <a:t>ended</a:t>
            </a:r>
            <a:endParaRPr lang="fr-FR" sz="1200" i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8F1C76F-752B-4075-8EB7-F4F8D84D6925}"/>
              </a:ext>
            </a:extLst>
          </p:cNvPr>
          <p:cNvSpPr txBox="1"/>
          <p:nvPr/>
        </p:nvSpPr>
        <p:spPr>
          <a:xfrm>
            <a:off x="6181906" y="3318261"/>
            <a:ext cx="716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 err="1"/>
              <a:t>ended</a:t>
            </a:r>
            <a:endParaRPr lang="fr-FR" sz="1200" i="1" dirty="0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BE2406E-6AAD-4D49-B1D0-180474C3DA35}"/>
              </a:ext>
            </a:extLst>
          </p:cNvPr>
          <p:cNvCxnSpPr/>
          <p:nvPr/>
        </p:nvCxnSpPr>
        <p:spPr>
          <a:xfrm>
            <a:off x="6539936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Multiprogramming</a:t>
            </a:r>
            <a:endParaRPr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7A0266E-7C74-44D8-B8D5-34A8BDF69A24}"/>
              </a:ext>
            </a:extLst>
          </p:cNvPr>
          <p:cNvSpPr txBox="1"/>
          <p:nvPr/>
        </p:nvSpPr>
        <p:spPr>
          <a:xfrm>
            <a:off x="457200" y="3325949"/>
            <a:ext cx="1216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 err="1"/>
              <a:t>ready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CB72EEC-5A4C-45D4-96C2-30F72E0D1959}"/>
              </a:ext>
            </a:extLst>
          </p:cNvPr>
          <p:cNvCxnSpPr/>
          <p:nvPr/>
        </p:nvCxnSpPr>
        <p:spPr>
          <a:xfrm>
            <a:off x="1065565" y="2919162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7C46171-58C6-4E4F-9DAB-C2915CDF2E99}"/>
              </a:ext>
            </a:extLst>
          </p:cNvPr>
          <p:cNvCxnSpPr/>
          <p:nvPr/>
        </p:nvCxnSpPr>
        <p:spPr>
          <a:xfrm>
            <a:off x="1847618" y="1933732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D6DCAC13-0626-4B9D-8CFB-D5408F12DEAD}"/>
              </a:ext>
            </a:extLst>
          </p:cNvPr>
          <p:cNvSpPr txBox="1"/>
          <p:nvPr/>
        </p:nvSpPr>
        <p:spPr>
          <a:xfrm>
            <a:off x="1411346" y="1477046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dirty="0" err="1"/>
              <a:t>submitted</a:t>
            </a:r>
            <a:endParaRPr lang="fr-FR" sz="1200" i="1" dirty="0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324A666-F518-42AB-A745-E74F4C5680D8}"/>
              </a:ext>
            </a:extLst>
          </p:cNvPr>
          <p:cNvCxnSpPr/>
          <p:nvPr/>
        </p:nvCxnSpPr>
        <p:spPr>
          <a:xfrm>
            <a:off x="1061409" y="1927447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26DCAD89-EF03-444A-8F41-29DBA53A231D}"/>
              </a:ext>
            </a:extLst>
          </p:cNvPr>
          <p:cNvSpPr txBox="1"/>
          <p:nvPr/>
        </p:nvSpPr>
        <p:spPr>
          <a:xfrm>
            <a:off x="600984" y="1465149"/>
            <a:ext cx="929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dirty="0" err="1"/>
              <a:t>submitted</a:t>
            </a:r>
            <a:endParaRPr lang="fr-FR" sz="1200" i="1" dirty="0"/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054307C3-0E24-4B1A-96F0-95D6AAAD6D50}"/>
              </a:ext>
            </a:extLst>
          </p:cNvPr>
          <p:cNvCxnSpPr/>
          <p:nvPr/>
        </p:nvCxnSpPr>
        <p:spPr>
          <a:xfrm>
            <a:off x="2632376" y="2913528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82149A7-1582-4EAB-AC83-7C784EAC6C30}"/>
              </a:ext>
            </a:extLst>
          </p:cNvPr>
          <p:cNvSpPr txBox="1"/>
          <p:nvPr/>
        </p:nvSpPr>
        <p:spPr>
          <a:xfrm>
            <a:off x="1422447" y="3325948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  <a:br>
              <a:rPr lang="fr-FR" sz="1200" dirty="0"/>
            </a:br>
            <a:r>
              <a:rPr lang="fr-FR" sz="1200" i="1" dirty="0" err="1"/>
              <a:t>ready</a:t>
            </a:r>
            <a:endParaRPr lang="fr-FR" sz="1200" i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37CFE778-AA9D-4B8D-92FC-422F0A5B935B}"/>
              </a:ext>
            </a:extLst>
          </p:cNvPr>
          <p:cNvSpPr txBox="1"/>
          <p:nvPr/>
        </p:nvSpPr>
        <p:spPr>
          <a:xfrm>
            <a:off x="2199427" y="3319511"/>
            <a:ext cx="872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/>
              <a:t>sleeping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Task</a:t>
            </a:r>
            <a:r>
              <a:rPr lang="fr-FR" sz="1200" dirty="0"/>
              <a:t> 2:</a:t>
            </a:r>
          </a:p>
          <a:p>
            <a:pPr algn="ctr"/>
            <a:r>
              <a:rPr lang="fr-FR" sz="1200" i="1" dirty="0"/>
              <a:t>running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C95363A8-8E07-4740-AB03-11458940EF8C}"/>
              </a:ext>
            </a:extLst>
          </p:cNvPr>
          <p:cNvSpPr txBox="1"/>
          <p:nvPr/>
        </p:nvSpPr>
        <p:spPr>
          <a:xfrm>
            <a:off x="5320018" y="3325948"/>
            <a:ext cx="872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 err="1"/>
              <a:t>Task</a:t>
            </a:r>
            <a:r>
              <a:rPr lang="fr-FR" sz="1200" dirty="0"/>
              <a:t> 1:</a:t>
            </a:r>
            <a:br>
              <a:rPr lang="fr-FR" sz="1200" dirty="0"/>
            </a:br>
            <a:r>
              <a:rPr lang="fr-FR" sz="1200" i="1" dirty="0"/>
              <a:t>running</a:t>
            </a:r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E86997D-10C1-4FDE-BA65-6187EC50E52B}"/>
              </a:ext>
            </a:extLst>
          </p:cNvPr>
          <p:cNvCxnSpPr/>
          <p:nvPr/>
        </p:nvCxnSpPr>
        <p:spPr>
          <a:xfrm>
            <a:off x="4193777" y="2928915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riangle isocèle 34">
            <a:extLst>
              <a:ext uri="{FF2B5EF4-FFF2-40B4-BE49-F238E27FC236}">
                <a16:creationId xmlns:a16="http://schemas.microsoft.com/office/drawing/2014/main" id="{7F2A6A1F-9FD6-4067-9D46-08868D7DDB64}"/>
              </a:ext>
            </a:extLst>
          </p:cNvPr>
          <p:cNvSpPr/>
          <p:nvPr/>
        </p:nvSpPr>
        <p:spPr>
          <a:xfrm rot="5400000">
            <a:off x="8111463" y="2338197"/>
            <a:ext cx="565204" cy="585462"/>
          </a:xfrm>
          <a:prstGeom prst="triangle">
            <a:avLst>
              <a:gd name="adj" fmla="val 5220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88633208-C6D0-4EF7-80E5-12F7AA68B49E}"/>
              </a:ext>
            </a:extLst>
          </p:cNvPr>
          <p:cNvCxnSpPr/>
          <p:nvPr/>
        </p:nvCxnSpPr>
        <p:spPr>
          <a:xfrm>
            <a:off x="1846874" y="2928915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8990C9E-7FA2-4E71-AA71-1A264ABE4570}"/>
              </a:ext>
            </a:extLst>
          </p:cNvPr>
          <p:cNvCxnSpPr/>
          <p:nvPr/>
        </p:nvCxnSpPr>
        <p:spPr>
          <a:xfrm>
            <a:off x="5757881" y="2907090"/>
            <a:ext cx="0" cy="4124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664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9031D40-A2A3-4CE6-B455-635634E6DCB5}"/>
              </a:ext>
            </a:extLst>
          </p:cNvPr>
          <p:cNvGrpSpPr/>
          <p:nvPr/>
        </p:nvGrpSpPr>
        <p:grpSpPr>
          <a:xfrm flipV="1">
            <a:off x="527111" y="3394194"/>
            <a:ext cx="4679514" cy="379960"/>
            <a:chOff x="1065565" y="2348325"/>
            <a:chExt cx="7038477" cy="5715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E990F4-37C0-4174-A632-59C1E934C690}"/>
                </a:ext>
              </a:extLst>
            </p:cNvPr>
            <p:cNvSpPr/>
            <p:nvPr/>
          </p:nvSpPr>
          <p:spPr>
            <a:xfrm>
              <a:off x="1065565" y="234832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08A098-32EC-4B82-9D04-B94136822423}"/>
                </a:ext>
              </a:extLst>
            </p:cNvPr>
            <p:cNvSpPr/>
            <p:nvPr/>
          </p:nvSpPr>
          <p:spPr>
            <a:xfrm>
              <a:off x="1847618" y="234832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EC83FD-5785-4A3A-8228-2719DC110C6A}"/>
                </a:ext>
              </a:extLst>
            </p:cNvPr>
            <p:cNvSpPr/>
            <p:nvPr/>
          </p:nvSpPr>
          <p:spPr>
            <a:xfrm>
              <a:off x="2629671" y="2348325"/>
              <a:ext cx="782053" cy="571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E17CF8-93A2-4881-9DB0-258A1876017A}"/>
                </a:ext>
              </a:extLst>
            </p:cNvPr>
            <p:cNvSpPr/>
            <p:nvPr/>
          </p:nvSpPr>
          <p:spPr>
            <a:xfrm>
              <a:off x="3411724" y="2348325"/>
              <a:ext cx="782053" cy="571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C13EEE5-24CE-40CB-8C88-B9941AB3A4FB}"/>
                </a:ext>
              </a:extLst>
            </p:cNvPr>
            <p:cNvSpPr/>
            <p:nvPr/>
          </p:nvSpPr>
          <p:spPr>
            <a:xfrm>
              <a:off x="4193777" y="234832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E75D4F-4189-4FE9-857D-863F8886F312}"/>
                </a:ext>
              </a:extLst>
            </p:cNvPr>
            <p:cNvSpPr/>
            <p:nvPr/>
          </p:nvSpPr>
          <p:spPr>
            <a:xfrm>
              <a:off x="4975830" y="234832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178F8E-5670-46DC-9E08-A4459B3446D4}"/>
                </a:ext>
              </a:extLst>
            </p:cNvPr>
            <p:cNvSpPr/>
            <p:nvPr/>
          </p:nvSpPr>
          <p:spPr>
            <a:xfrm>
              <a:off x="5757883" y="234832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2F636D6-1C0F-4BFA-94C0-644AA372CD10}"/>
                </a:ext>
              </a:extLst>
            </p:cNvPr>
            <p:cNvSpPr/>
            <p:nvPr/>
          </p:nvSpPr>
          <p:spPr>
            <a:xfrm>
              <a:off x="6539936" y="234832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40C1BCE-4513-452A-91C1-78BF9BC4DF73}"/>
                </a:ext>
              </a:extLst>
            </p:cNvPr>
            <p:cNvSpPr/>
            <p:nvPr/>
          </p:nvSpPr>
          <p:spPr>
            <a:xfrm>
              <a:off x="7321989" y="234832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Discussions</a:t>
            </a:r>
            <a:endParaRPr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FD910B6-613A-4563-8D67-DF8365D2C331}"/>
              </a:ext>
            </a:extLst>
          </p:cNvPr>
          <p:cNvGrpSpPr/>
          <p:nvPr/>
        </p:nvGrpSpPr>
        <p:grpSpPr>
          <a:xfrm flipV="1">
            <a:off x="532815" y="1501265"/>
            <a:ext cx="4692319" cy="381000"/>
            <a:chOff x="1052761" y="1501265"/>
            <a:chExt cx="7038477" cy="5715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F8300F4-48F1-427A-BD86-EBCC88D1330B}"/>
                </a:ext>
              </a:extLst>
            </p:cNvPr>
            <p:cNvSpPr/>
            <p:nvPr/>
          </p:nvSpPr>
          <p:spPr>
            <a:xfrm>
              <a:off x="1052761" y="150126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716454-6925-4D67-98AD-DF28569F2E48}"/>
                </a:ext>
              </a:extLst>
            </p:cNvPr>
            <p:cNvSpPr/>
            <p:nvPr/>
          </p:nvSpPr>
          <p:spPr>
            <a:xfrm>
              <a:off x="1834814" y="150126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1CE78C-23CE-4CE0-868C-5EDC6AF4F30D}"/>
                </a:ext>
              </a:extLst>
            </p:cNvPr>
            <p:cNvSpPr/>
            <p:nvPr/>
          </p:nvSpPr>
          <p:spPr>
            <a:xfrm>
              <a:off x="2616867" y="150126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664E01-5F9D-4512-A6E2-C18C96EE2149}"/>
                </a:ext>
              </a:extLst>
            </p:cNvPr>
            <p:cNvSpPr/>
            <p:nvPr/>
          </p:nvSpPr>
          <p:spPr>
            <a:xfrm>
              <a:off x="3398920" y="150126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8C5E99F-9103-45C7-B01E-B10D74DCE0F7}"/>
                </a:ext>
              </a:extLst>
            </p:cNvPr>
            <p:cNvSpPr/>
            <p:nvPr/>
          </p:nvSpPr>
          <p:spPr>
            <a:xfrm>
              <a:off x="4180973" y="150126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9F60BE5-7AEC-4D53-8A4D-C32AA7A76681}"/>
                </a:ext>
              </a:extLst>
            </p:cNvPr>
            <p:cNvSpPr/>
            <p:nvPr/>
          </p:nvSpPr>
          <p:spPr>
            <a:xfrm>
              <a:off x="4963026" y="1501265"/>
              <a:ext cx="782053" cy="571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57B9721-7A73-434F-9CBF-06F392AFF618}"/>
                </a:ext>
              </a:extLst>
            </p:cNvPr>
            <p:cNvSpPr/>
            <p:nvPr/>
          </p:nvSpPr>
          <p:spPr>
            <a:xfrm>
              <a:off x="5745079" y="1501265"/>
              <a:ext cx="782053" cy="5715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55A2878-272B-4790-9A28-1BCA150383F6}"/>
                </a:ext>
              </a:extLst>
            </p:cNvPr>
            <p:cNvSpPr/>
            <p:nvPr/>
          </p:nvSpPr>
          <p:spPr>
            <a:xfrm>
              <a:off x="6527132" y="1501265"/>
              <a:ext cx="782053" cy="571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30A00D-267B-4709-9BE2-1EE6A1848118}"/>
                </a:ext>
              </a:extLst>
            </p:cNvPr>
            <p:cNvSpPr/>
            <p:nvPr/>
          </p:nvSpPr>
          <p:spPr>
            <a:xfrm>
              <a:off x="7309185" y="1501265"/>
              <a:ext cx="782053" cy="5715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A0FA6100-E370-4A24-A460-188712AECC69}"/>
              </a:ext>
            </a:extLst>
          </p:cNvPr>
          <p:cNvSpPr txBox="1"/>
          <p:nvPr/>
        </p:nvSpPr>
        <p:spPr>
          <a:xfrm>
            <a:off x="533920" y="1193488"/>
            <a:ext cx="4038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Case 1: Very simple (and </a:t>
            </a:r>
            <a:r>
              <a:rPr lang="fr-FR" dirty="0" err="1"/>
              <a:t>old</a:t>
            </a:r>
            <a:r>
              <a:rPr lang="fr-FR" dirty="0"/>
              <a:t>) </a:t>
            </a:r>
            <a:r>
              <a:rPr lang="fr-FR" dirty="0" err="1"/>
              <a:t>scheduling</a:t>
            </a:r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D701C81-5E74-4A6A-B85D-718952CE8392}"/>
              </a:ext>
            </a:extLst>
          </p:cNvPr>
          <p:cNvSpPr txBox="1"/>
          <p:nvPr/>
        </p:nvSpPr>
        <p:spPr>
          <a:xfrm>
            <a:off x="527111" y="2036153"/>
            <a:ext cx="4292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9 cycles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all the </a:t>
            </a:r>
            <a:r>
              <a:rPr lang="fr-FR" dirty="0" err="1"/>
              <a:t>tasks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It </a:t>
            </a:r>
            <a:r>
              <a:rPr lang="fr-FR" dirty="0" err="1"/>
              <a:t>depends</a:t>
            </a:r>
            <a:r>
              <a:rPr lang="fr-FR" dirty="0"/>
              <a:t> of the </a:t>
            </a:r>
            <a:r>
              <a:rPr lang="fr-FR" dirty="0" err="1"/>
              <a:t>device</a:t>
            </a:r>
            <a:r>
              <a:rPr lang="fr-FR" dirty="0"/>
              <a:t> or user in case of an I/O</a:t>
            </a:r>
          </a:p>
          <a:p>
            <a:pPr marL="285750" indent="-285750">
              <a:buFontTx/>
              <a:buChar char="-"/>
            </a:pPr>
            <a:r>
              <a:rPr lang="fr-FR" dirty="0"/>
              <a:t>No </a:t>
            </a:r>
            <a:r>
              <a:rPr lang="fr-FR" dirty="0" err="1"/>
              <a:t>optimization</a:t>
            </a:r>
            <a:r>
              <a:rPr lang="fr-FR" dirty="0"/>
              <a:t> at « all »/Time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lost</a:t>
            </a:r>
            <a:r>
              <a:rPr lang="fr-FR" dirty="0"/>
              <a:t> !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24167F-DB87-4CB8-A8AE-158EE9855068}"/>
              </a:ext>
            </a:extLst>
          </p:cNvPr>
          <p:cNvSpPr txBox="1"/>
          <p:nvPr/>
        </p:nvSpPr>
        <p:spPr>
          <a:xfrm>
            <a:off x="533920" y="3086417"/>
            <a:ext cx="364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Case 2: </a:t>
            </a:r>
            <a:r>
              <a:rPr lang="fr-FR" dirty="0" err="1"/>
              <a:t>Multiprogramming</a:t>
            </a:r>
            <a:endParaRPr lang="fr-FR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ADB2E90-5854-4CBE-828F-14DD8E83A655}"/>
              </a:ext>
            </a:extLst>
          </p:cNvPr>
          <p:cNvSpPr txBox="1"/>
          <p:nvPr/>
        </p:nvSpPr>
        <p:spPr>
          <a:xfrm>
            <a:off x="533919" y="3950012"/>
            <a:ext cx="55053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7 cycles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required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all the </a:t>
            </a:r>
            <a:r>
              <a:rPr lang="fr-FR" dirty="0" err="1"/>
              <a:t>tasks</a:t>
            </a:r>
            <a:r>
              <a:rPr lang="fr-FR" dirty="0"/>
              <a:t>.</a:t>
            </a:r>
          </a:p>
          <a:p>
            <a:pPr marL="285750" indent="-285750">
              <a:buFontTx/>
              <a:buChar char="-"/>
            </a:pPr>
            <a:r>
              <a:rPr lang="fr-FR" dirty="0"/>
              <a:t>It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depends</a:t>
            </a:r>
            <a:r>
              <a:rPr lang="fr-FR" dirty="0"/>
              <a:t> of the </a:t>
            </a:r>
            <a:r>
              <a:rPr lang="fr-FR" dirty="0" err="1"/>
              <a:t>device</a:t>
            </a:r>
            <a:r>
              <a:rPr lang="fr-FR" dirty="0"/>
              <a:t> or user in case of an I/O</a:t>
            </a:r>
          </a:p>
          <a:p>
            <a:pPr marL="285750" indent="-285750">
              <a:buFontTx/>
              <a:buChar char="-"/>
            </a:pPr>
            <a:r>
              <a:rPr lang="fr-FR" dirty="0"/>
              <a:t>Minimal </a:t>
            </a:r>
            <a:r>
              <a:rPr lang="fr-FR" dirty="0" err="1"/>
              <a:t>optimization</a:t>
            </a:r>
            <a:r>
              <a:rPr lang="fr-FR" dirty="0"/>
              <a:t>: in case of a blocking I/O, time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5661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Multitasking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Multiple programs </a:t>
            </a:r>
            <a:r>
              <a:rPr lang="fr-FR" dirty="0" err="1"/>
              <a:t>share</a:t>
            </a:r>
            <a:r>
              <a:rPr lang="fr-FR" dirty="0"/>
              <a:t> the </a:t>
            </a:r>
            <a:r>
              <a:rPr lang="fr-FR" dirty="0" err="1"/>
              <a:t>resources</a:t>
            </a:r>
            <a:r>
              <a:rPr lang="fr-FR" dirty="0"/>
              <a:t> of the system…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…</a:t>
            </a:r>
            <a:r>
              <a:rPr lang="fr-FR" dirty="0" err="1"/>
              <a:t>especially</a:t>
            </a:r>
            <a:r>
              <a:rPr lang="fr-FR" dirty="0"/>
              <a:t> the CPU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r>
              <a:rPr lang="fr-FR" dirty="0"/>
              <a:t>Multiple </a:t>
            </a:r>
            <a:r>
              <a:rPr lang="fr-FR" dirty="0" err="1"/>
              <a:t>methods</a:t>
            </a:r>
            <a:endParaRPr lang="fr-FR" dirty="0"/>
          </a:p>
          <a:p>
            <a:pPr lvl="1"/>
            <a:r>
              <a:rPr lang="fr-FR" dirty="0" err="1"/>
              <a:t>Cooperative</a:t>
            </a:r>
            <a:r>
              <a:rPr lang="fr-FR" dirty="0"/>
              <a:t> multitasking: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</a:t>
            </a:r>
            <a:r>
              <a:rPr lang="fr-FR" dirty="0" err="1"/>
              <a:t>decides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to release the CPU</a:t>
            </a:r>
          </a:p>
          <a:p>
            <a:pPr lvl="1"/>
            <a:r>
              <a:rPr lang="fr-FR" dirty="0" err="1"/>
              <a:t>Preemptive</a:t>
            </a:r>
            <a:r>
              <a:rPr lang="fr-FR" dirty="0"/>
              <a:t> multitasking: the OS </a:t>
            </a:r>
            <a:r>
              <a:rPr lang="fr-FR" dirty="0" err="1"/>
              <a:t>decides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to release the CPU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7167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schedulers</a:t>
            </a:r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Cooperative:</a:t>
            </a:r>
            <a:br>
              <a:rPr lang="en" dirty="0"/>
            </a:br>
            <a:r>
              <a:rPr lang="en" dirty="0"/>
              <a:t>Only blocked/sleeping or terminated processes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 dirty="0"/>
              <a:t>Preemptive:</a:t>
            </a:r>
            <a:br>
              <a:rPr lang="en" dirty="0"/>
            </a:br>
            <a:r>
              <a:rPr lang="en" dirty="0"/>
              <a:t>All types of events</a:t>
            </a:r>
            <a:br>
              <a:rPr lang="en" dirty="0"/>
            </a:br>
            <a:r>
              <a:rPr lang="en" sz="2000" i="1" dirty="0"/>
              <a:t>(Requires a hardware support)</a:t>
            </a:r>
            <a:endParaRPr i="1" dirty="0"/>
          </a:p>
        </p:txBody>
      </p:sp>
      <p:sp>
        <p:nvSpPr>
          <p:cNvPr id="246" name="Google Shape;246;p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1084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 criterias</a:t>
            </a:r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Different criteria to consider when trying to select the "best" scheduling algorithm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CPU utilization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Throughput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Turnaround time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Waiting time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Response time</a:t>
            </a:r>
            <a:endParaRPr dirty="0"/>
          </a:p>
        </p:txBody>
      </p:sp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50908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tasks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CPU bound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Computes large amount of data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Interactive (I/O bound)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Response time: delay between submission and resolution of a request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Wait time: time passed in ready state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Real Time (Time bound)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Respect of deadlines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Predictability</a:t>
            </a:r>
            <a:endParaRPr dirty="0"/>
          </a:p>
        </p:txBody>
      </p:sp>
      <p:sp>
        <p:nvSpPr>
          <p:cNvPr id="260" name="Google Shape;260;p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727696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Cooperative Multitasking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The programmer must </a:t>
            </a:r>
            <a:r>
              <a:rPr lang="fr-FR" dirty="0" err="1"/>
              <a:t>write</a:t>
            </a:r>
            <a:r>
              <a:rPr lang="fr-FR" dirty="0"/>
              <a:t> instructions </a:t>
            </a:r>
            <a:r>
              <a:rPr lang="fr-FR" dirty="0" err="1"/>
              <a:t>that</a:t>
            </a:r>
            <a:r>
              <a:rPr lang="fr-FR" dirty="0"/>
              <a:t> release the CPU for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(</a:t>
            </a:r>
            <a:r>
              <a:rPr lang="fr-FR" dirty="0" err="1"/>
              <a:t>yield</a:t>
            </a:r>
            <a:r>
              <a:rPr lang="fr-FR" dirty="0"/>
              <a:t> instructions, blocking I/O, </a:t>
            </a:r>
            <a:r>
              <a:rPr lang="fr-FR" dirty="0" err="1"/>
              <a:t>syscalls</a:t>
            </a:r>
            <a:r>
              <a:rPr lang="fr-FR" dirty="0"/>
              <a:t>, …)</a:t>
            </a:r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endParaRPr lang="fr-FR" dirty="0"/>
          </a:p>
          <a:p>
            <a:r>
              <a:rPr lang="fr-FR" dirty="0"/>
              <a:t>If the program </a:t>
            </a:r>
            <a:r>
              <a:rPr lang="fr-FR" dirty="0" err="1"/>
              <a:t>is</a:t>
            </a:r>
            <a:r>
              <a:rPr lang="fr-FR" dirty="0"/>
              <a:t> buggy:</a:t>
            </a:r>
            <a:br>
              <a:rPr lang="fr-FR" dirty="0"/>
            </a:br>
            <a:r>
              <a:rPr lang="fr-FR" dirty="0"/>
              <a:t>the system </a:t>
            </a:r>
            <a:r>
              <a:rPr lang="fr-FR" dirty="0" err="1"/>
              <a:t>might</a:t>
            </a:r>
            <a:r>
              <a:rPr lang="fr-FR" dirty="0"/>
              <a:t> crash or </a:t>
            </a:r>
            <a:r>
              <a:rPr lang="fr-FR" dirty="0" err="1"/>
              <a:t>stay</a:t>
            </a:r>
            <a:r>
              <a:rPr lang="fr-FR" dirty="0"/>
              <a:t> in an 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loop</a:t>
            </a:r>
            <a:endParaRPr lang="fr-FR"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34465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Preemptive Multitasking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The operating system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giving</a:t>
            </a:r>
            <a:r>
              <a:rPr lang="fr-FR" dirty="0"/>
              <a:t> a </a:t>
            </a:r>
            <a:r>
              <a:rPr lang="fr-FR" i="1" dirty="0"/>
              <a:t>quantum of time </a:t>
            </a:r>
            <a:r>
              <a:rPr lang="fr-FR" dirty="0"/>
              <a:t>(or </a:t>
            </a:r>
            <a:r>
              <a:rPr lang="fr-FR" i="1" dirty="0"/>
              <a:t>time slice</a:t>
            </a:r>
            <a:r>
              <a:rPr lang="fr-FR" dirty="0"/>
              <a:t>) to </a:t>
            </a:r>
            <a:r>
              <a:rPr lang="fr-FR" dirty="0" err="1"/>
              <a:t>each</a:t>
            </a:r>
            <a:r>
              <a:rPr lang="fr-FR" dirty="0"/>
              <a:t> process</a:t>
            </a:r>
          </a:p>
          <a:p>
            <a:pPr lvl="1"/>
            <a:r>
              <a:rPr lang="fr-FR" dirty="0" err="1"/>
              <a:t>Processes</a:t>
            </a:r>
            <a:r>
              <a:rPr lang="fr-FR" dirty="0"/>
              <a:t> are </a:t>
            </a:r>
            <a:r>
              <a:rPr lang="fr-FR" dirty="0" err="1"/>
              <a:t>stopped</a:t>
            </a:r>
            <a:r>
              <a:rPr lang="fr-FR" dirty="0"/>
              <a:t> by the operating system </a:t>
            </a:r>
            <a:r>
              <a:rPr lang="fr-FR" dirty="0" err="1"/>
              <a:t>automatically</a:t>
            </a:r>
            <a:r>
              <a:rPr lang="fr-FR" dirty="0"/>
              <a:t>…</a:t>
            </a:r>
          </a:p>
          <a:p>
            <a:pPr lvl="1"/>
            <a:r>
              <a:rPr lang="fr-FR" dirty="0"/>
              <a:t>…or </a:t>
            </a:r>
            <a:r>
              <a:rPr lang="fr-FR" dirty="0" err="1"/>
              <a:t>during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instructions (blocking I/O, </a:t>
            </a:r>
            <a:r>
              <a:rPr lang="fr-FR" dirty="0" err="1"/>
              <a:t>syscalls</a:t>
            </a:r>
            <a:r>
              <a:rPr lang="fr-FR" dirty="0"/>
              <a:t>, …)</a:t>
            </a:r>
          </a:p>
          <a:p>
            <a:pPr lvl="1" indent="-381000">
              <a:spcBef>
                <a:spcPts val="600"/>
              </a:spcBef>
              <a:buSzPts val="2400"/>
              <a:buChar char="●"/>
            </a:pPr>
            <a:endParaRPr lang="fr-FR" dirty="0"/>
          </a:p>
          <a:p>
            <a:r>
              <a:rPr lang="fr-FR" dirty="0"/>
              <a:t>If the program </a:t>
            </a:r>
            <a:r>
              <a:rPr lang="fr-FR" dirty="0" err="1"/>
              <a:t>is</a:t>
            </a:r>
            <a:r>
              <a:rPr lang="fr-FR" dirty="0"/>
              <a:t> buggy:</a:t>
            </a:r>
            <a:br>
              <a:rPr lang="fr-FR" dirty="0"/>
            </a:b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spoil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own</a:t>
            </a:r>
            <a:r>
              <a:rPr lang="fr-FR" dirty="0"/>
              <a:t> time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9475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re 49">
            <a:extLst>
              <a:ext uri="{FF2B5EF4-FFF2-40B4-BE49-F238E27FC236}">
                <a16:creationId xmlns:a16="http://schemas.microsoft.com/office/drawing/2014/main" id="{EC36ABAD-71D2-4B27-850F-E0AA9D97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Example: </a:t>
            </a:r>
            <a:r>
              <a:rPr lang="fr-FR" dirty="0" err="1"/>
              <a:t>Tasks</a:t>
            </a:r>
            <a:r>
              <a:rPr lang="fr-FR" dirty="0"/>
              <a:t> to </a:t>
            </a:r>
            <a:r>
              <a:rPr lang="fr-FR" dirty="0" err="1"/>
              <a:t>execute</a:t>
            </a:r>
            <a:endParaRPr lang="fr-FR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DCB4683-6E5E-41D5-BD19-703A53E89069}"/>
              </a:ext>
            </a:extLst>
          </p:cNvPr>
          <p:cNvGrpSpPr/>
          <p:nvPr/>
        </p:nvGrpSpPr>
        <p:grpSpPr>
          <a:xfrm>
            <a:off x="1115348" y="1486836"/>
            <a:ext cx="6913303" cy="2750803"/>
            <a:chOff x="387363" y="1529366"/>
            <a:chExt cx="6913303" cy="2750803"/>
          </a:xfrm>
        </p:grpSpPr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F7171247-DB59-4B85-B1DD-A2EBDF02BEB5}"/>
                </a:ext>
              </a:extLst>
            </p:cNvPr>
            <p:cNvGrpSpPr/>
            <p:nvPr/>
          </p:nvGrpSpPr>
          <p:grpSpPr>
            <a:xfrm>
              <a:off x="387363" y="1532957"/>
              <a:ext cx="2124891" cy="2531769"/>
              <a:chOff x="1968513" y="1634726"/>
              <a:chExt cx="2124891" cy="2531769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4D4671-C643-4A30-AC4F-D9B400371ECA}"/>
                  </a:ext>
                </a:extLst>
              </p:cNvPr>
              <p:cNvSpPr/>
              <p:nvPr/>
            </p:nvSpPr>
            <p:spPr>
              <a:xfrm>
                <a:off x="2639936" y="1634726"/>
                <a:ext cx="782053" cy="5715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1</a:t>
                </a:r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60C56703-CD5D-48BC-B27D-7875699E40D7}"/>
                  </a:ext>
                </a:extLst>
              </p:cNvPr>
              <p:cNvSpPr txBox="1"/>
              <p:nvPr/>
            </p:nvSpPr>
            <p:spPr>
              <a:xfrm>
                <a:off x="1968513" y="2277928"/>
                <a:ext cx="21248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Long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ECFE893D-A9BD-488C-B091-4DB473B238E3}"/>
                  </a:ext>
                </a:extLst>
              </p:cNvPr>
              <p:cNvSpPr txBox="1"/>
              <p:nvPr/>
            </p:nvSpPr>
            <p:spPr>
              <a:xfrm>
                <a:off x="2186225" y="3858718"/>
                <a:ext cx="16894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1 </a:t>
                </a:r>
                <a:r>
                  <a:rPr lang="fr-FR" dirty="0" err="1"/>
                  <a:t>is</a:t>
                </a:r>
                <a:r>
                  <a:rPr lang="fr-FR" dirty="0"/>
                  <a:t> sent first</a:t>
                </a:r>
              </a:p>
            </p:txBody>
          </p:sp>
        </p:grp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333E8A9-8C1C-4FB2-985E-0BED0015293A}"/>
                </a:ext>
              </a:extLst>
            </p:cNvPr>
            <p:cNvGrpSpPr/>
            <p:nvPr/>
          </p:nvGrpSpPr>
          <p:grpSpPr>
            <a:xfrm>
              <a:off x="2813681" y="1529366"/>
              <a:ext cx="2298725" cy="2750803"/>
              <a:chOff x="2813681" y="1529366"/>
              <a:chExt cx="2298725" cy="2750803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D451FB7-9C02-4A88-AC35-73615AAA856B}"/>
                  </a:ext>
                </a:extLst>
              </p:cNvPr>
              <p:cNvSpPr/>
              <p:nvPr/>
            </p:nvSpPr>
            <p:spPr>
              <a:xfrm>
                <a:off x="3572022" y="1529366"/>
                <a:ext cx="782053" cy="57150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2</a:t>
                </a:r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F98E000A-6567-4AB3-AE9F-7F9CB94F976C}"/>
                  </a:ext>
                </a:extLst>
              </p:cNvPr>
              <p:cNvSpPr txBox="1"/>
              <p:nvPr/>
            </p:nvSpPr>
            <p:spPr>
              <a:xfrm>
                <a:off x="2813681" y="2176159"/>
                <a:ext cx="229872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Medium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</a:t>
                </a:r>
                <a:r>
                  <a:rPr lang="fr-FR" dirty="0"/>
                  <a:t> one I/O :</a:t>
                </a:r>
              </a:p>
              <a:p>
                <a:pPr algn="ctr"/>
                <a:endParaRPr lang="fr-FR" dirty="0"/>
              </a:p>
              <a:p>
                <a:pPr algn="ctr"/>
                <a:r>
                  <a:rPr lang="fr-FR" dirty="0"/>
                  <a:t>A « </a:t>
                </a:r>
                <a:r>
                  <a:rPr lang="fr-FR" dirty="0" err="1"/>
                  <a:t>read</a:t>
                </a:r>
                <a:r>
                  <a:rPr lang="fr-FR" dirty="0"/>
                  <a:t> » </a:t>
                </a:r>
                <a:r>
                  <a:rPr lang="fr-FR" dirty="0" err="1"/>
                  <a:t>syscall</a:t>
                </a:r>
                <a:r>
                  <a:rPr lang="fr-FR" dirty="0"/>
                  <a:t> </a:t>
                </a:r>
                <a:r>
                  <a:rPr lang="fr-FR" dirty="0" err="1"/>
                  <a:t>is</a:t>
                </a:r>
                <a:r>
                  <a:rPr lang="fr-FR" dirty="0"/>
                  <a:t> made on a file </a:t>
                </a:r>
                <a:r>
                  <a:rPr lang="fr-FR" dirty="0" err="1"/>
                  <a:t>from</a:t>
                </a:r>
                <a:r>
                  <a:rPr lang="fr-FR" dirty="0"/>
                  <a:t> a </a:t>
                </a:r>
                <a:r>
                  <a:rPr lang="fr-FR" dirty="0" err="1"/>
                  <a:t>disk</a:t>
                </a:r>
                <a:r>
                  <a:rPr lang="fr-FR" dirty="0"/>
                  <a:t> </a:t>
                </a:r>
                <a:r>
                  <a:rPr lang="fr-FR" dirty="0" err="1"/>
                  <a:t>device</a:t>
                </a:r>
                <a:endParaRPr lang="fr-FR" dirty="0"/>
              </a:p>
            </p:txBody>
          </p:sp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ACFE85E5-A3CC-4CFB-90DB-AAD39AB49A3D}"/>
                  </a:ext>
                </a:extLst>
              </p:cNvPr>
              <p:cNvSpPr txBox="1"/>
              <p:nvPr/>
            </p:nvSpPr>
            <p:spPr>
              <a:xfrm>
                <a:off x="3118311" y="3756949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2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1</a:t>
                </a:r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236F272A-9E4C-4853-9232-AE3E70851129}"/>
                </a:ext>
              </a:extLst>
            </p:cNvPr>
            <p:cNvGrpSpPr/>
            <p:nvPr/>
          </p:nvGrpSpPr>
          <p:grpSpPr>
            <a:xfrm>
              <a:off x="5413833" y="1529366"/>
              <a:ext cx="1886833" cy="2750803"/>
              <a:chOff x="5413833" y="1529366"/>
              <a:chExt cx="1886833" cy="2750803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B701EA7-F818-414B-A977-B0450864E989}"/>
                  </a:ext>
                </a:extLst>
              </p:cNvPr>
              <p:cNvSpPr/>
              <p:nvPr/>
            </p:nvSpPr>
            <p:spPr>
              <a:xfrm>
                <a:off x="5966228" y="1529366"/>
                <a:ext cx="782053" cy="5715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 err="1">
                    <a:solidFill>
                      <a:schemeClr val="tx1"/>
                    </a:solidFill>
                  </a:rPr>
                  <a:t>Task</a:t>
                </a:r>
                <a:r>
                  <a:rPr lang="fr-FR" dirty="0">
                    <a:solidFill>
                      <a:schemeClr val="tx1"/>
                    </a:solidFill>
                  </a:rPr>
                  <a:t> 3</a:t>
                </a:r>
              </a:p>
            </p:txBody>
          </p:sp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48EFFDE1-E92A-462B-A028-0A38C460BC99}"/>
                  </a:ext>
                </a:extLst>
              </p:cNvPr>
              <p:cNvSpPr txBox="1"/>
              <p:nvPr/>
            </p:nvSpPr>
            <p:spPr>
              <a:xfrm>
                <a:off x="5413833" y="2176159"/>
                <a:ext cx="1886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Medium </a:t>
                </a:r>
                <a:r>
                  <a:rPr lang="fr-FR" dirty="0" err="1"/>
                  <a:t>task</a:t>
                </a:r>
                <a:r>
                  <a:rPr lang="fr-FR" dirty="0"/>
                  <a:t> </a:t>
                </a:r>
                <a:r>
                  <a:rPr lang="fr-FR" dirty="0" err="1"/>
                  <a:t>without</a:t>
                </a:r>
                <a:r>
                  <a:rPr lang="fr-FR" dirty="0"/>
                  <a:t> </a:t>
                </a:r>
                <a:r>
                  <a:rPr lang="fr-FR" dirty="0" err="1"/>
                  <a:t>any</a:t>
                </a:r>
                <a:r>
                  <a:rPr lang="fr-FR" dirty="0"/>
                  <a:t> I/O</a:t>
                </a:r>
              </a:p>
            </p:txBody>
          </p:sp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531022-412C-47B7-8DED-A8B11CE96B49}"/>
                  </a:ext>
                </a:extLst>
              </p:cNvPr>
              <p:cNvSpPr txBox="1"/>
              <p:nvPr/>
            </p:nvSpPr>
            <p:spPr>
              <a:xfrm>
                <a:off x="5512517" y="3756949"/>
                <a:ext cx="16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 err="1"/>
                  <a:t>Task</a:t>
                </a:r>
                <a:r>
                  <a:rPr lang="fr-FR" dirty="0"/>
                  <a:t> 3 </a:t>
                </a:r>
                <a:r>
                  <a:rPr lang="fr-FR" dirty="0" err="1"/>
                  <a:t>is</a:t>
                </a:r>
                <a:r>
                  <a:rPr lang="fr-FR" dirty="0"/>
                  <a:t> sent few time </a:t>
                </a:r>
                <a:r>
                  <a:rPr lang="fr-FR" dirty="0" err="1"/>
                  <a:t>after</a:t>
                </a:r>
                <a:r>
                  <a:rPr lang="fr-FR" dirty="0"/>
                  <a:t> </a:t>
                </a:r>
                <a:r>
                  <a:rPr lang="fr-FR" dirty="0" err="1"/>
                  <a:t>Task</a:t>
                </a:r>
                <a:r>
                  <a:rPr lang="fr-FR" dirty="0"/>
                  <a:t>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15119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Cooperative Multitasking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B56642-5855-45CC-AFF4-4FDE71CB2353}"/>
              </a:ext>
            </a:extLst>
          </p:cNvPr>
          <p:cNvCxnSpPr>
            <a:cxnSpLocks/>
          </p:cNvCxnSpPr>
          <p:nvPr/>
        </p:nvCxnSpPr>
        <p:spPr>
          <a:xfrm>
            <a:off x="333375" y="2813194"/>
            <a:ext cx="8353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C86918-A1BF-41B5-A17C-D0F15E9B143E}"/>
              </a:ext>
            </a:extLst>
          </p:cNvPr>
          <p:cNvSpPr/>
          <p:nvPr/>
        </p:nvSpPr>
        <p:spPr>
          <a:xfrm>
            <a:off x="457200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1F8A9-FEE8-4B39-A142-791C2193325A}"/>
              </a:ext>
            </a:extLst>
          </p:cNvPr>
          <p:cNvSpPr/>
          <p:nvPr/>
        </p:nvSpPr>
        <p:spPr>
          <a:xfrm>
            <a:off x="1323975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4FA742-EFB0-4D0E-AE4C-174386240FD0}"/>
              </a:ext>
            </a:extLst>
          </p:cNvPr>
          <p:cNvSpPr/>
          <p:nvPr/>
        </p:nvSpPr>
        <p:spPr>
          <a:xfrm>
            <a:off x="2190750" y="269732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7EDDAA-1595-4C9B-BAA1-011AE9BCF185}"/>
              </a:ext>
            </a:extLst>
          </p:cNvPr>
          <p:cNvSpPr/>
          <p:nvPr/>
        </p:nvSpPr>
        <p:spPr>
          <a:xfrm>
            <a:off x="3057525" y="2699208"/>
            <a:ext cx="594632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73989-A7E5-46F9-A16B-10A31CC3F456}"/>
              </a:ext>
            </a:extLst>
          </p:cNvPr>
          <p:cNvSpPr/>
          <p:nvPr/>
        </p:nvSpPr>
        <p:spPr>
          <a:xfrm>
            <a:off x="3774124" y="2697324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65239F-4F4D-4F96-B9BE-A03521257E55}"/>
              </a:ext>
            </a:extLst>
          </p:cNvPr>
          <p:cNvSpPr/>
          <p:nvPr/>
        </p:nvSpPr>
        <p:spPr>
          <a:xfrm>
            <a:off x="4639788" y="2697324"/>
            <a:ext cx="346982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E36074-3DF4-4B12-9977-7E55BF15A300}"/>
              </a:ext>
            </a:extLst>
          </p:cNvPr>
          <p:cNvSpPr/>
          <p:nvPr/>
        </p:nvSpPr>
        <p:spPr>
          <a:xfrm>
            <a:off x="5109484" y="2697324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B55681-97CD-439D-8A13-82C687CF6342}"/>
              </a:ext>
            </a:extLst>
          </p:cNvPr>
          <p:cNvSpPr/>
          <p:nvPr/>
        </p:nvSpPr>
        <p:spPr>
          <a:xfrm>
            <a:off x="5980339" y="2697324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82625D-8917-4665-8E5D-0B70446D3FB1}"/>
              </a:ext>
            </a:extLst>
          </p:cNvPr>
          <p:cNvSpPr/>
          <p:nvPr/>
        </p:nvSpPr>
        <p:spPr>
          <a:xfrm>
            <a:off x="7561855" y="2697324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429CFD4-CA86-45C3-9BBE-D34688904D03}"/>
              </a:ext>
            </a:extLst>
          </p:cNvPr>
          <p:cNvSpPr txBox="1"/>
          <p:nvPr/>
        </p:nvSpPr>
        <p:spPr>
          <a:xfrm>
            <a:off x="457200" y="1865319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r>
              <a:rPr lang="fr-FR" i="1" dirty="0"/>
              <a:t>running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8349F95-A904-4A5D-B0A0-FB1AD73AE47D}"/>
              </a:ext>
            </a:extLst>
          </p:cNvPr>
          <p:cNvSpPr txBox="1"/>
          <p:nvPr/>
        </p:nvSpPr>
        <p:spPr>
          <a:xfrm>
            <a:off x="1323975" y="2063381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ready</a:t>
            </a:r>
            <a:endParaRPr lang="fr-FR" i="1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4385BDF-5542-4A30-8A16-FAE64599C2B2}"/>
              </a:ext>
            </a:extLst>
          </p:cNvPr>
          <p:cNvSpPr txBox="1"/>
          <p:nvPr/>
        </p:nvSpPr>
        <p:spPr>
          <a:xfrm>
            <a:off x="2190750" y="2059122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ready</a:t>
            </a:r>
            <a:endParaRPr lang="fr-FR" i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C00DE4B8-302F-4364-94FD-0364A5B3B93C}"/>
              </a:ext>
            </a:extLst>
          </p:cNvPr>
          <p:cNvSpPr txBox="1"/>
          <p:nvPr/>
        </p:nvSpPr>
        <p:spPr>
          <a:xfrm>
            <a:off x="3775982" y="2077570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0FF4A-F562-4F8D-9516-913F286961CC}"/>
              </a:ext>
            </a:extLst>
          </p:cNvPr>
          <p:cNvSpPr/>
          <p:nvPr/>
        </p:nvSpPr>
        <p:spPr>
          <a:xfrm>
            <a:off x="6843398" y="2700810"/>
            <a:ext cx="590916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FE7D7-80E6-479A-A22E-50712DF9A0B1}"/>
              </a:ext>
            </a:extLst>
          </p:cNvPr>
          <p:cNvSpPr txBox="1"/>
          <p:nvPr/>
        </p:nvSpPr>
        <p:spPr>
          <a:xfrm>
            <a:off x="5051651" y="1453821"/>
            <a:ext cx="866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FF45AFB-A991-4874-8776-C4E3827E2D8E}"/>
              </a:ext>
            </a:extLst>
          </p:cNvPr>
          <p:cNvSpPr txBox="1"/>
          <p:nvPr/>
        </p:nvSpPr>
        <p:spPr>
          <a:xfrm>
            <a:off x="2971565" y="3057119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3F041E8-946D-494C-A95C-087E53160499}"/>
              </a:ext>
            </a:extLst>
          </p:cNvPr>
          <p:cNvSpPr txBox="1"/>
          <p:nvPr/>
        </p:nvSpPr>
        <p:spPr>
          <a:xfrm>
            <a:off x="4382860" y="3063331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</a:t>
            </a:r>
            <a:r>
              <a:rPr lang="fr-FR" dirty="0" err="1"/>
              <a:t>syscall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7527115-5949-42C9-949F-9C41E7100957}"/>
              </a:ext>
            </a:extLst>
          </p:cNvPr>
          <p:cNvSpPr txBox="1"/>
          <p:nvPr/>
        </p:nvSpPr>
        <p:spPr>
          <a:xfrm>
            <a:off x="6747193" y="3057119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D18C0A3-40CB-4089-83A9-B9F2C9445191}"/>
              </a:ext>
            </a:extLst>
          </p:cNvPr>
          <p:cNvSpPr txBox="1"/>
          <p:nvPr/>
        </p:nvSpPr>
        <p:spPr>
          <a:xfrm>
            <a:off x="7561855" y="3057119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6E6351DC-7D27-4380-9045-2667479FF586}"/>
              </a:ext>
            </a:extLst>
          </p:cNvPr>
          <p:cNvSpPr txBox="1"/>
          <p:nvPr/>
        </p:nvSpPr>
        <p:spPr>
          <a:xfrm>
            <a:off x="5794155" y="2999706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data are </a:t>
            </a:r>
            <a:r>
              <a:rPr lang="fr-FR" dirty="0" err="1"/>
              <a:t>ready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05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D6B9604-E4CC-406A-8CA3-19EF1AA36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571500"/>
          </a:xfrm>
        </p:spPr>
        <p:txBody>
          <a:bodyPr/>
          <a:lstStyle/>
          <a:p>
            <a:pPr algn="ctr"/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Space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F19C06-5375-4B67-BC17-A19F3CA45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33571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Preemptive Multitasking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B56642-5855-45CC-AFF4-4FDE71CB2353}"/>
              </a:ext>
            </a:extLst>
          </p:cNvPr>
          <p:cNvCxnSpPr>
            <a:cxnSpLocks/>
          </p:cNvCxnSpPr>
          <p:nvPr/>
        </p:nvCxnSpPr>
        <p:spPr>
          <a:xfrm>
            <a:off x="333375" y="2813194"/>
            <a:ext cx="8353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C86918-A1BF-41B5-A17C-D0F15E9B143E}"/>
              </a:ext>
            </a:extLst>
          </p:cNvPr>
          <p:cNvSpPr/>
          <p:nvPr/>
        </p:nvSpPr>
        <p:spPr>
          <a:xfrm>
            <a:off x="457200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1F8A9-FEE8-4B39-A142-791C2193325A}"/>
              </a:ext>
            </a:extLst>
          </p:cNvPr>
          <p:cNvSpPr/>
          <p:nvPr/>
        </p:nvSpPr>
        <p:spPr>
          <a:xfrm>
            <a:off x="1323975" y="2698894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4FA742-EFB0-4D0E-AE4C-174386240FD0}"/>
              </a:ext>
            </a:extLst>
          </p:cNvPr>
          <p:cNvSpPr/>
          <p:nvPr/>
        </p:nvSpPr>
        <p:spPr>
          <a:xfrm>
            <a:off x="2190750" y="2697324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7EDDAA-1595-4C9B-BAA1-011AE9BCF185}"/>
              </a:ext>
            </a:extLst>
          </p:cNvPr>
          <p:cNvSpPr/>
          <p:nvPr/>
        </p:nvSpPr>
        <p:spPr>
          <a:xfrm>
            <a:off x="6120713" y="2707635"/>
            <a:ext cx="594632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73989-A7E5-46F9-A16B-10A31CC3F456}"/>
              </a:ext>
            </a:extLst>
          </p:cNvPr>
          <p:cNvSpPr/>
          <p:nvPr/>
        </p:nvSpPr>
        <p:spPr>
          <a:xfrm>
            <a:off x="5256586" y="2708658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65239F-4F4D-4F96-B9BE-A03521257E55}"/>
              </a:ext>
            </a:extLst>
          </p:cNvPr>
          <p:cNvSpPr/>
          <p:nvPr/>
        </p:nvSpPr>
        <p:spPr>
          <a:xfrm>
            <a:off x="3057525" y="2697324"/>
            <a:ext cx="346982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E36074-3DF4-4B12-9977-7E55BF15A300}"/>
              </a:ext>
            </a:extLst>
          </p:cNvPr>
          <p:cNvSpPr/>
          <p:nvPr/>
        </p:nvSpPr>
        <p:spPr>
          <a:xfrm>
            <a:off x="3524021" y="2707635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B55681-97CD-439D-8A13-82C687CF6342}"/>
              </a:ext>
            </a:extLst>
          </p:cNvPr>
          <p:cNvSpPr/>
          <p:nvPr/>
        </p:nvSpPr>
        <p:spPr>
          <a:xfrm>
            <a:off x="4392459" y="2708419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82625D-8917-4665-8E5D-0B70446D3FB1}"/>
              </a:ext>
            </a:extLst>
          </p:cNvPr>
          <p:cNvSpPr/>
          <p:nvPr/>
        </p:nvSpPr>
        <p:spPr>
          <a:xfrm>
            <a:off x="6836522" y="2705220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78349F95-A904-4A5D-B0A0-FB1AD73AE47D}"/>
              </a:ext>
            </a:extLst>
          </p:cNvPr>
          <p:cNvSpPr txBox="1"/>
          <p:nvPr/>
        </p:nvSpPr>
        <p:spPr>
          <a:xfrm>
            <a:off x="1323975" y="2063381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ready</a:t>
            </a:r>
            <a:endParaRPr lang="fr-FR" i="1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14385BDF-5542-4A30-8A16-FAE64599C2B2}"/>
              </a:ext>
            </a:extLst>
          </p:cNvPr>
          <p:cNvSpPr txBox="1"/>
          <p:nvPr/>
        </p:nvSpPr>
        <p:spPr>
          <a:xfrm>
            <a:off x="2190750" y="794385"/>
            <a:ext cx="8667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/>
              <a:t>sleeping</a:t>
            </a:r>
          </a:p>
          <a:p>
            <a:endParaRPr lang="fr-FR" dirty="0"/>
          </a:p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2: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360FF4A-F562-4F8D-9516-913F286961CC}"/>
              </a:ext>
            </a:extLst>
          </p:cNvPr>
          <p:cNvSpPr/>
          <p:nvPr/>
        </p:nvSpPr>
        <p:spPr>
          <a:xfrm>
            <a:off x="7704960" y="2705220"/>
            <a:ext cx="590916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B8FE7D7-80E6-479A-A22E-50712DF9A0B1}"/>
              </a:ext>
            </a:extLst>
          </p:cNvPr>
          <p:cNvSpPr txBox="1"/>
          <p:nvPr/>
        </p:nvSpPr>
        <p:spPr>
          <a:xfrm>
            <a:off x="3528332" y="1453821"/>
            <a:ext cx="866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FF45AFB-A991-4874-8776-C4E3827E2D8E}"/>
              </a:ext>
            </a:extLst>
          </p:cNvPr>
          <p:cNvSpPr txBox="1"/>
          <p:nvPr/>
        </p:nvSpPr>
        <p:spPr>
          <a:xfrm>
            <a:off x="6022649" y="3016122"/>
            <a:ext cx="790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3F041E8-946D-494C-A95C-087E53160499}"/>
              </a:ext>
            </a:extLst>
          </p:cNvPr>
          <p:cNvSpPr txBox="1"/>
          <p:nvPr/>
        </p:nvSpPr>
        <p:spPr>
          <a:xfrm>
            <a:off x="2797628" y="3021174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</a:t>
            </a:r>
            <a:r>
              <a:rPr lang="fr-FR" dirty="0" err="1"/>
              <a:t>syscall</a:t>
            </a:r>
            <a:endParaRPr lang="fr-FR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57527115-5949-42C9-949F-9C41E7100957}"/>
              </a:ext>
            </a:extLst>
          </p:cNvPr>
          <p:cNvSpPr txBox="1"/>
          <p:nvPr/>
        </p:nvSpPr>
        <p:spPr>
          <a:xfrm>
            <a:off x="7632577" y="3001244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CD18C0A3-40CB-4089-83A9-B9F2C9445191}"/>
              </a:ext>
            </a:extLst>
          </p:cNvPr>
          <p:cNvSpPr txBox="1"/>
          <p:nvPr/>
        </p:nvSpPr>
        <p:spPr>
          <a:xfrm>
            <a:off x="6827613" y="3015920"/>
            <a:ext cx="79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 err="1"/>
              <a:t>ended</a:t>
            </a:r>
            <a:endParaRPr lang="fr-FR" i="1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F0A514-4982-4D59-8217-35761083092B}"/>
              </a:ext>
            </a:extLst>
          </p:cNvPr>
          <p:cNvSpPr txBox="1"/>
          <p:nvPr/>
        </p:nvSpPr>
        <p:spPr>
          <a:xfrm>
            <a:off x="333375" y="4442074"/>
            <a:ext cx="3071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Quantums of time per process: 2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45065F8-34F8-4B07-8357-1F1FB1E4668C}"/>
              </a:ext>
            </a:extLst>
          </p:cNvPr>
          <p:cNvSpPr txBox="1"/>
          <p:nvPr/>
        </p:nvSpPr>
        <p:spPr>
          <a:xfrm>
            <a:off x="457200" y="1865319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1:</a:t>
            </a:r>
          </a:p>
          <a:p>
            <a:r>
              <a:rPr lang="fr-FR" i="1" dirty="0" err="1"/>
              <a:t>ready</a:t>
            </a:r>
            <a:endParaRPr lang="fr-FR" i="1" dirty="0"/>
          </a:p>
          <a:p>
            <a:r>
              <a:rPr lang="fr-FR" i="1" dirty="0"/>
              <a:t>running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BBCE04C-5C55-43E6-9906-B23AC259522F}"/>
              </a:ext>
            </a:extLst>
          </p:cNvPr>
          <p:cNvSpPr txBox="1"/>
          <p:nvPr/>
        </p:nvSpPr>
        <p:spPr>
          <a:xfrm>
            <a:off x="7632576" y="2093633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8CABD4A-CD7C-4C3A-887C-C2D0333D8C34}"/>
              </a:ext>
            </a:extLst>
          </p:cNvPr>
          <p:cNvSpPr txBox="1"/>
          <p:nvPr/>
        </p:nvSpPr>
        <p:spPr>
          <a:xfrm>
            <a:off x="4184875" y="2971714"/>
            <a:ext cx="866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read</a:t>
            </a:r>
            <a:r>
              <a:rPr lang="fr-FR" dirty="0"/>
              <a:t> » data are </a:t>
            </a:r>
            <a:r>
              <a:rPr lang="fr-FR" dirty="0" err="1"/>
              <a:t>ready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89803682-EB21-4694-AB0A-E1EDF508CF51}"/>
              </a:ext>
            </a:extLst>
          </p:cNvPr>
          <p:cNvSpPr txBox="1"/>
          <p:nvPr/>
        </p:nvSpPr>
        <p:spPr>
          <a:xfrm>
            <a:off x="5185323" y="1456032"/>
            <a:ext cx="885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3:</a:t>
            </a:r>
          </a:p>
          <a:p>
            <a:r>
              <a:rPr lang="fr-FR" i="1" dirty="0"/>
              <a:t>sleeping</a:t>
            </a:r>
            <a:br>
              <a:rPr lang="fr-FR" i="1" dirty="0"/>
            </a:br>
            <a:endParaRPr lang="fr-FR" i="1" dirty="0"/>
          </a:p>
          <a:p>
            <a:r>
              <a:rPr lang="fr-FR" i="1" dirty="0" err="1"/>
              <a:t>Task</a:t>
            </a:r>
            <a:r>
              <a:rPr lang="fr-FR" i="1" dirty="0"/>
              <a:t> 1:</a:t>
            </a:r>
          </a:p>
          <a:p>
            <a:r>
              <a:rPr lang="fr-FR" i="1" dirty="0"/>
              <a:t>running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81535B1-C934-4876-8F48-6D52439C202A}"/>
              </a:ext>
            </a:extLst>
          </p:cNvPr>
          <p:cNvSpPr txBox="1"/>
          <p:nvPr/>
        </p:nvSpPr>
        <p:spPr>
          <a:xfrm>
            <a:off x="6789604" y="2102430"/>
            <a:ext cx="86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2:</a:t>
            </a:r>
          </a:p>
          <a:p>
            <a:r>
              <a:rPr lang="fr-FR" i="1" dirty="0"/>
              <a:t>running</a:t>
            </a:r>
          </a:p>
        </p:txBody>
      </p:sp>
    </p:spTree>
    <p:extLst>
      <p:ext uri="{BB962C8B-B14F-4D97-AF65-F5344CB8AC3E}">
        <p14:creationId xmlns:p14="http://schemas.microsoft.com/office/powerpoint/2010/main" val="20012945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Discussions</a:t>
            </a:r>
            <a:endParaRPr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0FA6100-E370-4A24-A460-188712AECC69}"/>
              </a:ext>
            </a:extLst>
          </p:cNvPr>
          <p:cNvSpPr txBox="1"/>
          <p:nvPr/>
        </p:nvSpPr>
        <p:spPr>
          <a:xfrm>
            <a:off x="533920" y="1193488"/>
            <a:ext cx="45239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Case 1: </a:t>
            </a:r>
            <a:r>
              <a:rPr lang="fr-FR" dirty="0" err="1"/>
              <a:t>Cooperative</a:t>
            </a:r>
            <a:r>
              <a:rPr lang="fr-FR" dirty="0"/>
              <a:t> Multitasking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FD701C81-5E74-4A6A-B85D-718952CE8392}"/>
              </a:ext>
            </a:extLst>
          </p:cNvPr>
          <p:cNvSpPr txBox="1"/>
          <p:nvPr/>
        </p:nvSpPr>
        <p:spPr>
          <a:xfrm>
            <a:off x="527111" y="2036153"/>
            <a:ext cx="72241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Task</a:t>
            </a:r>
            <a:r>
              <a:rPr lang="fr-FR" dirty="0"/>
              <a:t> 1 </a:t>
            </a:r>
            <a:r>
              <a:rPr lang="fr-FR" dirty="0" err="1"/>
              <a:t>takes</a:t>
            </a:r>
            <a:r>
              <a:rPr lang="fr-FR" dirty="0"/>
              <a:t> all the CPU first… </a:t>
            </a:r>
            <a:r>
              <a:rPr lang="fr-FR" dirty="0" err="1">
                <a:sym typeface="Wingdings" panose="05000000000000000000" pitchFamily="2" charset="2"/>
              </a:rPr>
              <a:t>Same</a:t>
            </a:r>
            <a:r>
              <a:rPr lang="fr-FR" dirty="0">
                <a:sym typeface="Wingdings" panose="05000000000000000000" pitchFamily="2" charset="2"/>
              </a:rPr>
              <a:t> for </a:t>
            </a:r>
            <a:r>
              <a:rPr lang="fr-FR" dirty="0" err="1">
                <a:sym typeface="Wingdings" panose="05000000000000000000" pitchFamily="2" charset="2"/>
              </a:rPr>
              <a:t>task</a:t>
            </a:r>
            <a:r>
              <a:rPr lang="fr-FR" dirty="0">
                <a:sym typeface="Wingdings" panose="05000000000000000000" pitchFamily="2" charset="2"/>
              </a:rPr>
              <a:t> 3 </a:t>
            </a:r>
            <a:r>
              <a:rPr lang="fr-FR" dirty="0" err="1">
                <a:sym typeface="Wingdings" panose="05000000000000000000" pitchFamily="2" charset="2"/>
              </a:rPr>
              <a:t>later</a:t>
            </a:r>
            <a:r>
              <a:rPr lang="fr-FR" dirty="0"/>
              <a:t> (not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cooperative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)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Depends</a:t>
            </a:r>
            <a:r>
              <a:rPr lang="fr-FR" dirty="0"/>
              <a:t> on how the </a:t>
            </a:r>
            <a:r>
              <a:rPr lang="fr-FR" dirty="0" err="1"/>
              <a:t>developper</a:t>
            </a:r>
            <a:r>
              <a:rPr lang="fr-FR" dirty="0"/>
              <a:t> </a:t>
            </a:r>
            <a:r>
              <a:rPr lang="fr-FR" dirty="0" err="1"/>
              <a:t>wrote</a:t>
            </a:r>
            <a:r>
              <a:rPr lang="fr-FR" dirty="0"/>
              <a:t> </a:t>
            </a:r>
            <a:r>
              <a:rPr lang="fr-FR" dirty="0" err="1"/>
              <a:t>his</a:t>
            </a:r>
            <a:r>
              <a:rPr lang="fr-FR" dirty="0"/>
              <a:t> program</a:t>
            </a:r>
          </a:p>
          <a:p>
            <a:pPr marL="285750" indent="-285750">
              <a:buFontTx/>
              <a:buChar char="-"/>
            </a:pPr>
            <a:r>
              <a:rPr lang="fr-FR" dirty="0"/>
              <a:t>OS has no control as long as </a:t>
            </a:r>
            <a:r>
              <a:rPr lang="fr-FR" dirty="0" err="1"/>
              <a:t>there</a:t>
            </a:r>
            <a:r>
              <a:rPr lang="fr-FR" dirty="0"/>
              <a:t> are no </a:t>
            </a:r>
            <a:r>
              <a:rPr lang="fr-FR" dirty="0" err="1"/>
              <a:t>syscall</a:t>
            </a:r>
            <a:r>
              <a:rPr lang="fr-FR" dirty="0"/>
              <a:t> (</a:t>
            </a:r>
            <a:r>
              <a:rPr lang="fr-FR" dirty="0" err="1"/>
              <a:t>beware</a:t>
            </a:r>
            <a:r>
              <a:rPr lang="fr-FR" dirty="0"/>
              <a:t> of </a:t>
            </a:r>
            <a:r>
              <a:rPr lang="fr-FR" dirty="0" err="1"/>
              <a:t>infinite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/>
              <a:t>User has </a:t>
            </a:r>
            <a:r>
              <a:rPr lang="fr-FR" dirty="0" err="1"/>
              <a:t>nearly</a:t>
            </a:r>
            <a:r>
              <a:rPr lang="fr-FR" dirty="0"/>
              <a:t> no control on the </a:t>
            </a:r>
            <a:r>
              <a:rPr lang="fr-FR" dirty="0" err="1"/>
              <a:t>scheduling</a:t>
            </a:r>
            <a:r>
              <a:rPr lang="fr-FR" dirty="0"/>
              <a:t> of </a:t>
            </a:r>
            <a:r>
              <a:rPr lang="fr-FR" dirty="0" err="1"/>
              <a:t>tasks</a:t>
            </a:r>
            <a:r>
              <a:rPr lang="fr-FR" dirty="0"/>
              <a:t> (</a:t>
            </a:r>
            <a:r>
              <a:rPr lang="fr-FR" dirty="0" err="1"/>
              <a:t>just</a:t>
            </a:r>
            <a:r>
              <a:rPr lang="fr-FR" dirty="0"/>
              <a:t> the </a:t>
            </a:r>
            <a:r>
              <a:rPr lang="fr-FR" dirty="0" err="1"/>
              <a:t>choice</a:t>
            </a:r>
            <a:r>
              <a:rPr lang="fr-FR" dirty="0"/>
              <a:t> on the launch)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F24167F-DB87-4CB8-A8AE-158EE9855068}"/>
              </a:ext>
            </a:extLst>
          </p:cNvPr>
          <p:cNvSpPr txBox="1"/>
          <p:nvPr/>
        </p:nvSpPr>
        <p:spPr>
          <a:xfrm>
            <a:off x="533919" y="3086417"/>
            <a:ext cx="72241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Case 2: </a:t>
            </a:r>
            <a:r>
              <a:rPr lang="fr-FR" dirty="0" err="1"/>
              <a:t>Preemptive</a:t>
            </a:r>
            <a:r>
              <a:rPr lang="fr-FR" dirty="0"/>
              <a:t> </a:t>
            </a:r>
            <a:r>
              <a:rPr lang="fr-FR" dirty="0" err="1"/>
              <a:t>mutlitasking</a:t>
            </a:r>
            <a:r>
              <a:rPr lang="fr-FR" dirty="0"/>
              <a:t> (2 quantums of time maximum per process)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CADB2E90-5854-4CBE-828F-14DD8E83A655}"/>
              </a:ext>
            </a:extLst>
          </p:cNvPr>
          <p:cNvSpPr txBox="1"/>
          <p:nvPr/>
        </p:nvSpPr>
        <p:spPr>
          <a:xfrm>
            <a:off x="533918" y="3950012"/>
            <a:ext cx="6887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All the applications </a:t>
            </a:r>
            <a:r>
              <a:rPr lang="fr-FR" dirty="0" err="1"/>
              <a:t>were</a:t>
            </a:r>
            <a:r>
              <a:rPr lang="fr-FR" dirty="0"/>
              <a:t> able to run </a:t>
            </a:r>
            <a:r>
              <a:rPr lang="fr-FR" dirty="0" err="1"/>
              <a:t>regularly</a:t>
            </a:r>
            <a:r>
              <a:rPr lang="fr-FR" dirty="0"/>
              <a:t> (time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nearly</a:t>
            </a:r>
            <a:r>
              <a:rPr lang="fr-FR" dirty="0"/>
              <a:t> </a:t>
            </a:r>
            <a:r>
              <a:rPr lang="fr-FR" dirty="0" err="1"/>
              <a:t>equally</a:t>
            </a:r>
            <a:r>
              <a:rPr lang="fr-FR" dirty="0"/>
              <a:t> </a:t>
            </a:r>
            <a:r>
              <a:rPr lang="fr-FR" dirty="0" err="1"/>
              <a:t>shared</a:t>
            </a:r>
            <a:r>
              <a:rPr lang="fr-FR" dirty="0"/>
              <a:t>)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Depends</a:t>
            </a:r>
            <a:r>
              <a:rPr lang="fr-FR" dirty="0"/>
              <a:t> on the </a:t>
            </a:r>
            <a:r>
              <a:rPr lang="fr-FR" dirty="0" err="1"/>
              <a:t>scheduler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and </a:t>
            </a:r>
            <a:r>
              <a:rPr lang="fr-FR" dirty="0" err="1"/>
              <a:t>parameters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The OS has the control on the running </a:t>
            </a:r>
            <a:r>
              <a:rPr lang="fr-FR" dirty="0" err="1"/>
              <a:t>tasks</a:t>
            </a:r>
            <a:r>
              <a:rPr lang="fr-FR" dirty="0"/>
              <a:t>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  <a:r>
              <a:rPr lang="fr-FR" dirty="0" err="1"/>
              <a:t>Therefore</a:t>
            </a:r>
            <a:r>
              <a:rPr lang="fr-FR" dirty="0"/>
              <a:t>, the user can </a:t>
            </a:r>
            <a:r>
              <a:rPr lang="fr-FR" dirty="0" err="1"/>
              <a:t>ask</a:t>
            </a:r>
            <a:r>
              <a:rPr lang="fr-FR" dirty="0"/>
              <a:t> the OS to stop a buggy process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155BA7F2-6184-491B-8102-5014484B2609}"/>
              </a:ext>
            </a:extLst>
          </p:cNvPr>
          <p:cNvGrpSpPr/>
          <p:nvPr/>
        </p:nvGrpSpPr>
        <p:grpSpPr>
          <a:xfrm>
            <a:off x="401466" y="1655905"/>
            <a:ext cx="8353425" cy="225608"/>
            <a:chOff x="333375" y="2697324"/>
            <a:chExt cx="8353425" cy="225608"/>
          </a:xfrm>
        </p:grpSpPr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9552D9F0-5225-45D4-AC85-DA8E96C29075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2813194"/>
              <a:ext cx="8353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2D73C23-D865-4A21-91C7-97186C32970A}"/>
                </a:ext>
              </a:extLst>
            </p:cNvPr>
            <p:cNvSpPr/>
            <p:nvPr/>
          </p:nvSpPr>
          <p:spPr>
            <a:xfrm>
              <a:off x="457200" y="269889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751B402-3761-4AE0-AC5F-9329DDF1149A}"/>
                </a:ext>
              </a:extLst>
            </p:cNvPr>
            <p:cNvSpPr/>
            <p:nvPr/>
          </p:nvSpPr>
          <p:spPr>
            <a:xfrm>
              <a:off x="1323975" y="269889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73F5713-E048-415F-B5C2-F34061319BE5}"/>
                </a:ext>
              </a:extLst>
            </p:cNvPr>
            <p:cNvSpPr/>
            <p:nvPr/>
          </p:nvSpPr>
          <p:spPr>
            <a:xfrm>
              <a:off x="2190750" y="269732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25FDA49-6F5F-47CA-8AF5-A6CDEACABD18}"/>
                </a:ext>
              </a:extLst>
            </p:cNvPr>
            <p:cNvSpPr/>
            <p:nvPr/>
          </p:nvSpPr>
          <p:spPr>
            <a:xfrm>
              <a:off x="3057525" y="2699208"/>
              <a:ext cx="594632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479B57-9998-43EE-B56F-4CC08062D95C}"/>
                </a:ext>
              </a:extLst>
            </p:cNvPr>
            <p:cNvSpPr/>
            <p:nvPr/>
          </p:nvSpPr>
          <p:spPr>
            <a:xfrm>
              <a:off x="3775982" y="2706849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3D6A39D-BE71-49B2-B30B-A10480449403}"/>
                </a:ext>
              </a:extLst>
            </p:cNvPr>
            <p:cNvSpPr/>
            <p:nvPr/>
          </p:nvSpPr>
          <p:spPr>
            <a:xfrm>
              <a:off x="4642757" y="2710390"/>
              <a:ext cx="346982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D2D02BA-0570-4AAF-B811-6B7CD88AE8A1}"/>
                </a:ext>
              </a:extLst>
            </p:cNvPr>
            <p:cNvSpPr/>
            <p:nvPr/>
          </p:nvSpPr>
          <p:spPr>
            <a:xfrm>
              <a:off x="5113564" y="2706849"/>
              <a:ext cx="742950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476BC4-D06E-4FA9-88AE-148B3EC9F5F5}"/>
                </a:ext>
              </a:extLst>
            </p:cNvPr>
            <p:cNvSpPr/>
            <p:nvPr/>
          </p:nvSpPr>
          <p:spPr>
            <a:xfrm>
              <a:off x="5980339" y="2706849"/>
              <a:ext cx="742950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E062863-796C-4B15-8EE4-88924A1ACFF0}"/>
                </a:ext>
              </a:extLst>
            </p:cNvPr>
            <p:cNvSpPr/>
            <p:nvPr/>
          </p:nvSpPr>
          <p:spPr>
            <a:xfrm>
              <a:off x="7561855" y="2706849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BCA25C3-F130-41B0-86B6-2B7A9ABB1E05}"/>
                </a:ext>
              </a:extLst>
            </p:cNvPr>
            <p:cNvSpPr/>
            <p:nvPr/>
          </p:nvSpPr>
          <p:spPr>
            <a:xfrm>
              <a:off x="6847114" y="2713382"/>
              <a:ext cx="590916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86AFE734-3A47-4C82-B290-D2E8769F02FB}"/>
              </a:ext>
            </a:extLst>
          </p:cNvPr>
          <p:cNvGrpSpPr/>
          <p:nvPr/>
        </p:nvGrpSpPr>
        <p:grpSpPr>
          <a:xfrm>
            <a:off x="401466" y="3561661"/>
            <a:ext cx="8353425" cy="220884"/>
            <a:chOff x="333375" y="2697324"/>
            <a:chExt cx="8353425" cy="220884"/>
          </a:xfrm>
        </p:grpSpPr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07B4DF3C-B1A8-4E2B-8748-1291F6E4EA29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2813194"/>
              <a:ext cx="8353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7DFD94A-7E15-4346-B8B9-AFEEA0D620B0}"/>
                </a:ext>
              </a:extLst>
            </p:cNvPr>
            <p:cNvSpPr/>
            <p:nvPr/>
          </p:nvSpPr>
          <p:spPr>
            <a:xfrm>
              <a:off x="457200" y="269889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770EA55-341D-470A-A556-346AB34E0494}"/>
                </a:ext>
              </a:extLst>
            </p:cNvPr>
            <p:cNvSpPr/>
            <p:nvPr/>
          </p:nvSpPr>
          <p:spPr>
            <a:xfrm>
              <a:off x="1323975" y="2698894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EADF3FE-476D-4A72-BFB6-B39808F4DE8C}"/>
                </a:ext>
              </a:extLst>
            </p:cNvPr>
            <p:cNvSpPr/>
            <p:nvPr/>
          </p:nvSpPr>
          <p:spPr>
            <a:xfrm>
              <a:off x="2190750" y="2697324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7235C08-73ED-4E01-B784-1BB0254755A3}"/>
                </a:ext>
              </a:extLst>
            </p:cNvPr>
            <p:cNvSpPr/>
            <p:nvPr/>
          </p:nvSpPr>
          <p:spPr>
            <a:xfrm>
              <a:off x="6120713" y="2707635"/>
              <a:ext cx="594632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C13DF05E-4A5E-4889-B03E-462317D8DB8E}"/>
                </a:ext>
              </a:extLst>
            </p:cNvPr>
            <p:cNvSpPr/>
            <p:nvPr/>
          </p:nvSpPr>
          <p:spPr>
            <a:xfrm>
              <a:off x="5256586" y="2708658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D7DC90A-6C0F-48DE-AA69-D812D6DE2491}"/>
                </a:ext>
              </a:extLst>
            </p:cNvPr>
            <p:cNvSpPr/>
            <p:nvPr/>
          </p:nvSpPr>
          <p:spPr>
            <a:xfrm>
              <a:off x="3057525" y="2697324"/>
              <a:ext cx="346982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72371A5-A600-4C77-9074-A213C4202ACA}"/>
                </a:ext>
              </a:extLst>
            </p:cNvPr>
            <p:cNvSpPr/>
            <p:nvPr/>
          </p:nvSpPr>
          <p:spPr>
            <a:xfrm>
              <a:off x="3524021" y="2707635"/>
              <a:ext cx="742950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CCD0EBD-7AA0-4E96-A724-43EEB886E579}"/>
                </a:ext>
              </a:extLst>
            </p:cNvPr>
            <p:cNvSpPr/>
            <p:nvPr/>
          </p:nvSpPr>
          <p:spPr>
            <a:xfrm>
              <a:off x="4392459" y="2708419"/>
              <a:ext cx="742950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B56530E-1475-4DAA-A410-3A6494380D9A}"/>
                </a:ext>
              </a:extLst>
            </p:cNvPr>
            <p:cNvSpPr/>
            <p:nvPr/>
          </p:nvSpPr>
          <p:spPr>
            <a:xfrm>
              <a:off x="6836522" y="2705220"/>
              <a:ext cx="742950" cy="20955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FBEB65F-9AF9-4B8E-AA26-7B25ADDCA001}"/>
                </a:ext>
              </a:extLst>
            </p:cNvPr>
            <p:cNvSpPr/>
            <p:nvPr/>
          </p:nvSpPr>
          <p:spPr>
            <a:xfrm>
              <a:off x="7704960" y="2705220"/>
              <a:ext cx="590916" cy="20955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58390740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Sharing: why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The </a:t>
            </a:r>
            <a:r>
              <a:rPr lang="fr-FR" dirty="0" err="1"/>
              <a:t>small</a:t>
            </a:r>
            <a:r>
              <a:rPr lang="fr-FR" dirty="0"/>
              <a:t> </a:t>
            </a:r>
            <a:r>
              <a:rPr lang="fr-FR" dirty="0" err="1"/>
              <a:t>amount</a:t>
            </a:r>
            <a:r>
              <a:rPr lang="fr-FR" dirty="0"/>
              <a:t> of times </a:t>
            </a:r>
            <a:r>
              <a:rPr lang="fr-FR" dirty="0" err="1"/>
              <a:t>given</a:t>
            </a:r>
            <a:r>
              <a:rPr lang="fr-FR" dirty="0"/>
              <a:t> to </a:t>
            </a:r>
            <a:r>
              <a:rPr lang="fr-FR" dirty="0" err="1"/>
              <a:t>each</a:t>
            </a:r>
            <a:r>
              <a:rPr lang="fr-FR" dirty="0"/>
              <a:t>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enough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the machine </a:t>
            </a:r>
            <a:r>
              <a:rPr lang="fr-FR" dirty="0" err="1"/>
              <a:t>feels</a:t>
            </a:r>
            <a:r>
              <a:rPr lang="fr-FR" dirty="0"/>
              <a:t> responsive for a </a:t>
            </a:r>
            <a:r>
              <a:rPr lang="fr-FR" dirty="0" err="1"/>
              <a:t>human</a:t>
            </a:r>
            <a:r>
              <a:rPr lang="fr-FR" dirty="0"/>
              <a:t> user</a:t>
            </a:r>
          </a:p>
          <a:p>
            <a:pPr lvl="1"/>
            <a:r>
              <a:rPr lang="fr-FR" dirty="0"/>
              <a:t>Web browser, music </a:t>
            </a:r>
            <a:r>
              <a:rPr lang="fr-FR" dirty="0" err="1"/>
              <a:t>player</a:t>
            </a:r>
            <a:r>
              <a:rPr lang="fr-FR" dirty="0"/>
              <a:t>, PDF </a:t>
            </a:r>
            <a:r>
              <a:rPr lang="fr-FR" dirty="0" err="1"/>
              <a:t>reader</a:t>
            </a:r>
            <a:r>
              <a:rPr lang="fr-FR" dirty="0"/>
              <a:t> running </a:t>
            </a:r>
            <a:r>
              <a:rPr lang="fr-FR" dirty="0" err="1"/>
              <a:t>together</a:t>
            </a:r>
            <a:r>
              <a:rPr lang="fr-FR" dirty="0"/>
              <a:t> </a:t>
            </a:r>
            <a:r>
              <a:rPr lang="fr-FR" dirty="0" err="1"/>
              <a:t>smoothly</a:t>
            </a:r>
            <a:endParaRPr lang="fr-FR" dirty="0"/>
          </a:p>
          <a:p>
            <a:endParaRPr lang="fr-FR" dirty="0"/>
          </a:p>
          <a:p>
            <a:r>
              <a:rPr lang="fr-FR" dirty="0"/>
              <a:t>All the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run</a:t>
            </a:r>
          </a:p>
          <a:p>
            <a:pPr lvl="1"/>
            <a:r>
              <a:rPr lang="fr-FR" dirty="0"/>
              <a:t>No </a:t>
            </a:r>
            <a:r>
              <a:rPr lang="fr-FR" dirty="0" err="1"/>
              <a:t>starvation</a:t>
            </a:r>
            <a:r>
              <a:rPr lang="fr-FR" dirty="0"/>
              <a:t> of time for </a:t>
            </a:r>
            <a:r>
              <a:rPr lang="fr-FR" dirty="0" err="1"/>
              <a:t>any</a:t>
            </a:r>
            <a:r>
              <a:rPr lang="fr-FR" dirty="0"/>
              <a:t> process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08523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Sharing: how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/>
              <a:t>A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clock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</a:t>
            </a:r>
            <a:r>
              <a:rPr lang="fr-FR" dirty="0" err="1"/>
              <a:t>regular</a:t>
            </a:r>
            <a:r>
              <a:rPr lang="fr-FR" dirty="0"/>
              <a:t> interruptions</a:t>
            </a:r>
          </a:p>
          <a:p>
            <a:pPr lvl="1"/>
            <a:r>
              <a:rPr lang="fr-FR" dirty="0"/>
              <a:t>The OS </a:t>
            </a:r>
            <a:r>
              <a:rPr lang="fr-FR" dirty="0" err="1"/>
              <a:t>takes</a:t>
            </a:r>
            <a:r>
              <a:rPr lang="fr-FR" dirty="0"/>
              <a:t> back the control and </a:t>
            </a:r>
            <a:r>
              <a:rPr lang="fr-FR" dirty="0" err="1"/>
              <a:t>eventually</a:t>
            </a:r>
            <a:r>
              <a:rPr lang="fr-FR" dirty="0"/>
              <a:t> </a:t>
            </a:r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process to run</a:t>
            </a:r>
          </a:p>
          <a:p>
            <a:pPr lvl="1"/>
            <a:r>
              <a:rPr lang="fr-FR" dirty="0"/>
              <a:t>The quantum of time </a:t>
            </a:r>
            <a:r>
              <a:rPr lang="fr-FR" dirty="0" err="1"/>
              <a:t>chosen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maximum value a process can use </a:t>
            </a:r>
            <a:r>
              <a:rPr lang="fr-FR" dirty="0" err="1"/>
              <a:t>before</a:t>
            </a:r>
            <a:r>
              <a:rPr lang="fr-FR" dirty="0"/>
              <a:t> the OS </a:t>
            </a:r>
            <a:r>
              <a:rPr lang="fr-FR" dirty="0" err="1"/>
              <a:t>takes</a:t>
            </a:r>
            <a:r>
              <a:rPr lang="fr-FR" dirty="0"/>
              <a:t> back the control</a:t>
            </a:r>
          </a:p>
          <a:p>
            <a:pPr lvl="2"/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changing</a:t>
            </a:r>
            <a:r>
              <a:rPr lang="fr-FR" dirty="0"/>
              <a:t> of process a </a:t>
            </a:r>
            <a:r>
              <a:rPr lang="fr-FR" i="1" dirty="0" err="1"/>
              <a:t>context</a:t>
            </a:r>
            <a:r>
              <a:rPr lang="fr-FR" i="1" dirty="0"/>
              <a:t> </a:t>
            </a:r>
            <a:r>
              <a:rPr lang="fr-FR" i="1" dirty="0" err="1"/>
              <a:t>switching</a:t>
            </a:r>
            <a:r>
              <a:rPr lang="fr-FR" dirty="0"/>
              <a:t> </a:t>
            </a:r>
            <a:r>
              <a:rPr lang="fr-FR" dirty="0" err="1"/>
              <a:t>happens</a:t>
            </a:r>
            <a:endParaRPr lang="fr-FR" dirty="0"/>
          </a:p>
          <a:p>
            <a:pPr lvl="1"/>
            <a:r>
              <a:rPr lang="fr-FR" dirty="0" err="1"/>
              <a:t>It’s</a:t>
            </a:r>
            <a:r>
              <a:rPr lang="fr-FR" dirty="0"/>
              <a:t> a </a:t>
            </a:r>
            <a:r>
              <a:rPr lang="fr-FR" dirty="0" err="1"/>
              <a:t>pretty</a:t>
            </a:r>
            <a:r>
              <a:rPr lang="fr-FR" dirty="0"/>
              <a:t> </a:t>
            </a:r>
            <a:r>
              <a:rPr lang="fr-FR" dirty="0" err="1"/>
              <a:t>heavy</a:t>
            </a:r>
            <a:r>
              <a:rPr lang="fr-FR" dirty="0"/>
              <a:t> </a:t>
            </a:r>
            <a:r>
              <a:rPr lang="fr-FR" dirty="0" err="1"/>
              <a:t>operation</a:t>
            </a:r>
            <a:r>
              <a:rPr lang="fr-FR" dirty="0"/>
              <a:t>: all of the </a:t>
            </a:r>
            <a:r>
              <a:rPr lang="fr-FR" dirty="0" err="1"/>
              <a:t>registers</a:t>
            </a:r>
            <a:r>
              <a:rPr lang="fr-FR" dirty="0"/>
              <a:t>, pages </a:t>
            </a:r>
            <a:r>
              <a:rPr lang="fr-FR" dirty="0" err="1"/>
              <a:t>used</a:t>
            </a:r>
            <a:r>
              <a:rPr lang="fr-FR" dirty="0"/>
              <a:t>, … (the </a:t>
            </a:r>
            <a:r>
              <a:rPr lang="fr-FR" dirty="0" err="1"/>
              <a:t>context</a:t>
            </a:r>
            <a:r>
              <a:rPr lang="fr-FR" dirty="0"/>
              <a:t> of the process) must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saved</a:t>
            </a:r>
            <a:r>
              <a:rPr lang="fr-FR" dirty="0"/>
              <a:t>/</a:t>
            </a:r>
            <a:r>
              <a:rPr lang="fr-FR" dirty="0" err="1"/>
              <a:t>restored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The more active </a:t>
            </a:r>
            <a:r>
              <a:rPr lang="fr-FR" dirty="0" err="1"/>
              <a:t>processes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are:</a:t>
            </a:r>
          </a:p>
          <a:p>
            <a:pPr lvl="1"/>
            <a:r>
              <a:rPr lang="fr-FR" dirty="0"/>
              <a:t>The more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long for a </a:t>
            </a:r>
            <a:r>
              <a:rPr lang="fr-FR" dirty="0" err="1"/>
              <a:t>task</a:t>
            </a:r>
            <a:r>
              <a:rPr lang="fr-FR" dirty="0"/>
              <a:t> to </a:t>
            </a:r>
            <a:r>
              <a:rPr lang="fr-FR" dirty="0" err="1"/>
              <a:t>take</a:t>
            </a:r>
            <a:r>
              <a:rPr lang="fr-FR" dirty="0"/>
              <a:t> back the control</a:t>
            </a:r>
          </a:p>
          <a:p>
            <a:pPr lvl="1"/>
            <a:r>
              <a:rPr lang="fr-FR" dirty="0"/>
              <a:t>The more </a:t>
            </a:r>
            <a:r>
              <a:rPr lang="fr-FR" dirty="0" err="1"/>
              <a:t>contexts</a:t>
            </a:r>
            <a:r>
              <a:rPr lang="fr-FR" dirty="0"/>
              <a:t> </a:t>
            </a:r>
            <a:r>
              <a:rPr lang="fr-FR" dirty="0" err="1"/>
              <a:t>switching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happen</a:t>
            </a:r>
            <a:r>
              <a:rPr lang="fr-FR" dirty="0"/>
              <a:t>… and </a:t>
            </a:r>
            <a:r>
              <a:rPr lang="fr-FR" dirty="0" err="1"/>
              <a:t>will</a:t>
            </a:r>
            <a:r>
              <a:rPr lang="fr-FR" dirty="0"/>
              <a:t> lose time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280394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Sharing: OS POV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52B56642-5855-45CC-AFF4-4FDE71CB2353}"/>
              </a:ext>
            </a:extLst>
          </p:cNvPr>
          <p:cNvCxnSpPr>
            <a:cxnSpLocks/>
          </p:cNvCxnSpPr>
          <p:nvPr/>
        </p:nvCxnSpPr>
        <p:spPr>
          <a:xfrm>
            <a:off x="333375" y="2466975"/>
            <a:ext cx="83534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0C86918-A1BF-41B5-A17C-D0F15E9B143E}"/>
              </a:ext>
            </a:extLst>
          </p:cNvPr>
          <p:cNvSpPr/>
          <p:nvPr/>
        </p:nvSpPr>
        <p:spPr>
          <a:xfrm>
            <a:off x="457200" y="2352675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FB1F8A9-FEE8-4B39-A142-791C2193325A}"/>
              </a:ext>
            </a:extLst>
          </p:cNvPr>
          <p:cNvSpPr/>
          <p:nvPr/>
        </p:nvSpPr>
        <p:spPr>
          <a:xfrm>
            <a:off x="1323975" y="2352675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973989-A7E5-46F9-A16B-10A31CC3F456}"/>
              </a:ext>
            </a:extLst>
          </p:cNvPr>
          <p:cNvSpPr/>
          <p:nvPr/>
        </p:nvSpPr>
        <p:spPr>
          <a:xfrm>
            <a:off x="2287006" y="2352675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E36074-3DF4-4B12-9977-7E55BF15A300}"/>
              </a:ext>
            </a:extLst>
          </p:cNvPr>
          <p:cNvSpPr/>
          <p:nvPr/>
        </p:nvSpPr>
        <p:spPr>
          <a:xfrm>
            <a:off x="3153781" y="2352675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B55681-97CD-439D-8A13-82C687CF6342}"/>
              </a:ext>
            </a:extLst>
          </p:cNvPr>
          <p:cNvSpPr/>
          <p:nvPr/>
        </p:nvSpPr>
        <p:spPr>
          <a:xfrm>
            <a:off x="4116812" y="2352675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82625D-8917-4665-8E5D-0B70446D3FB1}"/>
              </a:ext>
            </a:extLst>
          </p:cNvPr>
          <p:cNvSpPr/>
          <p:nvPr/>
        </p:nvSpPr>
        <p:spPr>
          <a:xfrm>
            <a:off x="5946618" y="2352675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99D072-7272-4A39-828B-19320E9E50D5}"/>
              </a:ext>
            </a:extLst>
          </p:cNvPr>
          <p:cNvSpPr/>
          <p:nvPr/>
        </p:nvSpPr>
        <p:spPr>
          <a:xfrm>
            <a:off x="4983587" y="2352675"/>
            <a:ext cx="742950" cy="2095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38C783-C9E3-4C87-A124-FBA52D406128}"/>
              </a:ext>
            </a:extLst>
          </p:cNvPr>
          <p:cNvSpPr/>
          <p:nvPr/>
        </p:nvSpPr>
        <p:spPr>
          <a:xfrm>
            <a:off x="6813393" y="2352675"/>
            <a:ext cx="742950" cy="2095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FF8C34B-1581-4F9D-94AB-803693DB2B1B}"/>
              </a:ext>
            </a:extLst>
          </p:cNvPr>
          <p:cNvSpPr/>
          <p:nvPr/>
        </p:nvSpPr>
        <p:spPr>
          <a:xfrm>
            <a:off x="7776422" y="2352675"/>
            <a:ext cx="742950" cy="209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D555B2-FD57-41EC-B1A7-F887C156A474}"/>
              </a:ext>
            </a:extLst>
          </p:cNvPr>
          <p:cNvSpPr txBox="1"/>
          <p:nvPr/>
        </p:nvSpPr>
        <p:spPr>
          <a:xfrm>
            <a:off x="457200" y="2860158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9D5AC7-6F8A-45CC-9A12-05DC16068590}"/>
              </a:ext>
            </a:extLst>
          </p:cNvPr>
          <p:cNvSpPr txBox="1"/>
          <p:nvPr/>
        </p:nvSpPr>
        <p:spPr>
          <a:xfrm>
            <a:off x="1323974" y="2860158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97570CB-9B8D-4A72-A2CF-D52E2B51FA9B}"/>
              </a:ext>
            </a:extLst>
          </p:cNvPr>
          <p:cNvSpPr txBox="1"/>
          <p:nvPr/>
        </p:nvSpPr>
        <p:spPr>
          <a:xfrm>
            <a:off x="2287005" y="32873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6AA860E-278C-4E35-856B-56B562B7818A}"/>
              </a:ext>
            </a:extLst>
          </p:cNvPr>
          <p:cNvSpPr txBox="1"/>
          <p:nvPr/>
        </p:nvSpPr>
        <p:spPr>
          <a:xfrm>
            <a:off x="3153779" y="32873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CDA5F55-FDF7-44D3-A998-229A6F249CAE}"/>
              </a:ext>
            </a:extLst>
          </p:cNvPr>
          <p:cNvSpPr txBox="1"/>
          <p:nvPr/>
        </p:nvSpPr>
        <p:spPr>
          <a:xfrm>
            <a:off x="4116809" y="3709422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32CBD24-931C-4B1C-B619-332BAE3E75CC}"/>
              </a:ext>
            </a:extLst>
          </p:cNvPr>
          <p:cNvSpPr txBox="1"/>
          <p:nvPr/>
        </p:nvSpPr>
        <p:spPr>
          <a:xfrm>
            <a:off x="4983583" y="3709422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3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8DE0F5-D4BF-4382-A6FB-F406143BAB36}"/>
              </a:ext>
            </a:extLst>
          </p:cNvPr>
          <p:cNvSpPr txBox="1"/>
          <p:nvPr/>
        </p:nvSpPr>
        <p:spPr>
          <a:xfrm>
            <a:off x="5946617" y="2865190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7FB7EDB-0258-4B04-B519-9FD639E4A73B}"/>
              </a:ext>
            </a:extLst>
          </p:cNvPr>
          <p:cNvSpPr txBox="1"/>
          <p:nvPr/>
        </p:nvSpPr>
        <p:spPr>
          <a:xfrm>
            <a:off x="6813391" y="2860157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9FE6E5B0-BB72-419D-8622-B31135826662}"/>
              </a:ext>
            </a:extLst>
          </p:cNvPr>
          <p:cNvSpPr txBox="1"/>
          <p:nvPr/>
        </p:nvSpPr>
        <p:spPr>
          <a:xfrm>
            <a:off x="7776421" y="32873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7B41C6-5E41-4433-89D4-320014A682EB}"/>
              </a:ext>
            </a:extLst>
          </p:cNvPr>
          <p:cNvSpPr/>
          <p:nvPr/>
        </p:nvSpPr>
        <p:spPr>
          <a:xfrm>
            <a:off x="2108929" y="2352675"/>
            <a:ext cx="136072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AC8C3B-689C-4221-88D7-5158805A1DE8}"/>
              </a:ext>
            </a:extLst>
          </p:cNvPr>
          <p:cNvSpPr/>
          <p:nvPr/>
        </p:nvSpPr>
        <p:spPr>
          <a:xfrm>
            <a:off x="3938735" y="2352675"/>
            <a:ext cx="136072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F068C26-94E2-47B8-9843-E38B9F8E22F2}"/>
              </a:ext>
            </a:extLst>
          </p:cNvPr>
          <p:cNvSpPr/>
          <p:nvPr/>
        </p:nvSpPr>
        <p:spPr>
          <a:xfrm>
            <a:off x="5768541" y="2352675"/>
            <a:ext cx="136072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F9296C9-A74F-4AF4-B372-3A988DE6E339}"/>
              </a:ext>
            </a:extLst>
          </p:cNvPr>
          <p:cNvSpPr/>
          <p:nvPr/>
        </p:nvSpPr>
        <p:spPr>
          <a:xfrm>
            <a:off x="7598347" y="2352675"/>
            <a:ext cx="136072" cy="209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4BF9DE-E58E-4F37-A6A5-9788F6B0163B}"/>
              </a:ext>
            </a:extLst>
          </p:cNvPr>
          <p:cNvSpPr txBox="1"/>
          <p:nvPr/>
        </p:nvSpPr>
        <p:spPr>
          <a:xfrm>
            <a:off x="1379522" y="1800572"/>
            <a:ext cx="159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AB05F3D-FAF0-44E1-B0DF-9B85276DEA0D}"/>
              </a:ext>
            </a:extLst>
          </p:cNvPr>
          <p:cNvSpPr txBox="1"/>
          <p:nvPr/>
        </p:nvSpPr>
        <p:spPr>
          <a:xfrm>
            <a:off x="3209328" y="1796353"/>
            <a:ext cx="159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0D9514A0-9411-4DF8-B436-74F1EAC317FF}"/>
              </a:ext>
            </a:extLst>
          </p:cNvPr>
          <p:cNvSpPr txBox="1"/>
          <p:nvPr/>
        </p:nvSpPr>
        <p:spPr>
          <a:xfrm>
            <a:off x="5039134" y="1791321"/>
            <a:ext cx="159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B2076D7-5FA9-4868-B964-2B56F8B0DEF1}"/>
              </a:ext>
            </a:extLst>
          </p:cNvPr>
          <p:cNvSpPr txBox="1"/>
          <p:nvPr/>
        </p:nvSpPr>
        <p:spPr>
          <a:xfrm>
            <a:off x="6868940" y="1781701"/>
            <a:ext cx="1594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context</a:t>
            </a:r>
            <a:r>
              <a:rPr lang="fr-FR" dirty="0"/>
              <a:t> </a:t>
            </a:r>
            <a:r>
              <a:rPr lang="fr-FR" dirty="0" err="1"/>
              <a:t>switching</a:t>
            </a:r>
            <a:endParaRPr lang="fr-FR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FDC5D85D-64B8-45C9-8B13-86F009436D24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2176965" y="2108349"/>
            <a:ext cx="0" cy="244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169F470-3B66-49C7-AEE7-EE4E41C91533}"/>
              </a:ext>
            </a:extLst>
          </p:cNvPr>
          <p:cNvCxnSpPr>
            <a:stCxn id="48" idx="2"/>
            <a:endCxn id="44" idx="0"/>
          </p:cNvCxnSpPr>
          <p:nvPr/>
        </p:nvCxnSpPr>
        <p:spPr>
          <a:xfrm>
            <a:off x="4006771" y="2104130"/>
            <a:ext cx="0" cy="24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B243078-6DD6-4030-BD0B-32371D908C90}"/>
              </a:ext>
            </a:extLst>
          </p:cNvPr>
          <p:cNvCxnSpPr>
            <a:stCxn id="53" idx="2"/>
            <a:endCxn id="46" idx="0"/>
          </p:cNvCxnSpPr>
          <p:nvPr/>
        </p:nvCxnSpPr>
        <p:spPr>
          <a:xfrm>
            <a:off x="5836577" y="2099098"/>
            <a:ext cx="0" cy="253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04F39C3-605C-45BD-8332-055EDC2F6687}"/>
              </a:ext>
            </a:extLst>
          </p:cNvPr>
          <p:cNvCxnSpPr>
            <a:stCxn id="54" idx="2"/>
            <a:endCxn id="47" idx="0"/>
          </p:cNvCxnSpPr>
          <p:nvPr/>
        </p:nvCxnSpPr>
        <p:spPr>
          <a:xfrm>
            <a:off x="7666383" y="2089478"/>
            <a:ext cx="0" cy="26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391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51" name="Google Shape;79;p13">
            <a:extLst>
              <a:ext uri="{FF2B5EF4-FFF2-40B4-BE49-F238E27FC236}">
                <a16:creationId xmlns:a16="http://schemas.microsoft.com/office/drawing/2014/main" id="{CACFBC6D-B4CC-46D3-BEBD-884CC8FCB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Sharing: Process POV</a:t>
            </a:r>
            <a:endParaRPr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583CF2A8-853E-4B3A-8F69-9D6E5C9C3889}"/>
              </a:ext>
            </a:extLst>
          </p:cNvPr>
          <p:cNvGrpSpPr/>
          <p:nvPr/>
        </p:nvGrpSpPr>
        <p:grpSpPr>
          <a:xfrm>
            <a:off x="333375" y="1108662"/>
            <a:ext cx="8353425" cy="209550"/>
            <a:chOff x="333375" y="1108662"/>
            <a:chExt cx="8353425" cy="209550"/>
          </a:xfrm>
        </p:grpSpPr>
        <p:cxnSp>
          <p:nvCxnSpPr>
            <p:cNvPr id="3" name="Connecteur droit avec flèche 2">
              <a:extLst>
                <a:ext uri="{FF2B5EF4-FFF2-40B4-BE49-F238E27FC236}">
                  <a16:creationId xmlns:a16="http://schemas.microsoft.com/office/drawing/2014/main" id="{52B56642-5855-45CC-AFF4-4FDE71CB2353}"/>
                </a:ext>
              </a:extLst>
            </p:cNvPr>
            <p:cNvCxnSpPr>
              <a:cxnSpLocks/>
            </p:cNvCxnSpPr>
            <p:nvPr/>
          </p:nvCxnSpPr>
          <p:spPr>
            <a:xfrm>
              <a:off x="333375" y="1222962"/>
              <a:ext cx="83534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C86918-A1BF-41B5-A17C-D0F15E9B143E}"/>
                </a:ext>
              </a:extLst>
            </p:cNvPr>
            <p:cNvSpPr/>
            <p:nvPr/>
          </p:nvSpPr>
          <p:spPr>
            <a:xfrm>
              <a:off x="457200" y="1108662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FB1F8A9-FEE8-4B39-A142-791C2193325A}"/>
                </a:ext>
              </a:extLst>
            </p:cNvPr>
            <p:cNvSpPr/>
            <p:nvPr/>
          </p:nvSpPr>
          <p:spPr>
            <a:xfrm>
              <a:off x="1323975" y="1108662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082625D-8917-4665-8E5D-0B70446D3FB1}"/>
                </a:ext>
              </a:extLst>
            </p:cNvPr>
            <p:cNvSpPr/>
            <p:nvPr/>
          </p:nvSpPr>
          <p:spPr>
            <a:xfrm>
              <a:off x="5657850" y="1108662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C38C783-C9E3-4C87-A124-FBA52D406128}"/>
                </a:ext>
              </a:extLst>
            </p:cNvPr>
            <p:cNvSpPr/>
            <p:nvPr/>
          </p:nvSpPr>
          <p:spPr>
            <a:xfrm>
              <a:off x="6524625" y="1108662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4DD555B2-FD57-41EC-B1A7-F887C156A474}"/>
              </a:ext>
            </a:extLst>
          </p:cNvPr>
          <p:cNvSpPr txBox="1"/>
          <p:nvPr/>
        </p:nvSpPr>
        <p:spPr>
          <a:xfrm>
            <a:off x="457200" y="16161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189D5AC7-6F8A-45CC-9A12-05DC16068590}"/>
              </a:ext>
            </a:extLst>
          </p:cNvPr>
          <p:cNvSpPr txBox="1"/>
          <p:nvPr/>
        </p:nvSpPr>
        <p:spPr>
          <a:xfrm>
            <a:off x="1323974" y="1616145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B8DE0F5-D4BF-4382-A6FB-F406143BAB36}"/>
              </a:ext>
            </a:extLst>
          </p:cNvPr>
          <p:cNvSpPr txBox="1"/>
          <p:nvPr/>
        </p:nvSpPr>
        <p:spPr>
          <a:xfrm>
            <a:off x="5657849" y="1621177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7FB7EDB-0258-4B04-B519-9FD639E4A73B}"/>
              </a:ext>
            </a:extLst>
          </p:cNvPr>
          <p:cNvSpPr txBox="1"/>
          <p:nvPr/>
        </p:nvSpPr>
        <p:spPr>
          <a:xfrm>
            <a:off x="6524623" y="1616144"/>
            <a:ext cx="7429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Task</a:t>
            </a:r>
            <a:r>
              <a:rPr lang="fr-FR" dirty="0"/>
              <a:t> 1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56CB27A4-B6D8-4827-A7A3-D56501FEDC87}"/>
              </a:ext>
            </a:extLst>
          </p:cNvPr>
          <p:cNvGrpSpPr/>
          <p:nvPr/>
        </p:nvGrpSpPr>
        <p:grpSpPr>
          <a:xfrm>
            <a:off x="333375" y="2489377"/>
            <a:ext cx="8353425" cy="832474"/>
            <a:chOff x="333375" y="2489377"/>
            <a:chExt cx="8353425" cy="832474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1B6FCCB8-7F50-45F4-BDC3-F87D62A2928E}"/>
                </a:ext>
              </a:extLst>
            </p:cNvPr>
            <p:cNvGrpSpPr/>
            <p:nvPr/>
          </p:nvGrpSpPr>
          <p:grpSpPr>
            <a:xfrm>
              <a:off x="333375" y="2489377"/>
              <a:ext cx="8353425" cy="219075"/>
              <a:chOff x="333375" y="2489377"/>
              <a:chExt cx="8353425" cy="219075"/>
            </a:xfrm>
          </p:grpSpPr>
          <p:cxnSp>
            <p:nvCxnSpPr>
              <p:cNvPr id="28" name="Connecteur droit avec flèche 27">
                <a:extLst>
                  <a:ext uri="{FF2B5EF4-FFF2-40B4-BE49-F238E27FC236}">
                    <a16:creationId xmlns:a16="http://schemas.microsoft.com/office/drawing/2014/main" id="{DE94A2C0-C347-4720-BCAC-8A35B90E13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5" y="2603677"/>
                <a:ext cx="83534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70276BD-BB30-4A06-84DA-C97C0D3726B3}"/>
                  </a:ext>
                </a:extLst>
              </p:cNvPr>
              <p:cNvSpPr/>
              <p:nvPr/>
            </p:nvSpPr>
            <p:spPr>
              <a:xfrm>
                <a:off x="2190750" y="2489377"/>
                <a:ext cx="742950" cy="2095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5B2D10D-43A3-4D34-AD1C-9ED20A2AF349}"/>
                  </a:ext>
                </a:extLst>
              </p:cNvPr>
              <p:cNvSpPr/>
              <p:nvPr/>
            </p:nvSpPr>
            <p:spPr>
              <a:xfrm>
                <a:off x="3057525" y="2489377"/>
                <a:ext cx="742950" cy="2095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76793FC-DB44-4540-BA5A-9B045B26EE33}"/>
                  </a:ext>
                </a:extLst>
              </p:cNvPr>
              <p:cNvSpPr/>
              <p:nvPr/>
            </p:nvSpPr>
            <p:spPr>
              <a:xfrm>
                <a:off x="7391400" y="2498902"/>
                <a:ext cx="742950" cy="20955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AFF3B934-0A6F-41E5-A935-A7938984BB88}"/>
                </a:ext>
              </a:extLst>
            </p:cNvPr>
            <p:cNvSpPr txBox="1"/>
            <p:nvPr/>
          </p:nvSpPr>
          <p:spPr>
            <a:xfrm>
              <a:off x="2190749" y="3011544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2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D7C952C9-DC35-4AAC-B5FE-F90CABE6D34B}"/>
                </a:ext>
              </a:extLst>
            </p:cNvPr>
            <p:cNvSpPr txBox="1"/>
            <p:nvPr/>
          </p:nvSpPr>
          <p:spPr>
            <a:xfrm>
              <a:off x="3057523" y="3004519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2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3E3B96CB-A472-4B01-948C-A9950DF33C93}"/>
                </a:ext>
              </a:extLst>
            </p:cNvPr>
            <p:cNvSpPr txBox="1"/>
            <p:nvPr/>
          </p:nvSpPr>
          <p:spPr>
            <a:xfrm>
              <a:off x="7391397" y="3014074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2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741D3DB5-1993-4BB4-9718-42FBD827644C}"/>
              </a:ext>
            </a:extLst>
          </p:cNvPr>
          <p:cNvGrpSpPr/>
          <p:nvPr/>
        </p:nvGrpSpPr>
        <p:grpSpPr>
          <a:xfrm>
            <a:off x="333374" y="3874426"/>
            <a:ext cx="8353425" cy="815258"/>
            <a:chOff x="333374" y="3868825"/>
            <a:chExt cx="8353425" cy="815258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CF89FAB8-192A-4280-9B78-1D76632330AB}"/>
                </a:ext>
              </a:extLst>
            </p:cNvPr>
            <p:cNvGrpSpPr/>
            <p:nvPr/>
          </p:nvGrpSpPr>
          <p:grpSpPr>
            <a:xfrm>
              <a:off x="333374" y="3868825"/>
              <a:ext cx="8353425" cy="209550"/>
              <a:chOff x="333374" y="3868825"/>
              <a:chExt cx="8353425" cy="209550"/>
            </a:xfrm>
          </p:grpSpPr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C65717CC-3627-4F14-AA1C-B6D9DED6B4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374" y="3983125"/>
                <a:ext cx="835342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0D5BF45-2F3F-42A7-8AC5-7FB3B688878C}"/>
                  </a:ext>
                </a:extLst>
              </p:cNvPr>
              <p:cNvSpPr/>
              <p:nvPr/>
            </p:nvSpPr>
            <p:spPr>
              <a:xfrm>
                <a:off x="3924299" y="3868825"/>
                <a:ext cx="742950" cy="209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1BBBE2B-8111-428B-8339-FE476A1839C5}"/>
                  </a:ext>
                </a:extLst>
              </p:cNvPr>
              <p:cNvSpPr/>
              <p:nvPr/>
            </p:nvSpPr>
            <p:spPr>
              <a:xfrm>
                <a:off x="4791074" y="3868825"/>
                <a:ext cx="742950" cy="20955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3D31219-9E2D-472A-B38E-2846F77ECE4E}"/>
                </a:ext>
              </a:extLst>
            </p:cNvPr>
            <p:cNvSpPr txBox="1"/>
            <p:nvPr/>
          </p:nvSpPr>
          <p:spPr>
            <a:xfrm>
              <a:off x="3924296" y="4376306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3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F2C1C598-E595-467D-933A-C8E3CE8B9365}"/>
                </a:ext>
              </a:extLst>
            </p:cNvPr>
            <p:cNvSpPr txBox="1"/>
            <p:nvPr/>
          </p:nvSpPr>
          <p:spPr>
            <a:xfrm>
              <a:off x="4791073" y="4376306"/>
              <a:ext cx="7429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err="1"/>
                <a:t>Task</a:t>
              </a:r>
              <a:r>
                <a:rPr lang="fr-FR" dirty="0"/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28417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Sharing</a:t>
            </a:r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dirty="0" err="1"/>
              <a:t>example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3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i="1" dirty="0"/>
              <a:t>Round Robin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 and 2 quantums of time</a:t>
            </a:r>
          </a:p>
          <a:p>
            <a:endParaRPr lang="fr-FR" dirty="0"/>
          </a:p>
          <a:p>
            <a:r>
              <a:rPr lang="fr-FR" dirty="0" err="1"/>
              <a:t>Each</a:t>
            </a:r>
            <a:r>
              <a:rPr lang="fr-FR" dirty="0"/>
              <a:t> process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waiting</a:t>
            </a:r>
            <a:r>
              <a:rPr lang="fr-FR" dirty="0"/>
              <a:t> for the 2 </a:t>
            </a:r>
            <a:r>
              <a:rPr lang="fr-FR" dirty="0" err="1"/>
              <a:t>others</a:t>
            </a:r>
            <a:r>
              <a:rPr lang="fr-FR" dirty="0"/>
              <a:t> to use </a:t>
            </a:r>
            <a:r>
              <a:rPr lang="fr-FR" dirty="0" err="1"/>
              <a:t>their</a:t>
            </a:r>
            <a:r>
              <a:rPr lang="fr-FR" dirty="0"/>
              <a:t> times</a:t>
            </a:r>
          </a:p>
          <a:p>
            <a:endParaRPr lang="fr-FR" dirty="0"/>
          </a:p>
          <a:p>
            <a:r>
              <a:rPr lang="fr-FR" dirty="0" err="1"/>
              <a:t>What</a:t>
            </a:r>
            <a:r>
              <a:rPr lang="fr-FR" dirty="0"/>
              <a:t> if </a:t>
            </a:r>
            <a:r>
              <a:rPr lang="fr-FR" dirty="0" err="1"/>
              <a:t>there</a:t>
            </a:r>
            <a:r>
              <a:rPr lang="fr-FR" dirty="0"/>
              <a:t> are more </a:t>
            </a:r>
            <a:r>
              <a:rPr lang="fr-FR" dirty="0" err="1"/>
              <a:t>than</a:t>
            </a:r>
            <a:r>
              <a:rPr lang="fr-FR" dirty="0"/>
              <a:t> 3 </a:t>
            </a:r>
            <a:r>
              <a:rPr lang="fr-FR" dirty="0" err="1"/>
              <a:t>processes</a:t>
            </a:r>
            <a:r>
              <a:rPr lang="fr-FR" dirty="0"/>
              <a:t>?...</a:t>
            </a:r>
          </a:p>
          <a:p>
            <a:pPr lvl="1"/>
            <a:r>
              <a:rPr lang="fr-FR" dirty="0"/>
              <a:t>Longer time to </a:t>
            </a:r>
            <a:r>
              <a:rPr lang="fr-FR" dirty="0" err="1"/>
              <a:t>wait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process to </a:t>
            </a:r>
            <a:r>
              <a:rPr lang="fr-FR" dirty="0" err="1"/>
              <a:t>get</a:t>
            </a:r>
            <a:r>
              <a:rPr lang="fr-FR" dirty="0"/>
              <a:t> the CPU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63397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Scheduling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Process table (list all processes)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https://en.wikipedia.org/wiki/Process_(computing)</a:t>
            </a:r>
            <a:endParaRPr lang="en" u="sng" dirty="0">
              <a:solidFill>
                <a:schemeClr val="hlink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Queue with ready processes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Queues with blocked processes</a:t>
            </a:r>
            <a:endParaRPr dirty="0"/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5B4CFC90-CADD-4D9B-9436-9632A23D96DB}"/>
              </a:ext>
            </a:extLst>
          </p:cNvPr>
          <p:cNvGrpSpPr/>
          <p:nvPr/>
        </p:nvGrpSpPr>
        <p:grpSpPr>
          <a:xfrm>
            <a:off x="6881455" y="1560822"/>
            <a:ext cx="1551788" cy="1346728"/>
            <a:chOff x="648857" y="3708256"/>
            <a:chExt cx="1551788" cy="134672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B9CD6F0-5B70-4368-9260-86AA549DBE81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9D78CE3-6E0E-409D-ACB9-B47F11E7317E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566312-6A7A-497A-AA78-7168E6C0CD6E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D27F913-F4BC-4AF3-945F-24C4961F5EC3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829DF36C-2C2C-4EBA-B66F-024E3A2E06CD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390296-020B-42B6-A2C9-516B1ABEF75C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0ED98C9-67B5-445D-A5D0-4458A82E9CA5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039F8CEC-B2CF-4B42-842B-AF863E681B94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432210-28CB-4D9F-BBA8-63AFCC007322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13631E9-42E8-4D7A-83F8-5D6AC99EA77A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7821632-A3B0-41D4-8849-205957B40710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8A22105-C1A3-4A07-BD69-E39B0ACBCDF8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7310AA4-2AC9-4DBD-B7EF-1301DC405920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42CFFD72-7E79-415B-B72C-598A8AD27708}"/>
              </a:ext>
            </a:extLst>
          </p:cNvPr>
          <p:cNvGrpSpPr/>
          <p:nvPr/>
        </p:nvGrpSpPr>
        <p:grpSpPr>
          <a:xfrm>
            <a:off x="5871681" y="3488323"/>
            <a:ext cx="2047033" cy="766027"/>
            <a:chOff x="350874" y="3343238"/>
            <a:chExt cx="2047033" cy="766027"/>
          </a:xfrm>
        </p:grpSpPr>
        <p:grpSp>
          <p:nvGrpSpPr>
            <p:cNvPr id="20" name="Groupe 19">
              <a:extLst>
                <a:ext uri="{FF2B5EF4-FFF2-40B4-BE49-F238E27FC236}">
                  <a16:creationId xmlns:a16="http://schemas.microsoft.com/office/drawing/2014/main" id="{5FCEF9E7-596F-4E67-AA0F-5545D7EEBB54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2BDB399E-F2CD-4D21-B154-D409E034CF2E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B61E8458-0382-4257-81FA-BA2A1AAEA42F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68523C15-4096-44D6-ADDA-6DE5FD699BF3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28AA6D0-B35A-4730-8F50-C3B78C324681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22190EF-DDFC-4EDB-8405-B6C343BDC9F3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23" name="Triangle isocèle 22">
                <a:extLst>
                  <a:ext uri="{FF2B5EF4-FFF2-40B4-BE49-F238E27FC236}">
                    <a16:creationId xmlns:a16="http://schemas.microsoft.com/office/drawing/2014/main" id="{55D653F2-E84D-4EB6-ADAC-57955FED04EE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6F499A7-93DF-4394-8B45-49C29EAA9399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76759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scheduler</a:t>
            </a:r>
            <a:endParaRPr/>
          </a:p>
        </p:txBody>
      </p:sp>
      <p:sp>
        <p:nvSpPr>
          <p:cNvPr id="266" name="Google Shape;266;p37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FCFS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Round Robin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MPQ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Lottery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CFS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 dirty="0"/>
              <a:t>RTS</a:t>
            </a:r>
            <a:endParaRPr dirty="0"/>
          </a:p>
        </p:txBody>
      </p:sp>
      <p:sp>
        <p:nvSpPr>
          <p:cNvPr id="267" name="Google Shape;267;p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520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FCFS First come First served</a:t>
            </a:r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Pros: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No preemption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FIFO for ready processes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Easy to learn and understand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Cons: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Great variance in scheduling criteria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Accumulation effect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Bad for Shared Time Systems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OK/Good for Batch Systems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SCHED_FIFO</a:t>
            </a:r>
            <a:endParaRPr dirty="0"/>
          </a:p>
        </p:txBody>
      </p:sp>
      <p:sp>
        <p:nvSpPr>
          <p:cNvPr id="274" name="Google Shape;274;p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392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0ADF861-6D5B-45BF-91D8-DC7DDB859B4F}"/>
              </a:ext>
            </a:extLst>
          </p:cNvPr>
          <p:cNvGrpSpPr/>
          <p:nvPr/>
        </p:nvGrpSpPr>
        <p:grpSpPr>
          <a:xfrm>
            <a:off x="6069918" y="125113"/>
            <a:ext cx="1572300" cy="4893272"/>
            <a:chOff x="5272476" y="137022"/>
            <a:chExt cx="1572300" cy="4893272"/>
          </a:xfrm>
        </p:grpSpPr>
        <p:sp>
          <p:nvSpPr>
            <p:cNvPr id="137" name="Google Shape;137;p21"/>
            <p:cNvSpPr/>
            <p:nvPr/>
          </p:nvSpPr>
          <p:spPr>
            <a:xfrm>
              <a:off x="5272476" y="137024"/>
              <a:ext cx="1572300" cy="489327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29" name="Google Shape;144;p21">
              <a:extLst>
                <a:ext uri="{FF2B5EF4-FFF2-40B4-BE49-F238E27FC236}">
                  <a16:creationId xmlns:a16="http://schemas.microsoft.com/office/drawing/2014/main" id="{11130D1A-A203-4541-BD84-D085D1427C2B}"/>
                </a:ext>
              </a:extLst>
            </p:cNvPr>
            <p:cNvSpPr/>
            <p:nvPr/>
          </p:nvSpPr>
          <p:spPr>
            <a:xfrm>
              <a:off x="5272476" y="137022"/>
              <a:ext cx="1572300" cy="489327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4" name="ZoneTexte 3">
            <a:extLst>
              <a:ext uri="{FF2B5EF4-FFF2-40B4-BE49-F238E27FC236}">
                <a16:creationId xmlns:a16="http://schemas.microsoft.com/office/drawing/2014/main" id="{4A132C91-0551-4B8D-8678-30BC65096F63}"/>
              </a:ext>
            </a:extLst>
          </p:cNvPr>
          <p:cNvSpPr txBox="1"/>
          <p:nvPr/>
        </p:nvSpPr>
        <p:spPr>
          <a:xfrm>
            <a:off x="308344" y="385316"/>
            <a:ext cx="40084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</a:t>
            </a:r>
            <a:r>
              <a:rPr lang="fr-FR" dirty="0" err="1"/>
              <a:t>myStr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i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  <a:sym typeface="Droid Sans"/>
              </a:rPr>
              <a:t>int</a:t>
            </a:r>
            <a:r>
              <a:rPr lang="fr-FR" b="1" dirty="0"/>
              <a:t>	</a:t>
            </a:r>
            <a:r>
              <a:rPr lang="fr-FR" dirty="0">
                <a:solidFill>
                  <a:srgbClr val="06287E"/>
                </a:solidFill>
                <a:latin typeface="Droid Sans Mono"/>
                <a:sym typeface="Droid Sans"/>
              </a:rPr>
              <a:t>main</a:t>
            </a:r>
            <a:r>
              <a:rPr lang="fr-FR" b="1" dirty="0"/>
              <a:t>(</a:t>
            </a:r>
            <a:r>
              <a:rPr lang="fr-FR" dirty="0" err="1">
                <a:solidFill>
                  <a:srgbClr val="902000"/>
                </a:solidFill>
                <a:latin typeface="Droid Sans Mono"/>
              </a:rPr>
              <a:t>void</a:t>
            </a:r>
            <a:r>
              <a:rPr lang="fr-FR" b="1" dirty="0"/>
              <a:t>)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b="1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{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 err="1">
                <a:solidFill>
                  <a:srgbClr val="007020"/>
                </a:solidFill>
                <a:latin typeface="Droid Sans Mono"/>
              </a:rPr>
              <a:t>const</a:t>
            </a:r>
            <a:r>
              <a:rPr lang="fr-FR" dirty="0"/>
              <a:t> 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 *var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"Test"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>
                <a:solidFill>
                  <a:srgbClr val="902000"/>
                </a:solidFill>
                <a:latin typeface="Droid Sans Mono"/>
              </a:rPr>
              <a:t>int</a:t>
            </a:r>
            <a:r>
              <a:rPr lang="fr-FR" dirty="0"/>
              <a:t> a =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1337</a:t>
            </a:r>
            <a:r>
              <a:rPr lang="fr-FR" dirty="0"/>
              <a:t>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/>
              <a:t>i = addition(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21</a:t>
            </a:r>
            <a:r>
              <a:rPr lang="fr-FR" dirty="0"/>
              <a:t>, 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42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dirty="0" err="1"/>
              <a:t>myStr</a:t>
            </a:r>
            <a:r>
              <a:rPr lang="fr-FR" dirty="0"/>
              <a:t> = </a:t>
            </a:r>
            <a:r>
              <a:rPr lang="fr-FR" dirty="0" err="1">
                <a:solidFill>
                  <a:srgbClr val="06287E"/>
                </a:solidFill>
                <a:latin typeface="Droid Sans Mono"/>
                <a:sym typeface="Droid Sans"/>
              </a:rPr>
              <a:t>malloc</a:t>
            </a:r>
            <a:r>
              <a:rPr lang="fr-FR" dirty="0"/>
              <a:t>(</a:t>
            </a:r>
            <a:r>
              <a:rPr lang="fr-FR" dirty="0">
                <a:solidFill>
                  <a:srgbClr val="4070A0"/>
                </a:solidFill>
                <a:latin typeface="Droid Sans Mono"/>
                <a:sym typeface="Droid Sans"/>
              </a:rPr>
              <a:t>32</a:t>
            </a:r>
            <a:r>
              <a:rPr lang="fr-FR" dirty="0"/>
              <a:t> * </a:t>
            </a:r>
            <a:r>
              <a:rPr lang="fr-FR" b="1" dirty="0" err="1">
                <a:solidFill>
                  <a:srgbClr val="007020"/>
                </a:solidFill>
                <a:latin typeface="Droid Sans Mono"/>
                <a:sym typeface="Droid Sans"/>
              </a:rPr>
              <a:t>sizeof</a:t>
            </a:r>
            <a:r>
              <a:rPr lang="fr-FR" dirty="0"/>
              <a:t> (</a:t>
            </a:r>
            <a:r>
              <a:rPr lang="fr-FR" dirty="0">
                <a:solidFill>
                  <a:srgbClr val="902000"/>
                </a:solidFill>
                <a:latin typeface="Droid Sans Mono"/>
              </a:rPr>
              <a:t>char</a:t>
            </a:r>
            <a:r>
              <a:rPr lang="fr-FR" dirty="0"/>
              <a:t>));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>
                <a:solidFill>
                  <a:srgbClr val="007020"/>
                </a:solidFill>
                <a:latin typeface="Droid Sans Mono"/>
              </a:rPr>
              <a:t>return</a:t>
            </a:r>
            <a:r>
              <a:rPr lang="fr-FR" dirty="0"/>
              <a:t> (</a:t>
            </a:r>
            <a:r>
              <a:rPr lang="fr-FR" dirty="0">
                <a:solidFill>
                  <a:srgbClr val="4070A0"/>
                </a:solidFill>
                <a:latin typeface="Droid Sans Mono"/>
              </a:rPr>
              <a:t>0</a:t>
            </a:r>
            <a:r>
              <a:rPr lang="fr-FR" dirty="0"/>
              <a:t>);</a:t>
            </a:r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endParaRPr lang="fr-FR" dirty="0"/>
          </a:p>
          <a:p>
            <a:pPr marL="342900" indent="-342900">
              <a:buClr>
                <a:schemeClr val="bg1">
                  <a:lumMod val="50000"/>
                </a:schemeClr>
              </a:buClr>
              <a:buFont typeface="+mj-lt"/>
              <a:buAutoNum type="arabicPeriod"/>
            </a:pPr>
            <a:r>
              <a:rPr lang="fr-FR" b="1" dirty="0"/>
              <a:t>}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FA41DFF-2FE6-4D1B-A80A-DCB4F16CD406}"/>
              </a:ext>
            </a:extLst>
          </p:cNvPr>
          <p:cNvSpPr txBox="1"/>
          <p:nvPr/>
        </p:nvSpPr>
        <p:spPr>
          <a:xfrm>
            <a:off x="7642218" y="125111"/>
            <a:ext cx="1222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0x00000000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C96C1F2-C6DB-44F4-84C0-AFE60A5583D1}"/>
              </a:ext>
            </a:extLst>
          </p:cNvPr>
          <p:cNvSpPr txBox="1"/>
          <p:nvPr/>
        </p:nvSpPr>
        <p:spPr>
          <a:xfrm>
            <a:off x="7642218" y="4710605"/>
            <a:ext cx="131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0xFFFFFFFF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EA44867-D37E-4E38-9119-B118B74775C2}"/>
              </a:ext>
            </a:extLst>
          </p:cNvPr>
          <p:cNvSpPr txBox="1"/>
          <p:nvPr/>
        </p:nvSpPr>
        <p:spPr>
          <a:xfrm>
            <a:off x="3428945" y="2108864"/>
            <a:ext cx="2071276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sz="2000" b="1" dirty="0"/>
              <a:t>The </a:t>
            </a:r>
            <a:r>
              <a:rPr lang="fr-FR" sz="2000" b="1" dirty="0" err="1"/>
              <a:t>address</a:t>
            </a:r>
            <a:r>
              <a:rPr lang="fr-FR" sz="2000" b="1" dirty="0"/>
              <a:t> </a:t>
            </a:r>
            <a:r>
              <a:rPr lang="fr-FR" sz="2000" b="1" dirty="0" err="1"/>
              <a:t>space</a:t>
            </a:r>
            <a:endParaRPr lang="fr-FR" sz="2000" b="1" dirty="0"/>
          </a:p>
          <a:p>
            <a:pPr algn="ctr"/>
            <a:r>
              <a:rPr lang="fr-FR" sz="1600" b="1" dirty="0"/>
              <a:t>(the memory)</a:t>
            </a:r>
          </a:p>
        </p:txBody>
      </p:sp>
      <p:sp>
        <p:nvSpPr>
          <p:cNvPr id="31" name="Accolade ouvrante 30">
            <a:extLst>
              <a:ext uri="{FF2B5EF4-FFF2-40B4-BE49-F238E27FC236}">
                <a16:creationId xmlns:a16="http://schemas.microsoft.com/office/drawing/2014/main" id="{8EEA78CE-4059-44A8-9E87-FB3657698109}"/>
              </a:ext>
            </a:extLst>
          </p:cNvPr>
          <p:cNvSpPr/>
          <p:nvPr/>
        </p:nvSpPr>
        <p:spPr>
          <a:xfrm>
            <a:off x="5312739" y="125113"/>
            <a:ext cx="693534" cy="489326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16367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Round Robin</a:t>
            </a:r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Same thing as FIFO, with a base time quantum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Same Pros &amp; Cons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lang="en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A little bit better for shared time systems</a:t>
            </a:r>
            <a:endParaRPr dirty="0"/>
          </a:p>
        </p:txBody>
      </p:sp>
      <p:sp>
        <p:nvSpPr>
          <p:cNvPr id="281" name="Google Shape;281;p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8027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Priority Queue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Split tasks into multiple priorities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Different Scheduling policy for each priority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Scheduling between the different priorities</a:t>
            </a:r>
            <a:endParaRPr dirty="0"/>
          </a:p>
        </p:txBody>
      </p:sp>
      <p:sp>
        <p:nvSpPr>
          <p:cNvPr id="288" name="Google Shape;288;p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45499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Completely Fair scheduling</a:t>
            </a:r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Try to give the same amount of power for each processes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Count with a fair clock the “waiting time”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Higher priority = Time elapses faster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Store processes by “waiting time” in a Red Black Tree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dirty="0"/>
              <a:t>Current Linux Scheduler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5" name="Google Shape;295;p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97475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Simplified example of context switching</a:t>
            </a:r>
            <a:endParaRPr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can use </a:t>
            </a:r>
            <a:r>
              <a:rPr lang="fr-FR" dirty="0" err="1"/>
              <a:t>its</a:t>
            </a:r>
            <a:r>
              <a:rPr lang="fr-FR" dirty="0"/>
              <a:t> quantum (or time slice) for running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endParaRPr lang="fr-FR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fr-FR" dirty="0"/>
              <a:t>At the end of the quantum: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An interruption stops the running process A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process A </a:t>
            </a:r>
            <a:r>
              <a:rPr lang="fr-FR" dirty="0" err="1"/>
              <a:t>is</a:t>
            </a:r>
            <a:r>
              <a:rPr lang="fr-FR" dirty="0"/>
              <a:t> put in a « </a:t>
            </a:r>
            <a:r>
              <a:rPr lang="fr-FR" dirty="0" err="1"/>
              <a:t>waiting</a:t>
            </a:r>
            <a:r>
              <a:rPr lang="fr-FR" dirty="0"/>
              <a:t> » state in the OS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OS </a:t>
            </a:r>
            <a:r>
              <a:rPr lang="fr-FR" dirty="0" err="1"/>
              <a:t>saves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process A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OS </a:t>
            </a:r>
            <a:r>
              <a:rPr lang="fr-FR" dirty="0" err="1"/>
              <a:t>takes</a:t>
            </a:r>
            <a:r>
              <a:rPr lang="fr-FR" dirty="0"/>
              <a:t> the process at the </a:t>
            </a:r>
            <a:r>
              <a:rPr lang="fr-FR" dirty="0" err="1"/>
              <a:t>head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 (process B)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OS </a:t>
            </a:r>
            <a:r>
              <a:rPr lang="fr-FR" dirty="0" err="1"/>
              <a:t>loads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process B</a:t>
            </a:r>
          </a:p>
          <a:p>
            <a:pPr lvl="1" indent="-381000">
              <a:spcBef>
                <a:spcPts val="600"/>
              </a:spcBef>
              <a:buSzPts val="2400"/>
              <a:buFont typeface="+mj-lt"/>
              <a:buAutoNum type="arabicPeriod"/>
            </a:pPr>
            <a:r>
              <a:rPr lang="fr-FR" dirty="0"/>
              <a:t>The process B </a:t>
            </a:r>
            <a:r>
              <a:rPr lang="fr-FR" dirty="0" err="1"/>
              <a:t>is</a:t>
            </a:r>
            <a:r>
              <a:rPr lang="fr-FR" dirty="0"/>
              <a:t> put in « running » state</a:t>
            </a:r>
            <a:endParaRPr dirty="0"/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98200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dirty="0"/>
              <a:t>The process A </a:t>
            </a:r>
            <a:r>
              <a:rPr lang="fr-FR" dirty="0" err="1"/>
              <a:t>is</a:t>
            </a:r>
            <a:r>
              <a:rPr lang="fr-FR" dirty="0"/>
              <a:t> running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2D72F57D-0851-4FC0-AF6F-AE0E10380710}"/>
              </a:ext>
            </a:extLst>
          </p:cNvPr>
          <p:cNvGrpSpPr/>
          <p:nvPr/>
        </p:nvGrpSpPr>
        <p:grpSpPr>
          <a:xfrm>
            <a:off x="843071" y="2286127"/>
            <a:ext cx="1338252" cy="209550"/>
            <a:chOff x="1237484" y="2306133"/>
            <a:chExt cx="1338252" cy="209550"/>
          </a:xfrm>
        </p:grpSpPr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0CFA7DB6-E7CC-4EE7-9D62-41D3531DC779}"/>
                </a:ext>
              </a:extLst>
            </p:cNvPr>
            <p:cNvCxnSpPr>
              <a:cxnSpLocks/>
            </p:cNvCxnSpPr>
            <p:nvPr/>
          </p:nvCxnSpPr>
          <p:spPr>
            <a:xfrm>
              <a:off x="1237484" y="2420433"/>
              <a:ext cx="133825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E8CC02-AB45-42FB-853C-5CCE0D3CEA95}"/>
                </a:ext>
              </a:extLst>
            </p:cNvPr>
            <p:cNvSpPr/>
            <p:nvPr/>
          </p:nvSpPr>
          <p:spPr>
            <a:xfrm>
              <a:off x="1507385" y="2306133"/>
              <a:ext cx="742950" cy="2095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54F9B46-0EDB-46C0-BFFC-035999C6B74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4B2DE18-C622-4B04-8292-25B998FBFF7C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R2, R1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R2, 42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R2, 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R1, R3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JGT	BIGGER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JMP	LOWER</a:t>
              </a:r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CADF17C6-B5A6-4A95-BC67-835ED2552876}"/>
                </a:ext>
              </a:extLst>
            </p:cNvPr>
            <p:cNvSpPr/>
            <p:nvPr/>
          </p:nvSpPr>
          <p:spPr>
            <a:xfrm>
              <a:off x="3614297" y="2527535"/>
              <a:ext cx="397612" cy="29219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B1C9894-37D7-454D-92F2-57D7CC75F7AD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35" name="Google Shape;137;p21">
              <a:extLst>
                <a:ext uri="{FF2B5EF4-FFF2-40B4-BE49-F238E27FC236}">
                  <a16:creationId xmlns:a16="http://schemas.microsoft.com/office/drawing/2014/main" id="{31D12EE6-76CA-4A3A-ABE4-08D295ABB7E2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6" name="Google Shape;144;p21">
              <a:extLst>
                <a:ext uri="{FF2B5EF4-FFF2-40B4-BE49-F238E27FC236}">
                  <a16:creationId xmlns:a16="http://schemas.microsoft.com/office/drawing/2014/main" id="{7D1657D0-F360-457C-B510-EC3FF62DC522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" name="Google Shape;144;p21">
              <a:extLst>
                <a:ext uri="{FF2B5EF4-FFF2-40B4-BE49-F238E27FC236}">
                  <a16:creationId xmlns:a16="http://schemas.microsoft.com/office/drawing/2014/main" id="{64492630-C008-4AC1-8C5B-41A799F36C1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8" name="Google Shape;144;p21">
              <a:extLst>
                <a:ext uri="{FF2B5EF4-FFF2-40B4-BE49-F238E27FC236}">
                  <a16:creationId xmlns:a16="http://schemas.microsoft.com/office/drawing/2014/main" id="{E3B5F343-4D13-419A-AD30-66DC63CDDA97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" name="Google Shape;144;p21">
              <a:extLst>
                <a:ext uri="{FF2B5EF4-FFF2-40B4-BE49-F238E27FC236}">
                  <a16:creationId xmlns:a16="http://schemas.microsoft.com/office/drawing/2014/main" id="{F66BBA80-AB2C-442B-9B41-FA0261A9B6A6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" name="Google Shape;144;p21">
              <a:extLst>
                <a:ext uri="{FF2B5EF4-FFF2-40B4-BE49-F238E27FC236}">
                  <a16:creationId xmlns:a16="http://schemas.microsoft.com/office/drawing/2014/main" id="{711FA123-03E6-4F88-A1A8-E712C42072D7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" name="Google Shape;144;p21">
              <a:extLst>
                <a:ext uri="{FF2B5EF4-FFF2-40B4-BE49-F238E27FC236}">
                  <a16:creationId xmlns:a16="http://schemas.microsoft.com/office/drawing/2014/main" id="{46114EDE-2DCA-4741-9F2B-370CAC1F5FA5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" name="Google Shape;144;p21">
              <a:extLst>
                <a:ext uri="{FF2B5EF4-FFF2-40B4-BE49-F238E27FC236}">
                  <a16:creationId xmlns:a16="http://schemas.microsoft.com/office/drawing/2014/main" id="{9FC82DD0-D262-4BA2-AA77-809369689FBB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044345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/>
            </a:pPr>
            <a:r>
              <a:rPr lang="fr-FR" dirty="0"/>
              <a:t>An interruption stops the running process A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AC5ADD71-F2B9-415B-8C76-AF60CF981B23}"/>
              </a:ext>
            </a:extLst>
          </p:cNvPr>
          <p:cNvGrpSpPr/>
          <p:nvPr/>
        </p:nvGrpSpPr>
        <p:grpSpPr>
          <a:xfrm>
            <a:off x="843071" y="1389407"/>
            <a:ext cx="1338252" cy="1106270"/>
            <a:chOff x="1237484" y="1409413"/>
            <a:chExt cx="1338252" cy="1106270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4929A3F2-AE4A-4599-9572-681C5EF95A82}"/>
                </a:ext>
              </a:extLst>
            </p:cNvPr>
            <p:cNvGrpSpPr/>
            <p:nvPr/>
          </p:nvGrpSpPr>
          <p:grpSpPr>
            <a:xfrm>
              <a:off x="1913738" y="1409413"/>
              <a:ext cx="652473" cy="810014"/>
              <a:chOff x="1832430" y="1478995"/>
              <a:chExt cx="1063032" cy="1164708"/>
            </a:xfrm>
          </p:grpSpPr>
          <p:sp>
            <p:nvSpPr>
              <p:cNvPr id="2" name="Éclair 1">
                <a:extLst>
                  <a:ext uri="{FF2B5EF4-FFF2-40B4-BE49-F238E27FC236}">
                    <a16:creationId xmlns:a16="http://schemas.microsoft.com/office/drawing/2014/main" id="{B831B0FB-7FF8-48F5-9CCF-BC42A61702D4}"/>
                  </a:ext>
                </a:extLst>
              </p:cNvPr>
              <p:cNvSpPr/>
              <p:nvPr/>
            </p:nvSpPr>
            <p:spPr>
              <a:xfrm rot="2022841">
                <a:off x="2004235" y="1867527"/>
                <a:ext cx="691117" cy="776176"/>
              </a:xfrm>
              <a:prstGeom prst="lightningBol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F7FE85FC-40C1-46A6-AE51-CAF3CC49F7C1}"/>
                  </a:ext>
                </a:extLst>
              </p:cNvPr>
              <p:cNvSpPr txBox="1"/>
              <p:nvPr/>
            </p:nvSpPr>
            <p:spPr>
              <a:xfrm>
                <a:off x="1832430" y="1478995"/>
                <a:ext cx="1063032" cy="442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IRQ</a:t>
                </a:r>
              </a:p>
            </p:txBody>
          </p:sp>
        </p:grpSp>
        <p:grpSp>
          <p:nvGrpSpPr>
            <p:cNvPr id="75" name="Groupe 74">
              <a:extLst>
                <a:ext uri="{FF2B5EF4-FFF2-40B4-BE49-F238E27FC236}">
                  <a16:creationId xmlns:a16="http://schemas.microsoft.com/office/drawing/2014/main" id="{2D72F57D-0851-4FC0-AF6F-AE0E10380710}"/>
                </a:ext>
              </a:extLst>
            </p:cNvPr>
            <p:cNvGrpSpPr/>
            <p:nvPr/>
          </p:nvGrpSpPr>
          <p:grpSpPr>
            <a:xfrm>
              <a:off x="1237484" y="2306133"/>
              <a:ext cx="1338252" cy="209550"/>
              <a:chOff x="1237484" y="2306133"/>
              <a:chExt cx="1338252" cy="209550"/>
            </a:xfrm>
          </p:grpSpPr>
          <p:cxnSp>
            <p:nvCxnSpPr>
              <p:cNvPr id="10" name="Connecteur droit avec flèche 9">
                <a:extLst>
                  <a:ext uri="{FF2B5EF4-FFF2-40B4-BE49-F238E27FC236}">
                    <a16:creationId xmlns:a16="http://schemas.microsoft.com/office/drawing/2014/main" id="{0CFA7DB6-E7CC-4EE7-9D62-41D3531DC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7484" y="2420433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E8CC02-AB45-42FB-853C-5CCE0D3CEA95}"/>
                  </a:ext>
                </a:extLst>
              </p:cNvPr>
              <p:cNvSpPr/>
              <p:nvPr/>
            </p:nvSpPr>
            <p:spPr>
              <a:xfrm>
                <a:off x="1507385" y="2306133"/>
                <a:ext cx="742950" cy="20955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854F9B46-0EDB-46C0-BFFC-035999C6B74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54B2DE18-C622-4B04-8292-25B998FBFF7C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R2, R1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R2, 42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R2, 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R1, R3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JGT	BIGGER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JMP	LOWER</a:t>
              </a:r>
            </a:p>
          </p:txBody>
        </p:sp>
        <p:sp>
          <p:nvSpPr>
            <p:cNvPr id="15" name="Flèche : droite 14">
              <a:extLst>
                <a:ext uri="{FF2B5EF4-FFF2-40B4-BE49-F238E27FC236}">
                  <a16:creationId xmlns:a16="http://schemas.microsoft.com/office/drawing/2014/main" id="{CADF17C6-B5A6-4A95-BC67-835ED2552876}"/>
                </a:ext>
              </a:extLst>
            </p:cNvPr>
            <p:cNvSpPr/>
            <p:nvPr/>
          </p:nvSpPr>
          <p:spPr>
            <a:xfrm>
              <a:off x="3614297" y="2740188"/>
              <a:ext cx="397612" cy="292192"/>
            </a:xfrm>
            <a:prstGeom prst="rightArrow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2B1C9894-37D7-454D-92F2-57D7CC75F7AD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35" name="Google Shape;137;p21">
              <a:extLst>
                <a:ext uri="{FF2B5EF4-FFF2-40B4-BE49-F238E27FC236}">
                  <a16:creationId xmlns:a16="http://schemas.microsoft.com/office/drawing/2014/main" id="{31D12EE6-76CA-4A3A-ABE4-08D295ABB7E2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6" name="Google Shape;144;p21">
              <a:extLst>
                <a:ext uri="{FF2B5EF4-FFF2-40B4-BE49-F238E27FC236}">
                  <a16:creationId xmlns:a16="http://schemas.microsoft.com/office/drawing/2014/main" id="{7D1657D0-F360-457C-B510-EC3FF62DC522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7" name="Google Shape;144;p21">
              <a:extLst>
                <a:ext uri="{FF2B5EF4-FFF2-40B4-BE49-F238E27FC236}">
                  <a16:creationId xmlns:a16="http://schemas.microsoft.com/office/drawing/2014/main" id="{64492630-C008-4AC1-8C5B-41A799F36C1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8" name="Google Shape;144;p21">
              <a:extLst>
                <a:ext uri="{FF2B5EF4-FFF2-40B4-BE49-F238E27FC236}">
                  <a16:creationId xmlns:a16="http://schemas.microsoft.com/office/drawing/2014/main" id="{E3B5F343-4D13-419A-AD30-66DC63CDDA97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39" name="Google Shape;144;p21">
              <a:extLst>
                <a:ext uri="{FF2B5EF4-FFF2-40B4-BE49-F238E27FC236}">
                  <a16:creationId xmlns:a16="http://schemas.microsoft.com/office/drawing/2014/main" id="{F66BBA80-AB2C-442B-9B41-FA0261A9B6A6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0" name="Google Shape;144;p21">
              <a:extLst>
                <a:ext uri="{FF2B5EF4-FFF2-40B4-BE49-F238E27FC236}">
                  <a16:creationId xmlns:a16="http://schemas.microsoft.com/office/drawing/2014/main" id="{711FA123-03E6-4F88-A1A8-E712C42072D7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1" name="Google Shape;144;p21">
              <a:extLst>
                <a:ext uri="{FF2B5EF4-FFF2-40B4-BE49-F238E27FC236}">
                  <a16:creationId xmlns:a16="http://schemas.microsoft.com/office/drawing/2014/main" id="{46114EDE-2DCA-4741-9F2B-370CAC1F5FA5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42" name="Google Shape;144;p21">
              <a:extLst>
                <a:ext uri="{FF2B5EF4-FFF2-40B4-BE49-F238E27FC236}">
                  <a16:creationId xmlns:a16="http://schemas.microsoft.com/office/drawing/2014/main" id="{9FC82DD0-D262-4BA2-AA77-809369689FBB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RUN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2267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2"/>
            </a:pPr>
            <a:r>
              <a:rPr lang="fr-FR" dirty="0"/>
              <a:t>The process A </a:t>
            </a:r>
            <a:r>
              <a:rPr lang="fr-FR" dirty="0" err="1"/>
              <a:t>is</a:t>
            </a:r>
            <a:r>
              <a:rPr lang="fr-FR" dirty="0"/>
              <a:t> put in a « </a:t>
            </a:r>
            <a:r>
              <a:rPr lang="fr-FR" dirty="0" err="1"/>
              <a:t>waiting</a:t>
            </a:r>
            <a:r>
              <a:rPr lang="fr-FR" dirty="0"/>
              <a:t> » state in the OS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2CCA520F-C7BE-47BB-8564-62095647EC36}"/>
              </a:ext>
            </a:extLst>
          </p:cNvPr>
          <p:cNvGrpSpPr/>
          <p:nvPr/>
        </p:nvGrpSpPr>
        <p:grpSpPr>
          <a:xfrm>
            <a:off x="3244750" y="2253349"/>
            <a:ext cx="2489884" cy="2031325"/>
            <a:chOff x="3614297" y="1868609"/>
            <a:chExt cx="2489884" cy="2031325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4754CA08-4E84-4AA6-B89A-16E9522FCAA6}"/>
                </a:ext>
              </a:extLst>
            </p:cNvPr>
            <p:cNvSpPr txBox="1"/>
            <p:nvPr/>
          </p:nvSpPr>
          <p:spPr>
            <a:xfrm>
              <a:off x="4011909" y="1868609"/>
              <a:ext cx="2092272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R2, R1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R2, 42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R2, 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MOV	R1, R3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ADD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MUL	R1, 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CMP	R1, R2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JGT	BIGGER</a:t>
              </a:r>
            </a:p>
            <a:p>
              <a:pPr marL="342900" indent="-342900">
                <a:buClr>
                  <a:schemeClr val="bg1">
                    <a:lumMod val="50000"/>
                  </a:schemeClr>
                </a:buClr>
                <a:buFont typeface="+mj-lt"/>
                <a:buAutoNum type="arabicPeriod"/>
              </a:pPr>
              <a:r>
                <a:rPr lang="fr-FR" dirty="0"/>
                <a:t>JMP	LOWER</a:t>
              </a:r>
            </a:p>
          </p:txBody>
        </p:sp>
        <p:sp>
          <p:nvSpPr>
            <p:cNvPr id="78" name="Flèche : droite 77">
              <a:extLst>
                <a:ext uri="{FF2B5EF4-FFF2-40B4-BE49-F238E27FC236}">
                  <a16:creationId xmlns:a16="http://schemas.microsoft.com/office/drawing/2014/main" id="{FF0BBC2D-1499-427E-B6C2-7D15C920863A}"/>
                </a:ext>
              </a:extLst>
            </p:cNvPr>
            <p:cNvSpPr/>
            <p:nvPr/>
          </p:nvSpPr>
          <p:spPr>
            <a:xfrm>
              <a:off x="3614297" y="2740188"/>
              <a:ext cx="397612" cy="29219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758AE059-64E1-4D18-9EC7-F4594320F67F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80" name="Google Shape;137;p21">
              <a:extLst>
                <a:ext uri="{FF2B5EF4-FFF2-40B4-BE49-F238E27FC236}">
                  <a16:creationId xmlns:a16="http://schemas.microsoft.com/office/drawing/2014/main" id="{6167757D-D960-41A9-855C-C81FA7E9E740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1" name="Google Shape;144;p21">
              <a:extLst>
                <a:ext uri="{FF2B5EF4-FFF2-40B4-BE49-F238E27FC236}">
                  <a16:creationId xmlns:a16="http://schemas.microsoft.com/office/drawing/2014/main" id="{931F85BD-18AA-46B6-9B6B-56455BA57684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2" name="Google Shape;144;p21">
              <a:extLst>
                <a:ext uri="{FF2B5EF4-FFF2-40B4-BE49-F238E27FC236}">
                  <a16:creationId xmlns:a16="http://schemas.microsoft.com/office/drawing/2014/main" id="{08412FA7-3A21-4ADB-A259-D519E99C5C95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3" name="Google Shape;144;p21">
              <a:extLst>
                <a:ext uri="{FF2B5EF4-FFF2-40B4-BE49-F238E27FC236}">
                  <a16:creationId xmlns:a16="http://schemas.microsoft.com/office/drawing/2014/main" id="{77D63EB6-EB0C-474B-AB5A-AAD120FDE4B5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4" name="Google Shape;144;p21">
              <a:extLst>
                <a:ext uri="{FF2B5EF4-FFF2-40B4-BE49-F238E27FC236}">
                  <a16:creationId xmlns:a16="http://schemas.microsoft.com/office/drawing/2014/main" id="{0D608B76-55A5-499B-BBCD-86892592ED62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5" name="Google Shape;144;p21">
              <a:extLst>
                <a:ext uri="{FF2B5EF4-FFF2-40B4-BE49-F238E27FC236}">
                  <a16:creationId xmlns:a16="http://schemas.microsoft.com/office/drawing/2014/main" id="{6F1AA8F6-44DF-4AAF-ABA7-AE71B35914C4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89" name="Google Shape;144;p21">
              <a:extLst>
                <a:ext uri="{FF2B5EF4-FFF2-40B4-BE49-F238E27FC236}">
                  <a16:creationId xmlns:a16="http://schemas.microsoft.com/office/drawing/2014/main" id="{A9ECCED8-BB60-4BE7-A2BE-DEAAC4C23AF4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90" name="Google Shape;144;p21">
              <a:extLst>
                <a:ext uri="{FF2B5EF4-FFF2-40B4-BE49-F238E27FC236}">
                  <a16:creationId xmlns:a16="http://schemas.microsoft.com/office/drawing/2014/main" id="{893635E9-1BD0-4E13-94FE-F2D27B2C4AA6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853427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229600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3"/>
            </a:pPr>
            <a:r>
              <a:rPr lang="fr-FR" dirty="0"/>
              <a:t>The OS </a:t>
            </a:r>
            <a:r>
              <a:rPr lang="fr-FR" dirty="0" err="1"/>
              <a:t>saves</a:t>
            </a:r>
            <a:r>
              <a:rPr lang="fr-FR" dirty="0"/>
              <a:t> the </a:t>
            </a:r>
            <a:r>
              <a:rPr lang="fr-FR" dirty="0" err="1"/>
              <a:t>context</a:t>
            </a:r>
            <a:r>
              <a:rPr lang="fr-FR" dirty="0"/>
              <a:t> of the process A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7AC41289-1DE0-4B27-AA96-C0885EE73B3D}"/>
              </a:ext>
            </a:extLst>
          </p:cNvPr>
          <p:cNvSpPr txBox="1"/>
          <p:nvPr/>
        </p:nvSpPr>
        <p:spPr>
          <a:xfrm>
            <a:off x="3285933" y="2489923"/>
            <a:ext cx="26475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Context</a:t>
            </a:r>
            <a:r>
              <a:rPr lang="fr-FR" dirty="0"/>
              <a:t> of Process A: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stopped</a:t>
            </a:r>
            <a:r>
              <a:rPr lang="fr-FR" dirty="0"/>
              <a:t> at instruction 5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registers</a:t>
            </a:r>
            <a:r>
              <a:rPr lang="fr-FR" dirty="0"/>
              <a:t> </a:t>
            </a:r>
            <a:r>
              <a:rPr lang="fr-FR" dirty="0" err="1"/>
              <a:t>had</a:t>
            </a:r>
            <a:r>
              <a:rPr lang="fr-FR" dirty="0"/>
              <a:t> values:</a:t>
            </a:r>
          </a:p>
          <a:p>
            <a:pPr lvl="4"/>
            <a:r>
              <a:rPr lang="fr-FR" dirty="0"/>
              <a:t>	R1 = XXX</a:t>
            </a:r>
          </a:p>
          <a:p>
            <a:pPr lvl="4"/>
            <a:r>
              <a:rPr lang="fr-FR" dirty="0"/>
              <a:t>	R2 = YYY</a:t>
            </a:r>
          </a:p>
          <a:p>
            <a:pPr lvl="4"/>
            <a:r>
              <a:rPr lang="fr-FR" dirty="0"/>
              <a:t>	R3 = ZZZ</a:t>
            </a:r>
          </a:p>
          <a:p>
            <a:pPr lvl="4"/>
            <a:r>
              <a:rPr lang="fr-FR" dirty="0"/>
              <a:t>	…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471FE46C-A002-4B6B-8819-D6023C4BC7BA}"/>
              </a:ext>
            </a:extLst>
          </p:cNvPr>
          <p:cNvGrpSpPr/>
          <p:nvPr/>
        </p:nvGrpSpPr>
        <p:grpSpPr>
          <a:xfrm>
            <a:off x="6132246" y="1825205"/>
            <a:ext cx="1185640" cy="2776592"/>
            <a:chOff x="7453623" y="1350336"/>
            <a:chExt cx="1185640" cy="2776592"/>
          </a:xfrm>
        </p:grpSpPr>
        <p:sp>
          <p:nvSpPr>
            <p:cNvPr id="53" name="Google Shape;137;p21">
              <a:extLst>
                <a:ext uri="{FF2B5EF4-FFF2-40B4-BE49-F238E27FC236}">
                  <a16:creationId xmlns:a16="http://schemas.microsoft.com/office/drawing/2014/main" id="{5E7ED8BD-EE61-4FB3-8F69-750FD344CB63}"/>
                </a:ext>
              </a:extLst>
            </p:cNvPr>
            <p:cNvSpPr/>
            <p:nvPr/>
          </p:nvSpPr>
          <p:spPr>
            <a:xfrm>
              <a:off x="7453623" y="1350337"/>
              <a:ext cx="1185640" cy="277659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4" name="Google Shape;144;p21">
              <a:extLst>
                <a:ext uri="{FF2B5EF4-FFF2-40B4-BE49-F238E27FC236}">
                  <a16:creationId xmlns:a16="http://schemas.microsoft.com/office/drawing/2014/main" id="{ABE8FEE1-019E-4310-BADA-ACCBDAF5C946}"/>
                </a:ext>
              </a:extLst>
            </p:cNvPr>
            <p:cNvSpPr/>
            <p:nvPr/>
          </p:nvSpPr>
          <p:spPr>
            <a:xfrm>
              <a:off x="7453623" y="1350336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Text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56" name="Google Shape;144;p21">
              <a:extLst>
                <a:ext uri="{FF2B5EF4-FFF2-40B4-BE49-F238E27FC236}">
                  <a16:creationId xmlns:a16="http://schemas.microsoft.com/office/drawing/2014/main" id="{1A3CB72B-4343-4EDA-A691-8DC9011634C8}"/>
                </a:ext>
              </a:extLst>
            </p:cNvPr>
            <p:cNvSpPr/>
            <p:nvPr/>
          </p:nvSpPr>
          <p:spPr>
            <a:xfrm>
              <a:off x="7453623" y="1645630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r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odata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1" name="Google Shape;144;p21">
              <a:extLst>
                <a:ext uri="{FF2B5EF4-FFF2-40B4-BE49-F238E27FC236}">
                  <a16:creationId xmlns:a16="http://schemas.microsoft.com/office/drawing/2014/main" id="{F2ED9B3D-752B-4E45-A38C-0384440E956B}"/>
                </a:ext>
              </a:extLst>
            </p:cNvPr>
            <p:cNvSpPr/>
            <p:nvPr/>
          </p:nvSpPr>
          <p:spPr>
            <a:xfrm>
              <a:off x="7453623" y="1940923"/>
              <a:ext cx="1185640" cy="295294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D</a:t>
              </a:r>
              <a:r>
                <a:rPr lang="en" dirty="0">
                  <a:latin typeface="Droid Sans"/>
                  <a:ea typeface="Droid Sans"/>
                  <a:cs typeface="Droid Sans"/>
                  <a:sym typeface="Droid Sans"/>
                </a:rPr>
                <a:t>ata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4" name="Google Shape;144;p21">
              <a:extLst>
                <a:ext uri="{FF2B5EF4-FFF2-40B4-BE49-F238E27FC236}">
                  <a16:creationId xmlns:a16="http://schemas.microsoft.com/office/drawing/2014/main" id="{D4AE92D6-1DFC-4AA0-8822-91E0AFB257AC}"/>
                </a:ext>
              </a:extLst>
            </p:cNvPr>
            <p:cNvSpPr/>
            <p:nvPr/>
          </p:nvSpPr>
          <p:spPr>
            <a:xfrm>
              <a:off x="7453623" y="2531509"/>
              <a:ext cx="1185640" cy="641545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 err="1">
                  <a:latin typeface="Droid Sans"/>
                  <a:ea typeface="Droid Sans"/>
                  <a:cs typeface="Droid Sans"/>
                  <a:sym typeface="Droid Sans"/>
                </a:rPr>
                <a:t>Heap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65" name="Google Shape;144;p21">
              <a:extLst>
                <a:ext uri="{FF2B5EF4-FFF2-40B4-BE49-F238E27FC236}">
                  <a16:creationId xmlns:a16="http://schemas.microsoft.com/office/drawing/2014/main" id="{CAAAE2D0-E52D-4B1B-9823-EFCA68FA57E6}"/>
                </a:ext>
              </a:extLst>
            </p:cNvPr>
            <p:cNvSpPr/>
            <p:nvPr/>
          </p:nvSpPr>
          <p:spPr>
            <a:xfrm>
              <a:off x="7453623" y="2236217"/>
              <a:ext cx="1185640" cy="303349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dirty="0">
                  <a:latin typeface="Droid Sans"/>
                  <a:ea typeface="Droid Sans"/>
                  <a:cs typeface="Droid Sans"/>
                  <a:sym typeface="Droid Sans"/>
                </a:rPr>
                <a:t>BSS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5" name="Google Shape;144;p21">
              <a:extLst>
                <a:ext uri="{FF2B5EF4-FFF2-40B4-BE49-F238E27FC236}">
                  <a16:creationId xmlns:a16="http://schemas.microsoft.com/office/drawing/2014/main" id="{87AAB0B4-23A8-4948-9EDB-252D8998DAE8}"/>
                </a:ext>
              </a:extLst>
            </p:cNvPr>
            <p:cNvSpPr/>
            <p:nvPr/>
          </p:nvSpPr>
          <p:spPr>
            <a:xfrm>
              <a:off x="7453623" y="3468348"/>
              <a:ext cx="1185640" cy="658580"/>
            </a:xfrm>
            <a:prstGeom prst="rect">
              <a:avLst/>
            </a:prstGeom>
            <a:solidFill>
              <a:srgbClr val="CFE2F3"/>
            </a:solidFill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Droid Sans"/>
                  <a:ea typeface="Droid Sans"/>
                  <a:cs typeface="Droid Sans"/>
                  <a:sym typeface="Droid Sans"/>
                </a:rPr>
                <a:t>Stack</a:t>
              </a: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76" name="Google Shape;144;p21">
              <a:extLst>
                <a:ext uri="{FF2B5EF4-FFF2-40B4-BE49-F238E27FC236}">
                  <a16:creationId xmlns:a16="http://schemas.microsoft.com/office/drawing/2014/main" id="{62A0C5D2-AFA4-44E1-95A7-E62ABBC72B6D}"/>
                </a:ext>
              </a:extLst>
            </p:cNvPr>
            <p:cNvSpPr/>
            <p:nvPr/>
          </p:nvSpPr>
          <p:spPr>
            <a:xfrm>
              <a:off x="7453623" y="1350336"/>
              <a:ext cx="1185640" cy="2776590"/>
            </a:xfrm>
            <a:prstGeom prst="rect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03821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4"/>
            </a:pPr>
            <a:r>
              <a:rPr lang="fr-FR" dirty="0"/>
              <a:t>The OS </a:t>
            </a:r>
            <a:r>
              <a:rPr lang="fr-FR" dirty="0" err="1"/>
              <a:t>puts</a:t>
            </a:r>
            <a:r>
              <a:rPr lang="fr-FR" dirty="0"/>
              <a:t> the process A at the </a:t>
            </a:r>
            <a:r>
              <a:rPr lang="fr-FR" dirty="0" err="1"/>
              <a:t>tail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Flèche : bas 2">
            <a:extLst>
              <a:ext uri="{FF2B5EF4-FFF2-40B4-BE49-F238E27FC236}">
                <a16:creationId xmlns:a16="http://schemas.microsoft.com/office/drawing/2014/main" id="{FBB91E85-BED3-48AA-A438-1BC1746F4201}"/>
              </a:ext>
            </a:extLst>
          </p:cNvPr>
          <p:cNvSpPr/>
          <p:nvPr/>
        </p:nvSpPr>
        <p:spPr>
          <a:xfrm rot="16200000">
            <a:off x="281763" y="3060412"/>
            <a:ext cx="350874" cy="41720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9522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229600" cy="57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 of scheduler: Round Robin</a:t>
            </a:r>
            <a:endParaRPr lang="fr-FR" dirty="0"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1"/>
          </p:nvPr>
        </p:nvSpPr>
        <p:spPr>
          <a:xfrm>
            <a:off x="457200" y="889150"/>
            <a:ext cx="8495414" cy="40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33400" indent="-457200">
              <a:buFont typeface="+mj-lt"/>
              <a:buAutoNum type="arabicPeriod" startAt="5"/>
            </a:pPr>
            <a:r>
              <a:rPr lang="fr-FR" dirty="0"/>
              <a:t>The OS </a:t>
            </a:r>
            <a:r>
              <a:rPr lang="fr-FR" dirty="0" err="1"/>
              <a:t>takes</a:t>
            </a:r>
            <a:r>
              <a:rPr lang="fr-FR" dirty="0"/>
              <a:t> the process at the </a:t>
            </a:r>
            <a:r>
              <a:rPr lang="fr-FR" dirty="0" err="1"/>
              <a:t>head</a:t>
            </a:r>
            <a:r>
              <a:rPr lang="fr-FR" dirty="0"/>
              <a:t> of the </a:t>
            </a:r>
            <a:r>
              <a:rPr lang="fr-FR" dirty="0" err="1"/>
              <a:t>ready</a:t>
            </a:r>
            <a:r>
              <a:rPr lang="fr-FR" dirty="0"/>
              <a:t> queue</a:t>
            </a:r>
          </a:p>
        </p:txBody>
      </p:sp>
      <p:sp>
        <p:nvSpPr>
          <p:cNvPr id="88" name="Google Shape;8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F8EF905-3596-4688-936D-01128896DA7F}"/>
              </a:ext>
            </a:extLst>
          </p:cNvPr>
          <p:cNvGrpSpPr/>
          <p:nvPr/>
        </p:nvGrpSpPr>
        <p:grpSpPr>
          <a:xfrm>
            <a:off x="693775" y="2734272"/>
            <a:ext cx="2047033" cy="766027"/>
            <a:chOff x="350874" y="3343238"/>
            <a:chExt cx="2047033" cy="766027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C762B47A-C732-40B0-BAB0-57AEBA9D39ED}"/>
                </a:ext>
              </a:extLst>
            </p:cNvPr>
            <p:cNvGrpSpPr/>
            <p:nvPr/>
          </p:nvGrpSpPr>
          <p:grpSpPr>
            <a:xfrm>
              <a:off x="350874" y="3646690"/>
              <a:ext cx="2047033" cy="462575"/>
              <a:chOff x="350874" y="3646690"/>
              <a:chExt cx="2047033" cy="462575"/>
            </a:xfrm>
          </p:grpSpPr>
          <p:grpSp>
            <p:nvGrpSpPr>
              <p:cNvPr id="32" name="Groupe 31">
                <a:extLst>
                  <a:ext uri="{FF2B5EF4-FFF2-40B4-BE49-F238E27FC236}">
                    <a16:creationId xmlns:a16="http://schemas.microsoft.com/office/drawing/2014/main" id="{BDAD538A-E50A-4821-9B14-83885E9D1B27}"/>
                  </a:ext>
                </a:extLst>
              </p:cNvPr>
              <p:cNvGrpSpPr/>
              <p:nvPr/>
            </p:nvGrpSpPr>
            <p:grpSpPr>
              <a:xfrm>
                <a:off x="350874" y="3673054"/>
                <a:ext cx="1638131" cy="409848"/>
                <a:chOff x="350874" y="3673054"/>
                <a:chExt cx="1638131" cy="409848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B322C9C-AD93-4E7C-B5B5-E4826A32253C}"/>
                    </a:ext>
                  </a:extLst>
                </p:cNvPr>
                <p:cNvSpPr/>
                <p:nvPr/>
              </p:nvSpPr>
              <p:spPr>
                <a:xfrm>
                  <a:off x="350874" y="3673054"/>
                  <a:ext cx="409848" cy="4098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644E9D6-1759-4861-9944-BC3030C5F5FF}"/>
                    </a:ext>
                  </a:extLst>
                </p:cNvPr>
                <p:cNvSpPr/>
                <p:nvPr/>
              </p:nvSpPr>
              <p:spPr>
                <a:xfrm>
                  <a:off x="760407" y="3673054"/>
                  <a:ext cx="409848" cy="409848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C5EB7EE-D467-4E7C-9710-1E215BD1C4B5}"/>
                    </a:ext>
                  </a:extLst>
                </p:cNvPr>
                <p:cNvSpPr/>
                <p:nvPr/>
              </p:nvSpPr>
              <p:spPr>
                <a:xfrm>
                  <a:off x="1169624" y="3673054"/>
                  <a:ext cx="409848" cy="409848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4A6FA3A7-28FD-491E-8B91-36094DF83931}"/>
                    </a:ext>
                  </a:extLst>
                </p:cNvPr>
                <p:cNvSpPr/>
                <p:nvPr/>
              </p:nvSpPr>
              <p:spPr>
                <a:xfrm>
                  <a:off x="1579157" y="3673054"/>
                  <a:ext cx="409848" cy="409848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b="1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</p:grpSp>
          <p:sp>
            <p:nvSpPr>
              <p:cNvPr id="33" name="Triangle isocèle 32">
                <a:extLst>
                  <a:ext uri="{FF2B5EF4-FFF2-40B4-BE49-F238E27FC236}">
                    <a16:creationId xmlns:a16="http://schemas.microsoft.com/office/drawing/2014/main" id="{E2F16AA1-CDAD-43F7-AEB2-3F1F12FF0718}"/>
                  </a:ext>
                </a:extLst>
              </p:cNvPr>
              <p:cNvSpPr/>
              <p:nvPr/>
            </p:nvSpPr>
            <p:spPr>
              <a:xfrm rot="5400000">
                <a:off x="1961697" y="3673056"/>
                <a:ext cx="462575" cy="409844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C582823-9DDA-43B8-927D-03600CB1A8AA}"/>
                </a:ext>
              </a:extLst>
            </p:cNvPr>
            <p:cNvSpPr txBox="1"/>
            <p:nvPr/>
          </p:nvSpPr>
          <p:spPr>
            <a:xfrm>
              <a:off x="403865" y="3343238"/>
              <a:ext cx="15308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ready</a:t>
              </a:r>
              <a:r>
                <a:rPr lang="fr-FR" dirty="0"/>
                <a:t> queue</a:t>
              </a:r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17C83440-1588-42D7-8D22-9BE584E4099D}"/>
              </a:ext>
            </a:extLst>
          </p:cNvPr>
          <p:cNvGrpSpPr/>
          <p:nvPr/>
        </p:nvGrpSpPr>
        <p:grpSpPr>
          <a:xfrm>
            <a:off x="607666" y="3625539"/>
            <a:ext cx="1551788" cy="1346728"/>
            <a:chOff x="648857" y="3708256"/>
            <a:chExt cx="1551788" cy="134672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246BEB-7291-483B-807B-9684BAA5E0FC}"/>
                </a:ext>
              </a:extLst>
            </p:cNvPr>
            <p:cNvSpPr/>
            <p:nvPr/>
          </p:nvSpPr>
          <p:spPr>
            <a:xfrm>
              <a:off x="801987" y="4046585"/>
              <a:ext cx="409848" cy="4098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384EC08-3FB3-4A6A-9E9F-2356141F7D9F}"/>
                </a:ext>
              </a:extLst>
            </p:cNvPr>
            <p:cNvSpPr/>
            <p:nvPr/>
          </p:nvSpPr>
          <p:spPr>
            <a:xfrm>
              <a:off x="1211520" y="4046585"/>
              <a:ext cx="409848" cy="4098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5241F55-3777-412A-AA53-1C4C869F3C43}"/>
                </a:ext>
              </a:extLst>
            </p:cNvPr>
            <p:cNvSpPr/>
            <p:nvPr/>
          </p:nvSpPr>
          <p:spPr>
            <a:xfrm>
              <a:off x="1620737" y="4046585"/>
              <a:ext cx="409848" cy="40984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FA6761BE-7183-48EC-98B1-9B6150E807BB}"/>
                </a:ext>
              </a:extLst>
            </p:cNvPr>
            <p:cNvSpPr txBox="1"/>
            <p:nvPr/>
          </p:nvSpPr>
          <p:spPr>
            <a:xfrm>
              <a:off x="648857" y="3708256"/>
              <a:ext cx="1551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process table</a:t>
              </a:r>
            </a:p>
          </p:txBody>
        </p:sp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20D43A4A-10FE-49D2-B098-00B44CE9FB05}"/>
                </a:ext>
              </a:extLst>
            </p:cNvPr>
            <p:cNvGrpSpPr/>
            <p:nvPr/>
          </p:nvGrpSpPr>
          <p:grpSpPr>
            <a:xfrm>
              <a:off x="801987" y="4454004"/>
              <a:ext cx="409533" cy="600980"/>
              <a:chOff x="801987" y="4454004"/>
              <a:chExt cx="409533" cy="60098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FD30A4-C0BE-41AD-A680-A0C7E5DB9997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9A609DE-3B75-4E27-A120-88A9E50D6D5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70A6C9DF-1684-45AD-8F92-D21A99B7F3E2}"/>
                </a:ext>
              </a:extLst>
            </p:cNvPr>
            <p:cNvGrpSpPr/>
            <p:nvPr/>
          </p:nvGrpSpPr>
          <p:grpSpPr>
            <a:xfrm>
              <a:off x="1212408" y="4453742"/>
              <a:ext cx="409533" cy="600980"/>
              <a:chOff x="801987" y="4454004"/>
              <a:chExt cx="409533" cy="60098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7E86981-2D36-43CB-9950-94548AD443DA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ABE33ABB-B47C-403C-B48D-0A268EC42FAB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A4082D5-D267-4104-8710-4A32CB9674E9}"/>
                </a:ext>
              </a:extLst>
            </p:cNvPr>
            <p:cNvGrpSpPr/>
            <p:nvPr/>
          </p:nvGrpSpPr>
          <p:grpSpPr>
            <a:xfrm>
              <a:off x="1619849" y="4453742"/>
              <a:ext cx="409533" cy="600980"/>
              <a:chOff x="801987" y="4454004"/>
              <a:chExt cx="409533" cy="600980"/>
            </a:xfrm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188475B-AA06-416C-9414-D4F7A803358D}"/>
                  </a:ext>
                </a:extLst>
              </p:cNvPr>
              <p:cNvSpPr/>
              <p:nvPr/>
            </p:nvSpPr>
            <p:spPr>
              <a:xfrm>
                <a:off x="801987" y="4457798"/>
                <a:ext cx="409533" cy="597186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200" dirty="0"/>
              </a:p>
            </p:txBody>
          </p:sp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39F86029-73BF-49BA-AA57-2CC38648F897}"/>
                  </a:ext>
                </a:extLst>
              </p:cNvPr>
              <p:cNvSpPr txBox="1"/>
              <p:nvPr/>
            </p:nvSpPr>
            <p:spPr>
              <a:xfrm rot="16200000">
                <a:off x="708160" y="4614098"/>
                <a:ext cx="5971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WAIT</a:t>
                </a:r>
              </a:p>
            </p:txBody>
          </p:sp>
        </p:grp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0179414F-0D3D-43DB-B985-B154E201D95E}"/>
              </a:ext>
            </a:extLst>
          </p:cNvPr>
          <p:cNvGrpSpPr/>
          <p:nvPr/>
        </p:nvGrpSpPr>
        <p:grpSpPr>
          <a:xfrm>
            <a:off x="705829" y="1740404"/>
            <a:ext cx="1594885" cy="761653"/>
            <a:chOff x="705829" y="1740404"/>
            <a:chExt cx="1594885" cy="761653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0E0203F5-672E-4ED1-BAA0-59B9EB9D4C46}"/>
                </a:ext>
              </a:extLst>
            </p:cNvPr>
            <p:cNvGrpSpPr/>
            <p:nvPr/>
          </p:nvGrpSpPr>
          <p:grpSpPr>
            <a:xfrm>
              <a:off x="843071" y="2292507"/>
              <a:ext cx="1338252" cy="209550"/>
              <a:chOff x="843071" y="2292507"/>
              <a:chExt cx="1338252" cy="209550"/>
            </a:xfrm>
          </p:grpSpPr>
          <p:cxnSp>
            <p:nvCxnSpPr>
              <p:cNvPr id="57" name="Connecteur droit avec flèche 56">
                <a:extLst>
                  <a:ext uri="{FF2B5EF4-FFF2-40B4-BE49-F238E27FC236}">
                    <a16:creationId xmlns:a16="http://schemas.microsoft.com/office/drawing/2014/main" id="{7222BD13-E484-4839-80BF-BA1279980E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3071" y="2400427"/>
                <a:ext cx="13382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53917BA-21AD-4DDB-ABB8-014AF900867A}"/>
                  </a:ext>
                </a:extLst>
              </p:cNvPr>
              <p:cNvSpPr/>
              <p:nvPr/>
            </p:nvSpPr>
            <p:spPr>
              <a:xfrm>
                <a:off x="1435236" y="2292507"/>
                <a:ext cx="136072" cy="2095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7" name="ZoneTexte 66">
              <a:extLst>
                <a:ext uri="{FF2B5EF4-FFF2-40B4-BE49-F238E27FC236}">
                  <a16:creationId xmlns:a16="http://schemas.microsoft.com/office/drawing/2014/main" id="{A1FD728B-1F25-40CA-AC66-D9FFB16F32CF}"/>
                </a:ext>
              </a:extLst>
            </p:cNvPr>
            <p:cNvSpPr txBox="1"/>
            <p:nvPr/>
          </p:nvSpPr>
          <p:spPr>
            <a:xfrm>
              <a:off x="705829" y="1740404"/>
              <a:ext cx="1594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context</a:t>
              </a:r>
              <a:r>
                <a:rPr lang="fr-FR" dirty="0"/>
                <a:t> </a:t>
              </a:r>
              <a:r>
                <a:rPr lang="fr-FR" dirty="0" err="1"/>
                <a:t>switching</a:t>
              </a:r>
              <a:endParaRPr lang="fr-FR" dirty="0"/>
            </a:p>
          </p:txBody>
        </p:sp>
        <p:cxnSp>
          <p:nvCxnSpPr>
            <p:cNvPr id="68" name="Connecteur droit avec flèche 67">
              <a:extLst>
                <a:ext uri="{FF2B5EF4-FFF2-40B4-BE49-F238E27FC236}">
                  <a16:creationId xmlns:a16="http://schemas.microsoft.com/office/drawing/2014/main" id="{D2F84672-E437-40D4-9038-B489043EEE9A}"/>
                </a:ext>
              </a:extLst>
            </p:cNvPr>
            <p:cNvCxnSpPr>
              <a:stCxn id="67" idx="2"/>
              <a:endCxn id="66" idx="0"/>
            </p:cNvCxnSpPr>
            <p:nvPr/>
          </p:nvCxnSpPr>
          <p:spPr>
            <a:xfrm>
              <a:off x="1503272" y="2048181"/>
              <a:ext cx="0" cy="244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Flèche : demi-tour 1">
            <a:extLst>
              <a:ext uri="{FF2B5EF4-FFF2-40B4-BE49-F238E27FC236}">
                <a16:creationId xmlns:a16="http://schemas.microsoft.com/office/drawing/2014/main" id="{C0DA3993-B45C-49FD-B523-B8319448F9AF}"/>
              </a:ext>
            </a:extLst>
          </p:cNvPr>
          <p:cNvSpPr/>
          <p:nvPr/>
        </p:nvSpPr>
        <p:spPr>
          <a:xfrm>
            <a:off x="2064438" y="2434221"/>
            <a:ext cx="2466679" cy="616685"/>
          </a:xfrm>
          <a:prstGeom prst="utur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A1DF1C-EF0C-4463-A686-C7BD933FA853}"/>
              </a:ext>
            </a:extLst>
          </p:cNvPr>
          <p:cNvSpPr/>
          <p:nvPr/>
        </p:nvSpPr>
        <p:spPr>
          <a:xfrm>
            <a:off x="4174604" y="3052738"/>
            <a:ext cx="409848" cy="40984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32732351"/>
      </p:ext>
    </p:extLst>
  </p:cSld>
  <p:clrMapOvr>
    <a:masterClrMapping/>
  </p:clrMapOvr>
</p:sld>
</file>

<file path=ppt/theme/theme1.xml><?xml version="1.0" encoding="utf-8"?>
<a:theme xmlns:a="http://schemas.openxmlformats.org/drawingml/2006/main" name="lse light smal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15035</TotalTime>
  <Words>13556</Words>
  <Application>Microsoft Office PowerPoint</Application>
  <PresentationFormat>Affichage à l'écran (16:9)</PresentationFormat>
  <Paragraphs>2789</Paragraphs>
  <Slides>177</Slides>
  <Notes>117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177</vt:i4>
      </vt:variant>
    </vt:vector>
  </HeadingPairs>
  <TitlesOfParts>
    <vt:vector size="182" baseType="lpstr">
      <vt:lpstr>Arial</vt:lpstr>
      <vt:lpstr>Courier New</vt:lpstr>
      <vt:lpstr>Droid Sans</vt:lpstr>
      <vt:lpstr>Droid Sans Mono</vt:lpstr>
      <vt:lpstr>lse light small</vt:lpstr>
      <vt:lpstr>Operating Systems: Processes &amp; Scheduling</vt:lpstr>
      <vt:lpstr>The “OS API”</vt:lpstr>
      <vt:lpstr>The “OS API”</vt:lpstr>
      <vt:lpstr>The “OS API”: Syscalls</vt:lpstr>
      <vt:lpstr>API / ABI</vt:lpstr>
      <vt:lpstr>ABI</vt:lpstr>
      <vt:lpstr>What is a process?</vt:lpstr>
      <vt:lpstr>Address Space</vt:lpstr>
      <vt:lpstr>Présentation PowerPoint</vt:lpstr>
      <vt:lpstr>Présentation PowerPoint</vt:lpstr>
      <vt:lpstr>Présentation PowerPoint</vt:lpstr>
      <vt:lpstr>Présentation PowerPoint</vt:lpstr>
      <vt:lpstr>Process Creation</vt:lpstr>
      <vt:lpstr>Task states</vt:lpstr>
      <vt:lpstr>Process Control Block</vt:lpstr>
      <vt:lpstr>Process Control Block</vt:lpstr>
      <vt:lpstr>Process hierarchy</vt:lpstr>
      <vt:lpstr>Process Creation</vt:lpstr>
      <vt:lpstr>Process Creation</vt:lpstr>
      <vt:lpstr>Process Creation</vt:lpstr>
      <vt:lpstr>Process Creation</vt:lpstr>
      <vt:lpstr>Process Creation</vt:lpstr>
      <vt:lpstr>Process Creation</vt:lpstr>
      <vt:lpstr>Process Creation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Process state: Zombie</vt:lpstr>
      <vt:lpstr>Présentation PowerPoint</vt:lpstr>
      <vt:lpstr>Présentation PowerPoint</vt:lpstr>
      <vt:lpstr>About the two last slides: SMP</vt:lpstr>
      <vt:lpstr>Process ending</vt:lpstr>
      <vt:lpstr>Process ending</vt:lpstr>
      <vt:lpstr>Process ending</vt:lpstr>
      <vt:lpstr>Process ending</vt:lpstr>
      <vt:lpstr>Process ending</vt:lpstr>
      <vt:lpstr>Process ending</vt:lpstr>
      <vt:lpstr>Process ending</vt:lpstr>
      <vt:lpstr>Process ending</vt:lpstr>
      <vt:lpstr>Process ending</vt:lpstr>
      <vt:lpstr>Process ending: father ends first</vt:lpstr>
      <vt:lpstr>Process ending: child ends first</vt:lpstr>
      <vt:lpstr>Process ending: death, daemons (and witchcraft?)</vt:lpstr>
      <vt:lpstr>Process state</vt:lpstr>
      <vt:lpstr>Process Manipulation</vt:lpstr>
      <vt:lpstr>Process Manipulation</vt:lpstr>
      <vt:lpstr>Process Manipulation</vt:lpstr>
      <vt:lpstr>Process Manipulation</vt:lpstr>
      <vt:lpstr>Process Manipulation</vt:lpstr>
      <vt:lpstr>Process Manipulation</vt:lpstr>
      <vt:lpstr>Process Manipulation</vt:lpstr>
      <vt:lpstr>Process Manipulation</vt:lpstr>
      <vt:lpstr>Scheduling</vt:lpstr>
      <vt:lpstr>When to schedule ?</vt:lpstr>
      <vt:lpstr>Multiprogramming</vt:lpstr>
      <vt:lpstr>Example: Tasks to execute</vt:lpstr>
      <vt:lpstr>Example: A very simple (and old) scheduling</vt:lpstr>
      <vt:lpstr>Example: Multiprogramming</vt:lpstr>
      <vt:lpstr>Example: Discussions</vt:lpstr>
      <vt:lpstr>Multitasking</vt:lpstr>
      <vt:lpstr>Types of schedulers</vt:lpstr>
      <vt:lpstr>Scheduling criterias</vt:lpstr>
      <vt:lpstr>Types of tasks</vt:lpstr>
      <vt:lpstr>Cooperative Multitasking</vt:lpstr>
      <vt:lpstr>Preemptive Multitasking</vt:lpstr>
      <vt:lpstr>Example: Tasks to execute</vt:lpstr>
      <vt:lpstr>Example: Cooperative Multitasking</vt:lpstr>
      <vt:lpstr>Example: Preemptive Multitasking</vt:lpstr>
      <vt:lpstr>Example: Discussions</vt:lpstr>
      <vt:lpstr>Time Sharing: why</vt:lpstr>
      <vt:lpstr>Time Sharing: how</vt:lpstr>
      <vt:lpstr>Time Sharing: OS POV</vt:lpstr>
      <vt:lpstr>Time Sharing: Process POV</vt:lpstr>
      <vt:lpstr>Time Sharing</vt:lpstr>
      <vt:lpstr>Scheduling</vt:lpstr>
      <vt:lpstr>Types of scheduler</vt:lpstr>
      <vt:lpstr>FCFS First come First served</vt:lpstr>
      <vt:lpstr>Round Robin</vt:lpstr>
      <vt:lpstr>Multiple Priority Queue</vt:lpstr>
      <vt:lpstr>Completely Fair scheduling</vt:lpstr>
      <vt:lpstr>Simplified example of context switching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Example of scheduler: Round Robin</vt:lpstr>
      <vt:lpstr>Different kind of schedulers</vt:lpstr>
      <vt:lpstr>Example 1: Round Robin scheduler</vt:lpstr>
      <vt:lpstr>Example 1: Round Robin scheduler</vt:lpstr>
      <vt:lpstr>Example 1: Round Robin scheduler</vt:lpstr>
      <vt:lpstr>Example 2: Round Robin + priority</vt:lpstr>
      <vt:lpstr>Example 2: Round Robin + priority</vt:lpstr>
      <vt:lpstr>Example of scheduler: Round Robin + priority</vt:lpstr>
      <vt:lpstr>Example of scheduler: Round Robin + priority</vt:lpstr>
      <vt:lpstr>Example of scheduler: Round Robin + priority</vt:lpstr>
      <vt:lpstr>Example of scheduler: Round Robin + priority</vt:lpstr>
      <vt:lpstr>Example of scheduler: Round Robin + priority</vt:lpstr>
      <vt:lpstr>Example of scheduler: Round Robin + priority</vt:lpstr>
      <vt:lpstr>Example 2: Round Robin + priority</vt:lpstr>
      <vt:lpstr>sched(7)</vt:lpstr>
      <vt:lpstr>ps(1) &amp; kill(1)</vt:lpstr>
      <vt:lpstr>Real-time systems: the exception</vt:lpstr>
      <vt:lpstr>Real-time systems: the exception</vt:lpstr>
      <vt:lpstr>Memory Management</vt:lpstr>
      <vt:lpstr>Memory Protection</vt:lpstr>
      <vt:lpstr>Présentation PowerPoint</vt:lpstr>
      <vt:lpstr>Memory Protection</vt:lpstr>
      <vt:lpstr>Memory Protection</vt:lpstr>
      <vt:lpstr>Memory Virtualization</vt:lpstr>
      <vt:lpstr>Présentation PowerPoint</vt:lpstr>
      <vt:lpstr>Présentation PowerPoint</vt:lpstr>
      <vt:lpstr>Présentation PowerPoint</vt:lpstr>
      <vt:lpstr>Example</vt:lpstr>
      <vt:lpstr>Présentation PowerPoint</vt:lpstr>
      <vt:lpstr>Memory Virtualization</vt:lpstr>
      <vt:lpstr>Memory Virtualization</vt:lpstr>
      <vt:lpstr>Memory Virtualization</vt:lpstr>
      <vt:lpstr>Memory</vt:lpstr>
      <vt:lpstr>Memory usage</vt:lpstr>
      <vt:lpstr>Memory usage</vt:lpstr>
      <vt:lpstr>Memory allocation</vt:lpstr>
      <vt:lpstr>Memory allocation</vt:lpstr>
      <vt:lpstr>Memory allocation</vt:lpstr>
      <vt:lpstr>Memory allocation</vt:lpstr>
      <vt:lpstr>Malloc implementations</vt:lpstr>
      <vt:lpstr>Malloc implementations: main concepts</vt:lpstr>
      <vt:lpstr>Malloc storage techniques: Linked list</vt:lpstr>
      <vt:lpstr>Malloc storage techniques: Linked list</vt:lpstr>
      <vt:lpstr>Malloc storage techniques: Linked list</vt:lpstr>
      <vt:lpstr>Malloc storage techniques: Linked list</vt:lpstr>
      <vt:lpstr>Malloc storage techniques: Linked list</vt:lpstr>
      <vt:lpstr>Malloc storage techniques: Linked list</vt:lpstr>
      <vt:lpstr>Malloc storage techniques: Linked list</vt:lpstr>
      <vt:lpstr>Malloc storage techniques: Linked list</vt:lpstr>
      <vt:lpstr>Malloc storage techniques: Linked list</vt:lpstr>
      <vt:lpstr>Malloc storage techniques: Linked list</vt:lpstr>
      <vt:lpstr>Malloc storage techniques: Linked list</vt:lpstr>
      <vt:lpstr>Malloc policies</vt:lpstr>
      <vt:lpstr>Malloc storage techniques: Bitmaps</vt:lpstr>
      <vt:lpstr>Malloc storage techniques: Bitmaps</vt:lpstr>
      <vt:lpstr>Malloc storage techniques: Bitmaps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methods: Buddy</vt:lpstr>
      <vt:lpstr>Malloc implementations</vt:lpstr>
      <vt:lpstr>Quick overview of the threads</vt:lpstr>
      <vt:lpstr>Multithreading</vt:lpstr>
      <vt:lpstr>Userland Threads</vt:lpstr>
      <vt:lpstr>Kernel Threads</vt:lpstr>
      <vt:lpstr>Unified API: Pthread</vt:lpstr>
      <vt:lpstr>Where?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: Processes &amp; Scheduling</dc:title>
  <cp:lastModifiedBy>Fabrice Boissier</cp:lastModifiedBy>
  <cp:revision>603</cp:revision>
  <dcterms:modified xsi:type="dcterms:W3CDTF">2021-10-21T08:40:09Z</dcterms:modified>
</cp:coreProperties>
</file>