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407" r:id="rId3"/>
    <p:sldId id="433" r:id="rId4"/>
    <p:sldId id="405" r:id="rId5"/>
    <p:sldId id="406" r:id="rId6"/>
    <p:sldId id="403" r:id="rId7"/>
    <p:sldId id="271" r:id="rId8"/>
    <p:sldId id="410" r:id="rId9"/>
    <p:sldId id="411" r:id="rId10"/>
    <p:sldId id="417" r:id="rId11"/>
    <p:sldId id="421" r:id="rId12"/>
    <p:sldId id="419" r:id="rId13"/>
    <p:sldId id="420" r:id="rId14"/>
    <p:sldId id="423" r:id="rId15"/>
    <p:sldId id="422" r:id="rId16"/>
    <p:sldId id="424" r:id="rId17"/>
    <p:sldId id="425" r:id="rId18"/>
    <p:sldId id="426" r:id="rId19"/>
    <p:sldId id="418" r:id="rId20"/>
    <p:sldId id="427" r:id="rId21"/>
    <p:sldId id="428" r:id="rId22"/>
    <p:sldId id="429" r:id="rId23"/>
    <p:sldId id="430" r:id="rId24"/>
    <p:sldId id="431" r:id="rId25"/>
    <p:sldId id="465" r:id="rId26"/>
    <p:sldId id="438" r:id="rId27"/>
    <p:sldId id="439" r:id="rId28"/>
    <p:sldId id="441" r:id="rId29"/>
    <p:sldId id="443" r:id="rId30"/>
    <p:sldId id="467" r:id="rId31"/>
    <p:sldId id="466" r:id="rId32"/>
    <p:sldId id="470" r:id="rId33"/>
    <p:sldId id="471" r:id="rId34"/>
    <p:sldId id="472" r:id="rId35"/>
    <p:sldId id="473" r:id="rId36"/>
    <p:sldId id="474" r:id="rId37"/>
    <p:sldId id="468" r:id="rId38"/>
    <p:sldId id="442" r:id="rId39"/>
    <p:sldId id="440" r:id="rId40"/>
    <p:sldId id="445" r:id="rId41"/>
    <p:sldId id="446" r:id="rId42"/>
    <p:sldId id="435" r:id="rId43"/>
    <p:sldId id="449" r:id="rId44"/>
    <p:sldId id="447" r:id="rId45"/>
    <p:sldId id="448" r:id="rId46"/>
    <p:sldId id="453" r:id="rId47"/>
    <p:sldId id="450" r:id="rId48"/>
    <p:sldId id="455" r:id="rId49"/>
    <p:sldId id="454" r:id="rId50"/>
    <p:sldId id="476" r:id="rId51"/>
    <p:sldId id="477" r:id="rId52"/>
    <p:sldId id="475" r:id="rId53"/>
    <p:sldId id="478" r:id="rId54"/>
    <p:sldId id="452" r:id="rId55"/>
    <p:sldId id="457" r:id="rId56"/>
    <p:sldId id="458" r:id="rId57"/>
    <p:sldId id="459" r:id="rId58"/>
    <p:sldId id="460" r:id="rId59"/>
    <p:sldId id="461" r:id="rId60"/>
    <p:sldId id="462" r:id="rId61"/>
    <p:sldId id="463" r:id="rId62"/>
    <p:sldId id="464" r:id="rId63"/>
    <p:sldId id="479" r:id="rId64"/>
    <p:sldId id="488" r:id="rId65"/>
    <p:sldId id="489" r:id="rId66"/>
    <p:sldId id="490" r:id="rId67"/>
    <p:sldId id="491" r:id="rId68"/>
    <p:sldId id="404" r:id="rId69"/>
    <p:sldId id="275" r:id="rId70"/>
    <p:sldId id="483" r:id="rId71"/>
    <p:sldId id="486" r:id="rId72"/>
    <p:sldId id="276" r:id="rId73"/>
    <p:sldId id="482" r:id="rId74"/>
    <p:sldId id="277" r:id="rId75"/>
    <p:sldId id="481" r:id="rId76"/>
    <p:sldId id="278" r:id="rId77"/>
    <p:sldId id="279" r:id="rId78"/>
    <p:sldId id="480" r:id="rId79"/>
    <p:sldId id="412" r:id="rId80"/>
    <p:sldId id="492" r:id="rId81"/>
    <p:sldId id="495" r:id="rId82"/>
    <p:sldId id="494" r:id="rId83"/>
    <p:sldId id="496" r:id="rId84"/>
    <p:sldId id="497" r:id="rId85"/>
    <p:sldId id="498" r:id="rId86"/>
    <p:sldId id="499" r:id="rId87"/>
    <p:sldId id="500" r:id="rId88"/>
    <p:sldId id="502" r:id="rId89"/>
    <p:sldId id="501" r:id="rId90"/>
    <p:sldId id="506" r:id="rId91"/>
    <p:sldId id="508" r:id="rId92"/>
    <p:sldId id="507" r:id="rId93"/>
    <p:sldId id="503" r:id="rId94"/>
    <p:sldId id="509" r:id="rId95"/>
    <p:sldId id="510" r:id="rId96"/>
    <p:sldId id="505" r:id="rId97"/>
    <p:sldId id="493" r:id="rId98"/>
    <p:sldId id="511" r:id="rId99"/>
    <p:sldId id="512" r:id="rId10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333EF528-85DC-4877-A23F-EE940F163B0A}">
          <p14:sldIdLst>
            <p14:sldId id="256"/>
            <p14:sldId id="407"/>
            <p14:sldId id="433"/>
            <p14:sldId id="405"/>
            <p14:sldId id="406"/>
          </p14:sldIdLst>
        </p14:section>
        <p14:section name="IPC" id="{CD02A49D-2D29-4C84-94B6-B5368C593C25}">
          <p14:sldIdLst>
            <p14:sldId id="403"/>
            <p14:sldId id="271"/>
            <p14:sldId id="410"/>
            <p14:sldId id="411"/>
          </p14:sldIdLst>
        </p14:section>
        <p14:section name="Pipes" id="{622ABDE9-16F6-49CD-87C0-CAAAA3A61EE8}">
          <p14:sldIdLst>
            <p14:sldId id="417"/>
            <p14:sldId id="421"/>
            <p14:sldId id="419"/>
            <p14:sldId id="420"/>
            <p14:sldId id="423"/>
            <p14:sldId id="422"/>
            <p14:sldId id="424"/>
            <p14:sldId id="425"/>
            <p14:sldId id="426"/>
            <p14:sldId id="418"/>
            <p14:sldId id="427"/>
            <p14:sldId id="428"/>
            <p14:sldId id="429"/>
            <p14:sldId id="430"/>
            <p14:sldId id="431"/>
            <p14:sldId id="465"/>
            <p14:sldId id="438"/>
            <p14:sldId id="439"/>
            <p14:sldId id="441"/>
            <p14:sldId id="443"/>
            <p14:sldId id="467"/>
            <p14:sldId id="466"/>
            <p14:sldId id="470"/>
            <p14:sldId id="471"/>
            <p14:sldId id="472"/>
            <p14:sldId id="473"/>
            <p14:sldId id="474"/>
            <p14:sldId id="468"/>
            <p14:sldId id="442"/>
            <p14:sldId id="440"/>
            <p14:sldId id="445"/>
            <p14:sldId id="446"/>
            <p14:sldId id="435"/>
            <p14:sldId id="449"/>
            <p14:sldId id="447"/>
            <p14:sldId id="448"/>
            <p14:sldId id="453"/>
            <p14:sldId id="450"/>
            <p14:sldId id="455"/>
            <p14:sldId id="454"/>
            <p14:sldId id="476"/>
            <p14:sldId id="477"/>
            <p14:sldId id="475"/>
            <p14:sldId id="478"/>
            <p14:sldId id="452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79"/>
            <p14:sldId id="488"/>
            <p14:sldId id="489"/>
            <p14:sldId id="490"/>
            <p14:sldId id="491"/>
          </p14:sldIdLst>
        </p14:section>
        <p14:section name="Multithreading" id="{9F08EC7C-5B1C-44AF-B26A-D8C50B287FE5}">
          <p14:sldIdLst>
            <p14:sldId id="404"/>
            <p14:sldId id="275"/>
            <p14:sldId id="483"/>
            <p14:sldId id="486"/>
            <p14:sldId id="276"/>
            <p14:sldId id="482"/>
            <p14:sldId id="277"/>
            <p14:sldId id="481"/>
            <p14:sldId id="278"/>
            <p14:sldId id="279"/>
          </p14:sldIdLst>
        </p14:section>
        <p14:section name="Concurrency problems" id="{0095C190-C480-430E-BE83-EF5402D6EB13}">
          <p14:sldIdLst>
            <p14:sldId id="480"/>
            <p14:sldId id="412"/>
            <p14:sldId id="492"/>
            <p14:sldId id="495"/>
            <p14:sldId id="494"/>
            <p14:sldId id="496"/>
            <p14:sldId id="497"/>
            <p14:sldId id="498"/>
            <p14:sldId id="499"/>
            <p14:sldId id="500"/>
            <p14:sldId id="502"/>
            <p14:sldId id="501"/>
            <p14:sldId id="506"/>
            <p14:sldId id="508"/>
            <p14:sldId id="507"/>
            <p14:sldId id="503"/>
            <p14:sldId id="509"/>
            <p14:sldId id="510"/>
            <p14:sldId id="505"/>
            <p14:sldId id="493"/>
            <p14:sldId id="511"/>
            <p14:sldId id="5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ce Boissier" initials="FB" lastIdx="1" clrIdx="0">
    <p:extLst>
      <p:ext uri="{19B8F6BF-5375-455C-9EA6-DF929625EA0E}">
        <p15:presenceInfo xmlns:p15="http://schemas.microsoft.com/office/powerpoint/2012/main" userId="f29a2f9516eaa7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03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F20ADD-7EAC-45E6-9273-E4E881D8E0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EB2BBB-112C-402C-B1F4-EF4C0B8F4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4B86E-7772-48EF-91E0-3C6B18FEA0C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D7355F-537A-43B1-838F-FFE65497C0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98D59C-86D2-41FE-9E69-1EC2C9F05D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2FA23-71B5-4C15-9D9C-B7E7991AB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393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4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10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46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53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065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801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570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622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628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46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303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4787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744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298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52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46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As </a:t>
            </a:r>
            <a:r>
              <a:rPr lang="fr-FR" dirty="0" err="1"/>
              <a:t>it</a:t>
            </a:r>
            <a:r>
              <a:rPr lang="fr-FR" dirty="0"/>
              <a:t> has been </a:t>
            </a:r>
            <a:r>
              <a:rPr lang="fr-FR" dirty="0" err="1"/>
              <a:t>done</a:t>
            </a:r>
            <a:r>
              <a:rPr lang="fr-FR" dirty="0"/>
              <a:t> on linux, </a:t>
            </a:r>
            <a:r>
              <a:rPr lang="fr-FR" dirty="0" err="1"/>
              <a:t>it’s</a:t>
            </a:r>
            <a:r>
              <a:rPr lang="fr-FR" dirty="0"/>
              <a:t> not « fork », but « clone »</a:t>
            </a:r>
          </a:p>
        </p:txBody>
      </p:sp>
    </p:spTree>
    <p:extLst>
      <p:ext uri="{BB962C8B-B14F-4D97-AF65-F5344CB8AC3E}">
        <p14:creationId xmlns:p14="http://schemas.microsoft.com/office/powerpoint/2010/main" val="1658914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056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886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053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29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001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294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824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87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159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As </a:t>
            </a:r>
            <a:r>
              <a:rPr lang="fr-FR" dirty="0" err="1"/>
              <a:t>it</a:t>
            </a:r>
            <a:r>
              <a:rPr lang="fr-FR" dirty="0"/>
              <a:t> has been </a:t>
            </a:r>
            <a:r>
              <a:rPr lang="fr-FR" dirty="0" err="1"/>
              <a:t>done</a:t>
            </a:r>
            <a:r>
              <a:rPr lang="fr-FR" dirty="0"/>
              <a:t> on linux, </a:t>
            </a:r>
            <a:r>
              <a:rPr lang="fr-FR" dirty="0" err="1"/>
              <a:t>it’s</a:t>
            </a:r>
            <a:r>
              <a:rPr lang="fr-FR" dirty="0"/>
              <a:t> not « fork », but « clone »</a:t>
            </a:r>
          </a:p>
        </p:txBody>
      </p:sp>
    </p:spTree>
    <p:extLst>
      <p:ext uri="{BB962C8B-B14F-4D97-AF65-F5344CB8AC3E}">
        <p14:creationId xmlns:p14="http://schemas.microsoft.com/office/powerpoint/2010/main" val="1667801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325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2826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1224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(Simplification of </a:t>
            </a:r>
            <a:r>
              <a:rPr lang="fr-FR" dirty="0" err="1"/>
              <a:t>schema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946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26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209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55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7429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6454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6644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987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5138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6855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901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4728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45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7cfe26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27cfe26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7049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14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7665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97351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9985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03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578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0098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6648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0776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23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623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8633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738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5682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4893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6965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27cfe26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27cfe26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3819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638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0606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27cfe26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27cfe26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6881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21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5600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7cfe26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27cfe26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243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8897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7cfe26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27cfe26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2053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27cfe26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27cfe26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0828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Tx/>
              <a:buChar char="-"/>
            </a:pPr>
            <a:r>
              <a:rPr lang="fr-FR" dirty="0"/>
              <a:t>Atomic </a:t>
            </a:r>
            <a:r>
              <a:rPr lang="fr-FR" dirty="0" err="1"/>
              <a:t>operation</a:t>
            </a:r>
            <a:r>
              <a:rPr lang="fr-FR" dirty="0"/>
              <a:t>: an instruction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stop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CPU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fr-FR" dirty="0"/>
              <a:t>Busy </a:t>
            </a:r>
            <a:r>
              <a:rPr lang="fr-FR" dirty="0" err="1"/>
              <a:t>waiting</a:t>
            </a:r>
            <a:r>
              <a:rPr lang="fr-FR" dirty="0"/>
              <a:t> = « Attente active » ou « scrutation »</a:t>
            </a:r>
          </a:p>
          <a:p>
            <a:pPr marL="457200" indent="-3175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5160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Tx/>
              <a:buChar char="-"/>
            </a:pPr>
            <a:r>
              <a:rPr lang="fr-FR" dirty="0"/>
              <a:t>The 1st process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the « </a:t>
            </a:r>
            <a:r>
              <a:rPr lang="fr-FR" dirty="0" err="1"/>
              <a:t>while</a:t>
            </a:r>
            <a:r>
              <a:rPr lang="fr-FR" dirty="0"/>
              <a:t> »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  <a:p>
            <a:pPr marL="457200" indent="-317500">
              <a:buFontTx/>
              <a:buChar char="-"/>
            </a:pP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blocked</a:t>
            </a:r>
            <a:r>
              <a:rPr lang="fr-FR" dirty="0"/>
              <a:t> « </a:t>
            </a:r>
            <a:r>
              <a:rPr lang="fr-FR" dirty="0" err="1"/>
              <a:t>until</a:t>
            </a:r>
            <a:r>
              <a:rPr lang="fr-FR" dirty="0"/>
              <a:t> » the lock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released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1439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Tx/>
              <a:buChar char="-"/>
            </a:pPr>
            <a:r>
              <a:rPr lang="fr-FR" dirty="0"/>
              <a:t>Atomic </a:t>
            </a:r>
            <a:r>
              <a:rPr lang="fr-FR" dirty="0" err="1"/>
              <a:t>operation</a:t>
            </a:r>
            <a:r>
              <a:rPr lang="fr-FR" dirty="0"/>
              <a:t>: an instruction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stop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CPU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fr-FR" dirty="0"/>
              <a:t>Busy </a:t>
            </a:r>
            <a:r>
              <a:rPr lang="fr-FR" dirty="0" err="1"/>
              <a:t>waiting</a:t>
            </a:r>
            <a:r>
              <a:rPr lang="fr-FR" dirty="0"/>
              <a:t> = « Attente active » ou « scrutation »</a:t>
            </a:r>
          </a:p>
          <a:p>
            <a:pPr marL="457200" indent="-3175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3548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Tx/>
              <a:buChar char="-"/>
            </a:pPr>
            <a:r>
              <a:rPr lang="fr-FR" dirty="0"/>
              <a:t>The 1st process </a:t>
            </a:r>
            <a:r>
              <a:rPr lang="fr-FR" dirty="0" err="1"/>
              <a:t>will</a:t>
            </a:r>
            <a:r>
              <a:rPr lang="fr-FR" dirty="0"/>
              <a:t> put a « 1 » </a:t>
            </a:r>
            <a:r>
              <a:rPr lang="fr-FR" dirty="0" err="1"/>
              <a:t>within</a:t>
            </a:r>
            <a:r>
              <a:rPr lang="fr-FR" dirty="0"/>
              <a:t> the lock by </a:t>
            </a:r>
            <a:r>
              <a:rPr lang="fr-FR" dirty="0" err="1"/>
              <a:t>making</a:t>
            </a:r>
            <a:r>
              <a:rPr lang="fr-FR" dirty="0"/>
              <a:t> 1 </a:t>
            </a:r>
            <a:r>
              <a:rPr lang="fr-FR" dirty="0" err="1"/>
              <a:t>turn</a:t>
            </a:r>
            <a:r>
              <a:rPr lang="fr-FR" dirty="0"/>
              <a:t> in the </a:t>
            </a:r>
            <a:r>
              <a:rPr lang="fr-FR" dirty="0" err="1"/>
              <a:t>loop</a:t>
            </a:r>
            <a:r>
              <a:rPr lang="fr-FR" dirty="0"/>
              <a:t> (and exchange the key value)</a:t>
            </a:r>
          </a:p>
          <a:p>
            <a:pPr marL="457200" indent="-317500">
              <a:buFontTx/>
              <a:buChar char="-"/>
            </a:pPr>
            <a:r>
              <a:rPr lang="fr-FR" dirty="0" err="1"/>
              <a:t>Another</a:t>
            </a:r>
            <a:r>
              <a:rPr lang="fr-FR" dirty="0"/>
              <a:t> process </a:t>
            </a:r>
            <a:r>
              <a:rPr lang="fr-FR" dirty="0" err="1"/>
              <a:t>will</a:t>
            </a:r>
            <a:r>
              <a:rPr lang="fr-FR" dirty="0"/>
              <a:t> come </a:t>
            </a:r>
            <a:r>
              <a:rPr lang="fr-FR" dirty="0" err="1"/>
              <a:t>with</a:t>
            </a:r>
            <a:r>
              <a:rPr lang="fr-FR" dirty="0"/>
              <a:t> a lock </a:t>
            </a:r>
            <a:r>
              <a:rPr lang="fr-FR" dirty="0" err="1"/>
              <a:t>already</a:t>
            </a:r>
            <a:r>
              <a:rPr lang="fr-FR" dirty="0"/>
              <a:t> at « 1 », </a:t>
            </a:r>
            <a:r>
              <a:rPr lang="fr-FR" dirty="0" err="1"/>
              <a:t>therefore</a:t>
            </a:r>
            <a:r>
              <a:rPr lang="fr-FR" dirty="0"/>
              <a:t>, the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exchange the « 1 » as long as the 1st process do not put back a « 0 »</a:t>
            </a:r>
          </a:p>
        </p:txBody>
      </p:sp>
    </p:spTree>
    <p:extLst>
      <p:ext uri="{BB962C8B-B14F-4D97-AF65-F5344CB8AC3E}">
        <p14:creationId xmlns:p14="http://schemas.microsoft.com/office/powerpoint/2010/main" val="15348176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Tx/>
              <a:buNone/>
            </a:pPr>
            <a:r>
              <a:rPr lang="fr-FR" dirty="0" err="1"/>
              <a:t>Semaphore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« 1 » </a:t>
            </a:r>
            <a:r>
              <a:rPr lang="fr-FR" dirty="0" err="1"/>
              <a:t>token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nearly</a:t>
            </a:r>
            <a:r>
              <a:rPr lang="fr-FR" dirty="0"/>
              <a:t> a simple « lock »/« mutex »</a:t>
            </a:r>
          </a:p>
        </p:txBody>
      </p:sp>
    </p:spTree>
    <p:extLst>
      <p:ext uri="{BB962C8B-B14F-4D97-AF65-F5344CB8AC3E}">
        <p14:creationId xmlns:p14="http://schemas.microsoft.com/office/powerpoint/2010/main" val="111790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Tx/>
              <a:buNone/>
            </a:pPr>
            <a:r>
              <a:rPr lang="fr-FR" dirty="0"/>
              <a:t>If no </a:t>
            </a:r>
            <a:r>
              <a:rPr lang="fr-FR" dirty="0" err="1"/>
              <a:t>token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: P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 the kernel to put the </a:t>
            </a:r>
            <a:r>
              <a:rPr lang="fr-FR" dirty="0" err="1"/>
              <a:t>current</a:t>
            </a:r>
            <a:r>
              <a:rPr lang="fr-FR" dirty="0"/>
              <a:t> process </a:t>
            </a:r>
            <a:r>
              <a:rPr lang="fr-FR" dirty="0" err="1"/>
              <a:t>into</a:t>
            </a:r>
            <a:r>
              <a:rPr lang="fr-FR" dirty="0"/>
              <a:t> « </a:t>
            </a:r>
            <a:r>
              <a:rPr lang="fr-FR" dirty="0" err="1"/>
              <a:t>blocked</a:t>
            </a:r>
            <a:r>
              <a:rPr lang="fr-FR" dirty="0"/>
              <a:t> »/</a:t>
            </a:r>
            <a:r>
              <a:rPr lang="fr-FR" dirty="0" err="1"/>
              <a:t>waiting</a:t>
            </a:r>
            <a:r>
              <a:rPr lang="fr-FR" dirty="0"/>
              <a:t> state, and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 the </a:t>
            </a:r>
            <a:r>
              <a:rPr lang="fr-FR" dirty="0" err="1"/>
              <a:t>scheduler</a:t>
            </a:r>
            <a:r>
              <a:rPr lang="fr-FR" dirty="0"/>
              <a:t> to launch </a:t>
            </a:r>
            <a:r>
              <a:rPr lang="fr-FR" dirty="0" err="1"/>
              <a:t>another</a:t>
            </a:r>
            <a:r>
              <a:rPr lang="fr-FR" dirty="0"/>
              <a:t> process</a:t>
            </a:r>
          </a:p>
          <a:p>
            <a:pPr marL="139700" indent="0">
              <a:buFontTx/>
              <a:buNone/>
            </a:pPr>
            <a:r>
              <a:rPr lang="fr-FR" dirty="0"/>
              <a:t>If </a:t>
            </a:r>
            <a:r>
              <a:rPr lang="fr-FR" dirty="0" err="1"/>
              <a:t>tokens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&amp;&amp; process in </a:t>
            </a:r>
            <a:r>
              <a:rPr lang="fr-FR" dirty="0" err="1"/>
              <a:t>blocked</a:t>
            </a:r>
            <a:r>
              <a:rPr lang="fr-FR" dirty="0"/>
              <a:t> state : V </a:t>
            </a:r>
            <a:r>
              <a:rPr lang="fr-FR" dirty="0" err="1"/>
              <a:t>will</a:t>
            </a:r>
            <a:r>
              <a:rPr lang="fr-FR" dirty="0"/>
              <a:t> release the quantum of time of </a:t>
            </a:r>
            <a:r>
              <a:rPr lang="fr-FR" dirty="0" err="1"/>
              <a:t>current</a:t>
            </a:r>
            <a:r>
              <a:rPr lang="fr-FR" dirty="0"/>
              <a:t> process and launch the </a:t>
            </a:r>
            <a:r>
              <a:rPr lang="fr-FR" dirty="0" err="1"/>
              <a:t>next</a:t>
            </a:r>
            <a:r>
              <a:rPr lang="fr-FR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71790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7344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309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4203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Deadlock = « Interblocage »</a:t>
            </a:r>
          </a:p>
        </p:txBody>
      </p:sp>
    </p:spTree>
    <p:extLst>
      <p:ext uri="{BB962C8B-B14F-4D97-AF65-F5344CB8AC3E}">
        <p14:creationId xmlns:p14="http://schemas.microsoft.com/office/powerpoint/2010/main" val="24361558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21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75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839750"/>
            <a:ext cx="39945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839750"/>
            <a:ext cx="39945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7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49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Droid Sans"/>
              <a:buChar char="●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1" r:id="rId4"/>
    <p:sldLayoutId id="2147483652" r:id="rId5"/>
    <p:sldLayoutId id="214748365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onel@lse.epit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oroid.org/unix-pipe-implementati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oid.org/unix-pipe-implement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Operating Systems: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IPC &amp; Synchronization</a:t>
            </a:r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Fabrice BOISSIER &lt;</a:t>
            </a:r>
            <a:r>
              <a:rPr lang="en" u="sng" dirty="0">
                <a:solidFill>
                  <a:schemeClr val="hlink"/>
                </a:solidFill>
              </a:rPr>
              <a:t>fabrice.boissier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@epita.fr</a:t>
            </a:r>
            <a:r>
              <a:rPr lang="en" dirty="0"/>
              <a:t>&gt;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75753C-F62B-479A-838D-040EE4AEE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46409"/>
            <a:ext cx="921544" cy="8187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C0E49E-2499-45EF-9AA1-EE14734C0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856" y="3946409"/>
            <a:ext cx="1277344" cy="8132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A350C09-2EF1-4531-9535-38E21E42F29C}"/>
              </a:ext>
            </a:extLst>
          </p:cNvPr>
          <p:cNvSpPr txBox="1"/>
          <p:nvPr/>
        </p:nvSpPr>
        <p:spPr>
          <a:xfrm>
            <a:off x="3663315" y="4353037"/>
            <a:ext cx="181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2021-11-09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buffer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kernel</a:t>
            </a:r>
          </a:p>
          <a:p>
            <a:pPr lvl="1"/>
            <a:r>
              <a:rPr lang="fr-FR" dirty="0"/>
              <a:t>Works </a:t>
            </a:r>
            <a:r>
              <a:rPr lang="fr-FR" dirty="0" err="1"/>
              <a:t>exactly</a:t>
            </a:r>
            <a:r>
              <a:rPr lang="fr-FR" dirty="0"/>
              <a:t> like a FIFO</a:t>
            </a:r>
          </a:p>
          <a:p>
            <a:pPr lvl="1"/>
            <a:r>
              <a:rPr lang="fr-FR" dirty="0"/>
              <a:t>Bytes are </a:t>
            </a:r>
            <a:r>
              <a:rPr lang="fr-FR" dirty="0" err="1"/>
              <a:t>read</a:t>
            </a:r>
            <a:r>
              <a:rPr lang="fr-FR" dirty="0"/>
              <a:t> in the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written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Access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a file </a:t>
            </a:r>
            <a:r>
              <a:rPr lang="fr-FR" dirty="0" err="1"/>
              <a:t>descriptor</a:t>
            </a:r>
            <a:endParaRPr lang="fr-FR" dirty="0"/>
          </a:p>
          <a:p>
            <a:pPr lvl="1"/>
            <a:r>
              <a:rPr lang="fr-FR" dirty="0"/>
              <a:t>A VFS « file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and points to the kernel buffer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file »</a:t>
            </a:r>
          </a:p>
          <a:p>
            <a:pPr lvl="1"/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« consumes » data</a:t>
            </a:r>
          </a:p>
          <a:p>
            <a:pPr lvl="1"/>
            <a:r>
              <a:rPr lang="fr-FR" dirty="0"/>
              <a:t>Data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anymore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pipe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read</a:t>
            </a:r>
            <a:endParaRPr lang="fr-FR" dirty="0"/>
          </a:p>
          <a:p>
            <a:pPr lvl="1"/>
            <a:endParaRPr lang="fr-FR" dirty="0"/>
          </a:p>
          <a:p>
            <a:r>
              <a:rPr lang="fr-FR" i="1" dirty="0" err="1"/>
              <a:t>Used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a fork(2)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3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E6630ED-DF08-4F2A-AC3A-560EA0064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int</a:t>
            </a:r>
            <a:r>
              <a:rPr lang="fr-FR" dirty="0"/>
              <a:t> pipe(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[2])</a:t>
            </a:r>
          </a:p>
          <a:p>
            <a:pPr marL="76200" indent="0">
              <a:buNone/>
            </a:pPr>
            <a:endParaRPr lang="fr-FR" dirty="0"/>
          </a:p>
          <a:p>
            <a:r>
              <a:rPr lang="fr-FR" dirty="0"/>
              <a:t>Read on </a:t>
            </a:r>
            <a:r>
              <a:rPr lang="fr-FR" dirty="0" err="1"/>
              <a:t>fd</a:t>
            </a:r>
            <a:r>
              <a:rPr lang="fr-FR" dirty="0"/>
              <a:t>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2AC0E-937B-4386-9337-B8EE536EF358}"/>
              </a:ext>
            </a:extLst>
          </p:cNvPr>
          <p:cNvSpPr/>
          <p:nvPr/>
        </p:nvSpPr>
        <p:spPr>
          <a:xfrm>
            <a:off x="5634990" y="88915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564F7C-85F1-434B-AC4D-5705E761C522}"/>
              </a:ext>
            </a:extLst>
          </p:cNvPr>
          <p:cNvGrpSpPr/>
          <p:nvPr/>
        </p:nvGrpSpPr>
        <p:grpSpPr>
          <a:xfrm>
            <a:off x="5783580" y="2234192"/>
            <a:ext cx="937260" cy="707985"/>
            <a:chOff x="5932170" y="2217420"/>
            <a:chExt cx="937260" cy="7079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51BDEC-8442-4996-82F9-4D695A996346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09F3A8-FC26-45DF-B83F-4C7BC3EB0465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95F5-7F20-4392-9392-5AE2761492CB}"/>
              </a:ext>
            </a:extLst>
          </p:cNvPr>
          <p:cNvSpPr/>
          <p:nvPr/>
        </p:nvSpPr>
        <p:spPr>
          <a:xfrm>
            <a:off x="4920615" y="3551523"/>
            <a:ext cx="2663190" cy="37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Kernel Buffer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11A5A56-0403-4A7C-B805-CFA8571905DF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634990" y="1277771"/>
            <a:ext cx="148590" cy="1133587"/>
          </a:xfrm>
          <a:prstGeom prst="curvedConnector3">
            <a:avLst>
              <a:gd name="adj1" fmla="val 2538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A1B2D16-C1CC-4252-BDE4-A19949BF31FD}"/>
              </a:ext>
            </a:extLst>
          </p:cNvPr>
          <p:cNvSpPr txBox="1"/>
          <p:nvPr/>
        </p:nvSpPr>
        <p:spPr>
          <a:xfrm>
            <a:off x="4529258" y="1691202"/>
            <a:ext cx="97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read</a:t>
            </a:r>
            <a:r>
              <a:rPr lang="fr-FR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33337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E6630ED-DF08-4F2A-AC3A-560EA0064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int</a:t>
            </a:r>
            <a:r>
              <a:rPr lang="fr-FR" dirty="0"/>
              <a:t> pipe(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[2])</a:t>
            </a:r>
          </a:p>
          <a:p>
            <a:pPr marL="76200" indent="0">
              <a:buNone/>
            </a:pPr>
            <a:endParaRPr lang="fr-FR" dirty="0"/>
          </a:p>
          <a:p>
            <a:r>
              <a:rPr lang="fr-FR" dirty="0"/>
              <a:t>Read on </a:t>
            </a:r>
            <a:r>
              <a:rPr lang="fr-FR" dirty="0" err="1"/>
              <a:t>fd</a:t>
            </a:r>
            <a:r>
              <a:rPr lang="fr-FR" dirty="0"/>
              <a:t>[0]</a:t>
            </a:r>
          </a:p>
          <a:p>
            <a:r>
              <a:rPr lang="fr-FR" dirty="0"/>
              <a:t>Write on </a:t>
            </a:r>
            <a:r>
              <a:rPr lang="fr-FR" dirty="0" err="1"/>
              <a:t>fd</a:t>
            </a:r>
            <a:r>
              <a:rPr lang="fr-FR" dirty="0"/>
              <a:t>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2AC0E-937B-4386-9337-B8EE536EF358}"/>
              </a:ext>
            </a:extLst>
          </p:cNvPr>
          <p:cNvSpPr/>
          <p:nvPr/>
        </p:nvSpPr>
        <p:spPr>
          <a:xfrm>
            <a:off x="5634990" y="88915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564F7C-85F1-434B-AC4D-5705E761C522}"/>
              </a:ext>
            </a:extLst>
          </p:cNvPr>
          <p:cNvGrpSpPr/>
          <p:nvPr/>
        </p:nvGrpSpPr>
        <p:grpSpPr>
          <a:xfrm>
            <a:off x="5783580" y="2234192"/>
            <a:ext cx="937260" cy="707985"/>
            <a:chOff x="5932170" y="2217420"/>
            <a:chExt cx="937260" cy="7079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51BDEC-8442-4996-82F9-4D695A996346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09F3A8-FC26-45DF-B83F-4C7BC3EB0465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95F5-7F20-4392-9392-5AE2761492CB}"/>
              </a:ext>
            </a:extLst>
          </p:cNvPr>
          <p:cNvSpPr/>
          <p:nvPr/>
        </p:nvSpPr>
        <p:spPr>
          <a:xfrm>
            <a:off x="4920615" y="3551523"/>
            <a:ext cx="2663190" cy="37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Kernel Buffer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11A5A56-0403-4A7C-B805-CFA8571905DF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634990" y="1277771"/>
            <a:ext cx="148590" cy="1133587"/>
          </a:xfrm>
          <a:prstGeom prst="curvedConnector3">
            <a:avLst>
              <a:gd name="adj1" fmla="val 2538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46B86012-CD22-4043-A8E4-B25CDFCD6A1E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H="1">
            <a:off x="6720840" y="1277770"/>
            <a:ext cx="148590" cy="1487242"/>
          </a:xfrm>
          <a:prstGeom prst="curvedConnector3">
            <a:avLst>
              <a:gd name="adj1" fmla="val -1538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A1B2D16-C1CC-4252-BDE4-A19949BF31FD}"/>
              </a:ext>
            </a:extLst>
          </p:cNvPr>
          <p:cNvSpPr txBox="1"/>
          <p:nvPr/>
        </p:nvSpPr>
        <p:spPr>
          <a:xfrm>
            <a:off x="4529258" y="1691202"/>
            <a:ext cx="97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read</a:t>
            </a:r>
            <a:r>
              <a:rPr lang="fr-FR" dirty="0"/>
              <a:t>(2)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CFBE83B-2D99-4375-BD7A-517F0E55986B}"/>
              </a:ext>
            </a:extLst>
          </p:cNvPr>
          <p:cNvSpPr txBox="1"/>
          <p:nvPr/>
        </p:nvSpPr>
        <p:spPr>
          <a:xfrm>
            <a:off x="7095917" y="1692646"/>
            <a:ext cx="97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write</a:t>
            </a:r>
            <a:r>
              <a:rPr lang="fr-FR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8254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E6630ED-DF08-4F2A-AC3A-560EA0064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int</a:t>
            </a:r>
            <a:r>
              <a:rPr lang="fr-FR" dirty="0"/>
              <a:t> pipe(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[2])</a:t>
            </a:r>
          </a:p>
          <a:p>
            <a:pPr marL="76200" indent="0">
              <a:buNone/>
            </a:pPr>
            <a:endParaRPr lang="fr-FR" dirty="0"/>
          </a:p>
          <a:p>
            <a:r>
              <a:rPr lang="fr-FR" dirty="0"/>
              <a:t>Read on </a:t>
            </a:r>
            <a:r>
              <a:rPr lang="fr-FR" dirty="0" err="1"/>
              <a:t>fd</a:t>
            </a:r>
            <a:r>
              <a:rPr lang="fr-FR" dirty="0"/>
              <a:t>[0]</a:t>
            </a:r>
          </a:p>
          <a:p>
            <a:r>
              <a:rPr lang="fr-FR" dirty="0"/>
              <a:t>Write on </a:t>
            </a:r>
            <a:r>
              <a:rPr lang="fr-FR" dirty="0" err="1"/>
              <a:t>fd</a:t>
            </a:r>
            <a:r>
              <a:rPr lang="fr-FR" dirty="0"/>
              <a:t>[1]</a:t>
            </a:r>
          </a:p>
          <a:p>
            <a:endParaRPr lang="fr-FR" dirty="0"/>
          </a:p>
          <a:p>
            <a:r>
              <a:rPr lang="fr-FR" dirty="0"/>
              <a:t>The kernel manages the</a:t>
            </a:r>
            <a:br>
              <a:rPr lang="fr-FR" dirty="0"/>
            </a:br>
            <a:r>
              <a:rPr lang="fr-FR" dirty="0" err="1"/>
              <a:t>transfer</a:t>
            </a:r>
            <a:r>
              <a:rPr lang="fr-FR" dirty="0"/>
              <a:t> of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2AC0E-937B-4386-9337-B8EE536EF358}"/>
              </a:ext>
            </a:extLst>
          </p:cNvPr>
          <p:cNvSpPr/>
          <p:nvPr/>
        </p:nvSpPr>
        <p:spPr>
          <a:xfrm>
            <a:off x="5634990" y="88915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564F7C-85F1-434B-AC4D-5705E761C522}"/>
              </a:ext>
            </a:extLst>
          </p:cNvPr>
          <p:cNvGrpSpPr/>
          <p:nvPr/>
        </p:nvGrpSpPr>
        <p:grpSpPr>
          <a:xfrm>
            <a:off x="5783580" y="2234192"/>
            <a:ext cx="937260" cy="707985"/>
            <a:chOff x="5932170" y="2217420"/>
            <a:chExt cx="937260" cy="7079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51BDEC-8442-4996-82F9-4D695A996346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09F3A8-FC26-45DF-B83F-4C7BC3EB0465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95F5-7F20-4392-9392-5AE2761492CB}"/>
              </a:ext>
            </a:extLst>
          </p:cNvPr>
          <p:cNvSpPr/>
          <p:nvPr/>
        </p:nvSpPr>
        <p:spPr>
          <a:xfrm>
            <a:off x="4920615" y="3551523"/>
            <a:ext cx="2663190" cy="37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Kernel Buffer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11A5A56-0403-4A7C-B805-CFA8571905DF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634990" y="1277771"/>
            <a:ext cx="148590" cy="1133587"/>
          </a:xfrm>
          <a:prstGeom prst="curvedConnector3">
            <a:avLst>
              <a:gd name="adj1" fmla="val 2538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46B86012-CD22-4043-A8E4-B25CDFCD6A1E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H="1">
            <a:off x="6720840" y="1277770"/>
            <a:ext cx="148590" cy="1487242"/>
          </a:xfrm>
          <a:prstGeom prst="curvedConnector3">
            <a:avLst>
              <a:gd name="adj1" fmla="val -1538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A1B2D16-C1CC-4252-BDE4-A19949BF31FD}"/>
              </a:ext>
            </a:extLst>
          </p:cNvPr>
          <p:cNvSpPr txBox="1"/>
          <p:nvPr/>
        </p:nvSpPr>
        <p:spPr>
          <a:xfrm>
            <a:off x="4529258" y="1691202"/>
            <a:ext cx="97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read</a:t>
            </a:r>
            <a:r>
              <a:rPr lang="fr-FR" dirty="0"/>
              <a:t>(2)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CFBE83B-2D99-4375-BD7A-517F0E55986B}"/>
              </a:ext>
            </a:extLst>
          </p:cNvPr>
          <p:cNvSpPr txBox="1"/>
          <p:nvPr/>
        </p:nvSpPr>
        <p:spPr>
          <a:xfrm>
            <a:off x="7095917" y="1692646"/>
            <a:ext cx="97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write</a:t>
            </a:r>
            <a:r>
              <a:rPr lang="fr-FR" dirty="0"/>
              <a:t>(2)</a:t>
            </a:r>
          </a:p>
        </p:txBody>
      </p:sp>
      <p:cxnSp>
        <p:nvCxnSpPr>
          <p:cNvPr id="15" name="Connecteur droit avec flèche 12">
            <a:extLst>
              <a:ext uri="{FF2B5EF4-FFF2-40B4-BE49-F238E27FC236}">
                <a16:creationId xmlns:a16="http://schemas.microsoft.com/office/drawing/2014/main" id="{518F8563-3A50-4DBE-8AB4-56FC7D682A10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H="1" flipV="1">
            <a:off x="6720840" y="2411357"/>
            <a:ext cx="862965" cy="1329956"/>
          </a:xfrm>
          <a:prstGeom prst="curvedConnector3">
            <a:avLst>
              <a:gd name="adj1" fmla="val -2649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2">
            <a:extLst>
              <a:ext uri="{FF2B5EF4-FFF2-40B4-BE49-F238E27FC236}">
                <a16:creationId xmlns:a16="http://schemas.microsoft.com/office/drawing/2014/main" id="{D9968975-15CA-42EA-B9FA-7962073DEA74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4920616" y="2765011"/>
            <a:ext cx="862965" cy="976301"/>
          </a:xfrm>
          <a:prstGeom prst="curvedConnector3">
            <a:avLst>
              <a:gd name="adj1" fmla="val 12649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0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2AC0E-937B-4386-9337-B8EE536EF358}"/>
              </a:ext>
            </a:extLst>
          </p:cNvPr>
          <p:cNvSpPr/>
          <p:nvPr/>
        </p:nvSpPr>
        <p:spPr>
          <a:xfrm>
            <a:off x="3906514" y="136921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564F7C-85F1-434B-AC4D-5705E761C522}"/>
              </a:ext>
            </a:extLst>
          </p:cNvPr>
          <p:cNvGrpSpPr/>
          <p:nvPr/>
        </p:nvGrpSpPr>
        <p:grpSpPr>
          <a:xfrm>
            <a:off x="4055104" y="2714252"/>
            <a:ext cx="937260" cy="707985"/>
            <a:chOff x="5932170" y="2217420"/>
            <a:chExt cx="937260" cy="7079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51BDEC-8442-4996-82F9-4D695A996346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09F3A8-FC26-45DF-B83F-4C7BC3EB0465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95F5-7F20-4392-9392-5AE2761492CB}"/>
              </a:ext>
            </a:extLst>
          </p:cNvPr>
          <p:cNvSpPr/>
          <p:nvPr/>
        </p:nvSpPr>
        <p:spPr>
          <a:xfrm>
            <a:off x="3192139" y="4031583"/>
            <a:ext cx="2663190" cy="37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Kernel Buffer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11A5A56-0403-4A7C-B805-CFA8571905DF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3906514" y="1757831"/>
            <a:ext cx="148590" cy="1133587"/>
          </a:xfrm>
          <a:prstGeom prst="curvedConnector3">
            <a:avLst>
              <a:gd name="adj1" fmla="val 2538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46B86012-CD22-4043-A8E4-B25CDFCD6A1E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H="1">
            <a:off x="4992364" y="1757830"/>
            <a:ext cx="148590" cy="1487242"/>
          </a:xfrm>
          <a:prstGeom prst="curvedConnector3">
            <a:avLst>
              <a:gd name="adj1" fmla="val -1538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A1B2D16-C1CC-4252-BDE4-A19949BF31FD}"/>
              </a:ext>
            </a:extLst>
          </p:cNvPr>
          <p:cNvSpPr txBox="1"/>
          <p:nvPr/>
        </p:nvSpPr>
        <p:spPr>
          <a:xfrm>
            <a:off x="2800782" y="2171262"/>
            <a:ext cx="97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read</a:t>
            </a:r>
            <a:r>
              <a:rPr lang="fr-FR" dirty="0"/>
              <a:t>(2)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CFBE83B-2D99-4375-BD7A-517F0E55986B}"/>
              </a:ext>
            </a:extLst>
          </p:cNvPr>
          <p:cNvSpPr txBox="1"/>
          <p:nvPr/>
        </p:nvSpPr>
        <p:spPr>
          <a:xfrm>
            <a:off x="5367441" y="2172706"/>
            <a:ext cx="97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write</a:t>
            </a:r>
            <a:r>
              <a:rPr lang="fr-FR" dirty="0"/>
              <a:t>(2)</a:t>
            </a:r>
          </a:p>
        </p:txBody>
      </p:sp>
      <p:cxnSp>
        <p:nvCxnSpPr>
          <p:cNvPr id="15" name="Connecteur droit avec flèche 12">
            <a:extLst>
              <a:ext uri="{FF2B5EF4-FFF2-40B4-BE49-F238E27FC236}">
                <a16:creationId xmlns:a16="http://schemas.microsoft.com/office/drawing/2014/main" id="{518F8563-3A50-4DBE-8AB4-56FC7D682A10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H="1" flipV="1">
            <a:off x="4992364" y="2891417"/>
            <a:ext cx="862965" cy="1329956"/>
          </a:xfrm>
          <a:prstGeom prst="curvedConnector3">
            <a:avLst>
              <a:gd name="adj1" fmla="val -2649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2">
            <a:extLst>
              <a:ext uri="{FF2B5EF4-FFF2-40B4-BE49-F238E27FC236}">
                <a16:creationId xmlns:a16="http://schemas.microsoft.com/office/drawing/2014/main" id="{D9968975-15CA-42EA-B9FA-7962073DEA74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3192140" y="3245071"/>
            <a:ext cx="862965" cy="976301"/>
          </a:xfrm>
          <a:prstGeom prst="curvedConnector3">
            <a:avLst>
              <a:gd name="adj1" fmla="val 12649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7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6C7530F-5912-4EB4-8C82-CFD91F16ABAE}"/>
              </a:ext>
            </a:extLst>
          </p:cNvPr>
          <p:cNvGrpSpPr/>
          <p:nvPr/>
        </p:nvGrpSpPr>
        <p:grpSpPr>
          <a:xfrm>
            <a:off x="2800782" y="1369210"/>
            <a:ext cx="3542435" cy="3041953"/>
            <a:chOff x="2380418" y="1357780"/>
            <a:chExt cx="3542435" cy="30419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C2AC0E-937B-4386-9337-B8EE536EF358}"/>
                </a:ext>
              </a:extLst>
            </p:cNvPr>
            <p:cNvSpPr/>
            <p:nvPr/>
          </p:nvSpPr>
          <p:spPr>
            <a:xfrm>
              <a:off x="3486150" y="1357780"/>
              <a:ext cx="1234440" cy="777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5564F7C-85F1-434B-AC4D-5705E761C522}"/>
                </a:ext>
              </a:extLst>
            </p:cNvPr>
            <p:cNvGrpSpPr/>
            <p:nvPr/>
          </p:nvGrpSpPr>
          <p:grpSpPr>
            <a:xfrm>
              <a:off x="3634740" y="2702822"/>
              <a:ext cx="937260" cy="707985"/>
              <a:chOff x="5932170" y="2217420"/>
              <a:chExt cx="937260" cy="70798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51BDEC-8442-4996-82F9-4D695A996346}"/>
                  </a:ext>
                </a:extLst>
              </p:cNvPr>
              <p:cNvSpPr/>
              <p:nvPr/>
            </p:nvSpPr>
            <p:spPr>
              <a:xfrm>
                <a:off x="5932170" y="2217420"/>
                <a:ext cx="937260" cy="354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fd</a:t>
                </a:r>
                <a:r>
                  <a:rPr lang="fr-FR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209F3A8-FC26-45DF-B83F-4C7BC3EB0465}"/>
                  </a:ext>
                </a:extLst>
              </p:cNvPr>
              <p:cNvSpPr/>
              <p:nvPr/>
            </p:nvSpPr>
            <p:spPr>
              <a:xfrm>
                <a:off x="5932170" y="2571075"/>
                <a:ext cx="937260" cy="354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fd</a:t>
                </a:r>
                <a:r>
                  <a:rPr lang="fr-FR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7895F5-7F20-4392-9392-5AE2761492CB}"/>
                </a:ext>
              </a:extLst>
            </p:cNvPr>
            <p:cNvSpPr/>
            <p:nvPr/>
          </p:nvSpPr>
          <p:spPr>
            <a:xfrm>
              <a:off x="2771775" y="4020153"/>
              <a:ext cx="2663190" cy="3795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 Buffer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811A5A56-0403-4A7C-B805-CFA8571905DF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>
              <a:off x="3486150" y="1746401"/>
              <a:ext cx="148590" cy="1133587"/>
            </a:xfrm>
            <a:prstGeom prst="curvedConnector3">
              <a:avLst>
                <a:gd name="adj1" fmla="val 25384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2">
              <a:extLst>
                <a:ext uri="{FF2B5EF4-FFF2-40B4-BE49-F238E27FC236}">
                  <a16:creationId xmlns:a16="http://schemas.microsoft.com/office/drawing/2014/main" id="{46B86012-CD22-4043-A8E4-B25CDFCD6A1E}"/>
                </a:ext>
              </a:extLst>
            </p:cNvPr>
            <p:cNvCxnSpPr>
              <a:cxnSpLocks/>
              <a:stCxn id="7" idx="3"/>
              <a:endCxn id="9" idx="3"/>
            </p:cNvCxnSpPr>
            <p:nvPr/>
          </p:nvCxnSpPr>
          <p:spPr>
            <a:xfrm flipH="1">
              <a:off x="4572000" y="1746400"/>
              <a:ext cx="148590" cy="1487242"/>
            </a:xfrm>
            <a:prstGeom prst="curvedConnector3">
              <a:avLst>
                <a:gd name="adj1" fmla="val -15384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A1B2D16-C1CC-4252-BDE4-A19949BF31FD}"/>
                </a:ext>
              </a:extLst>
            </p:cNvPr>
            <p:cNvSpPr txBox="1"/>
            <p:nvPr/>
          </p:nvSpPr>
          <p:spPr>
            <a:xfrm>
              <a:off x="2380418" y="2159832"/>
              <a:ext cx="975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</a:t>
              </a:r>
              <a:r>
                <a:rPr lang="fr-FR" dirty="0"/>
                <a:t>(2)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CFBE83B-2D99-4375-BD7A-517F0E55986B}"/>
                </a:ext>
              </a:extLst>
            </p:cNvPr>
            <p:cNvSpPr txBox="1"/>
            <p:nvPr/>
          </p:nvSpPr>
          <p:spPr>
            <a:xfrm>
              <a:off x="4947077" y="2161276"/>
              <a:ext cx="975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write</a:t>
              </a:r>
              <a:r>
                <a:rPr lang="fr-FR" dirty="0"/>
                <a:t>(2)</a:t>
              </a:r>
            </a:p>
          </p:txBody>
        </p:sp>
        <p:cxnSp>
          <p:nvCxnSpPr>
            <p:cNvPr id="15" name="Connecteur droit avec flèche 12">
              <a:extLst>
                <a:ext uri="{FF2B5EF4-FFF2-40B4-BE49-F238E27FC236}">
                  <a16:creationId xmlns:a16="http://schemas.microsoft.com/office/drawing/2014/main" id="{518F8563-3A50-4DBE-8AB4-56FC7D682A10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H="1" flipV="1">
              <a:off x="4572000" y="2879987"/>
              <a:ext cx="862965" cy="1329956"/>
            </a:xfrm>
            <a:prstGeom prst="curvedConnector3">
              <a:avLst>
                <a:gd name="adj1" fmla="val -26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2">
              <a:extLst>
                <a:ext uri="{FF2B5EF4-FFF2-40B4-BE49-F238E27FC236}">
                  <a16:creationId xmlns:a16="http://schemas.microsoft.com/office/drawing/2014/main" id="{D9968975-15CA-42EA-B9FA-7962073DEA74}"/>
                </a:ext>
              </a:extLst>
            </p:cNvPr>
            <p:cNvCxnSpPr>
              <a:cxnSpLocks/>
              <a:stCxn id="9" idx="1"/>
              <a:endCxn id="11" idx="1"/>
            </p:cNvCxnSpPr>
            <p:nvPr/>
          </p:nvCxnSpPr>
          <p:spPr>
            <a:xfrm rot="10800000" flipV="1">
              <a:off x="2771776" y="3233641"/>
              <a:ext cx="862965" cy="976301"/>
            </a:xfrm>
            <a:prstGeom prst="curvedConnector3">
              <a:avLst>
                <a:gd name="adj1" fmla="val 126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BF1B6FF-FCC7-4D7B-8921-68AF694971B0}"/>
              </a:ext>
            </a:extLst>
          </p:cNvPr>
          <p:cNvGrpSpPr/>
          <p:nvPr/>
        </p:nvGrpSpPr>
        <p:grpSpPr>
          <a:xfrm>
            <a:off x="-137160" y="2479039"/>
            <a:ext cx="9418320" cy="3133091"/>
            <a:chOff x="-137160" y="3690446"/>
            <a:chExt cx="9418320" cy="1921684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92E808B-EE09-4F31-8E40-454ADC916148}"/>
                </a:ext>
              </a:extLst>
            </p:cNvPr>
            <p:cNvSpPr/>
            <p:nvPr/>
          </p:nvSpPr>
          <p:spPr>
            <a:xfrm>
              <a:off x="-137160" y="3691890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563481A-4BD7-4675-BBDC-A30A8A7B3904}"/>
                </a:ext>
              </a:extLst>
            </p:cNvPr>
            <p:cNvSpPr/>
            <p:nvPr/>
          </p:nvSpPr>
          <p:spPr>
            <a:xfrm flipH="1">
              <a:off x="0" y="3690446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EF98AFD-F1C6-4275-93D0-20E29650213B}"/>
              </a:ext>
            </a:extLst>
          </p:cNvPr>
          <p:cNvSpPr txBox="1"/>
          <p:nvPr/>
        </p:nvSpPr>
        <p:spPr>
          <a:xfrm>
            <a:off x="38516" y="474985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rgbClr val="C00000"/>
                </a:solidFill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27352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avec flèche 12">
            <a:extLst>
              <a:ext uri="{FF2B5EF4-FFF2-40B4-BE49-F238E27FC236}">
                <a16:creationId xmlns:a16="http://schemas.microsoft.com/office/drawing/2014/main" id="{8414A201-60FC-4E2F-84FE-E1729C8597B0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H="1" flipV="1">
            <a:off x="2946394" y="2891417"/>
            <a:ext cx="2908935" cy="1329956"/>
          </a:xfrm>
          <a:prstGeom prst="curvedConnector3">
            <a:avLst>
              <a:gd name="adj1" fmla="val -78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95F5-7F20-4392-9392-5AE2761492CB}"/>
              </a:ext>
            </a:extLst>
          </p:cNvPr>
          <p:cNvSpPr/>
          <p:nvPr/>
        </p:nvSpPr>
        <p:spPr>
          <a:xfrm>
            <a:off x="3192139" y="4031583"/>
            <a:ext cx="2663190" cy="37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Kernel Buffer</a:t>
            </a:r>
          </a:p>
        </p:txBody>
      </p:sp>
      <p:cxnSp>
        <p:nvCxnSpPr>
          <p:cNvPr id="17" name="Connecteur droit avec flèche 12">
            <a:extLst>
              <a:ext uri="{FF2B5EF4-FFF2-40B4-BE49-F238E27FC236}">
                <a16:creationId xmlns:a16="http://schemas.microsoft.com/office/drawing/2014/main" id="{D9968975-15CA-42EA-B9FA-7962073DEA74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2009133" y="3245071"/>
            <a:ext cx="1183005" cy="976301"/>
          </a:xfrm>
          <a:prstGeom prst="curvedConnector3">
            <a:avLst>
              <a:gd name="adj1" fmla="val -1932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BF1B6FF-FCC7-4D7B-8921-68AF694971B0}"/>
              </a:ext>
            </a:extLst>
          </p:cNvPr>
          <p:cNvGrpSpPr/>
          <p:nvPr/>
        </p:nvGrpSpPr>
        <p:grpSpPr>
          <a:xfrm>
            <a:off x="-137160" y="2479039"/>
            <a:ext cx="9418320" cy="3133091"/>
            <a:chOff x="-137160" y="3690446"/>
            <a:chExt cx="9418320" cy="1921684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92E808B-EE09-4F31-8E40-454ADC916148}"/>
                </a:ext>
              </a:extLst>
            </p:cNvPr>
            <p:cNvSpPr/>
            <p:nvPr/>
          </p:nvSpPr>
          <p:spPr>
            <a:xfrm>
              <a:off x="-137160" y="3691890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563481A-4BD7-4675-BBDC-A30A8A7B3904}"/>
                </a:ext>
              </a:extLst>
            </p:cNvPr>
            <p:cNvSpPr/>
            <p:nvPr/>
          </p:nvSpPr>
          <p:spPr>
            <a:xfrm flipH="1">
              <a:off x="0" y="3690446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EF98AFD-F1C6-4275-93D0-20E29650213B}"/>
              </a:ext>
            </a:extLst>
          </p:cNvPr>
          <p:cNvSpPr txBox="1"/>
          <p:nvPr/>
        </p:nvSpPr>
        <p:spPr>
          <a:xfrm>
            <a:off x="38516" y="474985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rgbClr val="C00000"/>
                </a:solidFill>
              </a:rPr>
              <a:t>Kernel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B123CEA-5525-4519-8E90-CD2D27030C45}"/>
              </a:ext>
            </a:extLst>
          </p:cNvPr>
          <p:cNvGrpSpPr/>
          <p:nvPr/>
        </p:nvGrpSpPr>
        <p:grpSpPr>
          <a:xfrm>
            <a:off x="5949936" y="1369210"/>
            <a:ext cx="1234440" cy="2053027"/>
            <a:chOff x="4909806" y="1369210"/>
            <a:chExt cx="1234440" cy="20530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EE1E3E-436C-4B9B-989A-29FA1E48380E}"/>
                </a:ext>
              </a:extLst>
            </p:cNvPr>
            <p:cNvSpPr/>
            <p:nvPr/>
          </p:nvSpPr>
          <p:spPr>
            <a:xfrm>
              <a:off x="4909806" y="1369210"/>
              <a:ext cx="1234440" cy="777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Child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</a:t>
              </a:r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09BD98F-3574-4DC4-A219-B22E2ADE8D4E}"/>
                </a:ext>
              </a:extLst>
            </p:cNvPr>
            <p:cNvGrpSpPr/>
            <p:nvPr/>
          </p:nvGrpSpPr>
          <p:grpSpPr>
            <a:xfrm>
              <a:off x="5058396" y="2714252"/>
              <a:ext cx="937260" cy="707985"/>
              <a:chOff x="5932170" y="2217420"/>
              <a:chExt cx="937260" cy="70798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6848607-5911-4296-922D-C3658ABB6E4B}"/>
                  </a:ext>
                </a:extLst>
              </p:cNvPr>
              <p:cNvSpPr/>
              <p:nvPr/>
            </p:nvSpPr>
            <p:spPr>
              <a:xfrm>
                <a:off x="5932170" y="2217420"/>
                <a:ext cx="937260" cy="354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fd</a:t>
                </a:r>
                <a:r>
                  <a:rPr lang="fr-FR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9E45A08-2A30-4E9E-989B-F2B51557E278}"/>
                  </a:ext>
                </a:extLst>
              </p:cNvPr>
              <p:cNvSpPr/>
              <p:nvPr/>
            </p:nvSpPr>
            <p:spPr>
              <a:xfrm>
                <a:off x="5932170" y="2571075"/>
                <a:ext cx="937260" cy="354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fd</a:t>
                </a:r>
                <a:r>
                  <a:rPr lang="fr-FR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</p:grpSp>
        <p:cxnSp>
          <p:nvCxnSpPr>
            <p:cNvPr id="26" name="Connecteur droit avec flèche 12">
              <a:extLst>
                <a:ext uri="{FF2B5EF4-FFF2-40B4-BE49-F238E27FC236}">
                  <a16:creationId xmlns:a16="http://schemas.microsoft.com/office/drawing/2014/main" id="{AE2FE6CE-FA9C-4A82-9621-C669B18689B4}"/>
                </a:ext>
              </a:extLst>
            </p:cNvPr>
            <p:cNvCxnSpPr>
              <a:stCxn id="24" idx="1"/>
              <a:endCxn id="22" idx="1"/>
            </p:cNvCxnSpPr>
            <p:nvPr/>
          </p:nvCxnSpPr>
          <p:spPr>
            <a:xfrm rot="10800000">
              <a:off x="4909806" y="1757831"/>
              <a:ext cx="148590" cy="1133587"/>
            </a:xfrm>
            <a:prstGeom prst="curvedConnector3">
              <a:avLst>
                <a:gd name="adj1" fmla="val 25384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2">
              <a:extLst>
                <a:ext uri="{FF2B5EF4-FFF2-40B4-BE49-F238E27FC236}">
                  <a16:creationId xmlns:a16="http://schemas.microsoft.com/office/drawing/2014/main" id="{759FAE40-1917-4F75-AF81-888681D84443}"/>
                </a:ext>
              </a:extLst>
            </p:cNvPr>
            <p:cNvCxnSpPr>
              <a:cxnSpLocks/>
              <a:stCxn id="22" idx="3"/>
              <a:endCxn id="25" idx="3"/>
            </p:cNvCxnSpPr>
            <p:nvPr/>
          </p:nvCxnSpPr>
          <p:spPr>
            <a:xfrm flipH="1">
              <a:off x="5995656" y="1757830"/>
              <a:ext cx="148590" cy="1487242"/>
            </a:xfrm>
            <a:prstGeom prst="curvedConnector3">
              <a:avLst>
                <a:gd name="adj1" fmla="val -15384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Connecteur droit avec flèche 12">
            <a:extLst>
              <a:ext uri="{FF2B5EF4-FFF2-40B4-BE49-F238E27FC236}">
                <a16:creationId xmlns:a16="http://schemas.microsoft.com/office/drawing/2014/main" id="{14463089-2EAD-4F99-B57C-9F57DA72A498}"/>
              </a:ext>
            </a:extLst>
          </p:cNvPr>
          <p:cNvCxnSpPr>
            <a:cxnSpLocks/>
            <a:stCxn id="11" idx="3"/>
            <a:endCxn id="24" idx="3"/>
          </p:cNvCxnSpPr>
          <p:nvPr/>
        </p:nvCxnSpPr>
        <p:spPr>
          <a:xfrm flipV="1">
            <a:off x="5855329" y="2891417"/>
            <a:ext cx="1180457" cy="1329956"/>
          </a:xfrm>
          <a:prstGeom prst="curvedConnector3">
            <a:avLst>
              <a:gd name="adj1" fmla="val 1193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7065846-E24C-4E8C-867A-2C4F8A5DD19A}"/>
              </a:ext>
            </a:extLst>
          </p:cNvPr>
          <p:cNvGrpSpPr/>
          <p:nvPr/>
        </p:nvGrpSpPr>
        <p:grpSpPr>
          <a:xfrm>
            <a:off x="1860544" y="1369210"/>
            <a:ext cx="1234440" cy="2053027"/>
            <a:chOff x="2454904" y="1369210"/>
            <a:chExt cx="1234440" cy="20530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C2AC0E-937B-4386-9337-B8EE536EF358}"/>
                </a:ext>
              </a:extLst>
            </p:cNvPr>
            <p:cNvSpPr/>
            <p:nvPr/>
          </p:nvSpPr>
          <p:spPr>
            <a:xfrm>
              <a:off x="2454904" y="1369210"/>
              <a:ext cx="1234440" cy="777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Parent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5564F7C-85F1-434B-AC4D-5705E761C522}"/>
                </a:ext>
              </a:extLst>
            </p:cNvPr>
            <p:cNvGrpSpPr/>
            <p:nvPr/>
          </p:nvGrpSpPr>
          <p:grpSpPr>
            <a:xfrm>
              <a:off x="2603494" y="2714252"/>
              <a:ext cx="937260" cy="707985"/>
              <a:chOff x="5932170" y="2217420"/>
              <a:chExt cx="937260" cy="70798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51BDEC-8442-4996-82F9-4D695A996346}"/>
                  </a:ext>
                </a:extLst>
              </p:cNvPr>
              <p:cNvSpPr/>
              <p:nvPr/>
            </p:nvSpPr>
            <p:spPr>
              <a:xfrm>
                <a:off x="5932170" y="2217420"/>
                <a:ext cx="937260" cy="354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fd</a:t>
                </a:r>
                <a:r>
                  <a:rPr lang="fr-FR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209F3A8-FC26-45DF-B83F-4C7BC3EB0465}"/>
                  </a:ext>
                </a:extLst>
              </p:cNvPr>
              <p:cNvSpPr/>
              <p:nvPr/>
            </p:nvSpPr>
            <p:spPr>
              <a:xfrm>
                <a:off x="5932170" y="2571075"/>
                <a:ext cx="937260" cy="354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fd</a:t>
                </a:r>
                <a:r>
                  <a:rPr lang="fr-FR" dirty="0">
                    <a:solidFill>
                      <a:schemeClr val="tx1"/>
                    </a:solidFill>
                  </a:rPr>
                  <a:t>[1]</a:t>
                </a:r>
              </a:p>
            </p:txBody>
          </p:sp>
        </p:grp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811A5A56-0403-4A7C-B805-CFA8571905DF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>
              <a:off x="2454904" y="1757831"/>
              <a:ext cx="148590" cy="1133587"/>
            </a:xfrm>
            <a:prstGeom prst="curvedConnector3">
              <a:avLst>
                <a:gd name="adj1" fmla="val 25384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2">
              <a:extLst>
                <a:ext uri="{FF2B5EF4-FFF2-40B4-BE49-F238E27FC236}">
                  <a16:creationId xmlns:a16="http://schemas.microsoft.com/office/drawing/2014/main" id="{46B86012-CD22-4043-A8E4-B25CDFCD6A1E}"/>
                </a:ext>
              </a:extLst>
            </p:cNvPr>
            <p:cNvCxnSpPr>
              <a:cxnSpLocks/>
              <a:stCxn id="7" idx="3"/>
              <a:endCxn id="9" idx="3"/>
            </p:cNvCxnSpPr>
            <p:nvPr/>
          </p:nvCxnSpPr>
          <p:spPr>
            <a:xfrm flipH="1">
              <a:off x="3540754" y="1757830"/>
              <a:ext cx="148590" cy="1487242"/>
            </a:xfrm>
            <a:prstGeom prst="curvedConnector3">
              <a:avLst>
                <a:gd name="adj1" fmla="val -15384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Connecteur droit avec flèche 12">
            <a:extLst>
              <a:ext uri="{FF2B5EF4-FFF2-40B4-BE49-F238E27FC236}">
                <a16:creationId xmlns:a16="http://schemas.microsoft.com/office/drawing/2014/main" id="{3EF226EF-E8AF-473E-9172-28CBF32C257A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 rot="10800000" flipV="1">
            <a:off x="3192140" y="3245071"/>
            <a:ext cx="2906387" cy="976301"/>
          </a:xfrm>
          <a:prstGeom prst="curvedConnector3">
            <a:avLst>
              <a:gd name="adj1" fmla="val 1078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7C070A23-7CA1-4D1A-84FE-DF79BC5B6FEA}"/>
              </a:ext>
            </a:extLst>
          </p:cNvPr>
          <p:cNvSpPr txBox="1"/>
          <p:nvPr/>
        </p:nvSpPr>
        <p:spPr>
          <a:xfrm>
            <a:off x="3566160" y="771510"/>
            <a:ext cx="201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fork(2)</a:t>
            </a:r>
          </a:p>
        </p:txBody>
      </p:sp>
    </p:spTree>
    <p:extLst>
      <p:ext uri="{BB962C8B-B14F-4D97-AF65-F5344CB8AC3E}">
        <p14:creationId xmlns:p14="http://schemas.microsoft.com/office/powerpoint/2010/main" val="374495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avec flèche 12">
            <a:extLst>
              <a:ext uri="{FF2B5EF4-FFF2-40B4-BE49-F238E27FC236}">
                <a16:creationId xmlns:a16="http://schemas.microsoft.com/office/drawing/2014/main" id="{8414A201-60FC-4E2F-84FE-E1729C8597B0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H="1" flipV="1">
            <a:off x="2946394" y="2891417"/>
            <a:ext cx="2908935" cy="1329956"/>
          </a:xfrm>
          <a:prstGeom prst="curvedConnector3">
            <a:avLst>
              <a:gd name="adj1" fmla="val -7859"/>
            </a:avLst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95F5-7F20-4392-9392-5AE2761492CB}"/>
              </a:ext>
            </a:extLst>
          </p:cNvPr>
          <p:cNvSpPr/>
          <p:nvPr/>
        </p:nvSpPr>
        <p:spPr>
          <a:xfrm>
            <a:off x="3192139" y="4031583"/>
            <a:ext cx="2663190" cy="37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Kernel Buffer</a:t>
            </a:r>
          </a:p>
        </p:txBody>
      </p:sp>
      <p:cxnSp>
        <p:nvCxnSpPr>
          <p:cNvPr id="17" name="Connecteur droit avec flèche 12">
            <a:extLst>
              <a:ext uri="{FF2B5EF4-FFF2-40B4-BE49-F238E27FC236}">
                <a16:creationId xmlns:a16="http://schemas.microsoft.com/office/drawing/2014/main" id="{D9968975-15CA-42EA-B9FA-7962073DEA74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2009133" y="3245071"/>
            <a:ext cx="1183005" cy="976301"/>
          </a:xfrm>
          <a:prstGeom prst="curvedConnector3">
            <a:avLst>
              <a:gd name="adj1" fmla="val -1932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BF1B6FF-FCC7-4D7B-8921-68AF694971B0}"/>
              </a:ext>
            </a:extLst>
          </p:cNvPr>
          <p:cNvGrpSpPr/>
          <p:nvPr/>
        </p:nvGrpSpPr>
        <p:grpSpPr>
          <a:xfrm>
            <a:off x="-137160" y="2479039"/>
            <a:ext cx="9418320" cy="3133091"/>
            <a:chOff x="-137160" y="3690446"/>
            <a:chExt cx="9418320" cy="1921684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92E808B-EE09-4F31-8E40-454ADC916148}"/>
                </a:ext>
              </a:extLst>
            </p:cNvPr>
            <p:cNvSpPr/>
            <p:nvPr/>
          </p:nvSpPr>
          <p:spPr>
            <a:xfrm>
              <a:off x="-137160" y="3691890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563481A-4BD7-4675-BBDC-A30A8A7B3904}"/>
                </a:ext>
              </a:extLst>
            </p:cNvPr>
            <p:cNvSpPr/>
            <p:nvPr/>
          </p:nvSpPr>
          <p:spPr>
            <a:xfrm flipH="1">
              <a:off x="0" y="3690446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EF98AFD-F1C6-4275-93D0-20E29650213B}"/>
              </a:ext>
            </a:extLst>
          </p:cNvPr>
          <p:cNvSpPr txBox="1"/>
          <p:nvPr/>
        </p:nvSpPr>
        <p:spPr>
          <a:xfrm>
            <a:off x="38516" y="474985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rgbClr val="C00000"/>
                </a:solidFill>
              </a:rPr>
              <a:t>Kernel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E1E3E-436C-4B9B-989A-29FA1E48380E}"/>
              </a:ext>
            </a:extLst>
          </p:cNvPr>
          <p:cNvSpPr/>
          <p:nvPr/>
        </p:nvSpPr>
        <p:spPr>
          <a:xfrm>
            <a:off x="5949936" y="136921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09BD98F-3574-4DC4-A219-B22E2ADE8D4E}"/>
              </a:ext>
            </a:extLst>
          </p:cNvPr>
          <p:cNvGrpSpPr/>
          <p:nvPr/>
        </p:nvGrpSpPr>
        <p:grpSpPr>
          <a:xfrm>
            <a:off x="6098526" y="2714252"/>
            <a:ext cx="937260" cy="707985"/>
            <a:chOff x="5932170" y="2217420"/>
            <a:chExt cx="937260" cy="70798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848607-5911-4296-922D-C3658ABB6E4B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E45A08-2A30-4E9E-989B-F2B51557E278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26" name="Connecteur droit avec flèche 12">
            <a:extLst>
              <a:ext uri="{FF2B5EF4-FFF2-40B4-BE49-F238E27FC236}">
                <a16:creationId xmlns:a16="http://schemas.microsoft.com/office/drawing/2014/main" id="{AE2FE6CE-FA9C-4A82-9621-C669B18689B4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>
            <a:off x="5949936" y="1757831"/>
            <a:ext cx="148590" cy="1133587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759FAE40-1917-4F75-AF81-888681D84443}"/>
              </a:ext>
            </a:extLst>
          </p:cNvPr>
          <p:cNvCxnSpPr>
            <a:cxnSpLocks/>
            <a:stCxn id="22" idx="3"/>
            <a:endCxn id="25" idx="3"/>
          </p:cNvCxnSpPr>
          <p:nvPr/>
        </p:nvCxnSpPr>
        <p:spPr>
          <a:xfrm flipH="1">
            <a:off x="7035786" y="1757830"/>
            <a:ext cx="148590" cy="1487242"/>
          </a:xfrm>
          <a:prstGeom prst="curvedConnector3">
            <a:avLst>
              <a:gd name="adj1" fmla="val -153846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12">
            <a:extLst>
              <a:ext uri="{FF2B5EF4-FFF2-40B4-BE49-F238E27FC236}">
                <a16:creationId xmlns:a16="http://schemas.microsoft.com/office/drawing/2014/main" id="{14463089-2EAD-4F99-B57C-9F57DA72A498}"/>
              </a:ext>
            </a:extLst>
          </p:cNvPr>
          <p:cNvCxnSpPr>
            <a:cxnSpLocks/>
            <a:stCxn id="11" idx="3"/>
            <a:endCxn id="24" idx="3"/>
          </p:cNvCxnSpPr>
          <p:nvPr/>
        </p:nvCxnSpPr>
        <p:spPr>
          <a:xfrm flipV="1">
            <a:off x="5855329" y="2891417"/>
            <a:ext cx="1180457" cy="1329956"/>
          </a:xfrm>
          <a:prstGeom prst="curvedConnector3">
            <a:avLst>
              <a:gd name="adj1" fmla="val 1193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DC2AC0E-937B-4386-9337-B8EE536EF358}"/>
              </a:ext>
            </a:extLst>
          </p:cNvPr>
          <p:cNvSpPr/>
          <p:nvPr/>
        </p:nvSpPr>
        <p:spPr>
          <a:xfrm>
            <a:off x="1860544" y="136921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564F7C-85F1-434B-AC4D-5705E761C522}"/>
              </a:ext>
            </a:extLst>
          </p:cNvPr>
          <p:cNvGrpSpPr/>
          <p:nvPr/>
        </p:nvGrpSpPr>
        <p:grpSpPr>
          <a:xfrm>
            <a:off x="2009134" y="2714252"/>
            <a:ext cx="937260" cy="707985"/>
            <a:chOff x="5932170" y="2217420"/>
            <a:chExt cx="937260" cy="7079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51BDEC-8442-4996-82F9-4D695A996346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09F3A8-FC26-45DF-B83F-4C7BC3EB0465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11A5A56-0403-4A7C-B805-CFA8571905DF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1860544" y="1757831"/>
            <a:ext cx="148590" cy="1133587"/>
          </a:xfrm>
          <a:prstGeom prst="curvedConnector3">
            <a:avLst>
              <a:gd name="adj1" fmla="val 253846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46B86012-CD22-4043-A8E4-B25CDFCD6A1E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H="1">
            <a:off x="2946394" y="1757830"/>
            <a:ext cx="148590" cy="1487242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12">
            <a:extLst>
              <a:ext uri="{FF2B5EF4-FFF2-40B4-BE49-F238E27FC236}">
                <a16:creationId xmlns:a16="http://schemas.microsoft.com/office/drawing/2014/main" id="{3EF226EF-E8AF-473E-9172-28CBF32C257A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 rot="10800000" flipV="1">
            <a:off x="3192140" y="3245071"/>
            <a:ext cx="2906387" cy="976301"/>
          </a:xfrm>
          <a:prstGeom prst="curvedConnector3">
            <a:avLst>
              <a:gd name="adj1" fmla="val 107865"/>
            </a:avLst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B53D27F-68D5-4188-A1D0-7B38B4047828}"/>
              </a:ext>
            </a:extLst>
          </p:cNvPr>
          <p:cNvSpPr txBox="1"/>
          <p:nvPr/>
        </p:nvSpPr>
        <p:spPr>
          <a:xfrm>
            <a:off x="1471924" y="760056"/>
            <a:ext cx="201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close(2)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4953F52-6B91-4757-BD14-203198C06E2C}"/>
              </a:ext>
            </a:extLst>
          </p:cNvPr>
          <p:cNvSpPr txBox="1"/>
          <p:nvPr/>
        </p:nvSpPr>
        <p:spPr>
          <a:xfrm>
            <a:off x="5561316" y="765095"/>
            <a:ext cx="201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close(2)</a:t>
            </a:r>
          </a:p>
        </p:txBody>
      </p:sp>
    </p:spTree>
    <p:extLst>
      <p:ext uri="{BB962C8B-B14F-4D97-AF65-F5344CB8AC3E}">
        <p14:creationId xmlns:p14="http://schemas.microsoft.com/office/powerpoint/2010/main" val="2327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95F5-7F20-4392-9392-5AE2761492CB}"/>
              </a:ext>
            </a:extLst>
          </p:cNvPr>
          <p:cNvSpPr/>
          <p:nvPr/>
        </p:nvSpPr>
        <p:spPr>
          <a:xfrm>
            <a:off x="3192139" y="4031583"/>
            <a:ext cx="2663190" cy="379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Kernel Buffer</a:t>
            </a:r>
          </a:p>
        </p:txBody>
      </p:sp>
      <p:cxnSp>
        <p:nvCxnSpPr>
          <p:cNvPr id="17" name="Connecteur droit avec flèche 12">
            <a:extLst>
              <a:ext uri="{FF2B5EF4-FFF2-40B4-BE49-F238E27FC236}">
                <a16:creationId xmlns:a16="http://schemas.microsoft.com/office/drawing/2014/main" id="{D9968975-15CA-42EA-B9FA-7962073DEA74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2009133" y="3245071"/>
            <a:ext cx="1183005" cy="976301"/>
          </a:xfrm>
          <a:prstGeom prst="curvedConnector3">
            <a:avLst>
              <a:gd name="adj1" fmla="val -1932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BF1B6FF-FCC7-4D7B-8921-68AF694971B0}"/>
              </a:ext>
            </a:extLst>
          </p:cNvPr>
          <p:cNvGrpSpPr/>
          <p:nvPr/>
        </p:nvGrpSpPr>
        <p:grpSpPr>
          <a:xfrm>
            <a:off x="-137160" y="2479039"/>
            <a:ext cx="9418320" cy="3133091"/>
            <a:chOff x="-137160" y="3690446"/>
            <a:chExt cx="9418320" cy="1921684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92E808B-EE09-4F31-8E40-454ADC916148}"/>
                </a:ext>
              </a:extLst>
            </p:cNvPr>
            <p:cNvSpPr/>
            <p:nvPr/>
          </p:nvSpPr>
          <p:spPr>
            <a:xfrm>
              <a:off x="-137160" y="3691890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563481A-4BD7-4675-BBDC-A30A8A7B3904}"/>
                </a:ext>
              </a:extLst>
            </p:cNvPr>
            <p:cNvSpPr/>
            <p:nvPr/>
          </p:nvSpPr>
          <p:spPr>
            <a:xfrm flipH="1">
              <a:off x="0" y="3690446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EF98AFD-F1C6-4275-93D0-20E29650213B}"/>
              </a:ext>
            </a:extLst>
          </p:cNvPr>
          <p:cNvSpPr txBox="1"/>
          <p:nvPr/>
        </p:nvSpPr>
        <p:spPr>
          <a:xfrm>
            <a:off x="38516" y="474985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rgbClr val="C00000"/>
                </a:solidFill>
              </a:rPr>
              <a:t>Kernel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E1E3E-436C-4B9B-989A-29FA1E48380E}"/>
              </a:ext>
            </a:extLst>
          </p:cNvPr>
          <p:cNvSpPr/>
          <p:nvPr/>
        </p:nvSpPr>
        <p:spPr>
          <a:xfrm>
            <a:off x="5949936" y="136921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848607-5911-4296-922D-C3658ABB6E4B}"/>
              </a:ext>
            </a:extLst>
          </p:cNvPr>
          <p:cNvSpPr/>
          <p:nvPr/>
        </p:nvSpPr>
        <p:spPr>
          <a:xfrm>
            <a:off x="6098526" y="2714252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26" name="Connecteur droit avec flèche 12">
            <a:extLst>
              <a:ext uri="{FF2B5EF4-FFF2-40B4-BE49-F238E27FC236}">
                <a16:creationId xmlns:a16="http://schemas.microsoft.com/office/drawing/2014/main" id="{AE2FE6CE-FA9C-4A82-9621-C669B18689B4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>
            <a:off x="5949936" y="1757831"/>
            <a:ext cx="148590" cy="1133587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12">
            <a:extLst>
              <a:ext uri="{FF2B5EF4-FFF2-40B4-BE49-F238E27FC236}">
                <a16:creationId xmlns:a16="http://schemas.microsoft.com/office/drawing/2014/main" id="{14463089-2EAD-4F99-B57C-9F57DA72A498}"/>
              </a:ext>
            </a:extLst>
          </p:cNvPr>
          <p:cNvCxnSpPr>
            <a:cxnSpLocks/>
            <a:stCxn id="11" idx="3"/>
            <a:endCxn id="24" idx="3"/>
          </p:cNvCxnSpPr>
          <p:nvPr/>
        </p:nvCxnSpPr>
        <p:spPr>
          <a:xfrm flipV="1">
            <a:off x="5855329" y="2891417"/>
            <a:ext cx="1180457" cy="1329956"/>
          </a:xfrm>
          <a:prstGeom prst="curvedConnector3">
            <a:avLst>
              <a:gd name="adj1" fmla="val 1193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DC2AC0E-937B-4386-9337-B8EE536EF358}"/>
              </a:ext>
            </a:extLst>
          </p:cNvPr>
          <p:cNvSpPr/>
          <p:nvPr/>
        </p:nvSpPr>
        <p:spPr>
          <a:xfrm>
            <a:off x="1860544" y="136921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9F3A8-FC26-45DF-B83F-4C7BC3EB0465}"/>
              </a:ext>
            </a:extLst>
          </p:cNvPr>
          <p:cNvSpPr/>
          <p:nvPr/>
        </p:nvSpPr>
        <p:spPr>
          <a:xfrm>
            <a:off x="2009134" y="3067907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46B86012-CD22-4043-A8E4-B25CDFCD6A1E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H="1">
            <a:off x="2946394" y="1757830"/>
            <a:ext cx="148590" cy="1487242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5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Kernel manages </a:t>
            </a:r>
            <a:r>
              <a:rPr lang="fr-FR" dirty="0" err="1"/>
              <a:t>synchronization</a:t>
            </a:r>
            <a:endParaRPr lang="fr-FR" dirty="0"/>
          </a:p>
          <a:p>
            <a:pPr lvl="1"/>
            <a:r>
              <a:rPr lang="fr-FR" i="1" dirty="0" err="1"/>
              <a:t>Except</a:t>
            </a:r>
            <a:r>
              <a:rPr lang="fr-FR" i="1" dirty="0"/>
              <a:t> if the </a:t>
            </a:r>
            <a:r>
              <a:rPr lang="fr-FR" i="1" dirty="0" err="1"/>
              <a:t>read</a:t>
            </a:r>
            <a:r>
              <a:rPr lang="fr-FR" i="1" dirty="0"/>
              <a:t>/</a:t>
            </a:r>
            <a:r>
              <a:rPr lang="fr-FR" i="1" dirty="0" err="1"/>
              <a:t>write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asynchronous</a:t>
            </a:r>
            <a:r>
              <a:rPr lang="fr-FR" i="1" dirty="0"/>
              <a:t>…</a:t>
            </a:r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data </a:t>
            </a:r>
            <a:r>
              <a:rPr lang="fr-FR" dirty="0" err="1"/>
              <a:t>available</a:t>
            </a:r>
            <a:r>
              <a:rPr lang="fr-FR" dirty="0"/>
              <a:t>, the process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put in a </a:t>
            </a:r>
            <a:r>
              <a:rPr lang="fr-FR" dirty="0" err="1"/>
              <a:t>waiting</a:t>
            </a:r>
            <a:r>
              <a:rPr lang="fr-FR" dirty="0"/>
              <a:t> state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scheduler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waiting</a:t>
            </a:r>
            <a:r>
              <a:rPr lang="fr-FR" dirty="0"/>
              <a:t> for the ressource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putting back the process </a:t>
            </a:r>
            <a:r>
              <a:rPr lang="fr-FR" dirty="0" err="1"/>
              <a:t>within</a:t>
            </a:r>
            <a:r>
              <a:rPr lang="fr-FR" dirty="0"/>
              <a:t> the</a:t>
            </a:r>
            <a:r>
              <a:rPr lang="fr-FR" i="1" dirty="0"/>
              <a:t> </a:t>
            </a:r>
            <a:r>
              <a:rPr lang="fr-FR" i="1" dirty="0" err="1"/>
              <a:t>ready</a:t>
            </a:r>
            <a:r>
              <a:rPr lang="fr-FR" i="1" dirty="0"/>
              <a:t> queue</a:t>
            </a:r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the buffer </a:t>
            </a:r>
            <a:r>
              <a:rPr lang="fr-FR" dirty="0" err="1"/>
              <a:t>is</a:t>
            </a:r>
            <a:r>
              <a:rPr lang="fr-FR" dirty="0"/>
              <a:t> full, the process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writes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put in a </a:t>
            </a:r>
            <a:r>
              <a:rPr lang="fr-FR" dirty="0" err="1"/>
              <a:t>waiting</a:t>
            </a:r>
            <a:r>
              <a:rPr lang="fr-FR" dirty="0"/>
              <a:t> state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3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CFC01-3CFC-4923-A0D1-6B3ABCD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manipulate</a:t>
            </a:r>
            <a:r>
              <a:rPr lang="fr-FR" dirty="0"/>
              <a:t> data in 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38119D-0109-4F3E-9B31-16D8E599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9150"/>
            <a:ext cx="8549640" cy="4036800"/>
          </a:xfrm>
        </p:spPr>
        <p:txBody>
          <a:bodyPr anchor="ctr"/>
          <a:lstStyle/>
          <a:p>
            <a:pPr marL="76200" indent="0">
              <a:buNone/>
            </a:pPr>
            <a:r>
              <a:rPr lang="fr-FR" dirty="0" err="1"/>
              <a:t>Two</a:t>
            </a:r>
            <a:r>
              <a:rPr lang="fr-FR" dirty="0"/>
              <a:t> visions of the world:</a:t>
            </a:r>
          </a:p>
          <a:p>
            <a:pPr lvl="2"/>
            <a:endParaRPr lang="fr-FR" dirty="0"/>
          </a:p>
          <a:p>
            <a:r>
              <a:rPr lang="fr-FR" dirty="0"/>
              <a:t>You know in </a:t>
            </a:r>
            <a:r>
              <a:rPr lang="fr-FR" dirty="0" err="1"/>
              <a:t>advance</a:t>
            </a:r>
            <a:r>
              <a:rPr lang="fr-FR" dirty="0"/>
              <a:t> the </a:t>
            </a:r>
            <a:r>
              <a:rPr lang="fr-FR" dirty="0" err="1"/>
              <a:t>length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data</a:t>
            </a:r>
          </a:p>
          <a:p>
            <a:pPr lvl="1"/>
            <a:r>
              <a:rPr lang="fr-FR" dirty="0"/>
              <a:t>Record </a:t>
            </a:r>
            <a:r>
              <a:rPr lang="fr-FR" dirty="0" err="1"/>
              <a:t>length</a:t>
            </a:r>
            <a:r>
              <a:rPr lang="fr-FR" dirty="0"/>
              <a:t>, block size, …</a:t>
            </a:r>
          </a:p>
          <a:p>
            <a:pPr lvl="1"/>
            <a:r>
              <a:rPr lang="fr-FR" dirty="0" err="1"/>
              <a:t>Specific</a:t>
            </a:r>
            <a:r>
              <a:rPr lang="fr-FR" dirty="0"/>
              <a:t> OS and </a:t>
            </a:r>
            <a:r>
              <a:rPr lang="fr-FR" dirty="0" err="1"/>
              <a:t>languages</a:t>
            </a:r>
            <a:r>
              <a:rPr lang="fr-FR" dirty="0"/>
              <a:t> </a:t>
            </a:r>
            <a:r>
              <a:rPr lang="fr-FR" i="1" dirty="0"/>
              <a:t>(z/OS and JCL, COBOL, …)</a:t>
            </a:r>
          </a:p>
          <a:p>
            <a:pPr lvl="1"/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i="1" dirty="0" err="1"/>
              <a:t>str</a:t>
            </a:r>
            <a:r>
              <a:rPr lang="fr-FR" b="1" i="1" u="sng" dirty="0" err="1"/>
              <a:t>n</a:t>
            </a:r>
            <a:r>
              <a:rPr lang="fr-FR" i="1" dirty="0" err="1"/>
              <a:t>len</a:t>
            </a:r>
            <a:r>
              <a:rPr lang="fr-FR" i="1" dirty="0"/>
              <a:t>, </a:t>
            </a:r>
            <a:r>
              <a:rPr lang="fr-FR" i="1" dirty="0" err="1"/>
              <a:t>str</a:t>
            </a:r>
            <a:r>
              <a:rPr lang="fr-FR" b="1" i="1" u="sng" dirty="0" err="1"/>
              <a:t>n</a:t>
            </a:r>
            <a:r>
              <a:rPr lang="fr-FR" i="1" dirty="0" err="1"/>
              <a:t>cpy</a:t>
            </a:r>
            <a:r>
              <a:rPr lang="fr-FR" i="1" dirty="0"/>
              <a:t>, </a:t>
            </a:r>
            <a:r>
              <a:rPr lang="fr-FR" i="1" dirty="0" err="1"/>
              <a:t>str</a:t>
            </a:r>
            <a:r>
              <a:rPr lang="fr-FR" b="1" i="1" u="sng" dirty="0" err="1"/>
              <a:t>n</a:t>
            </a:r>
            <a:r>
              <a:rPr lang="fr-FR" i="1" dirty="0" err="1"/>
              <a:t>cmp</a:t>
            </a:r>
            <a:r>
              <a:rPr lang="fr-FR" i="1" dirty="0"/>
              <a:t>, …)</a:t>
            </a:r>
          </a:p>
          <a:p>
            <a:pPr lvl="1"/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manage (and </a:t>
            </a:r>
            <a:r>
              <a:rPr lang="fr-FR" dirty="0" err="1"/>
              <a:t>somewhat</a:t>
            </a:r>
            <a:r>
              <a:rPr lang="fr-FR" dirty="0"/>
              <a:t> </a:t>
            </a:r>
            <a:r>
              <a:rPr lang="fr-FR" dirty="0" err="1"/>
              <a:t>safe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You know the </a:t>
            </a:r>
            <a:r>
              <a:rPr lang="fr-FR" dirty="0" err="1"/>
              <a:t>separator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/record/file/…</a:t>
            </a:r>
          </a:p>
          <a:p>
            <a:pPr lvl="1"/>
            <a:r>
              <a:rPr lang="fr-FR" dirty="0"/>
              <a:t>« , », « ; », « \n », « \0 », « EOF », … </a:t>
            </a:r>
            <a:r>
              <a:rPr lang="fr-FR" i="1" dirty="0"/>
              <a:t>(CSV format, </a:t>
            </a:r>
            <a:r>
              <a:rPr lang="fr-FR" i="1" dirty="0" err="1"/>
              <a:t>awk</a:t>
            </a:r>
            <a:r>
              <a:rPr lang="fr-FR" i="1" dirty="0"/>
              <a:t>(1), …)</a:t>
            </a:r>
          </a:p>
          <a:p>
            <a:pPr lvl="1"/>
            <a:r>
              <a:rPr lang="fr-FR" dirty="0"/>
              <a:t>Hard to manage: </a:t>
            </a:r>
            <a:r>
              <a:rPr lang="fr-FR" dirty="0" err="1"/>
              <a:t>your</a:t>
            </a:r>
            <a:r>
              <a:rPr lang="fr-FR" dirty="0"/>
              <a:t> CPU </a:t>
            </a:r>
            <a:r>
              <a:rPr lang="fr-FR" dirty="0" err="1"/>
              <a:t>manipulates</a:t>
            </a:r>
            <a:r>
              <a:rPr lang="fr-FR" dirty="0"/>
              <a:t> N bits, buffers of </a:t>
            </a:r>
            <a:r>
              <a:rPr lang="fr-FR" dirty="0" err="1"/>
              <a:t>fixed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Way</a:t>
            </a:r>
            <a:r>
              <a:rPr lang="fr-FR" dirty="0"/>
              <a:t> more </a:t>
            </a:r>
            <a:r>
              <a:rPr lang="fr-FR" dirty="0" err="1"/>
              <a:t>unsafe</a:t>
            </a:r>
            <a:r>
              <a:rPr lang="fr-FR" dirty="0"/>
              <a:t>…</a:t>
            </a:r>
          </a:p>
          <a:p>
            <a:pPr lvl="1"/>
            <a:r>
              <a:rPr lang="fr-FR" dirty="0" err="1"/>
              <a:t>Foundations</a:t>
            </a:r>
            <a:r>
              <a:rPr lang="fr-FR" dirty="0"/>
              <a:t> of modern </a:t>
            </a:r>
            <a:r>
              <a:rPr lang="fr-FR" dirty="0" err="1"/>
              <a:t>computing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6385AA-35A6-4748-AF46-023296864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0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You </a:t>
            </a:r>
            <a:r>
              <a:rPr lang="fr-FR" i="1" dirty="0" err="1"/>
              <a:t>should</a:t>
            </a:r>
            <a:r>
              <a:rPr lang="fr-FR" i="1" dirty="0"/>
              <a:t> close the </a:t>
            </a:r>
            <a:r>
              <a:rPr lang="fr-FR" i="1" dirty="0" err="1"/>
              <a:t>useless</a:t>
            </a:r>
            <a:r>
              <a:rPr lang="fr-FR" i="1" dirty="0"/>
              <a:t> file </a:t>
            </a:r>
            <a:r>
              <a:rPr lang="fr-FR" i="1" dirty="0" err="1"/>
              <a:t>descriptors</a:t>
            </a:r>
            <a:r>
              <a:rPr lang="fr-FR" i="1" dirty="0"/>
              <a:t> BEFORE </a:t>
            </a:r>
            <a:r>
              <a:rPr lang="fr-FR" i="1" dirty="0" err="1"/>
              <a:t>writing</a:t>
            </a:r>
            <a:r>
              <a:rPr lang="fr-FR" i="1" dirty="0"/>
              <a:t> or </a:t>
            </a:r>
            <a:r>
              <a:rPr lang="fr-FR" i="1" dirty="0" err="1"/>
              <a:t>reading</a:t>
            </a:r>
            <a:r>
              <a:rPr lang="fr-FR" i="1" dirty="0"/>
              <a:t>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cxnSp>
        <p:nvCxnSpPr>
          <p:cNvPr id="5" name="Connecteur droit avec flèche 12">
            <a:extLst>
              <a:ext uri="{FF2B5EF4-FFF2-40B4-BE49-F238E27FC236}">
                <a16:creationId xmlns:a16="http://schemas.microsoft.com/office/drawing/2014/main" id="{4233F129-3BE3-471D-A5D6-7B88DBCB56BC}"/>
              </a:ext>
            </a:extLst>
          </p:cNvPr>
          <p:cNvCxnSpPr>
            <a:cxnSpLocks/>
            <a:stCxn id="6" idx="3"/>
            <a:endCxn id="17" idx="3"/>
          </p:cNvCxnSpPr>
          <p:nvPr/>
        </p:nvCxnSpPr>
        <p:spPr>
          <a:xfrm flipH="1" flipV="1">
            <a:off x="2946394" y="3417197"/>
            <a:ext cx="2908935" cy="1329956"/>
          </a:xfrm>
          <a:prstGeom prst="curvedConnector3">
            <a:avLst>
              <a:gd name="adj1" fmla="val -7859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F8CA6B5-16EF-40B7-98F1-3E90BE6A82FC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cxnSp>
        <p:nvCxnSpPr>
          <p:cNvPr id="7" name="Connecteur droit avec flèche 12">
            <a:extLst>
              <a:ext uri="{FF2B5EF4-FFF2-40B4-BE49-F238E27FC236}">
                <a16:creationId xmlns:a16="http://schemas.microsoft.com/office/drawing/2014/main" id="{D45381BC-26AC-4718-82F3-F8671B936EE3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H="1" flipV="1">
            <a:off x="2009133" y="3770851"/>
            <a:ext cx="1183005" cy="976301"/>
          </a:xfrm>
          <a:prstGeom prst="curvedConnector3">
            <a:avLst>
              <a:gd name="adj1" fmla="val -19324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3651EA-A9F8-430A-90E0-D9C6AA97639C}"/>
              </a:ext>
            </a:extLst>
          </p:cNvPr>
          <p:cNvSpPr/>
          <p:nvPr/>
        </p:nvSpPr>
        <p:spPr>
          <a:xfrm>
            <a:off x="5949936" y="189499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0EF849C-F6F9-4421-9F18-74A129815A79}"/>
              </a:ext>
            </a:extLst>
          </p:cNvPr>
          <p:cNvGrpSpPr/>
          <p:nvPr/>
        </p:nvGrpSpPr>
        <p:grpSpPr>
          <a:xfrm>
            <a:off x="6098526" y="3240032"/>
            <a:ext cx="937260" cy="707985"/>
            <a:chOff x="5932170" y="2217420"/>
            <a:chExt cx="937260" cy="7079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B4F48E-3CCF-4891-BC12-7377B9EF190E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A7103D-2B34-45FA-9675-B4128B8E8654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12" name="Connecteur droit avec flèche 12">
            <a:extLst>
              <a:ext uri="{FF2B5EF4-FFF2-40B4-BE49-F238E27FC236}">
                <a16:creationId xmlns:a16="http://schemas.microsoft.com/office/drawing/2014/main" id="{3CFD7379-F8E1-4A60-9673-825AD2205611}"/>
              </a:ext>
            </a:extLst>
          </p:cNvPr>
          <p:cNvCxnSpPr>
            <a:stCxn id="10" idx="1"/>
            <a:endCxn id="8" idx="1"/>
          </p:cNvCxnSpPr>
          <p:nvPr/>
        </p:nvCxnSpPr>
        <p:spPr>
          <a:xfrm rot="10800000">
            <a:off x="5949936" y="2283611"/>
            <a:ext cx="148590" cy="1133587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827780A-0476-4F5F-8812-EDA09BB8A76A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>
            <a:off x="7035786" y="2283610"/>
            <a:ext cx="148590" cy="1487242"/>
          </a:xfrm>
          <a:prstGeom prst="curvedConnector3">
            <a:avLst>
              <a:gd name="adj1" fmla="val -153846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EFC56A05-CA68-4EB7-9FA1-38BCB878EB30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V="1">
            <a:off x="5855329" y="3417197"/>
            <a:ext cx="1180457" cy="1329956"/>
          </a:xfrm>
          <a:prstGeom prst="curvedConnector3">
            <a:avLst>
              <a:gd name="adj1" fmla="val 119365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51DE6-90C2-48DD-B290-FD7AAB855CB7}"/>
              </a:ext>
            </a:extLst>
          </p:cNvPr>
          <p:cNvSpPr/>
          <p:nvPr/>
        </p:nvSpPr>
        <p:spPr>
          <a:xfrm>
            <a:off x="1860544" y="189499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EF9EE6-EF7A-4818-86E7-8416F0DCF9B9}"/>
              </a:ext>
            </a:extLst>
          </p:cNvPr>
          <p:cNvGrpSpPr/>
          <p:nvPr/>
        </p:nvGrpSpPr>
        <p:grpSpPr>
          <a:xfrm>
            <a:off x="2009134" y="3240032"/>
            <a:ext cx="937260" cy="707985"/>
            <a:chOff x="5932170" y="2217420"/>
            <a:chExt cx="937260" cy="7079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1E892C-051E-4E19-9DA9-33DDA302405C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E17F11-5BCB-4451-AF34-9851577A2466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19" name="Connecteur droit avec flèche 12">
            <a:extLst>
              <a:ext uri="{FF2B5EF4-FFF2-40B4-BE49-F238E27FC236}">
                <a16:creationId xmlns:a16="http://schemas.microsoft.com/office/drawing/2014/main" id="{1C526C39-59C4-432D-B768-CA51D7534775}"/>
              </a:ext>
            </a:extLst>
          </p:cNvPr>
          <p:cNvCxnSpPr>
            <a:stCxn id="17" idx="1"/>
            <a:endCxn id="15" idx="1"/>
          </p:cNvCxnSpPr>
          <p:nvPr/>
        </p:nvCxnSpPr>
        <p:spPr>
          <a:xfrm rot="10800000">
            <a:off x="1860544" y="2283611"/>
            <a:ext cx="148590" cy="1133587"/>
          </a:xfrm>
          <a:prstGeom prst="curvedConnector3">
            <a:avLst>
              <a:gd name="adj1" fmla="val 253846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2">
            <a:extLst>
              <a:ext uri="{FF2B5EF4-FFF2-40B4-BE49-F238E27FC236}">
                <a16:creationId xmlns:a16="http://schemas.microsoft.com/office/drawing/2014/main" id="{90562588-C6A2-48AD-8381-9726F680A211}"/>
              </a:ext>
            </a:extLst>
          </p:cNvPr>
          <p:cNvCxnSpPr>
            <a:cxnSpLocks/>
            <a:stCxn id="15" idx="3"/>
            <a:endCxn id="18" idx="3"/>
          </p:cNvCxnSpPr>
          <p:nvPr/>
        </p:nvCxnSpPr>
        <p:spPr>
          <a:xfrm flipH="1">
            <a:off x="2946394" y="2283610"/>
            <a:ext cx="148590" cy="1487242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12">
            <a:extLst>
              <a:ext uri="{FF2B5EF4-FFF2-40B4-BE49-F238E27FC236}">
                <a16:creationId xmlns:a16="http://schemas.microsoft.com/office/drawing/2014/main" id="{DB335344-1BD7-4193-8D8F-E29542F90D2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V="1">
            <a:off x="3192140" y="3770851"/>
            <a:ext cx="2906387" cy="976301"/>
          </a:xfrm>
          <a:prstGeom prst="curvedConnector3">
            <a:avLst>
              <a:gd name="adj1" fmla="val 107865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22E78A57-539C-4A2E-BAAD-46C4DC18BBAA}"/>
              </a:ext>
            </a:extLst>
          </p:cNvPr>
          <p:cNvSpPr/>
          <p:nvPr/>
        </p:nvSpPr>
        <p:spPr>
          <a:xfrm>
            <a:off x="972791" y="3260201"/>
            <a:ext cx="1036341" cy="3133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8FF1E479-3C83-414C-8C6F-497522154B25}"/>
              </a:ext>
            </a:extLst>
          </p:cNvPr>
          <p:cNvSpPr/>
          <p:nvPr/>
        </p:nvSpPr>
        <p:spPr>
          <a:xfrm rot="10800000">
            <a:off x="7035786" y="3614192"/>
            <a:ext cx="1036341" cy="3133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E2E6A48-7BAA-4286-A5CC-152878990ACC}"/>
              </a:ext>
            </a:extLst>
          </p:cNvPr>
          <p:cNvSpPr txBox="1"/>
          <p:nvPr/>
        </p:nvSpPr>
        <p:spPr>
          <a:xfrm>
            <a:off x="27055" y="3247583"/>
            <a:ext cx="984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HERE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893DC58-AC7A-4F27-BF50-DD0F8D4AA975}"/>
              </a:ext>
            </a:extLst>
          </p:cNvPr>
          <p:cNvSpPr txBox="1"/>
          <p:nvPr/>
        </p:nvSpPr>
        <p:spPr>
          <a:xfrm>
            <a:off x="8054117" y="3601574"/>
            <a:ext cx="984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64297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In the pipe </a:t>
            </a:r>
            <a:r>
              <a:rPr lang="fr-FR" i="1" dirty="0" err="1"/>
              <a:t>context</a:t>
            </a:r>
            <a:r>
              <a:rPr lang="fr-FR" i="1" dirty="0"/>
              <a:t>,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should</a:t>
            </a:r>
            <a:r>
              <a:rPr lang="fr-FR" i="1" dirty="0"/>
              <a:t> </a:t>
            </a:r>
            <a:r>
              <a:rPr lang="fr-FR" i="1" dirty="0" err="1"/>
              <a:t>keep</a:t>
            </a:r>
            <a:r>
              <a:rPr lang="fr-FR" i="1" dirty="0"/>
              <a:t> a </a:t>
            </a:r>
            <a:r>
              <a:rPr lang="fr-FR" i="1" dirty="0" err="1"/>
              <a:t>very</a:t>
            </a:r>
            <a:r>
              <a:rPr lang="fr-FR" i="1" dirty="0"/>
              <a:t> clean state of </a:t>
            </a:r>
            <a:r>
              <a:rPr lang="fr-FR" i="1" dirty="0" err="1"/>
              <a:t>your</a:t>
            </a:r>
            <a:r>
              <a:rPr lang="fr-FR" i="1" dirty="0"/>
              <a:t> file </a:t>
            </a:r>
            <a:r>
              <a:rPr lang="fr-FR" i="1" dirty="0" err="1"/>
              <a:t>descriptors</a:t>
            </a: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8CA6B5-16EF-40B7-98F1-3E90BE6A82FC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cxnSp>
        <p:nvCxnSpPr>
          <p:cNvPr id="7" name="Connecteur droit avec flèche 12">
            <a:extLst>
              <a:ext uri="{FF2B5EF4-FFF2-40B4-BE49-F238E27FC236}">
                <a16:creationId xmlns:a16="http://schemas.microsoft.com/office/drawing/2014/main" id="{D45381BC-26AC-4718-82F3-F8671B936EE3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H="1" flipV="1">
            <a:off x="2009133" y="3770851"/>
            <a:ext cx="1183005" cy="976301"/>
          </a:xfrm>
          <a:prstGeom prst="curvedConnector3">
            <a:avLst>
              <a:gd name="adj1" fmla="val -19324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3651EA-A9F8-430A-90E0-D9C6AA97639C}"/>
              </a:ext>
            </a:extLst>
          </p:cNvPr>
          <p:cNvSpPr/>
          <p:nvPr/>
        </p:nvSpPr>
        <p:spPr>
          <a:xfrm>
            <a:off x="5949936" y="189499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4F48E-3CCF-4891-BC12-7377B9EF190E}"/>
              </a:ext>
            </a:extLst>
          </p:cNvPr>
          <p:cNvSpPr/>
          <p:nvPr/>
        </p:nvSpPr>
        <p:spPr>
          <a:xfrm>
            <a:off x="6098526" y="3240032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2" name="Connecteur droit avec flèche 12">
            <a:extLst>
              <a:ext uri="{FF2B5EF4-FFF2-40B4-BE49-F238E27FC236}">
                <a16:creationId xmlns:a16="http://schemas.microsoft.com/office/drawing/2014/main" id="{3CFD7379-F8E1-4A60-9673-825AD2205611}"/>
              </a:ext>
            </a:extLst>
          </p:cNvPr>
          <p:cNvCxnSpPr>
            <a:stCxn id="10" idx="1"/>
            <a:endCxn id="8" idx="1"/>
          </p:cNvCxnSpPr>
          <p:nvPr/>
        </p:nvCxnSpPr>
        <p:spPr>
          <a:xfrm rot="10800000">
            <a:off x="5949936" y="2283611"/>
            <a:ext cx="148590" cy="1133587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EFC56A05-CA68-4EB7-9FA1-38BCB878EB30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V="1">
            <a:off x="5855329" y="3417197"/>
            <a:ext cx="1180457" cy="1329956"/>
          </a:xfrm>
          <a:prstGeom prst="curvedConnector3">
            <a:avLst>
              <a:gd name="adj1" fmla="val 119365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51DE6-90C2-48DD-B290-FD7AAB855CB7}"/>
              </a:ext>
            </a:extLst>
          </p:cNvPr>
          <p:cNvSpPr/>
          <p:nvPr/>
        </p:nvSpPr>
        <p:spPr>
          <a:xfrm>
            <a:off x="1860544" y="189499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E17F11-5BCB-4451-AF34-9851577A2466}"/>
              </a:ext>
            </a:extLst>
          </p:cNvPr>
          <p:cNvSpPr/>
          <p:nvPr/>
        </p:nvSpPr>
        <p:spPr>
          <a:xfrm>
            <a:off x="2009134" y="3593687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20" name="Connecteur droit avec flèche 12">
            <a:extLst>
              <a:ext uri="{FF2B5EF4-FFF2-40B4-BE49-F238E27FC236}">
                <a16:creationId xmlns:a16="http://schemas.microsoft.com/office/drawing/2014/main" id="{90562588-C6A2-48AD-8381-9726F680A211}"/>
              </a:ext>
            </a:extLst>
          </p:cNvPr>
          <p:cNvCxnSpPr>
            <a:cxnSpLocks/>
            <a:stCxn id="15" idx="3"/>
            <a:endCxn id="18" idx="3"/>
          </p:cNvCxnSpPr>
          <p:nvPr/>
        </p:nvCxnSpPr>
        <p:spPr>
          <a:xfrm flipH="1">
            <a:off x="2946394" y="2283610"/>
            <a:ext cx="148590" cy="1487242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5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Anonymous pipes are </a:t>
            </a:r>
            <a:r>
              <a:rPr lang="fr-FR" i="1" dirty="0" err="1"/>
              <a:t>traditionally</a:t>
            </a:r>
            <a:r>
              <a:rPr lang="fr-FR" i="1" dirty="0"/>
              <a:t> « </a:t>
            </a:r>
            <a:r>
              <a:rPr lang="fr-FR" i="1" dirty="0" err="1"/>
              <a:t>unidirectional</a:t>
            </a:r>
            <a:r>
              <a:rPr lang="fr-FR" i="1" dirty="0"/>
              <a:t> »</a:t>
            </a:r>
          </a:p>
          <a:p>
            <a:pPr marL="76200" indent="0" algn="ctr">
              <a:buNone/>
            </a:pPr>
            <a:r>
              <a:rPr lang="fr-FR" i="1" dirty="0"/>
              <a:t>(</a:t>
            </a:r>
            <a:r>
              <a:rPr lang="fr-FR" i="1" dirty="0" err="1"/>
              <a:t>read</a:t>
            </a:r>
            <a:r>
              <a:rPr lang="fr-FR" i="1" dirty="0"/>
              <a:t> </a:t>
            </a:r>
            <a:r>
              <a:rPr lang="fr-FR" i="1" dirty="0" err="1"/>
              <a:t>very</a:t>
            </a:r>
            <a:r>
              <a:rPr lang="fr-FR" i="1" dirty="0"/>
              <a:t> </a:t>
            </a:r>
            <a:r>
              <a:rPr lang="fr-FR" i="1" dirty="0" err="1"/>
              <a:t>carefully</a:t>
            </a:r>
            <a:r>
              <a:rPr lang="fr-FR" i="1" dirty="0"/>
              <a:t> </a:t>
            </a:r>
            <a:r>
              <a:rPr lang="fr-FR" i="1" dirty="0" err="1"/>
              <a:t>your</a:t>
            </a:r>
            <a:r>
              <a:rPr lang="fr-FR" i="1" dirty="0"/>
              <a:t> </a:t>
            </a:r>
            <a:r>
              <a:rPr lang="fr-FR" i="1" dirty="0" err="1"/>
              <a:t>manual</a:t>
            </a:r>
            <a:r>
              <a:rPr lang="fr-FR" i="1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8CA6B5-16EF-40B7-98F1-3E90BE6A82FC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cxnSp>
        <p:nvCxnSpPr>
          <p:cNvPr id="7" name="Connecteur droit avec flèche 12">
            <a:extLst>
              <a:ext uri="{FF2B5EF4-FFF2-40B4-BE49-F238E27FC236}">
                <a16:creationId xmlns:a16="http://schemas.microsoft.com/office/drawing/2014/main" id="{D45381BC-26AC-4718-82F3-F8671B936EE3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H="1" flipV="1">
            <a:off x="2009133" y="3770851"/>
            <a:ext cx="1183005" cy="976301"/>
          </a:xfrm>
          <a:prstGeom prst="curvedConnector3">
            <a:avLst>
              <a:gd name="adj1" fmla="val -19324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3651EA-A9F8-430A-90E0-D9C6AA97639C}"/>
              </a:ext>
            </a:extLst>
          </p:cNvPr>
          <p:cNvSpPr/>
          <p:nvPr/>
        </p:nvSpPr>
        <p:spPr>
          <a:xfrm>
            <a:off x="5949936" y="189499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4F48E-3CCF-4891-BC12-7377B9EF190E}"/>
              </a:ext>
            </a:extLst>
          </p:cNvPr>
          <p:cNvSpPr/>
          <p:nvPr/>
        </p:nvSpPr>
        <p:spPr>
          <a:xfrm>
            <a:off x="6098526" y="3240032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2" name="Connecteur droit avec flèche 12">
            <a:extLst>
              <a:ext uri="{FF2B5EF4-FFF2-40B4-BE49-F238E27FC236}">
                <a16:creationId xmlns:a16="http://schemas.microsoft.com/office/drawing/2014/main" id="{3CFD7379-F8E1-4A60-9673-825AD2205611}"/>
              </a:ext>
            </a:extLst>
          </p:cNvPr>
          <p:cNvCxnSpPr>
            <a:stCxn id="10" idx="1"/>
            <a:endCxn id="8" idx="1"/>
          </p:cNvCxnSpPr>
          <p:nvPr/>
        </p:nvCxnSpPr>
        <p:spPr>
          <a:xfrm rot="10800000">
            <a:off x="5949936" y="2283611"/>
            <a:ext cx="148590" cy="1133587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EFC56A05-CA68-4EB7-9FA1-38BCB878EB30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V="1">
            <a:off x="5855329" y="3417197"/>
            <a:ext cx="1180457" cy="1329956"/>
          </a:xfrm>
          <a:prstGeom prst="curvedConnector3">
            <a:avLst>
              <a:gd name="adj1" fmla="val 119365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51DE6-90C2-48DD-B290-FD7AAB855CB7}"/>
              </a:ext>
            </a:extLst>
          </p:cNvPr>
          <p:cNvSpPr/>
          <p:nvPr/>
        </p:nvSpPr>
        <p:spPr>
          <a:xfrm>
            <a:off x="1860544" y="189499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E17F11-5BCB-4451-AF34-9851577A2466}"/>
              </a:ext>
            </a:extLst>
          </p:cNvPr>
          <p:cNvSpPr/>
          <p:nvPr/>
        </p:nvSpPr>
        <p:spPr>
          <a:xfrm>
            <a:off x="2009134" y="3593687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[1]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A7EDD28-6A99-41F5-98EC-E9EA1101DF60}"/>
              </a:ext>
            </a:extLst>
          </p:cNvPr>
          <p:cNvGrpSpPr/>
          <p:nvPr/>
        </p:nvGrpSpPr>
        <p:grpSpPr>
          <a:xfrm>
            <a:off x="3064913" y="2053763"/>
            <a:ext cx="2837719" cy="2332976"/>
            <a:chOff x="3064913" y="2053763"/>
            <a:chExt cx="2837719" cy="2332976"/>
          </a:xfrm>
          <a:solidFill>
            <a:srgbClr val="0070C0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D769CF-E081-49C2-B116-7DF8C6281F58}"/>
                </a:ext>
              </a:extLst>
            </p:cNvPr>
            <p:cNvSpPr/>
            <p:nvPr/>
          </p:nvSpPr>
          <p:spPr>
            <a:xfrm rot="16200000" flipH="1">
              <a:off x="3196125" y="2096909"/>
              <a:ext cx="133973" cy="14194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lèche : virage 4">
              <a:extLst>
                <a:ext uri="{FF2B5EF4-FFF2-40B4-BE49-F238E27FC236}">
                  <a16:creationId xmlns:a16="http://schemas.microsoft.com/office/drawing/2014/main" id="{52DEE104-A394-4ACA-B392-4E5F2D6B8F94}"/>
                </a:ext>
              </a:extLst>
            </p:cNvPr>
            <p:cNvSpPr/>
            <p:nvPr/>
          </p:nvSpPr>
          <p:spPr>
            <a:xfrm>
              <a:off x="5361211" y="2053763"/>
              <a:ext cx="541421" cy="2064926"/>
            </a:xfrm>
            <a:prstGeom prst="bentArrow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2DE569-A02A-478B-A4F5-BA55F5D885AD}"/>
                </a:ext>
              </a:extLst>
            </p:cNvPr>
            <p:cNvGrpSpPr/>
            <p:nvPr/>
          </p:nvGrpSpPr>
          <p:grpSpPr>
            <a:xfrm>
              <a:off x="3710197" y="3852589"/>
              <a:ext cx="1784987" cy="532670"/>
              <a:chOff x="3710197" y="3460703"/>
              <a:chExt cx="1784987" cy="532670"/>
            </a:xfrm>
            <a:grpFill/>
          </p:grpSpPr>
          <p:sp>
            <p:nvSpPr>
              <p:cNvPr id="24" name="Arc plein 23">
                <a:extLst>
                  <a:ext uri="{FF2B5EF4-FFF2-40B4-BE49-F238E27FC236}">
                    <a16:creationId xmlns:a16="http://schemas.microsoft.com/office/drawing/2014/main" id="{2BF1E392-B8EB-4C60-AF00-5CE42E59C8D1}"/>
                  </a:ext>
                </a:extLst>
              </p:cNvPr>
              <p:cNvSpPr/>
              <p:nvPr/>
            </p:nvSpPr>
            <p:spPr>
              <a:xfrm rot="10800000">
                <a:off x="4953763" y="3460703"/>
                <a:ext cx="541421" cy="532199"/>
              </a:xfrm>
              <a:prstGeom prst="blockArc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04638E-60A8-4A84-B92A-7FD14CC8DA7A}"/>
                  </a:ext>
                </a:extLst>
              </p:cNvPr>
              <p:cNvSpPr/>
              <p:nvPr/>
            </p:nvSpPr>
            <p:spPr>
              <a:xfrm rot="16200000">
                <a:off x="4400349" y="3169248"/>
                <a:ext cx="133973" cy="1514277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2" name="Arc plein 31">
              <a:extLst>
                <a:ext uri="{FF2B5EF4-FFF2-40B4-BE49-F238E27FC236}">
                  <a16:creationId xmlns:a16="http://schemas.microsoft.com/office/drawing/2014/main" id="{62BF7E92-5A64-444C-B0CF-86F6D3BE82C6}"/>
                </a:ext>
              </a:extLst>
            </p:cNvPr>
            <p:cNvSpPr/>
            <p:nvPr/>
          </p:nvSpPr>
          <p:spPr>
            <a:xfrm rot="5400000" flipH="1">
              <a:off x="3060302" y="2105508"/>
              <a:ext cx="541421" cy="532199"/>
            </a:xfrm>
            <a:prstGeom prst="blockArc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D240A6B5-D82F-48BF-8A6D-2A4BDA154CD8}"/>
                </a:ext>
              </a:extLst>
            </p:cNvPr>
            <p:cNvGrpSpPr/>
            <p:nvPr/>
          </p:nvGrpSpPr>
          <p:grpSpPr>
            <a:xfrm>
              <a:off x="3463138" y="2351314"/>
              <a:ext cx="541422" cy="2035425"/>
              <a:chOff x="3463138" y="1949380"/>
              <a:chExt cx="541422" cy="2035425"/>
            </a:xfrm>
            <a:grpFill/>
          </p:grpSpPr>
          <p:sp>
            <p:nvSpPr>
              <p:cNvPr id="26" name="Arc plein 25">
                <a:extLst>
                  <a:ext uri="{FF2B5EF4-FFF2-40B4-BE49-F238E27FC236}">
                    <a16:creationId xmlns:a16="http://schemas.microsoft.com/office/drawing/2014/main" id="{9622DE92-B04B-4820-8F8E-0EA288907CC7}"/>
                  </a:ext>
                </a:extLst>
              </p:cNvPr>
              <p:cNvSpPr/>
              <p:nvPr/>
            </p:nvSpPr>
            <p:spPr>
              <a:xfrm rot="10800000">
                <a:off x="3463139" y="3452606"/>
                <a:ext cx="541421" cy="532199"/>
              </a:xfrm>
              <a:prstGeom prst="blockArc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D0B6CE2-CF0A-415D-80A8-AE45D5FDBB33}"/>
                  </a:ext>
                </a:extLst>
              </p:cNvPr>
              <p:cNvSpPr/>
              <p:nvPr/>
            </p:nvSpPr>
            <p:spPr>
              <a:xfrm>
                <a:off x="3463138" y="1949380"/>
                <a:ext cx="133973" cy="1777423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404B4-9C53-4389-811B-96947F4A1D6A}"/>
              </a:ext>
            </a:extLst>
          </p:cNvPr>
          <p:cNvSpPr/>
          <p:nvPr/>
        </p:nvSpPr>
        <p:spPr>
          <a:xfrm>
            <a:off x="3223656" y="2401156"/>
            <a:ext cx="227568" cy="496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2">
            <a:extLst>
              <a:ext uri="{FF2B5EF4-FFF2-40B4-BE49-F238E27FC236}">
                <a16:creationId xmlns:a16="http://schemas.microsoft.com/office/drawing/2014/main" id="{90562588-C6A2-48AD-8381-9726F680A211}"/>
              </a:ext>
            </a:extLst>
          </p:cNvPr>
          <p:cNvCxnSpPr>
            <a:cxnSpLocks/>
            <a:stCxn id="15" idx="3"/>
            <a:endCxn id="18" idx="3"/>
          </p:cNvCxnSpPr>
          <p:nvPr/>
        </p:nvCxnSpPr>
        <p:spPr>
          <a:xfrm flipH="1">
            <a:off x="2946394" y="2283610"/>
            <a:ext cx="148590" cy="1487242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7B658B-6034-497E-90EA-D3E2FCC27F5A}"/>
              </a:ext>
            </a:extLst>
          </p:cNvPr>
          <p:cNvSpPr/>
          <p:nvPr/>
        </p:nvSpPr>
        <p:spPr>
          <a:xfrm rot="5400000">
            <a:off x="3898664" y="3874538"/>
            <a:ext cx="227568" cy="496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F6A29E-DB94-4348-9262-EF3AEC7905B4}"/>
              </a:ext>
            </a:extLst>
          </p:cNvPr>
          <p:cNvSpPr/>
          <p:nvPr/>
        </p:nvSpPr>
        <p:spPr>
          <a:xfrm rot="5400000">
            <a:off x="4862938" y="3873127"/>
            <a:ext cx="227568" cy="496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0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For </a:t>
            </a:r>
            <a:r>
              <a:rPr lang="fr-FR" i="1" dirty="0" err="1"/>
              <a:t>bidirectionnal</a:t>
            </a:r>
            <a:r>
              <a:rPr lang="fr-FR" i="1" dirty="0"/>
              <a:t>, </a:t>
            </a:r>
            <a:r>
              <a:rPr lang="fr-FR" i="1" dirty="0" err="1"/>
              <a:t>you</a:t>
            </a:r>
            <a:r>
              <a:rPr lang="fr-FR" i="1" dirty="0"/>
              <a:t> must </a:t>
            </a:r>
            <a:r>
              <a:rPr lang="fr-FR" i="1" dirty="0" err="1"/>
              <a:t>create</a:t>
            </a:r>
            <a:r>
              <a:rPr lang="fr-FR" i="1" dirty="0"/>
              <a:t> 2 pipes</a:t>
            </a:r>
          </a:p>
          <a:p>
            <a:pPr marL="76200" indent="0" algn="ctr">
              <a:buNone/>
            </a:pPr>
            <a:r>
              <a:rPr lang="fr-FR" sz="2000" i="1" dirty="0"/>
              <a:t>(</a:t>
            </a:r>
            <a:r>
              <a:rPr lang="fr-FR" sz="2000" i="1" dirty="0" err="1"/>
              <a:t>just</a:t>
            </a:r>
            <a:r>
              <a:rPr lang="fr-FR" sz="2000" i="1" dirty="0"/>
              <a:t> </a:t>
            </a:r>
            <a:r>
              <a:rPr lang="fr-FR" sz="2000" i="1" dirty="0" err="1"/>
              <a:t>create</a:t>
            </a:r>
            <a:r>
              <a:rPr lang="fr-FR" sz="2000" i="1" dirty="0"/>
              <a:t> a table for 4 </a:t>
            </a:r>
            <a:r>
              <a:rPr lang="fr-FR" sz="2000" i="1" dirty="0" err="1"/>
              <a:t>int</a:t>
            </a:r>
            <a:r>
              <a:rPr lang="fr-FR" sz="2000" i="1" dirty="0"/>
              <a:t> to put the </a:t>
            </a:r>
            <a:r>
              <a:rPr lang="fr-FR" sz="2000" i="1" dirty="0" err="1"/>
              <a:t>fd</a:t>
            </a:r>
            <a:r>
              <a:rPr lang="fr-FR" sz="2000" i="1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8CA6B5-16EF-40B7-98F1-3E90BE6A82FC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cxnSp>
        <p:nvCxnSpPr>
          <p:cNvPr id="7" name="Connecteur droit avec flèche 12">
            <a:extLst>
              <a:ext uri="{FF2B5EF4-FFF2-40B4-BE49-F238E27FC236}">
                <a16:creationId xmlns:a16="http://schemas.microsoft.com/office/drawing/2014/main" id="{D45381BC-26AC-4718-82F3-F8671B936EE3}"/>
              </a:ext>
            </a:extLst>
          </p:cNvPr>
          <p:cNvCxnSpPr>
            <a:cxnSpLocks/>
            <a:stCxn id="6" idx="1"/>
            <a:endCxn id="35" idx="2"/>
          </p:cNvCxnSpPr>
          <p:nvPr/>
        </p:nvCxnSpPr>
        <p:spPr>
          <a:xfrm rot="10800000">
            <a:off x="1860543" y="3941995"/>
            <a:ext cx="1331596" cy="805159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3651EA-A9F8-430A-90E0-D9C6AA97639C}"/>
              </a:ext>
            </a:extLst>
          </p:cNvPr>
          <p:cNvSpPr/>
          <p:nvPr/>
        </p:nvSpPr>
        <p:spPr>
          <a:xfrm>
            <a:off x="5949936" y="189499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12" name="Connecteur droit avec flèche 12">
            <a:extLst>
              <a:ext uri="{FF2B5EF4-FFF2-40B4-BE49-F238E27FC236}">
                <a16:creationId xmlns:a16="http://schemas.microsoft.com/office/drawing/2014/main" id="{3CFD7379-F8E1-4A60-9673-825AD2205611}"/>
              </a:ext>
            </a:extLst>
          </p:cNvPr>
          <p:cNvCxnSpPr>
            <a:cxnSpLocks/>
            <a:stCxn id="8" idx="3"/>
            <a:endCxn id="40" idx="3"/>
          </p:cNvCxnSpPr>
          <p:nvPr/>
        </p:nvCxnSpPr>
        <p:spPr>
          <a:xfrm>
            <a:off x="7184376" y="2283610"/>
            <a:ext cx="471180" cy="1491755"/>
          </a:xfrm>
          <a:prstGeom prst="curvedConnector3">
            <a:avLst>
              <a:gd name="adj1" fmla="val 14851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EFC56A05-CA68-4EB7-9FA1-38BCB878EB30}"/>
              </a:ext>
            </a:extLst>
          </p:cNvPr>
          <p:cNvCxnSpPr>
            <a:cxnSpLocks/>
            <a:stCxn id="40" idx="2"/>
            <a:endCxn id="6" idx="3"/>
          </p:cNvCxnSpPr>
          <p:nvPr/>
        </p:nvCxnSpPr>
        <p:spPr>
          <a:xfrm rot="5400000">
            <a:off x="6123817" y="3684043"/>
            <a:ext cx="794623" cy="1331597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51DE6-90C2-48DD-B290-FD7AAB855CB7}"/>
              </a:ext>
            </a:extLst>
          </p:cNvPr>
          <p:cNvSpPr/>
          <p:nvPr/>
        </p:nvSpPr>
        <p:spPr>
          <a:xfrm>
            <a:off x="1860544" y="189499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E17F11-5BCB-4451-AF34-9851577A2466}"/>
              </a:ext>
            </a:extLst>
          </p:cNvPr>
          <p:cNvSpPr/>
          <p:nvPr/>
        </p:nvSpPr>
        <p:spPr>
          <a:xfrm>
            <a:off x="6098526" y="3077707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20" name="Connecteur droit avec flèche 12">
            <a:extLst>
              <a:ext uri="{FF2B5EF4-FFF2-40B4-BE49-F238E27FC236}">
                <a16:creationId xmlns:a16="http://schemas.microsoft.com/office/drawing/2014/main" id="{90562588-C6A2-48AD-8381-9726F680A211}"/>
              </a:ext>
            </a:extLst>
          </p:cNvPr>
          <p:cNvCxnSpPr>
            <a:cxnSpLocks/>
            <a:stCxn id="35" idx="1"/>
            <a:endCxn id="15" idx="1"/>
          </p:cNvCxnSpPr>
          <p:nvPr/>
        </p:nvCxnSpPr>
        <p:spPr>
          <a:xfrm rot="10800000" flipH="1">
            <a:off x="1391912" y="2283611"/>
            <a:ext cx="468631" cy="1481219"/>
          </a:xfrm>
          <a:prstGeom prst="curvedConnector3">
            <a:avLst>
              <a:gd name="adj1" fmla="val -4878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A4037-BB6E-49F9-80BD-5A99FA8DA3F9}"/>
              </a:ext>
            </a:extLst>
          </p:cNvPr>
          <p:cNvSpPr/>
          <p:nvPr/>
        </p:nvSpPr>
        <p:spPr>
          <a:xfrm>
            <a:off x="3192139" y="4004664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AE8794-2471-4696-8D8B-454677056848}"/>
              </a:ext>
            </a:extLst>
          </p:cNvPr>
          <p:cNvSpPr/>
          <p:nvPr/>
        </p:nvSpPr>
        <p:spPr>
          <a:xfrm>
            <a:off x="1391913" y="3587664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4EBA54-493E-45BF-ADF0-626F5D2DB930}"/>
              </a:ext>
            </a:extLst>
          </p:cNvPr>
          <p:cNvSpPr/>
          <p:nvPr/>
        </p:nvSpPr>
        <p:spPr>
          <a:xfrm>
            <a:off x="2009133" y="3071539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C3276D-D13B-4153-A1A0-FDF4C6E4D5A7}"/>
              </a:ext>
            </a:extLst>
          </p:cNvPr>
          <p:cNvSpPr/>
          <p:nvPr/>
        </p:nvSpPr>
        <p:spPr>
          <a:xfrm>
            <a:off x="6718296" y="359820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[3]</a:t>
            </a:r>
          </a:p>
        </p:txBody>
      </p:sp>
      <p:cxnSp>
        <p:nvCxnSpPr>
          <p:cNvPr id="43" name="Connecteur droit avec flèche 12">
            <a:extLst>
              <a:ext uri="{FF2B5EF4-FFF2-40B4-BE49-F238E27FC236}">
                <a16:creationId xmlns:a16="http://schemas.microsoft.com/office/drawing/2014/main" id="{F9D88DCF-2F4C-494B-AD89-E4858642CF70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5855329" y="3432037"/>
            <a:ext cx="711827" cy="762417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12">
            <a:extLst>
              <a:ext uri="{FF2B5EF4-FFF2-40B4-BE49-F238E27FC236}">
                <a16:creationId xmlns:a16="http://schemas.microsoft.com/office/drawing/2014/main" id="{3B13F540-476B-44DE-8E2A-94675866BAB3}"/>
              </a:ext>
            </a:extLst>
          </p:cNvPr>
          <p:cNvCxnSpPr>
            <a:cxnSpLocks/>
            <a:stCxn id="36" idx="2"/>
            <a:endCxn id="16" idx="1"/>
          </p:cNvCxnSpPr>
          <p:nvPr/>
        </p:nvCxnSpPr>
        <p:spPr>
          <a:xfrm rot="16200000" flipH="1">
            <a:off x="2450659" y="3452973"/>
            <a:ext cx="768585" cy="71437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12">
            <a:extLst>
              <a:ext uri="{FF2B5EF4-FFF2-40B4-BE49-F238E27FC236}">
                <a16:creationId xmlns:a16="http://schemas.microsoft.com/office/drawing/2014/main" id="{B6914107-B3CF-48C7-98D1-398E76F11665}"/>
              </a:ext>
            </a:extLst>
          </p:cNvPr>
          <p:cNvCxnSpPr>
            <a:cxnSpLocks/>
            <a:stCxn id="15" idx="3"/>
            <a:endCxn id="36" idx="3"/>
          </p:cNvCxnSpPr>
          <p:nvPr/>
        </p:nvCxnSpPr>
        <p:spPr>
          <a:xfrm flipH="1">
            <a:off x="2946393" y="2283610"/>
            <a:ext cx="148591" cy="965094"/>
          </a:xfrm>
          <a:prstGeom prst="curvedConnector3">
            <a:avLst>
              <a:gd name="adj1" fmla="val -15384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12">
            <a:extLst>
              <a:ext uri="{FF2B5EF4-FFF2-40B4-BE49-F238E27FC236}">
                <a16:creationId xmlns:a16="http://schemas.microsoft.com/office/drawing/2014/main" id="{279BD659-66B9-48ED-8015-FFDF7CB7847E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rot="10800000">
            <a:off x="5949936" y="2283610"/>
            <a:ext cx="148590" cy="971262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5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Kernel buffer size:</a:t>
            </a:r>
          </a:p>
          <a:p>
            <a:pPr lvl="1"/>
            <a:r>
              <a:rPr lang="fr-FR" dirty="0" err="1"/>
              <a:t>Currently</a:t>
            </a:r>
            <a:r>
              <a:rPr lang="fr-FR" dirty="0"/>
              <a:t> 16 memory pages (64KiB or 65,536 Bytes)…</a:t>
            </a:r>
            <a:br>
              <a:rPr lang="fr-FR" dirty="0"/>
            </a:br>
            <a:r>
              <a:rPr lang="fr-FR" dirty="0"/>
              <a:t>…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1 Memory Page (4KiB / 4,096B) in </a:t>
            </a:r>
            <a:r>
              <a:rPr lang="fr-FR" dirty="0" err="1"/>
              <a:t>some</a:t>
            </a:r>
            <a:r>
              <a:rPr lang="fr-FR" dirty="0"/>
              <a:t> cases…</a:t>
            </a:r>
            <a:br>
              <a:rPr lang="fr-FR" dirty="0"/>
            </a:br>
            <a:r>
              <a:rPr lang="fr-FR" dirty="0"/>
              <a:t>…or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chosen</a:t>
            </a:r>
            <a:br>
              <a:rPr lang="fr-FR" dirty="0"/>
            </a:br>
            <a:r>
              <a:rPr lang="fr-FR" i="1" dirty="0"/>
              <a:t>(check </a:t>
            </a:r>
            <a:r>
              <a:rPr lang="fr-FR" i="1" dirty="0" err="1"/>
              <a:t>with</a:t>
            </a:r>
            <a:r>
              <a:rPr lang="fr-FR" i="1" dirty="0"/>
              <a:t> « </a:t>
            </a:r>
            <a:r>
              <a:rPr lang="fr-FR" i="1" dirty="0" err="1"/>
              <a:t>ulimit</a:t>
            </a:r>
            <a:r>
              <a:rPr lang="fr-FR" i="1" dirty="0"/>
              <a:t> -a » or </a:t>
            </a:r>
            <a:r>
              <a:rPr lang="fr-FR" i="1" dirty="0" err="1"/>
              <a:t>fcntl</a:t>
            </a:r>
            <a:r>
              <a:rPr lang="fr-FR" i="1" dirty="0"/>
              <a:t>(2) </a:t>
            </a:r>
            <a:r>
              <a:rPr lang="fr-FR" i="1" dirty="0" err="1"/>
              <a:t>with</a:t>
            </a:r>
            <a:r>
              <a:rPr lang="fr-FR" i="1" dirty="0"/>
              <a:t> F_GETPIPE_SZ)</a:t>
            </a:r>
          </a:p>
          <a:p>
            <a:pPr lvl="1"/>
            <a:r>
              <a:rPr lang="fr-FR" dirty="0"/>
              <a:t>Pipe buffer size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updated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i="1" dirty="0" err="1"/>
              <a:t>fcntl</a:t>
            </a:r>
            <a:r>
              <a:rPr lang="fr-FR" i="1" dirty="0"/>
              <a:t>(2)</a:t>
            </a:r>
            <a:r>
              <a:rPr lang="fr-FR" dirty="0"/>
              <a:t> and </a:t>
            </a:r>
            <a:r>
              <a:rPr lang="fr-FR" i="1" dirty="0"/>
              <a:t>F_SETPIPE_SZ</a:t>
            </a:r>
          </a:p>
          <a:p>
            <a:pPr lvl="1"/>
            <a:r>
              <a:rPr lang="fr-FR" dirty="0" err="1"/>
              <a:t>Writing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the buffer size </a:t>
            </a:r>
            <a:r>
              <a:rPr lang="fr-FR" dirty="0" err="1"/>
              <a:t>will</a:t>
            </a:r>
            <a:r>
              <a:rPr lang="fr-FR" dirty="0"/>
              <a:t> block the </a:t>
            </a:r>
            <a:r>
              <a:rPr lang="fr-FR" dirty="0" err="1"/>
              <a:t>writing</a:t>
            </a:r>
            <a:r>
              <a:rPr lang="fr-FR" dirty="0"/>
              <a:t> process</a:t>
            </a:r>
          </a:p>
          <a:p>
            <a:pPr lvl="1"/>
            <a:endParaRPr lang="fr-FR" dirty="0"/>
          </a:p>
          <a:p>
            <a:r>
              <a:rPr lang="fr-FR" dirty="0"/>
              <a:t>Pipes are </a:t>
            </a:r>
            <a:r>
              <a:rPr lang="fr-FR" dirty="0" err="1"/>
              <a:t>linked</a:t>
            </a:r>
            <a:r>
              <a:rPr lang="fr-FR" dirty="0"/>
              <a:t> to the VFS</a:t>
            </a:r>
          </a:p>
          <a:p>
            <a:pPr lvl="1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 points to a VFS « file » for </a:t>
            </a:r>
            <a:r>
              <a:rPr lang="fr-FR" dirty="0" err="1"/>
              <a:t>keeping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cursor</a:t>
            </a:r>
            <a:r>
              <a:rPr lang="fr-FR" dirty="0"/>
              <a:t> state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pipefs</a:t>
            </a:r>
            <a:r>
              <a:rPr lang="fr-FR" dirty="0"/>
              <a:t> » on Linux</a:t>
            </a:r>
            <a:br>
              <a:rPr lang="fr-FR" dirty="0"/>
            </a:br>
            <a:r>
              <a:rPr lang="fr-FR" i="1" dirty="0"/>
              <a:t>(</a:t>
            </a:r>
            <a:r>
              <a:rPr lang="fr-FR" i="1" dirty="0" err="1"/>
              <a:t>specific</a:t>
            </a:r>
            <a:r>
              <a:rPr lang="fr-FR" i="1" dirty="0"/>
              <a:t> management of the buffers)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Well</a:t>
            </a:r>
            <a:r>
              <a:rPr lang="fr-FR" dirty="0"/>
              <a:t>,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know how to use </a:t>
            </a:r>
            <a:r>
              <a:rPr lang="fr-FR" dirty="0" err="1"/>
              <a:t>anonymous</a:t>
            </a:r>
            <a:r>
              <a:rPr lang="fr-FR" dirty="0"/>
              <a:t> pipes…</a:t>
            </a:r>
          </a:p>
          <a:p>
            <a:pPr lvl="1"/>
            <a:r>
              <a:rPr lang="fr-FR" dirty="0" err="1"/>
              <a:t>See</a:t>
            </a:r>
            <a:r>
              <a:rPr lang="fr-FR" dirty="0"/>
              <a:t> pipe(2) for </a:t>
            </a:r>
            <a:r>
              <a:rPr lang="fr-FR" dirty="0" err="1"/>
              <a:t>details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…but how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the « | » in the </a:t>
            </a:r>
            <a:r>
              <a:rPr lang="fr-FR" dirty="0" err="1"/>
              <a:t>shell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See</a:t>
            </a:r>
            <a:r>
              <a:rPr lang="fr-FR" dirty="0"/>
              <a:t> sh(1) for « </a:t>
            </a:r>
            <a:r>
              <a:rPr lang="fr-FR" dirty="0" err="1"/>
              <a:t>some</a:t>
            </a:r>
            <a:r>
              <a:rPr lang="fr-FR" dirty="0"/>
              <a:t> » </a:t>
            </a:r>
            <a:r>
              <a:rPr lang="fr-FR" dirty="0" err="1"/>
              <a:t>details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strace</a:t>
            </a:r>
            <a:r>
              <a:rPr lang="fr-FR" dirty="0"/>
              <a:t>(1) for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details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88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[</a:t>
            </a:r>
            <a:r>
              <a:rPr lang="fr-FR" sz="2800" dirty="0" err="1"/>
              <a:t>syscalls</a:t>
            </a:r>
            <a:r>
              <a:rPr lang="fr-FR" sz="2800" dirty="0"/>
              <a:t> &amp; </a:t>
            </a:r>
            <a:r>
              <a:rPr lang="fr-FR" sz="2800" dirty="0" err="1"/>
              <a:t>strace</a:t>
            </a:r>
            <a:r>
              <a:rPr lang="fr-FR" sz="2800" dirty="0"/>
              <a:t>: </a:t>
            </a:r>
            <a:r>
              <a:rPr lang="fr-FR" sz="2800" dirty="0" err="1"/>
              <a:t>let’s</a:t>
            </a:r>
            <a:r>
              <a:rPr lang="fr-FR" sz="2800" dirty="0"/>
              <a:t> </a:t>
            </a:r>
            <a:r>
              <a:rPr lang="fr-FR" sz="2800" dirty="0" err="1"/>
              <a:t>find</a:t>
            </a:r>
            <a:r>
              <a:rPr lang="fr-FR" sz="2800" dirty="0"/>
              <a:t> </a:t>
            </a:r>
            <a:r>
              <a:rPr lang="fr-FR" sz="2800" dirty="0" err="1"/>
              <a:t>what’s</a:t>
            </a:r>
            <a:r>
              <a:rPr lang="fr-FR" sz="2800" dirty="0"/>
              <a:t> happening]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 err="1"/>
              <a:t>strace</a:t>
            </a:r>
            <a:r>
              <a:rPr lang="fr-FR" dirty="0"/>
              <a:t>(1)</a:t>
            </a:r>
          </a:p>
          <a:p>
            <a:endParaRPr lang="fr-FR" dirty="0"/>
          </a:p>
          <a:p>
            <a:r>
              <a:rPr lang="fr-FR" dirty="0"/>
              <a:t>Traces </a:t>
            </a:r>
            <a:r>
              <a:rPr lang="fr-FR" dirty="0" err="1"/>
              <a:t>syscalls</a:t>
            </a:r>
            <a:r>
              <a:rPr lang="fr-FR" dirty="0"/>
              <a:t> (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childs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Might</a:t>
            </a:r>
            <a:r>
              <a:rPr lang="fr-FR" dirty="0"/>
              <a:t> check for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syscalls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/>
              <a:t>understanding</a:t>
            </a:r>
            <a:r>
              <a:rPr lang="fr-FR" dirty="0"/>
              <a:t> « how »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…</a:t>
            </a:r>
          </a:p>
          <a:p>
            <a:r>
              <a:rPr lang="fr-FR" dirty="0"/>
              <a:t>…and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do not </a:t>
            </a:r>
            <a:r>
              <a:rPr lang="fr-FR" dirty="0" err="1"/>
              <a:t>work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cases…</a:t>
            </a:r>
          </a:p>
          <a:p>
            <a:r>
              <a:rPr lang="fr-FR" dirty="0"/>
              <a:t>…or </a:t>
            </a:r>
            <a:r>
              <a:rPr lang="fr-FR" dirty="0" err="1"/>
              <a:t>even</a:t>
            </a:r>
            <a:r>
              <a:rPr lang="fr-FR" dirty="0"/>
              <a:t> how to break </a:t>
            </a:r>
            <a:r>
              <a:rPr lang="fr-FR" dirty="0" err="1"/>
              <a:t>things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05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  <a:p>
            <a:pPr marL="76200" indent="0" algn="ctr">
              <a:buNone/>
            </a:pPr>
            <a:endParaRPr lang="fr-FR" dirty="0"/>
          </a:p>
          <a:p>
            <a:pPr marL="76200" indent="0">
              <a:buNone/>
            </a:pPr>
            <a:r>
              <a:rPr lang="fr-FR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strace</a:t>
            </a:r>
            <a:r>
              <a:rPr lang="fr-FR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-</a:t>
            </a:r>
            <a:r>
              <a:rPr lang="fr-FR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qf</a:t>
            </a:r>
            <a:r>
              <a:rPr lang="fr-FR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-e execve,pipe,dup2,read,write  \</a:t>
            </a:r>
          </a:p>
          <a:p>
            <a:pPr marL="76200" indent="0">
              <a:buNone/>
            </a:pPr>
            <a:r>
              <a:rPr lang="fr-FR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sh -c 'cat file.txt | </a:t>
            </a:r>
            <a:r>
              <a:rPr lang="fr-FR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grep</a:t>
            </a:r>
            <a:r>
              <a:rPr lang="fr-FR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"hello" ‘</a:t>
            </a:r>
            <a:endParaRPr lang="fr-FR" sz="2800" dirty="0"/>
          </a:p>
          <a:p>
            <a:pPr marL="76200" indent="0">
              <a:buNone/>
            </a:pPr>
            <a:endParaRPr lang="fr-FR" dirty="0"/>
          </a:p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for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syscalls</a:t>
            </a:r>
            <a:endParaRPr lang="fr-FR" dirty="0"/>
          </a:p>
          <a:p>
            <a:pPr lvl="1"/>
            <a:r>
              <a:rPr lang="fr-FR" dirty="0"/>
              <a:t>« </a:t>
            </a:r>
            <a:r>
              <a:rPr lang="fr-FR" dirty="0" err="1"/>
              <a:t>execve</a:t>
            </a:r>
            <a:r>
              <a:rPr lang="fr-FR" dirty="0"/>
              <a:t> », « pipe », « dup2 », « </a:t>
            </a:r>
            <a:r>
              <a:rPr lang="fr-FR" dirty="0" err="1"/>
              <a:t>read</a:t>
            </a:r>
            <a:r>
              <a:rPr lang="fr-FR" dirty="0"/>
              <a:t> », « </a:t>
            </a:r>
            <a:r>
              <a:rPr lang="fr-FR" dirty="0" err="1"/>
              <a:t>write</a:t>
            </a:r>
            <a:r>
              <a:rPr lang="fr-FR" dirty="0"/>
              <a:t> »</a:t>
            </a:r>
          </a:p>
          <a:p>
            <a:pPr lvl="1"/>
            <a:endParaRPr lang="fr-FR" dirty="0"/>
          </a:p>
          <a:p>
            <a:r>
              <a:rPr lang="fr-FR" dirty="0"/>
              <a:t>« -f »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childs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202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0"/>
            <a:ext cx="8229600" cy="5143499"/>
          </a:xfrm>
        </p:spPr>
        <p:txBody>
          <a:bodyPr anchor="ctr"/>
          <a:lstStyle/>
          <a:p>
            <a:pPr marL="76200" indent="0">
              <a:buNone/>
            </a:pP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pipe([3, 4])</a:t>
            </a:r>
          </a:p>
          <a:p>
            <a:pPr marL="76200" indent="0">
              <a:buNone/>
            </a:pPr>
            <a:r>
              <a:rPr lang="fr-FR" sz="1400" i="1" dirty="0">
                <a:solidFill>
                  <a:prstClr val="black"/>
                </a:solidFill>
                <a:latin typeface="Lucida Console" panose="020B0609040504020204" pitchFamily="49" charset="0"/>
              </a:rPr>
              <a:t>[... fork()  fork() ...]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dup2(3, 0)</a:t>
            </a:r>
          </a:p>
          <a:p>
            <a:pPr marL="76200" indent="0">
              <a:buNone/>
            </a:pPr>
            <a:r>
              <a:rPr lang="sv-SE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[pid 27597] execve("/bin/grep", ["grep", "hello"], ...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dup2(4, 1)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read(3, "", 4096)</a:t>
            </a:r>
          </a:p>
          <a:p>
            <a:pPr marL="76200" indent="0">
              <a:buNone/>
            </a:pPr>
            <a:r>
              <a:rPr lang="fr-F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fr-F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fr-F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</a:t>
            </a:r>
            <a:r>
              <a:rPr lang="fr-F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execve</a:t>
            </a:r>
            <a:r>
              <a:rPr lang="fr-F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("/bin/cat", ["cat", "file.txt"], ...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read(3, "", 4096)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read(0,  &lt;unfinished ...&gt;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read(3, "hello world!\n", 131072)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write(1, "hello world!\n", 13)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&lt;... read resumed&gt; "hello world!\n", 32768)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write(1, "hello world!\n", 13)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read(0,  &lt;unfinished ...&gt;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read(3, "", 131072)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&lt;... read resumed&gt; "", 32768)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+++ exited with 0 +++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+++ exited with 0 +++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56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Dup2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dup2(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oldfd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newfd</a:t>
            </a:r>
            <a:r>
              <a:rPr lang="fr-FR" dirty="0"/>
              <a:t>)</a:t>
            </a:r>
          </a:p>
          <a:p>
            <a:pPr lvl="1"/>
            <a:r>
              <a:rPr lang="fr-FR" i="1" dirty="0" err="1"/>
              <a:t>See</a:t>
            </a:r>
            <a:r>
              <a:rPr lang="fr-FR" i="1" dirty="0"/>
              <a:t> </a:t>
            </a:r>
            <a:r>
              <a:rPr lang="fr-FR" i="1" dirty="0" err="1"/>
              <a:t>dup</a:t>
            </a:r>
            <a:r>
              <a:rPr lang="fr-FR" i="1" dirty="0"/>
              <a:t>(2) and dup2(2)</a:t>
            </a:r>
          </a:p>
          <a:p>
            <a:pPr lvl="1"/>
            <a:endParaRPr lang="fr-FR" dirty="0"/>
          </a:p>
          <a:p>
            <a:r>
              <a:rPr lang="fr-FR" dirty="0"/>
              <a:t>Duplicates a file </a:t>
            </a:r>
            <a:r>
              <a:rPr lang="fr-FR" dirty="0" err="1"/>
              <a:t>descriptor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one</a:t>
            </a:r>
          </a:p>
          <a:p>
            <a:pPr lvl="1"/>
            <a:r>
              <a:rPr lang="fr-FR" dirty="0"/>
              <a:t>The VFS « file » </a:t>
            </a:r>
            <a:r>
              <a:rPr lang="fr-FR" dirty="0" err="1"/>
              <a:t>pointed</a:t>
            </a:r>
            <a:r>
              <a:rPr lang="fr-FR" dirty="0"/>
              <a:t> in the </a:t>
            </a:r>
            <a:r>
              <a:rPr lang="fr-FR" dirty="0" err="1"/>
              <a:t>fd</a:t>
            </a:r>
            <a:r>
              <a:rPr lang="fr-FR" dirty="0"/>
              <a:t> table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exactly</a:t>
            </a:r>
            <a:r>
              <a:rPr lang="fr-FR" dirty="0"/>
              <a:t> the </a:t>
            </a:r>
            <a:r>
              <a:rPr lang="fr-FR" dirty="0" err="1"/>
              <a:t>same</a:t>
            </a:r>
            <a:endParaRPr lang="fr-FR" dirty="0"/>
          </a:p>
          <a:p>
            <a:pPr lvl="1"/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the exact </a:t>
            </a:r>
            <a:r>
              <a:rPr lang="fr-FR" dirty="0" err="1"/>
              <a:t>same</a:t>
            </a:r>
            <a:r>
              <a:rPr lang="fr-FR" dirty="0"/>
              <a:t> state (</a:t>
            </a:r>
            <a:r>
              <a:rPr lang="fr-FR" dirty="0" err="1"/>
              <a:t>lseek</a:t>
            </a:r>
            <a:r>
              <a:rPr lang="fr-FR" dirty="0"/>
              <a:t>, flags, …)</a:t>
            </a:r>
          </a:p>
          <a:p>
            <a:pPr lvl="1"/>
            <a:endParaRPr lang="fr-FR" dirty="0"/>
          </a:p>
          <a:p>
            <a:r>
              <a:rPr lang="fr-FR" dirty="0"/>
              <a:t>« </a:t>
            </a:r>
            <a:r>
              <a:rPr lang="fr-FR" dirty="0" err="1"/>
              <a:t>oldfd</a:t>
            </a:r>
            <a:r>
              <a:rPr lang="fr-FR" dirty="0"/>
              <a:t>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duplicated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« </a:t>
            </a:r>
            <a:r>
              <a:rPr lang="fr-FR" dirty="0" err="1"/>
              <a:t>newfd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If « </a:t>
            </a:r>
            <a:r>
              <a:rPr lang="fr-FR" dirty="0" err="1"/>
              <a:t>newfd</a:t>
            </a:r>
            <a:r>
              <a:rPr lang="fr-FR" dirty="0"/>
              <a:t> »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first </a:t>
            </a:r>
            <a:r>
              <a:rPr lang="fr-FR" dirty="0" err="1"/>
              <a:t>closed</a:t>
            </a:r>
            <a:endParaRPr lang="fr-FR" dirty="0"/>
          </a:p>
          <a:p>
            <a:pPr lvl="1"/>
            <a:r>
              <a:rPr lang="fr-FR" dirty="0"/>
              <a:t>If « </a:t>
            </a:r>
            <a:r>
              <a:rPr lang="fr-FR" dirty="0" err="1"/>
              <a:t>oldfd</a:t>
            </a:r>
            <a:r>
              <a:rPr lang="fr-FR" dirty="0"/>
              <a:t> »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valid</a:t>
            </a:r>
            <a:r>
              <a:rPr lang="fr-FR" dirty="0"/>
              <a:t>,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, and dup2() fails</a:t>
            </a:r>
          </a:p>
          <a:p>
            <a:pPr lvl="1"/>
            <a:r>
              <a:rPr lang="fr-FR" dirty="0"/>
              <a:t>If « </a:t>
            </a:r>
            <a:r>
              <a:rPr lang="fr-FR" dirty="0" err="1"/>
              <a:t>oldfd</a:t>
            </a:r>
            <a:r>
              <a:rPr lang="fr-FR" dirty="0"/>
              <a:t> » == « </a:t>
            </a:r>
            <a:r>
              <a:rPr lang="fr-FR" dirty="0" err="1"/>
              <a:t>newfd</a:t>
            </a:r>
            <a:r>
              <a:rPr lang="fr-FR" dirty="0"/>
              <a:t> »,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happens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3A028B-9344-4B26-A215-1C4180E54AE0}"/>
              </a:ext>
            </a:extLst>
          </p:cNvPr>
          <p:cNvSpPr txBox="1"/>
          <p:nvPr/>
        </p:nvSpPr>
        <p:spPr>
          <a:xfrm>
            <a:off x="5299294" y="797945"/>
            <a:ext cx="380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 </a:t>
            </a:r>
            <a:r>
              <a:rPr lang="fr-FR" dirty="0">
                <a:hlinkClick r:id="rId3"/>
              </a:rPr>
              <a:t>https://toroid.org/unix-pipe-implementation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8986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CFC01-3CFC-4923-A0D1-6B3ABCD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 &amp; </a:t>
            </a:r>
            <a:r>
              <a:rPr lang="fr-FR" dirty="0" err="1"/>
              <a:t>Synchronization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38119D-0109-4F3E-9B31-16D8E5994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divising</a:t>
            </a:r>
            <a:r>
              <a:rPr lang="fr-FR" dirty="0"/>
              <a:t> the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multiple </a:t>
            </a:r>
            <a:r>
              <a:rPr lang="fr-FR" dirty="0" err="1"/>
              <a:t>processes</a:t>
            </a:r>
            <a:r>
              <a:rPr lang="fr-FR" dirty="0"/>
              <a:t>?</a:t>
            </a:r>
          </a:p>
          <a:p>
            <a:endParaRPr lang="fr-FR" dirty="0"/>
          </a:p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Multiple </a:t>
            </a:r>
            <a:r>
              <a:rPr lang="fr-FR" dirty="0" err="1"/>
              <a:t>organizations</a:t>
            </a:r>
            <a:r>
              <a:rPr lang="fr-FR" dirty="0"/>
              <a:t> are </a:t>
            </a:r>
            <a:r>
              <a:rPr lang="fr-FR" dirty="0" err="1"/>
              <a:t>responsible</a:t>
            </a:r>
            <a:r>
              <a:rPr lang="fr-FR" dirty="0"/>
              <a:t> of a </a:t>
            </a:r>
            <a:r>
              <a:rPr lang="fr-FR" dirty="0" err="1"/>
              <a:t>precise</a:t>
            </a:r>
            <a:r>
              <a:rPr lang="fr-FR" dirty="0"/>
              <a:t> service….</a:t>
            </a:r>
            <a:br>
              <a:rPr lang="fr-FR" dirty="0"/>
            </a:br>
            <a:r>
              <a:rPr lang="fr-FR" dirty="0"/>
              <a:t>…and a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services of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organizations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Multiple machines </a:t>
            </a:r>
            <a:r>
              <a:rPr lang="fr-FR" dirty="0" err="1"/>
              <a:t>with</a:t>
            </a:r>
            <a:r>
              <a:rPr lang="fr-FR" dirty="0"/>
              <a:t> one main service on </a:t>
            </a:r>
            <a:r>
              <a:rPr lang="fr-FR" dirty="0" err="1"/>
              <a:t>each</a:t>
            </a:r>
            <a:r>
              <a:rPr lang="fr-FR" dirty="0"/>
              <a:t> one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We</a:t>
            </a:r>
            <a:r>
              <a:rPr lang="fr-FR" dirty="0"/>
              <a:t> must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and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communicate</a:t>
            </a:r>
            <a:r>
              <a:rPr lang="fr-FR" dirty="0"/>
              <a:t>/</a:t>
            </a:r>
            <a:r>
              <a:rPr lang="fr-FR" dirty="0" err="1"/>
              <a:t>transfer</a:t>
            </a:r>
            <a:r>
              <a:rPr lang="fr-FR" dirty="0"/>
              <a:t> data)</a:t>
            </a:r>
          </a:p>
          <a:p>
            <a:pPr lvl="1"/>
            <a:r>
              <a:rPr lang="fr-FR" dirty="0"/>
              <a:t>One machine </a:t>
            </a:r>
            <a:r>
              <a:rPr lang="fr-FR" dirty="0" err="1"/>
              <a:t>composed</a:t>
            </a:r>
            <a:r>
              <a:rPr lang="fr-FR" dirty="0"/>
              <a:t> of multiple processors or </a:t>
            </a:r>
            <a:r>
              <a:rPr lang="fr-FR" dirty="0" err="1"/>
              <a:t>cores</a:t>
            </a:r>
            <a:r>
              <a:rPr lang="fr-FR" dirty="0"/>
              <a:t> of </a:t>
            </a:r>
            <a:r>
              <a:rPr lang="fr-FR" dirty="0" err="1"/>
              <a:t>execution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6385AA-35A6-4748-AF46-023296864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78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Dup2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/>
              <a:t>dup2(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oldfd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newfd</a:t>
            </a:r>
            <a:r>
              <a:rPr lang="fr-FR" dirty="0"/>
              <a:t>)</a:t>
            </a:r>
          </a:p>
          <a:p>
            <a:pPr lvl="1"/>
            <a:r>
              <a:rPr lang="fr-FR" i="1" dirty="0" err="1"/>
              <a:t>See</a:t>
            </a:r>
            <a:r>
              <a:rPr lang="fr-FR" i="1" dirty="0"/>
              <a:t> </a:t>
            </a:r>
            <a:r>
              <a:rPr lang="fr-FR" i="1" dirty="0" err="1"/>
              <a:t>dup</a:t>
            </a:r>
            <a:r>
              <a:rPr lang="fr-FR" i="1" dirty="0"/>
              <a:t>(2) and dup2(2)</a:t>
            </a:r>
          </a:p>
          <a:p>
            <a:endParaRPr lang="fr-FR" dirty="0"/>
          </a:p>
          <a:p>
            <a:r>
              <a:rPr lang="fr-FR" dirty="0"/>
              <a:t>Main usage of dup2(): replace one or more file </a:t>
            </a:r>
            <a:r>
              <a:rPr lang="fr-FR" dirty="0" err="1"/>
              <a:t>descriptor</a:t>
            </a:r>
            <a:r>
              <a:rPr lang="fr-FR" dirty="0"/>
              <a:t> entry </a:t>
            </a:r>
            <a:r>
              <a:rPr lang="fr-FR" dirty="0" err="1"/>
              <a:t>from</a:t>
            </a:r>
            <a:r>
              <a:rPr lang="fr-FR" dirty="0"/>
              <a:t> STDIN, STDOUT, or STDERR to </a:t>
            </a:r>
            <a:r>
              <a:rPr lang="fr-FR" dirty="0" err="1"/>
              <a:t>another</a:t>
            </a:r>
            <a:r>
              <a:rPr lang="fr-FR" dirty="0"/>
              <a:t> VFS file </a:t>
            </a:r>
            <a:r>
              <a:rPr lang="fr-FR" dirty="0" err="1"/>
              <a:t>before</a:t>
            </a:r>
            <a:r>
              <a:rPr lang="fr-FR" dirty="0"/>
              <a:t> an </a:t>
            </a:r>
            <a:r>
              <a:rPr lang="fr-FR" dirty="0" err="1"/>
              <a:t>exec</a:t>
            </a:r>
            <a:r>
              <a:rPr lang="fr-FR" dirty="0"/>
              <a:t>(2)</a:t>
            </a:r>
          </a:p>
          <a:p>
            <a:endParaRPr lang="fr-FR" dirty="0"/>
          </a:p>
          <a:p>
            <a:r>
              <a:rPr lang="fr-FR" dirty="0"/>
              <a:t>Don’t </a:t>
            </a:r>
            <a:r>
              <a:rPr lang="fr-FR" dirty="0" err="1"/>
              <a:t>forget</a:t>
            </a:r>
            <a:r>
              <a:rPr lang="fr-FR" dirty="0"/>
              <a:t> to close the « </a:t>
            </a:r>
            <a:r>
              <a:rPr lang="fr-FR" dirty="0" err="1"/>
              <a:t>oldfd</a:t>
            </a:r>
            <a:r>
              <a:rPr lang="fr-FR" dirty="0"/>
              <a:t> » </a:t>
            </a:r>
            <a:r>
              <a:rPr lang="fr-FR" dirty="0" err="1"/>
              <a:t>after</a:t>
            </a:r>
            <a:r>
              <a:rPr lang="fr-FR" dirty="0"/>
              <a:t> the duplication</a:t>
            </a:r>
          </a:p>
          <a:p>
            <a:pPr lvl="1"/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do an </a:t>
            </a:r>
            <a:r>
              <a:rPr lang="fr-FR" dirty="0" err="1"/>
              <a:t>exec</a:t>
            </a:r>
            <a:r>
              <a:rPr lang="fr-FR" dirty="0"/>
              <a:t>(2),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close the « </a:t>
            </a:r>
            <a:r>
              <a:rPr lang="fr-FR" dirty="0" err="1"/>
              <a:t>oldfd</a:t>
            </a:r>
            <a:r>
              <a:rPr lang="fr-FR" dirty="0"/>
              <a:t> »…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neither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program (</a:t>
            </a:r>
            <a:r>
              <a:rPr lang="fr-FR" dirty="0" err="1"/>
              <a:t>except</a:t>
            </a:r>
            <a:r>
              <a:rPr lang="fr-FR" dirty="0"/>
              <a:t>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coded</a:t>
            </a:r>
            <a:r>
              <a:rPr lang="fr-FR" dirty="0"/>
              <a:t> to do </a:t>
            </a:r>
            <a:r>
              <a:rPr lang="fr-FR" dirty="0" err="1"/>
              <a:t>so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3A028B-9344-4B26-A215-1C4180E54AE0}"/>
              </a:ext>
            </a:extLst>
          </p:cNvPr>
          <p:cNvSpPr txBox="1"/>
          <p:nvPr/>
        </p:nvSpPr>
        <p:spPr>
          <a:xfrm>
            <a:off x="5299294" y="797945"/>
            <a:ext cx="380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 </a:t>
            </a:r>
            <a:r>
              <a:rPr lang="fr-FR" dirty="0">
                <a:hlinkClick r:id="rId3"/>
              </a:rPr>
              <a:t>https://toroid.org/unix-pipe-implementation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65006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Dup2</a:t>
            </a:r>
          </a:p>
        </p:txBody>
      </p:sp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0584F948-FE9B-4673-9D88-F76048E913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1:	</a:t>
            </a:r>
            <a:r>
              <a:rPr lang="fr-FR" sz="2000" i="1" dirty="0"/>
              <a:t>(initial state)</a:t>
            </a:r>
            <a:endParaRPr lang="fr-FR" i="1" dirty="0"/>
          </a:p>
          <a:p>
            <a:endParaRPr lang="fr-FR" sz="2000" dirty="0"/>
          </a:p>
          <a:p>
            <a:r>
              <a:rPr lang="fr-FR" sz="2000" dirty="0"/>
              <a:t>The 3 </a:t>
            </a:r>
            <a:r>
              <a:rPr lang="fr-FR" sz="2000" dirty="0" err="1"/>
              <a:t>usual</a:t>
            </a:r>
            <a:r>
              <a:rPr lang="fr-FR" sz="2000" dirty="0"/>
              <a:t> file </a:t>
            </a:r>
            <a:r>
              <a:rPr lang="fr-FR" sz="2000" dirty="0" err="1"/>
              <a:t>descriptors</a:t>
            </a:r>
            <a:r>
              <a:rPr lang="fr-FR" sz="2000" dirty="0"/>
              <a:t> are </a:t>
            </a:r>
            <a:r>
              <a:rPr lang="fr-FR" sz="2000" dirty="0" err="1"/>
              <a:t>opened</a:t>
            </a:r>
            <a:endParaRPr lang="fr-FR" sz="2000" dirty="0"/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STDIN</a:t>
            </a:r>
          </a:p>
          <a:p>
            <a:pPr lvl="1"/>
            <a:r>
              <a:rPr lang="fr-FR" sz="1600" dirty="0"/>
              <a:t>STDOUT</a:t>
            </a:r>
          </a:p>
          <a:p>
            <a:pPr lvl="1"/>
            <a:r>
              <a:rPr lang="fr-FR" sz="1600" dirty="0"/>
              <a:t>STDERR</a:t>
            </a:r>
          </a:p>
          <a:p>
            <a:pPr lvl="1"/>
            <a:endParaRPr lang="fr-FR" sz="1600" dirty="0"/>
          </a:p>
          <a:p>
            <a:pPr marL="76200" indent="0" algn="ctr">
              <a:buNone/>
            </a:pPr>
            <a:r>
              <a:rPr lang="fr-FR" sz="1800" i="1" dirty="0"/>
              <a:t>(</a:t>
            </a:r>
            <a:r>
              <a:rPr lang="fr-FR" sz="1800" i="1" dirty="0" err="1"/>
              <a:t>They</a:t>
            </a:r>
            <a:r>
              <a:rPr lang="fr-FR" sz="1800" i="1" dirty="0"/>
              <a:t> are </a:t>
            </a:r>
            <a:r>
              <a:rPr lang="fr-FR" sz="1800" i="1" dirty="0" err="1"/>
              <a:t>inherited</a:t>
            </a:r>
            <a:r>
              <a:rPr lang="fr-FR" sz="1800" i="1" dirty="0"/>
              <a:t> </a:t>
            </a:r>
            <a:r>
              <a:rPr lang="fr-FR" sz="1800" i="1" dirty="0" err="1"/>
              <a:t>from</a:t>
            </a:r>
            <a:r>
              <a:rPr lang="fr-FR" sz="1800" i="1" dirty="0"/>
              <a:t> the parent process)</a:t>
            </a:r>
            <a:endParaRPr lang="fr-FR" sz="2000" i="1" dirty="0"/>
          </a:p>
          <a:p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31</a:t>
            </a:fld>
            <a:endParaRPr lang="fr-FR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A215AF-F1AD-413D-BFC6-D20EA7806211}"/>
              </a:ext>
            </a:extLst>
          </p:cNvPr>
          <p:cNvGrpSpPr/>
          <p:nvPr/>
        </p:nvGrpSpPr>
        <p:grpSpPr>
          <a:xfrm>
            <a:off x="537207" y="1006283"/>
            <a:ext cx="3771902" cy="3130933"/>
            <a:chOff x="537207" y="1006283"/>
            <a:chExt cx="3771902" cy="3130933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504E3F45-2335-4420-A4A4-E469780536F9}"/>
                </a:ext>
              </a:extLst>
            </p:cNvPr>
            <p:cNvGrpSpPr/>
            <p:nvPr/>
          </p:nvGrpSpPr>
          <p:grpSpPr>
            <a:xfrm>
              <a:off x="948690" y="1444652"/>
              <a:ext cx="1725930" cy="2692564"/>
              <a:chOff x="5755009" y="1131570"/>
              <a:chExt cx="1725930" cy="26925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782CC1-6368-4C24-B6C1-C7536A08294C}"/>
                  </a:ext>
                </a:extLst>
              </p:cNvPr>
              <p:cNvSpPr/>
              <p:nvPr/>
            </p:nvSpPr>
            <p:spPr>
              <a:xfrm>
                <a:off x="5755009" y="1131570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869C44-B2AF-4E57-91D1-429DAE204465}"/>
                  </a:ext>
                </a:extLst>
              </p:cNvPr>
              <p:cNvSpPr/>
              <p:nvPr/>
            </p:nvSpPr>
            <p:spPr>
              <a:xfrm>
                <a:off x="5755009" y="155325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38D98D-1637-4481-BB96-9862A4146F06}"/>
                  </a:ext>
                </a:extLst>
              </p:cNvPr>
              <p:cNvSpPr/>
              <p:nvPr/>
            </p:nvSpPr>
            <p:spPr>
              <a:xfrm>
                <a:off x="5755009" y="197616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98290-A19A-4B7A-B0FE-E2259FCBDD4A}"/>
                  </a:ext>
                </a:extLst>
              </p:cNvPr>
              <p:cNvSpPr/>
              <p:nvPr/>
            </p:nvSpPr>
            <p:spPr>
              <a:xfrm>
                <a:off x="5755009" y="2397842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44E5AB-28F2-4E85-98D3-DBCD07EC6980}"/>
                  </a:ext>
                </a:extLst>
              </p:cNvPr>
              <p:cNvSpPr/>
              <p:nvPr/>
            </p:nvSpPr>
            <p:spPr>
              <a:xfrm>
                <a:off x="5755009" y="2819523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Organigramme : Document 17">
                <a:extLst>
                  <a:ext uri="{FF2B5EF4-FFF2-40B4-BE49-F238E27FC236}">
                    <a16:creationId xmlns:a16="http://schemas.microsoft.com/office/drawing/2014/main" id="{87AC7460-B037-4072-A494-F6EDD1CBEB30}"/>
                  </a:ext>
                </a:extLst>
              </p:cNvPr>
              <p:cNvSpPr/>
              <p:nvPr/>
            </p:nvSpPr>
            <p:spPr>
              <a:xfrm>
                <a:off x="5755009" y="3241204"/>
                <a:ext cx="1725930" cy="58293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23" name="Connecteur : en arc 22">
              <a:extLst>
                <a:ext uri="{FF2B5EF4-FFF2-40B4-BE49-F238E27FC236}">
                  <a16:creationId xmlns:a16="http://schemas.microsoft.com/office/drawing/2014/main" id="{E1AA92BE-976C-4D72-A54F-CA1AF780B9F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51710" y="1161114"/>
              <a:ext cx="1074420" cy="494992"/>
            </a:xfrm>
            <a:prstGeom prst="curvedConnector3">
              <a:avLst>
                <a:gd name="adj1" fmla="val 4468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6091282-6559-403A-8219-D9077C0156C5}"/>
                </a:ext>
              </a:extLst>
            </p:cNvPr>
            <p:cNvSpPr txBox="1"/>
            <p:nvPr/>
          </p:nvSpPr>
          <p:spPr>
            <a:xfrm>
              <a:off x="3326130" y="1006283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STDIN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BEBA23-2CB7-40EE-9C34-61252B6B968A}"/>
                </a:ext>
              </a:extLst>
            </p:cNvPr>
            <p:cNvSpPr txBox="1"/>
            <p:nvPr/>
          </p:nvSpPr>
          <p:spPr>
            <a:xfrm>
              <a:off x="3377560" y="2325287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STDERR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81301A2-2B76-46F3-9461-39F3E10B4273}"/>
                </a:ext>
              </a:extLst>
            </p:cNvPr>
            <p:cNvSpPr txBox="1"/>
            <p:nvPr/>
          </p:nvSpPr>
          <p:spPr>
            <a:xfrm>
              <a:off x="3377560" y="1923899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STDOUT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59BEB23D-C9E3-4421-87A1-EED575714062}"/>
                </a:ext>
              </a:extLst>
            </p:cNvPr>
            <p:cNvCxnSpPr/>
            <p:nvPr/>
          </p:nvCxnSpPr>
          <p:spPr>
            <a:xfrm>
              <a:off x="2251710" y="2077788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22EF69E9-700A-4111-B09B-B150CC7CFACC}"/>
                </a:ext>
              </a:extLst>
            </p:cNvPr>
            <p:cNvCxnSpPr/>
            <p:nvPr/>
          </p:nvCxnSpPr>
          <p:spPr>
            <a:xfrm>
              <a:off x="2251710" y="2479176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igne de multiplication 37">
              <a:extLst>
                <a:ext uri="{FF2B5EF4-FFF2-40B4-BE49-F238E27FC236}">
                  <a16:creationId xmlns:a16="http://schemas.microsoft.com/office/drawing/2014/main" id="{7F08522B-BBF5-4805-BFB5-7A43026E9E4F}"/>
                </a:ext>
              </a:extLst>
            </p:cNvPr>
            <p:cNvSpPr/>
            <p:nvPr/>
          </p:nvSpPr>
          <p:spPr>
            <a:xfrm>
              <a:off x="1561883" y="2671379"/>
              <a:ext cx="499541" cy="499541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Signe de multiplication 38">
              <a:extLst>
                <a:ext uri="{FF2B5EF4-FFF2-40B4-BE49-F238E27FC236}">
                  <a16:creationId xmlns:a16="http://schemas.microsoft.com/office/drawing/2014/main" id="{B1D32512-916B-40BE-A92F-A799178C991B}"/>
                </a:ext>
              </a:extLst>
            </p:cNvPr>
            <p:cNvSpPr/>
            <p:nvPr/>
          </p:nvSpPr>
          <p:spPr>
            <a:xfrm>
              <a:off x="1561884" y="3094289"/>
              <a:ext cx="499541" cy="499541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FAA202D-3A36-486A-98F3-712DA180A5BF}"/>
                </a:ext>
              </a:extLst>
            </p:cNvPr>
            <p:cNvSpPr txBox="1"/>
            <p:nvPr/>
          </p:nvSpPr>
          <p:spPr>
            <a:xfrm>
              <a:off x="537210" y="1470827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0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E94C6D2-FFC3-438C-8D02-D323CDAAFD7E}"/>
                </a:ext>
              </a:extLst>
            </p:cNvPr>
            <p:cNvSpPr txBox="1"/>
            <p:nvPr/>
          </p:nvSpPr>
          <p:spPr>
            <a:xfrm>
              <a:off x="537210" y="1891893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1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E736222-9C29-402D-B0A5-19994E141CF9}"/>
                </a:ext>
              </a:extLst>
            </p:cNvPr>
            <p:cNvSpPr txBox="1"/>
            <p:nvPr/>
          </p:nvSpPr>
          <p:spPr>
            <a:xfrm>
              <a:off x="537210" y="2315022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2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DA66E3F-9D6B-42BF-BE2F-68E5E60E314C}"/>
                </a:ext>
              </a:extLst>
            </p:cNvPr>
            <p:cNvSpPr txBox="1"/>
            <p:nvPr/>
          </p:nvSpPr>
          <p:spPr>
            <a:xfrm>
              <a:off x="537210" y="2735474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3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5ED659CB-C278-41EE-8936-D5A8736F1FB0}"/>
                </a:ext>
              </a:extLst>
            </p:cNvPr>
            <p:cNvSpPr txBox="1"/>
            <p:nvPr/>
          </p:nvSpPr>
          <p:spPr>
            <a:xfrm>
              <a:off x="537207" y="3155926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034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Dup2</a:t>
            </a:r>
          </a:p>
        </p:txBody>
      </p:sp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0584F948-FE9B-4673-9D88-F76048E913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2:	</a:t>
            </a:r>
            <a:r>
              <a:rPr lang="fr-FR" sz="2000" dirty="0"/>
              <a:t>pipe(</a:t>
            </a:r>
            <a:r>
              <a:rPr lang="fr-FR" sz="2000" dirty="0" err="1"/>
              <a:t>int</a:t>
            </a:r>
            <a:r>
              <a:rPr lang="fr-FR" sz="2000" dirty="0"/>
              <a:t>[2])</a:t>
            </a:r>
          </a:p>
          <a:p>
            <a:endParaRPr lang="fr-FR" sz="2000" dirty="0"/>
          </a:p>
          <a:p>
            <a:r>
              <a:rPr lang="fr-FR" sz="2000" dirty="0" err="1"/>
              <a:t>Two</a:t>
            </a:r>
            <a:r>
              <a:rPr lang="fr-FR" sz="2000" dirty="0"/>
              <a:t> file </a:t>
            </a:r>
            <a:r>
              <a:rPr lang="fr-FR" sz="2000" dirty="0" err="1"/>
              <a:t>descriptors</a:t>
            </a:r>
            <a:r>
              <a:rPr lang="fr-FR" sz="2000" dirty="0"/>
              <a:t> are </a:t>
            </a:r>
            <a:r>
              <a:rPr lang="fr-FR" sz="2000" dirty="0" err="1"/>
              <a:t>reserved</a:t>
            </a:r>
            <a:r>
              <a:rPr lang="fr-FR" sz="2000" dirty="0"/>
              <a:t> in </a:t>
            </a:r>
            <a:r>
              <a:rPr lang="fr-FR" sz="2000" dirty="0" err="1"/>
              <a:t>order</a:t>
            </a:r>
            <a:r>
              <a:rPr lang="fr-FR" sz="2000" dirty="0"/>
              <a:t> to </a:t>
            </a:r>
            <a:r>
              <a:rPr lang="fr-FR" sz="2000" dirty="0" err="1"/>
              <a:t>access</a:t>
            </a:r>
            <a:r>
              <a:rPr lang="fr-FR" sz="2000" dirty="0"/>
              <a:t> the pipe (the </a:t>
            </a:r>
            <a:r>
              <a:rPr lang="fr-FR" sz="2000" dirty="0" err="1"/>
              <a:t>kernel’s</a:t>
            </a:r>
            <a:r>
              <a:rPr lang="fr-FR" sz="2000" dirty="0"/>
              <a:t> buffer)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7F44B5D-5A8D-4CB8-9906-8DA5DC33E744}"/>
              </a:ext>
            </a:extLst>
          </p:cNvPr>
          <p:cNvGrpSpPr/>
          <p:nvPr/>
        </p:nvGrpSpPr>
        <p:grpSpPr>
          <a:xfrm>
            <a:off x="537207" y="1006283"/>
            <a:ext cx="3771902" cy="3130933"/>
            <a:chOff x="537207" y="1006283"/>
            <a:chExt cx="3771902" cy="3130933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504E3F45-2335-4420-A4A4-E469780536F9}"/>
                </a:ext>
              </a:extLst>
            </p:cNvPr>
            <p:cNvGrpSpPr/>
            <p:nvPr/>
          </p:nvGrpSpPr>
          <p:grpSpPr>
            <a:xfrm>
              <a:off x="948690" y="1444652"/>
              <a:ext cx="1725930" cy="2692564"/>
              <a:chOff x="5755009" y="1131570"/>
              <a:chExt cx="1725930" cy="26925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782CC1-6368-4C24-B6C1-C7536A08294C}"/>
                  </a:ext>
                </a:extLst>
              </p:cNvPr>
              <p:cNvSpPr/>
              <p:nvPr/>
            </p:nvSpPr>
            <p:spPr>
              <a:xfrm>
                <a:off x="5755009" y="1131570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869C44-B2AF-4E57-91D1-429DAE204465}"/>
                  </a:ext>
                </a:extLst>
              </p:cNvPr>
              <p:cNvSpPr/>
              <p:nvPr/>
            </p:nvSpPr>
            <p:spPr>
              <a:xfrm>
                <a:off x="5755009" y="155325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38D98D-1637-4481-BB96-9862A4146F06}"/>
                  </a:ext>
                </a:extLst>
              </p:cNvPr>
              <p:cNvSpPr/>
              <p:nvPr/>
            </p:nvSpPr>
            <p:spPr>
              <a:xfrm>
                <a:off x="5755009" y="197616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98290-A19A-4B7A-B0FE-E2259FCBDD4A}"/>
                  </a:ext>
                </a:extLst>
              </p:cNvPr>
              <p:cNvSpPr/>
              <p:nvPr/>
            </p:nvSpPr>
            <p:spPr>
              <a:xfrm>
                <a:off x="5755009" y="2397842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44E5AB-28F2-4E85-98D3-DBCD07EC6980}"/>
                  </a:ext>
                </a:extLst>
              </p:cNvPr>
              <p:cNvSpPr/>
              <p:nvPr/>
            </p:nvSpPr>
            <p:spPr>
              <a:xfrm>
                <a:off x="5755009" y="2819523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Organigramme : Document 17">
                <a:extLst>
                  <a:ext uri="{FF2B5EF4-FFF2-40B4-BE49-F238E27FC236}">
                    <a16:creationId xmlns:a16="http://schemas.microsoft.com/office/drawing/2014/main" id="{87AC7460-B037-4072-A494-F6EDD1CBEB30}"/>
                  </a:ext>
                </a:extLst>
              </p:cNvPr>
              <p:cNvSpPr/>
              <p:nvPr/>
            </p:nvSpPr>
            <p:spPr>
              <a:xfrm>
                <a:off x="5755009" y="3241204"/>
                <a:ext cx="1725930" cy="58293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23" name="Connecteur : en arc 22">
              <a:extLst>
                <a:ext uri="{FF2B5EF4-FFF2-40B4-BE49-F238E27FC236}">
                  <a16:creationId xmlns:a16="http://schemas.microsoft.com/office/drawing/2014/main" id="{E1AA92BE-976C-4D72-A54F-CA1AF780B9F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51710" y="1161114"/>
              <a:ext cx="1074420" cy="494992"/>
            </a:xfrm>
            <a:prstGeom prst="curvedConnector3">
              <a:avLst>
                <a:gd name="adj1" fmla="val 4468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6091282-6559-403A-8219-D9077C0156C5}"/>
                </a:ext>
              </a:extLst>
            </p:cNvPr>
            <p:cNvSpPr txBox="1"/>
            <p:nvPr/>
          </p:nvSpPr>
          <p:spPr>
            <a:xfrm>
              <a:off x="3326130" y="1006283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STDIN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BEBA23-2CB7-40EE-9C34-61252B6B968A}"/>
                </a:ext>
              </a:extLst>
            </p:cNvPr>
            <p:cNvSpPr txBox="1"/>
            <p:nvPr/>
          </p:nvSpPr>
          <p:spPr>
            <a:xfrm>
              <a:off x="3377560" y="2325287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STDERR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81301A2-2B76-46F3-9461-39F3E10B4273}"/>
                </a:ext>
              </a:extLst>
            </p:cNvPr>
            <p:cNvSpPr txBox="1"/>
            <p:nvPr/>
          </p:nvSpPr>
          <p:spPr>
            <a:xfrm>
              <a:off x="3377560" y="1923899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STDOUT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59BEB23D-C9E3-4421-87A1-EED575714062}"/>
                </a:ext>
              </a:extLst>
            </p:cNvPr>
            <p:cNvCxnSpPr/>
            <p:nvPr/>
          </p:nvCxnSpPr>
          <p:spPr>
            <a:xfrm>
              <a:off x="2251710" y="2077788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22EF69E9-700A-4111-B09B-B150CC7CFACC}"/>
                </a:ext>
              </a:extLst>
            </p:cNvPr>
            <p:cNvCxnSpPr/>
            <p:nvPr/>
          </p:nvCxnSpPr>
          <p:spPr>
            <a:xfrm>
              <a:off x="2251710" y="2479176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FAA202D-3A36-486A-98F3-712DA180A5BF}"/>
                </a:ext>
              </a:extLst>
            </p:cNvPr>
            <p:cNvSpPr txBox="1"/>
            <p:nvPr/>
          </p:nvSpPr>
          <p:spPr>
            <a:xfrm>
              <a:off x="537210" y="1470827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0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E94C6D2-FFC3-438C-8D02-D323CDAAFD7E}"/>
                </a:ext>
              </a:extLst>
            </p:cNvPr>
            <p:cNvSpPr txBox="1"/>
            <p:nvPr/>
          </p:nvSpPr>
          <p:spPr>
            <a:xfrm>
              <a:off x="537210" y="1891893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1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E736222-9C29-402D-B0A5-19994E141CF9}"/>
                </a:ext>
              </a:extLst>
            </p:cNvPr>
            <p:cNvSpPr txBox="1"/>
            <p:nvPr/>
          </p:nvSpPr>
          <p:spPr>
            <a:xfrm>
              <a:off x="537210" y="2315022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2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DA66E3F-9D6B-42BF-BE2F-68E5E60E314C}"/>
                </a:ext>
              </a:extLst>
            </p:cNvPr>
            <p:cNvSpPr txBox="1"/>
            <p:nvPr/>
          </p:nvSpPr>
          <p:spPr>
            <a:xfrm>
              <a:off x="537210" y="2735474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3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5ED659CB-C278-41EE-8936-D5A8736F1FB0}"/>
                </a:ext>
              </a:extLst>
            </p:cNvPr>
            <p:cNvSpPr txBox="1"/>
            <p:nvPr/>
          </p:nvSpPr>
          <p:spPr>
            <a:xfrm>
              <a:off x="537207" y="3155926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4</a:t>
              </a:r>
            </a:p>
          </p:txBody>
        </p:sp>
        <p:sp>
          <p:nvSpPr>
            <p:cNvPr id="3" name="Flèche : gauche 2">
              <a:extLst>
                <a:ext uri="{FF2B5EF4-FFF2-40B4-BE49-F238E27FC236}">
                  <a16:creationId xmlns:a16="http://schemas.microsoft.com/office/drawing/2014/main" id="{94C403F6-EB62-4977-B616-25B8601E04AB}"/>
                </a:ext>
              </a:extLst>
            </p:cNvPr>
            <p:cNvSpPr/>
            <p:nvPr/>
          </p:nvSpPr>
          <p:spPr>
            <a:xfrm>
              <a:off x="2303613" y="2819585"/>
              <a:ext cx="662731" cy="2192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07F78A5-D1D3-4A8C-9522-E17A9E95FF77}"/>
                </a:ext>
              </a:extLst>
            </p:cNvPr>
            <p:cNvSpPr txBox="1"/>
            <p:nvPr/>
          </p:nvSpPr>
          <p:spPr>
            <a:xfrm>
              <a:off x="2966344" y="2766251"/>
              <a:ext cx="68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in</a:t>
              </a:r>
            </a:p>
          </p:txBody>
        </p:sp>
        <p:sp>
          <p:nvSpPr>
            <p:cNvPr id="29" name="Flèche : gauche 28">
              <a:extLst>
                <a:ext uri="{FF2B5EF4-FFF2-40B4-BE49-F238E27FC236}">
                  <a16:creationId xmlns:a16="http://schemas.microsoft.com/office/drawing/2014/main" id="{2A46694A-0256-4485-9A17-82589ACC311F}"/>
                </a:ext>
              </a:extLst>
            </p:cNvPr>
            <p:cNvSpPr/>
            <p:nvPr/>
          </p:nvSpPr>
          <p:spPr>
            <a:xfrm rot="10800000">
              <a:off x="2314831" y="3230607"/>
              <a:ext cx="662731" cy="2192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8F1A777-AFA2-411C-978A-1A2E227CB223}"/>
                </a:ext>
              </a:extLst>
            </p:cNvPr>
            <p:cNvSpPr txBox="1"/>
            <p:nvPr/>
          </p:nvSpPr>
          <p:spPr>
            <a:xfrm>
              <a:off x="2977562" y="3178753"/>
              <a:ext cx="68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676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Dup2</a:t>
            </a:r>
          </a:p>
        </p:txBody>
      </p:sp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0584F948-FE9B-4673-9D88-F76048E913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3:	</a:t>
            </a:r>
            <a:r>
              <a:rPr lang="fr-FR" sz="2000" dirty="0"/>
              <a:t>close(4)</a:t>
            </a:r>
          </a:p>
          <a:p>
            <a:endParaRPr lang="fr-FR" sz="2000" dirty="0"/>
          </a:p>
          <a:p>
            <a:r>
              <a:rPr lang="fr-FR" sz="2000" dirty="0"/>
              <a:t>One of the file </a:t>
            </a:r>
            <a:r>
              <a:rPr lang="fr-FR" sz="2000" dirty="0" err="1"/>
              <a:t>descriptor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closed</a:t>
            </a:r>
            <a:r>
              <a:rPr lang="fr-FR" sz="2000" dirty="0"/>
              <a:t>, in </a:t>
            </a:r>
            <a:r>
              <a:rPr lang="fr-FR" sz="2000" dirty="0" err="1"/>
              <a:t>order</a:t>
            </a:r>
            <a:r>
              <a:rPr lang="fr-FR" sz="2000" dirty="0"/>
              <a:t> to </a:t>
            </a:r>
            <a:r>
              <a:rPr lang="fr-FR" sz="2000" dirty="0" err="1"/>
              <a:t>keep</a:t>
            </a:r>
            <a:r>
              <a:rPr lang="fr-FR" sz="2000" dirty="0"/>
              <a:t> the pipe </a:t>
            </a:r>
            <a:r>
              <a:rPr lang="fr-FR" sz="2000" dirty="0" err="1"/>
              <a:t>unidirectionnal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33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9CC206E-E28F-4BE5-BA28-6187306201D6}"/>
              </a:ext>
            </a:extLst>
          </p:cNvPr>
          <p:cNvGrpSpPr/>
          <p:nvPr/>
        </p:nvGrpSpPr>
        <p:grpSpPr>
          <a:xfrm>
            <a:off x="537207" y="1006283"/>
            <a:ext cx="3771902" cy="3130933"/>
            <a:chOff x="537207" y="1006283"/>
            <a:chExt cx="3771902" cy="3130933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504E3F45-2335-4420-A4A4-E469780536F9}"/>
                </a:ext>
              </a:extLst>
            </p:cNvPr>
            <p:cNvGrpSpPr/>
            <p:nvPr/>
          </p:nvGrpSpPr>
          <p:grpSpPr>
            <a:xfrm>
              <a:off x="948690" y="1444652"/>
              <a:ext cx="1725930" cy="2692564"/>
              <a:chOff x="5755009" y="1131570"/>
              <a:chExt cx="1725930" cy="26925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782CC1-6368-4C24-B6C1-C7536A08294C}"/>
                  </a:ext>
                </a:extLst>
              </p:cNvPr>
              <p:cNvSpPr/>
              <p:nvPr/>
            </p:nvSpPr>
            <p:spPr>
              <a:xfrm>
                <a:off x="5755009" y="1131570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869C44-B2AF-4E57-91D1-429DAE204465}"/>
                  </a:ext>
                </a:extLst>
              </p:cNvPr>
              <p:cNvSpPr/>
              <p:nvPr/>
            </p:nvSpPr>
            <p:spPr>
              <a:xfrm>
                <a:off x="5755009" y="155325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38D98D-1637-4481-BB96-9862A4146F06}"/>
                  </a:ext>
                </a:extLst>
              </p:cNvPr>
              <p:cNvSpPr/>
              <p:nvPr/>
            </p:nvSpPr>
            <p:spPr>
              <a:xfrm>
                <a:off x="5755009" y="197616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98290-A19A-4B7A-B0FE-E2259FCBDD4A}"/>
                  </a:ext>
                </a:extLst>
              </p:cNvPr>
              <p:cNvSpPr/>
              <p:nvPr/>
            </p:nvSpPr>
            <p:spPr>
              <a:xfrm>
                <a:off x="5755009" y="2397842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44E5AB-28F2-4E85-98D3-DBCD07EC6980}"/>
                  </a:ext>
                </a:extLst>
              </p:cNvPr>
              <p:cNvSpPr/>
              <p:nvPr/>
            </p:nvSpPr>
            <p:spPr>
              <a:xfrm>
                <a:off x="5755009" y="2819523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Organigramme : Document 17">
                <a:extLst>
                  <a:ext uri="{FF2B5EF4-FFF2-40B4-BE49-F238E27FC236}">
                    <a16:creationId xmlns:a16="http://schemas.microsoft.com/office/drawing/2014/main" id="{87AC7460-B037-4072-A494-F6EDD1CBEB30}"/>
                  </a:ext>
                </a:extLst>
              </p:cNvPr>
              <p:cNvSpPr/>
              <p:nvPr/>
            </p:nvSpPr>
            <p:spPr>
              <a:xfrm>
                <a:off x="5755009" y="3241204"/>
                <a:ext cx="1725930" cy="58293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23" name="Connecteur : en arc 22">
              <a:extLst>
                <a:ext uri="{FF2B5EF4-FFF2-40B4-BE49-F238E27FC236}">
                  <a16:creationId xmlns:a16="http://schemas.microsoft.com/office/drawing/2014/main" id="{E1AA92BE-976C-4D72-A54F-CA1AF780B9F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51710" y="1161114"/>
              <a:ext cx="1074420" cy="494992"/>
            </a:xfrm>
            <a:prstGeom prst="curvedConnector3">
              <a:avLst>
                <a:gd name="adj1" fmla="val 4468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6091282-6559-403A-8219-D9077C0156C5}"/>
                </a:ext>
              </a:extLst>
            </p:cNvPr>
            <p:cNvSpPr txBox="1"/>
            <p:nvPr/>
          </p:nvSpPr>
          <p:spPr>
            <a:xfrm>
              <a:off x="3326130" y="1006283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STDIN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BEBA23-2CB7-40EE-9C34-61252B6B968A}"/>
                </a:ext>
              </a:extLst>
            </p:cNvPr>
            <p:cNvSpPr txBox="1"/>
            <p:nvPr/>
          </p:nvSpPr>
          <p:spPr>
            <a:xfrm>
              <a:off x="3377560" y="2325287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STDERR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81301A2-2B76-46F3-9461-39F3E10B4273}"/>
                </a:ext>
              </a:extLst>
            </p:cNvPr>
            <p:cNvSpPr txBox="1"/>
            <p:nvPr/>
          </p:nvSpPr>
          <p:spPr>
            <a:xfrm>
              <a:off x="3377560" y="1923899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STDOUT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59BEB23D-C9E3-4421-87A1-EED575714062}"/>
                </a:ext>
              </a:extLst>
            </p:cNvPr>
            <p:cNvCxnSpPr/>
            <p:nvPr/>
          </p:nvCxnSpPr>
          <p:spPr>
            <a:xfrm>
              <a:off x="2251710" y="2077788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22EF69E9-700A-4111-B09B-B150CC7CFACC}"/>
                </a:ext>
              </a:extLst>
            </p:cNvPr>
            <p:cNvCxnSpPr/>
            <p:nvPr/>
          </p:nvCxnSpPr>
          <p:spPr>
            <a:xfrm>
              <a:off x="2251710" y="2479176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FAA202D-3A36-486A-98F3-712DA180A5BF}"/>
                </a:ext>
              </a:extLst>
            </p:cNvPr>
            <p:cNvSpPr txBox="1"/>
            <p:nvPr/>
          </p:nvSpPr>
          <p:spPr>
            <a:xfrm>
              <a:off x="537210" y="1470827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0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E94C6D2-FFC3-438C-8D02-D323CDAAFD7E}"/>
                </a:ext>
              </a:extLst>
            </p:cNvPr>
            <p:cNvSpPr txBox="1"/>
            <p:nvPr/>
          </p:nvSpPr>
          <p:spPr>
            <a:xfrm>
              <a:off x="537210" y="1891893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1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E736222-9C29-402D-B0A5-19994E141CF9}"/>
                </a:ext>
              </a:extLst>
            </p:cNvPr>
            <p:cNvSpPr txBox="1"/>
            <p:nvPr/>
          </p:nvSpPr>
          <p:spPr>
            <a:xfrm>
              <a:off x="537210" y="2315022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2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DA66E3F-9D6B-42BF-BE2F-68E5E60E314C}"/>
                </a:ext>
              </a:extLst>
            </p:cNvPr>
            <p:cNvSpPr txBox="1"/>
            <p:nvPr/>
          </p:nvSpPr>
          <p:spPr>
            <a:xfrm>
              <a:off x="537210" y="2735474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3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5ED659CB-C278-41EE-8936-D5A8736F1FB0}"/>
                </a:ext>
              </a:extLst>
            </p:cNvPr>
            <p:cNvSpPr txBox="1"/>
            <p:nvPr/>
          </p:nvSpPr>
          <p:spPr>
            <a:xfrm>
              <a:off x="537207" y="3155926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4</a:t>
              </a:r>
            </a:p>
          </p:txBody>
        </p:sp>
        <p:sp>
          <p:nvSpPr>
            <p:cNvPr id="3" name="Flèche : gauche 2">
              <a:extLst>
                <a:ext uri="{FF2B5EF4-FFF2-40B4-BE49-F238E27FC236}">
                  <a16:creationId xmlns:a16="http://schemas.microsoft.com/office/drawing/2014/main" id="{94C403F6-EB62-4977-B616-25B8601E04AB}"/>
                </a:ext>
              </a:extLst>
            </p:cNvPr>
            <p:cNvSpPr/>
            <p:nvPr/>
          </p:nvSpPr>
          <p:spPr>
            <a:xfrm>
              <a:off x="2303613" y="2819585"/>
              <a:ext cx="662731" cy="2192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07F78A5-D1D3-4A8C-9522-E17A9E95FF77}"/>
                </a:ext>
              </a:extLst>
            </p:cNvPr>
            <p:cNvSpPr txBox="1"/>
            <p:nvPr/>
          </p:nvSpPr>
          <p:spPr>
            <a:xfrm>
              <a:off x="2966344" y="2766251"/>
              <a:ext cx="68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in</a:t>
              </a:r>
            </a:p>
          </p:txBody>
        </p:sp>
        <p:sp>
          <p:nvSpPr>
            <p:cNvPr id="29" name="Flèche : gauche 28">
              <a:extLst>
                <a:ext uri="{FF2B5EF4-FFF2-40B4-BE49-F238E27FC236}">
                  <a16:creationId xmlns:a16="http://schemas.microsoft.com/office/drawing/2014/main" id="{2A46694A-0256-4485-9A17-82589ACC311F}"/>
                </a:ext>
              </a:extLst>
            </p:cNvPr>
            <p:cNvSpPr/>
            <p:nvPr/>
          </p:nvSpPr>
          <p:spPr>
            <a:xfrm rot="10800000">
              <a:off x="2314831" y="3230607"/>
              <a:ext cx="662731" cy="2192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8F1A777-AFA2-411C-978A-1A2E227CB223}"/>
                </a:ext>
              </a:extLst>
            </p:cNvPr>
            <p:cNvSpPr txBox="1"/>
            <p:nvPr/>
          </p:nvSpPr>
          <p:spPr>
            <a:xfrm>
              <a:off x="2977562" y="3178753"/>
              <a:ext cx="68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out</a:t>
              </a:r>
            </a:p>
          </p:txBody>
        </p:sp>
        <p:sp>
          <p:nvSpPr>
            <p:cNvPr id="32" name="Signe de multiplication 31">
              <a:extLst>
                <a:ext uri="{FF2B5EF4-FFF2-40B4-BE49-F238E27FC236}">
                  <a16:creationId xmlns:a16="http://schemas.microsoft.com/office/drawing/2014/main" id="{C47A6966-D82D-43A7-B50D-0CA385FB5970}"/>
                </a:ext>
              </a:extLst>
            </p:cNvPr>
            <p:cNvSpPr/>
            <p:nvPr/>
          </p:nvSpPr>
          <p:spPr>
            <a:xfrm>
              <a:off x="1561884" y="3094289"/>
              <a:ext cx="499541" cy="499541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DBE6A4C-E365-4FB0-9E85-82926A7F63C3}"/>
                </a:ext>
              </a:extLst>
            </p:cNvPr>
            <p:cNvCxnSpPr/>
            <p:nvPr/>
          </p:nvCxnSpPr>
          <p:spPr>
            <a:xfrm>
              <a:off x="2542272" y="3163546"/>
              <a:ext cx="264695" cy="375533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1253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Dup2</a:t>
            </a:r>
          </a:p>
        </p:txBody>
      </p:sp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0584F948-FE9B-4673-9D88-F76048E913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4:	</a:t>
            </a:r>
            <a:r>
              <a:rPr lang="fr-FR" sz="2000" dirty="0" err="1"/>
              <a:t>dup</a:t>
            </a:r>
            <a:r>
              <a:rPr lang="fr-FR" sz="2000" dirty="0"/>
              <a:t>(3, 0)</a:t>
            </a:r>
          </a:p>
          <a:p>
            <a:endParaRPr lang="fr-FR" sz="2000" dirty="0"/>
          </a:p>
          <a:p>
            <a:r>
              <a:rPr lang="fr-FR" sz="2000" dirty="0"/>
              <a:t>Duplicate the file </a:t>
            </a:r>
            <a:r>
              <a:rPr lang="fr-FR" sz="2000" dirty="0" err="1"/>
              <a:t>descriptor</a:t>
            </a:r>
            <a:r>
              <a:rPr lang="fr-FR" sz="2000" dirty="0"/>
              <a:t> </a:t>
            </a:r>
            <a:r>
              <a:rPr lang="fr-FR" sz="2000" dirty="0" err="1"/>
              <a:t>number</a:t>
            </a:r>
            <a:r>
              <a:rPr lang="fr-FR" sz="2000" dirty="0"/>
              <a:t> 3 </a:t>
            </a:r>
            <a:r>
              <a:rPr lang="fr-FR" sz="2000" dirty="0" err="1"/>
              <a:t>into</a:t>
            </a:r>
            <a:r>
              <a:rPr lang="fr-FR" sz="2000" dirty="0"/>
              <a:t> STDIN</a:t>
            </a:r>
          </a:p>
          <a:p>
            <a:endParaRPr lang="fr-FR" sz="2000" dirty="0"/>
          </a:p>
          <a:p>
            <a:pPr>
              <a:buFont typeface="+mj-lt"/>
              <a:buAutoNum type="arabicPeriod"/>
            </a:pPr>
            <a:r>
              <a:rPr lang="fr-FR" sz="2000" dirty="0" err="1"/>
              <a:t>fd</a:t>
            </a:r>
            <a:r>
              <a:rPr lang="fr-FR" sz="2000" dirty="0"/>
              <a:t> 0 </a:t>
            </a:r>
            <a:r>
              <a:rPr lang="fr-FR" sz="2000" dirty="0" err="1"/>
              <a:t>is</a:t>
            </a:r>
            <a:r>
              <a:rPr lang="fr-FR" sz="2000" dirty="0"/>
              <a:t> first </a:t>
            </a:r>
            <a:r>
              <a:rPr lang="fr-FR" sz="2000" dirty="0" err="1"/>
              <a:t>closed</a:t>
            </a:r>
            <a:endParaRPr lang="fr-FR" sz="2000" dirty="0"/>
          </a:p>
          <a:p>
            <a:pPr>
              <a:buFont typeface="+mj-lt"/>
              <a:buAutoNum type="arabicPeriod"/>
            </a:pPr>
            <a:r>
              <a:rPr lang="fr-FR" sz="2000" dirty="0" err="1"/>
              <a:t>fd</a:t>
            </a:r>
            <a:r>
              <a:rPr lang="fr-FR" sz="2000" dirty="0"/>
              <a:t> 3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redirected</a:t>
            </a:r>
            <a:r>
              <a:rPr lang="fr-FR" sz="2000" dirty="0"/>
              <a:t> to the </a:t>
            </a:r>
            <a:r>
              <a:rPr lang="fr-FR" sz="2000" dirty="0" err="1"/>
              <a:t>fd</a:t>
            </a:r>
            <a:r>
              <a:rPr lang="fr-FR" sz="2000" dirty="0"/>
              <a:t> 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34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9BEE2A8-72DE-4E0A-A79A-FAA7E1EFBB93}"/>
              </a:ext>
            </a:extLst>
          </p:cNvPr>
          <p:cNvGrpSpPr/>
          <p:nvPr/>
        </p:nvGrpSpPr>
        <p:grpSpPr>
          <a:xfrm>
            <a:off x="537207" y="1006283"/>
            <a:ext cx="3771902" cy="3130933"/>
            <a:chOff x="537207" y="1006283"/>
            <a:chExt cx="3771902" cy="3130933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504E3F45-2335-4420-A4A4-E469780536F9}"/>
                </a:ext>
              </a:extLst>
            </p:cNvPr>
            <p:cNvGrpSpPr/>
            <p:nvPr/>
          </p:nvGrpSpPr>
          <p:grpSpPr>
            <a:xfrm>
              <a:off x="948690" y="1444652"/>
              <a:ext cx="1725930" cy="2692564"/>
              <a:chOff x="5755009" y="1131570"/>
              <a:chExt cx="1725930" cy="26925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782CC1-6368-4C24-B6C1-C7536A08294C}"/>
                  </a:ext>
                </a:extLst>
              </p:cNvPr>
              <p:cNvSpPr/>
              <p:nvPr/>
            </p:nvSpPr>
            <p:spPr>
              <a:xfrm>
                <a:off x="5755009" y="1131570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869C44-B2AF-4E57-91D1-429DAE204465}"/>
                  </a:ext>
                </a:extLst>
              </p:cNvPr>
              <p:cNvSpPr/>
              <p:nvPr/>
            </p:nvSpPr>
            <p:spPr>
              <a:xfrm>
                <a:off x="5755009" y="155325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38D98D-1637-4481-BB96-9862A4146F06}"/>
                  </a:ext>
                </a:extLst>
              </p:cNvPr>
              <p:cNvSpPr/>
              <p:nvPr/>
            </p:nvSpPr>
            <p:spPr>
              <a:xfrm>
                <a:off x="5755009" y="197616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98290-A19A-4B7A-B0FE-E2259FCBDD4A}"/>
                  </a:ext>
                </a:extLst>
              </p:cNvPr>
              <p:cNvSpPr/>
              <p:nvPr/>
            </p:nvSpPr>
            <p:spPr>
              <a:xfrm>
                <a:off x="5755009" y="2397842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44E5AB-28F2-4E85-98D3-DBCD07EC6980}"/>
                  </a:ext>
                </a:extLst>
              </p:cNvPr>
              <p:cNvSpPr/>
              <p:nvPr/>
            </p:nvSpPr>
            <p:spPr>
              <a:xfrm>
                <a:off x="5755009" y="2819523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Organigramme : Document 17">
                <a:extLst>
                  <a:ext uri="{FF2B5EF4-FFF2-40B4-BE49-F238E27FC236}">
                    <a16:creationId xmlns:a16="http://schemas.microsoft.com/office/drawing/2014/main" id="{87AC7460-B037-4072-A494-F6EDD1CBEB30}"/>
                  </a:ext>
                </a:extLst>
              </p:cNvPr>
              <p:cNvSpPr/>
              <p:nvPr/>
            </p:nvSpPr>
            <p:spPr>
              <a:xfrm>
                <a:off x="5755009" y="3241204"/>
                <a:ext cx="1725930" cy="58293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23" name="Connecteur : en arc 22">
              <a:extLst>
                <a:ext uri="{FF2B5EF4-FFF2-40B4-BE49-F238E27FC236}">
                  <a16:creationId xmlns:a16="http://schemas.microsoft.com/office/drawing/2014/main" id="{E1AA92BE-976C-4D72-A54F-CA1AF780B9F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51710" y="1161114"/>
              <a:ext cx="1074420" cy="494992"/>
            </a:xfrm>
            <a:prstGeom prst="curvedConnector3">
              <a:avLst>
                <a:gd name="adj1" fmla="val 4468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6091282-6559-403A-8219-D9077C0156C5}"/>
                </a:ext>
              </a:extLst>
            </p:cNvPr>
            <p:cNvSpPr txBox="1"/>
            <p:nvPr/>
          </p:nvSpPr>
          <p:spPr>
            <a:xfrm>
              <a:off x="3326130" y="1006283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STDIN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BEBA23-2CB7-40EE-9C34-61252B6B968A}"/>
                </a:ext>
              </a:extLst>
            </p:cNvPr>
            <p:cNvSpPr txBox="1"/>
            <p:nvPr/>
          </p:nvSpPr>
          <p:spPr>
            <a:xfrm>
              <a:off x="3377560" y="2325287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STDERR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81301A2-2B76-46F3-9461-39F3E10B4273}"/>
                </a:ext>
              </a:extLst>
            </p:cNvPr>
            <p:cNvSpPr txBox="1"/>
            <p:nvPr/>
          </p:nvSpPr>
          <p:spPr>
            <a:xfrm>
              <a:off x="3377560" y="1923899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STDOUT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59BEB23D-C9E3-4421-87A1-EED575714062}"/>
                </a:ext>
              </a:extLst>
            </p:cNvPr>
            <p:cNvCxnSpPr/>
            <p:nvPr/>
          </p:nvCxnSpPr>
          <p:spPr>
            <a:xfrm>
              <a:off x="2251710" y="2077788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22EF69E9-700A-4111-B09B-B150CC7CFACC}"/>
                </a:ext>
              </a:extLst>
            </p:cNvPr>
            <p:cNvCxnSpPr/>
            <p:nvPr/>
          </p:nvCxnSpPr>
          <p:spPr>
            <a:xfrm>
              <a:off x="2251710" y="2479176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FAA202D-3A36-486A-98F3-712DA180A5BF}"/>
                </a:ext>
              </a:extLst>
            </p:cNvPr>
            <p:cNvSpPr txBox="1"/>
            <p:nvPr/>
          </p:nvSpPr>
          <p:spPr>
            <a:xfrm>
              <a:off x="537210" y="1470827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0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E94C6D2-FFC3-438C-8D02-D323CDAAFD7E}"/>
                </a:ext>
              </a:extLst>
            </p:cNvPr>
            <p:cNvSpPr txBox="1"/>
            <p:nvPr/>
          </p:nvSpPr>
          <p:spPr>
            <a:xfrm>
              <a:off x="537210" y="1891893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1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E736222-9C29-402D-B0A5-19994E141CF9}"/>
                </a:ext>
              </a:extLst>
            </p:cNvPr>
            <p:cNvSpPr txBox="1"/>
            <p:nvPr/>
          </p:nvSpPr>
          <p:spPr>
            <a:xfrm>
              <a:off x="537210" y="2315022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2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DA66E3F-9D6B-42BF-BE2F-68E5E60E314C}"/>
                </a:ext>
              </a:extLst>
            </p:cNvPr>
            <p:cNvSpPr txBox="1"/>
            <p:nvPr/>
          </p:nvSpPr>
          <p:spPr>
            <a:xfrm>
              <a:off x="537210" y="2735474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3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5ED659CB-C278-41EE-8936-D5A8736F1FB0}"/>
                </a:ext>
              </a:extLst>
            </p:cNvPr>
            <p:cNvSpPr txBox="1"/>
            <p:nvPr/>
          </p:nvSpPr>
          <p:spPr>
            <a:xfrm>
              <a:off x="537207" y="3155926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4</a:t>
              </a:r>
            </a:p>
          </p:txBody>
        </p:sp>
        <p:sp>
          <p:nvSpPr>
            <p:cNvPr id="3" name="Flèche : gauche 2">
              <a:extLst>
                <a:ext uri="{FF2B5EF4-FFF2-40B4-BE49-F238E27FC236}">
                  <a16:creationId xmlns:a16="http://schemas.microsoft.com/office/drawing/2014/main" id="{94C403F6-EB62-4977-B616-25B8601E04AB}"/>
                </a:ext>
              </a:extLst>
            </p:cNvPr>
            <p:cNvSpPr/>
            <p:nvPr/>
          </p:nvSpPr>
          <p:spPr>
            <a:xfrm>
              <a:off x="2303613" y="2819585"/>
              <a:ext cx="662731" cy="2192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07F78A5-D1D3-4A8C-9522-E17A9E95FF77}"/>
                </a:ext>
              </a:extLst>
            </p:cNvPr>
            <p:cNvSpPr txBox="1"/>
            <p:nvPr/>
          </p:nvSpPr>
          <p:spPr>
            <a:xfrm>
              <a:off x="2966344" y="2766251"/>
              <a:ext cx="68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in</a:t>
              </a:r>
            </a:p>
          </p:txBody>
        </p:sp>
        <p:sp>
          <p:nvSpPr>
            <p:cNvPr id="32" name="Signe de multiplication 31">
              <a:extLst>
                <a:ext uri="{FF2B5EF4-FFF2-40B4-BE49-F238E27FC236}">
                  <a16:creationId xmlns:a16="http://schemas.microsoft.com/office/drawing/2014/main" id="{C47A6966-D82D-43A7-B50D-0CA385FB5970}"/>
                </a:ext>
              </a:extLst>
            </p:cNvPr>
            <p:cNvSpPr/>
            <p:nvPr/>
          </p:nvSpPr>
          <p:spPr>
            <a:xfrm>
              <a:off x="1561884" y="3094289"/>
              <a:ext cx="499541" cy="499541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E7E02A4-0025-48B5-AD71-9B853A7E219F}"/>
                </a:ext>
              </a:extLst>
            </p:cNvPr>
            <p:cNvCxnSpPr/>
            <p:nvPr/>
          </p:nvCxnSpPr>
          <p:spPr>
            <a:xfrm>
              <a:off x="2717051" y="1220843"/>
              <a:ext cx="264695" cy="375533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C132B904-FD2D-4976-BB87-B7EB9F70CCC0}"/>
                </a:ext>
              </a:extLst>
            </p:cNvPr>
            <p:cNvSpPr/>
            <p:nvPr/>
          </p:nvSpPr>
          <p:spPr>
            <a:xfrm rot="3394174">
              <a:off x="1839456" y="2160259"/>
              <a:ext cx="1474880" cy="2192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56042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Dup2</a:t>
            </a:r>
          </a:p>
        </p:txBody>
      </p:sp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0584F948-FE9B-4673-9D88-F76048E913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5:	</a:t>
            </a:r>
            <a:r>
              <a:rPr lang="fr-FR" sz="2000" dirty="0"/>
              <a:t>close(3)</a:t>
            </a:r>
          </a:p>
          <a:p>
            <a:endParaRPr lang="fr-FR" sz="2000" dirty="0"/>
          </a:p>
          <a:p>
            <a:r>
              <a:rPr lang="fr-FR" sz="2000" dirty="0"/>
              <a:t>Close the </a:t>
            </a:r>
            <a:r>
              <a:rPr lang="fr-FR" sz="2000" dirty="0" err="1"/>
              <a:t>old</a:t>
            </a:r>
            <a:r>
              <a:rPr lang="fr-FR" sz="2000" dirty="0"/>
              <a:t> file </a:t>
            </a:r>
            <a:r>
              <a:rPr lang="fr-FR" sz="2000" dirty="0" err="1"/>
              <a:t>descriptor</a:t>
            </a:r>
            <a:r>
              <a:rPr lang="fr-FR" sz="2000" dirty="0"/>
              <a:t> (</a:t>
            </a:r>
            <a:r>
              <a:rPr lang="fr-FR" sz="2000" dirty="0" err="1"/>
              <a:t>fd</a:t>
            </a:r>
            <a:r>
              <a:rPr lang="fr-FR" sz="2000" dirty="0"/>
              <a:t> 3) </a:t>
            </a:r>
            <a:r>
              <a:rPr lang="fr-FR" sz="2000" dirty="0" err="1"/>
              <a:t>because</a:t>
            </a:r>
            <a:r>
              <a:rPr lang="fr-FR" sz="2000" dirty="0"/>
              <a:t> the program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loaded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exec</a:t>
            </a:r>
            <a:r>
              <a:rPr lang="fr-FR" sz="2000" dirty="0"/>
              <a:t>() </a:t>
            </a:r>
            <a:r>
              <a:rPr lang="fr-FR" sz="2000" dirty="0" err="1"/>
              <a:t>won’t</a:t>
            </a:r>
            <a:r>
              <a:rPr lang="fr-FR" sz="2000" dirty="0"/>
              <a:t> close </a:t>
            </a:r>
            <a:r>
              <a:rPr lang="fr-FR" sz="2000" dirty="0" err="1"/>
              <a:t>it</a:t>
            </a:r>
            <a:br>
              <a:rPr lang="fr-FR" sz="2000" dirty="0"/>
            </a:br>
            <a:br>
              <a:rPr lang="fr-FR" sz="2000" dirty="0"/>
            </a:br>
            <a:r>
              <a:rPr lang="fr-FR" sz="2000" i="1" dirty="0"/>
              <a:t>(by </a:t>
            </a:r>
            <a:r>
              <a:rPr lang="fr-FR" sz="2000" i="1" dirty="0" err="1"/>
              <a:t>inheritance</a:t>
            </a:r>
            <a:r>
              <a:rPr lang="fr-FR" sz="2000" i="1" dirty="0"/>
              <a:t>, </a:t>
            </a:r>
            <a:r>
              <a:rPr lang="fr-FR" sz="2000" i="1" dirty="0" err="1"/>
              <a:t>each</a:t>
            </a:r>
            <a:r>
              <a:rPr lang="fr-FR" sz="2000" i="1" dirty="0"/>
              <a:t> process </a:t>
            </a:r>
            <a:r>
              <a:rPr lang="fr-FR" sz="2000" i="1" dirty="0" err="1"/>
              <a:t>expects</a:t>
            </a:r>
            <a:r>
              <a:rPr lang="fr-FR" sz="2000" i="1" dirty="0"/>
              <a:t> </a:t>
            </a:r>
            <a:r>
              <a:rPr lang="fr-FR" sz="2000" i="1" dirty="0" err="1"/>
              <a:t>only</a:t>
            </a:r>
            <a:r>
              <a:rPr lang="fr-FR" sz="2000" i="1" dirty="0"/>
              <a:t> </a:t>
            </a:r>
            <a:r>
              <a:rPr lang="fr-FR" sz="2000" i="1" dirty="0" err="1"/>
              <a:t>fd</a:t>
            </a:r>
            <a:r>
              <a:rPr lang="fr-FR" sz="2000" i="1" dirty="0"/>
              <a:t> 0,1,2 to </a:t>
            </a:r>
            <a:r>
              <a:rPr lang="fr-FR" sz="2000" i="1" dirty="0" err="1"/>
              <a:t>be</a:t>
            </a:r>
            <a:r>
              <a:rPr lang="fr-FR" sz="2000" i="1" dirty="0"/>
              <a:t> </a:t>
            </a:r>
            <a:r>
              <a:rPr lang="fr-FR" sz="2000" i="1" dirty="0" err="1"/>
              <a:t>opened</a:t>
            </a:r>
            <a:r>
              <a:rPr lang="fr-FR" sz="2000" i="1" dirty="0"/>
              <a:t>)</a:t>
            </a:r>
            <a:endParaRPr lang="fr-FR" sz="1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567BB64-9223-4C97-9AC0-2B9693CEE53F}"/>
              </a:ext>
            </a:extLst>
          </p:cNvPr>
          <p:cNvGrpSpPr/>
          <p:nvPr/>
        </p:nvGrpSpPr>
        <p:grpSpPr>
          <a:xfrm>
            <a:off x="537207" y="1444652"/>
            <a:ext cx="3771902" cy="2692564"/>
            <a:chOff x="537207" y="1444652"/>
            <a:chExt cx="3771902" cy="269256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504E3F45-2335-4420-A4A4-E469780536F9}"/>
                </a:ext>
              </a:extLst>
            </p:cNvPr>
            <p:cNvGrpSpPr/>
            <p:nvPr/>
          </p:nvGrpSpPr>
          <p:grpSpPr>
            <a:xfrm>
              <a:off x="948690" y="1444652"/>
              <a:ext cx="1725930" cy="2692564"/>
              <a:chOff x="5755009" y="1131570"/>
              <a:chExt cx="1725930" cy="26925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782CC1-6368-4C24-B6C1-C7536A08294C}"/>
                  </a:ext>
                </a:extLst>
              </p:cNvPr>
              <p:cNvSpPr/>
              <p:nvPr/>
            </p:nvSpPr>
            <p:spPr>
              <a:xfrm>
                <a:off x="5755009" y="1131570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869C44-B2AF-4E57-91D1-429DAE204465}"/>
                  </a:ext>
                </a:extLst>
              </p:cNvPr>
              <p:cNvSpPr/>
              <p:nvPr/>
            </p:nvSpPr>
            <p:spPr>
              <a:xfrm>
                <a:off x="5755009" y="155325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38D98D-1637-4481-BB96-9862A4146F06}"/>
                  </a:ext>
                </a:extLst>
              </p:cNvPr>
              <p:cNvSpPr/>
              <p:nvPr/>
            </p:nvSpPr>
            <p:spPr>
              <a:xfrm>
                <a:off x="5755009" y="197616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98290-A19A-4B7A-B0FE-E2259FCBDD4A}"/>
                  </a:ext>
                </a:extLst>
              </p:cNvPr>
              <p:cNvSpPr/>
              <p:nvPr/>
            </p:nvSpPr>
            <p:spPr>
              <a:xfrm>
                <a:off x="5755009" y="2397842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44E5AB-28F2-4E85-98D3-DBCD07EC6980}"/>
                  </a:ext>
                </a:extLst>
              </p:cNvPr>
              <p:cNvSpPr/>
              <p:nvPr/>
            </p:nvSpPr>
            <p:spPr>
              <a:xfrm>
                <a:off x="5755009" y="2819523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Organigramme : Document 17">
                <a:extLst>
                  <a:ext uri="{FF2B5EF4-FFF2-40B4-BE49-F238E27FC236}">
                    <a16:creationId xmlns:a16="http://schemas.microsoft.com/office/drawing/2014/main" id="{87AC7460-B037-4072-A494-F6EDD1CBEB30}"/>
                  </a:ext>
                </a:extLst>
              </p:cNvPr>
              <p:cNvSpPr/>
              <p:nvPr/>
            </p:nvSpPr>
            <p:spPr>
              <a:xfrm>
                <a:off x="5755009" y="3241204"/>
                <a:ext cx="1725930" cy="58293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BEBA23-2CB7-40EE-9C34-61252B6B968A}"/>
                </a:ext>
              </a:extLst>
            </p:cNvPr>
            <p:cNvSpPr txBox="1"/>
            <p:nvPr/>
          </p:nvSpPr>
          <p:spPr>
            <a:xfrm>
              <a:off x="3377560" y="2325287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STDERR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81301A2-2B76-46F3-9461-39F3E10B4273}"/>
                </a:ext>
              </a:extLst>
            </p:cNvPr>
            <p:cNvSpPr txBox="1"/>
            <p:nvPr/>
          </p:nvSpPr>
          <p:spPr>
            <a:xfrm>
              <a:off x="3377560" y="1923899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STDOUT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59BEB23D-C9E3-4421-87A1-EED575714062}"/>
                </a:ext>
              </a:extLst>
            </p:cNvPr>
            <p:cNvCxnSpPr/>
            <p:nvPr/>
          </p:nvCxnSpPr>
          <p:spPr>
            <a:xfrm>
              <a:off x="2251710" y="2077788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22EF69E9-700A-4111-B09B-B150CC7CFACC}"/>
                </a:ext>
              </a:extLst>
            </p:cNvPr>
            <p:cNvCxnSpPr/>
            <p:nvPr/>
          </p:nvCxnSpPr>
          <p:spPr>
            <a:xfrm>
              <a:off x="2251710" y="2479176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FAA202D-3A36-486A-98F3-712DA180A5BF}"/>
                </a:ext>
              </a:extLst>
            </p:cNvPr>
            <p:cNvSpPr txBox="1"/>
            <p:nvPr/>
          </p:nvSpPr>
          <p:spPr>
            <a:xfrm>
              <a:off x="537210" y="1470827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0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E94C6D2-FFC3-438C-8D02-D323CDAAFD7E}"/>
                </a:ext>
              </a:extLst>
            </p:cNvPr>
            <p:cNvSpPr txBox="1"/>
            <p:nvPr/>
          </p:nvSpPr>
          <p:spPr>
            <a:xfrm>
              <a:off x="537210" y="1891893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1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E736222-9C29-402D-B0A5-19994E141CF9}"/>
                </a:ext>
              </a:extLst>
            </p:cNvPr>
            <p:cNvSpPr txBox="1"/>
            <p:nvPr/>
          </p:nvSpPr>
          <p:spPr>
            <a:xfrm>
              <a:off x="537210" y="2315022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2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DA66E3F-9D6B-42BF-BE2F-68E5E60E314C}"/>
                </a:ext>
              </a:extLst>
            </p:cNvPr>
            <p:cNvSpPr txBox="1"/>
            <p:nvPr/>
          </p:nvSpPr>
          <p:spPr>
            <a:xfrm>
              <a:off x="537210" y="2735474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3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5ED659CB-C278-41EE-8936-D5A8736F1FB0}"/>
                </a:ext>
              </a:extLst>
            </p:cNvPr>
            <p:cNvSpPr txBox="1"/>
            <p:nvPr/>
          </p:nvSpPr>
          <p:spPr>
            <a:xfrm>
              <a:off x="537207" y="3155926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4</a:t>
              </a:r>
            </a:p>
          </p:txBody>
        </p:sp>
        <p:sp>
          <p:nvSpPr>
            <p:cNvPr id="3" name="Flèche : gauche 2">
              <a:extLst>
                <a:ext uri="{FF2B5EF4-FFF2-40B4-BE49-F238E27FC236}">
                  <a16:creationId xmlns:a16="http://schemas.microsoft.com/office/drawing/2014/main" id="{94C403F6-EB62-4977-B616-25B8601E04AB}"/>
                </a:ext>
              </a:extLst>
            </p:cNvPr>
            <p:cNvSpPr/>
            <p:nvPr/>
          </p:nvSpPr>
          <p:spPr>
            <a:xfrm>
              <a:off x="2303613" y="2819585"/>
              <a:ext cx="662731" cy="2192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07F78A5-D1D3-4A8C-9522-E17A9E95FF77}"/>
                </a:ext>
              </a:extLst>
            </p:cNvPr>
            <p:cNvSpPr txBox="1"/>
            <p:nvPr/>
          </p:nvSpPr>
          <p:spPr>
            <a:xfrm>
              <a:off x="2966344" y="2766251"/>
              <a:ext cx="68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in</a:t>
              </a:r>
            </a:p>
          </p:txBody>
        </p:sp>
        <p:sp>
          <p:nvSpPr>
            <p:cNvPr id="32" name="Signe de multiplication 31">
              <a:extLst>
                <a:ext uri="{FF2B5EF4-FFF2-40B4-BE49-F238E27FC236}">
                  <a16:creationId xmlns:a16="http://schemas.microsoft.com/office/drawing/2014/main" id="{C47A6966-D82D-43A7-B50D-0CA385FB5970}"/>
                </a:ext>
              </a:extLst>
            </p:cNvPr>
            <p:cNvSpPr/>
            <p:nvPr/>
          </p:nvSpPr>
          <p:spPr>
            <a:xfrm>
              <a:off x="1561884" y="3094289"/>
              <a:ext cx="499541" cy="499541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E7E02A4-0025-48B5-AD71-9B853A7E219F}"/>
                </a:ext>
              </a:extLst>
            </p:cNvPr>
            <p:cNvCxnSpPr/>
            <p:nvPr/>
          </p:nvCxnSpPr>
          <p:spPr>
            <a:xfrm>
              <a:off x="2531107" y="2738007"/>
              <a:ext cx="264695" cy="375533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C132B904-FD2D-4976-BB87-B7EB9F70CCC0}"/>
                </a:ext>
              </a:extLst>
            </p:cNvPr>
            <p:cNvSpPr/>
            <p:nvPr/>
          </p:nvSpPr>
          <p:spPr>
            <a:xfrm rot="3394174">
              <a:off x="1839456" y="2160259"/>
              <a:ext cx="1474880" cy="2192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29619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Dup2</a:t>
            </a:r>
          </a:p>
        </p:txBody>
      </p:sp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0584F948-FE9B-4673-9D88-F76048E913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6:	</a:t>
            </a:r>
            <a:r>
              <a:rPr lang="fr-FR" sz="2000" i="1" dirty="0"/>
              <a:t>(final state)</a:t>
            </a:r>
          </a:p>
          <a:p>
            <a:endParaRPr lang="fr-FR" sz="2000" dirty="0"/>
          </a:p>
          <a:p>
            <a:r>
              <a:rPr lang="fr-FR" sz="2000" dirty="0"/>
              <a:t>The </a:t>
            </a:r>
            <a:r>
              <a:rPr lang="fr-FR" sz="2000" dirty="0" err="1"/>
              <a:t>next</a:t>
            </a:r>
            <a:r>
              <a:rPr lang="fr-FR" sz="2000" dirty="0"/>
              <a:t> program to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executed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have </a:t>
            </a:r>
            <a:r>
              <a:rPr lang="fr-FR" sz="2000" dirty="0" err="1"/>
              <a:t>three</a:t>
            </a:r>
            <a:r>
              <a:rPr lang="fr-FR" sz="2000" dirty="0"/>
              <a:t> </a:t>
            </a:r>
            <a:r>
              <a:rPr lang="fr-FR" sz="2000" dirty="0" err="1"/>
              <a:t>opened</a:t>
            </a:r>
            <a:r>
              <a:rPr lang="fr-FR" sz="2000" dirty="0"/>
              <a:t> file </a:t>
            </a:r>
            <a:r>
              <a:rPr lang="fr-FR" sz="2000" dirty="0" err="1"/>
              <a:t>descriptors</a:t>
            </a:r>
            <a:r>
              <a:rPr lang="fr-FR" sz="2000" dirty="0"/>
              <a:t> (0 in </a:t>
            </a:r>
            <a:r>
              <a:rPr lang="fr-FR" sz="2000" dirty="0" err="1"/>
              <a:t>reading</a:t>
            </a:r>
            <a:r>
              <a:rPr lang="fr-FR" sz="2000" dirty="0"/>
              <a:t> mode, 1 and 2 in </a:t>
            </a:r>
            <a:r>
              <a:rPr lang="fr-FR" sz="2000" dirty="0" err="1"/>
              <a:t>writing</a:t>
            </a:r>
            <a:r>
              <a:rPr lang="fr-FR" sz="2000" dirty="0"/>
              <a:t> mode), but the file </a:t>
            </a:r>
            <a:r>
              <a:rPr lang="fr-FR" sz="2000" dirty="0" err="1"/>
              <a:t>descriptor</a:t>
            </a:r>
            <a:r>
              <a:rPr lang="fr-FR" sz="2000" dirty="0"/>
              <a:t> 0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connected</a:t>
            </a:r>
            <a:r>
              <a:rPr lang="fr-FR" sz="2000" dirty="0"/>
              <a:t> to a pipe </a:t>
            </a:r>
            <a:r>
              <a:rPr lang="fr-FR" sz="2000" dirty="0" err="1"/>
              <a:t>instead</a:t>
            </a:r>
            <a:r>
              <a:rPr lang="fr-FR" sz="2000" dirty="0"/>
              <a:t> of STDIN</a:t>
            </a:r>
            <a:endParaRPr lang="fr-FR" sz="1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36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87A0689-3E9F-4AE4-8E15-96BEF046C673}"/>
              </a:ext>
            </a:extLst>
          </p:cNvPr>
          <p:cNvGrpSpPr/>
          <p:nvPr/>
        </p:nvGrpSpPr>
        <p:grpSpPr>
          <a:xfrm>
            <a:off x="537207" y="1444652"/>
            <a:ext cx="3771902" cy="2692564"/>
            <a:chOff x="537207" y="1444652"/>
            <a:chExt cx="3771902" cy="269256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504E3F45-2335-4420-A4A4-E469780536F9}"/>
                </a:ext>
              </a:extLst>
            </p:cNvPr>
            <p:cNvGrpSpPr/>
            <p:nvPr/>
          </p:nvGrpSpPr>
          <p:grpSpPr>
            <a:xfrm>
              <a:off x="948690" y="1444652"/>
              <a:ext cx="1725930" cy="2692564"/>
              <a:chOff x="5755009" y="1131570"/>
              <a:chExt cx="1725930" cy="26925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782CC1-6368-4C24-B6C1-C7536A08294C}"/>
                  </a:ext>
                </a:extLst>
              </p:cNvPr>
              <p:cNvSpPr/>
              <p:nvPr/>
            </p:nvSpPr>
            <p:spPr>
              <a:xfrm>
                <a:off x="5755009" y="1131570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869C44-B2AF-4E57-91D1-429DAE204465}"/>
                  </a:ext>
                </a:extLst>
              </p:cNvPr>
              <p:cNvSpPr/>
              <p:nvPr/>
            </p:nvSpPr>
            <p:spPr>
              <a:xfrm>
                <a:off x="5755009" y="155325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38D98D-1637-4481-BB96-9862A4146F06}"/>
                  </a:ext>
                </a:extLst>
              </p:cNvPr>
              <p:cNvSpPr/>
              <p:nvPr/>
            </p:nvSpPr>
            <p:spPr>
              <a:xfrm>
                <a:off x="5755009" y="1976161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98290-A19A-4B7A-B0FE-E2259FCBDD4A}"/>
                  </a:ext>
                </a:extLst>
              </p:cNvPr>
              <p:cNvSpPr/>
              <p:nvPr/>
            </p:nvSpPr>
            <p:spPr>
              <a:xfrm>
                <a:off x="5755009" y="2397842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44E5AB-28F2-4E85-98D3-DBCD07EC6980}"/>
                  </a:ext>
                </a:extLst>
              </p:cNvPr>
              <p:cNvSpPr/>
              <p:nvPr/>
            </p:nvSpPr>
            <p:spPr>
              <a:xfrm>
                <a:off x="5755009" y="2819523"/>
                <a:ext cx="1725930" cy="422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Organigramme : Document 17">
                <a:extLst>
                  <a:ext uri="{FF2B5EF4-FFF2-40B4-BE49-F238E27FC236}">
                    <a16:creationId xmlns:a16="http://schemas.microsoft.com/office/drawing/2014/main" id="{87AC7460-B037-4072-A494-F6EDD1CBEB30}"/>
                  </a:ext>
                </a:extLst>
              </p:cNvPr>
              <p:cNvSpPr/>
              <p:nvPr/>
            </p:nvSpPr>
            <p:spPr>
              <a:xfrm>
                <a:off x="5755009" y="3241204"/>
                <a:ext cx="1725930" cy="58293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BEBA23-2CB7-40EE-9C34-61252B6B968A}"/>
                </a:ext>
              </a:extLst>
            </p:cNvPr>
            <p:cNvSpPr txBox="1"/>
            <p:nvPr/>
          </p:nvSpPr>
          <p:spPr>
            <a:xfrm>
              <a:off x="3377560" y="2325287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STDERR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81301A2-2B76-46F3-9461-39F3E10B4273}"/>
                </a:ext>
              </a:extLst>
            </p:cNvPr>
            <p:cNvSpPr txBox="1"/>
            <p:nvPr/>
          </p:nvSpPr>
          <p:spPr>
            <a:xfrm>
              <a:off x="3377560" y="1923899"/>
              <a:ext cx="931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STDOUT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59BEB23D-C9E3-4421-87A1-EED575714062}"/>
                </a:ext>
              </a:extLst>
            </p:cNvPr>
            <p:cNvCxnSpPr/>
            <p:nvPr/>
          </p:nvCxnSpPr>
          <p:spPr>
            <a:xfrm>
              <a:off x="2251710" y="2077788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22EF69E9-700A-4111-B09B-B150CC7CFACC}"/>
                </a:ext>
              </a:extLst>
            </p:cNvPr>
            <p:cNvCxnSpPr/>
            <p:nvPr/>
          </p:nvCxnSpPr>
          <p:spPr>
            <a:xfrm>
              <a:off x="2251710" y="2479176"/>
              <a:ext cx="9944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FAA202D-3A36-486A-98F3-712DA180A5BF}"/>
                </a:ext>
              </a:extLst>
            </p:cNvPr>
            <p:cNvSpPr txBox="1"/>
            <p:nvPr/>
          </p:nvSpPr>
          <p:spPr>
            <a:xfrm>
              <a:off x="537210" y="1470827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0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E94C6D2-FFC3-438C-8D02-D323CDAAFD7E}"/>
                </a:ext>
              </a:extLst>
            </p:cNvPr>
            <p:cNvSpPr txBox="1"/>
            <p:nvPr/>
          </p:nvSpPr>
          <p:spPr>
            <a:xfrm>
              <a:off x="537210" y="1891893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1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E736222-9C29-402D-B0A5-19994E141CF9}"/>
                </a:ext>
              </a:extLst>
            </p:cNvPr>
            <p:cNvSpPr txBox="1"/>
            <p:nvPr/>
          </p:nvSpPr>
          <p:spPr>
            <a:xfrm>
              <a:off x="537210" y="2315022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2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DA66E3F-9D6B-42BF-BE2F-68E5E60E314C}"/>
                </a:ext>
              </a:extLst>
            </p:cNvPr>
            <p:cNvSpPr txBox="1"/>
            <p:nvPr/>
          </p:nvSpPr>
          <p:spPr>
            <a:xfrm>
              <a:off x="537210" y="2735474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3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5ED659CB-C278-41EE-8936-D5A8736F1FB0}"/>
                </a:ext>
              </a:extLst>
            </p:cNvPr>
            <p:cNvSpPr txBox="1"/>
            <p:nvPr/>
          </p:nvSpPr>
          <p:spPr>
            <a:xfrm>
              <a:off x="537207" y="3155926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/>
                <a:t>4</a:t>
              </a:r>
            </a:p>
          </p:txBody>
        </p:sp>
        <p:sp>
          <p:nvSpPr>
            <p:cNvPr id="32" name="Signe de multiplication 31">
              <a:extLst>
                <a:ext uri="{FF2B5EF4-FFF2-40B4-BE49-F238E27FC236}">
                  <a16:creationId xmlns:a16="http://schemas.microsoft.com/office/drawing/2014/main" id="{C47A6966-D82D-43A7-B50D-0CA385FB5970}"/>
                </a:ext>
              </a:extLst>
            </p:cNvPr>
            <p:cNvSpPr/>
            <p:nvPr/>
          </p:nvSpPr>
          <p:spPr>
            <a:xfrm>
              <a:off x="1561884" y="3094289"/>
              <a:ext cx="499541" cy="499541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gauche 28">
              <a:extLst>
                <a:ext uri="{FF2B5EF4-FFF2-40B4-BE49-F238E27FC236}">
                  <a16:creationId xmlns:a16="http://schemas.microsoft.com/office/drawing/2014/main" id="{3355E719-CCDA-4810-8FBC-5AEEC0CE8A5D}"/>
                </a:ext>
              </a:extLst>
            </p:cNvPr>
            <p:cNvSpPr/>
            <p:nvPr/>
          </p:nvSpPr>
          <p:spPr>
            <a:xfrm>
              <a:off x="2303613" y="1541326"/>
              <a:ext cx="662731" cy="2192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82BFE2E5-3284-419D-94AE-0E76E0AC0057}"/>
                </a:ext>
              </a:extLst>
            </p:cNvPr>
            <p:cNvSpPr txBox="1"/>
            <p:nvPr/>
          </p:nvSpPr>
          <p:spPr>
            <a:xfrm>
              <a:off x="2966344" y="1497077"/>
              <a:ext cx="68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in</a:t>
              </a:r>
            </a:p>
          </p:txBody>
        </p:sp>
        <p:sp>
          <p:nvSpPr>
            <p:cNvPr id="37" name="Signe de multiplication 36">
              <a:extLst>
                <a:ext uri="{FF2B5EF4-FFF2-40B4-BE49-F238E27FC236}">
                  <a16:creationId xmlns:a16="http://schemas.microsoft.com/office/drawing/2014/main" id="{50369AED-7869-46CD-B49D-3282A6CF8AC8}"/>
                </a:ext>
              </a:extLst>
            </p:cNvPr>
            <p:cNvSpPr/>
            <p:nvPr/>
          </p:nvSpPr>
          <p:spPr>
            <a:xfrm>
              <a:off x="1561883" y="2671379"/>
              <a:ext cx="499541" cy="499541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8830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0"/>
            <a:ext cx="8229600" cy="5143499"/>
          </a:xfrm>
        </p:spPr>
        <p:txBody>
          <a:bodyPr anchor="ctr"/>
          <a:lstStyle/>
          <a:p>
            <a:pPr marL="76200" indent="0">
              <a:buNone/>
            </a:pP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pipe([3, 4])</a:t>
            </a:r>
          </a:p>
          <a:p>
            <a:pPr marL="76200" indent="0">
              <a:buNone/>
            </a:pPr>
            <a:r>
              <a:rPr lang="fr-FR" sz="1400" i="1" dirty="0">
                <a:solidFill>
                  <a:prstClr val="black"/>
                </a:solidFill>
                <a:latin typeface="Lucida Console" panose="020B0609040504020204" pitchFamily="49" charset="0"/>
              </a:rPr>
              <a:t>[... fork()  fork() ...]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dup2(3, 0)</a:t>
            </a:r>
          </a:p>
          <a:p>
            <a:pPr marL="76200" indent="0">
              <a:buNone/>
            </a:pPr>
            <a:r>
              <a:rPr lang="sv-SE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[pid 27597] execve("/bin/grep", ["grep", "hello"], ...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dup2(4, 1)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read(3, "", 4096)</a:t>
            </a:r>
          </a:p>
          <a:p>
            <a:pPr marL="76200" indent="0">
              <a:buNone/>
            </a:pPr>
            <a:r>
              <a:rPr lang="fr-F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fr-F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fr-F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</a:t>
            </a:r>
            <a:r>
              <a:rPr lang="fr-F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execve</a:t>
            </a:r>
            <a:r>
              <a:rPr lang="fr-F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("/bin/cat", ["cat", "file.txt"], ...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read(3, "", 4096)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read(0,  &lt;unfinished ...&gt;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read(3, "hello world!\n", 131072)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write(1, "hello world!\n", 13)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&lt;... read resumed&gt; "hello world!\n", 32768)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write(1, "hello world!\n", 13)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read(0,  &lt;unfinished ...&gt;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read(3, "", 131072)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&lt;... read resumed&gt; "", 32768)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+++ exited with 0 +++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+++ exited with 0 +++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589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(</a:t>
            </a:r>
            <a:r>
              <a:rPr lang="fr-FR" dirty="0" err="1"/>
              <a:t>anonymous</a:t>
            </a:r>
            <a:r>
              <a:rPr lang="fr-FR" dirty="0"/>
              <a:t> pipes) and dup2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76200" indent="0">
              <a:buNone/>
            </a:pPr>
            <a:r>
              <a:rPr lang="fr-F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pipe([3, 4])</a:t>
            </a:r>
          </a:p>
          <a:p>
            <a:r>
              <a:rPr lang="fr-FR" dirty="0"/>
              <a:t>pipe(2) </a:t>
            </a:r>
            <a:r>
              <a:rPr lang="fr-FR" dirty="0" err="1"/>
              <a:t>created</a:t>
            </a:r>
            <a:r>
              <a:rPr lang="fr-FR" dirty="0"/>
              <a:t> file </a:t>
            </a:r>
            <a:r>
              <a:rPr lang="fr-FR" dirty="0" err="1"/>
              <a:t>descriptors</a:t>
            </a:r>
            <a:r>
              <a:rPr lang="fr-FR" dirty="0"/>
              <a:t> « 3 » and « 4 »</a:t>
            </a:r>
            <a:endParaRPr 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76200" indent="0">
              <a:buNone/>
            </a:pPr>
            <a:endParaRPr 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76200" indent="0">
              <a:buNone/>
            </a:pP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pid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 27597] dup2(3, 0)</a:t>
            </a:r>
            <a:endParaRPr lang="fr-FR" dirty="0"/>
          </a:p>
          <a:p>
            <a:r>
              <a:rPr lang="fr-FR" dirty="0"/>
              <a:t>dup2(2) </a:t>
            </a:r>
            <a:r>
              <a:rPr lang="fr-FR" dirty="0" err="1"/>
              <a:t>duplicated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 « 3 »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 « 0 » (STDIN)</a:t>
            </a:r>
          </a:p>
          <a:p>
            <a:pPr marL="76200" indent="0">
              <a:buNone/>
            </a:pP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pid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27596] dup2(4, 1)</a:t>
            </a:r>
            <a:endParaRPr lang="fr-FR" dirty="0"/>
          </a:p>
          <a:p>
            <a:r>
              <a:rPr lang="fr-FR" dirty="0"/>
              <a:t>dup2(2) </a:t>
            </a:r>
            <a:r>
              <a:rPr lang="fr-FR" dirty="0" err="1"/>
              <a:t>duplicated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 « 4 »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 « 1 » (STDOUT)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52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39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27830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CFC01-3CFC-4923-A0D1-6B3ABCD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 &amp; </a:t>
            </a:r>
            <a:r>
              <a:rPr lang="fr-FR" dirty="0" err="1"/>
              <a:t>Synchronization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38119D-0109-4F3E-9B31-16D8E5994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How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communicate</a:t>
            </a:r>
            <a:r>
              <a:rPr lang="fr-FR" dirty="0"/>
              <a:t> and </a:t>
            </a:r>
            <a:r>
              <a:rPr lang="fr-FR" dirty="0" err="1"/>
              <a:t>share</a:t>
            </a:r>
            <a:r>
              <a:rPr lang="fr-FR" dirty="0"/>
              <a:t> or </a:t>
            </a:r>
            <a:r>
              <a:rPr lang="fr-FR" dirty="0" err="1"/>
              <a:t>transfer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one to </a:t>
            </a:r>
            <a:r>
              <a:rPr lang="fr-FR" dirty="0" err="1"/>
              <a:t>another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InterProcess</a:t>
            </a:r>
            <a:r>
              <a:rPr lang="fr-FR" dirty="0"/>
              <a:t> Communications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technical</a:t>
            </a:r>
            <a:r>
              <a:rPr lang="fr-FR" dirty="0"/>
              <a:t> challenges?</a:t>
            </a:r>
          </a:p>
          <a:p>
            <a:pPr lvl="1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data at </a:t>
            </a:r>
            <a:r>
              <a:rPr lang="fr-FR" dirty="0" err="1"/>
              <a:t>what</a:t>
            </a:r>
            <a:r>
              <a:rPr lang="fr-FR" dirty="0"/>
              <a:t> time?</a:t>
            </a:r>
          </a:p>
          <a:p>
            <a:pPr lvl="1"/>
            <a:r>
              <a:rPr lang="fr-FR" dirty="0"/>
              <a:t>How to </a:t>
            </a:r>
            <a:r>
              <a:rPr lang="fr-FR" dirty="0" err="1"/>
              <a:t>wait</a:t>
            </a:r>
            <a:r>
              <a:rPr lang="fr-FR" dirty="0"/>
              <a:t> for the </a:t>
            </a:r>
            <a:r>
              <a:rPr lang="fr-FR" dirty="0" err="1"/>
              <a:t>other</a:t>
            </a:r>
            <a:r>
              <a:rPr lang="fr-FR" dirty="0"/>
              <a:t> process to finish </a:t>
            </a:r>
            <a:r>
              <a:rPr lang="fr-FR" dirty="0" err="1"/>
              <a:t>reading</a:t>
            </a:r>
            <a:r>
              <a:rPr lang="fr-FR" dirty="0"/>
              <a:t>/</a:t>
            </a:r>
            <a:r>
              <a:rPr lang="fr-FR" dirty="0" err="1"/>
              <a:t>writing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How to </a:t>
            </a:r>
            <a:r>
              <a:rPr lang="fr-FR" dirty="0" err="1"/>
              <a:t>be</a:t>
            </a:r>
            <a:r>
              <a:rPr lang="fr-FR" dirty="0"/>
              <a:t> sure </a:t>
            </a:r>
            <a:r>
              <a:rPr lang="fr-FR" dirty="0" err="1"/>
              <a:t>that</a:t>
            </a:r>
            <a:r>
              <a:rPr lang="fr-FR" dirty="0"/>
              <a:t> the data are </a:t>
            </a:r>
            <a:r>
              <a:rPr lang="fr-FR" dirty="0" err="1"/>
              <a:t>written</a:t>
            </a:r>
            <a:r>
              <a:rPr lang="fr-FR" dirty="0"/>
              <a:t> </a:t>
            </a:r>
            <a:r>
              <a:rPr lang="fr-FR" dirty="0" err="1"/>
              <a:t>immediately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i="1" dirty="0" err="1"/>
              <a:t>Synchronization</a:t>
            </a:r>
            <a:r>
              <a:rPr lang="fr-FR" i="1" dirty="0"/>
              <a:t> </a:t>
            </a:r>
            <a:r>
              <a:rPr lang="fr-FR" i="1" dirty="0" err="1"/>
              <a:t>problems</a:t>
            </a: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6385AA-35A6-4748-AF46-023296864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657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40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86898-BB62-4313-97E1-84D31C61243A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7" name="Connecteur droit avec flèche 12">
            <a:extLst>
              <a:ext uri="{FF2B5EF4-FFF2-40B4-BE49-F238E27FC236}">
                <a16:creationId xmlns:a16="http://schemas.microsoft.com/office/drawing/2014/main" id="{243446BF-2790-4558-8338-8B6845BADA6A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H="1">
            <a:off x="4992364" y="2014947"/>
            <a:ext cx="148590" cy="826994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9CD759D8-7329-46E3-86BE-5CEB0A1AB10E}"/>
              </a:ext>
            </a:extLst>
          </p:cNvPr>
          <p:cNvGrpSpPr/>
          <p:nvPr/>
        </p:nvGrpSpPr>
        <p:grpSpPr>
          <a:xfrm>
            <a:off x="4055104" y="2664776"/>
            <a:ext cx="937260" cy="707985"/>
            <a:chOff x="5932170" y="2217420"/>
            <a:chExt cx="937260" cy="7079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BD0D6-5779-4A24-9CBD-465AE44187E5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E6AC94-1EB4-459C-BC7C-BF8CE28E5EF2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11" name="Connecteur droit avec flèche 12">
            <a:extLst>
              <a:ext uri="{FF2B5EF4-FFF2-40B4-BE49-F238E27FC236}">
                <a16:creationId xmlns:a16="http://schemas.microsoft.com/office/drawing/2014/main" id="{3D2CEC0E-027A-44AB-B038-35BAB79C074C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3906514" y="2014948"/>
            <a:ext cx="148590" cy="1180649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C8AC355-26C2-438F-B304-5FFA0E136183}"/>
              </a:ext>
            </a:extLst>
          </p:cNvPr>
          <p:cNvSpPr txBox="1"/>
          <p:nvPr/>
        </p:nvSpPr>
        <p:spPr>
          <a:xfrm>
            <a:off x="4082406" y="3810801"/>
            <a:ext cx="882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pipe()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BE32E-CD84-4BAA-8F7E-98E7097201E9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cxnSp>
        <p:nvCxnSpPr>
          <p:cNvPr id="14" name="Connecteur droit avec flèche 12">
            <a:extLst>
              <a:ext uri="{FF2B5EF4-FFF2-40B4-BE49-F238E27FC236}">
                <a16:creationId xmlns:a16="http://schemas.microsoft.com/office/drawing/2014/main" id="{E23D7ADC-6ABD-430C-A351-DD4342E0F6AC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3192140" y="2841941"/>
            <a:ext cx="862965" cy="1905212"/>
          </a:xfrm>
          <a:prstGeom prst="curvedConnector3">
            <a:avLst>
              <a:gd name="adj1" fmla="val 126490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2">
            <a:extLst>
              <a:ext uri="{FF2B5EF4-FFF2-40B4-BE49-F238E27FC236}">
                <a16:creationId xmlns:a16="http://schemas.microsoft.com/office/drawing/2014/main" id="{781CEBD6-5322-4264-925A-C571FFB41F48}"/>
              </a:ext>
            </a:extLst>
          </p:cNvPr>
          <p:cNvCxnSpPr>
            <a:cxnSpLocks/>
            <a:stCxn id="13" idx="3"/>
            <a:endCxn id="10" idx="3"/>
          </p:cNvCxnSpPr>
          <p:nvPr/>
        </p:nvCxnSpPr>
        <p:spPr>
          <a:xfrm flipH="1" flipV="1">
            <a:off x="4992364" y="3195596"/>
            <a:ext cx="862965" cy="1551557"/>
          </a:xfrm>
          <a:prstGeom prst="curvedConnector3">
            <a:avLst>
              <a:gd name="adj1" fmla="val -26490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29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86898-BB62-4313-97E1-84D31C61243A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7" name="Connecteur droit avec flèche 12">
            <a:extLst>
              <a:ext uri="{FF2B5EF4-FFF2-40B4-BE49-F238E27FC236}">
                <a16:creationId xmlns:a16="http://schemas.microsoft.com/office/drawing/2014/main" id="{243446BF-2790-4558-8338-8B6845BADA6A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H="1">
            <a:off x="4992364" y="2014947"/>
            <a:ext cx="148590" cy="826994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9CD759D8-7329-46E3-86BE-5CEB0A1AB10E}"/>
              </a:ext>
            </a:extLst>
          </p:cNvPr>
          <p:cNvGrpSpPr/>
          <p:nvPr/>
        </p:nvGrpSpPr>
        <p:grpSpPr>
          <a:xfrm>
            <a:off x="4055104" y="2664776"/>
            <a:ext cx="937260" cy="707985"/>
            <a:chOff x="5932170" y="2217420"/>
            <a:chExt cx="937260" cy="7079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BD0D6-5779-4A24-9CBD-465AE44187E5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E6AC94-1EB4-459C-BC7C-BF8CE28E5EF2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11" name="Connecteur droit avec flèche 12">
            <a:extLst>
              <a:ext uri="{FF2B5EF4-FFF2-40B4-BE49-F238E27FC236}">
                <a16:creationId xmlns:a16="http://schemas.microsoft.com/office/drawing/2014/main" id="{3D2CEC0E-027A-44AB-B038-35BAB79C074C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3906514" y="2014948"/>
            <a:ext cx="148590" cy="1180649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A2512EB-79FB-4104-B579-5539E88CC22C}"/>
              </a:ext>
            </a:extLst>
          </p:cNvPr>
          <p:cNvCxnSpPr>
            <a:stCxn id="9" idx="1"/>
          </p:cNvCxnSpPr>
          <p:nvPr/>
        </p:nvCxnSpPr>
        <p:spPr>
          <a:xfrm flipH="1">
            <a:off x="3801979" y="2841941"/>
            <a:ext cx="25312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539F5B4-B86D-42BE-A98C-86FBD228538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992364" y="3195596"/>
            <a:ext cx="253126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23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42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1875AEF-3EA4-426B-97ED-C3FBE53035DC}"/>
              </a:ext>
            </a:extLst>
          </p:cNvPr>
          <p:cNvCxnSpPr>
            <a:cxnSpLocks/>
          </p:cNvCxnSpPr>
          <p:nvPr/>
        </p:nvCxnSpPr>
        <p:spPr>
          <a:xfrm flipH="1">
            <a:off x="3192139" y="2403567"/>
            <a:ext cx="714375" cy="52251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F91A4AE-6F4E-4994-8303-25AFA333FEA5}"/>
              </a:ext>
            </a:extLst>
          </p:cNvPr>
          <p:cNvSpPr txBox="1"/>
          <p:nvPr/>
        </p:nvSpPr>
        <p:spPr>
          <a:xfrm>
            <a:off x="2605173" y="2259167"/>
            <a:ext cx="882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fork()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0" name="Connecteur droit avec flèche 12">
            <a:extLst>
              <a:ext uri="{FF2B5EF4-FFF2-40B4-BE49-F238E27FC236}">
                <a16:creationId xmlns:a16="http://schemas.microsoft.com/office/drawing/2014/main" id="{8ADB0C3A-845D-4B2E-AE38-1F471A476F01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H="1">
            <a:off x="4992364" y="2014947"/>
            <a:ext cx="148590" cy="826994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0080BD5-941B-4AD9-B535-368658725A3F}"/>
              </a:ext>
            </a:extLst>
          </p:cNvPr>
          <p:cNvGrpSpPr/>
          <p:nvPr/>
        </p:nvGrpSpPr>
        <p:grpSpPr>
          <a:xfrm>
            <a:off x="4055104" y="2664776"/>
            <a:ext cx="937260" cy="707985"/>
            <a:chOff x="5932170" y="2217420"/>
            <a:chExt cx="937260" cy="7079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28B80B-9703-4DEC-9FBF-4E41CB7C301C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633850-C11F-4CE9-8F44-D71EB1FA4AE5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25" name="Connecteur droit avec flèche 12">
            <a:extLst>
              <a:ext uri="{FF2B5EF4-FFF2-40B4-BE49-F238E27FC236}">
                <a16:creationId xmlns:a16="http://schemas.microsoft.com/office/drawing/2014/main" id="{5088E64D-5C13-416A-8442-C73C5F7C76DC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>
            <a:off x="3906514" y="2014948"/>
            <a:ext cx="148590" cy="1180649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AF29D46-40C3-44CB-9144-A874ECB30234}"/>
              </a:ext>
            </a:extLst>
          </p:cNvPr>
          <p:cNvGrpSpPr/>
          <p:nvPr/>
        </p:nvGrpSpPr>
        <p:grpSpPr>
          <a:xfrm>
            <a:off x="2106289" y="3964528"/>
            <a:ext cx="937260" cy="707985"/>
            <a:chOff x="5932170" y="2217420"/>
            <a:chExt cx="937260" cy="7079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A1F4E5-B872-415A-8585-EE89278ECC2E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2CDE99-7765-4197-8649-1F2A8BAD8FC3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31" name="Connecteur droit avec flèche 12">
            <a:extLst>
              <a:ext uri="{FF2B5EF4-FFF2-40B4-BE49-F238E27FC236}">
                <a16:creationId xmlns:a16="http://schemas.microsoft.com/office/drawing/2014/main" id="{999D57ED-75AE-4D05-97F5-2A23922C6263}"/>
              </a:ext>
            </a:extLst>
          </p:cNvPr>
          <p:cNvCxnSpPr>
            <a:cxnSpLocks/>
            <a:stCxn id="30" idx="1"/>
            <a:endCxn id="12" idx="1"/>
          </p:cNvCxnSpPr>
          <p:nvPr/>
        </p:nvCxnSpPr>
        <p:spPr>
          <a:xfrm rot="10800000">
            <a:off x="1957699" y="3314700"/>
            <a:ext cx="148590" cy="1180648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BDC2BFD-B0C8-4242-AF05-55D6D4A2379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801980" y="2841941"/>
            <a:ext cx="25312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DCEAAAC-5E0F-4EEA-B76E-A1F28B541F3D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4992364" y="3195596"/>
            <a:ext cx="253126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853165" y="4141355"/>
            <a:ext cx="253124" cy="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48AFD85-5FCF-4176-8E9F-0F2D9034B1C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3043549" y="4495012"/>
            <a:ext cx="253126" cy="3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19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1875AEF-3EA4-426B-97ED-C3FBE53035DC}"/>
              </a:ext>
            </a:extLst>
          </p:cNvPr>
          <p:cNvCxnSpPr>
            <a:cxnSpLocks/>
          </p:cNvCxnSpPr>
          <p:nvPr/>
        </p:nvCxnSpPr>
        <p:spPr>
          <a:xfrm flipH="1">
            <a:off x="3192139" y="2403567"/>
            <a:ext cx="714375" cy="522513"/>
          </a:xfrm>
          <a:prstGeom prst="straightConnector1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0" name="Connecteur droit avec flèche 12">
            <a:extLst>
              <a:ext uri="{FF2B5EF4-FFF2-40B4-BE49-F238E27FC236}">
                <a16:creationId xmlns:a16="http://schemas.microsoft.com/office/drawing/2014/main" id="{8ADB0C3A-845D-4B2E-AE38-1F471A476F01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H="1">
            <a:off x="4992364" y="2014947"/>
            <a:ext cx="148590" cy="826994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0080BD5-941B-4AD9-B535-368658725A3F}"/>
              </a:ext>
            </a:extLst>
          </p:cNvPr>
          <p:cNvGrpSpPr/>
          <p:nvPr/>
        </p:nvGrpSpPr>
        <p:grpSpPr>
          <a:xfrm>
            <a:off x="4055104" y="2664776"/>
            <a:ext cx="937260" cy="707985"/>
            <a:chOff x="5932170" y="2217420"/>
            <a:chExt cx="937260" cy="7079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28B80B-9703-4DEC-9FBF-4E41CB7C301C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633850-C11F-4CE9-8F44-D71EB1FA4AE5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25" name="Connecteur droit avec flèche 12">
            <a:extLst>
              <a:ext uri="{FF2B5EF4-FFF2-40B4-BE49-F238E27FC236}">
                <a16:creationId xmlns:a16="http://schemas.microsoft.com/office/drawing/2014/main" id="{5088E64D-5C13-416A-8442-C73C5F7C76DC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>
            <a:off x="3906514" y="2014948"/>
            <a:ext cx="148590" cy="1180649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AF29D46-40C3-44CB-9144-A874ECB30234}"/>
              </a:ext>
            </a:extLst>
          </p:cNvPr>
          <p:cNvGrpSpPr/>
          <p:nvPr/>
        </p:nvGrpSpPr>
        <p:grpSpPr>
          <a:xfrm>
            <a:off x="2106289" y="3964528"/>
            <a:ext cx="937260" cy="707985"/>
            <a:chOff x="5932170" y="2217420"/>
            <a:chExt cx="937260" cy="7079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A1F4E5-B872-415A-8585-EE89278ECC2E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2CDE99-7765-4197-8649-1F2A8BAD8FC3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31" name="Connecteur droit avec flèche 12">
            <a:extLst>
              <a:ext uri="{FF2B5EF4-FFF2-40B4-BE49-F238E27FC236}">
                <a16:creationId xmlns:a16="http://schemas.microsoft.com/office/drawing/2014/main" id="{999D57ED-75AE-4D05-97F5-2A23922C6263}"/>
              </a:ext>
            </a:extLst>
          </p:cNvPr>
          <p:cNvCxnSpPr>
            <a:cxnSpLocks/>
            <a:stCxn id="30" idx="1"/>
            <a:endCxn id="12" idx="1"/>
          </p:cNvCxnSpPr>
          <p:nvPr/>
        </p:nvCxnSpPr>
        <p:spPr>
          <a:xfrm rot="10800000">
            <a:off x="1957699" y="3314700"/>
            <a:ext cx="148590" cy="1180648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BDC2BFD-B0C8-4242-AF05-55D6D4A2379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801980" y="2841941"/>
            <a:ext cx="25312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DCEAAAC-5E0F-4EEA-B76E-A1F28B541F3D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4992364" y="3195596"/>
            <a:ext cx="253126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853165" y="4141355"/>
            <a:ext cx="253124" cy="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48AFD85-5FCF-4176-8E9F-0F2D9034B1C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3043549" y="4495012"/>
            <a:ext cx="253126" cy="3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30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44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0" name="Connecteur droit avec flèche 12">
            <a:extLst>
              <a:ext uri="{FF2B5EF4-FFF2-40B4-BE49-F238E27FC236}">
                <a16:creationId xmlns:a16="http://schemas.microsoft.com/office/drawing/2014/main" id="{8ADB0C3A-845D-4B2E-AE38-1F471A476F01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H="1">
            <a:off x="4992364" y="2014947"/>
            <a:ext cx="148590" cy="826994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0080BD5-941B-4AD9-B535-368658725A3F}"/>
              </a:ext>
            </a:extLst>
          </p:cNvPr>
          <p:cNvGrpSpPr/>
          <p:nvPr/>
        </p:nvGrpSpPr>
        <p:grpSpPr>
          <a:xfrm>
            <a:off x="4055104" y="2664776"/>
            <a:ext cx="937260" cy="707985"/>
            <a:chOff x="5932170" y="2217420"/>
            <a:chExt cx="937260" cy="7079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28B80B-9703-4DEC-9FBF-4E41CB7C301C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633850-C11F-4CE9-8F44-D71EB1FA4AE5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25" name="Connecteur droit avec flèche 12">
            <a:extLst>
              <a:ext uri="{FF2B5EF4-FFF2-40B4-BE49-F238E27FC236}">
                <a16:creationId xmlns:a16="http://schemas.microsoft.com/office/drawing/2014/main" id="{5088E64D-5C13-416A-8442-C73C5F7C76DC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>
            <a:off x="3906514" y="2014948"/>
            <a:ext cx="148590" cy="1180649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AF29D46-40C3-44CB-9144-A874ECB30234}"/>
              </a:ext>
            </a:extLst>
          </p:cNvPr>
          <p:cNvGrpSpPr/>
          <p:nvPr/>
        </p:nvGrpSpPr>
        <p:grpSpPr>
          <a:xfrm>
            <a:off x="2106289" y="3964528"/>
            <a:ext cx="937260" cy="707985"/>
            <a:chOff x="5932170" y="2217420"/>
            <a:chExt cx="937260" cy="7079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A1F4E5-B872-415A-8585-EE89278ECC2E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2CDE99-7765-4197-8649-1F2A8BAD8FC3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31" name="Connecteur droit avec flèche 12">
            <a:extLst>
              <a:ext uri="{FF2B5EF4-FFF2-40B4-BE49-F238E27FC236}">
                <a16:creationId xmlns:a16="http://schemas.microsoft.com/office/drawing/2014/main" id="{999D57ED-75AE-4D05-97F5-2A23922C6263}"/>
              </a:ext>
            </a:extLst>
          </p:cNvPr>
          <p:cNvCxnSpPr>
            <a:cxnSpLocks/>
            <a:stCxn id="30" idx="1"/>
            <a:endCxn id="12" idx="1"/>
          </p:cNvCxnSpPr>
          <p:nvPr/>
        </p:nvCxnSpPr>
        <p:spPr>
          <a:xfrm rot="10800000">
            <a:off x="1957699" y="3314700"/>
            <a:ext cx="148590" cy="1180648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BDC2BFD-B0C8-4242-AF05-55D6D4A2379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801980" y="2841941"/>
            <a:ext cx="25312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DCEAAAC-5E0F-4EEA-B76E-A1F28B541F3D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4992364" y="3195596"/>
            <a:ext cx="253126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853165" y="4141355"/>
            <a:ext cx="253124" cy="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48AFD85-5FCF-4176-8E9F-0F2D9034B1C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3043549" y="4495012"/>
            <a:ext cx="253126" cy="3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12F64AF-A32C-48F8-834B-79E9DD3FB196}"/>
              </a:ext>
            </a:extLst>
          </p:cNvPr>
          <p:cNvSpPr txBox="1"/>
          <p:nvPr/>
        </p:nvSpPr>
        <p:spPr>
          <a:xfrm>
            <a:off x="4129399" y="3964528"/>
            <a:ext cx="882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fork()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26" idx="3"/>
            <a:endCxn id="44" idx="3"/>
          </p:cNvCxnSpPr>
          <p:nvPr/>
        </p:nvCxnSpPr>
        <p:spPr>
          <a:xfrm flipH="1">
            <a:off x="6963416" y="3319891"/>
            <a:ext cx="126353" cy="821464"/>
          </a:xfrm>
          <a:prstGeom prst="curvedConnector3">
            <a:avLst>
              <a:gd name="adj1" fmla="val -18092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CEDF499-985B-4735-A188-37BF1C7AB886}"/>
              </a:ext>
            </a:extLst>
          </p:cNvPr>
          <p:cNvGrpSpPr/>
          <p:nvPr/>
        </p:nvGrpSpPr>
        <p:grpSpPr>
          <a:xfrm>
            <a:off x="6026156" y="3964190"/>
            <a:ext cx="937260" cy="707985"/>
            <a:chOff x="5932170" y="2217420"/>
            <a:chExt cx="937260" cy="7079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A7BB10-6344-4BF0-8113-601427D902CE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D29858-AE94-4CF8-B300-1FF4A7C544E6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46" name="Connecteur droit avec flèche 12">
            <a:extLst>
              <a:ext uri="{FF2B5EF4-FFF2-40B4-BE49-F238E27FC236}">
                <a16:creationId xmlns:a16="http://schemas.microsoft.com/office/drawing/2014/main" id="{1DE4F716-4DC6-475D-96F9-7A66459E5D32}"/>
              </a:ext>
            </a:extLst>
          </p:cNvPr>
          <p:cNvCxnSpPr>
            <a:cxnSpLocks/>
            <a:stCxn id="45" idx="1"/>
            <a:endCxn id="26" idx="1"/>
          </p:cNvCxnSpPr>
          <p:nvPr/>
        </p:nvCxnSpPr>
        <p:spPr>
          <a:xfrm rot="10800000">
            <a:off x="5855330" y="3319892"/>
            <a:ext cx="170827" cy="1175119"/>
          </a:xfrm>
          <a:prstGeom prst="curvedConnector3">
            <a:avLst>
              <a:gd name="adj1" fmla="val 2338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077FDED-53A3-4D35-89DB-8A36D7898DAB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773032" y="4141017"/>
            <a:ext cx="253124" cy="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6963416" y="4494674"/>
            <a:ext cx="253126" cy="3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02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45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0" name="Connecteur droit avec flèche 12">
            <a:extLst>
              <a:ext uri="{FF2B5EF4-FFF2-40B4-BE49-F238E27FC236}">
                <a16:creationId xmlns:a16="http://schemas.microsoft.com/office/drawing/2014/main" id="{8ADB0C3A-845D-4B2E-AE38-1F471A476F01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H="1">
            <a:off x="4992364" y="2014947"/>
            <a:ext cx="148590" cy="826994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0080BD5-941B-4AD9-B535-368658725A3F}"/>
              </a:ext>
            </a:extLst>
          </p:cNvPr>
          <p:cNvGrpSpPr/>
          <p:nvPr/>
        </p:nvGrpSpPr>
        <p:grpSpPr>
          <a:xfrm>
            <a:off x="4055104" y="2664776"/>
            <a:ext cx="937260" cy="707985"/>
            <a:chOff x="5932170" y="2217420"/>
            <a:chExt cx="937260" cy="7079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28B80B-9703-4DEC-9FBF-4E41CB7C301C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633850-C11F-4CE9-8F44-D71EB1FA4AE5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25" name="Connecteur droit avec flèche 12">
            <a:extLst>
              <a:ext uri="{FF2B5EF4-FFF2-40B4-BE49-F238E27FC236}">
                <a16:creationId xmlns:a16="http://schemas.microsoft.com/office/drawing/2014/main" id="{5088E64D-5C13-416A-8442-C73C5F7C76DC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>
            <a:off x="3906514" y="2014948"/>
            <a:ext cx="148590" cy="1180649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AF29D46-40C3-44CB-9144-A874ECB30234}"/>
              </a:ext>
            </a:extLst>
          </p:cNvPr>
          <p:cNvGrpSpPr/>
          <p:nvPr/>
        </p:nvGrpSpPr>
        <p:grpSpPr>
          <a:xfrm>
            <a:off x="2106289" y="3964528"/>
            <a:ext cx="937260" cy="707985"/>
            <a:chOff x="5932170" y="2217420"/>
            <a:chExt cx="937260" cy="7079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A1F4E5-B872-415A-8585-EE89278ECC2E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2CDE99-7765-4197-8649-1F2A8BAD8FC3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31" name="Connecteur droit avec flèche 12">
            <a:extLst>
              <a:ext uri="{FF2B5EF4-FFF2-40B4-BE49-F238E27FC236}">
                <a16:creationId xmlns:a16="http://schemas.microsoft.com/office/drawing/2014/main" id="{999D57ED-75AE-4D05-97F5-2A23922C6263}"/>
              </a:ext>
            </a:extLst>
          </p:cNvPr>
          <p:cNvCxnSpPr>
            <a:cxnSpLocks/>
            <a:stCxn id="30" idx="1"/>
            <a:endCxn id="12" idx="1"/>
          </p:cNvCxnSpPr>
          <p:nvPr/>
        </p:nvCxnSpPr>
        <p:spPr>
          <a:xfrm rot="10800000">
            <a:off x="1957699" y="3314700"/>
            <a:ext cx="148590" cy="1180648"/>
          </a:xfrm>
          <a:prstGeom prst="curvedConnector3">
            <a:avLst>
              <a:gd name="adj1" fmla="val 2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BDC2BFD-B0C8-4242-AF05-55D6D4A2379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801980" y="2841941"/>
            <a:ext cx="25312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DCEAAAC-5E0F-4EEA-B76E-A1F28B541F3D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4992364" y="3195596"/>
            <a:ext cx="253126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853165" y="4141355"/>
            <a:ext cx="253124" cy="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48AFD85-5FCF-4176-8E9F-0F2D9034B1C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3043549" y="4495012"/>
            <a:ext cx="253126" cy="3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26" idx="3"/>
            <a:endCxn id="44" idx="3"/>
          </p:cNvCxnSpPr>
          <p:nvPr/>
        </p:nvCxnSpPr>
        <p:spPr>
          <a:xfrm flipH="1">
            <a:off x="6963416" y="3319891"/>
            <a:ext cx="126353" cy="821464"/>
          </a:xfrm>
          <a:prstGeom prst="curvedConnector3">
            <a:avLst>
              <a:gd name="adj1" fmla="val -18092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CEDF499-985B-4735-A188-37BF1C7AB886}"/>
              </a:ext>
            </a:extLst>
          </p:cNvPr>
          <p:cNvGrpSpPr/>
          <p:nvPr/>
        </p:nvGrpSpPr>
        <p:grpSpPr>
          <a:xfrm>
            <a:off x="6026156" y="3964190"/>
            <a:ext cx="937260" cy="707985"/>
            <a:chOff x="5932170" y="2217420"/>
            <a:chExt cx="937260" cy="7079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A7BB10-6344-4BF0-8113-601427D902CE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D29858-AE94-4CF8-B300-1FF4A7C544E6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46" name="Connecteur droit avec flèche 12">
            <a:extLst>
              <a:ext uri="{FF2B5EF4-FFF2-40B4-BE49-F238E27FC236}">
                <a16:creationId xmlns:a16="http://schemas.microsoft.com/office/drawing/2014/main" id="{1DE4F716-4DC6-475D-96F9-7A66459E5D32}"/>
              </a:ext>
            </a:extLst>
          </p:cNvPr>
          <p:cNvCxnSpPr>
            <a:cxnSpLocks/>
            <a:stCxn id="45" idx="1"/>
            <a:endCxn id="26" idx="1"/>
          </p:cNvCxnSpPr>
          <p:nvPr/>
        </p:nvCxnSpPr>
        <p:spPr>
          <a:xfrm rot="10800000">
            <a:off x="5855330" y="3319892"/>
            <a:ext cx="170827" cy="1175119"/>
          </a:xfrm>
          <a:prstGeom prst="curvedConnector3">
            <a:avLst>
              <a:gd name="adj1" fmla="val 2338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077FDED-53A3-4D35-89DB-8A36D7898DAB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773032" y="4141017"/>
            <a:ext cx="253124" cy="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6963416" y="4494674"/>
            <a:ext cx="253126" cy="3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3983047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46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AF29D46-40C3-44CB-9144-A874ECB30234}"/>
              </a:ext>
            </a:extLst>
          </p:cNvPr>
          <p:cNvGrpSpPr/>
          <p:nvPr/>
        </p:nvGrpSpPr>
        <p:grpSpPr>
          <a:xfrm>
            <a:off x="2106289" y="3964528"/>
            <a:ext cx="937260" cy="707985"/>
            <a:chOff x="5932170" y="2217420"/>
            <a:chExt cx="937260" cy="7079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A1F4E5-B872-415A-8585-EE89278ECC2E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2CDE99-7765-4197-8649-1F2A8BAD8FC3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31" name="Connecteur droit avec flèche 12">
            <a:extLst>
              <a:ext uri="{FF2B5EF4-FFF2-40B4-BE49-F238E27FC236}">
                <a16:creationId xmlns:a16="http://schemas.microsoft.com/office/drawing/2014/main" id="{999D57ED-75AE-4D05-97F5-2A23922C6263}"/>
              </a:ext>
            </a:extLst>
          </p:cNvPr>
          <p:cNvCxnSpPr>
            <a:cxnSpLocks/>
            <a:stCxn id="30" idx="1"/>
            <a:endCxn id="12" idx="1"/>
          </p:cNvCxnSpPr>
          <p:nvPr/>
        </p:nvCxnSpPr>
        <p:spPr>
          <a:xfrm rot="10800000">
            <a:off x="1957699" y="3314700"/>
            <a:ext cx="148590" cy="1180648"/>
          </a:xfrm>
          <a:prstGeom prst="curvedConnector3">
            <a:avLst>
              <a:gd name="adj1" fmla="val 253846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853165" y="4141355"/>
            <a:ext cx="253124" cy="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48AFD85-5FCF-4176-8E9F-0F2D9034B1C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3043549" y="4495012"/>
            <a:ext cx="253126" cy="3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26" idx="3"/>
            <a:endCxn id="44" idx="3"/>
          </p:cNvCxnSpPr>
          <p:nvPr/>
        </p:nvCxnSpPr>
        <p:spPr>
          <a:xfrm flipH="1">
            <a:off x="6963416" y="3319891"/>
            <a:ext cx="126353" cy="821464"/>
          </a:xfrm>
          <a:prstGeom prst="curvedConnector3">
            <a:avLst>
              <a:gd name="adj1" fmla="val -180922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CEDF499-985B-4735-A188-37BF1C7AB886}"/>
              </a:ext>
            </a:extLst>
          </p:cNvPr>
          <p:cNvGrpSpPr/>
          <p:nvPr/>
        </p:nvGrpSpPr>
        <p:grpSpPr>
          <a:xfrm>
            <a:off x="6026156" y="3964190"/>
            <a:ext cx="937260" cy="707985"/>
            <a:chOff x="5932170" y="2217420"/>
            <a:chExt cx="937260" cy="7079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A7BB10-6344-4BF0-8113-601427D902CE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D29858-AE94-4CF8-B300-1FF4A7C544E6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46" name="Connecteur droit avec flèche 12">
            <a:extLst>
              <a:ext uri="{FF2B5EF4-FFF2-40B4-BE49-F238E27FC236}">
                <a16:creationId xmlns:a16="http://schemas.microsoft.com/office/drawing/2014/main" id="{1DE4F716-4DC6-475D-96F9-7A66459E5D32}"/>
              </a:ext>
            </a:extLst>
          </p:cNvPr>
          <p:cNvCxnSpPr>
            <a:cxnSpLocks/>
            <a:stCxn id="45" idx="1"/>
            <a:endCxn id="26" idx="1"/>
          </p:cNvCxnSpPr>
          <p:nvPr/>
        </p:nvCxnSpPr>
        <p:spPr>
          <a:xfrm rot="10800000">
            <a:off x="5855330" y="3319892"/>
            <a:ext cx="170827" cy="1175119"/>
          </a:xfrm>
          <a:prstGeom prst="curvedConnector3">
            <a:avLst>
              <a:gd name="adj1" fmla="val 2338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077FDED-53A3-4D35-89DB-8A36D7898DAB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773032" y="4141017"/>
            <a:ext cx="253124" cy="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6963416" y="4494674"/>
            <a:ext cx="253126" cy="3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3BBA8BD-8030-42E0-8907-193AA7DB88EC}"/>
              </a:ext>
            </a:extLst>
          </p:cNvPr>
          <p:cNvSpPr txBox="1"/>
          <p:nvPr/>
        </p:nvSpPr>
        <p:spPr>
          <a:xfrm>
            <a:off x="5717084" y="2522635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[0])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160C5DE-546B-40E0-94E0-9063328376C8}"/>
              </a:ext>
            </a:extLst>
          </p:cNvPr>
          <p:cNvSpPr txBox="1"/>
          <p:nvPr/>
        </p:nvSpPr>
        <p:spPr>
          <a:xfrm>
            <a:off x="1874983" y="2520434"/>
            <a:ext cx="141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[1])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D57107D-1E50-4063-8693-B5611DD3BC05}"/>
              </a:ext>
            </a:extLst>
          </p:cNvPr>
          <p:cNvSpPr txBox="1"/>
          <p:nvPr/>
        </p:nvSpPr>
        <p:spPr>
          <a:xfrm>
            <a:off x="2518973" y="1595719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[0])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4EE7DB2-6A7C-4D66-819B-FB1BBD00D776}"/>
              </a:ext>
            </a:extLst>
          </p:cNvPr>
          <p:cNvSpPr txBox="1"/>
          <p:nvPr/>
        </p:nvSpPr>
        <p:spPr>
          <a:xfrm>
            <a:off x="4976703" y="1595719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[1])</a:t>
            </a:r>
          </a:p>
        </p:txBody>
      </p:sp>
      <p:cxnSp>
        <p:nvCxnSpPr>
          <p:cNvPr id="37" name="Connecteur droit avec flèche 12">
            <a:extLst>
              <a:ext uri="{FF2B5EF4-FFF2-40B4-BE49-F238E27FC236}">
                <a16:creationId xmlns:a16="http://schemas.microsoft.com/office/drawing/2014/main" id="{2FA084C7-D3AD-4696-97D4-532BFC9393A8}"/>
              </a:ext>
            </a:extLst>
          </p:cNvPr>
          <p:cNvCxnSpPr>
            <a:cxnSpLocks/>
            <a:stCxn id="24" idx="3"/>
            <a:endCxn id="39" idx="3"/>
          </p:cNvCxnSpPr>
          <p:nvPr/>
        </p:nvCxnSpPr>
        <p:spPr>
          <a:xfrm flipH="1">
            <a:off x="4992364" y="2014947"/>
            <a:ext cx="148590" cy="826994"/>
          </a:xfrm>
          <a:prstGeom prst="curvedConnector3">
            <a:avLst>
              <a:gd name="adj1" fmla="val -153846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015537B-2AF7-4D15-A7C1-E5DDC25B2660}"/>
              </a:ext>
            </a:extLst>
          </p:cNvPr>
          <p:cNvGrpSpPr/>
          <p:nvPr/>
        </p:nvGrpSpPr>
        <p:grpSpPr>
          <a:xfrm>
            <a:off x="4055104" y="2664776"/>
            <a:ext cx="937260" cy="707985"/>
            <a:chOff x="5932170" y="2217420"/>
            <a:chExt cx="937260" cy="7079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569988-3892-4C28-9323-BEE70D742327}"/>
                </a:ext>
              </a:extLst>
            </p:cNvPr>
            <p:cNvSpPr/>
            <p:nvPr/>
          </p:nvSpPr>
          <p:spPr>
            <a:xfrm>
              <a:off x="5932170" y="2217420"/>
              <a:ext cx="937260" cy="354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D92AF9-579F-435B-B2B1-AA270F621AAE}"/>
                </a:ext>
              </a:extLst>
            </p:cNvPr>
            <p:cNvSpPr/>
            <p:nvPr/>
          </p:nvSpPr>
          <p:spPr>
            <a:xfrm>
              <a:off x="5932170" y="2571075"/>
              <a:ext cx="937260" cy="354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cxnSp>
        <p:nvCxnSpPr>
          <p:cNvPr id="41" name="Connecteur droit avec flèche 12">
            <a:extLst>
              <a:ext uri="{FF2B5EF4-FFF2-40B4-BE49-F238E27FC236}">
                <a16:creationId xmlns:a16="http://schemas.microsoft.com/office/drawing/2014/main" id="{A5D0913F-FDCD-46CA-A63B-9A42D678DE3F}"/>
              </a:ext>
            </a:extLst>
          </p:cNvPr>
          <p:cNvCxnSpPr>
            <a:cxnSpLocks/>
            <a:stCxn id="40" idx="1"/>
            <a:endCxn id="24" idx="1"/>
          </p:cNvCxnSpPr>
          <p:nvPr/>
        </p:nvCxnSpPr>
        <p:spPr>
          <a:xfrm rot="10800000">
            <a:off x="3906514" y="2014948"/>
            <a:ext cx="148590" cy="1180649"/>
          </a:xfrm>
          <a:prstGeom prst="curvedConnector3">
            <a:avLst>
              <a:gd name="adj1" fmla="val 253846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8917BB2-A881-4375-9207-472DA1C98C82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801980" y="2841941"/>
            <a:ext cx="25312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F8CC012-00CE-4290-A9E3-69E010F4F786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4992364" y="3195596"/>
            <a:ext cx="253126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708086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47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74919" y="4318858"/>
            <a:ext cx="0" cy="4309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46" name="Connecteur droit avec flèche 12">
            <a:extLst>
              <a:ext uri="{FF2B5EF4-FFF2-40B4-BE49-F238E27FC236}">
                <a16:creationId xmlns:a16="http://schemas.microsoft.com/office/drawing/2014/main" id="{1DE4F716-4DC6-475D-96F9-7A66459E5D32}"/>
              </a:ext>
            </a:extLst>
          </p:cNvPr>
          <p:cNvCxnSpPr>
            <a:cxnSpLocks/>
            <a:stCxn id="44" idx="1"/>
            <a:endCxn id="26" idx="1"/>
          </p:cNvCxnSpPr>
          <p:nvPr/>
        </p:nvCxnSpPr>
        <p:spPr>
          <a:xfrm rot="10800000">
            <a:off x="5855330" y="3319891"/>
            <a:ext cx="170827" cy="821464"/>
          </a:xfrm>
          <a:prstGeom prst="curvedConnector3">
            <a:avLst>
              <a:gd name="adj1" fmla="val 2338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494786" y="4318520"/>
            <a:ext cx="0" cy="4313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2">
            <a:extLst>
              <a:ext uri="{FF2B5EF4-FFF2-40B4-BE49-F238E27FC236}">
                <a16:creationId xmlns:a16="http://schemas.microsoft.com/office/drawing/2014/main" id="{98B69FBB-F6AE-45E9-B9FF-9413BCB65811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E061110-141C-48C1-8FD6-8E3BD574A880}"/>
              </a:ext>
            </a:extLst>
          </p:cNvPr>
          <p:cNvSpPr txBox="1"/>
          <p:nvPr/>
        </p:nvSpPr>
        <p:spPr>
          <a:xfrm>
            <a:off x="5717084" y="2522635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[0])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AC4CB10-AC2C-4CC9-BB3F-D673646A5F18}"/>
              </a:ext>
            </a:extLst>
          </p:cNvPr>
          <p:cNvSpPr txBox="1"/>
          <p:nvPr/>
        </p:nvSpPr>
        <p:spPr>
          <a:xfrm>
            <a:off x="1874983" y="2520434"/>
            <a:ext cx="141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[1])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669226D-C296-4ED5-A697-630241408F4D}"/>
              </a:ext>
            </a:extLst>
          </p:cNvPr>
          <p:cNvSpPr txBox="1"/>
          <p:nvPr/>
        </p:nvSpPr>
        <p:spPr>
          <a:xfrm>
            <a:off x="2518973" y="1595719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[0])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09B5E92-E99C-4100-96D9-3F3A0689F65E}"/>
              </a:ext>
            </a:extLst>
          </p:cNvPr>
          <p:cNvSpPr txBox="1"/>
          <p:nvPr/>
        </p:nvSpPr>
        <p:spPr>
          <a:xfrm>
            <a:off x="4976703" y="1595719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[1])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2216752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48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74919" y="4318858"/>
            <a:ext cx="0" cy="4309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46" name="Connecteur droit avec flèche 12">
            <a:extLst>
              <a:ext uri="{FF2B5EF4-FFF2-40B4-BE49-F238E27FC236}">
                <a16:creationId xmlns:a16="http://schemas.microsoft.com/office/drawing/2014/main" id="{1DE4F716-4DC6-475D-96F9-7A66459E5D32}"/>
              </a:ext>
            </a:extLst>
          </p:cNvPr>
          <p:cNvCxnSpPr>
            <a:cxnSpLocks/>
            <a:stCxn id="44" idx="1"/>
            <a:endCxn id="26" idx="1"/>
          </p:cNvCxnSpPr>
          <p:nvPr/>
        </p:nvCxnSpPr>
        <p:spPr>
          <a:xfrm rot="10800000">
            <a:off x="5855330" y="3319891"/>
            <a:ext cx="170827" cy="821464"/>
          </a:xfrm>
          <a:prstGeom prst="curvedConnector3">
            <a:avLst>
              <a:gd name="adj1" fmla="val 2338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494786" y="4318520"/>
            <a:ext cx="0" cy="4313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2">
            <a:extLst>
              <a:ext uri="{FF2B5EF4-FFF2-40B4-BE49-F238E27FC236}">
                <a16:creationId xmlns:a16="http://schemas.microsoft.com/office/drawing/2014/main" id="{98B69FBB-F6AE-45E9-B9FF-9413BCB65811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3046577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6494786" y="4671784"/>
            <a:ext cx="7468" cy="4266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49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574919" y="4672513"/>
            <a:ext cx="0" cy="4309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46" name="Connecteur droit avec flèche 12">
            <a:extLst>
              <a:ext uri="{FF2B5EF4-FFF2-40B4-BE49-F238E27FC236}">
                <a16:creationId xmlns:a16="http://schemas.microsoft.com/office/drawing/2014/main" id="{1DE4F716-4DC6-475D-96F9-7A66459E5D32}"/>
              </a:ext>
            </a:extLst>
          </p:cNvPr>
          <p:cNvCxnSpPr>
            <a:cxnSpLocks/>
            <a:stCxn id="44" idx="1"/>
            <a:endCxn id="26" idx="1"/>
          </p:cNvCxnSpPr>
          <p:nvPr/>
        </p:nvCxnSpPr>
        <p:spPr>
          <a:xfrm rot="10800000">
            <a:off x="5855330" y="3319891"/>
            <a:ext cx="170827" cy="821464"/>
          </a:xfrm>
          <a:prstGeom prst="curvedConnector3">
            <a:avLst>
              <a:gd name="adj1" fmla="val 2338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5675044A-5970-4F64-9B1E-D94B2686CC1D}"/>
              </a:ext>
            </a:extLst>
          </p:cNvPr>
          <p:cNvSpPr txBox="1"/>
          <p:nvPr/>
        </p:nvSpPr>
        <p:spPr>
          <a:xfrm>
            <a:off x="5717084" y="2522635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dup2(</a:t>
            </a:r>
            <a:r>
              <a:rPr lang="fr-FR" sz="1600" dirty="0" err="1"/>
              <a:t>fd</a:t>
            </a:r>
            <a:r>
              <a:rPr lang="fr-FR" sz="1600" dirty="0"/>
              <a:t>[1], 0)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75C05D1-7B8A-4874-8A4B-B7E9C7883BD5}"/>
              </a:ext>
            </a:extLst>
          </p:cNvPr>
          <p:cNvSpPr txBox="1"/>
          <p:nvPr/>
        </p:nvSpPr>
        <p:spPr>
          <a:xfrm>
            <a:off x="1874983" y="2520434"/>
            <a:ext cx="141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dup2(</a:t>
            </a:r>
            <a:r>
              <a:rPr lang="fr-FR" sz="1600" dirty="0" err="1"/>
              <a:t>fd</a:t>
            </a:r>
            <a:r>
              <a:rPr lang="fr-FR" sz="1600" dirty="0"/>
              <a:t>[0], 1)</a:t>
            </a:r>
          </a:p>
        </p:txBody>
      </p:sp>
      <p:cxnSp>
        <p:nvCxnSpPr>
          <p:cNvPr id="41" name="Connecteur droit avec flèche 12">
            <a:extLst>
              <a:ext uri="{FF2B5EF4-FFF2-40B4-BE49-F238E27FC236}">
                <a16:creationId xmlns:a16="http://schemas.microsoft.com/office/drawing/2014/main" id="{98B69FBB-F6AE-45E9-B9FF-9413BCB65811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606DAFF-452A-4D46-8AD6-73DD19437D40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414237C-DDA1-45D9-A802-388FAF5D18BF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94540D-D53F-47E0-A638-2CF88ABF5768}"/>
              </a:ext>
            </a:extLst>
          </p:cNvPr>
          <p:cNvGrpSpPr/>
          <p:nvPr/>
        </p:nvGrpSpPr>
        <p:grpSpPr>
          <a:xfrm>
            <a:off x="2101454" y="3964189"/>
            <a:ext cx="949561" cy="708324"/>
            <a:chOff x="2101454" y="3964189"/>
            <a:chExt cx="949561" cy="7083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A1F4E5-B872-415A-8585-EE89278ECC2E}"/>
                </a:ext>
              </a:extLst>
            </p:cNvPr>
            <p:cNvSpPr/>
            <p:nvPr/>
          </p:nvSpPr>
          <p:spPr>
            <a:xfrm>
              <a:off x="2106289" y="3964528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FA4BEE-C4BC-4AC6-BB63-77A14D8541C8}"/>
                </a:ext>
              </a:extLst>
            </p:cNvPr>
            <p:cNvSpPr/>
            <p:nvPr/>
          </p:nvSpPr>
          <p:spPr>
            <a:xfrm>
              <a:off x="2106289" y="4318183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8BCA10-6CFB-4F03-8939-4D0699E7EA8D}"/>
                </a:ext>
              </a:extLst>
            </p:cNvPr>
            <p:cNvSpPr/>
            <p:nvPr/>
          </p:nvSpPr>
          <p:spPr>
            <a:xfrm>
              <a:off x="2101454" y="3964189"/>
              <a:ext cx="949561" cy="708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59B659E-AF34-4EAD-988E-427820F7E1B5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2101454" y="4318351"/>
              <a:ext cx="94956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1388F76-EB3B-427F-8AD7-E7C082A0ECB7}"/>
              </a:ext>
            </a:extLst>
          </p:cNvPr>
          <p:cNvSpPr/>
          <p:nvPr/>
        </p:nvSpPr>
        <p:spPr>
          <a:xfrm>
            <a:off x="6033624" y="4317454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D083CC1-AE71-4058-98ED-ED864F3B53B5}"/>
              </a:ext>
            </a:extLst>
          </p:cNvPr>
          <p:cNvCxnSpPr/>
          <p:nvPr/>
        </p:nvCxnSpPr>
        <p:spPr>
          <a:xfrm>
            <a:off x="6033624" y="4317171"/>
            <a:ext cx="93726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F908349-10B4-4189-9168-0A9B08D067FD}"/>
              </a:ext>
            </a:extLst>
          </p:cNvPr>
          <p:cNvSpPr/>
          <p:nvPr/>
        </p:nvSpPr>
        <p:spPr>
          <a:xfrm>
            <a:off x="6020006" y="3972216"/>
            <a:ext cx="949561" cy="708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2890A6-0314-4009-8F0C-CDE8D05FD68F}"/>
              </a:ext>
            </a:extLst>
          </p:cNvPr>
          <p:cNvSpPr txBox="1"/>
          <p:nvPr/>
        </p:nvSpPr>
        <p:spPr>
          <a:xfrm>
            <a:off x="93548" y="1526582"/>
            <a:ext cx="3562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Reminder</a:t>
            </a:r>
            <a:r>
              <a:rPr lang="fr-FR" i="1" dirty="0"/>
              <a:t>: the file </a:t>
            </a:r>
            <a:r>
              <a:rPr lang="fr-FR" i="1" dirty="0" err="1"/>
              <a:t>descriptor</a:t>
            </a:r>
            <a:r>
              <a:rPr lang="fr-FR" i="1" dirty="0"/>
              <a:t> n°0 and 1 are « </a:t>
            </a:r>
            <a:r>
              <a:rPr lang="fr-FR" i="1" dirty="0" err="1"/>
              <a:t>interpreted</a:t>
            </a:r>
            <a:r>
              <a:rPr lang="fr-FR" i="1" dirty="0"/>
              <a:t> » as STDIN and STDOUT!</a:t>
            </a:r>
          </a:p>
          <a:p>
            <a:pPr algn="ctr"/>
            <a:r>
              <a:rPr lang="fr-FR" i="1" dirty="0"/>
              <a:t>But </a:t>
            </a:r>
            <a:r>
              <a:rPr lang="fr-FR" i="1" dirty="0" err="1"/>
              <a:t>they</a:t>
            </a:r>
            <a:r>
              <a:rPr lang="fr-FR" i="1" dirty="0"/>
              <a:t> do not point to </a:t>
            </a:r>
            <a:r>
              <a:rPr lang="fr-FR" i="1" dirty="0" err="1"/>
              <a:t>them</a:t>
            </a:r>
            <a:r>
              <a:rPr lang="fr-FR" i="1" dirty="0"/>
              <a:t> </a:t>
            </a:r>
            <a:r>
              <a:rPr lang="fr-FR" i="1" dirty="0" err="1"/>
              <a:t>anymore</a:t>
            </a:r>
            <a:r>
              <a:rPr lang="fr-FR" i="1" dirty="0"/>
              <a:t> </a:t>
            </a:r>
            <a:r>
              <a:rPr lang="fr-FR" i="1" dirty="0" err="1"/>
              <a:t>after</a:t>
            </a:r>
            <a:r>
              <a:rPr lang="fr-FR" i="1" dirty="0"/>
              <a:t> dup2</a:t>
            </a:r>
          </a:p>
        </p:txBody>
      </p:sp>
    </p:spTree>
    <p:extLst>
      <p:ext uri="{BB962C8B-B14F-4D97-AF65-F5344CB8AC3E}">
        <p14:creationId xmlns:p14="http://schemas.microsoft.com/office/powerpoint/2010/main" val="137998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CFC01-3CFC-4923-A0D1-6B3ABCD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 &amp; </a:t>
            </a:r>
            <a:r>
              <a:rPr lang="fr-FR" dirty="0" err="1"/>
              <a:t>Synchronization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38119D-0109-4F3E-9B31-16D8E5994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76200" indent="0">
              <a:buNone/>
            </a:pPr>
            <a:r>
              <a:rPr lang="en-US" dirty="0"/>
              <a:t>UNIX Network Programming, Volume 1: The Sockets Networking API - </a:t>
            </a:r>
            <a:r>
              <a:rPr lang="en-US" i="1" dirty="0"/>
              <a:t>W. Richard Stevens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UNIX Network Programming, Volume 2: </a:t>
            </a:r>
            <a:r>
              <a:rPr lang="en-US" dirty="0" err="1"/>
              <a:t>Interprocess</a:t>
            </a:r>
            <a:r>
              <a:rPr lang="en-US" dirty="0"/>
              <a:t> Communications - </a:t>
            </a:r>
            <a:r>
              <a:rPr lang="en-US" i="1" dirty="0"/>
              <a:t>W. Richard Stevens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6385AA-35A6-4748-AF46-023296864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496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6494786" y="4671784"/>
            <a:ext cx="7468" cy="4266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50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574919" y="4672513"/>
            <a:ext cx="0" cy="4309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46" name="Connecteur droit avec flèche 12">
            <a:extLst>
              <a:ext uri="{FF2B5EF4-FFF2-40B4-BE49-F238E27FC236}">
                <a16:creationId xmlns:a16="http://schemas.microsoft.com/office/drawing/2014/main" id="{1DE4F716-4DC6-475D-96F9-7A66459E5D32}"/>
              </a:ext>
            </a:extLst>
          </p:cNvPr>
          <p:cNvCxnSpPr>
            <a:cxnSpLocks/>
            <a:stCxn id="44" idx="1"/>
            <a:endCxn id="26" idx="1"/>
          </p:cNvCxnSpPr>
          <p:nvPr/>
        </p:nvCxnSpPr>
        <p:spPr>
          <a:xfrm rot="10800000">
            <a:off x="5855330" y="3319891"/>
            <a:ext cx="170827" cy="821464"/>
          </a:xfrm>
          <a:prstGeom prst="curvedConnector3">
            <a:avLst>
              <a:gd name="adj1" fmla="val 2338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2">
            <a:extLst>
              <a:ext uri="{FF2B5EF4-FFF2-40B4-BE49-F238E27FC236}">
                <a16:creationId xmlns:a16="http://schemas.microsoft.com/office/drawing/2014/main" id="{98B69FBB-F6AE-45E9-B9FF-9413BCB65811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606DAFF-452A-4D46-8AD6-73DD19437D40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414237C-DDA1-45D9-A802-388FAF5D18BF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94540D-D53F-47E0-A638-2CF88ABF5768}"/>
              </a:ext>
            </a:extLst>
          </p:cNvPr>
          <p:cNvGrpSpPr/>
          <p:nvPr/>
        </p:nvGrpSpPr>
        <p:grpSpPr>
          <a:xfrm>
            <a:off x="2101454" y="3964189"/>
            <a:ext cx="949561" cy="708324"/>
            <a:chOff x="2101454" y="3964189"/>
            <a:chExt cx="949561" cy="7083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A1F4E5-B872-415A-8585-EE89278ECC2E}"/>
                </a:ext>
              </a:extLst>
            </p:cNvPr>
            <p:cNvSpPr/>
            <p:nvPr/>
          </p:nvSpPr>
          <p:spPr>
            <a:xfrm>
              <a:off x="2106289" y="3964528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FA4BEE-C4BC-4AC6-BB63-77A14D8541C8}"/>
                </a:ext>
              </a:extLst>
            </p:cNvPr>
            <p:cNvSpPr/>
            <p:nvPr/>
          </p:nvSpPr>
          <p:spPr>
            <a:xfrm>
              <a:off x="2106289" y="4318183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8BCA10-6CFB-4F03-8939-4D0699E7EA8D}"/>
                </a:ext>
              </a:extLst>
            </p:cNvPr>
            <p:cNvSpPr/>
            <p:nvPr/>
          </p:nvSpPr>
          <p:spPr>
            <a:xfrm>
              <a:off x="2101454" y="3964189"/>
              <a:ext cx="949561" cy="708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59B659E-AF34-4EAD-988E-427820F7E1B5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2101454" y="4318351"/>
              <a:ext cx="94956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1388F76-EB3B-427F-8AD7-E7C082A0ECB7}"/>
              </a:ext>
            </a:extLst>
          </p:cNvPr>
          <p:cNvSpPr/>
          <p:nvPr/>
        </p:nvSpPr>
        <p:spPr>
          <a:xfrm>
            <a:off x="6033624" y="4317454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D083CC1-AE71-4058-98ED-ED864F3B53B5}"/>
              </a:ext>
            </a:extLst>
          </p:cNvPr>
          <p:cNvCxnSpPr/>
          <p:nvPr/>
        </p:nvCxnSpPr>
        <p:spPr>
          <a:xfrm>
            <a:off x="6033624" y="4317171"/>
            <a:ext cx="93726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F908349-10B4-4189-9168-0A9B08D067FD}"/>
              </a:ext>
            </a:extLst>
          </p:cNvPr>
          <p:cNvSpPr/>
          <p:nvPr/>
        </p:nvSpPr>
        <p:spPr>
          <a:xfrm>
            <a:off x="6020006" y="3972216"/>
            <a:ext cx="949561" cy="708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A706119-1908-49E9-9C6B-4B7C1F2BB944}"/>
              </a:ext>
            </a:extLst>
          </p:cNvPr>
          <p:cNvSpPr txBox="1"/>
          <p:nvPr/>
        </p:nvSpPr>
        <p:spPr>
          <a:xfrm>
            <a:off x="93548" y="1526582"/>
            <a:ext cx="3562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Reminder</a:t>
            </a:r>
            <a:r>
              <a:rPr lang="fr-FR" i="1" dirty="0"/>
              <a:t>: the file </a:t>
            </a:r>
            <a:r>
              <a:rPr lang="fr-FR" i="1" dirty="0" err="1"/>
              <a:t>descriptor</a:t>
            </a:r>
            <a:r>
              <a:rPr lang="fr-FR" i="1" dirty="0"/>
              <a:t> n°0 and 1 are « </a:t>
            </a:r>
            <a:r>
              <a:rPr lang="fr-FR" i="1" dirty="0" err="1"/>
              <a:t>interpreted</a:t>
            </a:r>
            <a:r>
              <a:rPr lang="fr-FR" i="1" dirty="0"/>
              <a:t> » as STDIN and STDOUT!</a:t>
            </a:r>
          </a:p>
          <a:p>
            <a:pPr algn="ctr"/>
            <a:r>
              <a:rPr lang="fr-FR" i="1" dirty="0"/>
              <a:t>But </a:t>
            </a:r>
            <a:r>
              <a:rPr lang="fr-FR" i="1" dirty="0" err="1"/>
              <a:t>they</a:t>
            </a:r>
            <a:r>
              <a:rPr lang="fr-FR" i="1" dirty="0"/>
              <a:t> do not point to </a:t>
            </a:r>
            <a:r>
              <a:rPr lang="fr-FR" i="1" dirty="0" err="1"/>
              <a:t>them</a:t>
            </a:r>
            <a:r>
              <a:rPr lang="fr-FR" i="1" dirty="0"/>
              <a:t> </a:t>
            </a:r>
            <a:r>
              <a:rPr lang="fr-FR" i="1" dirty="0" err="1"/>
              <a:t>anymore</a:t>
            </a:r>
            <a:r>
              <a:rPr lang="fr-FR" i="1" dirty="0"/>
              <a:t> </a:t>
            </a:r>
            <a:r>
              <a:rPr lang="fr-FR" i="1" dirty="0" err="1"/>
              <a:t>after</a:t>
            </a:r>
            <a:r>
              <a:rPr lang="fr-FR" i="1" dirty="0"/>
              <a:t> dup2</a:t>
            </a:r>
          </a:p>
        </p:txBody>
      </p:sp>
    </p:spTree>
    <p:extLst>
      <p:ext uri="{BB962C8B-B14F-4D97-AF65-F5344CB8AC3E}">
        <p14:creationId xmlns:p14="http://schemas.microsoft.com/office/powerpoint/2010/main" val="3362916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6494786" y="4671784"/>
            <a:ext cx="7468" cy="4266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51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574919" y="4672513"/>
            <a:ext cx="0" cy="4309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fd</a:t>
            </a:r>
            <a:r>
              <a:rPr lang="fr-FR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46" name="Connecteur droit avec flèche 12">
            <a:extLst>
              <a:ext uri="{FF2B5EF4-FFF2-40B4-BE49-F238E27FC236}">
                <a16:creationId xmlns:a16="http://schemas.microsoft.com/office/drawing/2014/main" id="{1DE4F716-4DC6-475D-96F9-7A66459E5D32}"/>
              </a:ext>
            </a:extLst>
          </p:cNvPr>
          <p:cNvCxnSpPr>
            <a:cxnSpLocks/>
            <a:stCxn id="44" idx="1"/>
            <a:endCxn id="26" idx="1"/>
          </p:cNvCxnSpPr>
          <p:nvPr/>
        </p:nvCxnSpPr>
        <p:spPr>
          <a:xfrm rot="10800000">
            <a:off x="5855330" y="3319891"/>
            <a:ext cx="170827" cy="821464"/>
          </a:xfrm>
          <a:prstGeom prst="curvedConnector3">
            <a:avLst>
              <a:gd name="adj1" fmla="val 233820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2">
            <a:extLst>
              <a:ext uri="{FF2B5EF4-FFF2-40B4-BE49-F238E27FC236}">
                <a16:creationId xmlns:a16="http://schemas.microsoft.com/office/drawing/2014/main" id="{98B69FBB-F6AE-45E9-B9FF-9413BCB65811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>
            <a:off x="3043549" y="3314700"/>
            <a:ext cx="148590" cy="826993"/>
          </a:xfrm>
          <a:prstGeom prst="curvedConnector3">
            <a:avLst>
              <a:gd name="adj1" fmla="val -153846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606DAFF-452A-4D46-8AD6-73DD19437D40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414237C-DDA1-45D9-A802-388FAF5D18BF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94540D-D53F-47E0-A638-2CF88ABF5768}"/>
              </a:ext>
            </a:extLst>
          </p:cNvPr>
          <p:cNvGrpSpPr/>
          <p:nvPr/>
        </p:nvGrpSpPr>
        <p:grpSpPr>
          <a:xfrm>
            <a:off x="2101454" y="3964189"/>
            <a:ext cx="949561" cy="708324"/>
            <a:chOff x="2101454" y="3964189"/>
            <a:chExt cx="949561" cy="7083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A1F4E5-B872-415A-8585-EE89278ECC2E}"/>
                </a:ext>
              </a:extLst>
            </p:cNvPr>
            <p:cNvSpPr/>
            <p:nvPr/>
          </p:nvSpPr>
          <p:spPr>
            <a:xfrm>
              <a:off x="2106289" y="3964528"/>
              <a:ext cx="937260" cy="3543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fd</a:t>
              </a:r>
              <a:r>
                <a:rPr lang="fr-FR" dirty="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FA4BEE-C4BC-4AC6-BB63-77A14D8541C8}"/>
                </a:ext>
              </a:extLst>
            </p:cNvPr>
            <p:cNvSpPr/>
            <p:nvPr/>
          </p:nvSpPr>
          <p:spPr>
            <a:xfrm>
              <a:off x="2106289" y="4318183"/>
              <a:ext cx="93726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8BCA10-6CFB-4F03-8939-4D0699E7EA8D}"/>
                </a:ext>
              </a:extLst>
            </p:cNvPr>
            <p:cNvSpPr/>
            <p:nvPr/>
          </p:nvSpPr>
          <p:spPr>
            <a:xfrm>
              <a:off x="2101454" y="3964189"/>
              <a:ext cx="949561" cy="708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59B659E-AF34-4EAD-988E-427820F7E1B5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2101454" y="4318351"/>
              <a:ext cx="94956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1388F76-EB3B-427F-8AD7-E7C082A0ECB7}"/>
              </a:ext>
            </a:extLst>
          </p:cNvPr>
          <p:cNvSpPr/>
          <p:nvPr/>
        </p:nvSpPr>
        <p:spPr>
          <a:xfrm>
            <a:off x="6033624" y="4317454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D083CC1-AE71-4058-98ED-ED864F3B53B5}"/>
              </a:ext>
            </a:extLst>
          </p:cNvPr>
          <p:cNvCxnSpPr/>
          <p:nvPr/>
        </p:nvCxnSpPr>
        <p:spPr>
          <a:xfrm>
            <a:off x="6033624" y="4317171"/>
            <a:ext cx="93726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F908349-10B4-4189-9168-0A9B08D067FD}"/>
              </a:ext>
            </a:extLst>
          </p:cNvPr>
          <p:cNvSpPr/>
          <p:nvPr/>
        </p:nvSpPr>
        <p:spPr>
          <a:xfrm>
            <a:off x="6020006" y="3972216"/>
            <a:ext cx="949561" cy="708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5EAC5C-08FE-46AF-B52F-78A2D12C8FAB}"/>
              </a:ext>
            </a:extLst>
          </p:cNvPr>
          <p:cNvSpPr txBox="1"/>
          <p:nvPr/>
        </p:nvSpPr>
        <p:spPr>
          <a:xfrm>
            <a:off x="5717084" y="2522635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[1])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9F040AA-BE73-422F-841D-E35FE43BD617}"/>
              </a:ext>
            </a:extLst>
          </p:cNvPr>
          <p:cNvSpPr txBox="1"/>
          <p:nvPr/>
        </p:nvSpPr>
        <p:spPr>
          <a:xfrm>
            <a:off x="1874983" y="2520434"/>
            <a:ext cx="141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[0])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2838916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52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74919" y="4318858"/>
            <a:ext cx="0" cy="4309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494786" y="4318520"/>
            <a:ext cx="0" cy="4313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AE5BEDF-E8AA-4999-9AB8-A9077C806367}"/>
              </a:ext>
            </a:extLst>
          </p:cNvPr>
          <p:cNvSpPr txBox="1"/>
          <p:nvPr/>
        </p:nvSpPr>
        <p:spPr>
          <a:xfrm>
            <a:off x="5717084" y="2522635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[1])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F744AF-1A49-47FF-B70E-7114844E9A89}"/>
              </a:ext>
            </a:extLst>
          </p:cNvPr>
          <p:cNvSpPr txBox="1"/>
          <p:nvPr/>
        </p:nvSpPr>
        <p:spPr>
          <a:xfrm>
            <a:off x="1874983" y="2520434"/>
            <a:ext cx="141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close(</a:t>
            </a:r>
            <a:r>
              <a:rPr lang="fr-FR" sz="1600" dirty="0" err="1"/>
              <a:t>fd</a:t>
            </a:r>
            <a:r>
              <a:rPr lang="fr-FR" sz="1600" dirty="0"/>
              <a:t>[0])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8268126-54FD-4AFB-B0D5-66384B038140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A141677-1D20-4B35-8898-E01849789A58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1062909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53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74919" y="4318858"/>
            <a:ext cx="0" cy="4309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494786" y="4318520"/>
            <a:ext cx="0" cy="4313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8268126-54FD-4AFB-B0D5-66384B038140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A141677-1D20-4B35-8898-E01849789A58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4034770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54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74919" y="4318858"/>
            <a:ext cx="0" cy="4309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grep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494786" y="4318520"/>
            <a:ext cx="0" cy="4313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5675044A-5970-4F64-9B1E-D94B2686CC1D}"/>
              </a:ext>
            </a:extLst>
          </p:cNvPr>
          <p:cNvSpPr txBox="1"/>
          <p:nvPr/>
        </p:nvSpPr>
        <p:spPr>
          <a:xfrm>
            <a:off x="5717084" y="2522635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execve</a:t>
            </a:r>
            <a:r>
              <a:rPr lang="fr-FR" sz="1600" dirty="0"/>
              <a:t>(</a:t>
            </a:r>
            <a:r>
              <a:rPr lang="fr-FR" sz="1600" dirty="0" err="1"/>
              <a:t>grep</a:t>
            </a:r>
            <a:r>
              <a:rPr lang="fr-FR" sz="1600" dirty="0"/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75C05D1-7B8A-4874-8A4B-B7E9C7883BD5}"/>
              </a:ext>
            </a:extLst>
          </p:cNvPr>
          <p:cNvSpPr txBox="1"/>
          <p:nvPr/>
        </p:nvSpPr>
        <p:spPr>
          <a:xfrm>
            <a:off x="1874983" y="2520434"/>
            <a:ext cx="141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execve</a:t>
            </a:r>
            <a:r>
              <a:rPr lang="fr-FR" sz="1600" dirty="0"/>
              <a:t>(cat)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812E0E6-7A03-469A-A38F-468BCE366908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2C0D2A-27ED-486B-8B19-AA85F0FED5C8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348700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55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74919" y="4318858"/>
            <a:ext cx="0" cy="4309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grep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494786" y="4318520"/>
            <a:ext cx="0" cy="4313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00EEB1-B3EA-44EC-8D0D-5D2EDC801A5A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97C88E9-C531-41B3-B887-D918812335E6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3370424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56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rot="16200000" flipH="1">
            <a:off x="2669382" y="4224395"/>
            <a:ext cx="428295" cy="61722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grep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stCxn id="21" idx="3"/>
            <a:endCxn id="44" idx="2"/>
          </p:cNvCxnSpPr>
          <p:nvPr/>
        </p:nvCxnSpPr>
        <p:spPr>
          <a:xfrm flipV="1">
            <a:off x="5855329" y="4318520"/>
            <a:ext cx="639457" cy="42863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F9FBC-9B99-46AF-92DF-3C60AC301B63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08F3005-1A18-4109-BC0C-7E0F4EA627B3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A346E2-5D49-4CE7-8E71-59C625C40C5E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224207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57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rot="16200000" flipH="1">
            <a:off x="2669382" y="4224395"/>
            <a:ext cx="428295" cy="61722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grep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stCxn id="21" idx="3"/>
            <a:endCxn id="44" idx="2"/>
          </p:cNvCxnSpPr>
          <p:nvPr/>
        </p:nvCxnSpPr>
        <p:spPr>
          <a:xfrm flipV="1">
            <a:off x="5855329" y="4318520"/>
            <a:ext cx="639457" cy="42863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F9FBC-9B99-46AF-92DF-3C60AC301B63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sp>
        <p:nvSpPr>
          <p:cNvPr id="6" name="Nuage 5">
            <a:extLst>
              <a:ext uri="{FF2B5EF4-FFF2-40B4-BE49-F238E27FC236}">
                <a16:creationId xmlns:a16="http://schemas.microsoft.com/office/drawing/2014/main" id="{A0A15610-C00B-49EE-9BCF-6221BF14493F}"/>
              </a:ext>
            </a:extLst>
          </p:cNvPr>
          <p:cNvSpPr/>
          <p:nvPr/>
        </p:nvSpPr>
        <p:spPr>
          <a:xfrm>
            <a:off x="708972" y="2263151"/>
            <a:ext cx="1234440" cy="607092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hello world !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E8742A1-E959-469B-9E68-EBE6A09B1A01}"/>
              </a:ext>
            </a:extLst>
          </p:cNvPr>
          <p:cNvSpPr txBox="1"/>
          <p:nvPr/>
        </p:nvSpPr>
        <p:spPr>
          <a:xfrm>
            <a:off x="1874983" y="2520434"/>
            <a:ext cx="141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[</a:t>
            </a:r>
            <a:r>
              <a:rPr lang="fr-FR" sz="1600" dirty="0" err="1"/>
              <a:t>read</a:t>
            </a:r>
            <a:r>
              <a:rPr lang="fr-FR" sz="1600" dirty="0"/>
              <a:t> file.txt]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7D3FC61-77AC-4D22-BC70-9D1A259DE27B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DE00E89-ECAA-408B-98F6-8E1CD123A49E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556365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58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rot="16200000" flipH="1">
            <a:off x="2669382" y="4224395"/>
            <a:ext cx="428295" cy="61722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grep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stCxn id="21" idx="3"/>
            <a:endCxn id="44" idx="2"/>
          </p:cNvCxnSpPr>
          <p:nvPr/>
        </p:nvCxnSpPr>
        <p:spPr>
          <a:xfrm flipV="1">
            <a:off x="5855329" y="4318520"/>
            <a:ext cx="639457" cy="42863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F9FBC-9B99-46AF-92DF-3C60AC301B63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6FCA33EF-154C-4E9A-B6EE-E128F8F6DA2B}"/>
              </a:ext>
            </a:extLst>
          </p:cNvPr>
          <p:cNvSpPr/>
          <p:nvPr/>
        </p:nvSpPr>
        <p:spPr>
          <a:xfrm>
            <a:off x="1159183" y="4443607"/>
            <a:ext cx="1234440" cy="607092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hello world !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29A7E1-6E55-4292-AB7D-1F806203A081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D065DB9-6F0F-4CE4-8657-239EFA77FBCC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4AD85E6-FD6E-475D-8BCD-2C8187A19A1E}"/>
              </a:ext>
            </a:extLst>
          </p:cNvPr>
          <p:cNvSpPr txBox="1"/>
          <p:nvPr/>
        </p:nvSpPr>
        <p:spPr>
          <a:xfrm>
            <a:off x="1874983" y="2520434"/>
            <a:ext cx="141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[</a:t>
            </a:r>
            <a:r>
              <a:rPr lang="fr-FR" sz="1600" dirty="0" err="1"/>
              <a:t>write</a:t>
            </a:r>
            <a:r>
              <a:rPr lang="fr-FR" sz="1600" dirty="0"/>
              <a:t> on 1]</a:t>
            </a:r>
          </a:p>
        </p:txBody>
      </p:sp>
    </p:spTree>
    <p:extLst>
      <p:ext uri="{BB962C8B-B14F-4D97-AF65-F5344CB8AC3E}">
        <p14:creationId xmlns:p14="http://schemas.microsoft.com/office/powerpoint/2010/main" val="3826107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59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rot="16200000" flipH="1">
            <a:off x="2669382" y="4224395"/>
            <a:ext cx="428295" cy="61722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grep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stCxn id="21" idx="3"/>
            <a:endCxn id="44" idx="2"/>
          </p:cNvCxnSpPr>
          <p:nvPr/>
        </p:nvCxnSpPr>
        <p:spPr>
          <a:xfrm flipV="1">
            <a:off x="5855329" y="4318520"/>
            <a:ext cx="639457" cy="42863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F9FBC-9B99-46AF-92DF-3C60AC301B63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E112372A-B82A-4F57-A640-9C4599B279BD}"/>
              </a:ext>
            </a:extLst>
          </p:cNvPr>
          <p:cNvSpPr/>
          <p:nvPr/>
        </p:nvSpPr>
        <p:spPr>
          <a:xfrm>
            <a:off x="6653844" y="4443607"/>
            <a:ext cx="1234440" cy="607092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hello world !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3668D96-3EBF-49DD-8735-F588E44C4837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570FE7-6C62-4219-B263-8DAA2B2A8C92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5B399B5-BA11-4A0B-B0BB-24870A94DAC8}"/>
              </a:ext>
            </a:extLst>
          </p:cNvPr>
          <p:cNvSpPr txBox="1"/>
          <p:nvPr/>
        </p:nvSpPr>
        <p:spPr>
          <a:xfrm>
            <a:off x="5717084" y="2522635"/>
            <a:ext cx="15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[</a:t>
            </a:r>
            <a:r>
              <a:rPr lang="fr-FR" sz="1600" dirty="0" err="1"/>
              <a:t>read</a:t>
            </a:r>
            <a:r>
              <a:rPr lang="fr-FR" sz="1600" dirty="0"/>
              <a:t> on 0]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344430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 err="1"/>
              <a:t>InterProcess</a:t>
            </a:r>
            <a:r>
              <a:rPr lang="fr-FR" dirty="0"/>
              <a:t> Communication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98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60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rot="16200000" flipH="1">
            <a:off x="2669382" y="4224395"/>
            <a:ext cx="428295" cy="61722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grep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stCxn id="21" idx="3"/>
            <a:endCxn id="44" idx="2"/>
          </p:cNvCxnSpPr>
          <p:nvPr/>
        </p:nvCxnSpPr>
        <p:spPr>
          <a:xfrm flipV="1">
            <a:off x="5855329" y="4318520"/>
            <a:ext cx="639457" cy="42863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F9FBC-9B99-46AF-92DF-3C60AC301B63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sp>
        <p:nvSpPr>
          <p:cNvPr id="28" name="Nuage 27">
            <a:extLst>
              <a:ext uri="{FF2B5EF4-FFF2-40B4-BE49-F238E27FC236}">
                <a16:creationId xmlns:a16="http://schemas.microsoft.com/office/drawing/2014/main" id="{A5E7EA71-0AFF-4966-A73C-FF0D1351E688}"/>
              </a:ext>
            </a:extLst>
          </p:cNvPr>
          <p:cNvSpPr/>
          <p:nvPr/>
        </p:nvSpPr>
        <p:spPr>
          <a:xfrm>
            <a:off x="7098727" y="2285423"/>
            <a:ext cx="1234440" cy="607092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hello world !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234971-2E91-4619-831E-3D011418AF9C}"/>
              </a:ext>
            </a:extLst>
          </p:cNvPr>
          <p:cNvSpPr txBox="1"/>
          <p:nvPr/>
        </p:nvSpPr>
        <p:spPr>
          <a:xfrm>
            <a:off x="5787631" y="2346496"/>
            <a:ext cx="1414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[</a:t>
            </a:r>
            <a:r>
              <a:rPr lang="fr-FR" sz="1600" dirty="0" err="1"/>
              <a:t>write</a:t>
            </a:r>
            <a:r>
              <a:rPr lang="fr-FR" sz="1600" dirty="0"/>
              <a:t> on STDOUT]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2ADEA80-0EE7-46EF-8963-A1FFC5DFFB93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6ABB0A8-8BF5-4DD2-9513-03C210C20723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17030331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61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cxnSp>
        <p:nvCxnSpPr>
          <p:cNvPr id="27" name="Connecteur droit avec flèche 12">
            <a:extLst>
              <a:ext uri="{FF2B5EF4-FFF2-40B4-BE49-F238E27FC236}">
                <a16:creationId xmlns:a16="http://schemas.microsoft.com/office/drawing/2014/main" id="{96241B45-686C-4993-AB94-B32E1659C93F}"/>
              </a:ext>
            </a:extLst>
          </p:cNvPr>
          <p:cNvCxnSpPr>
            <a:cxnSpLocks/>
            <a:stCxn id="12" idx="1"/>
            <a:endCxn id="29" idx="1"/>
          </p:cNvCxnSpPr>
          <p:nvPr/>
        </p:nvCxnSpPr>
        <p:spPr>
          <a:xfrm rot="10800000" flipH="1" flipV="1">
            <a:off x="1957699" y="3314699"/>
            <a:ext cx="148590" cy="826993"/>
          </a:xfrm>
          <a:prstGeom prst="curvedConnector3">
            <a:avLst>
              <a:gd name="adj1" fmla="val -1538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3D6ED21-5497-4C8C-B2CD-C0D15DA12C65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rot="16200000" flipH="1">
            <a:off x="2669382" y="4224395"/>
            <a:ext cx="428295" cy="61722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FD37-A3C8-4DB0-B003-7A05C985F8D9}"/>
              </a:ext>
            </a:extLst>
          </p:cNvPr>
          <p:cNvSpPr/>
          <p:nvPr/>
        </p:nvSpPr>
        <p:spPr>
          <a:xfrm>
            <a:off x="5855329" y="2931271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grep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AB62705C-F4A9-4B23-A980-E8FEC9A6A2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50677" y="3319891"/>
            <a:ext cx="1304652" cy="550718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E9C0E498-F6B7-4B4A-B266-5764F91DBE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2139" y="3314700"/>
            <a:ext cx="1421425" cy="555909"/>
          </a:xfrm>
          <a:prstGeom prst="curvedConnector3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12">
            <a:extLst>
              <a:ext uri="{FF2B5EF4-FFF2-40B4-BE49-F238E27FC236}">
                <a16:creationId xmlns:a16="http://schemas.microsoft.com/office/drawing/2014/main" id="{1CDEAA3E-C12B-4711-85BA-9201AAD6FBF2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V="1">
            <a:off x="6963416" y="3319891"/>
            <a:ext cx="126353" cy="821464"/>
          </a:xfrm>
          <a:prstGeom prst="curvedConnector3">
            <a:avLst>
              <a:gd name="adj1" fmla="val 28092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7BB10-6344-4BF0-8113-601427D902CE}"/>
              </a:ext>
            </a:extLst>
          </p:cNvPr>
          <p:cNvSpPr/>
          <p:nvPr/>
        </p:nvSpPr>
        <p:spPr>
          <a:xfrm>
            <a:off x="6026156" y="3964190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B40421F-82D1-4BAF-8981-EF0A63B12B96}"/>
              </a:ext>
            </a:extLst>
          </p:cNvPr>
          <p:cNvCxnSpPr>
            <a:cxnSpLocks/>
            <a:stCxn id="21" idx="3"/>
            <a:endCxn id="44" idx="2"/>
          </p:cNvCxnSpPr>
          <p:nvPr/>
        </p:nvCxnSpPr>
        <p:spPr>
          <a:xfrm flipV="1">
            <a:off x="5855329" y="4318520"/>
            <a:ext cx="639457" cy="42863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556659E-EB19-4C43-9C21-9A3315854E47}"/>
              </a:ext>
            </a:extLst>
          </p:cNvPr>
          <p:cNvCxnSpPr/>
          <p:nvPr/>
        </p:nvCxnSpPr>
        <p:spPr>
          <a:xfrm flipH="1">
            <a:off x="3192139" y="2403567"/>
            <a:ext cx="714375" cy="5225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1F4E5-B872-415A-8585-EE89278ECC2E}"/>
              </a:ext>
            </a:extLst>
          </p:cNvPr>
          <p:cNvSpPr/>
          <p:nvPr/>
        </p:nvSpPr>
        <p:spPr>
          <a:xfrm>
            <a:off x="2106289" y="3964528"/>
            <a:ext cx="93726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F9FBC-9B99-46AF-92DF-3C60AC301B63}"/>
              </a:ext>
            </a:extLst>
          </p:cNvPr>
          <p:cNvSpPr/>
          <p:nvPr/>
        </p:nvSpPr>
        <p:spPr>
          <a:xfrm>
            <a:off x="3192139" y="4557363"/>
            <a:ext cx="2663190" cy="379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Kernel Buffer</a:t>
            </a:r>
          </a:p>
        </p:txBody>
      </p:sp>
      <p:sp>
        <p:nvSpPr>
          <p:cNvPr id="28" name="Nuage 27">
            <a:extLst>
              <a:ext uri="{FF2B5EF4-FFF2-40B4-BE49-F238E27FC236}">
                <a16:creationId xmlns:a16="http://schemas.microsoft.com/office/drawing/2014/main" id="{A5E7EA71-0AFF-4966-A73C-FF0D1351E688}"/>
              </a:ext>
            </a:extLst>
          </p:cNvPr>
          <p:cNvSpPr/>
          <p:nvPr/>
        </p:nvSpPr>
        <p:spPr>
          <a:xfrm>
            <a:off x="7322344" y="1455048"/>
            <a:ext cx="1234440" cy="607092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hello world !</a:t>
            </a:r>
          </a:p>
        </p:txBody>
      </p:sp>
      <p:cxnSp>
        <p:nvCxnSpPr>
          <p:cNvPr id="23" name="Connecteur droit avec flèche 12">
            <a:extLst>
              <a:ext uri="{FF2B5EF4-FFF2-40B4-BE49-F238E27FC236}">
                <a16:creationId xmlns:a16="http://schemas.microsoft.com/office/drawing/2014/main" id="{1720870B-6971-4DDB-B6E3-A249986A7C04}"/>
              </a:ext>
            </a:extLst>
          </p:cNvPr>
          <p:cNvCxnSpPr>
            <a:cxnSpLocks/>
            <a:stCxn id="26" idx="0"/>
            <a:endCxn id="28" idx="1"/>
          </p:cNvCxnSpPr>
          <p:nvPr/>
        </p:nvCxnSpPr>
        <p:spPr>
          <a:xfrm rot="5400000" flipH="1" flipV="1">
            <a:off x="6771168" y="1762876"/>
            <a:ext cx="869777" cy="146701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E24234B-264B-4F0C-B4AB-74DF356BC247}"/>
              </a:ext>
            </a:extLst>
          </p:cNvPr>
          <p:cNvSpPr txBox="1"/>
          <p:nvPr/>
        </p:nvSpPr>
        <p:spPr>
          <a:xfrm>
            <a:off x="6362084" y="2074199"/>
            <a:ext cx="11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STDOUT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BEABBE5-25A5-441C-823D-2D8EE0E7F70E}"/>
              </a:ext>
            </a:extLst>
          </p:cNvPr>
          <p:cNvSpPr txBox="1"/>
          <p:nvPr/>
        </p:nvSpPr>
        <p:spPr>
          <a:xfrm>
            <a:off x="380359" y="3380154"/>
            <a:ext cx="1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1</a:t>
            </a:r>
            <a:br>
              <a:rPr lang="fr-FR" sz="1800" dirty="0"/>
            </a:br>
            <a:r>
              <a:rPr lang="fr-FR" sz="1800" dirty="0"/>
              <a:t>(STDOUT)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9800B6B-AD15-4639-B65F-E774AED4FAFC}"/>
              </a:ext>
            </a:extLst>
          </p:cNvPr>
          <p:cNvSpPr txBox="1"/>
          <p:nvPr/>
        </p:nvSpPr>
        <p:spPr>
          <a:xfrm>
            <a:off x="7277100" y="3380153"/>
            <a:ext cx="119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0</a:t>
            </a:r>
          </a:p>
          <a:p>
            <a:pPr algn="ctr"/>
            <a:r>
              <a:rPr lang="fr-FR" sz="1800" dirty="0"/>
              <a:t>(STDIN)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4B5F2-7DC3-4124-BAC4-9E3A486EAE6E}"/>
              </a:ext>
            </a:extLst>
          </p:cNvPr>
          <p:cNvSpPr/>
          <p:nvPr/>
        </p:nvSpPr>
        <p:spPr>
          <a:xfrm>
            <a:off x="1957699" y="2926080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4102928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Pipes in the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 algn="ctr">
              <a:buNone/>
            </a:pPr>
            <a:r>
              <a:rPr lang="fr-FR" i="1" dirty="0"/>
              <a:t>sh$&gt; </a:t>
            </a:r>
            <a:r>
              <a:rPr lang="fr-FR" dirty="0"/>
              <a:t>cat file.txt | </a:t>
            </a:r>
            <a:r>
              <a:rPr lang="fr-FR" dirty="0" err="1"/>
              <a:t>grep</a:t>
            </a:r>
            <a:r>
              <a:rPr lang="fr-FR" dirty="0"/>
              <a:t> "hello"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62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2C928-4445-4DE2-AA37-D42FEBB18F82}"/>
              </a:ext>
            </a:extLst>
          </p:cNvPr>
          <p:cNvSpPr/>
          <p:nvPr/>
        </p:nvSpPr>
        <p:spPr>
          <a:xfrm>
            <a:off x="3906514" y="1626327"/>
            <a:ext cx="1234440" cy="77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28" name="Nuage 27">
            <a:extLst>
              <a:ext uri="{FF2B5EF4-FFF2-40B4-BE49-F238E27FC236}">
                <a16:creationId xmlns:a16="http://schemas.microsoft.com/office/drawing/2014/main" id="{A5E7EA71-0AFF-4966-A73C-FF0D1351E688}"/>
              </a:ext>
            </a:extLst>
          </p:cNvPr>
          <p:cNvSpPr/>
          <p:nvPr/>
        </p:nvSpPr>
        <p:spPr>
          <a:xfrm>
            <a:off x="7322344" y="1455048"/>
            <a:ext cx="1234440" cy="607092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hello world !</a:t>
            </a:r>
          </a:p>
        </p:txBody>
      </p:sp>
    </p:spTree>
    <p:extLst>
      <p:ext uri="{BB962C8B-B14F-4D97-AF65-F5344CB8AC3E}">
        <p14:creationId xmlns:p14="http://schemas.microsoft.com/office/powerpoint/2010/main" val="3356915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</a:t>
            </a:r>
            <a:r>
              <a:rPr lang="fr-FR" dirty="0" err="1"/>
              <a:t>Named</a:t>
            </a:r>
            <a:r>
              <a:rPr lang="fr-FR" dirty="0"/>
              <a:t> pipes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Anonymous pipes are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have a close </a:t>
            </a:r>
            <a:r>
              <a:rPr lang="fr-FR" dirty="0" err="1"/>
              <a:t>common</a:t>
            </a:r>
            <a:r>
              <a:rPr lang="fr-FR" dirty="0"/>
              <a:t> parent (or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 parent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 err="1"/>
              <a:t>Named</a:t>
            </a:r>
            <a:r>
              <a:rPr lang="fr-FR" dirty="0"/>
              <a:t> pipes are </a:t>
            </a:r>
            <a:r>
              <a:rPr lang="fr-FR" dirty="0" err="1"/>
              <a:t>specific</a:t>
            </a:r>
            <a:r>
              <a:rPr lang="fr-FR" dirty="0"/>
              <a:t> files </a:t>
            </a:r>
            <a:r>
              <a:rPr lang="fr-FR" dirty="0" err="1"/>
              <a:t>stored</a:t>
            </a:r>
            <a:r>
              <a:rPr lang="fr-FR" dirty="0"/>
              <a:t> on the file system</a:t>
            </a:r>
          </a:p>
          <a:p>
            <a:pPr lvl="1"/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for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pathname</a:t>
            </a:r>
            <a:r>
              <a:rPr lang="fr-FR" dirty="0"/>
              <a:t> in the file </a:t>
            </a:r>
            <a:r>
              <a:rPr lang="fr-FR" dirty="0" err="1"/>
              <a:t>tree</a:t>
            </a:r>
            <a:endParaRPr lang="fr-FR" dirty="0"/>
          </a:p>
          <a:p>
            <a:pPr lvl="1"/>
            <a:r>
              <a:rPr lang="fr-FR" i="1" dirty="0" err="1"/>
              <a:t>See</a:t>
            </a:r>
            <a:r>
              <a:rPr lang="fr-FR" i="1" dirty="0"/>
              <a:t> </a:t>
            </a:r>
            <a:r>
              <a:rPr lang="fr-FR" i="1" dirty="0" err="1"/>
              <a:t>mkfifo</a:t>
            </a:r>
            <a:r>
              <a:rPr lang="fr-FR" i="1" dirty="0"/>
              <a:t>(1) and </a:t>
            </a:r>
            <a:r>
              <a:rPr lang="fr-FR" i="1" dirty="0" err="1"/>
              <a:t>mknod</a:t>
            </a:r>
            <a:r>
              <a:rPr lang="fr-FR" i="1" dirty="0"/>
              <a:t>(2)</a:t>
            </a:r>
          </a:p>
          <a:p>
            <a:pPr lvl="1"/>
            <a:endParaRPr lang="fr-FR" dirty="0"/>
          </a:p>
          <a:p>
            <a:r>
              <a:rPr lang="fr-FR" dirty="0" err="1"/>
              <a:t>Named</a:t>
            </a:r>
            <a:r>
              <a:rPr lang="fr-FR" dirty="0"/>
              <a:t> pipes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communication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unrelated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(no close </a:t>
            </a:r>
            <a:r>
              <a:rPr lang="fr-FR" dirty="0" err="1"/>
              <a:t>common</a:t>
            </a:r>
            <a:r>
              <a:rPr lang="fr-FR" dirty="0"/>
              <a:t> parent)</a:t>
            </a:r>
          </a:p>
          <a:p>
            <a:pPr lvl="1"/>
            <a:r>
              <a:rPr lang="fr-FR" dirty="0"/>
              <a:t>But </a:t>
            </a:r>
            <a:r>
              <a:rPr lang="fr-FR" dirty="0" err="1"/>
              <a:t>each</a:t>
            </a:r>
            <a:r>
              <a:rPr lang="fr-FR" dirty="0"/>
              <a:t> process must know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named</a:t>
            </a:r>
            <a:r>
              <a:rPr lang="fr-FR" dirty="0"/>
              <a:t> pipe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3630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9150"/>
            <a:ext cx="8389620" cy="4036800"/>
          </a:xfrm>
        </p:spPr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IPCs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a </a:t>
            </a:r>
            <a:r>
              <a:rPr lang="fr-FR" dirty="0" err="1"/>
              <a:t>clear</a:t>
            </a:r>
            <a:r>
              <a:rPr lang="fr-FR" dirty="0"/>
              <a:t> rendez-vous point</a:t>
            </a:r>
          </a:p>
          <a:p>
            <a:pPr lvl="1"/>
            <a:r>
              <a:rPr lang="fr-FR" dirty="0" err="1"/>
              <a:t>ftok</a:t>
            </a:r>
            <a:r>
              <a:rPr lang="fr-FR" dirty="0"/>
              <a:t>(2): A « key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as the </a:t>
            </a:r>
            <a:r>
              <a:rPr lang="fr-FR" dirty="0" err="1"/>
              <a:t>name</a:t>
            </a:r>
            <a:r>
              <a:rPr lang="fr-FR" dirty="0"/>
              <a:t> of the rendez-vous point</a:t>
            </a:r>
          </a:p>
          <a:p>
            <a:pPr lvl="1"/>
            <a:r>
              <a:rPr lang="fr-FR" dirty="0" err="1"/>
              <a:t>ipcs</a:t>
            </a:r>
            <a:r>
              <a:rPr lang="fr-FR" dirty="0"/>
              <a:t>(1): </a:t>
            </a:r>
            <a:r>
              <a:rPr lang="fr-FR" dirty="0" err="1"/>
              <a:t>prints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of the </a:t>
            </a:r>
            <a:r>
              <a:rPr lang="fr-FR" dirty="0" err="1"/>
              <a:t>IPCs</a:t>
            </a:r>
            <a:r>
              <a:rPr lang="fr-FR" dirty="0"/>
              <a:t> </a:t>
            </a:r>
            <a:r>
              <a:rPr lang="fr-FR" dirty="0" err="1"/>
              <a:t>currently</a:t>
            </a:r>
            <a:r>
              <a:rPr lang="fr-FR" dirty="0"/>
              <a:t> in use</a:t>
            </a:r>
          </a:p>
          <a:p>
            <a:pPr lvl="1"/>
            <a:r>
              <a:rPr lang="fr-FR" dirty="0" err="1"/>
              <a:t>ipcrm</a:t>
            </a:r>
            <a:r>
              <a:rPr lang="fr-FR" dirty="0"/>
              <a:t>(1): </a:t>
            </a:r>
            <a:r>
              <a:rPr lang="fr-FR" dirty="0" err="1"/>
              <a:t>removes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active </a:t>
            </a:r>
            <a:r>
              <a:rPr lang="fr-FR" dirty="0" err="1"/>
              <a:t>IPCs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Messages Queues (q)</a:t>
            </a:r>
          </a:p>
          <a:p>
            <a:pPr lvl="1"/>
            <a:r>
              <a:rPr lang="fr-FR" dirty="0"/>
              <a:t>Bi-</a:t>
            </a:r>
            <a:r>
              <a:rPr lang="fr-FR" dirty="0" err="1"/>
              <a:t>directionnal</a:t>
            </a:r>
            <a:r>
              <a:rPr lang="fr-FR" dirty="0"/>
              <a:t> communication </a:t>
            </a:r>
            <a:r>
              <a:rPr lang="fr-FR" dirty="0" err="1"/>
              <a:t>with</a:t>
            </a:r>
            <a:r>
              <a:rPr lang="fr-FR" dirty="0"/>
              <a:t> messages (type &amp; data)</a:t>
            </a:r>
          </a:p>
          <a:p>
            <a:r>
              <a:rPr lang="fr-FR" dirty="0" err="1"/>
              <a:t>Shared</a:t>
            </a:r>
            <a:r>
              <a:rPr lang="fr-FR" dirty="0"/>
              <a:t> Memory (m)</a:t>
            </a:r>
          </a:p>
          <a:p>
            <a:pPr lvl="1"/>
            <a:r>
              <a:rPr lang="fr-FR" dirty="0"/>
              <a:t>Memory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 err="1"/>
              <a:t>Semaphores</a:t>
            </a:r>
            <a:r>
              <a:rPr lang="fr-FR" dirty="0"/>
              <a:t> (s)</a:t>
            </a:r>
          </a:p>
          <a:p>
            <a:pPr lvl="1"/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synchronization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19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Messages Queues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9150"/>
            <a:ext cx="8389620" cy="4036800"/>
          </a:xfrm>
        </p:spPr>
        <p:txBody>
          <a:bodyPr/>
          <a:lstStyle/>
          <a:p>
            <a:r>
              <a:rPr lang="fr-FR" dirty="0" err="1"/>
              <a:t>Mailbox</a:t>
            </a:r>
            <a:r>
              <a:rPr lang="fr-FR" dirty="0"/>
              <a:t> of messages</a:t>
            </a:r>
          </a:p>
          <a:p>
            <a:endParaRPr lang="fr-FR" dirty="0"/>
          </a:p>
          <a:p>
            <a:r>
              <a:rPr lang="fr-FR" dirty="0"/>
              <a:t>A message </a:t>
            </a:r>
            <a:r>
              <a:rPr lang="fr-FR" dirty="0" err="1"/>
              <a:t>is</a:t>
            </a:r>
            <a:r>
              <a:rPr lang="fr-FR" dirty="0"/>
              <a:t> a structure </a:t>
            </a:r>
            <a:r>
              <a:rPr lang="fr-FR" dirty="0" err="1"/>
              <a:t>with</a:t>
            </a:r>
            <a:r>
              <a:rPr lang="fr-FR" dirty="0"/>
              <a:t> a type, and data</a:t>
            </a:r>
          </a:p>
          <a:p>
            <a:pPr lvl="1"/>
            <a:r>
              <a:rPr lang="fr-FR" dirty="0"/>
              <a:t>Messages have a </a:t>
            </a:r>
            <a:r>
              <a:rPr lang="fr-FR" dirty="0" err="1"/>
              <a:t>precise</a:t>
            </a:r>
            <a:r>
              <a:rPr lang="fr-FR" dirty="0"/>
              <a:t> </a:t>
            </a:r>
            <a:r>
              <a:rPr lang="fr-FR" dirty="0" err="1"/>
              <a:t>length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/ Destruction: </a:t>
            </a:r>
            <a:r>
              <a:rPr lang="fr-FR" sz="2000" i="1" dirty="0" err="1"/>
              <a:t>msgget</a:t>
            </a:r>
            <a:r>
              <a:rPr lang="fr-FR" sz="2000" i="1" dirty="0"/>
              <a:t>(2) / </a:t>
            </a:r>
            <a:r>
              <a:rPr lang="fr-FR" sz="2000" i="1" dirty="0" err="1"/>
              <a:t>msgctl</a:t>
            </a:r>
            <a:r>
              <a:rPr lang="fr-FR" sz="2000" i="1" dirty="0"/>
              <a:t>(2)</a:t>
            </a:r>
            <a:endParaRPr lang="fr-FR" i="1" dirty="0"/>
          </a:p>
          <a:p>
            <a:pPr lvl="1"/>
            <a:r>
              <a:rPr lang="fr-FR" dirty="0" err="1"/>
              <a:t>Defines</a:t>
            </a:r>
            <a:r>
              <a:rPr lang="fr-FR" dirty="0"/>
              <a:t> a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for the messages queue (the « key »)</a:t>
            </a:r>
          </a:p>
          <a:p>
            <a:pPr lvl="1"/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restricted</a:t>
            </a:r>
            <a:r>
              <a:rPr lang="fr-FR" dirty="0"/>
              <a:t> to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r>
              <a:rPr lang="fr-FR" dirty="0" err="1"/>
              <a:t>Send</a:t>
            </a:r>
            <a:r>
              <a:rPr lang="fr-FR" dirty="0"/>
              <a:t> / </a:t>
            </a:r>
            <a:r>
              <a:rPr lang="fr-FR" dirty="0" err="1"/>
              <a:t>Receive</a:t>
            </a:r>
            <a:r>
              <a:rPr lang="fr-FR" dirty="0"/>
              <a:t>: </a:t>
            </a:r>
            <a:r>
              <a:rPr lang="fr-FR" sz="2000" i="1" dirty="0" err="1"/>
              <a:t>msgsnd</a:t>
            </a:r>
            <a:r>
              <a:rPr lang="fr-FR" sz="2000" i="1" dirty="0"/>
              <a:t>(2) / </a:t>
            </a:r>
            <a:r>
              <a:rPr lang="fr-FR" sz="2000" i="1" dirty="0" err="1"/>
              <a:t>msgrcv</a:t>
            </a:r>
            <a:r>
              <a:rPr lang="fr-FR" sz="2000" i="1" dirty="0"/>
              <a:t>(2)</a:t>
            </a:r>
            <a:endParaRPr lang="fr-FR" i="1" dirty="0"/>
          </a:p>
          <a:p>
            <a:pPr lvl="1"/>
            <a:r>
              <a:rPr lang="fr-FR" dirty="0" err="1"/>
              <a:t>Reception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blocking if no message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endParaRPr lang="fr-FR" dirty="0"/>
          </a:p>
          <a:p>
            <a:pPr lvl="1"/>
            <a:r>
              <a:rPr lang="fr-FR" dirty="0"/>
              <a:t>The message structure 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&amp; </a:t>
            </a:r>
            <a:r>
              <a:rPr lang="fr-FR" dirty="0" err="1"/>
              <a:t>msgrcv</a:t>
            </a:r>
            <a:r>
              <a:rPr lang="fr-FR" dirty="0"/>
              <a:t> 4</a:t>
            </a:r>
            <a:r>
              <a:rPr lang="fr-FR" baseline="30000" dirty="0"/>
              <a:t>th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to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message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i="1" dirty="0" err="1"/>
              <a:t>see</a:t>
            </a:r>
            <a:r>
              <a:rPr lang="fr-FR" i="1" dirty="0"/>
              <a:t> in the </a:t>
            </a:r>
            <a:r>
              <a:rPr lang="fr-FR" i="1" dirty="0" err="1"/>
              <a:t>manual</a:t>
            </a:r>
            <a:r>
              <a:rPr lang="fr-FR" i="1" dirty="0"/>
              <a:t> how to use </a:t>
            </a:r>
            <a:r>
              <a:rPr lang="fr-FR" i="1" dirty="0" err="1"/>
              <a:t>them</a:t>
            </a:r>
            <a:r>
              <a:rPr lang="fr-FR" i="1" dirty="0"/>
              <a:t> </a:t>
            </a:r>
            <a:r>
              <a:rPr lang="fr-FR" i="1" dirty="0" err="1"/>
              <a:t>smartly</a:t>
            </a:r>
            <a:r>
              <a:rPr lang="fr-FR" i="1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85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Memories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9150"/>
            <a:ext cx="8389620" cy="4036800"/>
          </a:xfrm>
        </p:spPr>
        <p:txBody>
          <a:bodyPr/>
          <a:lstStyle/>
          <a:p>
            <a:r>
              <a:rPr lang="fr-FR" dirty="0"/>
              <a:t>Memory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multiple </a:t>
            </a:r>
            <a:r>
              <a:rPr lang="fr-FR" dirty="0" err="1"/>
              <a:t>processes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Synchronization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i="1" dirty="0" err="1"/>
              <a:t>required</a:t>
            </a:r>
            <a:endParaRPr lang="fr-FR" i="1" dirty="0"/>
          </a:p>
          <a:p>
            <a:pPr lvl="1"/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semaphores</a:t>
            </a:r>
            <a:r>
              <a:rPr lang="fr-FR" dirty="0"/>
              <a:t> and </a:t>
            </a:r>
            <a:r>
              <a:rPr lang="fr-FR" dirty="0" err="1"/>
              <a:t>mutexes</a:t>
            </a:r>
            <a:r>
              <a:rPr lang="fr-FR" dirty="0"/>
              <a:t>…</a:t>
            </a:r>
          </a:p>
          <a:p>
            <a:pPr lvl="1"/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/ Destruction: </a:t>
            </a:r>
            <a:r>
              <a:rPr lang="fr-FR" sz="2000" i="1" dirty="0" err="1"/>
              <a:t>shmget</a:t>
            </a:r>
            <a:r>
              <a:rPr lang="fr-FR" sz="2000" i="1" dirty="0"/>
              <a:t>(2) / </a:t>
            </a:r>
            <a:r>
              <a:rPr lang="fr-FR" sz="2000" i="1" dirty="0" err="1"/>
              <a:t>shmctl</a:t>
            </a:r>
            <a:r>
              <a:rPr lang="fr-FR" sz="2000" i="1" dirty="0"/>
              <a:t>(2)</a:t>
            </a:r>
            <a:endParaRPr lang="fr-FR" i="1" dirty="0"/>
          </a:p>
          <a:p>
            <a:pPr lvl="1"/>
            <a:r>
              <a:rPr lang="fr-FR" dirty="0" err="1"/>
              <a:t>Defines</a:t>
            </a:r>
            <a:r>
              <a:rPr lang="fr-FR" dirty="0"/>
              <a:t> a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for the </a:t>
            </a:r>
            <a:r>
              <a:rPr lang="fr-FR" dirty="0" err="1"/>
              <a:t>shared</a:t>
            </a:r>
            <a:r>
              <a:rPr lang="fr-FR" dirty="0"/>
              <a:t> memory (the « key »)</a:t>
            </a:r>
          </a:p>
          <a:p>
            <a:pPr lvl="1"/>
            <a:r>
              <a:rPr lang="fr-FR" dirty="0" err="1"/>
              <a:t>Decides</a:t>
            </a:r>
            <a:r>
              <a:rPr lang="fr-FR" dirty="0"/>
              <a:t> the </a:t>
            </a:r>
            <a:r>
              <a:rPr lang="fr-FR" dirty="0" err="1"/>
              <a:t>length</a:t>
            </a:r>
            <a:r>
              <a:rPr lang="fr-FR" dirty="0"/>
              <a:t> of the memory part to </a:t>
            </a:r>
            <a:r>
              <a:rPr lang="fr-FR" dirty="0" err="1"/>
              <a:t>share</a:t>
            </a:r>
            <a:endParaRPr lang="fr-FR" dirty="0"/>
          </a:p>
          <a:p>
            <a:r>
              <a:rPr lang="fr-FR" dirty="0" err="1"/>
              <a:t>Attach</a:t>
            </a:r>
            <a:r>
              <a:rPr lang="fr-FR" dirty="0"/>
              <a:t> / </a:t>
            </a:r>
            <a:r>
              <a:rPr lang="fr-FR" dirty="0" err="1"/>
              <a:t>Dettach</a:t>
            </a:r>
            <a:r>
              <a:rPr lang="fr-FR" dirty="0"/>
              <a:t>: </a:t>
            </a:r>
            <a:r>
              <a:rPr lang="fr-FR" sz="2000" i="1" dirty="0" err="1"/>
              <a:t>shmat</a:t>
            </a:r>
            <a:r>
              <a:rPr lang="fr-FR" sz="2000" i="1" dirty="0"/>
              <a:t>(2) / </a:t>
            </a:r>
            <a:r>
              <a:rPr lang="fr-FR" sz="2000" i="1" dirty="0" err="1"/>
              <a:t>shmdt</a:t>
            </a:r>
            <a:r>
              <a:rPr lang="fr-FR" sz="2000" i="1" dirty="0"/>
              <a:t>(2)</a:t>
            </a:r>
            <a:endParaRPr lang="fr-FR" i="1" dirty="0"/>
          </a:p>
          <a:p>
            <a:pPr lvl="1"/>
            <a:r>
              <a:rPr lang="fr-FR" dirty="0"/>
              <a:t>Uses a pointer to the </a:t>
            </a:r>
            <a:r>
              <a:rPr lang="fr-FR" dirty="0" err="1"/>
              <a:t>shared</a:t>
            </a:r>
            <a:r>
              <a:rPr lang="fr-FR" dirty="0"/>
              <a:t> memory</a:t>
            </a:r>
          </a:p>
          <a:p>
            <a:pPr lvl="1"/>
            <a:r>
              <a:rPr lang="fr-FR" dirty="0"/>
              <a:t>fork(2) </a:t>
            </a:r>
            <a:r>
              <a:rPr lang="fr-FR" dirty="0" err="1"/>
              <a:t>shares</a:t>
            </a:r>
            <a:r>
              <a:rPr lang="fr-FR" dirty="0"/>
              <a:t> the memory </a:t>
            </a:r>
            <a:r>
              <a:rPr lang="fr-FR" dirty="0" err="1"/>
              <a:t>between</a:t>
            </a:r>
            <a:r>
              <a:rPr lang="fr-FR" dirty="0"/>
              <a:t> parent and </a:t>
            </a:r>
            <a:r>
              <a:rPr lang="fr-FR" dirty="0" err="1"/>
              <a:t>child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8943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</a:t>
            </a:r>
            <a:r>
              <a:rPr lang="fr-FR" dirty="0" err="1"/>
              <a:t>Semaphores</a:t>
            </a:r>
            <a:r>
              <a:rPr lang="fr-FR" dirty="0"/>
              <a:t>		</a:t>
            </a:r>
            <a:r>
              <a:rPr lang="fr-FR" sz="2400" i="1" dirty="0"/>
              <a:t>(</a:t>
            </a:r>
            <a:r>
              <a:rPr lang="fr-FR" sz="2400" i="1" dirty="0" err="1"/>
              <a:t>synchronization</a:t>
            </a:r>
            <a:r>
              <a:rPr lang="fr-FR" sz="2400" i="1" dirty="0"/>
              <a:t>)</a:t>
            </a:r>
            <a:endParaRPr lang="fr-FR" i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9150"/>
            <a:ext cx="8481060" cy="4036800"/>
          </a:xfrm>
        </p:spPr>
        <p:txBody>
          <a:bodyPr/>
          <a:lstStyle/>
          <a:p>
            <a:r>
              <a:rPr lang="fr-FR" dirty="0"/>
              <a:t>Counter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multiple </a:t>
            </a:r>
            <a:r>
              <a:rPr lang="fr-FR" dirty="0" err="1"/>
              <a:t>processes</a:t>
            </a:r>
            <a:endParaRPr lang="fr-FR" dirty="0"/>
          </a:p>
          <a:p>
            <a:pPr lvl="1"/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0</a:t>
            </a:r>
          </a:p>
          <a:p>
            <a:pPr lvl="1"/>
            <a:r>
              <a:rPr lang="fr-FR" dirty="0"/>
              <a:t>Must use </a:t>
            </a:r>
            <a:r>
              <a:rPr lang="fr-FR" dirty="0" err="1"/>
              <a:t>specific</a:t>
            </a:r>
            <a:r>
              <a:rPr lang="fr-FR" dirty="0"/>
              <a:t> routines to change the value</a:t>
            </a:r>
          </a:p>
          <a:p>
            <a:pPr lvl="1"/>
            <a:r>
              <a:rPr lang="fr-FR" i="1" dirty="0" err="1"/>
              <a:t>sem_overview</a:t>
            </a:r>
            <a:r>
              <a:rPr lang="fr-FR" i="1" dirty="0"/>
              <a:t>(7): </a:t>
            </a:r>
            <a:r>
              <a:rPr lang="fr-FR" i="1" dirty="0" err="1"/>
              <a:t>named</a:t>
            </a:r>
            <a:r>
              <a:rPr lang="fr-FR" i="1" dirty="0"/>
              <a:t> and </a:t>
            </a:r>
            <a:r>
              <a:rPr lang="fr-FR" i="1" dirty="0" err="1"/>
              <a:t>unnamed</a:t>
            </a:r>
            <a:r>
              <a:rPr lang="fr-FR" i="1" dirty="0"/>
              <a:t> </a:t>
            </a:r>
            <a:r>
              <a:rPr lang="fr-FR" i="1" dirty="0" err="1"/>
              <a:t>semaphores</a:t>
            </a:r>
            <a:endParaRPr lang="fr-FR" i="1" dirty="0"/>
          </a:p>
          <a:p>
            <a:pPr lvl="1"/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/ Destruction: </a:t>
            </a:r>
            <a:r>
              <a:rPr lang="fr-FR" sz="2000" i="1" dirty="0" err="1"/>
              <a:t>sem_init</a:t>
            </a:r>
            <a:r>
              <a:rPr lang="fr-FR" sz="2000" i="1" dirty="0"/>
              <a:t>(3) </a:t>
            </a:r>
            <a:r>
              <a:rPr lang="fr-FR" sz="2000" i="1" dirty="0" err="1"/>
              <a:t>sem_open</a:t>
            </a:r>
            <a:r>
              <a:rPr lang="fr-FR" sz="2000" i="1" dirty="0"/>
              <a:t>(3) / </a:t>
            </a:r>
            <a:r>
              <a:rPr lang="fr-FR" sz="2000" i="1" dirty="0" err="1"/>
              <a:t>sem_destroy</a:t>
            </a:r>
            <a:r>
              <a:rPr lang="fr-FR" sz="2000" i="1" dirty="0"/>
              <a:t>(3)</a:t>
            </a:r>
            <a:endParaRPr lang="fr-FR" i="1" dirty="0"/>
          </a:p>
          <a:p>
            <a:pPr lvl="1"/>
            <a:r>
              <a:rPr lang="fr-FR" dirty="0" err="1"/>
              <a:t>Defines</a:t>
            </a:r>
            <a:r>
              <a:rPr lang="fr-FR" dirty="0"/>
              <a:t> a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for the </a:t>
            </a:r>
            <a:r>
              <a:rPr lang="fr-FR" dirty="0" err="1"/>
              <a:t>shared</a:t>
            </a:r>
            <a:r>
              <a:rPr lang="fr-FR" dirty="0"/>
              <a:t> memory (the « key »)</a:t>
            </a:r>
          </a:p>
          <a:p>
            <a:pPr lvl="1"/>
            <a:r>
              <a:rPr lang="fr-FR" dirty="0" err="1"/>
              <a:t>Defines</a:t>
            </a:r>
            <a:r>
              <a:rPr lang="fr-FR" dirty="0"/>
              <a:t> the maximum value of the </a:t>
            </a:r>
            <a:r>
              <a:rPr lang="fr-FR" dirty="0" err="1"/>
              <a:t>counter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Increase</a:t>
            </a:r>
            <a:r>
              <a:rPr lang="fr-FR" dirty="0"/>
              <a:t> / </a:t>
            </a:r>
            <a:r>
              <a:rPr lang="fr-FR" dirty="0" err="1"/>
              <a:t>Decrease</a:t>
            </a:r>
            <a:r>
              <a:rPr lang="fr-FR" dirty="0"/>
              <a:t>: </a:t>
            </a:r>
            <a:r>
              <a:rPr lang="fr-FR" sz="2000" i="1" dirty="0" err="1"/>
              <a:t>sem_post</a:t>
            </a:r>
            <a:r>
              <a:rPr lang="fr-FR" sz="2000" i="1" dirty="0"/>
              <a:t>(3) / </a:t>
            </a:r>
            <a:r>
              <a:rPr lang="fr-FR" sz="2000" i="1" dirty="0" err="1"/>
              <a:t>sem_wait</a:t>
            </a:r>
            <a:r>
              <a:rPr lang="fr-FR" sz="2000" i="1" dirty="0"/>
              <a:t>(3)</a:t>
            </a:r>
            <a:endParaRPr lang="fr-FR" i="1" dirty="0"/>
          </a:p>
          <a:p>
            <a:pPr lvl="1"/>
            <a:r>
              <a:rPr lang="fr-FR" dirty="0" err="1"/>
              <a:t>sem_post</a:t>
            </a:r>
            <a:r>
              <a:rPr lang="fr-FR" dirty="0"/>
              <a:t>(3): </a:t>
            </a:r>
            <a:r>
              <a:rPr lang="fr-FR" dirty="0" err="1"/>
              <a:t>increases</a:t>
            </a:r>
            <a:r>
              <a:rPr lang="fr-FR" dirty="0"/>
              <a:t> the </a:t>
            </a:r>
            <a:r>
              <a:rPr lang="fr-FR" dirty="0" err="1"/>
              <a:t>counter</a:t>
            </a:r>
            <a:endParaRPr lang="fr-FR" dirty="0"/>
          </a:p>
          <a:p>
            <a:pPr lvl="1"/>
            <a:r>
              <a:rPr lang="fr-FR" dirty="0" err="1"/>
              <a:t>sem_wait</a:t>
            </a:r>
            <a:r>
              <a:rPr lang="fr-FR" dirty="0"/>
              <a:t>(3): </a:t>
            </a:r>
            <a:r>
              <a:rPr lang="fr-FR" dirty="0" err="1"/>
              <a:t>decrements</a:t>
            </a:r>
            <a:r>
              <a:rPr lang="fr-FR" dirty="0"/>
              <a:t> the </a:t>
            </a:r>
            <a:r>
              <a:rPr lang="fr-FR" dirty="0" err="1"/>
              <a:t>counter</a:t>
            </a:r>
            <a:r>
              <a:rPr lang="fr-FR" dirty="0"/>
              <a:t> OR </a:t>
            </a:r>
            <a:r>
              <a:rPr lang="fr-FR" dirty="0" err="1"/>
              <a:t>waits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decreased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6146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/>
              <a:t>Quick </a:t>
            </a:r>
            <a:r>
              <a:rPr lang="fr-FR" dirty="0" err="1"/>
              <a:t>overview</a:t>
            </a:r>
            <a:r>
              <a:rPr lang="fr-FR" dirty="0"/>
              <a:t> of the threads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409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Multithreading</a:t>
            </a:r>
            <a:endParaRPr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Problems: How to…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Allows parallelism inside a process?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Reduces the cost of context switching?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Solution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Thread (lightweight process): state, registers &amp; stack</a:t>
            </a:r>
            <a:br>
              <a:rPr lang="en" dirty="0"/>
            </a:br>
            <a:r>
              <a:rPr lang="en" dirty="0"/>
              <a:t>Shares other resources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Process: group of threads.</a:t>
            </a:r>
            <a:br>
              <a:rPr lang="en" dirty="0"/>
            </a:br>
            <a:r>
              <a:rPr lang="en" dirty="0"/>
              <a:t>Classical process = process with only 1 thread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Functionalities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Same as a process: creation, termination, state, etc…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New issues: concurrent access on shared resources</a:t>
            </a:r>
            <a:endParaRPr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73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InterProcess</a:t>
            </a:r>
            <a:r>
              <a:rPr lang="fr-FR" dirty="0"/>
              <a:t> Communication</a:t>
            </a:r>
            <a:endParaRPr dirty="0"/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95B76DE7-68EC-4A4E-904B-087D9BD14747}"/>
              </a:ext>
            </a:extLst>
          </p:cNvPr>
          <p:cNvGrpSpPr/>
          <p:nvPr/>
        </p:nvGrpSpPr>
        <p:grpSpPr>
          <a:xfrm>
            <a:off x="331470" y="3092550"/>
            <a:ext cx="8526780" cy="914400"/>
            <a:chOff x="331470" y="2623920"/>
            <a:chExt cx="8526780" cy="9144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EC55508-AB48-4B98-95BF-3F79D7C5FD2C}"/>
                </a:ext>
              </a:extLst>
            </p:cNvPr>
            <p:cNvSpPr/>
            <p:nvPr/>
          </p:nvSpPr>
          <p:spPr>
            <a:xfrm>
              <a:off x="331470" y="2623920"/>
              <a:ext cx="852678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3271AEB-E809-45AF-BBD4-04161AABFCA0}"/>
                </a:ext>
              </a:extLst>
            </p:cNvPr>
            <p:cNvSpPr txBox="1"/>
            <p:nvPr/>
          </p:nvSpPr>
          <p:spPr>
            <a:xfrm>
              <a:off x="7229475" y="2896454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>
                  <a:solidFill>
                    <a:schemeClr val="bg1"/>
                  </a:solidFill>
                </a:rPr>
                <a:t>Kernel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172E923-24AF-45CC-AACB-2C1B95DE0154}"/>
              </a:ext>
            </a:extLst>
          </p:cNvPr>
          <p:cNvGrpSpPr/>
          <p:nvPr/>
        </p:nvGrpSpPr>
        <p:grpSpPr>
          <a:xfrm>
            <a:off x="365760" y="1257300"/>
            <a:ext cx="2606039" cy="3595421"/>
            <a:chOff x="548640" y="1257300"/>
            <a:chExt cx="2606039" cy="35954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4A3B9D-F0ED-46E7-BE47-E27F410DEB17}"/>
                </a:ext>
              </a:extLst>
            </p:cNvPr>
            <p:cNvSpPr/>
            <p:nvPr/>
          </p:nvSpPr>
          <p:spPr>
            <a:xfrm>
              <a:off x="548640" y="1257300"/>
              <a:ext cx="1223010" cy="697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768AF-636B-45AF-BA11-BB6D3FF5AC30}"/>
                </a:ext>
              </a:extLst>
            </p:cNvPr>
            <p:cNvSpPr/>
            <p:nvPr/>
          </p:nvSpPr>
          <p:spPr>
            <a:xfrm>
              <a:off x="1931669" y="1257300"/>
              <a:ext cx="1223010" cy="697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EF778FE-FDA5-453A-AF02-4CF9D14EDB80}"/>
                </a:ext>
              </a:extLst>
            </p:cNvPr>
            <p:cNvSpPr/>
            <p:nvPr/>
          </p:nvSpPr>
          <p:spPr>
            <a:xfrm>
              <a:off x="1243012" y="4224071"/>
              <a:ext cx="1217295" cy="628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VFS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2371034-EE4C-467F-B599-613D87BC4EF1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1160145" y="1954530"/>
              <a:ext cx="691515" cy="226954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F93F7DD3-4C9A-4B2C-BF4A-E63928774BB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1851660" y="1954530"/>
              <a:ext cx="691514" cy="226954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69946-4058-4ECF-9319-6704D88709D6}"/>
              </a:ext>
            </a:extLst>
          </p:cNvPr>
          <p:cNvSpPr/>
          <p:nvPr/>
        </p:nvSpPr>
        <p:spPr>
          <a:xfrm>
            <a:off x="6206491" y="1257300"/>
            <a:ext cx="1223010" cy="697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F334DE-A961-459A-8C43-5B900D3C94D2}"/>
              </a:ext>
            </a:extLst>
          </p:cNvPr>
          <p:cNvSpPr/>
          <p:nvPr/>
        </p:nvSpPr>
        <p:spPr>
          <a:xfrm>
            <a:off x="7589520" y="1257300"/>
            <a:ext cx="1223010" cy="697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0BD9D0A-3BA0-41A3-9B23-E9C58C7F07D5}"/>
              </a:ext>
            </a:extLst>
          </p:cNvPr>
          <p:cNvGrpSpPr/>
          <p:nvPr/>
        </p:nvGrpSpPr>
        <p:grpSpPr>
          <a:xfrm>
            <a:off x="3283268" y="1257300"/>
            <a:ext cx="2606039" cy="2630272"/>
            <a:chOff x="3283268" y="1257300"/>
            <a:chExt cx="2606039" cy="26302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40B2-CD6A-47E5-BA58-71953E9D21E0}"/>
                </a:ext>
              </a:extLst>
            </p:cNvPr>
            <p:cNvSpPr/>
            <p:nvPr/>
          </p:nvSpPr>
          <p:spPr>
            <a:xfrm>
              <a:off x="3283268" y="1257300"/>
              <a:ext cx="1223010" cy="697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8D9200-46A3-42F7-AF66-CD038AD627BA}"/>
                </a:ext>
              </a:extLst>
            </p:cNvPr>
            <p:cNvSpPr/>
            <p:nvPr/>
          </p:nvSpPr>
          <p:spPr>
            <a:xfrm>
              <a:off x="4666297" y="1257300"/>
              <a:ext cx="1223010" cy="697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</a:t>
              </a:r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A25147B-BBE6-43B9-BAB3-5D24967CF13A}"/>
                </a:ext>
              </a:extLst>
            </p:cNvPr>
            <p:cNvCxnSpPr>
              <a:cxnSpLocks/>
              <a:stCxn id="23" idx="2"/>
              <a:endCxn id="19" idx="0"/>
            </p:cNvCxnSpPr>
            <p:nvPr/>
          </p:nvCxnSpPr>
          <p:spPr>
            <a:xfrm>
              <a:off x="3894773" y="1954530"/>
              <a:ext cx="677227" cy="130439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F4E8E8F-AC18-4582-A235-BBC08E9CEEF1}"/>
                </a:ext>
              </a:extLst>
            </p:cNvPr>
            <p:cNvCxnSpPr>
              <a:cxnSpLocks/>
              <a:stCxn id="24" idx="2"/>
              <a:endCxn id="19" idx="0"/>
            </p:cNvCxnSpPr>
            <p:nvPr/>
          </p:nvCxnSpPr>
          <p:spPr>
            <a:xfrm flipH="1">
              <a:off x="4572000" y="1954530"/>
              <a:ext cx="705802" cy="130439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C96352-5179-4847-B678-B95020B9833F}"/>
                </a:ext>
              </a:extLst>
            </p:cNvPr>
            <p:cNvSpPr/>
            <p:nvPr/>
          </p:nvSpPr>
          <p:spPr>
            <a:xfrm>
              <a:off x="3961924" y="3258922"/>
              <a:ext cx="1220151" cy="628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Shared</a:t>
              </a:r>
              <a:r>
                <a:rPr lang="fr-FR" dirty="0">
                  <a:solidFill>
                    <a:schemeClr val="tx1"/>
                  </a:solidFill>
                </a:rPr>
                <a:t> information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2FF3D-9119-4499-A8D1-C30FA814041D}"/>
              </a:ext>
            </a:extLst>
          </p:cNvPr>
          <p:cNvSpPr/>
          <p:nvPr/>
        </p:nvSpPr>
        <p:spPr>
          <a:xfrm>
            <a:off x="7093806" y="2050950"/>
            <a:ext cx="831408" cy="1069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Shared</a:t>
            </a:r>
            <a:r>
              <a:rPr lang="fr-FR" dirty="0">
                <a:solidFill>
                  <a:schemeClr val="tx1"/>
                </a:solidFill>
              </a:rPr>
              <a:t> Memory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254A77D-5072-440C-904C-813DE99A04AC}"/>
              </a:ext>
            </a:extLst>
          </p:cNvPr>
          <p:cNvCxnSpPr>
            <a:stCxn id="29" idx="2"/>
            <a:endCxn id="42" idx="1"/>
          </p:cNvCxnSpPr>
          <p:nvPr/>
        </p:nvCxnSpPr>
        <p:spPr>
          <a:xfrm rot="16200000" flipH="1">
            <a:off x="6640309" y="2132217"/>
            <a:ext cx="631184" cy="27581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2">
            <a:extLst>
              <a:ext uri="{FF2B5EF4-FFF2-40B4-BE49-F238E27FC236}">
                <a16:creationId xmlns:a16="http://schemas.microsoft.com/office/drawing/2014/main" id="{678B93D8-60F8-40A2-AF52-161E45BE3763}"/>
              </a:ext>
            </a:extLst>
          </p:cNvPr>
          <p:cNvCxnSpPr>
            <a:cxnSpLocks/>
            <a:stCxn id="30" idx="2"/>
            <a:endCxn id="42" idx="3"/>
          </p:cNvCxnSpPr>
          <p:nvPr/>
        </p:nvCxnSpPr>
        <p:spPr>
          <a:xfrm rot="5400000">
            <a:off x="7747528" y="2132217"/>
            <a:ext cx="631184" cy="27581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411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43872-47F1-42B4-B865-5E12721B4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70</a:t>
            </a:fld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017A63D-585B-4333-A371-E23E6451122D}"/>
              </a:ext>
            </a:extLst>
          </p:cNvPr>
          <p:cNvSpPr/>
          <p:nvPr/>
        </p:nvSpPr>
        <p:spPr>
          <a:xfrm>
            <a:off x="4316103" y="3926712"/>
            <a:ext cx="1678674" cy="859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655D0DD5-4BB6-48CE-94B0-ADB42A0F8E0A}"/>
              </a:ext>
            </a:extLst>
          </p:cNvPr>
          <p:cNvSpPr txBox="1"/>
          <p:nvPr/>
        </p:nvSpPr>
        <p:spPr>
          <a:xfrm>
            <a:off x="46836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</a:t>
            </a:r>
            <a:r>
              <a:rPr lang="fr-FR" dirty="0" err="1"/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i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  <a:sym typeface="Droid Sans"/>
              </a:rPr>
              <a:t>int</a:t>
            </a:r>
            <a:r>
              <a:rPr lang="fr-FR" b="1" dirty="0"/>
              <a:t>	</a:t>
            </a:r>
            <a:r>
              <a:rPr lang="fr-FR" dirty="0">
                <a:solidFill>
                  <a:srgbClr val="06287E"/>
                </a:solidFill>
                <a:latin typeface="Droid Sans Mono"/>
                <a:sym typeface="Droid Sans"/>
              </a:rPr>
              <a:t>main</a:t>
            </a:r>
            <a:r>
              <a:rPr lang="fr-FR" b="1" dirty="0"/>
              <a:t>(</a:t>
            </a:r>
            <a:r>
              <a:rPr lang="fr-FR" dirty="0" err="1">
                <a:solidFill>
                  <a:srgbClr val="902000"/>
                </a:solidFill>
                <a:latin typeface="Droid Sans Mono"/>
              </a:rPr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>
                <a:solidFill>
                  <a:srgbClr val="007020"/>
                </a:solidFill>
                <a:latin typeface="Droid Sans Mono"/>
              </a:rPr>
              <a:t>const</a:t>
            </a:r>
            <a:r>
              <a:rPr lang="fr-FR" dirty="0"/>
              <a:t> 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*var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"Test"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a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1337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21</a:t>
            </a:r>
            <a:r>
              <a:rPr lang="fr-FR" dirty="0"/>
              <a:t>,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myStr</a:t>
            </a:r>
            <a:r>
              <a:rPr lang="fr-FR" dirty="0"/>
              <a:t> = </a:t>
            </a:r>
            <a:r>
              <a:rPr lang="fr-FR" dirty="0" err="1">
                <a:solidFill>
                  <a:srgbClr val="06287E"/>
                </a:solidFill>
                <a:latin typeface="Droid Sans Mono"/>
                <a:sym typeface="Droid Sans"/>
              </a:rPr>
              <a:t>malloc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latin typeface="Droid Sans Mono"/>
                <a:sym typeface="Droid Sans"/>
              </a:rPr>
              <a:t>32</a:t>
            </a:r>
            <a:r>
              <a:rPr lang="fr-FR" dirty="0"/>
              <a:t> * </a:t>
            </a:r>
            <a:r>
              <a:rPr lang="fr-FR" b="1" dirty="0" err="1">
                <a:solidFill>
                  <a:srgbClr val="007020"/>
                </a:solidFill>
                <a:latin typeface="Droid Sans Mono"/>
                <a:sym typeface="Droid Sans"/>
              </a:rPr>
              <a:t>sizeof</a:t>
            </a:r>
            <a:r>
              <a:rPr lang="fr-FR" dirty="0"/>
              <a:t> (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));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>
                <a:solidFill>
                  <a:srgbClr val="007020"/>
                </a:solidFill>
                <a:latin typeface="Droid Sans Mono"/>
              </a:rPr>
              <a:t>return</a:t>
            </a:r>
            <a:r>
              <a:rPr lang="fr-FR" dirty="0"/>
              <a:t> 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E408938E-A33C-401B-AFBB-762B5DCCA483}"/>
              </a:ext>
            </a:extLst>
          </p:cNvPr>
          <p:cNvGrpSpPr/>
          <p:nvPr/>
        </p:nvGrpSpPr>
        <p:grpSpPr>
          <a:xfrm>
            <a:off x="5076486" y="2886364"/>
            <a:ext cx="157908" cy="829035"/>
            <a:chOff x="4025848" y="986117"/>
            <a:chExt cx="381102" cy="2000829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15D13752-1F15-4AC4-A594-2D9DBBAC7952}"/>
                </a:ext>
              </a:extLst>
            </p:cNvPr>
            <p:cNvGrpSpPr/>
            <p:nvPr/>
          </p:nvGrpSpPr>
          <p:grpSpPr>
            <a:xfrm>
              <a:off x="4028141" y="986117"/>
              <a:ext cx="378809" cy="717177"/>
              <a:chOff x="4028141" y="986117"/>
              <a:chExt cx="378809" cy="717177"/>
            </a:xfrm>
          </p:grpSpPr>
          <p:grpSp>
            <p:nvGrpSpPr>
              <p:cNvPr id="205" name="Groupe 204">
                <a:extLst>
                  <a:ext uri="{FF2B5EF4-FFF2-40B4-BE49-F238E27FC236}">
                    <a16:creationId xmlns:a16="http://schemas.microsoft.com/office/drawing/2014/main" id="{912230DF-B2DD-43AD-9FA4-BD378728AAF7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209" name="Arc 208">
                  <a:extLst>
                    <a:ext uri="{FF2B5EF4-FFF2-40B4-BE49-F238E27FC236}">
                      <a16:creationId xmlns:a16="http://schemas.microsoft.com/office/drawing/2014/main" id="{5898D8BE-DFB9-458B-AB13-ED2F07069F64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Arc 209">
                  <a:extLst>
                    <a:ext uri="{FF2B5EF4-FFF2-40B4-BE49-F238E27FC236}">
                      <a16:creationId xmlns:a16="http://schemas.microsoft.com/office/drawing/2014/main" id="{23580048-A938-4F28-A2AC-A33CE2C4F48B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6" name="Groupe 205">
                <a:extLst>
                  <a:ext uri="{FF2B5EF4-FFF2-40B4-BE49-F238E27FC236}">
                    <a16:creationId xmlns:a16="http://schemas.microsoft.com/office/drawing/2014/main" id="{B519C616-E8B1-4133-A419-12B0F9ED704C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207" name="Arc 206">
                  <a:extLst>
                    <a:ext uri="{FF2B5EF4-FFF2-40B4-BE49-F238E27FC236}">
                      <a16:creationId xmlns:a16="http://schemas.microsoft.com/office/drawing/2014/main" id="{ECE8987D-388A-413E-8317-0BC682D5680E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Arc 207">
                  <a:extLst>
                    <a:ext uri="{FF2B5EF4-FFF2-40B4-BE49-F238E27FC236}">
                      <a16:creationId xmlns:a16="http://schemas.microsoft.com/office/drawing/2014/main" id="{431C84B1-8FFF-4408-AF85-C16F207FC5E8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2ED5AC4-84E1-42F0-9675-6BAB9C8203A0}"/>
                </a:ext>
              </a:extLst>
            </p:cNvPr>
            <p:cNvGrpSpPr/>
            <p:nvPr/>
          </p:nvGrpSpPr>
          <p:grpSpPr>
            <a:xfrm>
              <a:off x="4028140" y="1627943"/>
              <a:ext cx="378809" cy="717177"/>
              <a:chOff x="4028141" y="986117"/>
              <a:chExt cx="378809" cy="717177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AB260F08-E30D-4AF3-8DF6-5D7FF5E66954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203" name="Arc 202">
                  <a:extLst>
                    <a:ext uri="{FF2B5EF4-FFF2-40B4-BE49-F238E27FC236}">
                      <a16:creationId xmlns:a16="http://schemas.microsoft.com/office/drawing/2014/main" id="{774F7D3F-BF09-4AF4-9571-017328C231F5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Arc 203">
                  <a:extLst>
                    <a:ext uri="{FF2B5EF4-FFF2-40B4-BE49-F238E27FC236}">
                      <a16:creationId xmlns:a16="http://schemas.microsoft.com/office/drawing/2014/main" id="{7A8F9629-EC07-4FB5-BE97-F897ED546D24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0" name="Groupe 199">
                <a:extLst>
                  <a:ext uri="{FF2B5EF4-FFF2-40B4-BE49-F238E27FC236}">
                    <a16:creationId xmlns:a16="http://schemas.microsoft.com/office/drawing/2014/main" id="{6E190339-5640-43A8-B7F6-1B372798F47F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201" name="Arc 200">
                  <a:extLst>
                    <a:ext uri="{FF2B5EF4-FFF2-40B4-BE49-F238E27FC236}">
                      <a16:creationId xmlns:a16="http://schemas.microsoft.com/office/drawing/2014/main" id="{55E9D8D2-E78E-40AD-A25E-4B65A868D523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Arc 201">
                  <a:extLst>
                    <a:ext uri="{FF2B5EF4-FFF2-40B4-BE49-F238E27FC236}">
                      <a16:creationId xmlns:a16="http://schemas.microsoft.com/office/drawing/2014/main" id="{3E0128B8-E8AC-418F-9934-301223A4330F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64274525-8443-40E9-8067-6EF03048B28B}"/>
                </a:ext>
              </a:extLst>
            </p:cNvPr>
            <p:cNvGrpSpPr/>
            <p:nvPr/>
          </p:nvGrpSpPr>
          <p:grpSpPr>
            <a:xfrm>
              <a:off x="4025848" y="2269769"/>
              <a:ext cx="378809" cy="717177"/>
              <a:chOff x="4028141" y="986117"/>
              <a:chExt cx="378809" cy="717177"/>
            </a:xfrm>
          </p:grpSpPr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3E0FB407-8B03-42DF-A7C6-D25DC8A7525A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171" name="Arc 170">
                  <a:extLst>
                    <a:ext uri="{FF2B5EF4-FFF2-40B4-BE49-F238E27FC236}">
                      <a16:creationId xmlns:a16="http://schemas.microsoft.com/office/drawing/2014/main" id="{D7AC13E0-3F51-4128-A7DE-7EEF84A6BDFA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Arc 173">
                  <a:extLst>
                    <a:ext uri="{FF2B5EF4-FFF2-40B4-BE49-F238E27FC236}">
                      <a16:creationId xmlns:a16="http://schemas.microsoft.com/office/drawing/2014/main" id="{A179D015-0D6E-45B0-8227-F0F042916648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C8DAA453-67F0-4BFE-B32F-DEB9E2F0F8F0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169" name="Arc 168">
                  <a:extLst>
                    <a:ext uri="{FF2B5EF4-FFF2-40B4-BE49-F238E27FC236}">
                      <a16:creationId xmlns:a16="http://schemas.microsoft.com/office/drawing/2014/main" id="{C104D8A8-DBD2-4C3E-81BF-DE9577E41D1A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Arc 169">
                  <a:extLst>
                    <a:ext uri="{FF2B5EF4-FFF2-40B4-BE49-F238E27FC236}">
                      <a16:creationId xmlns:a16="http://schemas.microsoft.com/office/drawing/2014/main" id="{A312B85E-5815-41FE-BFF4-3B8CA13E8154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988FEBB-7D85-4AC7-9D50-A030D07EFE6B}"/>
              </a:ext>
            </a:extLst>
          </p:cNvPr>
          <p:cNvGrpSpPr/>
          <p:nvPr/>
        </p:nvGrpSpPr>
        <p:grpSpPr>
          <a:xfrm>
            <a:off x="6984483" y="125113"/>
            <a:ext cx="1574777" cy="4893273"/>
            <a:chOff x="6984483" y="125113"/>
            <a:chExt cx="1574777" cy="4893273"/>
          </a:xfrm>
        </p:grpSpPr>
        <p:sp>
          <p:nvSpPr>
            <p:cNvPr id="153" name="Google Shape;137;p21">
              <a:extLst>
                <a:ext uri="{FF2B5EF4-FFF2-40B4-BE49-F238E27FC236}">
                  <a16:creationId xmlns:a16="http://schemas.microsoft.com/office/drawing/2014/main" id="{B33DA2FC-BED0-428B-825B-D49C158DBB3D}"/>
                </a:ext>
              </a:extLst>
            </p:cNvPr>
            <p:cNvSpPr/>
            <p:nvPr/>
          </p:nvSpPr>
          <p:spPr>
            <a:xfrm>
              <a:off x="6984484" y="125115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4" name="Google Shape;144;p21">
              <a:extLst>
                <a:ext uri="{FF2B5EF4-FFF2-40B4-BE49-F238E27FC236}">
                  <a16:creationId xmlns:a16="http://schemas.microsoft.com/office/drawing/2014/main" id="{15AA9F7B-BF85-4B4A-B058-326F0437CDFF}"/>
                </a:ext>
              </a:extLst>
            </p:cNvPr>
            <p:cNvSpPr/>
            <p:nvPr/>
          </p:nvSpPr>
          <p:spPr>
            <a:xfrm>
              <a:off x="6984484" y="125115"/>
              <a:ext cx="1572300" cy="39534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 Segment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5" name="Google Shape;144;p21">
              <a:extLst>
                <a:ext uri="{FF2B5EF4-FFF2-40B4-BE49-F238E27FC236}">
                  <a16:creationId xmlns:a16="http://schemas.microsoft.com/office/drawing/2014/main" id="{AA086077-D4D5-404E-B0C1-50B928131A46}"/>
                </a:ext>
              </a:extLst>
            </p:cNvPr>
            <p:cNvSpPr/>
            <p:nvPr/>
          </p:nvSpPr>
          <p:spPr>
            <a:xfrm>
              <a:off x="6984483" y="519476"/>
              <a:ext cx="1572300" cy="39533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6" name="Google Shape;144;p21">
              <a:extLst>
                <a:ext uri="{FF2B5EF4-FFF2-40B4-BE49-F238E27FC236}">
                  <a16:creationId xmlns:a16="http://schemas.microsoft.com/office/drawing/2014/main" id="{A3FE3481-E855-45C1-B9B6-E04EDB5A3F2F}"/>
                </a:ext>
              </a:extLst>
            </p:cNvPr>
            <p:cNvSpPr/>
            <p:nvPr/>
          </p:nvSpPr>
          <p:spPr>
            <a:xfrm>
              <a:off x="6984483" y="913835"/>
              <a:ext cx="1572300" cy="39534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719D8BE-1E27-42EC-9383-4832853DA66E}"/>
                </a:ext>
              </a:extLst>
            </p:cNvPr>
            <p:cNvGrpSpPr/>
            <p:nvPr/>
          </p:nvGrpSpPr>
          <p:grpSpPr>
            <a:xfrm>
              <a:off x="6984484" y="4209217"/>
              <a:ext cx="1572300" cy="809169"/>
              <a:chOff x="6984484" y="4209217"/>
              <a:chExt cx="1572300" cy="809169"/>
            </a:xfrm>
          </p:grpSpPr>
          <p:sp>
            <p:nvSpPr>
              <p:cNvPr id="159" name="Google Shape;144;p21">
                <a:extLst>
                  <a:ext uri="{FF2B5EF4-FFF2-40B4-BE49-F238E27FC236}">
                    <a16:creationId xmlns:a16="http://schemas.microsoft.com/office/drawing/2014/main" id="{9851BF7C-8637-4E3E-A3BB-F151B7092181}"/>
                  </a:ext>
                </a:extLst>
              </p:cNvPr>
              <p:cNvSpPr/>
              <p:nvPr/>
            </p:nvSpPr>
            <p:spPr>
              <a:xfrm>
                <a:off x="6984484" y="4209217"/>
                <a:ext cx="1572300" cy="80916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62" name="Flèche : bas 161">
                <a:extLst>
                  <a:ext uri="{FF2B5EF4-FFF2-40B4-BE49-F238E27FC236}">
                    <a16:creationId xmlns:a16="http://schemas.microsoft.com/office/drawing/2014/main" id="{D6210EE3-C327-44AC-B8E1-B28F75F1252D}"/>
                  </a:ext>
                </a:extLst>
              </p:cNvPr>
              <p:cNvSpPr/>
              <p:nvPr/>
            </p:nvSpPr>
            <p:spPr>
              <a:xfrm rot="10800000">
                <a:off x="7632411" y="4259883"/>
                <a:ext cx="276446" cy="353918"/>
              </a:xfrm>
              <a:prstGeom prst="down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1" name="Google Shape;144;p21">
              <a:extLst>
                <a:ext uri="{FF2B5EF4-FFF2-40B4-BE49-F238E27FC236}">
                  <a16:creationId xmlns:a16="http://schemas.microsoft.com/office/drawing/2014/main" id="{1D0B00F2-7C7F-4611-9077-4F0992EA38D9}"/>
                </a:ext>
              </a:extLst>
            </p:cNvPr>
            <p:cNvSpPr/>
            <p:nvPr/>
          </p:nvSpPr>
          <p:spPr>
            <a:xfrm>
              <a:off x="6986960" y="1706202"/>
              <a:ext cx="1572300" cy="7016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2" name="Flèche : bas 211">
              <a:extLst>
                <a:ext uri="{FF2B5EF4-FFF2-40B4-BE49-F238E27FC236}">
                  <a16:creationId xmlns:a16="http://schemas.microsoft.com/office/drawing/2014/main" id="{00BFF3B0-8BED-4C39-B198-3ABA0F348C83}"/>
                </a:ext>
              </a:extLst>
            </p:cNvPr>
            <p:cNvSpPr/>
            <p:nvPr/>
          </p:nvSpPr>
          <p:spPr>
            <a:xfrm>
              <a:off x="7632411" y="2090832"/>
              <a:ext cx="276446" cy="287076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Google Shape;144;p21">
              <a:extLst>
                <a:ext uri="{FF2B5EF4-FFF2-40B4-BE49-F238E27FC236}">
                  <a16:creationId xmlns:a16="http://schemas.microsoft.com/office/drawing/2014/main" id="{72CEA0B9-E350-498B-9B09-3637F51FB1B1}"/>
                </a:ext>
              </a:extLst>
            </p:cNvPr>
            <p:cNvSpPr/>
            <p:nvPr/>
          </p:nvSpPr>
          <p:spPr>
            <a:xfrm>
              <a:off x="6984483" y="1308195"/>
              <a:ext cx="1572300" cy="39533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" name="Google Shape;144;p21">
              <a:extLst>
                <a:ext uri="{FF2B5EF4-FFF2-40B4-BE49-F238E27FC236}">
                  <a16:creationId xmlns:a16="http://schemas.microsoft.com/office/drawing/2014/main" id="{675DB1BF-0641-4FA5-AB42-F9210B950F0C}"/>
                </a:ext>
              </a:extLst>
            </p:cNvPr>
            <p:cNvSpPr/>
            <p:nvPr/>
          </p:nvSpPr>
          <p:spPr>
            <a:xfrm>
              <a:off x="6984484" y="125113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2CC9CB43-46D7-4FBB-B078-E1D28920C94E}"/>
              </a:ext>
            </a:extLst>
          </p:cNvPr>
          <p:cNvSpPr/>
          <p:nvPr/>
        </p:nvSpPr>
        <p:spPr>
          <a:xfrm>
            <a:off x="116725" y="3197223"/>
            <a:ext cx="342900" cy="26020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285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>
            <a:extLst>
              <a:ext uri="{FF2B5EF4-FFF2-40B4-BE49-F238E27FC236}">
                <a16:creationId xmlns:a16="http://schemas.microsoft.com/office/drawing/2014/main" id="{8F57B4AD-340B-4332-8345-7C85CD967952}"/>
              </a:ext>
            </a:extLst>
          </p:cNvPr>
          <p:cNvGrpSpPr/>
          <p:nvPr/>
        </p:nvGrpSpPr>
        <p:grpSpPr>
          <a:xfrm>
            <a:off x="4583695" y="2886364"/>
            <a:ext cx="157908" cy="829035"/>
            <a:chOff x="4025848" y="986117"/>
            <a:chExt cx="381102" cy="2000829"/>
          </a:xfrm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6E806E36-47E4-44A6-BF07-58D081195B30}"/>
                </a:ext>
              </a:extLst>
            </p:cNvPr>
            <p:cNvGrpSpPr/>
            <p:nvPr/>
          </p:nvGrpSpPr>
          <p:grpSpPr>
            <a:xfrm>
              <a:off x="4028141" y="986117"/>
              <a:ext cx="378809" cy="717177"/>
              <a:chOff x="4028141" y="986117"/>
              <a:chExt cx="378809" cy="717177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477C7F43-E675-4185-847A-C0E7AB085B12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105" name="Arc 104">
                  <a:extLst>
                    <a:ext uri="{FF2B5EF4-FFF2-40B4-BE49-F238E27FC236}">
                      <a16:creationId xmlns:a16="http://schemas.microsoft.com/office/drawing/2014/main" id="{41770808-9C70-4E93-A0EE-4E804982F9AB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Arc 107">
                  <a:extLst>
                    <a:ext uri="{FF2B5EF4-FFF2-40B4-BE49-F238E27FC236}">
                      <a16:creationId xmlns:a16="http://schemas.microsoft.com/office/drawing/2014/main" id="{21CDCD5A-7396-4169-9162-E3462D6D542C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5CF13776-95D4-4E99-807C-1196182B5D65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103" name="Arc 102">
                  <a:extLst>
                    <a:ext uri="{FF2B5EF4-FFF2-40B4-BE49-F238E27FC236}">
                      <a16:creationId xmlns:a16="http://schemas.microsoft.com/office/drawing/2014/main" id="{A4A1EF97-7DDA-4D29-BF97-AE1343E6E0C9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A79291BF-E12B-4FBC-A9C6-1608ED51F8CD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1B01D7DE-6C94-4E5A-8DB0-37EEC64CFB9C}"/>
                </a:ext>
              </a:extLst>
            </p:cNvPr>
            <p:cNvGrpSpPr/>
            <p:nvPr/>
          </p:nvGrpSpPr>
          <p:grpSpPr>
            <a:xfrm>
              <a:off x="4028140" y="1627943"/>
              <a:ext cx="378809" cy="717177"/>
              <a:chOff x="4028141" y="986117"/>
              <a:chExt cx="378809" cy="717177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55441175-1C2B-4CFF-B9B7-F49F4F18FEA0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99" name="Arc 98">
                  <a:extLst>
                    <a:ext uri="{FF2B5EF4-FFF2-40B4-BE49-F238E27FC236}">
                      <a16:creationId xmlns:a16="http://schemas.microsoft.com/office/drawing/2014/main" id="{016D9BEC-190C-4D62-8812-089D85BFAAD8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Arc 99">
                  <a:extLst>
                    <a:ext uri="{FF2B5EF4-FFF2-40B4-BE49-F238E27FC236}">
                      <a16:creationId xmlns:a16="http://schemas.microsoft.com/office/drawing/2014/main" id="{4A65C40B-DD6A-47BB-945C-3E4F5D538643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20320705-094D-47FB-A721-B04EC466ED8E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C03635C6-0AE0-4162-B2B4-C9B3A480E768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6B7B6C57-71EB-4EB2-A577-36D2C3B73A4F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E36EC35-A6EF-45E3-B4BB-9C3D78AED57E}"/>
                </a:ext>
              </a:extLst>
            </p:cNvPr>
            <p:cNvGrpSpPr/>
            <p:nvPr/>
          </p:nvGrpSpPr>
          <p:grpSpPr>
            <a:xfrm>
              <a:off x="4025848" y="2269769"/>
              <a:ext cx="378809" cy="717177"/>
              <a:chOff x="4028141" y="986117"/>
              <a:chExt cx="378809" cy="717177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EDEDFD8E-87BA-4236-BB86-1AABA00649B3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93" name="Arc 92">
                  <a:extLst>
                    <a:ext uri="{FF2B5EF4-FFF2-40B4-BE49-F238E27FC236}">
                      <a16:creationId xmlns:a16="http://schemas.microsoft.com/office/drawing/2014/main" id="{3268A957-47AF-4B64-94B9-41F28F4DF85C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Arc 93">
                  <a:extLst>
                    <a:ext uri="{FF2B5EF4-FFF2-40B4-BE49-F238E27FC236}">
                      <a16:creationId xmlns:a16="http://schemas.microsoft.com/office/drawing/2014/main" id="{1C6DC29B-B461-4F76-968E-78ADD5462FF8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58A5486B-5ED6-421E-849D-A3CF0A6AC756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96CE3C75-725C-48B4-8FC2-FE2AFEDF8222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EE20C475-3E39-4B12-A970-B80955656C30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C4A33C69-EA84-44D5-A791-27DC5469F0D4}"/>
              </a:ext>
            </a:extLst>
          </p:cNvPr>
          <p:cNvGrpSpPr/>
          <p:nvPr/>
        </p:nvGrpSpPr>
        <p:grpSpPr>
          <a:xfrm>
            <a:off x="5076486" y="2886364"/>
            <a:ext cx="157908" cy="829035"/>
            <a:chOff x="4025848" y="986117"/>
            <a:chExt cx="381102" cy="2000829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E6EFD7F-B05A-4418-B35F-CF5FD494A3A9}"/>
                </a:ext>
              </a:extLst>
            </p:cNvPr>
            <p:cNvGrpSpPr/>
            <p:nvPr/>
          </p:nvGrpSpPr>
          <p:grpSpPr>
            <a:xfrm>
              <a:off x="4028141" y="986117"/>
              <a:ext cx="378809" cy="717177"/>
              <a:chOff x="4028141" y="986117"/>
              <a:chExt cx="378809" cy="717177"/>
            </a:xfrm>
          </p:grpSpPr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67B3851F-36F7-473D-8732-2F2493CF8D09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48A25189-AA2E-43C3-8835-057910BD3C10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Arc 84">
                  <a:extLst>
                    <a:ext uri="{FF2B5EF4-FFF2-40B4-BE49-F238E27FC236}">
                      <a16:creationId xmlns:a16="http://schemas.microsoft.com/office/drawing/2014/main" id="{29373F41-77E5-4FDE-9F94-DB35F4F97B5A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F062509A-096C-4740-AF17-CB8FDEFB6B80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1D43EFDF-C5CD-44EE-9B5F-4984F6B06C99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6ED9413A-4F54-46EB-887A-7F0D81A65D5E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6395D8C6-6B8F-478C-9352-16FDFC462708}"/>
                </a:ext>
              </a:extLst>
            </p:cNvPr>
            <p:cNvGrpSpPr/>
            <p:nvPr/>
          </p:nvGrpSpPr>
          <p:grpSpPr>
            <a:xfrm>
              <a:off x="4028140" y="1627943"/>
              <a:ext cx="378809" cy="717177"/>
              <a:chOff x="4028141" y="986117"/>
              <a:chExt cx="378809" cy="717177"/>
            </a:xfrm>
          </p:grpSpPr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1643598A-D7C6-4CA3-8C44-2F8ACABA6A5C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78" name="Arc 77">
                  <a:extLst>
                    <a:ext uri="{FF2B5EF4-FFF2-40B4-BE49-F238E27FC236}">
                      <a16:creationId xmlns:a16="http://schemas.microsoft.com/office/drawing/2014/main" id="{1449D808-CB89-4415-B514-249F41F5F5D7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E75B5AB0-D5C4-4EE8-91C9-AB31BB4838A8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A206B036-C6CA-402A-ABEA-E8BE31EB3AE1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76" name="Arc 75">
                  <a:extLst>
                    <a:ext uri="{FF2B5EF4-FFF2-40B4-BE49-F238E27FC236}">
                      <a16:creationId xmlns:a16="http://schemas.microsoft.com/office/drawing/2014/main" id="{D2535AC9-66FD-4E82-B4FF-3379C69F9A49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279690FC-A5B0-47CB-B5DE-4024F80391C7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F5E959BD-503D-4BCD-8D99-B8CE88AFDAA5}"/>
                </a:ext>
              </a:extLst>
            </p:cNvPr>
            <p:cNvGrpSpPr/>
            <p:nvPr/>
          </p:nvGrpSpPr>
          <p:grpSpPr>
            <a:xfrm>
              <a:off x="4025848" y="2269769"/>
              <a:ext cx="378809" cy="717177"/>
              <a:chOff x="4028141" y="986117"/>
              <a:chExt cx="378809" cy="71717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7A75AC9F-5F9A-4D67-8BF5-20E8ACDFCDD7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A9CAFEDB-1011-419E-B93D-285015501440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Arc 72">
                  <a:extLst>
                    <a:ext uri="{FF2B5EF4-FFF2-40B4-BE49-F238E27FC236}">
                      <a16:creationId xmlns:a16="http://schemas.microsoft.com/office/drawing/2014/main" id="{22D33D5D-2FB2-4241-A893-34BC0AD2A1FC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B7CD3455-2633-4B4C-9B58-4BD4C95E988D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EAA2C0C1-B3D9-4675-A527-56EB0C055925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2699E45A-970D-48EB-84E8-F9B6B6656233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6B614E7-DE8C-4A10-B661-66D333966F18}"/>
              </a:ext>
            </a:extLst>
          </p:cNvPr>
          <p:cNvGrpSpPr/>
          <p:nvPr/>
        </p:nvGrpSpPr>
        <p:grpSpPr>
          <a:xfrm>
            <a:off x="5576705" y="2886366"/>
            <a:ext cx="157908" cy="829035"/>
            <a:chOff x="4025848" y="986117"/>
            <a:chExt cx="381102" cy="2000829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942F400C-B751-4F22-981A-9F7B1BC9399F}"/>
                </a:ext>
              </a:extLst>
            </p:cNvPr>
            <p:cNvGrpSpPr/>
            <p:nvPr/>
          </p:nvGrpSpPr>
          <p:grpSpPr>
            <a:xfrm>
              <a:off x="4028141" y="986117"/>
              <a:ext cx="378809" cy="717177"/>
              <a:chOff x="4028141" y="986117"/>
              <a:chExt cx="378809" cy="717177"/>
            </a:xfrm>
          </p:grpSpPr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55599A1E-92E1-4D92-A76B-C2B4FE6F6AAE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89E2C23D-8894-4A13-A4A5-94C74EEFDE24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BDE3FFD9-6686-404A-A66E-1E518E9D1D6B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0" name="Groupe 59">
                <a:extLst>
                  <a:ext uri="{FF2B5EF4-FFF2-40B4-BE49-F238E27FC236}">
                    <a16:creationId xmlns:a16="http://schemas.microsoft.com/office/drawing/2014/main" id="{EA4EB68E-7E6A-4DA2-ADC9-A52E65E1ACDD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8CC4E7B0-95CB-40C0-A238-C4B681E00019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625FEFFA-79ED-4AB9-849C-1AB06C855DA0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22CD5E61-9E64-47E9-9D62-9A57BC4AFFCE}"/>
                </a:ext>
              </a:extLst>
            </p:cNvPr>
            <p:cNvGrpSpPr/>
            <p:nvPr/>
          </p:nvGrpSpPr>
          <p:grpSpPr>
            <a:xfrm>
              <a:off x="4028140" y="1627943"/>
              <a:ext cx="378809" cy="717177"/>
              <a:chOff x="4028141" y="986117"/>
              <a:chExt cx="378809" cy="717177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BD436DE-EFFD-4E77-B37E-10AF6133BF7D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03E66E0D-7F5A-474E-94C4-AFF7989B4628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32D560F1-8987-49DE-ACBB-F5D087285899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638033DE-74C8-41C8-B209-9177E647DE57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57E880C3-8713-4DB6-B61C-F164149C541E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8E524C1C-B5AD-4F8A-8541-5F54C1DD1778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8ABA59CD-5C7D-44E4-9874-9FE22FEAA3F9}"/>
                </a:ext>
              </a:extLst>
            </p:cNvPr>
            <p:cNvGrpSpPr/>
            <p:nvPr/>
          </p:nvGrpSpPr>
          <p:grpSpPr>
            <a:xfrm>
              <a:off x="4025848" y="2269769"/>
              <a:ext cx="378809" cy="717177"/>
              <a:chOff x="4028141" y="986117"/>
              <a:chExt cx="378809" cy="717177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9A1A490D-F31E-470D-BC20-974EE7431956}"/>
                  </a:ext>
                </a:extLst>
              </p:cNvPr>
              <p:cNvGrpSpPr/>
              <p:nvPr/>
            </p:nvGrpSpPr>
            <p:grpSpPr>
              <a:xfrm>
                <a:off x="4028141" y="986117"/>
                <a:ext cx="358589" cy="358589"/>
                <a:chOff x="4028141" y="986118"/>
                <a:chExt cx="842683" cy="842683"/>
              </a:xfrm>
            </p:grpSpPr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559724BC-D46A-4FAD-9A9B-D7B8FD6F34BA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23AE84B-84E7-4403-8BF0-2E199104ACAF}"/>
                    </a:ext>
                  </a:extLst>
                </p:cNvPr>
                <p:cNvSpPr/>
                <p:nvPr/>
              </p:nvSpPr>
              <p:spPr>
                <a:xfrm rot="5400000">
                  <a:off x="4037851" y="995832"/>
                  <a:ext cx="842683" cy="823256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A583101A-A9D4-4F05-B61C-683878DFD904}"/>
                  </a:ext>
                </a:extLst>
              </p:cNvPr>
              <p:cNvGrpSpPr/>
              <p:nvPr/>
            </p:nvGrpSpPr>
            <p:grpSpPr>
              <a:xfrm rot="10800000">
                <a:off x="4048361" y="1344705"/>
                <a:ext cx="358589" cy="358589"/>
                <a:chOff x="4028141" y="986119"/>
                <a:chExt cx="842683" cy="842683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5350734D-86C5-40C1-8DB4-85047312BB12}"/>
                    </a:ext>
                  </a:extLst>
                </p:cNvPr>
                <p:cNvSpPr/>
                <p:nvPr/>
              </p:nvSpPr>
              <p:spPr>
                <a:xfrm>
                  <a:off x="4028141" y="1075765"/>
                  <a:ext cx="842683" cy="753035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BA62CFFC-09B2-43D0-A924-AB881626D133}"/>
                    </a:ext>
                  </a:extLst>
                </p:cNvPr>
                <p:cNvSpPr/>
                <p:nvPr/>
              </p:nvSpPr>
              <p:spPr>
                <a:xfrm rot="5400000">
                  <a:off x="4037856" y="995834"/>
                  <a:ext cx="842683" cy="823253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43872-47F1-42B4-B865-5E12721B4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71</a:t>
            </a:fld>
            <a:endParaRPr lang="fr-FR"/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655D0DD5-4BB6-48CE-94B0-ADB42A0F8E0A}"/>
              </a:ext>
            </a:extLst>
          </p:cNvPr>
          <p:cNvSpPr txBox="1"/>
          <p:nvPr/>
        </p:nvSpPr>
        <p:spPr>
          <a:xfrm>
            <a:off x="46836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</a:t>
            </a:r>
            <a:r>
              <a:rPr lang="fr-FR" dirty="0" err="1"/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i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  <a:sym typeface="Droid Sans"/>
              </a:rPr>
              <a:t>int</a:t>
            </a:r>
            <a:r>
              <a:rPr lang="fr-FR" b="1" dirty="0"/>
              <a:t>	</a:t>
            </a:r>
            <a:r>
              <a:rPr lang="fr-FR" dirty="0">
                <a:solidFill>
                  <a:srgbClr val="06287E"/>
                </a:solidFill>
                <a:latin typeface="Droid Sans Mono"/>
                <a:sym typeface="Droid Sans"/>
              </a:rPr>
              <a:t>main</a:t>
            </a:r>
            <a:r>
              <a:rPr lang="fr-FR" b="1" dirty="0"/>
              <a:t>(</a:t>
            </a:r>
            <a:r>
              <a:rPr lang="fr-FR" dirty="0" err="1">
                <a:solidFill>
                  <a:srgbClr val="902000"/>
                </a:solidFill>
                <a:latin typeface="Droid Sans Mono"/>
              </a:rPr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>
                <a:solidFill>
                  <a:srgbClr val="007020"/>
                </a:solidFill>
                <a:latin typeface="Droid Sans Mono"/>
              </a:rPr>
              <a:t>const</a:t>
            </a:r>
            <a:r>
              <a:rPr lang="fr-FR" dirty="0"/>
              <a:t> 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*var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"Test"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a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1337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21</a:t>
            </a:r>
            <a:r>
              <a:rPr lang="fr-FR" dirty="0"/>
              <a:t>,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myStr</a:t>
            </a:r>
            <a:r>
              <a:rPr lang="fr-FR" dirty="0"/>
              <a:t> = </a:t>
            </a:r>
            <a:r>
              <a:rPr lang="fr-FR" dirty="0" err="1">
                <a:solidFill>
                  <a:srgbClr val="06287E"/>
                </a:solidFill>
                <a:latin typeface="Droid Sans Mono"/>
                <a:sym typeface="Droid Sans"/>
              </a:rPr>
              <a:t>malloc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latin typeface="Droid Sans Mono"/>
                <a:sym typeface="Droid Sans"/>
              </a:rPr>
              <a:t>32</a:t>
            </a:r>
            <a:r>
              <a:rPr lang="fr-FR" dirty="0"/>
              <a:t> * </a:t>
            </a:r>
            <a:r>
              <a:rPr lang="fr-FR" b="1" dirty="0" err="1">
                <a:solidFill>
                  <a:srgbClr val="007020"/>
                </a:solidFill>
                <a:latin typeface="Droid Sans Mono"/>
                <a:sym typeface="Droid Sans"/>
              </a:rPr>
              <a:t>sizeof</a:t>
            </a:r>
            <a:r>
              <a:rPr lang="fr-FR" dirty="0"/>
              <a:t> (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));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>
                <a:solidFill>
                  <a:srgbClr val="007020"/>
                </a:solidFill>
                <a:latin typeface="Droid Sans Mono"/>
              </a:rPr>
              <a:t>return</a:t>
            </a:r>
            <a:r>
              <a:rPr lang="fr-FR" dirty="0"/>
              <a:t> 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6CA002E-7A1D-44F3-AE32-C867A029EB8E}"/>
              </a:ext>
            </a:extLst>
          </p:cNvPr>
          <p:cNvSpPr/>
          <p:nvPr/>
        </p:nvSpPr>
        <p:spPr>
          <a:xfrm>
            <a:off x="4316103" y="3926712"/>
            <a:ext cx="1678674" cy="859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F2EEB3-CE8F-45AB-B7CB-E3A06C495923}"/>
              </a:ext>
            </a:extLst>
          </p:cNvPr>
          <p:cNvSpPr txBox="1"/>
          <p:nvPr/>
        </p:nvSpPr>
        <p:spPr>
          <a:xfrm>
            <a:off x="4427524" y="2560370"/>
            <a:ext cx="46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730A9B8A-EC42-4374-9A9B-4FD30BE5BC76}"/>
              </a:ext>
            </a:extLst>
          </p:cNvPr>
          <p:cNvSpPr txBox="1"/>
          <p:nvPr/>
        </p:nvSpPr>
        <p:spPr>
          <a:xfrm>
            <a:off x="4932334" y="2574904"/>
            <a:ext cx="46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C17F0A44-F72E-404B-8488-CD1FE939303C}"/>
              </a:ext>
            </a:extLst>
          </p:cNvPr>
          <p:cNvSpPr txBox="1"/>
          <p:nvPr/>
        </p:nvSpPr>
        <p:spPr>
          <a:xfrm>
            <a:off x="5427199" y="2597613"/>
            <a:ext cx="46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T3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BA8B939-83B8-4002-97DC-255BF1F21AAF}"/>
              </a:ext>
            </a:extLst>
          </p:cNvPr>
          <p:cNvGrpSpPr/>
          <p:nvPr/>
        </p:nvGrpSpPr>
        <p:grpSpPr>
          <a:xfrm>
            <a:off x="6984483" y="125113"/>
            <a:ext cx="1580679" cy="4893273"/>
            <a:chOff x="6984483" y="125113"/>
            <a:chExt cx="1580679" cy="4893273"/>
          </a:xfrm>
        </p:grpSpPr>
        <p:sp>
          <p:nvSpPr>
            <p:cNvPr id="118" name="Google Shape;137;p21">
              <a:extLst>
                <a:ext uri="{FF2B5EF4-FFF2-40B4-BE49-F238E27FC236}">
                  <a16:creationId xmlns:a16="http://schemas.microsoft.com/office/drawing/2014/main" id="{C5B858D1-07F6-44AC-B3F4-60ACF5EFD76C}"/>
                </a:ext>
              </a:extLst>
            </p:cNvPr>
            <p:cNvSpPr/>
            <p:nvPr/>
          </p:nvSpPr>
          <p:spPr>
            <a:xfrm>
              <a:off x="6984484" y="125115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9" name="Google Shape;144;p21">
              <a:extLst>
                <a:ext uri="{FF2B5EF4-FFF2-40B4-BE49-F238E27FC236}">
                  <a16:creationId xmlns:a16="http://schemas.microsoft.com/office/drawing/2014/main" id="{8DF97F3C-C22B-4B5E-A052-D67B5FBB9375}"/>
                </a:ext>
              </a:extLst>
            </p:cNvPr>
            <p:cNvSpPr/>
            <p:nvPr/>
          </p:nvSpPr>
          <p:spPr>
            <a:xfrm>
              <a:off x="6984484" y="125115"/>
              <a:ext cx="1572300" cy="39534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 Segment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0" name="Google Shape;144;p21">
              <a:extLst>
                <a:ext uri="{FF2B5EF4-FFF2-40B4-BE49-F238E27FC236}">
                  <a16:creationId xmlns:a16="http://schemas.microsoft.com/office/drawing/2014/main" id="{DF70C9AC-D503-4082-B1E5-20D78554D8BA}"/>
                </a:ext>
              </a:extLst>
            </p:cNvPr>
            <p:cNvSpPr/>
            <p:nvPr/>
          </p:nvSpPr>
          <p:spPr>
            <a:xfrm>
              <a:off x="6984483" y="519476"/>
              <a:ext cx="1572300" cy="39533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1" name="Google Shape;144;p21">
              <a:extLst>
                <a:ext uri="{FF2B5EF4-FFF2-40B4-BE49-F238E27FC236}">
                  <a16:creationId xmlns:a16="http://schemas.microsoft.com/office/drawing/2014/main" id="{5B6F31DD-5ADF-4A1E-B1E3-64A89C8074E0}"/>
                </a:ext>
              </a:extLst>
            </p:cNvPr>
            <p:cNvSpPr/>
            <p:nvPr/>
          </p:nvSpPr>
          <p:spPr>
            <a:xfrm>
              <a:off x="6984483" y="913835"/>
              <a:ext cx="1572300" cy="39534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7" name="Google Shape;144;p21">
              <a:extLst>
                <a:ext uri="{FF2B5EF4-FFF2-40B4-BE49-F238E27FC236}">
                  <a16:creationId xmlns:a16="http://schemas.microsoft.com/office/drawing/2014/main" id="{F8B9DD8F-2903-4F40-B0C2-A52C46B18C3C}"/>
                </a:ext>
              </a:extLst>
            </p:cNvPr>
            <p:cNvSpPr/>
            <p:nvPr/>
          </p:nvSpPr>
          <p:spPr>
            <a:xfrm>
              <a:off x="6986960" y="1706202"/>
              <a:ext cx="1572300" cy="7016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" name="Google Shape;144;p21">
              <a:extLst>
                <a:ext uri="{FF2B5EF4-FFF2-40B4-BE49-F238E27FC236}">
                  <a16:creationId xmlns:a16="http://schemas.microsoft.com/office/drawing/2014/main" id="{9851BF7C-8637-4E3E-A3BB-F151B7092181}"/>
                </a:ext>
              </a:extLst>
            </p:cNvPr>
            <p:cNvSpPr/>
            <p:nvPr/>
          </p:nvSpPr>
          <p:spPr>
            <a:xfrm>
              <a:off x="6984484" y="4389119"/>
              <a:ext cx="1572300" cy="6292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 T1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" name="Flèche : bas 160">
              <a:extLst>
                <a:ext uri="{FF2B5EF4-FFF2-40B4-BE49-F238E27FC236}">
                  <a16:creationId xmlns:a16="http://schemas.microsoft.com/office/drawing/2014/main" id="{588F0731-B474-42C5-A8D4-00CE3189A809}"/>
                </a:ext>
              </a:extLst>
            </p:cNvPr>
            <p:cNvSpPr/>
            <p:nvPr/>
          </p:nvSpPr>
          <p:spPr>
            <a:xfrm>
              <a:off x="7632411" y="2090832"/>
              <a:ext cx="276446" cy="287076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Flèche : bas 161">
              <a:extLst>
                <a:ext uri="{FF2B5EF4-FFF2-40B4-BE49-F238E27FC236}">
                  <a16:creationId xmlns:a16="http://schemas.microsoft.com/office/drawing/2014/main" id="{D6210EE3-C327-44AC-B8E1-B28F75F1252D}"/>
                </a:ext>
              </a:extLst>
            </p:cNvPr>
            <p:cNvSpPr/>
            <p:nvPr/>
          </p:nvSpPr>
          <p:spPr>
            <a:xfrm rot="10800000">
              <a:off x="7632411" y="4389119"/>
              <a:ext cx="276446" cy="224681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E7D285EF-0C85-458E-8AF4-55085C9F0FAD}"/>
                </a:ext>
              </a:extLst>
            </p:cNvPr>
            <p:cNvGrpSpPr/>
            <p:nvPr/>
          </p:nvGrpSpPr>
          <p:grpSpPr>
            <a:xfrm>
              <a:off x="6988486" y="3554714"/>
              <a:ext cx="1572300" cy="629267"/>
              <a:chOff x="6986960" y="3612078"/>
              <a:chExt cx="1572300" cy="629267"/>
            </a:xfrm>
          </p:grpSpPr>
          <p:sp>
            <p:nvSpPr>
              <p:cNvPr id="112" name="Google Shape;144;p21">
                <a:extLst>
                  <a:ext uri="{FF2B5EF4-FFF2-40B4-BE49-F238E27FC236}">
                    <a16:creationId xmlns:a16="http://schemas.microsoft.com/office/drawing/2014/main" id="{81CA5A20-DBFC-46C1-ADF9-918C05EA79CF}"/>
                  </a:ext>
                </a:extLst>
              </p:cNvPr>
              <p:cNvSpPr/>
              <p:nvPr/>
            </p:nvSpPr>
            <p:spPr>
              <a:xfrm>
                <a:off x="6986960" y="3612078"/>
                <a:ext cx="1572300" cy="62926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 T2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3" name="Flèche : bas 112">
                <a:extLst>
                  <a:ext uri="{FF2B5EF4-FFF2-40B4-BE49-F238E27FC236}">
                    <a16:creationId xmlns:a16="http://schemas.microsoft.com/office/drawing/2014/main" id="{38234B86-AF55-44F9-B7A5-5381A01D8BB6}"/>
                  </a:ext>
                </a:extLst>
              </p:cNvPr>
              <p:cNvSpPr/>
              <p:nvPr/>
            </p:nvSpPr>
            <p:spPr>
              <a:xfrm rot="10800000">
                <a:off x="7632411" y="3624383"/>
                <a:ext cx="276446" cy="224681"/>
              </a:xfrm>
              <a:prstGeom prst="down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7BE5E44-1D0D-4BF8-9878-3DDBEC16CA03}"/>
                </a:ext>
              </a:extLst>
            </p:cNvPr>
            <p:cNvGrpSpPr/>
            <p:nvPr/>
          </p:nvGrpSpPr>
          <p:grpSpPr>
            <a:xfrm>
              <a:off x="6984483" y="2720309"/>
              <a:ext cx="1580679" cy="629267"/>
              <a:chOff x="6988486" y="2937752"/>
              <a:chExt cx="1572300" cy="629267"/>
            </a:xfrm>
          </p:grpSpPr>
          <p:sp>
            <p:nvSpPr>
              <p:cNvPr id="114" name="Google Shape;144;p21">
                <a:extLst>
                  <a:ext uri="{FF2B5EF4-FFF2-40B4-BE49-F238E27FC236}">
                    <a16:creationId xmlns:a16="http://schemas.microsoft.com/office/drawing/2014/main" id="{FEA243DE-0CC7-4027-B444-0F16A8D63282}"/>
                  </a:ext>
                </a:extLst>
              </p:cNvPr>
              <p:cNvSpPr/>
              <p:nvPr/>
            </p:nvSpPr>
            <p:spPr>
              <a:xfrm>
                <a:off x="6988486" y="2937752"/>
                <a:ext cx="1572300" cy="6292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 T3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5" name="Flèche : bas 114">
                <a:extLst>
                  <a:ext uri="{FF2B5EF4-FFF2-40B4-BE49-F238E27FC236}">
                    <a16:creationId xmlns:a16="http://schemas.microsoft.com/office/drawing/2014/main" id="{62B97F81-6609-4655-8DA1-C025A42C95F6}"/>
                  </a:ext>
                </a:extLst>
              </p:cNvPr>
              <p:cNvSpPr/>
              <p:nvPr/>
            </p:nvSpPr>
            <p:spPr>
              <a:xfrm rot="10800000">
                <a:off x="7633937" y="2950057"/>
                <a:ext cx="276446" cy="224681"/>
              </a:xfrm>
              <a:prstGeom prst="down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4" name="Google Shape;144;p21">
              <a:extLst>
                <a:ext uri="{FF2B5EF4-FFF2-40B4-BE49-F238E27FC236}">
                  <a16:creationId xmlns:a16="http://schemas.microsoft.com/office/drawing/2014/main" id="{6E3B9014-EF9D-4EA4-A8C7-02270F0BD0BB}"/>
                </a:ext>
              </a:extLst>
            </p:cNvPr>
            <p:cNvSpPr/>
            <p:nvPr/>
          </p:nvSpPr>
          <p:spPr>
            <a:xfrm>
              <a:off x="6984484" y="125113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5" name="Google Shape;144;p21">
              <a:extLst>
                <a:ext uri="{FF2B5EF4-FFF2-40B4-BE49-F238E27FC236}">
                  <a16:creationId xmlns:a16="http://schemas.microsoft.com/office/drawing/2014/main" id="{37953DDA-01C6-497A-92F9-EC4425DF6014}"/>
                </a:ext>
              </a:extLst>
            </p:cNvPr>
            <p:cNvSpPr/>
            <p:nvPr/>
          </p:nvSpPr>
          <p:spPr>
            <a:xfrm>
              <a:off x="6984483" y="1308195"/>
              <a:ext cx="1572300" cy="39533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63" name="Flèche : droite 162">
            <a:extLst>
              <a:ext uri="{FF2B5EF4-FFF2-40B4-BE49-F238E27FC236}">
                <a16:creationId xmlns:a16="http://schemas.microsoft.com/office/drawing/2014/main" id="{76D1914D-70D8-40A2-B6B0-15E463B70597}"/>
              </a:ext>
            </a:extLst>
          </p:cNvPr>
          <p:cNvSpPr/>
          <p:nvPr/>
        </p:nvSpPr>
        <p:spPr>
          <a:xfrm>
            <a:off x="116725" y="3197223"/>
            <a:ext cx="342900" cy="26020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Flèche : droite 163">
            <a:extLst>
              <a:ext uri="{FF2B5EF4-FFF2-40B4-BE49-F238E27FC236}">
                <a16:creationId xmlns:a16="http://schemas.microsoft.com/office/drawing/2014/main" id="{B851B9F9-F102-4CE9-AAE8-6AC75E67BBE5}"/>
              </a:ext>
            </a:extLst>
          </p:cNvPr>
          <p:cNvSpPr/>
          <p:nvPr/>
        </p:nvSpPr>
        <p:spPr>
          <a:xfrm>
            <a:off x="113299" y="3633206"/>
            <a:ext cx="342900" cy="260202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1630E469-7291-4456-BE84-F60274A94289}"/>
              </a:ext>
            </a:extLst>
          </p:cNvPr>
          <p:cNvSpPr/>
          <p:nvPr/>
        </p:nvSpPr>
        <p:spPr>
          <a:xfrm>
            <a:off x="121462" y="4039098"/>
            <a:ext cx="342900" cy="260202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421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Userland Threads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Principle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Implemented as a library in userland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1 thread table per process (managed by the library)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Usable on a system without support for threads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Fast context switching (no kernel trap)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Customizable scheduling algorithm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Needs for unblocking syscalls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Threads can lock the CPU (they need to yield explicitly)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Threads are used to alleviate blocking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3517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43872-47F1-42B4-B865-5E12721B4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73</a:t>
            </a:fld>
            <a:endParaRPr lang="fr-FR"/>
          </a:p>
        </p:txBody>
      </p:sp>
      <p:grpSp>
        <p:nvGrpSpPr>
          <p:cNvPr id="243" name="Groupe 242">
            <a:extLst>
              <a:ext uri="{FF2B5EF4-FFF2-40B4-BE49-F238E27FC236}">
                <a16:creationId xmlns:a16="http://schemas.microsoft.com/office/drawing/2014/main" id="{D37CF502-2409-4532-82FB-EDD049B31D8D}"/>
              </a:ext>
            </a:extLst>
          </p:cNvPr>
          <p:cNvGrpSpPr/>
          <p:nvPr/>
        </p:nvGrpSpPr>
        <p:grpSpPr>
          <a:xfrm>
            <a:off x="1082826" y="1118920"/>
            <a:ext cx="6978348" cy="1923017"/>
            <a:chOff x="1569493" y="956661"/>
            <a:chExt cx="6978348" cy="1923017"/>
          </a:xfrm>
        </p:grpSpPr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FF36DC99-8D87-4EC8-AD6D-BB32CFB06270}"/>
                </a:ext>
              </a:extLst>
            </p:cNvPr>
            <p:cNvGrpSpPr/>
            <p:nvPr/>
          </p:nvGrpSpPr>
          <p:grpSpPr>
            <a:xfrm>
              <a:off x="1569493" y="972467"/>
              <a:ext cx="1678674" cy="1907211"/>
              <a:chOff x="1569493" y="972467"/>
              <a:chExt cx="1678674" cy="1907211"/>
            </a:xfrm>
          </p:grpSpPr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6138D073-939E-4631-AD3A-225F67A13C7A}"/>
                  </a:ext>
                </a:extLst>
              </p:cNvPr>
              <p:cNvGrpSpPr/>
              <p:nvPr/>
            </p:nvGrpSpPr>
            <p:grpSpPr>
              <a:xfrm>
                <a:off x="1837085" y="972467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F77CB6FC-F5E6-4DB7-90A8-3C8374476B4B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5" name="Groupe 14">
                    <a:extLst>
                      <a:ext uri="{FF2B5EF4-FFF2-40B4-BE49-F238E27FC236}">
                        <a16:creationId xmlns:a16="http://schemas.microsoft.com/office/drawing/2014/main" id="{4038ED89-94E4-4AE1-B64F-634B860E180F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3" name="Arc 12">
                      <a:extLst>
                        <a:ext uri="{FF2B5EF4-FFF2-40B4-BE49-F238E27FC236}">
                          <a16:creationId xmlns:a16="http://schemas.microsoft.com/office/drawing/2014/main" id="{440231CA-6A18-491E-BC16-2A7AF301F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" name="Arc 13">
                      <a:extLst>
                        <a:ext uri="{FF2B5EF4-FFF2-40B4-BE49-F238E27FC236}">
                          <a16:creationId xmlns:a16="http://schemas.microsoft.com/office/drawing/2014/main" id="{51B997D5-69B0-4510-9935-0FD9092DED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6" name="Groupe 15">
                    <a:extLst>
                      <a:ext uri="{FF2B5EF4-FFF2-40B4-BE49-F238E27FC236}">
                        <a16:creationId xmlns:a16="http://schemas.microsoft.com/office/drawing/2014/main" id="{E00402D6-70B7-4482-BF1D-7554764FDD3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7" name="Arc 16">
                      <a:extLst>
                        <a:ext uri="{FF2B5EF4-FFF2-40B4-BE49-F238E27FC236}">
                          <a16:creationId xmlns:a16="http://schemas.microsoft.com/office/drawing/2014/main" id="{608DF30B-1622-40C1-96FA-79D1A6644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" name="Arc 17">
                      <a:extLst>
                        <a:ext uri="{FF2B5EF4-FFF2-40B4-BE49-F238E27FC236}">
                          <a16:creationId xmlns:a16="http://schemas.microsoft.com/office/drawing/2014/main" id="{9D91DA90-79A3-4BCA-9B7D-2ECD05B83E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C729D769-6032-4813-B8EE-ADFA47F86180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BDDE2177-36D2-4EE3-9AC8-BBB0F5310251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44" name="Arc 43">
                      <a:extLst>
                        <a:ext uri="{FF2B5EF4-FFF2-40B4-BE49-F238E27FC236}">
                          <a16:creationId xmlns:a16="http://schemas.microsoft.com/office/drawing/2014/main" id="{3A583CF8-A9E3-4FD4-AFE5-A4FF6A9D8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5" name="Arc 44">
                      <a:extLst>
                        <a:ext uri="{FF2B5EF4-FFF2-40B4-BE49-F238E27FC236}">
                          <a16:creationId xmlns:a16="http://schemas.microsoft.com/office/drawing/2014/main" id="{88EBE9F2-D152-4F7A-BFC2-EC7FA3590F4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41" name="Groupe 40">
                    <a:extLst>
                      <a:ext uri="{FF2B5EF4-FFF2-40B4-BE49-F238E27FC236}">
                        <a16:creationId xmlns:a16="http://schemas.microsoft.com/office/drawing/2014/main" id="{736330DF-633D-499F-9468-BA2EC0D904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42" name="Arc 41">
                      <a:extLst>
                        <a:ext uri="{FF2B5EF4-FFF2-40B4-BE49-F238E27FC236}">
                          <a16:creationId xmlns:a16="http://schemas.microsoft.com/office/drawing/2014/main" id="{5EBBAB75-36F4-4FB3-A5D4-D69F1B107D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808B48DD-444C-4437-A548-1BC47B6220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B35A02EB-C685-4E87-935D-B9078524FD52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50" name="Groupe 49">
                    <a:extLst>
                      <a:ext uri="{FF2B5EF4-FFF2-40B4-BE49-F238E27FC236}">
                        <a16:creationId xmlns:a16="http://schemas.microsoft.com/office/drawing/2014/main" id="{48F4EA65-2FFC-4A88-9394-BD024E3AE6FD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54" name="Arc 53">
                      <a:extLst>
                        <a:ext uri="{FF2B5EF4-FFF2-40B4-BE49-F238E27FC236}">
                          <a16:creationId xmlns:a16="http://schemas.microsoft.com/office/drawing/2014/main" id="{C20ACCEA-CFE7-4F35-82A8-0E8D28178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5" name="Arc 54">
                      <a:extLst>
                        <a:ext uri="{FF2B5EF4-FFF2-40B4-BE49-F238E27FC236}">
                          <a16:creationId xmlns:a16="http://schemas.microsoft.com/office/drawing/2014/main" id="{A1815BAF-D1B5-4226-B62B-0EB9C58A9A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51" name="Groupe 50">
                    <a:extLst>
                      <a:ext uri="{FF2B5EF4-FFF2-40B4-BE49-F238E27FC236}">
                        <a16:creationId xmlns:a16="http://schemas.microsoft.com/office/drawing/2014/main" id="{8D549B26-5A38-48A4-82E4-91C6C860CD3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52" name="Arc 51">
                      <a:extLst>
                        <a:ext uri="{FF2B5EF4-FFF2-40B4-BE49-F238E27FC236}">
                          <a16:creationId xmlns:a16="http://schemas.microsoft.com/office/drawing/2014/main" id="{D1C8E8D4-D5F1-4C36-BA32-80AD9999E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3" name="Arc 52">
                      <a:extLst>
                        <a:ext uri="{FF2B5EF4-FFF2-40B4-BE49-F238E27FC236}">
                          <a16:creationId xmlns:a16="http://schemas.microsoft.com/office/drawing/2014/main" id="{EEAAAC2F-C892-4F8D-BAEA-5F74A85B50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BDFCE97-7465-402D-8480-CC86783FB47C}"/>
                  </a:ext>
                </a:extLst>
              </p:cNvPr>
              <p:cNvSpPr/>
              <p:nvPr/>
            </p:nvSpPr>
            <p:spPr>
              <a:xfrm>
                <a:off x="1569493" y="2019869"/>
                <a:ext cx="1678674" cy="859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800" dirty="0">
                    <a:solidFill>
                      <a:schemeClr val="tx1"/>
                    </a:solidFill>
                  </a:rPr>
                  <a:t>Process 1</a:t>
                </a:r>
              </a:p>
            </p:txBody>
          </p: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8AD3D391-807F-4A11-92C9-A8A868179726}"/>
                  </a:ext>
                </a:extLst>
              </p:cNvPr>
              <p:cNvGrpSpPr/>
              <p:nvPr/>
            </p:nvGrpSpPr>
            <p:grpSpPr>
              <a:xfrm>
                <a:off x="2329876" y="972467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E9528A80-418D-46A6-AD1F-B731F60F2E71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75" name="Groupe 74">
                    <a:extLst>
                      <a:ext uri="{FF2B5EF4-FFF2-40B4-BE49-F238E27FC236}">
                        <a16:creationId xmlns:a16="http://schemas.microsoft.com/office/drawing/2014/main" id="{128AC616-7091-469B-8C58-FCB44D07E1C3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79" name="Arc 78">
                      <a:extLst>
                        <a:ext uri="{FF2B5EF4-FFF2-40B4-BE49-F238E27FC236}">
                          <a16:creationId xmlns:a16="http://schemas.microsoft.com/office/drawing/2014/main" id="{97736A1C-CB1E-4751-9186-58AAB3D007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0" name="Arc 79">
                      <a:extLst>
                        <a:ext uri="{FF2B5EF4-FFF2-40B4-BE49-F238E27FC236}">
                          <a16:creationId xmlns:a16="http://schemas.microsoft.com/office/drawing/2014/main" id="{57C71842-3448-4F3D-BCF0-72B2DCE0C6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76" name="Groupe 75">
                    <a:extLst>
                      <a:ext uri="{FF2B5EF4-FFF2-40B4-BE49-F238E27FC236}">
                        <a16:creationId xmlns:a16="http://schemas.microsoft.com/office/drawing/2014/main" id="{1CA106CF-5FCE-4B39-B7A6-FA290AD8952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77" name="Arc 76">
                      <a:extLst>
                        <a:ext uri="{FF2B5EF4-FFF2-40B4-BE49-F238E27FC236}">
                          <a16:creationId xmlns:a16="http://schemas.microsoft.com/office/drawing/2014/main" id="{CF210452-78EC-435B-856D-3669360D7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8" name="Arc 77">
                      <a:extLst>
                        <a:ext uri="{FF2B5EF4-FFF2-40B4-BE49-F238E27FC236}">
                          <a16:creationId xmlns:a16="http://schemas.microsoft.com/office/drawing/2014/main" id="{0A944A22-876B-4C78-AD37-9BD9D8DC7B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E354B404-E87A-4091-BCE7-696FAE405BC4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69" name="Groupe 68">
                    <a:extLst>
                      <a:ext uri="{FF2B5EF4-FFF2-40B4-BE49-F238E27FC236}">
                        <a16:creationId xmlns:a16="http://schemas.microsoft.com/office/drawing/2014/main" id="{F0383872-6D36-4401-9BEA-B131B7E07A3B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73" name="Arc 72">
                      <a:extLst>
                        <a:ext uri="{FF2B5EF4-FFF2-40B4-BE49-F238E27FC236}">
                          <a16:creationId xmlns:a16="http://schemas.microsoft.com/office/drawing/2014/main" id="{424E50B0-568B-46BB-AA10-053593841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4" name="Arc 73">
                      <a:extLst>
                        <a:ext uri="{FF2B5EF4-FFF2-40B4-BE49-F238E27FC236}">
                          <a16:creationId xmlns:a16="http://schemas.microsoft.com/office/drawing/2014/main" id="{8B90E508-2F5F-4A00-9C59-57DB0490E2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70" name="Groupe 69">
                    <a:extLst>
                      <a:ext uri="{FF2B5EF4-FFF2-40B4-BE49-F238E27FC236}">
                        <a16:creationId xmlns:a16="http://schemas.microsoft.com/office/drawing/2014/main" id="{861EB1DF-AEBB-4EED-9CC7-59718CF6650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71" name="Arc 70">
                      <a:extLst>
                        <a:ext uri="{FF2B5EF4-FFF2-40B4-BE49-F238E27FC236}">
                          <a16:creationId xmlns:a16="http://schemas.microsoft.com/office/drawing/2014/main" id="{CD830550-C483-475F-B58C-19EF25F02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2" name="Arc 71">
                      <a:extLst>
                        <a:ext uri="{FF2B5EF4-FFF2-40B4-BE49-F238E27FC236}">
                          <a16:creationId xmlns:a16="http://schemas.microsoft.com/office/drawing/2014/main" id="{38AF5153-7F17-4D54-A43B-D1A008C03D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62" name="Groupe 61">
                  <a:extLst>
                    <a:ext uri="{FF2B5EF4-FFF2-40B4-BE49-F238E27FC236}">
                      <a16:creationId xmlns:a16="http://schemas.microsoft.com/office/drawing/2014/main" id="{2E26F7A5-60B0-48F9-A21B-882F323333B1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63" name="Groupe 62">
                    <a:extLst>
                      <a:ext uri="{FF2B5EF4-FFF2-40B4-BE49-F238E27FC236}">
                        <a16:creationId xmlns:a16="http://schemas.microsoft.com/office/drawing/2014/main" id="{387215A0-ED1B-40E8-8094-7875DC37BAB3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67" name="Arc 66">
                      <a:extLst>
                        <a:ext uri="{FF2B5EF4-FFF2-40B4-BE49-F238E27FC236}">
                          <a16:creationId xmlns:a16="http://schemas.microsoft.com/office/drawing/2014/main" id="{39C9CFD2-0A50-4B8E-8BF1-056B7E7FBB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8" name="Arc 67">
                      <a:extLst>
                        <a:ext uri="{FF2B5EF4-FFF2-40B4-BE49-F238E27FC236}">
                          <a16:creationId xmlns:a16="http://schemas.microsoft.com/office/drawing/2014/main" id="{378839FC-6B12-43E1-AC46-AAEEBD4F69A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64" name="Groupe 63">
                    <a:extLst>
                      <a:ext uri="{FF2B5EF4-FFF2-40B4-BE49-F238E27FC236}">
                        <a16:creationId xmlns:a16="http://schemas.microsoft.com/office/drawing/2014/main" id="{FF2B0482-1C99-4E37-8A1D-75BFC6AD51E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65" name="Arc 64">
                      <a:extLst>
                        <a:ext uri="{FF2B5EF4-FFF2-40B4-BE49-F238E27FC236}">
                          <a16:creationId xmlns:a16="http://schemas.microsoft.com/office/drawing/2014/main" id="{DDB9519E-7B92-400D-9B67-333F00D7D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6" name="Arc 65">
                      <a:extLst>
                        <a:ext uri="{FF2B5EF4-FFF2-40B4-BE49-F238E27FC236}">
                          <a16:creationId xmlns:a16="http://schemas.microsoft.com/office/drawing/2014/main" id="{34BC91FA-21C8-4C20-A101-5AC3C436C6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E3DEBB9B-1879-4EDF-9F3E-4EA4801F662C}"/>
                  </a:ext>
                </a:extLst>
              </p:cNvPr>
              <p:cNvGrpSpPr/>
              <p:nvPr/>
            </p:nvGrpSpPr>
            <p:grpSpPr>
              <a:xfrm>
                <a:off x="2830095" y="972469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B06BE59F-F761-4A39-BAFC-E996E8E0B478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97" name="Groupe 96">
                    <a:extLst>
                      <a:ext uri="{FF2B5EF4-FFF2-40B4-BE49-F238E27FC236}">
                        <a16:creationId xmlns:a16="http://schemas.microsoft.com/office/drawing/2014/main" id="{7E94837A-6A34-4B3C-B966-D59B9DB444E6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01" name="Arc 100">
                      <a:extLst>
                        <a:ext uri="{FF2B5EF4-FFF2-40B4-BE49-F238E27FC236}">
                          <a16:creationId xmlns:a16="http://schemas.microsoft.com/office/drawing/2014/main" id="{0921EAA8-E5E7-42A7-B276-436504EBB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2" name="Arc 101">
                      <a:extLst>
                        <a:ext uri="{FF2B5EF4-FFF2-40B4-BE49-F238E27FC236}">
                          <a16:creationId xmlns:a16="http://schemas.microsoft.com/office/drawing/2014/main" id="{93437FB1-77E7-4672-82FA-AD06294EDE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98" name="Groupe 97">
                    <a:extLst>
                      <a:ext uri="{FF2B5EF4-FFF2-40B4-BE49-F238E27FC236}">
                        <a16:creationId xmlns:a16="http://schemas.microsoft.com/office/drawing/2014/main" id="{6DB2075B-5772-47F9-A78C-6C185626FD4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99" name="Arc 98">
                      <a:extLst>
                        <a:ext uri="{FF2B5EF4-FFF2-40B4-BE49-F238E27FC236}">
                          <a16:creationId xmlns:a16="http://schemas.microsoft.com/office/drawing/2014/main" id="{3C1EAEB6-F2D3-4A2C-A2F8-C8DBF7A62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0" name="Arc 99">
                      <a:extLst>
                        <a:ext uri="{FF2B5EF4-FFF2-40B4-BE49-F238E27FC236}">
                          <a16:creationId xmlns:a16="http://schemas.microsoft.com/office/drawing/2014/main" id="{8E6D1BA5-52B6-41FF-B5CD-8C159B943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83" name="Groupe 82">
                  <a:extLst>
                    <a:ext uri="{FF2B5EF4-FFF2-40B4-BE49-F238E27FC236}">
                      <a16:creationId xmlns:a16="http://schemas.microsoft.com/office/drawing/2014/main" id="{B48B7D7B-2B0E-4124-8AF8-EC7F590087C3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E3F30F9D-37FA-4C39-A2AF-B0866DC0B77E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95" name="Arc 94">
                      <a:extLst>
                        <a:ext uri="{FF2B5EF4-FFF2-40B4-BE49-F238E27FC236}">
                          <a16:creationId xmlns:a16="http://schemas.microsoft.com/office/drawing/2014/main" id="{694BB893-25D4-45DC-AF44-B7C66A1EF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6" name="Arc 95">
                      <a:extLst>
                        <a:ext uri="{FF2B5EF4-FFF2-40B4-BE49-F238E27FC236}">
                          <a16:creationId xmlns:a16="http://schemas.microsoft.com/office/drawing/2014/main" id="{432C8C07-E6EB-4F90-B794-14810DC3F5D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92" name="Groupe 91">
                    <a:extLst>
                      <a:ext uri="{FF2B5EF4-FFF2-40B4-BE49-F238E27FC236}">
                        <a16:creationId xmlns:a16="http://schemas.microsoft.com/office/drawing/2014/main" id="{BC3DDEF8-D280-4AE6-BDC8-3813D3E51E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93" name="Arc 92">
                      <a:extLst>
                        <a:ext uri="{FF2B5EF4-FFF2-40B4-BE49-F238E27FC236}">
                          <a16:creationId xmlns:a16="http://schemas.microsoft.com/office/drawing/2014/main" id="{0B08C7E4-01B9-405E-8564-BE89F3A18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4" name="Arc 93">
                      <a:extLst>
                        <a:ext uri="{FF2B5EF4-FFF2-40B4-BE49-F238E27FC236}">
                          <a16:creationId xmlns:a16="http://schemas.microsoft.com/office/drawing/2014/main" id="{BF49A12D-4ED3-491F-8E0F-7D43628770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84" name="Groupe 83">
                  <a:extLst>
                    <a:ext uri="{FF2B5EF4-FFF2-40B4-BE49-F238E27FC236}">
                      <a16:creationId xmlns:a16="http://schemas.microsoft.com/office/drawing/2014/main" id="{2D303460-6C54-462F-A553-B86EBCAF34AC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85" name="Groupe 84">
                    <a:extLst>
                      <a:ext uri="{FF2B5EF4-FFF2-40B4-BE49-F238E27FC236}">
                        <a16:creationId xmlns:a16="http://schemas.microsoft.com/office/drawing/2014/main" id="{214D1AD0-AA82-4EA7-9234-CAF783CD3014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89" name="Arc 88">
                      <a:extLst>
                        <a:ext uri="{FF2B5EF4-FFF2-40B4-BE49-F238E27FC236}">
                          <a16:creationId xmlns:a16="http://schemas.microsoft.com/office/drawing/2014/main" id="{8A0D1227-5926-464F-B749-F425EAD61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0" name="Arc 89">
                      <a:extLst>
                        <a:ext uri="{FF2B5EF4-FFF2-40B4-BE49-F238E27FC236}">
                          <a16:creationId xmlns:a16="http://schemas.microsoft.com/office/drawing/2014/main" id="{30309C28-4219-44E0-AA13-F6DEFCCD6A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86" name="Groupe 85">
                    <a:extLst>
                      <a:ext uri="{FF2B5EF4-FFF2-40B4-BE49-F238E27FC236}">
                        <a16:creationId xmlns:a16="http://schemas.microsoft.com/office/drawing/2014/main" id="{050B2765-396F-4F30-9134-914F82E5694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87" name="Arc 86">
                      <a:extLst>
                        <a:ext uri="{FF2B5EF4-FFF2-40B4-BE49-F238E27FC236}">
                          <a16:creationId xmlns:a16="http://schemas.microsoft.com/office/drawing/2014/main" id="{65D5E233-CE83-41C0-85A1-0B7CB89DD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8" name="Arc 87">
                      <a:extLst>
                        <a:ext uri="{FF2B5EF4-FFF2-40B4-BE49-F238E27FC236}">
                          <a16:creationId xmlns:a16="http://schemas.microsoft.com/office/drawing/2014/main" id="{F494507D-1619-4A98-AA5D-A80143F3EB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C741C83C-1DB1-4AE0-BE2E-2D97C73BB2CA}"/>
                </a:ext>
              </a:extLst>
            </p:cNvPr>
            <p:cNvGrpSpPr/>
            <p:nvPr/>
          </p:nvGrpSpPr>
          <p:grpSpPr>
            <a:xfrm>
              <a:off x="4220624" y="956661"/>
              <a:ext cx="1678674" cy="1923017"/>
              <a:chOff x="4220624" y="956661"/>
              <a:chExt cx="1678674" cy="1923017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017A63D-585B-4333-A371-E23E6451122D}"/>
                  </a:ext>
                </a:extLst>
              </p:cNvPr>
              <p:cNvSpPr/>
              <p:nvPr/>
            </p:nvSpPr>
            <p:spPr>
              <a:xfrm>
                <a:off x="4220624" y="2019869"/>
                <a:ext cx="1678674" cy="859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800" dirty="0">
                    <a:solidFill>
                      <a:schemeClr val="tx1"/>
                    </a:solidFill>
                  </a:rPr>
                  <a:t>Process 2</a:t>
                </a:r>
              </a:p>
            </p:txBody>
          </p: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2566D56C-E603-4293-95FA-5C74E9EF9818}"/>
                  </a:ext>
                </a:extLst>
              </p:cNvPr>
              <p:cNvGrpSpPr/>
              <p:nvPr/>
            </p:nvGrpSpPr>
            <p:grpSpPr>
              <a:xfrm>
                <a:off x="4981007" y="956661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130" name="Groupe 129">
                  <a:extLst>
                    <a:ext uri="{FF2B5EF4-FFF2-40B4-BE49-F238E27FC236}">
                      <a16:creationId xmlns:a16="http://schemas.microsoft.com/office/drawing/2014/main" id="{629827F3-72A5-4249-88F1-E3B0AD38E0B9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45" name="Groupe 144">
                    <a:extLst>
                      <a:ext uri="{FF2B5EF4-FFF2-40B4-BE49-F238E27FC236}">
                        <a16:creationId xmlns:a16="http://schemas.microsoft.com/office/drawing/2014/main" id="{5BDDDD13-5EF7-4AAD-809B-B1873F73EA08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49" name="Arc 148">
                      <a:extLst>
                        <a:ext uri="{FF2B5EF4-FFF2-40B4-BE49-F238E27FC236}">
                          <a16:creationId xmlns:a16="http://schemas.microsoft.com/office/drawing/2014/main" id="{F4D3FE4C-167B-4401-A5A4-06173405C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0" name="Arc 149">
                      <a:extLst>
                        <a:ext uri="{FF2B5EF4-FFF2-40B4-BE49-F238E27FC236}">
                          <a16:creationId xmlns:a16="http://schemas.microsoft.com/office/drawing/2014/main" id="{B1ECC2B0-6BDD-416E-88BC-2DFBF92B538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46" name="Groupe 145">
                    <a:extLst>
                      <a:ext uri="{FF2B5EF4-FFF2-40B4-BE49-F238E27FC236}">
                        <a16:creationId xmlns:a16="http://schemas.microsoft.com/office/drawing/2014/main" id="{31A1E042-5C04-420F-85A8-C1670A0003B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47" name="Arc 146">
                      <a:extLst>
                        <a:ext uri="{FF2B5EF4-FFF2-40B4-BE49-F238E27FC236}">
                          <a16:creationId xmlns:a16="http://schemas.microsoft.com/office/drawing/2014/main" id="{D4FDCDA7-7122-44C1-B239-93643F52C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8" name="Arc 147">
                      <a:extLst>
                        <a:ext uri="{FF2B5EF4-FFF2-40B4-BE49-F238E27FC236}">
                          <a16:creationId xmlns:a16="http://schemas.microsoft.com/office/drawing/2014/main" id="{8C414148-FD01-4440-8412-58207A61B5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31" name="Groupe 130">
                  <a:extLst>
                    <a:ext uri="{FF2B5EF4-FFF2-40B4-BE49-F238E27FC236}">
                      <a16:creationId xmlns:a16="http://schemas.microsoft.com/office/drawing/2014/main" id="{05129A41-9518-437D-B827-DAF8400E231C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39" name="Groupe 138">
                    <a:extLst>
                      <a:ext uri="{FF2B5EF4-FFF2-40B4-BE49-F238E27FC236}">
                        <a16:creationId xmlns:a16="http://schemas.microsoft.com/office/drawing/2014/main" id="{DD183504-F3EF-4C74-A654-CA38966C4F8E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43" name="Arc 142">
                      <a:extLst>
                        <a:ext uri="{FF2B5EF4-FFF2-40B4-BE49-F238E27FC236}">
                          <a16:creationId xmlns:a16="http://schemas.microsoft.com/office/drawing/2014/main" id="{012F7B46-F5FB-4CF0-84B8-74A8C6FEB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Arc 143">
                      <a:extLst>
                        <a:ext uri="{FF2B5EF4-FFF2-40B4-BE49-F238E27FC236}">
                          <a16:creationId xmlns:a16="http://schemas.microsoft.com/office/drawing/2014/main" id="{4255A2F6-06A7-4D39-8EE3-4EE16125FE8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40" name="Groupe 139">
                    <a:extLst>
                      <a:ext uri="{FF2B5EF4-FFF2-40B4-BE49-F238E27FC236}">
                        <a16:creationId xmlns:a16="http://schemas.microsoft.com/office/drawing/2014/main" id="{41D42D0A-60FA-4174-A531-8A1ADA02DFE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41" name="Arc 140">
                      <a:extLst>
                        <a:ext uri="{FF2B5EF4-FFF2-40B4-BE49-F238E27FC236}">
                          <a16:creationId xmlns:a16="http://schemas.microsoft.com/office/drawing/2014/main" id="{5426B31A-E5CD-43F9-82EE-CC7388A61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6F2AC2A5-85AA-4D6D-BC98-983B2A64FD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32" name="Groupe 131">
                  <a:extLst>
                    <a:ext uri="{FF2B5EF4-FFF2-40B4-BE49-F238E27FC236}">
                      <a16:creationId xmlns:a16="http://schemas.microsoft.com/office/drawing/2014/main" id="{F54F3049-82D9-4594-AB8E-489CA28E786E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33" name="Groupe 132">
                    <a:extLst>
                      <a:ext uri="{FF2B5EF4-FFF2-40B4-BE49-F238E27FC236}">
                        <a16:creationId xmlns:a16="http://schemas.microsoft.com/office/drawing/2014/main" id="{6525FDBC-8A91-4209-9025-8C28230BCA1C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37" name="Arc 136">
                      <a:extLst>
                        <a:ext uri="{FF2B5EF4-FFF2-40B4-BE49-F238E27FC236}">
                          <a16:creationId xmlns:a16="http://schemas.microsoft.com/office/drawing/2014/main" id="{5261E521-D806-44C7-A120-02E9F9759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Arc 137">
                      <a:extLst>
                        <a:ext uri="{FF2B5EF4-FFF2-40B4-BE49-F238E27FC236}">
                          <a16:creationId xmlns:a16="http://schemas.microsoft.com/office/drawing/2014/main" id="{D0E146EA-9C28-425B-95A5-A1CDDC47DE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34" name="Groupe 133">
                    <a:extLst>
                      <a:ext uri="{FF2B5EF4-FFF2-40B4-BE49-F238E27FC236}">
                        <a16:creationId xmlns:a16="http://schemas.microsoft.com/office/drawing/2014/main" id="{5AEB9276-F3BC-4DDD-8275-CDBA26481B2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35" name="Arc 134">
                      <a:extLst>
                        <a:ext uri="{FF2B5EF4-FFF2-40B4-BE49-F238E27FC236}">
                          <a16:creationId xmlns:a16="http://schemas.microsoft.com/office/drawing/2014/main" id="{961B60A9-FCE9-48D9-B663-32A8F0888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6" name="Arc 135">
                      <a:extLst>
                        <a:ext uri="{FF2B5EF4-FFF2-40B4-BE49-F238E27FC236}">
                          <a16:creationId xmlns:a16="http://schemas.microsoft.com/office/drawing/2014/main" id="{E6CA1487-2705-486D-955C-0AC9C67FA4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9D914C5A-6139-4850-9D1C-D893A6D44B93}"/>
                </a:ext>
              </a:extLst>
            </p:cNvPr>
            <p:cNvGrpSpPr/>
            <p:nvPr/>
          </p:nvGrpSpPr>
          <p:grpSpPr>
            <a:xfrm>
              <a:off x="6869167" y="956661"/>
              <a:ext cx="1678674" cy="1907211"/>
              <a:chOff x="6869167" y="956661"/>
              <a:chExt cx="1678674" cy="1907211"/>
            </a:xfrm>
          </p:grpSpPr>
          <p:grpSp>
            <p:nvGrpSpPr>
              <p:cNvPr id="175" name="Groupe 174">
                <a:extLst>
                  <a:ext uri="{FF2B5EF4-FFF2-40B4-BE49-F238E27FC236}">
                    <a16:creationId xmlns:a16="http://schemas.microsoft.com/office/drawing/2014/main" id="{40F40034-F24B-4489-A425-927D2BC559AA}"/>
                  </a:ext>
                </a:extLst>
              </p:cNvPr>
              <p:cNvGrpSpPr/>
              <p:nvPr/>
            </p:nvGrpSpPr>
            <p:grpSpPr>
              <a:xfrm>
                <a:off x="7136759" y="956661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0A10C0A6-9F3D-4D35-AA78-9FFBF5BE88D7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236" name="Groupe 235">
                    <a:extLst>
                      <a:ext uri="{FF2B5EF4-FFF2-40B4-BE49-F238E27FC236}">
                        <a16:creationId xmlns:a16="http://schemas.microsoft.com/office/drawing/2014/main" id="{4A1012DE-B233-45FC-853A-24EC224980AD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240" name="Arc 239">
                      <a:extLst>
                        <a:ext uri="{FF2B5EF4-FFF2-40B4-BE49-F238E27FC236}">
                          <a16:creationId xmlns:a16="http://schemas.microsoft.com/office/drawing/2014/main" id="{36962713-F0F8-4E04-8A3C-D02C4AF94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1" name="Arc 240">
                      <a:extLst>
                        <a:ext uri="{FF2B5EF4-FFF2-40B4-BE49-F238E27FC236}">
                          <a16:creationId xmlns:a16="http://schemas.microsoft.com/office/drawing/2014/main" id="{EABF6204-B168-497B-9E1D-337E48FC57D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37" name="Groupe 236">
                    <a:extLst>
                      <a:ext uri="{FF2B5EF4-FFF2-40B4-BE49-F238E27FC236}">
                        <a16:creationId xmlns:a16="http://schemas.microsoft.com/office/drawing/2014/main" id="{597C419A-5BFE-48EB-AAEA-A979D3367E4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238" name="Arc 237">
                      <a:extLst>
                        <a:ext uri="{FF2B5EF4-FFF2-40B4-BE49-F238E27FC236}">
                          <a16:creationId xmlns:a16="http://schemas.microsoft.com/office/drawing/2014/main" id="{39AA93FD-80E2-4D27-8505-C8545544A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9" name="Arc 238">
                      <a:extLst>
                        <a:ext uri="{FF2B5EF4-FFF2-40B4-BE49-F238E27FC236}">
                          <a16:creationId xmlns:a16="http://schemas.microsoft.com/office/drawing/2014/main" id="{D7AA4D1D-AA2B-47AD-B95B-5BD463B77C2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22" name="Groupe 221">
                  <a:extLst>
                    <a:ext uri="{FF2B5EF4-FFF2-40B4-BE49-F238E27FC236}">
                      <a16:creationId xmlns:a16="http://schemas.microsoft.com/office/drawing/2014/main" id="{40E741B6-ED76-4A9F-8CCC-B533FE6CF6F5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230" name="Groupe 229">
                    <a:extLst>
                      <a:ext uri="{FF2B5EF4-FFF2-40B4-BE49-F238E27FC236}">
                        <a16:creationId xmlns:a16="http://schemas.microsoft.com/office/drawing/2014/main" id="{30F91EB7-1FC8-4160-BC06-6B2925084D8C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234" name="Arc 233">
                      <a:extLst>
                        <a:ext uri="{FF2B5EF4-FFF2-40B4-BE49-F238E27FC236}">
                          <a16:creationId xmlns:a16="http://schemas.microsoft.com/office/drawing/2014/main" id="{7080800B-76FE-4913-83B7-0760675D8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5" name="Arc 234">
                      <a:extLst>
                        <a:ext uri="{FF2B5EF4-FFF2-40B4-BE49-F238E27FC236}">
                          <a16:creationId xmlns:a16="http://schemas.microsoft.com/office/drawing/2014/main" id="{E12CA550-FBD3-4E22-8790-FCE8ADE180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31" name="Groupe 230">
                    <a:extLst>
                      <a:ext uri="{FF2B5EF4-FFF2-40B4-BE49-F238E27FC236}">
                        <a16:creationId xmlns:a16="http://schemas.microsoft.com/office/drawing/2014/main" id="{EEC31576-F59D-4D34-AB1B-60EE3E38B08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232" name="Arc 231">
                      <a:extLst>
                        <a:ext uri="{FF2B5EF4-FFF2-40B4-BE49-F238E27FC236}">
                          <a16:creationId xmlns:a16="http://schemas.microsoft.com/office/drawing/2014/main" id="{FD1971A2-8F34-46B7-B8A2-CDAA1C0D2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3" name="Arc 232">
                      <a:extLst>
                        <a:ext uri="{FF2B5EF4-FFF2-40B4-BE49-F238E27FC236}">
                          <a16:creationId xmlns:a16="http://schemas.microsoft.com/office/drawing/2014/main" id="{3FCFD28F-B9C8-4FC9-8C95-DF78BE1E82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23" name="Groupe 222">
                  <a:extLst>
                    <a:ext uri="{FF2B5EF4-FFF2-40B4-BE49-F238E27FC236}">
                      <a16:creationId xmlns:a16="http://schemas.microsoft.com/office/drawing/2014/main" id="{82ACB859-235C-4220-9F83-3F842CEAED28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224" name="Groupe 223">
                    <a:extLst>
                      <a:ext uri="{FF2B5EF4-FFF2-40B4-BE49-F238E27FC236}">
                        <a16:creationId xmlns:a16="http://schemas.microsoft.com/office/drawing/2014/main" id="{648278AD-FA1E-4229-9566-63AF8483C4D7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228" name="Arc 227">
                      <a:extLst>
                        <a:ext uri="{FF2B5EF4-FFF2-40B4-BE49-F238E27FC236}">
                          <a16:creationId xmlns:a16="http://schemas.microsoft.com/office/drawing/2014/main" id="{629EEC18-1C8F-49F3-83F4-64B037E6D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9" name="Arc 228">
                      <a:extLst>
                        <a:ext uri="{FF2B5EF4-FFF2-40B4-BE49-F238E27FC236}">
                          <a16:creationId xmlns:a16="http://schemas.microsoft.com/office/drawing/2014/main" id="{5D1F3BBB-B8DF-4597-826C-1844CADA39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25" name="Groupe 224">
                    <a:extLst>
                      <a:ext uri="{FF2B5EF4-FFF2-40B4-BE49-F238E27FC236}">
                        <a16:creationId xmlns:a16="http://schemas.microsoft.com/office/drawing/2014/main" id="{761ED877-ECE3-4276-952F-5B8CF5DE560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226" name="Arc 225">
                      <a:extLst>
                        <a:ext uri="{FF2B5EF4-FFF2-40B4-BE49-F238E27FC236}">
                          <a16:creationId xmlns:a16="http://schemas.microsoft.com/office/drawing/2014/main" id="{3CCDC433-C9C3-4BE7-BEC2-C56005794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7" name="Arc 226">
                      <a:extLst>
                        <a:ext uri="{FF2B5EF4-FFF2-40B4-BE49-F238E27FC236}">
                          <a16:creationId xmlns:a16="http://schemas.microsoft.com/office/drawing/2014/main" id="{C7A6638C-7089-4D6E-B020-E25E666200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D3BEAE5-D42A-4347-9771-3FCDB9387720}"/>
                  </a:ext>
                </a:extLst>
              </p:cNvPr>
              <p:cNvSpPr/>
              <p:nvPr/>
            </p:nvSpPr>
            <p:spPr>
              <a:xfrm>
                <a:off x="6869167" y="2004063"/>
                <a:ext cx="1678674" cy="859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800" dirty="0">
                    <a:solidFill>
                      <a:schemeClr val="tx1"/>
                    </a:solidFill>
                  </a:rPr>
                  <a:t>Process 3</a:t>
                </a:r>
              </a:p>
            </p:txBody>
          </p: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97897634-7C69-4A86-9983-CA091B269CEA}"/>
                  </a:ext>
                </a:extLst>
              </p:cNvPr>
              <p:cNvGrpSpPr/>
              <p:nvPr/>
            </p:nvGrpSpPr>
            <p:grpSpPr>
              <a:xfrm>
                <a:off x="8129769" y="956663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14A66182-DDFB-4631-BDA7-A570331D27B9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94" name="Groupe 193">
                    <a:extLst>
                      <a:ext uri="{FF2B5EF4-FFF2-40B4-BE49-F238E27FC236}">
                        <a16:creationId xmlns:a16="http://schemas.microsoft.com/office/drawing/2014/main" id="{0B2849FC-64B5-444F-AC32-AB9DC58FDFFA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98" name="Arc 197">
                      <a:extLst>
                        <a:ext uri="{FF2B5EF4-FFF2-40B4-BE49-F238E27FC236}">
                          <a16:creationId xmlns:a16="http://schemas.microsoft.com/office/drawing/2014/main" id="{C6E5A4E4-80D4-4C45-9C07-6AD0E8FA83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9" name="Arc 198">
                      <a:extLst>
                        <a:ext uri="{FF2B5EF4-FFF2-40B4-BE49-F238E27FC236}">
                          <a16:creationId xmlns:a16="http://schemas.microsoft.com/office/drawing/2014/main" id="{476BAC8B-D03C-40FE-8373-F49E3EC315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95" name="Groupe 194">
                    <a:extLst>
                      <a:ext uri="{FF2B5EF4-FFF2-40B4-BE49-F238E27FC236}">
                        <a16:creationId xmlns:a16="http://schemas.microsoft.com/office/drawing/2014/main" id="{92EE46D4-833A-4519-9965-92BEF1C0F53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96" name="Arc 195">
                      <a:extLst>
                        <a:ext uri="{FF2B5EF4-FFF2-40B4-BE49-F238E27FC236}">
                          <a16:creationId xmlns:a16="http://schemas.microsoft.com/office/drawing/2014/main" id="{ED2966C6-2A8E-4F85-A0A4-612659864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7" name="Arc 196">
                      <a:extLst>
                        <a:ext uri="{FF2B5EF4-FFF2-40B4-BE49-F238E27FC236}">
                          <a16:creationId xmlns:a16="http://schemas.microsoft.com/office/drawing/2014/main" id="{4ADF7BEA-7D2D-43E9-8D69-EAFA5D8438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209D13F5-A656-4723-96A7-2662BA2925F2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88" name="Groupe 187">
                    <a:extLst>
                      <a:ext uri="{FF2B5EF4-FFF2-40B4-BE49-F238E27FC236}">
                        <a16:creationId xmlns:a16="http://schemas.microsoft.com/office/drawing/2014/main" id="{2B4C2251-9612-4E1C-8886-D03A473D1F4B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92" name="Arc 191">
                      <a:extLst>
                        <a:ext uri="{FF2B5EF4-FFF2-40B4-BE49-F238E27FC236}">
                          <a16:creationId xmlns:a16="http://schemas.microsoft.com/office/drawing/2014/main" id="{62BAC47D-033E-4F8B-8B92-346FA462A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3" name="Arc 192">
                      <a:extLst>
                        <a:ext uri="{FF2B5EF4-FFF2-40B4-BE49-F238E27FC236}">
                          <a16:creationId xmlns:a16="http://schemas.microsoft.com/office/drawing/2014/main" id="{5505FFF6-171A-47C4-835F-FCF88F1FC6D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89" name="Groupe 188">
                    <a:extLst>
                      <a:ext uri="{FF2B5EF4-FFF2-40B4-BE49-F238E27FC236}">
                        <a16:creationId xmlns:a16="http://schemas.microsoft.com/office/drawing/2014/main" id="{976846D8-92BD-4107-8AE6-9E5A5E8DDE3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90" name="Arc 189">
                      <a:extLst>
                        <a:ext uri="{FF2B5EF4-FFF2-40B4-BE49-F238E27FC236}">
                          <a16:creationId xmlns:a16="http://schemas.microsoft.com/office/drawing/2014/main" id="{0CFD8A16-4872-422C-B2CE-20B68C5BF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1" name="Arc 190">
                      <a:extLst>
                        <a:ext uri="{FF2B5EF4-FFF2-40B4-BE49-F238E27FC236}">
                          <a16:creationId xmlns:a16="http://schemas.microsoft.com/office/drawing/2014/main" id="{922F05B2-9D36-49DA-A67F-4600CCDB90C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1" name="Groupe 180">
                  <a:extLst>
                    <a:ext uri="{FF2B5EF4-FFF2-40B4-BE49-F238E27FC236}">
                      <a16:creationId xmlns:a16="http://schemas.microsoft.com/office/drawing/2014/main" id="{450D3BC8-E1DD-4E85-A745-9CBC32A53A65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82" name="Groupe 181">
                    <a:extLst>
                      <a:ext uri="{FF2B5EF4-FFF2-40B4-BE49-F238E27FC236}">
                        <a16:creationId xmlns:a16="http://schemas.microsoft.com/office/drawing/2014/main" id="{2C451FDF-7C7F-4C95-9ACE-F0490448750D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86" name="Arc 185">
                      <a:extLst>
                        <a:ext uri="{FF2B5EF4-FFF2-40B4-BE49-F238E27FC236}">
                          <a16:creationId xmlns:a16="http://schemas.microsoft.com/office/drawing/2014/main" id="{5E73A78D-7C6C-4E2B-9B9D-3003F0DBB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7" name="Arc 186">
                      <a:extLst>
                        <a:ext uri="{FF2B5EF4-FFF2-40B4-BE49-F238E27FC236}">
                          <a16:creationId xmlns:a16="http://schemas.microsoft.com/office/drawing/2014/main" id="{D6956201-6138-458D-85AD-06FF85B487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83" name="Groupe 182">
                    <a:extLst>
                      <a:ext uri="{FF2B5EF4-FFF2-40B4-BE49-F238E27FC236}">
                        <a16:creationId xmlns:a16="http://schemas.microsoft.com/office/drawing/2014/main" id="{29CE4B09-AB0E-465C-99D3-91E56E1DEC5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84" name="Arc 183">
                      <a:extLst>
                        <a:ext uri="{FF2B5EF4-FFF2-40B4-BE49-F238E27FC236}">
                          <a16:creationId xmlns:a16="http://schemas.microsoft.com/office/drawing/2014/main" id="{2854A9B1-22ED-46A1-B0EC-20F6EE988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5" name="Arc 184">
                      <a:extLst>
                        <a:ext uri="{FF2B5EF4-FFF2-40B4-BE49-F238E27FC236}">
                          <a16:creationId xmlns:a16="http://schemas.microsoft.com/office/drawing/2014/main" id="{4C6081E6-3406-4C1F-9E4A-1D4B081AF6C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</p:grpSp>
      <p:sp>
        <p:nvSpPr>
          <p:cNvPr id="244" name="Google Shape;202;p28">
            <a:extLst>
              <a:ext uri="{FF2B5EF4-FFF2-40B4-BE49-F238E27FC236}">
                <a16:creationId xmlns:a16="http://schemas.microsoft.com/office/drawing/2014/main" id="{2E461A8B-0073-46CD-9DD2-CB5D9302FB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Userland Threads</a:t>
            </a:r>
            <a:endParaRPr/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917D09C-91C9-4E52-BCCB-3418B36D5FCD}"/>
              </a:ext>
            </a:extLst>
          </p:cNvPr>
          <p:cNvGrpSpPr/>
          <p:nvPr/>
        </p:nvGrpSpPr>
        <p:grpSpPr>
          <a:xfrm>
            <a:off x="-137160" y="3161427"/>
            <a:ext cx="9418320" cy="3133091"/>
            <a:chOff x="-137160" y="3690446"/>
            <a:chExt cx="9418320" cy="1921684"/>
          </a:xfrm>
        </p:grpSpPr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3022375D-5285-4F28-948A-80CBA2357EF6}"/>
                </a:ext>
              </a:extLst>
            </p:cNvPr>
            <p:cNvSpPr/>
            <p:nvPr/>
          </p:nvSpPr>
          <p:spPr>
            <a:xfrm>
              <a:off x="-137160" y="3691890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9ED92570-55E2-4817-A428-4DF49DB600A4}"/>
                </a:ext>
              </a:extLst>
            </p:cNvPr>
            <p:cNvSpPr/>
            <p:nvPr/>
          </p:nvSpPr>
          <p:spPr>
            <a:xfrm flipH="1">
              <a:off x="0" y="3690446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8" name="ZoneTexte 247">
            <a:extLst>
              <a:ext uri="{FF2B5EF4-FFF2-40B4-BE49-F238E27FC236}">
                <a16:creationId xmlns:a16="http://schemas.microsoft.com/office/drawing/2014/main" id="{CBA48869-D72C-4BCF-82D1-82CCE36CF64F}"/>
              </a:ext>
            </a:extLst>
          </p:cNvPr>
          <p:cNvSpPr txBox="1"/>
          <p:nvPr/>
        </p:nvSpPr>
        <p:spPr>
          <a:xfrm>
            <a:off x="38516" y="474985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rgbClr val="C00000"/>
                </a:solidFill>
              </a:rPr>
              <a:t>Kernel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0926540-8CFC-483F-8605-C99FFFE8FF16}"/>
              </a:ext>
            </a:extLst>
          </p:cNvPr>
          <p:cNvSpPr/>
          <p:nvPr/>
        </p:nvSpPr>
        <p:spPr>
          <a:xfrm>
            <a:off x="2101510" y="3651451"/>
            <a:ext cx="4947570" cy="1239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/>
              <a:t>The </a:t>
            </a:r>
            <a:r>
              <a:rPr lang="fr-FR" sz="1800" dirty="0" err="1"/>
              <a:t>scheduler</a:t>
            </a:r>
            <a:r>
              <a:rPr lang="fr-FR" sz="1800" dirty="0"/>
              <a:t> </a:t>
            </a:r>
            <a:r>
              <a:rPr lang="fr-FR" sz="1800" dirty="0" err="1"/>
              <a:t>gives</a:t>
            </a:r>
            <a:r>
              <a:rPr lang="fr-FR" sz="1800" dirty="0"/>
              <a:t> time to « </a:t>
            </a:r>
            <a:r>
              <a:rPr lang="fr-FR" sz="1800" dirty="0" err="1"/>
              <a:t>processes</a:t>
            </a:r>
            <a:r>
              <a:rPr lang="fr-FR" sz="1800" dirty="0"/>
              <a:t> », not to </a:t>
            </a:r>
            <a:r>
              <a:rPr lang="fr-FR" sz="1800" dirty="0" err="1"/>
              <a:t>their</a:t>
            </a:r>
            <a:r>
              <a:rPr lang="fr-FR" sz="1800" dirty="0"/>
              <a:t> threads. </a:t>
            </a:r>
            <a:r>
              <a:rPr lang="fr-FR" sz="1800" dirty="0" err="1"/>
              <a:t>Each</a:t>
            </a:r>
            <a:r>
              <a:rPr lang="fr-FR" sz="1800" dirty="0"/>
              <a:t> process manages </a:t>
            </a:r>
            <a:r>
              <a:rPr lang="fr-FR" sz="1800" dirty="0" err="1"/>
              <a:t>itself</a:t>
            </a:r>
            <a:r>
              <a:rPr lang="fr-FR" sz="1800" dirty="0"/>
              <a:t> the thread to </a:t>
            </a:r>
            <a:r>
              <a:rPr lang="fr-FR" sz="1800" dirty="0" err="1"/>
              <a:t>execute</a:t>
            </a:r>
            <a:r>
              <a:rPr lang="fr-FR" sz="1800" dirty="0"/>
              <a:t> (</a:t>
            </a:r>
            <a:r>
              <a:rPr lang="fr-FR" sz="1800" i="1" dirty="0" err="1"/>
              <a:t>yields</a:t>
            </a:r>
            <a:r>
              <a:rPr lang="fr-FR" sz="1800" dirty="0"/>
              <a:t> instructions).</a:t>
            </a:r>
          </a:p>
        </p:txBody>
      </p:sp>
    </p:spTree>
    <p:extLst>
      <p:ext uri="{BB962C8B-B14F-4D97-AF65-F5344CB8AC3E}">
        <p14:creationId xmlns:p14="http://schemas.microsoft.com/office/powerpoint/2010/main" val="2745869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Kernel Threads</a:t>
            </a:r>
            <a:endParaRPr dirty="0"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Principle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Adds a thread table inside the process table (used by the scheduler)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Every blocking call is implemented as a syscall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Ease to create an application using them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No need for non blocking calls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Creation/deletion/bookkeeping have a cost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Interrupt &amp; blocking syscalls</a:t>
            </a:r>
            <a:endParaRPr dirty="0"/>
          </a:p>
        </p:txBody>
      </p:sp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0823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43872-47F1-42B4-B865-5E12721B4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75</a:t>
            </a:fld>
            <a:endParaRPr lang="fr-FR"/>
          </a:p>
        </p:txBody>
      </p:sp>
      <p:grpSp>
        <p:nvGrpSpPr>
          <p:cNvPr id="243" name="Groupe 242">
            <a:extLst>
              <a:ext uri="{FF2B5EF4-FFF2-40B4-BE49-F238E27FC236}">
                <a16:creationId xmlns:a16="http://schemas.microsoft.com/office/drawing/2014/main" id="{D37CF502-2409-4532-82FB-EDD049B31D8D}"/>
              </a:ext>
            </a:extLst>
          </p:cNvPr>
          <p:cNvGrpSpPr/>
          <p:nvPr/>
        </p:nvGrpSpPr>
        <p:grpSpPr>
          <a:xfrm>
            <a:off x="1082826" y="1118920"/>
            <a:ext cx="6978348" cy="1923017"/>
            <a:chOff x="1569493" y="956661"/>
            <a:chExt cx="6978348" cy="1923017"/>
          </a:xfrm>
        </p:grpSpPr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FF36DC99-8D87-4EC8-AD6D-BB32CFB06270}"/>
                </a:ext>
              </a:extLst>
            </p:cNvPr>
            <p:cNvGrpSpPr/>
            <p:nvPr/>
          </p:nvGrpSpPr>
          <p:grpSpPr>
            <a:xfrm>
              <a:off x="1569493" y="972467"/>
              <a:ext cx="1678674" cy="1907211"/>
              <a:chOff x="1569493" y="972467"/>
              <a:chExt cx="1678674" cy="1907211"/>
            </a:xfrm>
          </p:grpSpPr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6138D073-939E-4631-AD3A-225F67A13C7A}"/>
                  </a:ext>
                </a:extLst>
              </p:cNvPr>
              <p:cNvGrpSpPr/>
              <p:nvPr/>
            </p:nvGrpSpPr>
            <p:grpSpPr>
              <a:xfrm>
                <a:off x="1837085" y="972467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F77CB6FC-F5E6-4DB7-90A8-3C8374476B4B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5" name="Groupe 14">
                    <a:extLst>
                      <a:ext uri="{FF2B5EF4-FFF2-40B4-BE49-F238E27FC236}">
                        <a16:creationId xmlns:a16="http://schemas.microsoft.com/office/drawing/2014/main" id="{4038ED89-94E4-4AE1-B64F-634B860E180F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3" name="Arc 12">
                      <a:extLst>
                        <a:ext uri="{FF2B5EF4-FFF2-40B4-BE49-F238E27FC236}">
                          <a16:creationId xmlns:a16="http://schemas.microsoft.com/office/drawing/2014/main" id="{440231CA-6A18-491E-BC16-2A7AF301F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" name="Arc 13">
                      <a:extLst>
                        <a:ext uri="{FF2B5EF4-FFF2-40B4-BE49-F238E27FC236}">
                          <a16:creationId xmlns:a16="http://schemas.microsoft.com/office/drawing/2014/main" id="{51B997D5-69B0-4510-9935-0FD9092DED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6" name="Groupe 15">
                    <a:extLst>
                      <a:ext uri="{FF2B5EF4-FFF2-40B4-BE49-F238E27FC236}">
                        <a16:creationId xmlns:a16="http://schemas.microsoft.com/office/drawing/2014/main" id="{E00402D6-70B7-4482-BF1D-7554764FDD3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7" name="Arc 16">
                      <a:extLst>
                        <a:ext uri="{FF2B5EF4-FFF2-40B4-BE49-F238E27FC236}">
                          <a16:creationId xmlns:a16="http://schemas.microsoft.com/office/drawing/2014/main" id="{608DF30B-1622-40C1-96FA-79D1A6644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" name="Arc 17">
                      <a:extLst>
                        <a:ext uri="{FF2B5EF4-FFF2-40B4-BE49-F238E27FC236}">
                          <a16:creationId xmlns:a16="http://schemas.microsoft.com/office/drawing/2014/main" id="{9D91DA90-79A3-4BCA-9B7D-2ECD05B83E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C729D769-6032-4813-B8EE-ADFA47F86180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BDDE2177-36D2-4EE3-9AC8-BBB0F5310251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44" name="Arc 43">
                      <a:extLst>
                        <a:ext uri="{FF2B5EF4-FFF2-40B4-BE49-F238E27FC236}">
                          <a16:creationId xmlns:a16="http://schemas.microsoft.com/office/drawing/2014/main" id="{3A583CF8-A9E3-4FD4-AFE5-A4FF6A9D8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5" name="Arc 44">
                      <a:extLst>
                        <a:ext uri="{FF2B5EF4-FFF2-40B4-BE49-F238E27FC236}">
                          <a16:creationId xmlns:a16="http://schemas.microsoft.com/office/drawing/2014/main" id="{88EBE9F2-D152-4F7A-BFC2-EC7FA3590F4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41" name="Groupe 40">
                    <a:extLst>
                      <a:ext uri="{FF2B5EF4-FFF2-40B4-BE49-F238E27FC236}">
                        <a16:creationId xmlns:a16="http://schemas.microsoft.com/office/drawing/2014/main" id="{736330DF-633D-499F-9468-BA2EC0D904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42" name="Arc 41">
                      <a:extLst>
                        <a:ext uri="{FF2B5EF4-FFF2-40B4-BE49-F238E27FC236}">
                          <a16:creationId xmlns:a16="http://schemas.microsoft.com/office/drawing/2014/main" id="{5EBBAB75-36F4-4FB3-A5D4-D69F1B107D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808B48DD-444C-4437-A548-1BC47B6220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B35A02EB-C685-4E87-935D-B9078524FD52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50" name="Groupe 49">
                    <a:extLst>
                      <a:ext uri="{FF2B5EF4-FFF2-40B4-BE49-F238E27FC236}">
                        <a16:creationId xmlns:a16="http://schemas.microsoft.com/office/drawing/2014/main" id="{48F4EA65-2FFC-4A88-9394-BD024E3AE6FD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54" name="Arc 53">
                      <a:extLst>
                        <a:ext uri="{FF2B5EF4-FFF2-40B4-BE49-F238E27FC236}">
                          <a16:creationId xmlns:a16="http://schemas.microsoft.com/office/drawing/2014/main" id="{C20ACCEA-CFE7-4F35-82A8-0E8D28178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5" name="Arc 54">
                      <a:extLst>
                        <a:ext uri="{FF2B5EF4-FFF2-40B4-BE49-F238E27FC236}">
                          <a16:creationId xmlns:a16="http://schemas.microsoft.com/office/drawing/2014/main" id="{A1815BAF-D1B5-4226-B62B-0EB9C58A9A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51" name="Groupe 50">
                    <a:extLst>
                      <a:ext uri="{FF2B5EF4-FFF2-40B4-BE49-F238E27FC236}">
                        <a16:creationId xmlns:a16="http://schemas.microsoft.com/office/drawing/2014/main" id="{8D549B26-5A38-48A4-82E4-91C6C860CD3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52" name="Arc 51">
                      <a:extLst>
                        <a:ext uri="{FF2B5EF4-FFF2-40B4-BE49-F238E27FC236}">
                          <a16:creationId xmlns:a16="http://schemas.microsoft.com/office/drawing/2014/main" id="{D1C8E8D4-D5F1-4C36-BA32-80AD9999E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3" name="Arc 52">
                      <a:extLst>
                        <a:ext uri="{FF2B5EF4-FFF2-40B4-BE49-F238E27FC236}">
                          <a16:creationId xmlns:a16="http://schemas.microsoft.com/office/drawing/2014/main" id="{EEAAAC2F-C892-4F8D-BAEA-5F74A85B50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BDFCE97-7465-402D-8480-CC86783FB47C}"/>
                  </a:ext>
                </a:extLst>
              </p:cNvPr>
              <p:cNvSpPr/>
              <p:nvPr/>
            </p:nvSpPr>
            <p:spPr>
              <a:xfrm>
                <a:off x="1569493" y="2019869"/>
                <a:ext cx="1678674" cy="859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800" dirty="0">
                    <a:solidFill>
                      <a:schemeClr val="tx1"/>
                    </a:solidFill>
                  </a:rPr>
                  <a:t>Process 1</a:t>
                </a:r>
              </a:p>
            </p:txBody>
          </p: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8AD3D391-807F-4A11-92C9-A8A868179726}"/>
                  </a:ext>
                </a:extLst>
              </p:cNvPr>
              <p:cNvGrpSpPr/>
              <p:nvPr/>
            </p:nvGrpSpPr>
            <p:grpSpPr>
              <a:xfrm>
                <a:off x="2329876" y="972467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E9528A80-418D-46A6-AD1F-B731F60F2E71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75" name="Groupe 74">
                    <a:extLst>
                      <a:ext uri="{FF2B5EF4-FFF2-40B4-BE49-F238E27FC236}">
                        <a16:creationId xmlns:a16="http://schemas.microsoft.com/office/drawing/2014/main" id="{128AC616-7091-469B-8C58-FCB44D07E1C3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79" name="Arc 78">
                      <a:extLst>
                        <a:ext uri="{FF2B5EF4-FFF2-40B4-BE49-F238E27FC236}">
                          <a16:creationId xmlns:a16="http://schemas.microsoft.com/office/drawing/2014/main" id="{97736A1C-CB1E-4751-9186-58AAB3D007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0" name="Arc 79">
                      <a:extLst>
                        <a:ext uri="{FF2B5EF4-FFF2-40B4-BE49-F238E27FC236}">
                          <a16:creationId xmlns:a16="http://schemas.microsoft.com/office/drawing/2014/main" id="{57C71842-3448-4F3D-BCF0-72B2DCE0C6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76" name="Groupe 75">
                    <a:extLst>
                      <a:ext uri="{FF2B5EF4-FFF2-40B4-BE49-F238E27FC236}">
                        <a16:creationId xmlns:a16="http://schemas.microsoft.com/office/drawing/2014/main" id="{1CA106CF-5FCE-4B39-B7A6-FA290AD8952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77" name="Arc 76">
                      <a:extLst>
                        <a:ext uri="{FF2B5EF4-FFF2-40B4-BE49-F238E27FC236}">
                          <a16:creationId xmlns:a16="http://schemas.microsoft.com/office/drawing/2014/main" id="{CF210452-78EC-435B-856D-3669360D7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8" name="Arc 77">
                      <a:extLst>
                        <a:ext uri="{FF2B5EF4-FFF2-40B4-BE49-F238E27FC236}">
                          <a16:creationId xmlns:a16="http://schemas.microsoft.com/office/drawing/2014/main" id="{0A944A22-876B-4C78-AD37-9BD9D8DC7B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E354B404-E87A-4091-BCE7-696FAE405BC4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69" name="Groupe 68">
                    <a:extLst>
                      <a:ext uri="{FF2B5EF4-FFF2-40B4-BE49-F238E27FC236}">
                        <a16:creationId xmlns:a16="http://schemas.microsoft.com/office/drawing/2014/main" id="{F0383872-6D36-4401-9BEA-B131B7E07A3B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73" name="Arc 72">
                      <a:extLst>
                        <a:ext uri="{FF2B5EF4-FFF2-40B4-BE49-F238E27FC236}">
                          <a16:creationId xmlns:a16="http://schemas.microsoft.com/office/drawing/2014/main" id="{424E50B0-568B-46BB-AA10-053593841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4" name="Arc 73">
                      <a:extLst>
                        <a:ext uri="{FF2B5EF4-FFF2-40B4-BE49-F238E27FC236}">
                          <a16:creationId xmlns:a16="http://schemas.microsoft.com/office/drawing/2014/main" id="{8B90E508-2F5F-4A00-9C59-57DB0490E2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70" name="Groupe 69">
                    <a:extLst>
                      <a:ext uri="{FF2B5EF4-FFF2-40B4-BE49-F238E27FC236}">
                        <a16:creationId xmlns:a16="http://schemas.microsoft.com/office/drawing/2014/main" id="{861EB1DF-AEBB-4EED-9CC7-59718CF6650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71" name="Arc 70">
                      <a:extLst>
                        <a:ext uri="{FF2B5EF4-FFF2-40B4-BE49-F238E27FC236}">
                          <a16:creationId xmlns:a16="http://schemas.microsoft.com/office/drawing/2014/main" id="{CD830550-C483-475F-B58C-19EF25F02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2" name="Arc 71">
                      <a:extLst>
                        <a:ext uri="{FF2B5EF4-FFF2-40B4-BE49-F238E27FC236}">
                          <a16:creationId xmlns:a16="http://schemas.microsoft.com/office/drawing/2014/main" id="{38AF5153-7F17-4D54-A43B-D1A008C03D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62" name="Groupe 61">
                  <a:extLst>
                    <a:ext uri="{FF2B5EF4-FFF2-40B4-BE49-F238E27FC236}">
                      <a16:creationId xmlns:a16="http://schemas.microsoft.com/office/drawing/2014/main" id="{2E26F7A5-60B0-48F9-A21B-882F323333B1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63" name="Groupe 62">
                    <a:extLst>
                      <a:ext uri="{FF2B5EF4-FFF2-40B4-BE49-F238E27FC236}">
                        <a16:creationId xmlns:a16="http://schemas.microsoft.com/office/drawing/2014/main" id="{387215A0-ED1B-40E8-8094-7875DC37BAB3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67" name="Arc 66">
                      <a:extLst>
                        <a:ext uri="{FF2B5EF4-FFF2-40B4-BE49-F238E27FC236}">
                          <a16:creationId xmlns:a16="http://schemas.microsoft.com/office/drawing/2014/main" id="{39C9CFD2-0A50-4B8E-8BF1-056B7E7FBB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8" name="Arc 67">
                      <a:extLst>
                        <a:ext uri="{FF2B5EF4-FFF2-40B4-BE49-F238E27FC236}">
                          <a16:creationId xmlns:a16="http://schemas.microsoft.com/office/drawing/2014/main" id="{378839FC-6B12-43E1-AC46-AAEEBD4F69A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64" name="Groupe 63">
                    <a:extLst>
                      <a:ext uri="{FF2B5EF4-FFF2-40B4-BE49-F238E27FC236}">
                        <a16:creationId xmlns:a16="http://schemas.microsoft.com/office/drawing/2014/main" id="{FF2B0482-1C99-4E37-8A1D-75BFC6AD51E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65" name="Arc 64">
                      <a:extLst>
                        <a:ext uri="{FF2B5EF4-FFF2-40B4-BE49-F238E27FC236}">
                          <a16:creationId xmlns:a16="http://schemas.microsoft.com/office/drawing/2014/main" id="{DDB9519E-7B92-400D-9B67-333F00D7D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6" name="Arc 65">
                      <a:extLst>
                        <a:ext uri="{FF2B5EF4-FFF2-40B4-BE49-F238E27FC236}">
                          <a16:creationId xmlns:a16="http://schemas.microsoft.com/office/drawing/2014/main" id="{34BC91FA-21C8-4C20-A101-5AC3C436C6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E3DEBB9B-1879-4EDF-9F3E-4EA4801F662C}"/>
                  </a:ext>
                </a:extLst>
              </p:cNvPr>
              <p:cNvGrpSpPr/>
              <p:nvPr/>
            </p:nvGrpSpPr>
            <p:grpSpPr>
              <a:xfrm>
                <a:off x="2830095" y="972469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B06BE59F-F761-4A39-BAFC-E996E8E0B478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97" name="Groupe 96">
                    <a:extLst>
                      <a:ext uri="{FF2B5EF4-FFF2-40B4-BE49-F238E27FC236}">
                        <a16:creationId xmlns:a16="http://schemas.microsoft.com/office/drawing/2014/main" id="{7E94837A-6A34-4B3C-B966-D59B9DB444E6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01" name="Arc 100">
                      <a:extLst>
                        <a:ext uri="{FF2B5EF4-FFF2-40B4-BE49-F238E27FC236}">
                          <a16:creationId xmlns:a16="http://schemas.microsoft.com/office/drawing/2014/main" id="{0921EAA8-E5E7-42A7-B276-436504EBB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2" name="Arc 101">
                      <a:extLst>
                        <a:ext uri="{FF2B5EF4-FFF2-40B4-BE49-F238E27FC236}">
                          <a16:creationId xmlns:a16="http://schemas.microsoft.com/office/drawing/2014/main" id="{93437FB1-77E7-4672-82FA-AD06294EDE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98" name="Groupe 97">
                    <a:extLst>
                      <a:ext uri="{FF2B5EF4-FFF2-40B4-BE49-F238E27FC236}">
                        <a16:creationId xmlns:a16="http://schemas.microsoft.com/office/drawing/2014/main" id="{6DB2075B-5772-47F9-A78C-6C185626FD4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99" name="Arc 98">
                      <a:extLst>
                        <a:ext uri="{FF2B5EF4-FFF2-40B4-BE49-F238E27FC236}">
                          <a16:creationId xmlns:a16="http://schemas.microsoft.com/office/drawing/2014/main" id="{3C1EAEB6-F2D3-4A2C-A2F8-C8DBF7A62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0" name="Arc 99">
                      <a:extLst>
                        <a:ext uri="{FF2B5EF4-FFF2-40B4-BE49-F238E27FC236}">
                          <a16:creationId xmlns:a16="http://schemas.microsoft.com/office/drawing/2014/main" id="{8E6D1BA5-52B6-41FF-B5CD-8C159B943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83" name="Groupe 82">
                  <a:extLst>
                    <a:ext uri="{FF2B5EF4-FFF2-40B4-BE49-F238E27FC236}">
                      <a16:creationId xmlns:a16="http://schemas.microsoft.com/office/drawing/2014/main" id="{B48B7D7B-2B0E-4124-8AF8-EC7F590087C3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E3F30F9D-37FA-4C39-A2AF-B0866DC0B77E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95" name="Arc 94">
                      <a:extLst>
                        <a:ext uri="{FF2B5EF4-FFF2-40B4-BE49-F238E27FC236}">
                          <a16:creationId xmlns:a16="http://schemas.microsoft.com/office/drawing/2014/main" id="{694BB893-25D4-45DC-AF44-B7C66A1EF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6" name="Arc 95">
                      <a:extLst>
                        <a:ext uri="{FF2B5EF4-FFF2-40B4-BE49-F238E27FC236}">
                          <a16:creationId xmlns:a16="http://schemas.microsoft.com/office/drawing/2014/main" id="{432C8C07-E6EB-4F90-B794-14810DC3F5D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92" name="Groupe 91">
                    <a:extLst>
                      <a:ext uri="{FF2B5EF4-FFF2-40B4-BE49-F238E27FC236}">
                        <a16:creationId xmlns:a16="http://schemas.microsoft.com/office/drawing/2014/main" id="{BC3DDEF8-D280-4AE6-BDC8-3813D3E51E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93" name="Arc 92">
                      <a:extLst>
                        <a:ext uri="{FF2B5EF4-FFF2-40B4-BE49-F238E27FC236}">
                          <a16:creationId xmlns:a16="http://schemas.microsoft.com/office/drawing/2014/main" id="{0B08C7E4-01B9-405E-8564-BE89F3A18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4" name="Arc 93">
                      <a:extLst>
                        <a:ext uri="{FF2B5EF4-FFF2-40B4-BE49-F238E27FC236}">
                          <a16:creationId xmlns:a16="http://schemas.microsoft.com/office/drawing/2014/main" id="{BF49A12D-4ED3-491F-8E0F-7D43628770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84" name="Groupe 83">
                  <a:extLst>
                    <a:ext uri="{FF2B5EF4-FFF2-40B4-BE49-F238E27FC236}">
                      <a16:creationId xmlns:a16="http://schemas.microsoft.com/office/drawing/2014/main" id="{2D303460-6C54-462F-A553-B86EBCAF34AC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85" name="Groupe 84">
                    <a:extLst>
                      <a:ext uri="{FF2B5EF4-FFF2-40B4-BE49-F238E27FC236}">
                        <a16:creationId xmlns:a16="http://schemas.microsoft.com/office/drawing/2014/main" id="{214D1AD0-AA82-4EA7-9234-CAF783CD3014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89" name="Arc 88">
                      <a:extLst>
                        <a:ext uri="{FF2B5EF4-FFF2-40B4-BE49-F238E27FC236}">
                          <a16:creationId xmlns:a16="http://schemas.microsoft.com/office/drawing/2014/main" id="{8A0D1227-5926-464F-B749-F425EAD61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0" name="Arc 89">
                      <a:extLst>
                        <a:ext uri="{FF2B5EF4-FFF2-40B4-BE49-F238E27FC236}">
                          <a16:creationId xmlns:a16="http://schemas.microsoft.com/office/drawing/2014/main" id="{30309C28-4219-44E0-AA13-F6DEFCCD6A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86" name="Groupe 85">
                    <a:extLst>
                      <a:ext uri="{FF2B5EF4-FFF2-40B4-BE49-F238E27FC236}">
                        <a16:creationId xmlns:a16="http://schemas.microsoft.com/office/drawing/2014/main" id="{050B2765-396F-4F30-9134-914F82E5694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87" name="Arc 86">
                      <a:extLst>
                        <a:ext uri="{FF2B5EF4-FFF2-40B4-BE49-F238E27FC236}">
                          <a16:creationId xmlns:a16="http://schemas.microsoft.com/office/drawing/2014/main" id="{65D5E233-CE83-41C0-85A1-0B7CB89DD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8" name="Arc 87">
                      <a:extLst>
                        <a:ext uri="{FF2B5EF4-FFF2-40B4-BE49-F238E27FC236}">
                          <a16:creationId xmlns:a16="http://schemas.microsoft.com/office/drawing/2014/main" id="{F494507D-1619-4A98-AA5D-A80143F3EB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C741C83C-1DB1-4AE0-BE2E-2D97C73BB2CA}"/>
                </a:ext>
              </a:extLst>
            </p:cNvPr>
            <p:cNvGrpSpPr/>
            <p:nvPr/>
          </p:nvGrpSpPr>
          <p:grpSpPr>
            <a:xfrm>
              <a:off x="4220624" y="956661"/>
              <a:ext cx="1678674" cy="1923017"/>
              <a:chOff x="4220624" y="956661"/>
              <a:chExt cx="1678674" cy="1923017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017A63D-585B-4333-A371-E23E6451122D}"/>
                  </a:ext>
                </a:extLst>
              </p:cNvPr>
              <p:cNvSpPr/>
              <p:nvPr/>
            </p:nvSpPr>
            <p:spPr>
              <a:xfrm>
                <a:off x="4220624" y="2019869"/>
                <a:ext cx="1678674" cy="859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800" dirty="0">
                    <a:solidFill>
                      <a:schemeClr val="tx1"/>
                    </a:solidFill>
                  </a:rPr>
                  <a:t>Process 2</a:t>
                </a:r>
              </a:p>
            </p:txBody>
          </p: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2566D56C-E603-4293-95FA-5C74E9EF9818}"/>
                  </a:ext>
                </a:extLst>
              </p:cNvPr>
              <p:cNvGrpSpPr/>
              <p:nvPr/>
            </p:nvGrpSpPr>
            <p:grpSpPr>
              <a:xfrm>
                <a:off x="4981007" y="956661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130" name="Groupe 129">
                  <a:extLst>
                    <a:ext uri="{FF2B5EF4-FFF2-40B4-BE49-F238E27FC236}">
                      <a16:creationId xmlns:a16="http://schemas.microsoft.com/office/drawing/2014/main" id="{629827F3-72A5-4249-88F1-E3B0AD38E0B9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45" name="Groupe 144">
                    <a:extLst>
                      <a:ext uri="{FF2B5EF4-FFF2-40B4-BE49-F238E27FC236}">
                        <a16:creationId xmlns:a16="http://schemas.microsoft.com/office/drawing/2014/main" id="{5BDDDD13-5EF7-4AAD-809B-B1873F73EA08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49" name="Arc 148">
                      <a:extLst>
                        <a:ext uri="{FF2B5EF4-FFF2-40B4-BE49-F238E27FC236}">
                          <a16:creationId xmlns:a16="http://schemas.microsoft.com/office/drawing/2014/main" id="{F4D3FE4C-167B-4401-A5A4-06173405C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0" name="Arc 149">
                      <a:extLst>
                        <a:ext uri="{FF2B5EF4-FFF2-40B4-BE49-F238E27FC236}">
                          <a16:creationId xmlns:a16="http://schemas.microsoft.com/office/drawing/2014/main" id="{B1ECC2B0-6BDD-416E-88BC-2DFBF92B538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46" name="Groupe 145">
                    <a:extLst>
                      <a:ext uri="{FF2B5EF4-FFF2-40B4-BE49-F238E27FC236}">
                        <a16:creationId xmlns:a16="http://schemas.microsoft.com/office/drawing/2014/main" id="{31A1E042-5C04-420F-85A8-C1670A0003B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47" name="Arc 146">
                      <a:extLst>
                        <a:ext uri="{FF2B5EF4-FFF2-40B4-BE49-F238E27FC236}">
                          <a16:creationId xmlns:a16="http://schemas.microsoft.com/office/drawing/2014/main" id="{D4FDCDA7-7122-44C1-B239-93643F52C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8" name="Arc 147">
                      <a:extLst>
                        <a:ext uri="{FF2B5EF4-FFF2-40B4-BE49-F238E27FC236}">
                          <a16:creationId xmlns:a16="http://schemas.microsoft.com/office/drawing/2014/main" id="{8C414148-FD01-4440-8412-58207A61B5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31" name="Groupe 130">
                  <a:extLst>
                    <a:ext uri="{FF2B5EF4-FFF2-40B4-BE49-F238E27FC236}">
                      <a16:creationId xmlns:a16="http://schemas.microsoft.com/office/drawing/2014/main" id="{05129A41-9518-437D-B827-DAF8400E231C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39" name="Groupe 138">
                    <a:extLst>
                      <a:ext uri="{FF2B5EF4-FFF2-40B4-BE49-F238E27FC236}">
                        <a16:creationId xmlns:a16="http://schemas.microsoft.com/office/drawing/2014/main" id="{DD183504-F3EF-4C74-A654-CA38966C4F8E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43" name="Arc 142">
                      <a:extLst>
                        <a:ext uri="{FF2B5EF4-FFF2-40B4-BE49-F238E27FC236}">
                          <a16:creationId xmlns:a16="http://schemas.microsoft.com/office/drawing/2014/main" id="{012F7B46-F5FB-4CF0-84B8-74A8C6FEB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Arc 143">
                      <a:extLst>
                        <a:ext uri="{FF2B5EF4-FFF2-40B4-BE49-F238E27FC236}">
                          <a16:creationId xmlns:a16="http://schemas.microsoft.com/office/drawing/2014/main" id="{4255A2F6-06A7-4D39-8EE3-4EE16125FE8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40" name="Groupe 139">
                    <a:extLst>
                      <a:ext uri="{FF2B5EF4-FFF2-40B4-BE49-F238E27FC236}">
                        <a16:creationId xmlns:a16="http://schemas.microsoft.com/office/drawing/2014/main" id="{41D42D0A-60FA-4174-A531-8A1ADA02DFE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41" name="Arc 140">
                      <a:extLst>
                        <a:ext uri="{FF2B5EF4-FFF2-40B4-BE49-F238E27FC236}">
                          <a16:creationId xmlns:a16="http://schemas.microsoft.com/office/drawing/2014/main" id="{5426B31A-E5CD-43F9-82EE-CC7388A61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6F2AC2A5-85AA-4D6D-BC98-983B2A64FD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32" name="Groupe 131">
                  <a:extLst>
                    <a:ext uri="{FF2B5EF4-FFF2-40B4-BE49-F238E27FC236}">
                      <a16:creationId xmlns:a16="http://schemas.microsoft.com/office/drawing/2014/main" id="{F54F3049-82D9-4594-AB8E-489CA28E786E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33" name="Groupe 132">
                    <a:extLst>
                      <a:ext uri="{FF2B5EF4-FFF2-40B4-BE49-F238E27FC236}">
                        <a16:creationId xmlns:a16="http://schemas.microsoft.com/office/drawing/2014/main" id="{6525FDBC-8A91-4209-9025-8C28230BCA1C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37" name="Arc 136">
                      <a:extLst>
                        <a:ext uri="{FF2B5EF4-FFF2-40B4-BE49-F238E27FC236}">
                          <a16:creationId xmlns:a16="http://schemas.microsoft.com/office/drawing/2014/main" id="{5261E521-D806-44C7-A120-02E9F9759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Arc 137">
                      <a:extLst>
                        <a:ext uri="{FF2B5EF4-FFF2-40B4-BE49-F238E27FC236}">
                          <a16:creationId xmlns:a16="http://schemas.microsoft.com/office/drawing/2014/main" id="{D0E146EA-9C28-425B-95A5-A1CDDC47DE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34" name="Groupe 133">
                    <a:extLst>
                      <a:ext uri="{FF2B5EF4-FFF2-40B4-BE49-F238E27FC236}">
                        <a16:creationId xmlns:a16="http://schemas.microsoft.com/office/drawing/2014/main" id="{5AEB9276-F3BC-4DDD-8275-CDBA26481B2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35" name="Arc 134">
                      <a:extLst>
                        <a:ext uri="{FF2B5EF4-FFF2-40B4-BE49-F238E27FC236}">
                          <a16:creationId xmlns:a16="http://schemas.microsoft.com/office/drawing/2014/main" id="{961B60A9-FCE9-48D9-B663-32A8F0888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6" name="Arc 135">
                      <a:extLst>
                        <a:ext uri="{FF2B5EF4-FFF2-40B4-BE49-F238E27FC236}">
                          <a16:creationId xmlns:a16="http://schemas.microsoft.com/office/drawing/2014/main" id="{E6CA1487-2705-486D-955C-0AC9C67FA4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9D914C5A-6139-4850-9D1C-D893A6D44B93}"/>
                </a:ext>
              </a:extLst>
            </p:cNvPr>
            <p:cNvGrpSpPr/>
            <p:nvPr/>
          </p:nvGrpSpPr>
          <p:grpSpPr>
            <a:xfrm>
              <a:off x="6869167" y="956661"/>
              <a:ext cx="1678674" cy="1907211"/>
              <a:chOff x="6869167" y="956661"/>
              <a:chExt cx="1678674" cy="1907211"/>
            </a:xfrm>
          </p:grpSpPr>
          <p:grpSp>
            <p:nvGrpSpPr>
              <p:cNvPr id="175" name="Groupe 174">
                <a:extLst>
                  <a:ext uri="{FF2B5EF4-FFF2-40B4-BE49-F238E27FC236}">
                    <a16:creationId xmlns:a16="http://schemas.microsoft.com/office/drawing/2014/main" id="{40F40034-F24B-4489-A425-927D2BC559AA}"/>
                  </a:ext>
                </a:extLst>
              </p:cNvPr>
              <p:cNvGrpSpPr/>
              <p:nvPr/>
            </p:nvGrpSpPr>
            <p:grpSpPr>
              <a:xfrm>
                <a:off x="7136759" y="956661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0A10C0A6-9F3D-4D35-AA78-9FFBF5BE88D7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236" name="Groupe 235">
                    <a:extLst>
                      <a:ext uri="{FF2B5EF4-FFF2-40B4-BE49-F238E27FC236}">
                        <a16:creationId xmlns:a16="http://schemas.microsoft.com/office/drawing/2014/main" id="{4A1012DE-B233-45FC-853A-24EC224980AD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240" name="Arc 239">
                      <a:extLst>
                        <a:ext uri="{FF2B5EF4-FFF2-40B4-BE49-F238E27FC236}">
                          <a16:creationId xmlns:a16="http://schemas.microsoft.com/office/drawing/2014/main" id="{36962713-F0F8-4E04-8A3C-D02C4AF94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1" name="Arc 240">
                      <a:extLst>
                        <a:ext uri="{FF2B5EF4-FFF2-40B4-BE49-F238E27FC236}">
                          <a16:creationId xmlns:a16="http://schemas.microsoft.com/office/drawing/2014/main" id="{EABF6204-B168-497B-9E1D-337E48FC57D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37" name="Groupe 236">
                    <a:extLst>
                      <a:ext uri="{FF2B5EF4-FFF2-40B4-BE49-F238E27FC236}">
                        <a16:creationId xmlns:a16="http://schemas.microsoft.com/office/drawing/2014/main" id="{597C419A-5BFE-48EB-AAEA-A979D3367E4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238" name="Arc 237">
                      <a:extLst>
                        <a:ext uri="{FF2B5EF4-FFF2-40B4-BE49-F238E27FC236}">
                          <a16:creationId xmlns:a16="http://schemas.microsoft.com/office/drawing/2014/main" id="{39AA93FD-80E2-4D27-8505-C8545544A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9" name="Arc 238">
                      <a:extLst>
                        <a:ext uri="{FF2B5EF4-FFF2-40B4-BE49-F238E27FC236}">
                          <a16:creationId xmlns:a16="http://schemas.microsoft.com/office/drawing/2014/main" id="{D7AA4D1D-AA2B-47AD-B95B-5BD463B77C2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22" name="Groupe 221">
                  <a:extLst>
                    <a:ext uri="{FF2B5EF4-FFF2-40B4-BE49-F238E27FC236}">
                      <a16:creationId xmlns:a16="http://schemas.microsoft.com/office/drawing/2014/main" id="{40E741B6-ED76-4A9F-8CCC-B533FE6CF6F5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230" name="Groupe 229">
                    <a:extLst>
                      <a:ext uri="{FF2B5EF4-FFF2-40B4-BE49-F238E27FC236}">
                        <a16:creationId xmlns:a16="http://schemas.microsoft.com/office/drawing/2014/main" id="{30F91EB7-1FC8-4160-BC06-6B2925084D8C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234" name="Arc 233">
                      <a:extLst>
                        <a:ext uri="{FF2B5EF4-FFF2-40B4-BE49-F238E27FC236}">
                          <a16:creationId xmlns:a16="http://schemas.microsoft.com/office/drawing/2014/main" id="{7080800B-76FE-4913-83B7-0760675D8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5" name="Arc 234">
                      <a:extLst>
                        <a:ext uri="{FF2B5EF4-FFF2-40B4-BE49-F238E27FC236}">
                          <a16:creationId xmlns:a16="http://schemas.microsoft.com/office/drawing/2014/main" id="{E12CA550-FBD3-4E22-8790-FCE8ADE180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31" name="Groupe 230">
                    <a:extLst>
                      <a:ext uri="{FF2B5EF4-FFF2-40B4-BE49-F238E27FC236}">
                        <a16:creationId xmlns:a16="http://schemas.microsoft.com/office/drawing/2014/main" id="{EEC31576-F59D-4D34-AB1B-60EE3E38B08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232" name="Arc 231">
                      <a:extLst>
                        <a:ext uri="{FF2B5EF4-FFF2-40B4-BE49-F238E27FC236}">
                          <a16:creationId xmlns:a16="http://schemas.microsoft.com/office/drawing/2014/main" id="{FD1971A2-8F34-46B7-B8A2-CDAA1C0D2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3" name="Arc 232">
                      <a:extLst>
                        <a:ext uri="{FF2B5EF4-FFF2-40B4-BE49-F238E27FC236}">
                          <a16:creationId xmlns:a16="http://schemas.microsoft.com/office/drawing/2014/main" id="{3FCFD28F-B9C8-4FC9-8C95-DF78BE1E82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23" name="Groupe 222">
                  <a:extLst>
                    <a:ext uri="{FF2B5EF4-FFF2-40B4-BE49-F238E27FC236}">
                      <a16:creationId xmlns:a16="http://schemas.microsoft.com/office/drawing/2014/main" id="{82ACB859-235C-4220-9F83-3F842CEAED28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224" name="Groupe 223">
                    <a:extLst>
                      <a:ext uri="{FF2B5EF4-FFF2-40B4-BE49-F238E27FC236}">
                        <a16:creationId xmlns:a16="http://schemas.microsoft.com/office/drawing/2014/main" id="{648278AD-FA1E-4229-9566-63AF8483C4D7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228" name="Arc 227">
                      <a:extLst>
                        <a:ext uri="{FF2B5EF4-FFF2-40B4-BE49-F238E27FC236}">
                          <a16:creationId xmlns:a16="http://schemas.microsoft.com/office/drawing/2014/main" id="{629EEC18-1C8F-49F3-83F4-64B037E6D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9" name="Arc 228">
                      <a:extLst>
                        <a:ext uri="{FF2B5EF4-FFF2-40B4-BE49-F238E27FC236}">
                          <a16:creationId xmlns:a16="http://schemas.microsoft.com/office/drawing/2014/main" id="{5D1F3BBB-B8DF-4597-826C-1844CADA39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25" name="Groupe 224">
                    <a:extLst>
                      <a:ext uri="{FF2B5EF4-FFF2-40B4-BE49-F238E27FC236}">
                        <a16:creationId xmlns:a16="http://schemas.microsoft.com/office/drawing/2014/main" id="{761ED877-ECE3-4276-952F-5B8CF5DE560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226" name="Arc 225">
                      <a:extLst>
                        <a:ext uri="{FF2B5EF4-FFF2-40B4-BE49-F238E27FC236}">
                          <a16:creationId xmlns:a16="http://schemas.microsoft.com/office/drawing/2014/main" id="{3CCDC433-C9C3-4BE7-BEC2-C56005794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7" name="Arc 226">
                      <a:extLst>
                        <a:ext uri="{FF2B5EF4-FFF2-40B4-BE49-F238E27FC236}">
                          <a16:creationId xmlns:a16="http://schemas.microsoft.com/office/drawing/2014/main" id="{C7A6638C-7089-4D6E-B020-E25E666200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D3BEAE5-D42A-4347-9771-3FCDB9387720}"/>
                  </a:ext>
                </a:extLst>
              </p:cNvPr>
              <p:cNvSpPr/>
              <p:nvPr/>
            </p:nvSpPr>
            <p:spPr>
              <a:xfrm>
                <a:off x="6869167" y="2004063"/>
                <a:ext cx="1678674" cy="859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800" dirty="0">
                    <a:solidFill>
                      <a:schemeClr val="tx1"/>
                    </a:solidFill>
                  </a:rPr>
                  <a:t>Process 3</a:t>
                </a:r>
              </a:p>
            </p:txBody>
          </p: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97897634-7C69-4A86-9983-CA091B269CEA}"/>
                  </a:ext>
                </a:extLst>
              </p:cNvPr>
              <p:cNvGrpSpPr/>
              <p:nvPr/>
            </p:nvGrpSpPr>
            <p:grpSpPr>
              <a:xfrm>
                <a:off x="8129769" y="956663"/>
                <a:ext cx="157908" cy="829035"/>
                <a:chOff x="4025848" y="986117"/>
                <a:chExt cx="381102" cy="2000829"/>
              </a:xfrm>
            </p:grpSpPr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14A66182-DDFB-4631-BDA7-A570331D27B9}"/>
                    </a:ext>
                  </a:extLst>
                </p:cNvPr>
                <p:cNvGrpSpPr/>
                <p:nvPr/>
              </p:nvGrpSpPr>
              <p:grpSpPr>
                <a:xfrm>
                  <a:off x="4028141" y="986117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94" name="Groupe 193">
                    <a:extLst>
                      <a:ext uri="{FF2B5EF4-FFF2-40B4-BE49-F238E27FC236}">
                        <a16:creationId xmlns:a16="http://schemas.microsoft.com/office/drawing/2014/main" id="{0B2849FC-64B5-444F-AC32-AB9DC58FDFFA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98" name="Arc 197">
                      <a:extLst>
                        <a:ext uri="{FF2B5EF4-FFF2-40B4-BE49-F238E27FC236}">
                          <a16:creationId xmlns:a16="http://schemas.microsoft.com/office/drawing/2014/main" id="{C6E5A4E4-80D4-4C45-9C07-6AD0E8FA83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9" name="Arc 198">
                      <a:extLst>
                        <a:ext uri="{FF2B5EF4-FFF2-40B4-BE49-F238E27FC236}">
                          <a16:creationId xmlns:a16="http://schemas.microsoft.com/office/drawing/2014/main" id="{476BAC8B-D03C-40FE-8373-F49E3EC315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95" name="Groupe 194">
                    <a:extLst>
                      <a:ext uri="{FF2B5EF4-FFF2-40B4-BE49-F238E27FC236}">
                        <a16:creationId xmlns:a16="http://schemas.microsoft.com/office/drawing/2014/main" id="{92EE46D4-833A-4519-9965-92BEF1C0F53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96" name="Arc 195">
                      <a:extLst>
                        <a:ext uri="{FF2B5EF4-FFF2-40B4-BE49-F238E27FC236}">
                          <a16:creationId xmlns:a16="http://schemas.microsoft.com/office/drawing/2014/main" id="{ED2966C6-2A8E-4F85-A0A4-612659864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7" name="Arc 196">
                      <a:extLst>
                        <a:ext uri="{FF2B5EF4-FFF2-40B4-BE49-F238E27FC236}">
                          <a16:creationId xmlns:a16="http://schemas.microsoft.com/office/drawing/2014/main" id="{4ADF7BEA-7D2D-43E9-8D69-EAFA5D8438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209D13F5-A656-4723-96A7-2662BA2925F2}"/>
                    </a:ext>
                  </a:extLst>
                </p:cNvPr>
                <p:cNvGrpSpPr/>
                <p:nvPr/>
              </p:nvGrpSpPr>
              <p:grpSpPr>
                <a:xfrm>
                  <a:off x="4028140" y="1627943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88" name="Groupe 187">
                    <a:extLst>
                      <a:ext uri="{FF2B5EF4-FFF2-40B4-BE49-F238E27FC236}">
                        <a16:creationId xmlns:a16="http://schemas.microsoft.com/office/drawing/2014/main" id="{2B4C2251-9612-4E1C-8886-D03A473D1F4B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92" name="Arc 191">
                      <a:extLst>
                        <a:ext uri="{FF2B5EF4-FFF2-40B4-BE49-F238E27FC236}">
                          <a16:creationId xmlns:a16="http://schemas.microsoft.com/office/drawing/2014/main" id="{62BAC47D-033E-4F8B-8B92-346FA462A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3" name="Arc 192">
                      <a:extLst>
                        <a:ext uri="{FF2B5EF4-FFF2-40B4-BE49-F238E27FC236}">
                          <a16:creationId xmlns:a16="http://schemas.microsoft.com/office/drawing/2014/main" id="{5505FFF6-171A-47C4-835F-FCF88F1FC6D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89" name="Groupe 188">
                    <a:extLst>
                      <a:ext uri="{FF2B5EF4-FFF2-40B4-BE49-F238E27FC236}">
                        <a16:creationId xmlns:a16="http://schemas.microsoft.com/office/drawing/2014/main" id="{976846D8-92BD-4107-8AE6-9E5A5E8DDE3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90" name="Arc 189">
                      <a:extLst>
                        <a:ext uri="{FF2B5EF4-FFF2-40B4-BE49-F238E27FC236}">
                          <a16:creationId xmlns:a16="http://schemas.microsoft.com/office/drawing/2014/main" id="{0CFD8A16-4872-422C-B2CE-20B68C5BF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1" name="Arc 190">
                      <a:extLst>
                        <a:ext uri="{FF2B5EF4-FFF2-40B4-BE49-F238E27FC236}">
                          <a16:creationId xmlns:a16="http://schemas.microsoft.com/office/drawing/2014/main" id="{922F05B2-9D36-49DA-A67F-4600CCDB90C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1" name="Groupe 180">
                  <a:extLst>
                    <a:ext uri="{FF2B5EF4-FFF2-40B4-BE49-F238E27FC236}">
                      <a16:creationId xmlns:a16="http://schemas.microsoft.com/office/drawing/2014/main" id="{450D3BC8-E1DD-4E85-A745-9CBC32A53A65}"/>
                    </a:ext>
                  </a:extLst>
                </p:cNvPr>
                <p:cNvGrpSpPr/>
                <p:nvPr/>
              </p:nvGrpSpPr>
              <p:grpSpPr>
                <a:xfrm>
                  <a:off x="4025848" y="2269769"/>
                  <a:ext cx="378809" cy="717177"/>
                  <a:chOff x="4028141" y="986117"/>
                  <a:chExt cx="378809" cy="717177"/>
                </a:xfrm>
              </p:grpSpPr>
              <p:grpSp>
                <p:nvGrpSpPr>
                  <p:cNvPr id="182" name="Groupe 181">
                    <a:extLst>
                      <a:ext uri="{FF2B5EF4-FFF2-40B4-BE49-F238E27FC236}">
                        <a16:creationId xmlns:a16="http://schemas.microsoft.com/office/drawing/2014/main" id="{2C451FDF-7C7F-4C95-9ACE-F0490448750D}"/>
                      </a:ext>
                    </a:extLst>
                  </p:cNvPr>
                  <p:cNvGrpSpPr/>
                  <p:nvPr/>
                </p:nvGrpSpPr>
                <p:grpSpPr>
                  <a:xfrm>
                    <a:off x="4028141" y="986117"/>
                    <a:ext cx="358589" cy="358589"/>
                    <a:chOff x="4028141" y="986118"/>
                    <a:chExt cx="842683" cy="842683"/>
                  </a:xfrm>
                </p:grpSpPr>
                <p:sp>
                  <p:nvSpPr>
                    <p:cNvPr id="186" name="Arc 185">
                      <a:extLst>
                        <a:ext uri="{FF2B5EF4-FFF2-40B4-BE49-F238E27FC236}">
                          <a16:creationId xmlns:a16="http://schemas.microsoft.com/office/drawing/2014/main" id="{5E73A78D-7C6C-4E2B-9B9D-3003F0DBB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7" name="Arc 186">
                      <a:extLst>
                        <a:ext uri="{FF2B5EF4-FFF2-40B4-BE49-F238E27FC236}">
                          <a16:creationId xmlns:a16="http://schemas.microsoft.com/office/drawing/2014/main" id="{D6956201-6138-458D-85AD-06FF85B487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1" y="995832"/>
                      <a:ext cx="842683" cy="82325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83" name="Groupe 182">
                    <a:extLst>
                      <a:ext uri="{FF2B5EF4-FFF2-40B4-BE49-F238E27FC236}">
                        <a16:creationId xmlns:a16="http://schemas.microsoft.com/office/drawing/2014/main" id="{29CE4B09-AB0E-465C-99D3-91E56E1DEC5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048361" y="1344705"/>
                    <a:ext cx="358589" cy="358589"/>
                    <a:chOff x="4028141" y="986119"/>
                    <a:chExt cx="842683" cy="842683"/>
                  </a:xfrm>
                </p:grpSpPr>
                <p:sp>
                  <p:nvSpPr>
                    <p:cNvPr id="184" name="Arc 183">
                      <a:extLst>
                        <a:ext uri="{FF2B5EF4-FFF2-40B4-BE49-F238E27FC236}">
                          <a16:creationId xmlns:a16="http://schemas.microsoft.com/office/drawing/2014/main" id="{2854A9B1-22ED-46A1-B0EC-20F6EE988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8141" y="1075765"/>
                      <a:ext cx="842683" cy="7530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5" name="Arc 184">
                      <a:extLst>
                        <a:ext uri="{FF2B5EF4-FFF2-40B4-BE49-F238E27FC236}">
                          <a16:creationId xmlns:a16="http://schemas.microsoft.com/office/drawing/2014/main" id="{4C6081E6-3406-4C1F-9E4A-1D4B081AF6C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37856" y="995834"/>
                      <a:ext cx="842683" cy="823253"/>
                    </a:xfrm>
                    <a:prstGeom prst="arc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</p:grpSp>
      <p:sp>
        <p:nvSpPr>
          <p:cNvPr id="244" name="Google Shape;202;p28">
            <a:extLst>
              <a:ext uri="{FF2B5EF4-FFF2-40B4-BE49-F238E27FC236}">
                <a16:creationId xmlns:a16="http://schemas.microsoft.com/office/drawing/2014/main" id="{2E461A8B-0073-46CD-9DD2-CB5D9302FB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Kernel Threads</a:t>
            </a:r>
            <a:endParaRPr dirty="0"/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917D09C-91C9-4E52-BCCB-3418B36D5FCD}"/>
              </a:ext>
            </a:extLst>
          </p:cNvPr>
          <p:cNvGrpSpPr/>
          <p:nvPr/>
        </p:nvGrpSpPr>
        <p:grpSpPr>
          <a:xfrm>
            <a:off x="-137160" y="3161427"/>
            <a:ext cx="9418320" cy="3133091"/>
            <a:chOff x="-137160" y="3690446"/>
            <a:chExt cx="9418320" cy="1921684"/>
          </a:xfrm>
        </p:grpSpPr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3022375D-5285-4F28-948A-80CBA2357EF6}"/>
                </a:ext>
              </a:extLst>
            </p:cNvPr>
            <p:cNvSpPr/>
            <p:nvPr/>
          </p:nvSpPr>
          <p:spPr>
            <a:xfrm>
              <a:off x="-137160" y="3691890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9ED92570-55E2-4817-A428-4DF49DB600A4}"/>
                </a:ext>
              </a:extLst>
            </p:cNvPr>
            <p:cNvSpPr/>
            <p:nvPr/>
          </p:nvSpPr>
          <p:spPr>
            <a:xfrm flipH="1">
              <a:off x="0" y="3690446"/>
              <a:ext cx="9281160" cy="1920240"/>
            </a:xfrm>
            <a:prstGeom prst="arc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8" name="ZoneTexte 247">
            <a:extLst>
              <a:ext uri="{FF2B5EF4-FFF2-40B4-BE49-F238E27FC236}">
                <a16:creationId xmlns:a16="http://schemas.microsoft.com/office/drawing/2014/main" id="{CBA48869-D72C-4BCF-82D1-82CCE36CF64F}"/>
              </a:ext>
            </a:extLst>
          </p:cNvPr>
          <p:cNvSpPr txBox="1"/>
          <p:nvPr/>
        </p:nvSpPr>
        <p:spPr>
          <a:xfrm>
            <a:off x="38516" y="474985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rgbClr val="C00000"/>
                </a:solidFill>
              </a:rPr>
              <a:t>Kernel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595EDB5-81F0-4408-A321-50A457F4BBE7}"/>
              </a:ext>
            </a:extLst>
          </p:cNvPr>
          <p:cNvSpPr/>
          <p:nvPr/>
        </p:nvSpPr>
        <p:spPr>
          <a:xfrm>
            <a:off x="4054513" y="3375169"/>
            <a:ext cx="1028234" cy="502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P2-T1</a:t>
            </a:r>
          </a:p>
        </p:txBody>
      </p: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9A3D2D2E-44D5-4EB4-BE03-42600FAF4536}"/>
              </a:ext>
            </a:extLst>
          </p:cNvPr>
          <p:cNvGrpSpPr/>
          <p:nvPr/>
        </p:nvGrpSpPr>
        <p:grpSpPr>
          <a:xfrm>
            <a:off x="383524" y="3375163"/>
            <a:ext cx="3084703" cy="502389"/>
            <a:chOff x="378687" y="3928621"/>
            <a:chExt cx="3084703" cy="502389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690EE47-64F4-4094-8536-1E255189D7E8}"/>
                </a:ext>
              </a:extLst>
            </p:cNvPr>
            <p:cNvSpPr/>
            <p:nvPr/>
          </p:nvSpPr>
          <p:spPr>
            <a:xfrm>
              <a:off x="1406923" y="3928623"/>
              <a:ext cx="1028234" cy="502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P1-T2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EFC5005-BF18-480F-9DC4-94E9D25E6D7B}"/>
                </a:ext>
              </a:extLst>
            </p:cNvPr>
            <p:cNvSpPr/>
            <p:nvPr/>
          </p:nvSpPr>
          <p:spPr>
            <a:xfrm>
              <a:off x="2435156" y="3928621"/>
              <a:ext cx="1028234" cy="502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P1-T3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6EF1960-C72B-4271-819C-E1A0245A9E37}"/>
                </a:ext>
              </a:extLst>
            </p:cNvPr>
            <p:cNvSpPr/>
            <p:nvPr/>
          </p:nvSpPr>
          <p:spPr>
            <a:xfrm>
              <a:off x="378687" y="3928622"/>
              <a:ext cx="1028234" cy="502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P1-T1</a:t>
              </a:r>
            </a:p>
          </p:txBody>
        </p:sp>
      </p:grpSp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8D046CBD-8CE7-4A56-8731-01F44DEAD8D6}"/>
              </a:ext>
            </a:extLst>
          </p:cNvPr>
          <p:cNvGrpSpPr/>
          <p:nvPr/>
        </p:nvGrpSpPr>
        <p:grpSpPr>
          <a:xfrm>
            <a:off x="6196459" y="3375165"/>
            <a:ext cx="2056468" cy="502389"/>
            <a:chOff x="6708845" y="3928621"/>
            <a:chExt cx="2056468" cy="502389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FBDF5C4C-1F7F-4928-910D-4C06FE1F18E4}"/>
                </a:ext>
              </a:extLst>
            </p:cNvPr>
            <p:cNvSpPr/>
            <p:nvPr/>
          </p:nvSpPr>
          <p:spPr>
            <a:xfrm>
              <a:off x="6708845" y="3928623"/>
              <a:ext cx="1028234" cy="502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P3-T1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1EF8687-4B42-40B4-AECB-0134AFA8B2F1}"/>
                </a:ext>
              </a:extLst>
            </p:cNvPr>
            <p:cNvSpPr/>
            <p:nvPr/>
          </p:nvSpPr>
          <p:spPr>
            <a:xfrm>
              <a:off x="7737079" y="3928621"/>
              <a:ext cx="1028234" cy="502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P3-T2</a:t>
              </a:r>
            </a:p>
          </p:txBody>
        </p: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2252A93-CEB7-477C-986A-FA22F9A8BFE5}"/>
              </a:ext>
            </a:extLst>
          </p:cNvPr>
          <p:cNvSpPr/>
          <p:nvPr/>
        </p:nvSpPr>
        <p:spPr>
          <a:xfrm>
            <a:off x="2173699" y="4094965"/>
            <a:ext cx="4803191" cy="767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/>
              <a:t>The </a:t>
            </a:r>
            <a:r>
              <a:rPr lang="fr-FR" sz="1800" dirty="0" err="1"/>
              <a:t>scheduler</a:t>
            </a:r>
            <a:r>
              <a:rPr lang="fr-FR" sz="1800" dirty="0"/>
              <a:t> </a:t>
            </a:r>
            <a:r>
              <a:rPr lang="fr-FR" sz="1800" dirty="0" err="1"/>
              <a:t>gives</a:t>
            </a:r>
            <a:r>
              <a:rPr lang="fr-FR" sz="1800" dirty="0"/>
              <a:t> time to « threads » and </a:t>
            </a:r>
            <a:r>
              <a:rPr lang="fr-FR" sz="1800" dirty="0" err="1"/>
              <a:t>might</a:t>
            </a:r>
            <a:r>
              <a:rPr lang="fr-FR" sz="1800" dirty="0"/>
              <a:t> manage a </a:t>
            </a:r>
            <a:r>
              <a:rPr lang="fr-FR" sz="1800" dirty="0" err="1"/>
              <a:t>priority</a:t>
            </a:r>
            <a:r>
              <a:rPr lang="fr-FR" sz="1800" dirty="0"/>
              <a:t> per « process » </a:t>
            </a:r>
            <a:r>
              <a:rPr lang="fr-FR" sz="1800" dirty="0" err="1"/>
              <a:t>also</a:t>
            </a:r>
            <a:r>
              <a:rPr 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184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API: Pthread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POSIX API used to run threads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Simple unified interface for multi threaded environment on POSIX system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Beware: everything is shared between threads…</a:t>
            </a:r>
            <a:endParaRPr lang="fr-FR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Except the thread ID in the scheduler =&gt; each thread is independent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pthreads(7)</a:t>
            </a:r>
            <a:endParaRPr lang="fr-FR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pthread_create(3), pthread_join(3), pthread_yield(3), …</a:t>
            </a:r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760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Where? What?</a:t>
            </a:r>
            <a:endParaRPr dirty="0"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457200" y="839750"/>
            <a:ext cx="39945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Per Thread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Thread ID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Signal mask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Errno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Scheduling policy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Capabilities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CPU affinity</a:t>
            </a:r>
            <a:endParaRPr dirty="0"/>
          </a:p>
        </p:txBody>
      </p:sp>
      <p:sp>
        <p:nvSpPr>
          <p:cNvPr id="225" name="Google Shape;22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2"/>
          </p:nvPr>
        </p:nvSpPr>
        <p:spPr>
          <a:xfrm>
            <a:off x="4692274" y="839750"/>
            <a:ext cx="39945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Per Process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Process ID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Parent Process ID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Process Group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User/Group ID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File descriptors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umask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Current directory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Limits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172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 err="1"/>
              <a:t>Concurrency</a:t>
            </a:r>
            <a:r>
              <a:rPr lang="fr-FR" dirty="0"/>
              <a:t> </a:t>
            </a:r>
            <a:r>
              <a:rPr lang="fr-FR" dirty="0" err="1"/>
              <a:t>problems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5945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Concurrency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76200" indent="0" algn="ctr">
              <a:buNone/>
            </a:pPr>
            <a:r>
              <a:rPr lang="fr-FR" i="1" dirty="0"/>
              <a:t>A ressource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shared</a:t>
            </a:r>
            <a:r>
              <a:rPr lang="fr-FR" i="1" dirty="0"/>
              <a:t> </a:t>
            </a:r>
            <a:r>
              <a:rPr lang="fr-FR" i="1" dirty="0" err="1"/>
              <a:t>among</a:t>
            </a:r>
            <a:r>
              <a:rPr lang="fr-FR" i="1" dirty="0"/>
              <a:t> multiple </a:t>
            </a:r>
            <a:r>
              <a:rPr lang="fr-FR" i="1" dirty="0" err="1"/>
              <a:t>processes</a:t>
            </a:r>
            <a:r>
              <a:rPr lang="fr-FR" i="1" dirty="0"/>
              <a:t>…</a:t>
            </a:r>
          </a:p>
          <a:p>
            <a:pPr marL="76200" indent="0" algn="ctr">
              <a:buNone/>
            </a:pPr>
            <a:r>
              <a:rPr lang="fr-FR" i="1" dirty="0"/>
              <a:t>…</a:t>
            </a:r>
            <a:r>
              <a:rPr lang="fr-FR" i="1" dirty="0" err="1"/>
              <a:t>they</a:t>
            </a:r>
            <a:r>
              <a:rPr lang="fr-FR" i="1" dirty="0"/>
              <a:t> all </a:t>
            </a:r>
            <a:r>
              <a:rPr lang="fr-FR" i="1" dirty="0" err="1"/>
              <a:t>want</a:t>
            </a:r>
            <a:r>
              <a:rPr lang="fr-FR" i="1" dirty="0"/>
              <a:t> to </a:t>
            </a:r>
            <a:r>
              <a:rPr lang="fr-FR" i="1" dirty="0" err="1"/>
              <a:t>access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 </a:t>
            </a:r>
            <a:r>
              <a:rPr lang="fr-FR" i="1" dirty="0" err="1"/>
              <a:t>simultaneously</a:t>
            </a:r>
            <a:r>
              <a:rPr lang="fr-FR" i="1" dirty="0"/>
              <a:t>!</a:t>
            </a:r>
          </a:p>
          <a:p>
            <a:pPr marL="76200" indent="0" algn="ctr">
              <a:buNone/>
            </a:pPr>
            <a:endParaRPr lang="fr-FR" i="1" dirty="0"/>
          </a:p>
          <a:p>
            <a:pPr marL="76200" indent="0" algn="ctr">
              <a:buNone/>
            </a:pPr>
            <a:r>
              <a:rPr lang="fr-FR" i="1" dirty="0"/>
              <a:t>How to manage </a:t>
            </a:r>
            <a:r>
              <a:rPr lang="fr-FR" i="1" dirty="0" err="1"/>
              <a:t>this</a:t>
            </a:r>
            <a:r>
              <a:rPr lang="fr-FR" i="1" dirty="0"/>
              <a:t> case?...</a:t>
            </a:r>
          </a:p>
          <a:p>
            <a:pPr marL="76200" indent="0" algn="ctr">
              <a:buNone/>
            </a:pPr>
            <a:r>
              <a:rPr lang="fr-FR" i="1" dirty="0"/>
              <a:t>…</a:t>
            </a:r>
            <a:r>
              <a:rPr lang="fr-FR" i="1" dirty="0" err="1"/>
              <a:t>well</a:t>
            </a:r>
            <a:r>
              <a:rPr lang="fr-FR" i="1" dirty="0"/>
              <a:t>,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there</a:t>
            </a:r>
            <a:r>
              <a:rPr lang="fr-FR" i="1" dirty="0"/>
              <a:t> </a:t>
            </a:r>
            <a:r>
              <a:rPr lang="fr-FR" i="1" dirty="0" err="1"/>
              <a:t>only</a:t>
            </a:r>
            <a:r>
              <a:rPr lang="fr-FR" i="1" dirty="0"/>
              <a:t> one case of </a:t>
            </a:r>
            <a:r>
              <a:rPr lang="fr-FR" i="1" dirty="0" err="1"/>
              <a:t>concurrency</a:t>
            </a:r>
            <a:r>
              <a:rPr lang="fr-FR" i="1" dirty="0"/>
              <a:t>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3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InterProcess</a:t>
            </a:r>
            <a:r>
              <a:rPr lang="fr-FR" dirty="0"/>
              <a:t> Communication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File</a:t>
            </a:r>
          </a:p>
          <a:p>
            <a:pPr lvl="1"/>
            <a:r>
              <a:rPr lang="fr-FR" dirty="0"/>
              <a:t>P</a:t>
            </a:r>
            <a:r>
              <a:rPr lang="en-US" dirty="0" err="1"/>
              <a:t>rocesses</a:t>
            </a:r>
            <a:r>
              <a:rPr lang="en-US" dirty="0"/>
              <a:t> read and write within a file</a:t>
            </a:r>
            <a:endParaRPr lang="fr-FR" dirty="0"/>
          </a:p>
          <a:p>
            <a:pPr lvl="1"/>
            <a:r>
              <a:rPr lang="fr-FR" dirty="0"/>
              <a:t>R</a:t>
            </a:r>
            <a:r>
              <a:rPr lang="en-US" dirty="0" err="1"/>
              <a:t>equires</a:t>
            </a:r>
            <a:r>
              <a:rPr lang="en-US" dirty="0"/>
              <a:t> to pass through the VFS and in the kernel (if monolithic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 err="1"/>
              <a:t>Shared</a:t>
            </a:r>
            <a:r>
              <a:rPr lang="fr-FR" dirty="0"/>
              <a:t> informations</a:t>
            </a:r>
          </a:p>
          <a:p>
            <a:pPr lvl="1"/>
            <a:r>
              <a:rPr lang="fr-FR" dirty="0"/>
              <a:t>Pipe, Message queue, </a:t>
            </a:r>
            <a:r>
              <a:rPr lang="fr-FR" dirty="0" err="1"/>
              <a:t>Semaphore</a:t>
            </a:r>
            <a:endParaRPr lang="fr-FR" dirty="0"/>
          </a:p>
          <a:p>
            <a:pPr lvl="1"/>
            <a:r>
              <a:rPr lang="en-US" dirty="0"/>
              <a:t>Processes ask the kernel to share data and manage the accesses to it</a:t>
            </a:r>
          </a:p>
          <a:p>
            <a:pPr lvl="1"/>
            <a:endParaRPr lang="en-US" dirty="0"/>
          </a:p>
          <a:p>
            <a:r>
              <a:rPr lang="fr-FR" dirty="0" err="1"/>
              <a:t>Shared</a:t>
            </a:r>
            <a:r>
              <a:rPr lang="fr-FR" dirty="0"/>
              <a:t> memory</a:t>
            </a:r>
          </a:p>
          <a:p>
            <a:pPr lvl="1"/>
            <a:r>
              <a:rPr lang="fr-FR" dirty="0" err="1"/>
              <a:t>Shared</a:t>
            </a:r>
            <a:r>
              <a:rPr lang="fr-FR" dirty="0"/>
              <a:t> memory</a:t>
            </a:r>
          </a:p>
          <a:p>
            <a:pPr lvl="1"/>
            <a:r>
              <a:rPr lang="fr-FR" dirty="0"/>
              <a:t>Memory pages are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processes</a:t>
            </a:r>
            <a:endParaRPr lang="fr-FR" dirty="0"/>
          </a:p>
          <a:p>
            <a:pPr lvl="1"/>
            <a:r>
              <a:rPr lang="fr-FR" dirty="0"/>
              <a:t>Kernel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invoked</a:t>
            </a:r>
            <a:r>
              <a:rPr lang="fr-FR" dirty="0"/>
              <a:t> « </a:t>
            </a:r>
            <a:r>
              <a:rPr lang="fr-FR" dirty="0" err="1"/>
              <a:t>only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creating</a:t>
            </a:r>
            <a:r>
              <a:rPr lang="fr-FR" dirty="0"/>
              <a:t>/</a:t>
            </a:r>
            <a:r>
              <a:rPr lang="fr-FR" dirty="0" err="1"/>
              <a:t>destroying</a:t>
            </a:r>
            <a:r>
              <a:rPr lang="fr-FR" dirty="0"/>
              <a:t> the pages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3526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Concurrency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One ressource to </a:t>
            </a:r>
            <a:r>
              <a:rPr lang="fr-FR" dirty="0" err="1"/>
              <a:t>share</a:t>
            </a:r>
            <a:endParaRPr lang="fr-FR" dirty="0"/>
          </a:p>
          <a:p>
            <a:pPr lvl="1"/>
            <a:r>
              <a:rPr lang="fr-FR" dirty="0" err="1"/>
              <a:t>Available</a:t>
            </a:r>
            <a:r>
              <a:rPr lang="fr-FR" dirty="0"/>
              <a:t> / </a:t>
            </a:r>
            <a:r>
              <a:rPr lang="fr-FR" dirty="0" err="1"/>
              <a:t>Used</a:t>
            </a:r>
            <a:endParaRPr lang="fr-FR" dirty="0"/>
          </a:p>
          <a:p>
            <a:endParaRPr lang="fr-FR" dirty="0"/>
          </a:p>
          <a:p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or threads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Maximum of </a:t>
            </a:r>
            <a:r>
              <a:rPr lang="fr-FR" dirty="0" err="1"/>
              <a:t>users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Usual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Access to the ressource (lock)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Process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Release of the ressource (</a:t>
            </a:r>
            <a:r>
              <a:rPr lang="fr-FR" dirty="0" err="1"/>
              <a:t>unlock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0291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Concurrency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Mutual</a:t>
            </a:r>
            <a:r>
              <a:rPr lang="fr-FR" dirty="0"/>
              <a:t> exclusion (mutex)</a:t>
            </a:r>
          </a:p>
          <a:p>
            <a:endParaRPr lang="fr-FR" dirty="0"/>
          </a:p>
          <a:p>
            <a:r>
              <a:rPr lang="fr-FR" dirty="0"/>
              <a:t>Ressource allocation</a:t>
            </a:r>
          </a:p>
          <a:p>
            <a:endParaRPr lang="fr-FR" dirty="0"/>
          </a:p>
          <a:p>
            <a:r>
              <a:rPr lang="fr-FR" dirty="0" err="1"/>
              <a:t>Producers</a:t>
            </a:r>
            <a:r>
              <a:rPr lang="fr-FR" dirty="0"/>
              <a:t> - </a:t>
            </a:r>
            <a:r>
              <a:rPr lang="fr-FR" dirty="0" err="1"/>
              <a:t>Consummers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Readers</a:t>
            </a:r>
            <a:r>
              <a:rPr lang="fr-FR" dirty="0"/>
              <a:t> - </a:t>
            </a:r>
            <a:r>
              <a:rPr lang="fr-FR" dirty="0" err="1"/>
              <a:t>Writers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9451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A2A51B3-A822-4065-8CE4-5E486A64D3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If 1 process </a:t>
            </a:r>
            <a:r>
              <a:rPr lang="fr-FR" dirty="0" err="1"/>
              <a:t>executes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code, </a:t>
            </a:r>
            <a:r>
              <a:rPr lang="fr-FR" i="1" dirty="0" err="1"/>
              <a:t>AvailableSeats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stay</a:t>
            </a:r>
            <a:r>
              <a:rPr lang="fr-FR" dirty="0"/>
              <a:t> at 0 or </a:t>
            </a:r>
            <a:r>
              <a:rPr lang="fr-FR" dirty="0" err="1"/>
              <a:t>above</a:t>
            </a:r>
            <a:endParaRPr lang="fr-FR" dirty="0"/>
          </a:p>
          <a:p>
            <a:endParaRPr lang="fr-FR" dirty="0"/>
          </a:p>
          <a:p>
            <a:r>
              <a:rPr lang="fr-FR" dirty="0"/>
              <a:t>If 2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executes</a:t>
            </a:r>
            <a:r>
              <a:rPr lang="fr-FR" dirty="0"/>
              <a:t> </a:t>
            </a:r>
            <a:r>
              <a:rPr lang="fr-FR" dirty="0" err="1"/>
              <a:t>simultaneously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code…</a:t>
            </a:r>
            <a:br>
              <a:rPr lang="fr-FR" dirty="0"/>
            </a:br>
            <a:r>
              <a:rPr lang="fr-FR" dirty="0"/>
              <a:t>…In </a:t>
            </a:r>
            <a:r>
              <a:rPr lang="fr-FR" dirty="0" err="1"/>
              <a:t>some</a:t>
            </a:r>
            <a:r>
              <a:rPr lang="fr-FR" dirty="0"/>
              <a:t> cases, </a:t>
            </a:r>
            <a:r>
              <a:rPr lang="fr-FR" i="1" dirty="0" err="1"/>
              <a:t>AvailableSeats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0F96C6-35B6-4318-8CCB-B7F5FF36E402}"/>
              </a:ext>
            </a:extLst>
          </p:cNvPr>
          <p:cNvSpPr txBox="1"/>
          <p:nvPr/>
        </p:nvSpPr>
        <p:spPr>
          <a:xfrm>
            <a:off x="382646" y="839750"/>
            <a:ext cx="4309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&gt;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  <a:p>
            <a:endParaRPr lang="fr-F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66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</a:t>
            </a:r>
            <a:r>
              <a:rPr lang="fr-FR" dirty="0" err="1"/>
              <a:t>critical</a:t>
            </a:r>
            <a:r>
              <a:rPr lang="fr-FR" dirty="0"/>
              <a:t> section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A2A51B3-A822-4065-8CE4-5E486A64D3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2274" y="839750"/>
            <a:ext cx="4309628" cy="4086000"/>
          </a:xfrm>
        </p:spPr>
        <p:txBody>
          <a:bodyPr/>
          <a:lstStyle/>
          <a:p>
            <a:r>
              <a:rPr lang="fr-FR" dirty="0"/>
              <a:t>This part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i="1" dirty="0" err="1"/>
              <a:t>critical</a:t>
            </a:r>
            <a:r>
              <a:rPr lang="fr-FR" i="1" dirty="0"/>
              <a:t> section</a:t>
            </a:r>
          </a:p>
          <a:p>
            <a:pPr lvl="1"/>
            <a:r>
              <a:rPr lang="fr-FR" dirty="0" err="1"/>
              <a:t>only</a:t>
            </a:r>
            <a:r>
              <a:rPr lang="fr-FR" dirty="0"/>
              <a:t> « one » process (or thread) can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wish</a:t>
            </a:r>
            <a:r>
              <a:rPr lang="fr-FR" dirty="0"/>
              <a:t> to </a:t>
            </a:r>
            <a:r>
              <a:rPr lang="fr-FR" dirty="0" err="1"/>
              <a:t>stay</a:t>
            </a:r>
            <a:r>
              <a:rPr lang="fr-FR" dirty="0"/>
              <a:t> in a </a:t>
            </a:r>
            <a:r>
              <a:rPr lang="fr-FR" dirty="0" err="1"/>
              <a:t>coherent</a:t>
            </a:r>
            <a:r>
              <a:rPr lang="fr-FR" dirty="0"/>
              <a:t> state</a:t>
            </a:r>
          </a:p>
          <a:p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properties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Mutual</a:t>
            </a:r>
            <a:r>
              <a:rPr lang="fr-FR" dirty="0"/>
              <a:t> exclusion</a:t>
            </a:r>
          </a:p>
          <a:p>
            <a:pPr lvl="1"/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wait</a:t>
            </a:r>
            <a:endParaRPr lang="fr-FR" dirty="0"/>
          </a:p>
          <a:p>
            <a:pPr lvl="1"/>
            <a:r>
              <a:rPr lang="fr-FR" dirty="0"/>
              <a:t>Progress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0F96C6-35B6-4318-8CCB-B7F5FF36E402}"/>
              </a:ext>
            </a:extLst>
          </p:cNvPr>
          <p:cNvSpPr txBox="1"/>
          <p:nvPr/>
        </p:nvSpPr>
        <p:spPr>
          <a:xfrm>
            <a:off x="382646" y="839750"/>
            <a:ext cx="4309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&gt;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  <a:p>
            <a:endParaRPr lang="fr-F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79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</a:t>
            </a:r>
            <a:r>
              <a:rPr lang="fr-FR" dirty="0" err="1"/>
              <a:t>critical</a:t>
            </a:r>
            <a:r>
              <a:rPr lang="fr-FR" dirty="0"/>
              <a:t>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 err="1"/>
              <a:t>Mutual</a:t>
            </a:r>
            <a:r>
              <a:rPr lang="fr-FR" dirty="0"/>
              <a:t> exclusion</a:t>
            </a:r>
          </a:p>
          <a:p>
            <a:pPr lvl="1"/>
            <a:r>
              <a:rPr lang="fr-FR" dirty="0" err="1"/>
              <a:t>Only</a:t>
            </a:r>
            <a:r>
              <a:rPr lang="fr-FR" dirty="0"/>
              <a:t> one process/thread can </a:t>
            </a:r>
            <a:r>
              <a:rPr lang="fr-FR" dirty="0" err="1"/>
              <a:t>be</a:t>
            </a:r>
            <a:r>
              <a:rPr lang="fr-FR" dirty="0"/>
              <a:t> « </a:t>
            </a:r>
            <a:r>
              <a:rPr lang="fr-FR" dirty="0" err="1"/>
              <a:t>inside</a:t>
            </a:r>
            <a:r>
              <a:rPr lang="fr-FR" dirty="0"/>
              <a:t> » the </a:t>
            </a:r>
            <a:r>
              <a:rPr lang="fr-FR" dirty="0" err="1"/>
              <a:t>critical</a:t>
            </a:r>
            <a:r>
              <a:rPr lang="fr-FR" dirty="0"/>
              <a:t> section</a:t>
            </a:r>
          </a:p>
          <a:p>
            <a:pPr lvl="1"/>
            <a:endParaRPr lang="fr-FR" dirty="0"/>
          </a:p>
          <a:p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wait</a:t>
            </a:r>
            <a:endParaRPr lang="fr-FR" dirty="0"/>
          </a:p>
          <a:p>
            <a:pPr lvl="1"/>
            <a:r>
              <a:rPr lang="fr-FR" dirty="0"/>
              <a:t>A process/thread </a:t>
            </a:r>
            <a:r>
              <a:rPr lang="fr-FR" dirty="0" err="1"/>
              <a:t>waiting</a:t>
            </a:r>
            <a:r>
              <a:rPr lang="fr-FR" dirty="0"/>
              <a:t> to </a:t>
            </a:r>
            <a:r>
              <a:rPr lang="fr-FR" dirty="0" err="1"/>
              <a:t>access</a:t>
            </a:r>
            <a:r>
              <a:rPr lang="fr-FR" dirty="0"/>
              <a:t> the </a:t>
            </a:r>
            <a:r>
              <a:rPr lang="fr-FR" dirty="0" err="1"/>
              <a:t>critical</a:t>
            </a:r>
            <a:r>
              <a:rPr lang="fr-FR" dirty="0"/>
              <a:t> section must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a maximum </a:t>
            </a:r>
            <a:r>
              <a:rPr lang="fr-FR" dirty="0" err="1"/>
              <a:t>waiting</a:t>
            </a:r>
            <a:r>
              <a:rPr lang="fr-FR" dirty="0"/>
              <a:t> time</a:t>
            </a:r>
          </a:p>
          <a:p>
            <a:pPr lvl="1"/>
            <a:endParaRPr lang="fr-FR" dirty="0"/>
          </a:p>
          <a:p>
            <a:r>
              <a:rPr lang="fr-FR" dirty="0"/>
              <a:t>Progress</a:t>
            </a:r>
          </a:p>
          <a:p>
            <a:pPr lvl="1"/>
            <a:r>
              <a:rPr lang="fr-FR" dirty="0"/>
              <a:t>If no process/thread </a:t>
            </a:r>
            <a:r>
              <a:rPr lang="fr-FR" dirty="0" err="1"/>
              <a:t>is</a:t>
            </a:r>
            <a:r>
              <a:rPr lang="fr-FR" dirty="0"/>
              <a:t> « </a:t>
            </a:r>
            <a:r>
              <a:rPr lang="fr-FR" dirty="0" err="1"/>
              <a:t>inside</a:t>
            </a:r>
            <a:r>
              <a:rPr lang="fr-FR" dirty="0"/>
              <a:t> » the </a:t>
            </a:r>
            <a:r>
              <a:rPr lang="fr-FR" dirty="0" err="1"/>
              <a:t>critical</a:t>
            </a:r>
            <a:r>
              <a:rPr lang="fr-FR" dirty="0"/>
              <a:t> section, </a:t>
            </a:r>
            <a:r>
              <a:rPr lang="fr-FR" dirty="0" err="1"/>
              <a:t>nothing</a:t>
            </a:r>
            <a:r>
              <a:rPr lang="fr-FR" dirty="0"/>
              <a:t> must block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, and the </a:t>
            </a:r>
            <a:r>
              <a:rPr lang="fr-FR" dirty="0" err="1"/>
              <a:t>processes</a:t>
            </a:r>
            <a:r>
              <a:rPr lang="fr-FR" dirty="0"/>
              <a:t>/threads </a:t>
            </a:r>
            <a:r>
              <a:rPr lang="fr-FR" dirty="0" err="1"/>
              <a:t>waiting</a:t>
            </a:r>
            <a:r>
              <a:rPr lang="fr-FR" dirty="0"/>
              <a:t> to enter must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will</a:t>
            </a:r>
            <a:r>
              <a:rPr lang="fr-FR" dirty="0"/>
              <a:t> enter first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5423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Blocking </a:t>
            </a:r>
            <a:r>
              <a:rPr lang="fr-FR" dirty="0" err="1"/>
              <a:t>interrupts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A2A51B3-A822-4065-8CE4-5E486A64D3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2274" y="839750"/>
            <a:ext cx="4309628" cy="4086000"/>
          </a:xfrm>
        </p:spPr>
        <p:txBody>
          <a:bodyPr/>
          <a:lstStyle/>
          <a:p>
            <a:r>
              <a:rPr lang="fr-FR" dirty="0"/>
              <a:t>Blocking </a:t>
            </a:r>
            <a:r>
              <a:rPr lang="fr-FR" dirty="0" err="1"/>
              <a:t>interrupts</a:t>
            </a:r>
            <a:endParaRPr lang="fr-FR" dirty="0"/>
          </a:p>
          <a:p>
            <a:pPr lvl="1"/>
            <a:r>
              <a:rPr lang="fr-FR" dirty="0" err="1"/>
              <a:t>Useful</a:t>
            </a:r>
            <a:r>
              <a:rPr lang="fr-FR" dirty="0"/>
              <a:t> for kernel </a:t>
            </a:r>
            <a:r>
              <a:rPr lang="fr-FR" dirty="0" err="1"/>
              <a:t>processing</a:t>
            </a:r>
            <a:r>
              <a:rPr lang="fr-FR" dirty="0"/>
              <a:t> like </a:t>
            </a:r>
            <a:r>
              <a:rPr lang="fr-FR" dirty="0" err="1"/>
              <a:t>scheduling</a:t>
            </a:r>
            <a:r>
              <a:rPr lang="fr-FR" dirty="0"/>
              <a:t> or cache protection</a:t>
            </a:r>
          </a:p>
          <a:p>
            <a:pPr lvl="1"/>
            <a:endParaRPr lang="fr-FR" dirty="0"/>
          </a:p>
          <a:p>
            <a:r>
              <a:rPr lang="fr-FR" dirty="0"/>
              <a:t>Pros:</a:t>
            </a:r>
          </a:p>
          <a:p>
            <a:pPr lvl="1"/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interrupt</a:t>
            </a:r>
            <a:r>
              <a:rPr lang="fr-FR" dirty="0"/>
              <a:t> the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in the </a:t>
            </a:r>
            <a:r>
              <a:rPr lang="fr-FR" dirty="0" err="1"/>
              <a:t>critical</a:t>
            </a:r>
            <a:r>
              <a:rPr lang="fr-FR" dirty="0"/>
              <a:t> section</a:t>
            </a:r>
          </a:p>
          <a:p>
            <a:pPr lvl="1"/>
            <a:endParaRPr lang="fr-FR" dirty="0"/>
          </a:p>
          <a:p>
            <a:r>
              <a:rPr lang="fr-FR" dirty="0"/>
              <a:t>Cons:</a:t>
            </a:r>
          </a:p>
          <a:p>
            <a:pPr lvl="1"/>
            <a:r>
              <a:rPr lang="fr-FR" dirty="0"/>
              <a:t>The process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supervisor</a:t>
            </a:r>
            <a:endParaRPr lang="fr-FR" dirty="0"/>
          </a:p>
          <a:p>
            <a:pPr lvl="1"/>
            <a:r>
              <a:rPr lang="fr-FR" dirty="0"/>
              <a:t>All the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</a:t>
            </a:r>
            <a:r>
              <a:rPr lang="fr-FR" dirty="0" err="1"/>
              <a:t>unaware</a:t>
            </a:r>
            <a:r>
              <a:rPr lang="fr-FR" dirty="0"/>
              <a:t> of interruptions…</a:t>
            </a:r>
          </a:p>
          <a:p>
            <a:pPr lvl="1"/>
            <a:r>
              <a:rPr lang="fr-FR" dirty="0"/>
              <a:t>Do not </a:t>
            </a:r>
            <a:r>
              <a:rPr lang="fr-FR" dirty="0" err="1"/>
              <a:t>work</a:t>
            </a:r>
            <a:r>
              <a:rPr lang="fr-FR" dirty="0"/>
              <a:t> on multi </a:t>
            </a:r>
            <a:r>
              <a:rPr lang="fr-FR" dirty="0" err="1"/>
              <a:t>core</a:t>
            </a:r>
            <a:r>
              <a:rPr lang="fr-FR" dirty="0"/>
              <a:t>/CPU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0F96C6-35B6-4318-8CCB-B7F5FF36E402}"/>
              </a:ext>
            </a:extLst>
          </p:cNvPr>
          <p:cNvSpPr txBox="1"/>
          <p:nvPr/>
        </p:nvSpPr>
        <p:spPr>
          <a:xfrm>
            <a:off x="382646" y="839750"/>
            <a:ext cx="4309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dirty="0" err="1">
                <a:latin typeface="Consolas" panose="020B0609020204030204" pitchFamily="49" charset="0"/>
              </a:rPr>
              <a:t>disable_interrupt</a:t>
            </a:r>
            <a:r>
              <a:rPr lang="fr-FR" sz="1800" dirty="0"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&gt;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 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dirty="0" err="1">
                <a:latin typeface="Consolas" panose="020B0609020204030204" pitchFamily="49" charset="0"/>
              </a:rPr>
              <a:t>enable_interrupt</a:t>
            </a:r>
            <a:r>
              <a:rPr lang="fr-FR" sz="1800" dirty="0"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  <a:p>
            <a:endParaRPr lang="fr-F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348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Test and Set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A2A51B3-A822-4065-8CE4-5E486A64D3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Test and Set </a:t>
            </a:r>
            <a:r>
              <a:rPr lang="fr-FR" i="1" dirty="0"/>
              <a:t>(TAS)</a:t>
            </a:r>
          </a:p>
          <a:p>
            <a:pPr lvl="1"/>
            <a:r>
              <a:rPr lang="fr-FR" dirty="0"/>
              <a:t>Atomic </a:t>
            </a:r>
            <a:r>
              <a:rPr lang="fr-FR" dirty="0" err="1"/>
              <a:t>operation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Pros:</a:t>
            </a:r>
          </a:p>
          <a:p>
            <a:pPr lvl="1"/>
            <a:r>
              <a:rPr lang="fr-FR" dirty="0"/>
              <a:t>The ressource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protected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Cons:</a:t>
            </a:r>
          </a:p>
          <a:p>
            <a:pPr lvl="1"/>
            <a:r>
              <a:rPr lang="fr-FR" dirty="0"/>
              <a:t>Busy </a:t>
            </a:r>
            <a:r>
              <a:rPr lang="fr-FR" dirty="0" err="1"/>
              <a:t>waiting</a:t>
            </a:r>
            <a:r>
              <a:rPr lang="fr-FR" dirty="0"/>
              <a:t> for </a:t>
            </a:r>
            <a:r>
              <a:rPr lang="fr-FR" dirty="0" err="1"/>
              <a:t>others</a:t>
            </a:r>
            <a:endParaRPr lang="fr-FR" dirty="0"/>
          </a:p>
          <a:p>
            <a:pPr lvl="1"/>
            <a:r>
              <a:rPr lang="fr-FR" dirty="0"/>
              <a:t>Do not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fair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critical</a:t>
            </a:r>
            <a:r>
              <a:rPr lang="fr-FR" dirty="0"/>
              <a:t> section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86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9DF8D-BDE7-42C3-9CF0-5E2161E13785}"/>
              </a:ext>
            </a:extLst>
          </p:cNvPr>
          <p:cNvSpPr txBox="1"/>
          <p:nvPr/>
        </p:nvSpPr>
        <p:spPr>
          <a:xfrm>
            <a:off x="382646" y="839750"/>
            <a:ext cx="4309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*lock = 0;</a:t>
            </a: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while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TAS</a:t>
            </a:r>
            <a:r>
              <a:rPr lang="fr-FR" sz="1800" dirty="0">
                <a:latin typeface="Consolas" panose="020B0609020204030204" pitchFamily="49" charset="0"/>
              </a:rPr>
              <a:t>(lock) == 1)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 }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&gt;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 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(*lock) = 0;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5357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Test and Set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9DF8D-BDE7-42C3-9CF0-5E2161E13785}"/>
              </a:ext>
            </a:extLst>
          </p:cNvPr>
          <p:cNvSpPr txBox="1"/>
          <p:nvPr/>
        </p:nvSpPr>
        <p:spPr>
          <a:xfrm>
            <a:off x="382646" y="839750"/>
            <a:ext cx="43096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TAS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*lock)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disable_interrupt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test;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test = (*lock);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(*lock) 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return</a:t>
            </a:r>
            <a:r>
              <a:rPr lang="fr-FR" sz="1800" dirty="0">
                <a:latin typeface="Consolas" panose="020B0609020204030204" pitchFamily="49" charset="0"/>
              </a:rPr>
              <a:t> (test);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i="1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enable_interrupt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  <a:p>
            <a:endParaRPr lang="fr-FR" sz="1800" dirty="0">
              <a:latin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</a:rPr>
              <a:t>// A high </a:t>
            </a:r>
            <a:r>
              <a:rPr lang="fr-FR" sz="1800" dirty="0" err="1">
                <a:latin typeface="Consolas" panose="020B0609020204030204" pitchFamily="49" charset="0"/>
              </a:rPr>
              <a:t>level</a:t>
            </a:r>
            <a:r>
              <a:rPr lang="fr-FR" sz="1800" dirty="0">
                <a:latin typeface="Consolas" panose="020B0609020204030204" pitchFamily="49" charset="0"/>
              </a:rPr>
              <a:t> vision of TAS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// (</a:t>
            </a:r>
            <a:r>
              <a:rPr lang="fr-FR" sz="1800" dirty="0" err="1">
                <a:latin typeface="Consolas" panose="020B0609020204030204" pitchFamily="49" charset="0"/>
              </a:rPr>
              <a:t>it</a:t>
            </a:r>
            <a:r>
              <a:rPr lang="fr-FR" sz="1800" dirty="0">
                <a:latin typeface="Consolas" panose="020B0609020204030204" pitchFamily="49" charset="0"/>
              </a:rPr>
              <a:t> must </a:t>
            </a:r>
            <a:r>
              <a:rPr lang="fr-FR" sz="1800" dirty="0" err="1">
                <a:latin typeface="Consolas" panose="020B0609020204030204" pitchFamily="49" charset="0"/>
              </a:rPr>
              <a:t>be</a:t>
            </a:r>
            <a:r>
              <a:rPr lang="fr-FR" sz="1800" dirty="0">
                <a:latin typeface="Consolas" panose="020B0609020204030204" pitchFamily="49" charset="0"/>
              </a:rPr>
              <a:t> "</a:t>
            </a:r>
            <a:r>
              <a:rPr lang="fr-FR" sz="1800" dirty="0" err="1">
                <a:latin typeface="Consolas" panose="020B0609020204030204" pitchFamily="49" charset="0"/>
              </a:rPr>
              <a:t>atomic</a:t>
            </a:r>
            <a:r>
              <a:rPr lang="fr-FR" sz="18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98BD59-6C79-46FD-85E6-62B3CF569622}"/>
              </a:ext>
            </a:extLst>
          </p:cNvPr>
          <p:cNvSpPr txBox="1"/>
          <p:nvPr/>
        </p:nvSpPr>
        <p:spPr>
          <a:xfrm>
            <a:off x="4572000" y="839750"/>
            <a:ext cx="4309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*lock = 0;</a:t>
            </a: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while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TAS</a:t>
            </a:r>
            <a:r>
              <a:rPr lang="fr-FR" sz="1800" dirty="0">
                <a:latin typeface="Consolas" panose="020B0609020204030204" pitchFamily="49" charset="0"/>
              </a:rPr>
              <a:t>(lock) == 1)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 }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&gt;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 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(*lock) = 0;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7252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Compare and Swap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A2A51B3-A822-4065-8CE4-5E486A64D3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2274" y="839750"/>
            <a:ext cx="4161794" cy="4086000"/>
          </a:xfrm>
        </p:spPr>
        <p:txBody>
          <a:bodyPr/>
          <a:lstStyle/>
          <a:p>
            <a:r>
              <a:rPr lang="fr-FR" dirty="0"/>
              <a:t>Compare and Swap </a:t>
            </a:r>
            <a:r>
              <a:rPr lang="fr-FR" i="1" dirty="0"/>
              <a:t>(CAS)</a:t>
            </a:r>
          </a:p>
          <a:p>
            <a:pPr lvl="1"/>
            <a:r>
              <a:rPr lang="fr-FR" dirty="0"/>
              <a:t>Swaps </a:t>
            </a:r>
            <a:r>
              <a:rPr lang="fr-FR" dirty="0" err="1"/>
              <a:t>two</a:t>
            </a:r>
            <a:r>
              <a:rPr lang="fr-FR" dirty="0"/>
              <a:t> values</a:t>
            </a:r>
          </a:p>
          <a:p>
            <a:pPr lvl="1"/>
            <a:r>
              <a:rPr lang="fr-FR" dirty="0"/>
              <a:t>Atomic </a:t>
            </a:r>
            <a:r>
              <a:rPr lang="fr-FR" dirty="0" err="1"/>
              <a:t>operation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Pros:</a:t>
            </a:r>
          </a:p>
          <a:p>
            <a:pPr lvl="1"/>
            <a:r>
              <a:rPr lang="fr-FR" dirty="0"/>
              <a:t>The ressource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protected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Cons:</a:t>
            </a:r>
          </a:p>
          <a:p>
            <a:pPr lvl="1"/>
            <a:r>
              <a:rPr lang="fr-FR" dirty="0"/>
              <a:t>Busy </a:t>
            </a:r>
            <a:r>
              <a:rPr lang="fr-FR" dirty="0" err="1"/>
              <a:t>waiting</a:t>
            </a:r>
            <a:r>
              <a:rPr lang="fr-FR" dirty="0"/>
              <a:t> for </a:t>
            </a:r>
            <a:r>
              <a:rPr lang="fr-FR" dirty="0" err="1"/>
              <a:t>others</a:t>
            </a:r>
            <a:endParaRPr lang="fr-FR" dirty="0"/>
          </a:p>
          <a:p>
            <a:pPr lvl="1"/>
            <a:r>
              <a:rPr lang="fr-FR" dirty="0"/>
              <a:t>As all the </a:t>
            </a:r>
            <a:r>
              <a:rPr lang="fr-FR" dirty="0" err="1"/>
              <a:t>accesses</a:t>
            </a:r>
            <a:r>
              <a:rPr lang="fr-FR" dirty="0"/>
              <a:t> are in a </a:t>
            </a:r>
            <a:r>
              <a:rPr lang="fr-FR" dirty="0" err="1"/>
              <a:t>readable</a:t>
            </a:r>
            <a:r>
              <a:rPr lang="fr-FR" dirty="0"/>
              <a:t> memory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9DF8D-BDE7-42C3-9CF0-5E2161E13785}"/>
              </a:ext>
            </a:extLst>
          </p:cNvPr>
          <p:cNvSpPr txBox="1"/>
          <p:nvPr/>
        </p:nvSpPr>
        <p:spPr>
          <a:xfrm>
            <a:off x="382646" y="839750"/>
            <a:ext cx="43096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*lock = 0;</a:t>
            </a: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key 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while</a:t>
            </a:r>
            <a:r>
              <a:rPr lang="fr-FR" sz="1800" dirty="0">
                <a:latin typeface="Consolas" panose="020B0609020204030204" pitchFamily="49" charset="0"/>
              </a:rPr>
              <a:t> (key == 1)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fr-FR" sz="1800" dirty="0">
                <a:latin typeface="Consolas" panose="020B0609020204030204" pitchFamily="49" charset="0"/>
              </a:rPr>
              <a:t>(lock, key);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&gt;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 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(*lock) = 0;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6345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Swap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9DF8D-BDE7-42C3-9CF0-5E2161E13785}"/>
              </a:ext>
            </a:extLst>
          </p:cNvPr>
          <p:cNvSpPr txBox="1"/>
          <p:nvPr/>
        </p:nvSpPr>
        <p:spPr>
          <a:xfrm>
            <a:off x="382646" y="839750"/>
            <a:ext cx="41893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SWAP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*A, 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*B)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disable_interrupt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tmp</a:t>
            </a:r>
            <a:r>
              <a:rPr lang="fr-FR" sz="1800" dirty="0"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dirty="0" err="1">
                <a:latin typeface="Consolas" panose="020B0609020204030204" pitchFamily="49" charset="0"/>
              </a:rPr>
              <a:t>tmp</a:t>
            </a:r>
            <a:r>
              <a:rPr lang="fr-FR" sz="1800" dirty="0">
                <a:latin typeface="Consolas" panose="020B0609020204030204" pitchFamily="49" charset="0"/>
              </a:rPr>
              <a:t> = (*B);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(*B) = (*A);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(*A) = </a:t>
            </a:r>
            <a:r>
              <a:rPr lang="fr-FR" sz="1800" dirty="0" err="1">
                <a:latin typeface="Consolas" panose="020B0609020204030204" pitchFamily="49" charset="0"/>
              </a:rPr>
              <a:t>tmp</a:t>
            </a:r>
            <a:r>
              <a:rPr lang="fr-FR" sz="1800" dirty="0"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i="1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enable_interrupt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  <a:p>
            <a:endParaRPr lang="fr-FR" sz="1800" dirty="0">
              <a:latin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</a:rPr>
              <a:t>// A high </a:t>
            </a:r>
            <a:r>
              <a:rPr lang="fr-FR" sz="1800" dirty="0" err="1">
                <a:latin typeface="Consolas" panose="020B0609020204030204" pitchFamily="49" charset="0"/>
              </a:rPr>
              <a:t>level</a:t>
            </a:r>
            <a:r>
              <a:rPr lang="fr-FR" sz="1800" dirty="0">
                <a:latin typeface="Consolas" panose="020B0609020204030204" pitchFamily="49" charset="0"/>
              </a:rPr>
              <a:t> vision of CAS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// (</a:t>
            </a:r>
            <a:r>
              <a:rPr lang="fr-FR" sz="1800" dirty="0" err="1">
                <a:latin typeface="Consolas" panose="020B0609020204030204" pitchFamily="49" charset="0"/>
              </a:rPr>
              <a:t>it</a:t>
            </a:r>
            <a:r>
              <a:rPr lang="fr-FR" sz="1800" dirty="0">
                <a:latin typeface="Consolas" panose="020B0609020204030204" pitchFamily="49" charset="0"/>
              </a:rPr>
              <a:t> must </a:t>
            </a:r>
            <a:r>
              <a:rPr lang="fr-FR" sz="1800" dirty="0" err="1">
                <a:latin typeface="Consolas" panose="020B0609020204030204" pitchFamily="49" charset="0"/>
              </a:rPr>
              <a:t>be</a:t>
            </a:r>
            <a:r>
              <a:rPr lang="fr-FR" sz="1800" dirty="0">
                <a:latin typeface="Consolas" panose="020B0609020204030204" pitchFamily="49" charset="0"/>
              </a:rPr>
              <a:t> "</a:t>
            </a:r>
            <a:r>
              <a:rPr lang="fr-FR" sz="1800" dirty="0" err="1">
                <a:latin typeface="Consolas" panose="020B0609020204030204" pitchFamily="49" charset="0"/>
              </a:rPr>
              <a:t>atomic</a:t>
            </a:r>
            <a:r>
              <a:rPr lang="fr-FR" sz="18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FC187B-9FD4-457B-A632-C27356428DDB}"/>
              </a:ext>
            </a:extLst>
          </p:cNvPr>
          <p:cNvSpPr txBox="1"/>
          <p:nvPr/>
        </p:nvSpPr>
        <p:spPr>
          <a:xfrm>
            <a:off x="4572000" y="839750"/>
            <a:ext cx="43096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*lock = 0;</a:t>
            </a: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key 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while</a:t>
            </a:r>
            <a:r>
              <a:rPr lang="fr-FR" sz="1800" dirty="0">
                <a:latin typeface="Consolas" panose="020B0609020204030204" pitchFamily="49" charset="0"/>
              </a:rPr>
              <a:t> (key == 1)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fr-FR" sz="1800" dirty="0">
                <a:latin typeface="Consolas" panose="020B0609020204030204" pitchFamily="49" charset="0"/>
              </a:rPr>
              <a:t>(lock, key);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&gt;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 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(*lock) = 0;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11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IPC: </a:t>
            </a:r>
            <a:r>
              <a:rPr lang="fr-FR" dirty="0" err="1"/>
              <a:t>Problems</a:t>
            </a:r>
            <a:r>
              <a:rPr lang="fr-FR" dirty="0"/>
              <a:t> &amp; Issues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Problems</a:t>
            </a:r>
            <a:endParaRPr lang="fr-FR" dirty="0"/>
          </a:p>
          <a:p>
            <a:pPr lvl="1"/>
            <a:r>
              <a:rPr lang="fr-FR" dirty="0"/>
              <a:t>Reading and </a:t>
            </a:r>
            <a:r>
              <a:rPr lang="fr-FR" dirty="0" err="1"/>
              <a:t>writing</a:t>
            </a:r>
            <a:r>
              <a:rPr lang="fr-FR" dirty="0"/>
              <a:t> data </a:t>
            </a:r>
            <a:r>
              <a:rPr lang="fr-FR" dirty="0" err="1"/>
              <a:t>concurrently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corrupt</a:t>
            </a:r>
            <a:r>
              <a:rPr lang="fr-FR" dirty="0"/>
              <a:t> data</a:t>
            </a:r>
            <a:br>
              <a:rPr lang="fr-FR" dirty="0"/>
            </a:br>
            <a:r>
              <a:rPr lang="fr-FR" i="1" dirty="0"/>
              <a:t>(</a:t>
            </a:r>
            <a:r>
              <a:rPr lang="fr-FR" i="1" dirty="0" err="1"/>
              <a:t>synchronization</a:t>
            </a:r>
            <a:r>
              <a:rPr lang="fr-FR" i="1" dirty="0"/>
              <a:t> in </a:t>
            </a:r>
            <a:r>
              <a:rPr lang="fr-FR" i="1" dirty="0" err="1"/>
              <a:t>read</a:t>
            </a:r>
            <a:r>
              <a:rPr lang="fr-FR" i="1" dirty="0"/>
              <a:t>/</a:t>
            </a:r>
            <a:r>
              <a:rPr lang="fr-FR" i="1" dirty="0" err="1"/>
              <a:t>write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required</a:t>
            </a:r>
            <a:r>
              <a:rPr lang="fr-FR" i="1" dirty="0"/>
              <a:t>)</a:t>
            </a:r>
          </a:p>
          <a:p>
            <a:pPr lvl="1"/>
            <a:r>
              <a:rPr lang="fr-FR" dirty="0"/>
              <a:t>Passing </a:t>
            </a:r>
            <a:r>
              <a:rPr lang="fr-FR" dirty="0" err="1"/>
              <a:t>through</a:t>
            </a:r>
            <a:r>
              <a:rPr lang="fr-FR" dirty="0"/>
              <a:t> the kernel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expensive</a:t>
            </a:r>
            <a:br>
              <a:rPr lang="fr-FR" dirty="0"/>
            </a:br>
            <a:r>
              <a:rPr lang="fr-FR" i="1" dirty="0"/>
              <a:t>(</a:t>
            </a:r>
            <a:r>
              <a:rPr lang="fr-FR" i="1" dirty="0" err="1"/>
              <a:t>Reduce</a:t>
            </a:r>
            <a:r>
              <a:rPr lang="fr-FR" i="1" dirty="0"/>
              <a:t> the </a:t>
            </a:r>
            <a:r>
              <a:rPr lang="fr-FR" i="1" dirty="0" err="1"/>
              <a:t>number</a:t>
            </a:r>
            <a:r>
              <a:rPr lang="fr-FR" i="1" dirty="0"/>
              <a:t> of </a:t>
            </a:r>
            <a:r>
              <a:rPr lang="fr-FR" i="1" dirty="0" err="1"/>
              <a:t>syscalls</a:t>
            </a:r>
            <a:r>
              <a:rPr lang="fr-FR" i="1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Issues</a:t>
            </a:r>
          </a:p>
          <a:p>
            <a:pPr lvl="1"/>
            <a:r>
              <a:rPr lang="fr-FR" dirty="0"/>
              <a:t>H</a:t>
            </a:r>
            <a:r>
              <a:rPr lang="en" dirty="0"/>
              <a:t>ow to establish a link (rendez-vous)</a:t>
            </a:r>
            <a:endParaRPr lang="fr-FR" dirty="0"/>
          </a:p>
          <a:p>
            <a:pPr lvl="1"/>
            <a:r>
              <a:rPr lang="fr-FR" dirty="0"/>
              <a:t>H</a:t>
            </a:r>
            <a:r>
              <a:rPr lang="en" dirty="0"/>
              <a:t>ow many processes per link (1 to 1, 1 to N)</a:t>
            </a:r>
          </a:p>
          <a:p>
            <a:pPr lvl="1"/>
            <a:r>
              <a:rPr lang="en" dirty="0"/>
              <a:t>How many links per process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8386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</a:t>
            </a:r>
            <a:r>
              <a:rPr lang="fr-FR" dirty="0" err="1"/>
              <a:t>Semaphores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A2A51B3-A822-4065-8CE4-5E486A64D3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2274" y="839750"/>
            <a:ext cx="4161794" cy="4086000"/>
          </a:xfrm>
        </p:spPr>
        <p:txBody>
          <a:bodyPr/>
          <a:lstStyle/>
          <a:p>
            <a:r>
              <a:rPr lang="fr-FR" dirty="0" err="1"/>
              <a:t>Semaphore</a:t>
            </a:r>
            <a:endParaRPr lang="fr-FR" i="1" dirty="0"/>
          </a:p>
          <a:p>
            <a:pPr lvl="1"/>
            <a:r>
              <a:rPr lang="fr-FR" dirty="0" err="1"/>
              <a:t>Distributes</a:t>
            </a:r>
            <a:r>
              <a:rPr lang="fr-FR" dirty="0"/>
              <a:t> </a:t>
            </a:r>
            <a:r>
              <a:rPr lang="fr-FR" dirty="0" err="1"/>
              <a:t>tokens</a:t>
            </a:r>
            <a:endParaRPr lang="fr-FR" dirty="0"/>
          </a:p>
          <a:p>
            <a:pPr lvl="1"/>
            <a:r>
              <a:rPr lang="fr-FR" dirty="0"/>
              <a:t>Has a maximum of </a:t>
            </a:r>
            <a:r>
              <a:rPr lang="fr-FR" dirty="0" err="1"/>
              <a:t>tokens</a:t>
            </a:r>
            <a:endParaRPr lang="fr-FR" dirty="0"/>
          </a:p>
          <a:p>
            <a:pPr lvl="1"/>
            <a:r>
              <a:rPr lang="fr-FR" dirty="0" err="1"/>
              <a:t>Managed</a:t>
            </a:r>
            <a:r>
              <a:rPr lang="fr-FR" dirty="0"/>
              <a:t> by the kernel</a:t>
            </a:r>
          </a:p>
          <a:p>
            <a:pPr lvl="1"/>
            <a:endParaRPr lang="fr-FR" dirty="0"/>
          </a:p>
          <a:p>
            <a:r>
              <a:rPr lang="fr-FR" dirty="0"/>
              <a:t>Init</a:t>
            </a:r>
          </a:p>
          <a:p>
            <a:pPr lvl="1"/>
            <a:r>
              <a:rPr lang="fr-FR" dirty="0" err="1"/>
              <a:t>Initialize</a:t>
            </a:r>
            <a:r>
              <a:rPr lang="fr-FR" dirty="0"/>
              <a:t> </a:t>
            </a:r>
            <a:r>
              <a:rPr lang="fr-FR" dirty="0" err="1"/>
              <a:t>counter</a:t>
            </a:r>
            <a:endParaRPr lang="fr-FR" dirty="0"/>
          </a:p>
          <a:p>
            <a:r>
              <a:rPr lang="fr-FR" dirty="0"/>
              <a:t>P</a:t>
            </a:r>
          </a:p>
          <a:p>
            <a:pPr lvl="1"/>
            <a:r>
              <a:rPr lang="fr-FR" dirty="0" err="1"/>
              <a:t>Distribute</a:t>
            </a:r>
            <a:r>
              <a:rPr lang="fr-FR" dirty="0"/>
              <a:t> </a:t>
            </a:r>
            <a:r>
              <a:rPr lang="fr-FR" dirty="0" err="1"/>
              <a:t>tokens</a:t>
            </a:r>
            <a:endParaRPr lang="fr-FR" dirty="0"/>
          </a:p>
          <a:p>
            <a:pPr lvl="1"/>
            <a:r>
              <a:rPr lang="fr-FR" dirty="0"/>
              <a:t>Block if no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r>
              <a:rPr lang="fr-FR" dirty="0"/>
              <a:t>V</a:t>
            </a:r>
          </a:p>
          <a:p>
            <a:pPr lvl="1"/>
            <a:r>
              <a:rPr lang="fr-FR" dirty="0" err="1"/>
              <a:t>Take</a:t>
            </a:r>
            <a:r>
              <a:rPr lang="fr-FR" dirty="0"/>
              <a:t> back </a:t>
            </a:r>
            <a:r>
              <a:rPr lang="fr-FR" dirty="0" err="1"/>
              <a:t>tokens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90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9DF8D-BDE7-42C3-9CF0-5E2161E13785}"/>
              </a:ext>
            </a:extLst>
          </p:cNvPr>
          <p:cNvSpPr txBox="1"/>
          <p:nvPr/>
        </p:nvSpPr>
        <p:spPr>
          <a:xfrm>
            <a:off x="382646" y="839750"/>
            <a:ext cx="4309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InitSemaphore</a:t>
            </a:r>
            <a:r>
              <a:rPr lang="fr-FR" sz="1800" dirty="0">
                <a:latin typeface="Consolas" panose="020B0609020204030204" pitchFamily="49" charset="0"/>
              </a:rPr>
              <a:t>(Mutex, 1);</a:t>
            </a: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P</a:t>
            </a:r>
            <a:r>
              <a:rPr lang="fr-FR" sz="1800" dirty="0">
                <a:latin typeface="Consolas" panose="020B0609020204030204" pitchFamily="49" charset="0"/>
              </a:rPr>
              <a:t>(Mutex); // </a:t>
            </a:r>
            <a:r>
              <a:rPr lang="fr-FR" sz="1800" dirty="0" err="1">
                <a:latin typeface="Consolas" panose="020B0609020204030204" pitchFamily="49" charset="0"/>
              </a:rPr>
              <a:t>Take</a:t>
            </a:r>
            <a:r>
              <a:rPr lang="fr-FR" sz="1800" dirty="0">
                <a:latin typeface="Consolas" panose="020B0609020204030204" pitchFamily="49" charset="0"/>
              </a:rPr>
              <a:t> a </a:t>
            </a:r>
            <a:r>
              <a:rPr lang="fr-FR" sz="1800" dirty="0" err="1">
                <a:latin typeface="Consolas" panose="020B0609020204030204" pitchFamily="49" charset="0"/>
              </a:rPr>
              <a:t>token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b="1" dirty="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  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&gt;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 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V</a:t>
            </a:r>
            <a:r>
              <a:rPr lang="fr-FR" sz="1800" dirty="0">
                <a:latin typeface="Consolas" panose="020B0609020204030204" pitchFamily="49" charset="0"/>
              </a:rPr>
              <a:t>(Mutex); // Release a </a:t>
            </a:r>
            <a:r>
              <a:rPr lang="fr-FR" sz="1800" dirty="0" err="1">
                <a:latin typeface="Consolas" panose="020B0609020204030204" pitchFamily="49" charset="0"/>
              </a:rPr>
              <a:t>token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8638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</a:t>
            </a:r>
            <a:r>
              <a:rPr lang="fr-FR" dirty="0" err="1"/>
              <a:t>Semaphores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91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9DF8D-BDE7-42C3-9CF0-5E2161E13785}"/>
              </a:ext>
            </a:extLst>
          </p:cNvPr>
          <p:cNvSpPr txBox="1"/>
          <p:nvPr/>
        </p:nvSpPr>
        <p:spPr>
          <a:xfrm>
            <a:off x="382645" y="839750"/>
            <a:ext cx="43120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sem_t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sem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disable_interrupt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dirty="0" err="1">
                <a:latin typeface="Consolas" panose="020B0609020204030204" pitchFamily="49" charset="0"/>
              </a:rPr>
              <a:t>sem.Count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  <a:endParaRPr lang="fr-FR" sz="1800" b="1" dirty="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  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sem.Count</a:t>
            </a:r>
            <a:r>
              <a:rPr lang="fr-FR" sz="1800" dirty="0">
                <a:latin typeface="Consolas" panose="020B0609020204030204" pitchFamily="49" charset="0"/>
              </a:rPr>
              <a:t> &lt;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// Block </a:t>
            </a:r>
            <a:r>
              <a:rPr lang="fr-FR" sz="1800" dirty="0" err="1">
                <a:latin typeface="Consolas" panose="020B0609020204030204" pitchFamily="49" charset="0"/>
              </a:rPr>
              <a:t>current</a:t>
            </a:r>
            <a:r>
              <a:rPr lang="fr-FR" sz="1800" dirty="0">
                <a:latin typeface="Consolas" panose="020B0609020204030204" pitchFamily="49" charset="0"/>
              </a:rPr>
              <a:t> process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latin typeface="Consolas" panose="020B0609020204030204" pitchFamily="49" charset="0"/>
              </a:rPr>
              <a:t>enqueue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sem.Queue</a:t>
            </a:r>
            <a:r>
              <a:rPr lang="fr-FR" sz="1800" dirty="0">
                <a:latin typeface="Consolas" panose="020B0609020204030204" pitchFamily="49" charset="0"/>
              </a:rPr>
              <a:t>, </a:t>
            </a:r>
            <a:r>
              <a:rPr lang="fr-FR" sz="1800" dirty="0" err="1">
                <a:latin typeface="Consolas" panose="020B0609020204030204" pitchFamily="49" charset="0"/>
              </a:rPr>
              <a:t>cur_PID</a:t>
            </a:r>
            <a:r>
              <a:rPr lang="fr-FR" sz="1800" dirty="0"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latin typeface="Consolas" panose="020B0609020204030204" pitchFamily="49" charset="0"/>
              </a:rPr>
              <a:t>cur_PID.state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i="1" dirty="0" err="1">
                <a:latin typeface="Consolas" panose="020B0609020204030204" pitchFamily="49" charset="0"/>
              </a:rPr>
              <a:t>blocked</a:t>
            </a:r>
            <a:r>
              <a:rPr lang="fr-FR" sz="1800" dirty="0"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latin typeface="Consolas" panose="020B0609020204030204" pitchFamily="49" charset="0"/>
              </a:rPr>
              <a:t>reschedule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true</a:t>
            </a:r>
            <a:r>
              <a:rPr lang="fr-FR" sz="1800" dirty="0">
                <a:latin typeface="Consolas" panose="020B0609020204030204" pitchFamily="49" charset="0"/>
              </a:rPr>
              <a:t>; // </a:t>
            </a:r>
            <a:r>
              <a:rPr lang="fr-FR" sz="1800" dirty="0" err="1">
                <a:latin typeface="Consolas" panose="020B0609020204030204" pitchFamily="49" charset="0"/>
              </a:rPr>
              <a:t>yield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enable_interrupt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FC187B-9FD4-457B-A632-C27356428DDB}"/>
              </a:ext>
            </a:extLst>
          </p:cNvPr>
          <p:cNvSpPr txBox="1"/>
          <p:nvPr/>
        </p:nvSpPr>
        <p:spPr>
          <a:xfrm>
            <a:off x="4572000" y="839750"/>
            <a:ext cx="44047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sem_t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sem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disable_interrupt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sem.Count</a:t>
            </a:r>
            <a:r>
              <a:rPr lang="fr-FR" sz="1800" dirty="0">
                <a:latin typeface="Consolas" panose="020B0609020204030204" pitchFamily="49" charset="0"/>
              </a:rPr>
              <a:t> += 1;</a:t>
            </a:r>
          </a:p>
          <a:p>
            <a:pPr marL="76200" indent="0">
              <a:buNone/>
            </a:pP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 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sem.Count</a:t>
            </a:r>
            <a:r>
              <a:rPr lang="fr-FR" sz="1800" dirty="0">
                <a:latin typeface="Consolas" panose="020B0609020204030204" pitchFamily="49" charset="0"/>
              </a:rPr>
              <a:t> &lt;=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// 1+ process </a:t>
            </a:r>
            <a:r>
              <a:rPr lang="fr-FR" sz="1800" dirty="0" err="1">
                <a:latin typeface="Consolas" panose="020B0609020204030204" pitchFamily="49" charset="0"/>
              </a:rPr>
              <a:t>is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waiting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process = </a:t>
            </a:r>
            <a:r>
              <a:rPr lang="fr-FR" sz="1800" dirty="0" err="1">
                <a:latin typeface="Consolas" panose="020B0609020204030204" pitchFamily="49" charset="0"/>
              </a:rPr>
              <a:t>dequeue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sem.Queue</a:t>
            </a:r>
            <a:r>
              <a:rPr lang="fr-FR" sz="1800" dirty="0"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</a:t>
            </a:r>
            <a:r>
              <a:rPr lang="fr-FR" sz="1800" dirty="0" err="1">
                <a:latin typeface="Consolas" panose="020B0609020204030204" pitchFamily="49" charset="0"/>
              </a:rPr>
              <a:t>process.state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i="1" dirty="0">
                <a:latin typeface="Consolas" panose="020B0609020204030204" pitchFamily="49" charset="0"/>
              </a:rPr>
              <a:t>running</a:t>
            </a:r>
            <a:r>
              <a:rPr lang="fr-FR" sz="1800" dirty="0"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</a:t>
            </a:r>
            <a:r>
              <a:rPr lang="fr-FR" sz="1800" dirty="0" err="1">
                <a:latin typeface="Consolas" panose="020B0609020204030204" pitchFamily="49" charset="0"/>
              </a:rPr>
              <a:t>reschedule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true</a:t>
            </a:r>
            <a:r>
              <a:rPr lang="fr-FR" sz="1800" dirty="0">
                <a:latin typeface="Consolas" panose="020B0609020204030204" pitchFamily="49" charset="0"/>
              </a:rPr>
              <a:t>; // </a:t>
            </a:r>
            <a:r>
              <a:rPr lang="fr-FR" sz="1800" dirty="0" err="1">
                <a:latin typeface="Consolas" panose="020B0609020204030204" pitchFamily="49" charset="0"/>
              </a:rPr>
              <a:t>yield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}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enable_interrupt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218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exclusion: </a:t>
            </a:r>
            <a:r>
              <a:rPr lang="fr-FR" dirty="0" err="1"/>
              <a:t>Semaphores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92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9DF8D-BDE7-42C3-9CF0-5E2161E13785}"/>
              </a:ext>
            </a:extLst>
          </p:cNvPr>
          <p:cNvSpPr txBox="1"/>
          <p:nvPr/>
        </p:nvSpPr>
        <p:spPr>
          <a:xfrm>
            <a:off x="382646" y="839750"/>
            <a:ext cx="4300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InitSemaphore</a:t>
            </a:r>
            <a:r>
              <a:rPr lang="fr-FR" sz="1800" dirty="0">
                <a:latin typeface="Consolas" panose="020B0609020204030204" pitchFamily="49" charset="0"/>
              </a:rPr>
              <a:t>(Mutex, 1);</a:t>
            </a: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P</a:t>
            </a:r>
            <a:r>
              <a:rPr lang="fr-FR" sz="1800" dirty="0">
                <a:latin typeface="Consolas" panose="020B0609020204030204" pitchFamily="49" charset="0"/>
              </a:rPr>
              <a:t>(Mutex); // </a:t>
            </a:r>
            <a:r>
              <a:rPr lang="fr-FR" sz="1800" dirty="0" err="1">
                <a:latin typeface="Consolas" panose="020B0609020204030204" pitchFamily="49" charset="0"/>
              </a:rPr>
              <a:t>Take</a:t>
            </a:r>
            <a:r>
              <a:rPr lang="fr-FR" sz="1800" dirty="0">
                <a:latin typeface="Consolas" panose="020B0609020204030204" pitchFamily="49" charset="0"/>
              </a:rPr>
              <a:t> a </a:t>
            </a:r>
            <a:r>
              <a:rPr lang="fr-FR" sz="1800" dirty="0" err="1">
                <a:latin typeface="Consolas" panose="020B0609020204030204" pitchFamily="49" charset="0"/>
              </a:rPr>
              <a:t>token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b="1" dirty="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b="1" dirty="0">
                <a:solidFill>
                  <a:srgbClr val="007020"/>
                </a:solidFill>
                <a:latin typeface="Consolas" panose="020B0609020204030204" pitchFamily="49" charset="0"/>
              </a:rPr>
              <a:t>  if</a:t>
            </a:r>
            <a:r>
              <a:rPr lang="fr-FR" sz="1800" dirty="0">
                <a:latin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&gt; 0)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booking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 </a:t>
            </a:r>
            <a:r>
              <a:rPr lang="fr-FR" sz="1800" dirty="0" err="1">
                <a:latin typeface="Consolas" panose="020B0609020204030204" pitchFamily="49" charset="0"/>
              </a:rPr>
              <a:t>AvailableSeats</a:t>
            </a:r>
            <a:r>
              <a:rPr lang="fr-FR" sz="1800" dirty="0">
                <a:latin typeface="Consolas" panose="020B0609020204030204" pitchFamily="49" charset="0"/>
              </a:rPr>
              <a:t> -= 1;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  <a:p>
            <a:pPr marL="76200" indent="0">
              <a:buNone/>
            </a:pPr>
            <a:endParaRPr lang="fr-FR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V</a:t>
            </a:r>
            <a:r>
              <a:rPr lang="fr-FR" sz="1800" dirty="0">
                <a:latin typeface="Consolas" panose="020B0609020204030204" pitchFamily="49" charset="0"/>
              </a:rPr>
              <a:t>(Mutex); // Release a </a:t>
            </a:r>
            <a:r>
              <a:rPr lang="fr-FR" sz="1800" dirty="0" err="1">
                <a:latin typeface="Consolas" panose="020B0609020204030204" pitchFamily="49" charset="0"/>
              </a:rPr>
              <a:t>token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FC187B-9FD4-457B-A632-C27356428DDB}"/>
              </a:ext>
            </a:extLst>
          </p:cNvPr>
          <p:cNvSpPr txBox="1"/>
          <p:nvPr/>
        </p:nvSpPr>
        <p:spPr>
          <a:xfrm>
            <a:off x="4572000" y="839750"/>
            <a:ext cx="4404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InitSemaphore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sem_t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sem</a:t>
            </a:r>
            <a:r>
              <a:rPr lang="fr-FR" sz="1800" dirty="0"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val)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disable_interrupt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// Maximum </a:t>
            </a:r>
            <a:r>
              <a:rPr lang="fr-FR" sz="1800" dirty="0" err="1">
                <a:latin typeface="Consolas" panose="020B0609020204030204" pitchFamily="49" charset="0"/>
              </a:rPr>
              <a:t>tokens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given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dirty="0" err="1">
                <a:latin typeface="Consolas" panose="020B0609020204030204" pitchFamily="49" charset="0"/>
              </a:rPr>
              <a:t>sem.Count</a:t>
            </a:r>
            <a:r>
              <a:rPr lang="fr-FR" sz="1800" dirty="0">
                <a:latin typeface="Consolas" panose="020B0609020204030204" pitchFamily="49" charset="0"/>
              </a:rPr>
              <a:t> = val;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// </a:t>
            </a:r>
            <a:r>
              <a:rPr lang="fr-FR" sz="1800" dirty="0" err="1">
                <a:latin typeface="Consolas" panose="020B0609020204030204" pitchFamily="49" charset="0"/>
              </a:rPr>
              <a:t>Waiting</a:t>
            </a:r>
            <a:r>
              <a:rPr lang="fr-FR" sz="1800" dirty="0">
                <a:latin typeface="Consolas" panose="020B0609020204030204" pitchFamily="49" charset="0"/>
              </a:rPr>
              <a:t> queue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dirty="0" err="1">
                <a:latin typeface="Consolas" panose="020B0609020204030204" pitchFamily="49" charset="0"/>
              </a:rPr>
              <a:t>sem.Queue</a:t>
            </a:r>
            <a:r>
              <a:rPr lang="fr-FR" sz="1800" dirty="0">
                <a:latin typeface="Consolas" panose="020B0609020204030204" pitchFamily="49" charset="0"/>
              </a:rPr>
              <a:t> = NULL;</a:t>
            </a:r>
          </a:p>
          <a:p>
            <a:pPr marL="7620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</a:t>
            </a:r>
            <a:r>
              <a:rPr lang="fr-FR" sz="1800" i="1" dirty="0" err="1">
                <a:latin typeface="Consolas" panose="020B0609020204030204" pitchFamily="49" charset="0"/>
              </a:rPr>
              <a:t>enable_interrupt</a:t>
            </a:r>
            <a:r>
              <a:rPr lang="fr-FR" sz="1800" i="1" dirty="0"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8061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exclusion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76200" indent="0">
              <a:buNone/>
            </a:pPr>
            <a:r>
              <a:rPr lang="fr-FR" dirty="0"/>
              <a:t>Lot of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atomic</a:t>
            </a:r>
            <a:r>
              <a:rPr lang="fr-FR" dirty="0"/>
              <a:t> instructions or </a:t>
            </a:r>
            <a:r>
              <a:rPr lang="fr-FR" dirty="0" err="1"/>
              <a:t>algorithms</a:t>
            </a:r>
            <a:r>
              <a:rPr lang="fr-FR" dirty="0"/>
              <a:t>:</a:t>
            </a:r>
          </a:p>
          <a:p>
            <a:pPr marL="76200" indent="0">
              <a:buNone/>
            </a:pPr>
            <a:endParaRPr lang="fr-FR" dirty="0"/>
          </a:p>
          <a:p>
            <a:r>
              <a:rPr lang="fr-FR" dirty="0" err="1"/>
              <a:t>Fetch</a:t>
            </a:r>
            <a:r>
              <a:rPr lang="fr-FR" dirty="0"/>
              <a:t>-and-</a:t>
            </a:r>
            <a:r>
              <a:rPr lang="fr-FR" dirty="0" err="1"/>
              <a:t>Add</a:t>
            </a:r>
            <a:endParaRPr lang="fr-FR" dirty="0"/>
          </a:p>
          <a:p>
            <a:r>
              <a:rPr lang="fr-FR" dirty="0" err="1"/>
              <a:t>Dekker’s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r>
              <a:rPr lang="fr-FR" dirty="0" err="1"/>
              <a:t>Peterson’s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 marL="76200" indent="0" algn="ctr">
              <a:buNone/>
            </a:pPr>
            <a:r>
              <a:rPr lang="fr-FR" sz="2000" i="1" dirty="0"/>
              <a:t>Tips: « mutex » can </a:t>
            </a:r>
            <a:r>
              <a:rPr lang="fr-FR" sz="2000" i="1" dirty="0" err="1"/>
              <a:t>be</a:t>
            </a:r>
            <a:r>
              <a:rPr lang="fr-FR" sz="2000" i="1" dirty="0"/>
              <a:t> a state in </a:t>
            </a:r>
            <a:r>
              <a:rPr lang="fr-FR" sz="2000" i="1" dirty="0" err="1"/>
              <a:t>which</a:t>
            </a:r>
            <a:r>
              <a:rPr lang="fr-FR" sz="2000" i="1" dirty="0"/>
              <a:t> 2+ </a:t>
            </a:r>
            <a:r>
              <a:rPr lang="fr-FR" sz="2000" i="1" dirty="0" err="1"/>
              <a:t>processes</a:t>
            </a:r>
            <a:r>
              <a:rPr lang="fr-FR" sz="2000" i="1" dirty="0"/>
              <a:t> must </a:t>
            </a:r>
            <a:r>
              <a:rPr lang="fr-FR" sz="2000" i="1" dirty="0" err="1"/>
              <a:t>be</a:t>
            </a:r>
            <a:r>
              <a:rPr lang="fr-FR" sz="2000" i="1" dirty="0"/>
              <a:t> </a:t>
            </a:r>
            <a:r>
              <a:rPr lang="fr-FR" sz="2000" i="1" dirty="0" err="1"/>
              <a:t>mutually</a:t>
            </a:r>
            <a:r>
              <a:rPr lang="fr-FR" sz="2000" i="1" dirty="0"/>
              <a:t> </a:t>
            </a:r>
            <a:r>
              <a:rPr lang="fr-FR" sz="2000" i="1" dirty="0" err="1"/>
              <a:t>excluded</a:t>
            </a:r>
            <a:r>
              <a:rPr lang="fr-FR" sz="2000" i="1" dirty="0"/>
              <a:t> in </a:t>
            </a:r>
            <a:r>
              <a:rPr lang="fr-FR" sz="2000" i="1" dirty="0" err="1"/>
              <a:t>order</a:t>
            </a:r>
            <a:r>
              <a:rPr lang="fr-FR" sz="2000" i="1" dirty="0"/>
              <a:t> to </a:t>
            </a:r>
            <a:r>
              <a:rPr lang="fr-FR" sz="2000" i="1" dirty="0" err="1"/>
              <a:t>execute</a:t>
            </a:r>
            <a:r>
              <a:rPr lang="fr-FR" sz="2000" i="1" dirty="0"/>
              <a:t> a </a:t>
            </a:r>
            <a:r>
              <a:rPr lang="fr-FR" sz="2000" i="1" dirty="0" err="1"/>
              <a:t>critical</a:t>
            </a:r>
            <a:r>
              <a:rPr lang="fr-FR" sz="2000" i="1" dirty="0"/>
              <a:t> section…</a:t>
            </a:r>
          </a:p>
          <a:p>
            <a:pPr marL="76200" indent="0" algn="ctr">
              <a:buNone/>
            </a:pPr>
            <a:r>
              <a:rPr lang="fr-FR" sz="2000" i="1" dirty="0"/>
              <a:t>…or </a:t>
            </a:r>
            <a:r>
              <a:rPr lang="fr-FR" sz="2000" i="1" dirty="0" err="1"/>
              <a:t>it</a:t>
            </a:r>
            <a:r>
              <a:rPr lang="fr-FR" sz="2000" i="1" dirty="0"/>
              <a:t> can </a:t>
            </a:r>
            <a:r>
              <a:rPr lang="fr-FR" sz="2000" i="1" dirty="0" err="1"/>
              <a:t>be</a:t>
            </a:r>
            <a:r>
              <a:rPr lang="fr-FR" sz="2000" i="1" dirty="0"/>
              <a:t> the </a:t>
            </a:r>
            <a:r>
              <a:rPr lang="fr-FR" sz="2000" i="1" dirty="0" err="1"/>
              <a:t>surname</a:t>
            </a:r>
            <a:r>
              <a:rPr lang="fr-FR" sz="2000" i="1" dirty="0"/>
              <a:t> to a simple « lock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1189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Deadlocks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/>
              <a:t>2 </a:t>
            </a:r>
            <a:r>
              <a:rPr lang="fr-FR" dirty="0" err="1"/>
              <a:t>processes</a:t>
            </a:r>
            <a:r>
              <a:rPr lang="fr-FR" dirty="0"/>
              <a:t>/threads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access</a:t>
            </a:r>
            <a:r>
              <a:rPr lang="fr-FR" dirty="0"/>
              <a:t> to 2 ressources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mutually</a:t>
            </a:r>
            <a:r>
              <a:rPr lang="fr-FR" dirty="0"/>
              <a:t> </a:t>
            </a:r>
            <a:r>
              <a:rPr lang="fr-FR" dirty="0" err="1"/>
              <a:t>blocked</a:t>
            </a:r>
            <a:endParaRPr lang="fr-FR" dirty="0"/>
          </a:p>
          <a:p>
            <a:endParaRPr lang="fr-FR" dirty="0"/>
          </a:p>
          <a:p>
            <a:r>
              <a:rPr lang="fr-FR" sz="2000" dirty="0"/>
              <a:t>1</a:t>
            </a:r>
            <a:r>
              <a:rPr lang="fr-FR" sz="2000" baseline="30000" dirty="0"/>
              <a:t>st</a:t>
            </a:r>
            <a:r>
              <a:rPr lang="fr-FR" sz="2000" dirty="0"/>
              <a:t> process </a:t>
            </a:r>
            <a:r>
              <a:rPr lang="fr-FR" sz="2000" dirty="0" err="1"/>
              <a:t>blocked</a:t>
            </a:r>
            <a:r>
              <a:rPr lang="fr-FR" sz="2000" dirty="0"/>
              <a:t> the 1</a:t>
            </a:r>
            <a:r>
              <a:rPr lang="fr-FR" sz="2000" baseline="30000" dirty="0"/>
              <a:t>st</a:t>
            </a:r>
            <a:r>
              <a:rPr lang="fr-FR" sz="2000" dirty="0"/>
              <a:t> ressource and… </a:t>
            </a:r>
            <a:r>
              <a:rPr lang="fr-FR" sz="2000" i="1" dirty="0"/>
              <a:t>[</a:t>
            </a:r>
            <a:r>
              <a:rPr lang="fr-FR" sz="2000" i="1" dirty="0" err="1"/>
              <a:t>stopped</a:t>
            </a:r>
            <a:r>
              <a:rPr lang="fr-FR" sz="2000" i="1" dirty="0"/>
              <a:t> by </a:t>
            </a:r>
            <a:r>
              <a:rPr lang="fr-FR" sz="2000" i="1" dirty="0" err="1"/>
              <a:t>scheduler</a:t>
            </a:r>
            <a:r>
              <a:rPr lang="fr-FR" sz="2000" i="1" dirty="0"/>
              <a:t>]</a:t>
            </a:r>
          </a:p>
          <a:p>
            <a:r>
              <a:rPr lang="fr-FR" sz="2000" dirty="0"/>
              <a:t>2</a:t>
            </a:r>
            <a:r>
              <a:rPr lang="fr-FR" sz="2000" baseline="30000" dirty="0"/>
              <a:t>nd</a:t>
            </a:r>
            <a:r>
              <a:rPr lang="fr-FR" sz="2000" dirty="0"/>
              <a:t> process </a:t>
            </a:r>
            <a:r>
              <a:rPr lang="fr-FR" sz="2000" dirty="0" err="1"/>
              <a:t>blocked</a:t>
            </a:r>
            <a:r>
              <a:rPr lang="fr-FR" sz="2000" dirty="0"/>
              <a:t> the 2</a:t>
            </a:r>
            <a:r>
              <a:rPr lang="fr-FR" sz="2000" baseline="30000" dirty="0"/>
              <a:t>nd</a:t>
            </a:r>
            <a:r>
              <a:rPr lang="fr-FR" sz="2000" dirty="0"/>
              <a:t> ressource and </a:t>
            </a:r>
            <a:r>
              <a:rPr lang="fr-FR" sz="2000" dirty="0" err="1"/>
              <a:t>try</a:t>
            </a:r>
            <a:r>
              <a:rPr lang="fr-FR" sz="2000" dirty="0"/>
              <a:t> to </a:t>
            </a:r>
            <a:r>
              <a:rPr lang="fr-FR" sz="2000" dirty="0" err="1"/>
              <a:t>access</a:t>
            </a:r>
            <a:r>
              <a:rPr lang="fr-FR" sz="2000" dirty="0"/>
              <a:t> the 1</a:t>
            </a:r>
            <a:r>
              <a:rPr lang="fr-FR" sz="2000" baseline="30000" dirty="0"/>
              <a:t>st</a:t>
            </a:r>
            <a:r>
              <a:rPr lang="fr-FR" sz="2000" dirty="0"/>
              <a:t> ressource </a:t>
            </a:r>
            <a:r>
              <a:rPr lang="fr-FR" sz="2000" i="1" dirty="0"/>
              <a:t>[</a:t>
            </a:r>
            <a:r>
              <a:rPr lang="fr-FR" sz="2000" i="1" dirty="0" err="1"/>
              <a:t>is</a:t>
            </a:r>
            <a:r>
              <a:rPr lang="fr-FR" sz="2000" i="1" dirty="0"/>
              <a:t> </a:t>
            </a:r>
            <a:r>
              <a:rPr lang="fr-FR" sz="2000" i="1" dirty="0" err="1"/>
              <a:t>paused</a:t>
            </a:r>
            <a:r>
              <a:rPr lang="fr-FR" sz="2000" i="1" dirty="0"/>
              <a:t> by blocking call]</a:t>
            </a:r>
          </a:p>
          <a:p>
            <a:r>
              <a:rPr lang="fr-FR" sz="2000" dirty="0"/>
              <a:t>1</a:t>
            </a:r>
            <a:r>
              <a:rPr lang="fr-FR" sz="2000" baseline="30000" dirty="0"/>
              <a:t>st</a:t>
            </a:r>
            <a:r>
              <a:rPr lang="fr-FR" sz="2000" dirty="0"/>
              <a:t> process tries to </a:t>
            </a:r>
            <a:r>
              <a:rPr lang="fr-FR" sz="2000" dirty="0" err="1"/>
              <a:t>access</a:t>
            </a:r>
            <a:r>
              <a:rPr lang="fr-FR" sz="2000" dirty="0"/>
              <a:t> 2</a:t>
            </a:r>
            <a:r>
              <a:rPr lang="fr-FR" sz="2000" baseline="30000" dirty="0"/>
              <a:t>nd</a:t>
            </a:r>
            <a:r>
              <a:rPr lang="fr-FR" sz="2000" dirty="0"/>
              <a:t> ressource </a:t>
            </a:r>
            <a:r>
              <a:rPr lang="fr-FR" sz="2000" i="1" dirty="0"/>
              <a:t>[</a:t>
            </a:r>
            <a:r>
              <a:rPr lang="fr-FR" sz="2000" i="1" dirty="0" err="1"/>
              <a:t>is</a:t>
            </a:r>
            <a:r>
              <a:rPr lang="fr-FR" sz="2000" i="1" dirty="0"/>
              <a:t> </a:t>
            </a:r>
            <a:r>
              <a:rPr lang="fr-FR" sz="2000" i="1" dirty="0" err="1"/>
              <a:t>paused</a:t>
            </a:r>
            <a:r>
              <a:rPr lang="fr-FR" sz="2000" i="1" dirty="0"/>
              <a:t> by blocking call]</a:t>
            </a:r>
          </a:p>
          <a:p>
            <a:endParaRPr lang="fr-FR" sz="2000" i="1" dirty="0"/>
          </a:p>
          <a:p>
            <a:pPr marL="76200" indent="0" algn="ctr">
              <a:buNone/>
            </a:pPr>
            <a:r>
              <a:rPr lang="fr-FR" sz="2000" i="1" dirty="0" err="1"/>
              <a:t>Both</a:t>
            </a:r>
            <a:r>
              <a:rPr lang="fr-FR" sz="2000" i="1" dirty="0"/>
              <a:t> </a:t>
            </a:r>
            <a:r>
              <a:rPr lang="fr-FR" sz="2000" i="1" dirty="0" err="1"/>
              <a:t>processes</a:t>
            </a:r>
            <a:r>
              <a:rPr lang="fr-FR" sz="2000" i="1" dirty="0"/>
              <a:t> are </a:t>
            </a:r>
            <a:r>
              <a:rPr lang="fr-FR" sz="2000" i="1" dirty="0" err="1"/>
              <a:t>blocked</a:t>
            </a:r>
            <a:r>
              <a:rPr lang="fr-FR" sz="2000" i="1" dirty="0"/>
              <a:t> and </a:t>
            </a:r>
            <a:r>
              <a:rPr lang="fr-FR" sz="2000" i="1" dirty="0" err="1"/>
              <a:t>won’t</a:t>
            </a:r>
            <a:r>
              <a:rPr lang="fr-FR" sz="2000" i="1" dirty="0"/>
              <a:t> run </a:t>
            </a:r>
            <a:r>
              <a:rPr lang="fr-FR" sz="2000" i="1" dirty="0" err="1"/>
              <a:t>anymore</a:t>
            </a:r>
            <a:endParaRPr lang="fr-FR" sz="2000" i="1" dirty="0"/>
          </a:p>
          <a:p>
            <a:pPr marL="76200" indent="0" algn="ctr">
              <a:buNone/>
            </a:pPr>
            <a:r>
              <a:rPr lang="fr-FR" sz="1400" i="1" dirty="0"/>
              <a:t>(SIGKILL </a:t>
            </a:r>
            <a:r>
              <a:rPr lang="fr-FR" sz="1400" i="1" dirty="0" err="1"/>
              <a:t>is</a:t>
            </a:r>
            <a:r>
              <a:rPr lang="fr-FR" sz="1400" i="1" dirty="0"/>
              <a:t> </a:t>
            </a:r>
            <a:r>
              <a:rPr lang="fr-FR" sz="1400" i="1" dirty="0" err="1"/>
              <a:t>your</a:t>
            </a:r>
            <a:r>
              <a:rPr lang="fr-FR" sz="1400" i="1" dirty="0"/>
              <a:t> sole </a:t>
            </a:r>
            <a:r>
              <a:rPr lang="fr-FR" sz="1400" i="1" dirty="0" err="1"/>
              <a:t>friend</a:t>
            </a:r>
            <a:r>
              <a:rPr lang="fr-FR" sz="1400" i="1" dirty="0"/>
              <a:t> in </a:t>
            </a:r>
            <a:r>
              <a:rPr lang="fr-FR" sz="1400" i="1" dirty="0" err="1"/>
              <a:t>that</a:t>
            </a:r>
            <a:r>
              <a:rPr lang="fr-FR" sz="1400" i="1" dirty="0"/>
              <a:t> case… if </a:t>
            </a:r>
            <a:r>
              <a:rPr lang="fr-FR" sz="1400" i="1" dirty="0" err="1"/>
              <a:t>you</a:t>
            </a:r>
            <a:r>
              <a:rPr lang="fr-FR" sz="1400" i="1" dirty="0"/>
              <a:t> can use </a:t>
            </a:r>
            <a:r>
              <a:rPr lang="fr-FR" sz="1400" i="1" dirty="0" err="1"/>
              <a:t>it</a:t>
            </a:r>
            <a:r>
              <a:rPr lang="fr-FR" sz="1400" i="1" dirty="0"/>
              <a:t> on </a:t>
            </a:r>
            <a:r>
              <a:rPr lang="fr-FR" sz="1400" i="1" dirty="0" err="1"/>
              <a:t>these</a:t>
            </a:r>
            <a:r>
              <a:rPr lang="fr-FR" sz="1400" i="1" dirty="0"/>
              <a:t> </a:t>
            </a:r>
            <a:r>
              <a:rPr lang="fr-FR" sz="1400" i="1" dirty="0" err="1"/>
              <a:t>processes</a:t>
            </a:r>
            <a:r>
              <a:rPr lang="fr-FR" sz="1400" i="1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086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Deadlocks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9DF8D-BDE7-42C3-9CF0-5E2161E13785}"/>
              </a:ext>
            </a:extLst>
          </p:cNvPr>
          <p:cNvSpPr txBox="1"/>
          <p:nvPr/>
        </p:nvSpPr>
        <p:spPr>
          <a:xfrm>
            <a:off x="382646" y="839750"/>
            <a:ext cx="4300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 1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P</a:t>
            </a:r>
            <a:r>
              <a:rPr lang="fr-FR" sz="1800" dirty="0">
                <a:latin typeface="Consolas" panose="020B0609020204030204" pitchFamily="49" charset="0"/>
              </a:rPr>
              <a:t>(ressource1);</a:t>
            </a: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P</a:t>
            </a:r>
            <a:r>
              <a:rPr lang="fr-FR" sz="1800" dirty="0">
                <a:latin typeface="Consolas" panose="020B0609020204030204" pitchFamily="49" charset="0"/>
              </a:rPr>
              <a:t>(ressource2);</a:t>
            </a:r>
          </a:p>
          <a:p>
            <a:pPr marL="76200" indent="0">
              <a:buNone/>
            </a:pPr>
            <a:endParaRPr lang="fr-FR" sz="1800" b="1" dirty="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Usage of ressources */</a:t>
            </a:r>
            <a:endParaRPr lang="fr-FR" sz="1800" b="1" dirty="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b="1" dirty="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V</a:t>
            </a:r>
            <a:r>
              <a:rPr lang="fr-FR" sz="1800" dirty="0">
                <a:latin typeface="Consolas" panose="020B0609020204030204" pitchFamily="49" charset="0"/>
              </a:rPr>
              <a:t>(ressource2);</a:t>
            </a: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V</a:t>
            </a:r>
            <a:r>
              <a:rPr lang="fr-FR" sz="1800" dirty="0">
                <a:latin typeface="Consolas" panose="020B0609020204030204" pitchFamily="49" charset="0"/>
              </a:rPr>
              <a:t>(ressource1);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FC187B-9FD4-457B-A632-C27356428DDB}"/>
              </a:ext>
            </a:extLst>
          </p:cNvPr>
          <p:cNvSpPr txBox="1"/>
          <p:nvPr/>
        </p:nvSpPr>
        <p:spPr>
          <a:xfrm>
            <a:off x="4572000" y="839750"/>
            <a:ext cx="4404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Process 2</a:t>
            </a:r>
            <a:endParaRPr lang="fr-FR" sz="18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P</a:t>
            </a:r>
            <a:r>
              <a:rPr lang="fr-FR" sz="1800" dirty="0">
                <a:latin typeface="Consolas" panose="020B0609020204030204" pitchFamily="49" charset="0"/>
              </a:rPr>
              <a:t>(ressource2);</a:t>
            </a: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P</a:t>
            </a:r>
            <a:r>
              <a:rPr lang="fr-FR" sz="1800" dirty="0">
                <a:latin typeface="Consolas" panose="020B0609020204030204" pitchFamily="49" charset="0"/>
              </a:rPr>
              <a:t>(ressource1);</a:t>
            </a:r>
          </a:p>
          <a:p>
            <a:pPr marL="76200" indent="0">
              <a:buNone/>
            </a:pPr>
            <a:endParaRPr lang="fr-FR" sz="1800" b="1" dirty="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/* Usage of ressources */</a:t>
            </a:r>
            <a:endParaRPr lang="fr-FR" sz="1800" b="1" dirty="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fr-FR" sz="1800" b="1" dirty="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V</a:t>
            </a:r>
            <a:r>
              <a:rPr lang="fr-FR" sz="1800" dirty="0">
                <a:latin typeface="Consolas" panose="020B0609020204030204" pitchFamily="49" charset="0"/>
              </a:rPr>
              <a:t>(ressource1);</a:t>
            </a:r>
          </a:p>
          <a:p>
            <a:pPr marL="76200" indent="0">
              <a:buNone/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V</a:t>
            </a:r>
            <a:r>
              <a:rPr lang="fr-FR" sz="1800" dirty="0">
                <a:latin typeface="Consolas" panose="020B0609020204030204" pitchFamily="49" charset="0"/>
              </a:rPr>
              <a:t>(ressource2);</a:t>
            </a:r>
          </a:p>
          <a:p>
            <a:pPr marL="7620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AE9EE1-9055-41C3-8463-6878BE1C3279}"/>
              </a:ext>
            </a:extLst>
          </p:cNvPr>
          <p:cNvSpPr txBox="1"/>
          <p:nvPr/>
        </p:nvSpPr>
        <p:spPr>
          <a:xfrm>
            <a:off x="1734014" y="4106528"/>
            <a:ext cx="5675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Droid Sans"/>
                <a:sym typeface="Droid Sans"/>
              </a:rPr>
              <a:t>Extended </a:t>
            </a:r>
            <a:r>
              <a:rPr lang="fr-FR" sz="2400" i="1" dirty="0" err="1">
                <a:latin typeface="Droid Sans"/>
                <a:sym typeface="Droid Sans"/>
              </a:rPr>
              <a:t>problem</a:t>
            </a:r>
            <a:r>
              <a:rPr lang="fr-FR" sz="2400" i="1" dirty="0">
                <a:latin typeface="Droid Sans"/>
                <a:sym typeface="Droid Sans"/>
              </a:rPr>
              <a:t> to N </a:t>
            </a:r>
            <a:r>
              <a:rPr lang="fr-FR" sz="2400" i="1" dirty="0" err="1">
                <a:latin typeface="Droid Sans"/>
                <a:sym typeface="Droid Sans"/>
              </a:rPr>
              <a:t>processes</a:t>
            </a:r>
            <a:r>
              <a:rPr lang="fr-FR" sz="2400" i="1" dirty="0">
                <a:latin typeface="Droid Sans"/>
                <a:sym typeface="Droid Sans"/>
              </a:rPr>
              <a:t>:</a:t>
            </a:r>
            <a:br>
              <a:rPr lang="fr-FR" sz="2400" i="1" dirty="0">
                <a:latin typeface="Droid Sans"/>
                <a:sym typeface="Droid Sans"/>
              </a:rPr>
            </a:br>
            <a:r>
              <a:rPr lang="fr-FR" sz="2400" i="1" dirty="0" err="1">
                <a:latin typeface="Droid Sans"/>
                <a:sym typeface="Droid Sans"/>
              </a:rPr>
              <a:t>Philosopher’s</a:t>
            </a:r>
            <a:r>
              <a:rPr lang="fr-FR" sz="2400" i="1" dirty="0">
                <a:latin typeface="Droid Sans"/>
                <a:sym typeface="Droid Sans"/>
              </a:rPr>
              <a:t> diner</a:t>
            </a:r>
          </a:p>
        </p:txBody>
      </p:sp>
    </p:spTree>
    <p:extLst>
      <p:ext uri="{BB962C8B-B14F-4D97-AF65-F5344CB8AC3E}">
        <p14:creationId xmlns:p14="http://schemas.microsoft.com/office/powerpoint/2010/main" val="20949327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Starvation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/>
              <a:t>The </a:t>
            </a:r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assuring</a:t>
            </a:r>
            <a:r>
              <a:rPr lang="fr-FR" dirty="0"/>
              <a:t> a process/thread to </a:t>
            </a:r>
            <a:r>
              <a:rPr lang="fr-FR" dirty="0" err="1"/>
              <a:t>access</a:t>
            </a:r>
            <a:r>
              <a:rPr lang="fr-FR" dirty="0"/>
              <a:t> a ressource </a:t>
            </a:r>
            <a:r>
              <a:rPr lang="fr-FR" dirty="0" err="1"/>
              <a:t>is</a:t>
            </a:r>
            <a:r>
              <a:rPr lang="fr-FR" dirty="0"/>
              <a:t> not met</a:t>
            </a:r>
          </a:p>
          <a:p>
            <a:pPr lvl="1"/>
            <a:r>
              <a:rPr lang="fr-FR" dirty="0"/>
              <a:t>The process/thread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access</a:t>
            </a:r>
            <a:r>
              <a:rPr lang="fr-FR" dirty="0"/>
              <a:t> a ressource </a:t>
            </a:r>
            <a:r>
              <a:rPr lang="fr-FR" dirty="0" err="1"/>
              <a:t>is</a:t>
            </a:r>
            <a:r>
              <a:rPr lang="fr-FR" dirty="0"/>
              <a:t> « </a:t>
            </a:r>
            <a:r>
              <a:rPr lang="fr-FR" dirty="0" err="1"/>
              <a:t>never</a:t>
            </a:r>
            <a:r>
              <a:rPr lang="fr-FR" dirty="0"/>
              <a:t> » able to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Multiple possibles causes</a:t>
            </a:r>
          </a:p>
          <a:p>
            <a:pPr lvl="1"/>
            <a:r>
              <a:rPr lang="fr-FR" dirty="0"/>
              <a:t>Bad </a:t>
            </a:r>
            <a:r>
              <a:rPr lang="fr-FR" dirty="0" err="1"/>
              <a:t>logic</a:t>
            </a:r>
            <a:endParaRPr lang="fr-FR" dirty="0"/>
          </a:p>
          <a:p>
            <a:pPr lvl="1"/>
            <a:r>
              <a:rPr lang="fr-FR" dirty="0"/>
              <a:t>Deadlock</a:t>
            </a:r>
          </a:p>
          <a:p>
            <a:pPr lvl="1"/>
            <a:r>
              <a:rPr lang="fr-FR" dirty="0"/>
              <a:t>No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assured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a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asking</a:t>
            </a:r>
            <a:r>
              <a:rPr lang="fr-FR" dirty="0"/>
              <a:t> for a ressource</a:t>
            </a:r>
            <a:br>
              <a:rPr lang="fr-FR" dirty="0"/>
            </a:br>
            <a:r>
              <a:rPr lang="fr-FR" i="1" dirty="0"/>
              <a:t>(no FIFO on the </a:t>
            </a:r>
            <a:r>
              <a:rPr lang="fr-FR" i="1" dirty="0" err="1"/>
              <a:t>waiting</a:t>
            </a:r>
            <a:r>
              <a:rPr lang="fr-FR" i="1" dirty="0"/>
              <a:t> queue)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3031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Readers</a:t>
            </a:r>
            <a:r>
              <a:rPr lang="fr-FR" dirty="0"/>
              <a:t> and </a:t>
            </a:r>
            <a:r>
              <a:rPr lang="fr-FR" dirty="0" err="1"/>
              <a:t>Writers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/>
              <a:t>Multiple </a:t>
            </a:r>
            <a:r>
              <a:rPr lang="fr-FR" dirty="0" err="1"/>
              <a:t>writers</a:t>
            </a:r>
            <a:r>
              <a:rPr lang="fr-FR" dirty="0"/>
              <a:t> (</a:t>
            </a:r>
            <a:r>
              <a:rPr lang="fr-FR" dirty="0" err="1"/>
              <a:t>write</a:t>
            </a:r>
            <a:r>
              <a:rPr lang="fr-FR" dirty="0"/>
              <a:t> data) and </a:t>
            </a:r>
            <a:r>
              <a:rPr lang="fr-FR" dirty="0" err="1"/>
              <a:t>readers</a:t>
            </a:r>
            <a:r>
              <a:rPr lang="fr-FR" dirty="0"/>
              <a:t> (</a:t>
            </a:r>
            <a:r>
              <a:rPr lang="fr-FR" dirty="0" err="1"/>
              <a:t>read</a:t>
            </a:r>
            <a:r>
              <a:rPr lang="fr-FR" dirty="0"/>
              <a:t> data)</a:t>
            </a:r>
          </a:p>
          <a:p>
            <a:pPr lvl="1"/>
            <a:endParaRPr lang="fr-FR" dirty="0"/>
          </a:p>
          <a:p>
            <a:r>
              <a:rPr lang="fr-FR" dirty="0" err="1"/>
              <a:t>Writers</a:t>
            </a:r>
            <a:endParaRPr lang="fr-FR" dirty="0"/>
          </a:p>
          <a:p>
            <a:pPr lvl="1"/>
            <a:r>
              <a:rPr lang="fr-FR" dirty="0" err="1"/>
              <a:t>Only</a:t>
            </a:r>
            <a:r>
              <a:rPr lang="fr-FR" dirty="0"/>
              <a:t> 1 </a:t>
            </a:r>
            <a:r>
              <a:rPr lang="fr-FR" dirty="0" err="1"/>
              <a:t>writer</a:t>
            </a:r>
            <a:r>
              <a:rPr lang="fr-FR" dirty="0"/>
              <a:t> can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simultaneously</a:t>
            </a:r>
            <a:endParaRPr lang="fr-FR" dirty="0"/>
          </a:p>
          <a:p>
            <a:pPr lvl="1"/>
            <a:r>
              <a:rPr lang="fr-FR" dirty="0" err="1"/>
              <a:t>Nobody</a:t>
            </a:r>
            <a:r>
              <a:rPr lang="fr-FR" dirty="0"/>
              <a:t> can </a:t>
            </a:r>
            <a:r>
              <a:rPr lang="fr-FR" dirty="0" err="1"/>
              <a:t>read</a:t>
            </a:r>
            <a:endParaRPr lang="fr-FR" dirty="0"/>
          </a:p>
          <a:p>
            <a:pPr lvl="1"/>
            <a:r>
              <a:rPr lang="fr-FR" dirty="0"/>
              <a:t>Block the data (file, </a:t>
            </a:r>
            <a:r>
              <a:rPr lang="fr-FR" dirty="0" err="1"/>
              <a:t>shared</a:t>
            </a:r>
            <a:r>
              <a:rPr lang="fr-FR" dirty="0"/>
              <a:t> memory, …)</a:t>
            </a:r>
          </a:p>
          <a:p>
            <a:pPr lvl="1"/>
            <a:endParaRPr lang="fr-FR" dirty="0"/>
          </a:p>
          <a:p>
            <a:r>
              <a:rPr lang="fr-FR" dirty="0" err="1"/>
              <a:t>Readers</a:t>
            </a:r>
            <a:endParaRPr lang="fr-FR" dirty="0"/>
          </a:p>
          <a:p>
            <a:pPr lvl="1"/>
            <a:r>
              <a:rPr lang="fr-FR" dirty="0"/>
              <a:t>Multiple </a:t>
            </a:r>
            <a:r>
              <a:rPr lang="fr-FR" dirty="0" err="1"/>
              <a:t>readers</a:t>
            </a:r>
            <a:r>
              <a:rPr lang="fr-FR" dirty="0"/>
              <a:t> can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simultaneously</a:t>
            </a:r>
            <a:endParaRPr lang="fr-FR" dirty="0"/>
          </a:p>
          <a:p>
            <a:pPr lvl="1"/>
            <a:r>
              <a:rPr lang="fr-FR" dirty="0" err="1"/>
              <a:t>Nobody</a:t>
            </a:r>
            <a:r>
              <a:rPr lang="fr-FR" dirty="0"/>
              <a:t> can </a:t>
            </a:r>
            <a:r>
              <a:rPr lang="fr-FR" dirty="0" err="1"/>
              <a:t>write</a:t>
            </a:r>
            <a:endParaRPr lang="fr-FR" dirty="0"/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reader</a:t>
            </a:r>
            <a:r>
              <a:rPr lang="fr-FR" dirty="0"/>
              <a:t> must block the data…</a:t>
            </a:r>
          </a:p>
          <a:p>
            <a:pPr lvl="1"/>
            <a:r>
              <a:rPr lang="fr-FR" dirty="0"/>
              <a:t>…Last </a:t>
            </a:r>
            <a:r>
              <a:rPr lang="fr-FR" dirty="0" err="1"/>
              <a:t>reader</a:t>
            </a:r>
            <a:r>
              <a:rPr lang="fr-FR" dirty="0"/>
              <a:t> must wake up the </a:t>
            </a:r>
            <a:r>
              <a:rPr lang="fr-FR" dirty="0" err="1"/>
              <a:t>writer</a:t>
            </a:r>
            <a:r>
              <a:rPr lang="fr-FR" dirty="0"/>
              <a:t> </a:t>
            </a:r>
            <a:r>
              <a:rPr lang="fr-FR" i="1" dirty="0"/>
              <a:t>(if </a:t>
            </a:r>
            <a:r>
              <a:rPr lang="fr-FR" i="1" dirty="0" err="1"/>
              <a:t>they</a:t>
            </a:r>
            <a:r>
              <a:rPr lang="fr-FR" i="1" dirty="0"/>
              <a:t> are </a:t>
            </a:r>
            <a:r>
              <a:rPr lang="fr-FR" i="1" dirty="0" err="1"/>
              <a:t>some</a:t>
            </a:r>
            <a:r>
              <a:rPr lang="fr-FR" i="1" dirty="0"/>
              <a:t> </a:t>
            </a:r>
            <a:r>
              <a:rPr lang="fr-FR" i="1" dirty="0" err="1"/>
              <a:t>waiting</a:t>
            </a:r>
            <a:r>
              <a:rPr lang="fr-FR" i="1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6145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25438-2808-47A5-A8F4-5651C1F6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Producers</a:t>
            </a:r>
            <a:r>
              <a:rPr lang="fr-FR" dirty="0"/>
              <a:t> and </a:t>
            </a:r>
            <a:r>
              <a:rPr lang="fr-FR" dirty="0" err="1"/>
              <a:t>Consumers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C92FC-1853-46FF-B224-F17D8B1A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/>
              <a:t>1 </a:t>
            </a:r>
            <a:r>
              <a:rPr lang="fr-FR" dirty="0" err="1"/>
              <a:t>shared</a:t>
            </a:r>
            <a:r>
              <a:rPr lang="fr-FR" dirty="0"/>
              <a:t> buffer and 2 indexes</a:t>
            </a:r>
          </a:p>
          <a:p>
            <a:pPr lvl="1"/>
            <a:r>
              <a:rPr lang="fr-FR" dirty="0"/>
              <a:t>One index for </a:t>
            </a:r>
            <a:r>
              <a:rPr lang="fr-FR" dirty="0" err="1"/>
              <a:t>producing</a:t>
            </a:r>
            <a:r>
              <a:rPr lang="fr-FR" dirty="0"/>
              <a:t>, one index for </a:t>
            </a:r>
            <a:r>
              <a:rPr lang="fr-FR" dirty="0" err="1"/>
              <a:t>consuming</a:t>
            </a:r>
            <a:endParaRPr lang="fr-FR" dirty="0"/>
          </a:p>
          <a:p>
            <a:pPr lvl="1"/>
            <a:r>
              <a:rPr lang="fr-FR" dirty="0"/>
              <a:t>Read and </a:t>
            </a:r>
            <a:r>
              <a:rPr lang="fr-FR" dirty="0" err="1"/>
              <a:t>write</a:t>
            </a:r>
            <a:r>
              <a:rPr lang="fr-FR" dirty="0"/>
              <a:t> of data are </a:t>
            </a:r>
            <a:r>
              <a:rPr lang="fr-FR" dirty="0" err="1"/>
              <a:t>sequential</a:t>
            </a:r>
            <a:r>
              <a:rPr lang="fr-FR" dirty="0"/>
              <a:t>/in a </a:t>
            </a:r>
            <a:r>
              <a:rPr lang="fr-FR" dirty="0" err="1"/>
              <a:t>circular</a:t>
            </a:r>
            <a:r>
              <a:rPr lang="fr-FR" dirty="0"/>
              <a:t> FIFO</a:t>
            </a:r>
          </a:p>
          <a:p>
            <a:pPr lvl="1"/>
            <a:endParaRPr lang="fr-FR" dirty="0"/>
          </a:p>
          <a:p>
            <a:r>
              <a:rPr lang="fr-FR" dirty="0" err="1"/>
              <a:t>Producers</a:t>
            </a:r>
            <a:endParaRPr lang="fr-FR" dirty="0"/>
          </a:p>
          <a:p>
            <a:pPr lvl="1"/>
            <a:r>
              <a:rPr lang="fr-FR" dirty="0"/>
              <a:t>Write in N </a:t>
            </a:r>
            <a:r>
              <a:rPr lang="fr-FR" dirty="0" err="1"/>
              <a:t>cells</a:t>
            </a:r>
            <a:r>
              <a:rPr lang="fr-FR" dirty="0"/>
              <a:t> of the buffer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producing</a:t>
            </a:r>
            <a:r>
              <a:rPr lang="fr-FR" dirty="0"/>
              <a:t> index</a:t>
            </a:r>
          </a:p>
          <a:p>
            <a:pPr lvl="1"/>
            <a:r>
              <a:rPr lang="fr-FR" dirty="0" err="1"/>
              <a:t>Cannot</a:t>
            </a:r>
            <a:r>
              <a:rPr lang="fr-FR" dirty="0"/>
              <a:t> « </a:t>
            </a:r>
            <a:r>
              <a:rPr lang="fr-FR" dirty="0" err="1"/>
              <a:t>produce</a:t>
            </a:r>
            <a:r>
              <a:rPr lang="fr-FR" dirty="0"/>
              <a:t> » data if the buffer </a:t>
            </a:r>
            <a:r>
              <a:rPr lang="fr-FR" dirty="0" err="1"/>
              <a:t>is</a:t>
            </a:r>
            <a:r>
              <a:rPr lang="fr-FR" dirty="0"/>
              <a:t> full</a:t>
            </a:r>
          </a:p>
          <a:p>
            <a:pPr lvl="1"/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of the </a:t>
            </a:r>
            <a:r>
              <a:rPr lang="fr-FR" dirty="0" err="1"/>
              <a:t>consumers</a:t>
            </a:r>
            <a:endParaRPr lang="fr-FR" dirty="0"/>
          </a:p>
          <a:p>
            <a:r>
              <a:rPr lang="fr-FR" dirty="0" err="1"/>
              <a:t>Consumers</a:t>
            </a:r>
            <a:endParaRPr lang="fr-FR" dirty="0"/>
          </a:p>
          <a:p>
            <a:pPr lvl="1"/>
            <a:r>
              <a:rPr lang="fr-FR" dirty="0"/>
              <a:t>Read N </a:t>
            </a:r>
            <a:r>
              <a:rPr lang="fr-FR" dirty="0" err="1"/>
              <a:t>cells</a:t>
            </a:r>
            <a:r>
              <a:rPr lang="fr-FR" dirty="0"/>
              <a:t> of the buffer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consuming</a:t>
            </a:r>
            <a:r>
              <a:rPr lang="fr-FR" dirty="0"/>
              <a:t> index</a:t>
            </a:r>
          </a:p>
          <a:p>
            <a:pPr lvl="1"/>
            <a:r>
              <a:rPr lang="fr-FR" dirty="0" err="1"/>
              <a:t>Cannot</a:t>
            </a:r>
            <a:r>
              <a:rPr lang="fr-FR" dirty="0"/>
              <a:t> « consume » data if the buffer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empty</a:t>
            </a:r>
            <a:endParaRPr lang="fr-FR" dirty="0"/>
          </a:p>
          <a:p>
            <a:pPr lvl="1"/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of the </a:t>
            </a:r>
            <a:r>
              <a:rPr lang="fr-FR" dirty="0" err="1"/>
              <a:t>producers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9CFFC-71A2-400D-A12A-B16CDC839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261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8B903-0499-4768-AB1C-AB7CF3B8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synchronization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1C7438-0D9B-4B56-B889-2905CC04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Monitors</a:t>
            </a:r>
          </a:p>
          <a:p>
            <a:pPr lvl="1"/>
            <a:r>
              <a:rPr lang="fr-FR" dirty="0"/>
              <a:t>A construction </a:t>
            </a:r>
            <a:r>
              <a:rPr lang="fr-FR" dirty="0" err="1"/>
              <a:t>that</a:t>
            </a:r>
            <a:r>
              <a:rPr lang="fr-FR" dirty="0"/>
              <a:t> uses mutex and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i="1" dirty="0"/>
              <a:t>thread-</a:t>
            </a:r>
            <a:r>
              <a:rPr lang="fr-FR" i="1" dirty="0" err="1"/>
              <a:t>safe</a:t>
            </a:r>
            <a:endParaRPr lang="fr-FR" i="1" dirty="0"/>
          </a:p>
          <a:p>
            <a:pPr lvl="1"/>
            <a:r>
              <a:rPr lang="fr-FR" dirty="0"/>
              <a:t>Thread-</a:t>
            </a:r>
            <a:r>
              <a:rPr lang="fr-FR" dirty="0" err="1"/>
              <a:t>safe</a:t>
            </a:r>
            <a:r>
              <a:rPr lang="fr-FR" dirty="0"/>
              <a:t>: </a:t>
            </a:r>
            <a:r>
              <a:rPr lang="fr-FR" dirty="0" err="1"/>
              <a:t>allows</a:t>
            </a:r>
            <a:r>
              <a:rPr lang="fr-FR" dirty="0"/>
              <a:t> one ressource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safely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multiple threads (no deadlocks can </a:t>
            </a:r>
            <a:r>
              <a:rPr lang="fr-FR" dirty="0" err="1"/>
              <a:t>happen</a:t>
            </a:r>
            <a:r>
              <a:rPr lang="fr-FR" dirty="0"/>
              <a:t>, </a:t>
            </a:r>
            <a:r>
              <a:rPr lang="fr-FR" dirty="0" err="1"/>
              <a:t>neither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Barriers</a:t>
            </a:r>
            <a:endParaRPr lang="fr-FR" dirty="0"/>
          </a:p>
          <a:p>
            <a:pPr lvl="1"/>
            <a:r>
              <a:rPr lang="fr-FR" dirty="0" err="1"/>
              <a:t>Align</a:t>
            </a:r>
            <a:r>
              <a:rPr lang="fr-FR" dirty="0"/>
              <a:t> multiple </a:t>
            </a:r>
            <a:r>
              <a:rPr lang="fr-FR" dirty="0" err="1"/>
              <a:t>processes</a:t>
            </a:r>
            <a:r>
              <a:rPr lang="fr-FR" dirty="0"/>
              <a:t>/threads on a </a:t>
            </a:r>
            <a:r>
              <a:rPr lang="fr-FR" dirty="0" err="1"/>
              <a:t>specific</a:t>
            </a:r>
            <a:r>
              <a:rPr lang="fr-FR" dirty="0"/>
              <a:t> point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execution</a:t>
            </a:r>
            <a:endParaRPr lang="fr-FR" dirty="0"/>
          </a:p>
          <a:p>
            <a:pPr lvl="1"/>
            <a:r>
              <a:rPr lang="fr-FR" dirty="0" err="1"/>
              <a:t>Processes</a:t>
            </a:r>
            <a:r>
              <a:rPr lang="fr-FR" dirty="0"/>
              <a:t>/Threads are put in a block state </a:t>
            </a:r>
            <a:r>
              <a:rPr lang="fr-FR" dirty="0" err="1"/>
              <a:t>until</a:t>
            </a:r>
            <a:r>
              <a:rPr lang="fr-FR" dirty="0"/>
              <a:t> the last one </a:t>
            </a:r>
            <a:r>
              <a:rPr lang="fr-FR" dirty="0" err="1"/>
              <a:t>reaches</a:t>
            </a:r>
            <a:r>
              <a:rPr lang="fr-FR" dirty="0"/>
              <a:t> the </a:t>
            </a:r>
            <a:r>
              <a:rPr lang="fr-FR" dirty="0" err="1"/>
              <a:t>barrier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54E7DC-D475-4853-B018-6B89BBBCE5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064196"/>
      </p:ext>
    </p:extLst>
  </p:cSld>
  <p:clrMapOvr>
    <a:masterClrMapping/>
  </p:clrMapOvr>
</p:sld>
</file>

<file path=ppt/theme/theme1.xml><?xml version="1.0" encoding="utf-8"?>
<a:theme xmlns:a="http://schemas.openxmlformats.org/drawingml/2006/main" name="lse light smal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17271</TotalTime>
  <Words>6287</Words>
  <Application>Microsoft Office PowerPoint</Application>
  <PresentationFormat>Affichage à l'écran (16:9)</PresentationFormat>
  <Paragraphs>1368</Paragraphs>
  <Slides>99</Slides>
  <Notes>83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99</vt:i4>
      </vt:variant>
    </vt:vector>
  </HeadingPairs>
  <TitlesOfParts>
    <vt:vector size="105" baseType="lpstr">
      <vt:lpstr>Arial</vt:lpstr>
      <vt:lpstr>Consolas</vt:lpstr>
      <vt:lpstr>Droid Sans</vt:lpstr>
      <vt:lpstr>Droid Sans Mono</vt:lpstr>
      <vt:lpstr>Lucida Console</vt:lpstr>
      <vt:lpstr>lse light small</vt:lpstr>
      <vt:lpstr>Operating Systems: IPC &amp; Synchronization</vt:lpstr>
      <vt:lpstr>How to manipulate data in IT</vt:lpstr>
      <vt:lpstr>IPC &amp; Synchronization</vt:lpstr>
      <vt:lpstr>IPC &amp; Synchronization</vt:lpstr>
      <vt:lpstr>IPC &amp; Synchronization</vt:lpstr>
      <vt:lpstr>InterProcess Communication</vt:lpstr>
      <vt:lpstr>InterProcess Communication</vt:lpstr>
      <vt:lpstr>InterProcess Communication</vt:lpstr>
      <vt:lpstr>IPC: Problems &amp; Issues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IPC: Pipes (anonymous pipes)</vt:lpstr>
      <vt:lpstr>[syscalls &amp; strace: let’s find what’s happening]</vt:lpstr>
      <vt:lpstr>IPC: Pipes in the shell</vt:lpstr>
      <vt:lpstr>Présentation PowerPoint</vt:lpstr>
      <vt:lpstr>IPC: Dup2</vt:lpstr>
      <vt:lpstr>IPC: Dup2</vt:lpstr>
      <vt:lpstr>IPC: Dup2</vt:lpstr>
      <vt:lpstr>IPC: Dup2</vt:lpstr>
      <vt:lpstr>IPC: Dup2</vt:lpstr>
      <vt:lpstr>IPC: Dup2</vt:lpstr>
      <vt:lpstr>IPC: Dup2</vt:lpstr>
      <vt:lpstr>IPC: Dup2</vt:lpstr>
      <vt:lpstr>Présentation PowerPoint</vt:lpstr>
      <vt:lpstr>IPC: Pipes (anonymous pipes) and dup2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Pipes in the shell</vt:lpstr>
      <vt:lpstr>IPC: Named pipes</vt:lpstr>
      <vt:lpstr>IPC</vt:lpstr>
      <vt:lpstr>IPC: Messages Queues </vt:lpstr>
      <vt:lpstr>IPC: Shared Memories </vt:lpstr>
      <vt:lpstr>IPC: Semaphores  (synchronization)</vt:lpstr>
      <vt:lpstr>Quick overview of the threads</vt:lpstr>
      <vt:lpstr>Multithreading</vt:lpstr>
      <vt:lpstr>Présentation PowerPoint</vt:lpstr>
      <vt:lpstr>Présentation PowerPoint</vt:lpstr>
      <vt:lpstr>Userland Threads</vt:lpstr>
      <vt:lpstr>Userland Threads</vt:lpstr>
      <vt:lpstr>Kernel Threads</vt:lpstr>
      <vt:lpstr>Kernel Threads</vt:lpstr>
      <vt:lpstr>Unified API: Pthread</vt:lpstr>
      <vt:lpstr>Where? What?</vt:lpstr>
      <vt:lpstr>Concurrency problems</vt:lpstr>
      <vt:lpstr>Concurrency</vt:lpstr>
      <vt:lpstr>Concurrency</vt:lpstr>
      <vt:lpstr>Concurrency</vt:lpstr>
      <vt:lpstr>Mutual exclusion</vt:lpstr>
      <vt:lpstr>Mutual exclusion: critical section</vt:lpstr>
      <vt:lpstr>Mutual exclusion: critical section</vt:lpstr>
      <vt:lpstr>Mutual exclusion: Blocking interrupts</vt:lpstr>
      <vt:lpstr>Mutual exclusion: Test and Set</vt:lpstr>
      <vt:lpstr>Mutual exclusion: Test and Set</vt:lpstr>
      <vt:lpstr>Mutual exclusion: Compare and Swap</vt:lpstr>
      <vt:lpstr>Mutual exclusion: Swap example</vt:lpstr>
      <vt:lpstr>Mutual exclusion: Semaphores</vt:lpstr>
      <vt:lpstr>Mutual exclusion: Semaphores</vt:lpstr>
      <vt:lpstr>Mutual exclusion: Semaphores</vt:lpstr>
      <vt:lpstr>Mutual exclusion</vt:lpstr>
      <vt:lpstr>Deadlocks</vt:lpstr>
      <vt:lpstr>Deadlocks</vt:lpstr>
      <vt:lpstr>Starvation</vt:lpstr>
      <vt:lpstr>Readers and Writers problem</vt:lpstr>
      <vt:lpstr>Producers and Consumers</vt:lpstr>
      <vt:lpstr>Other synchronization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: Processes &amp; Scheduling</dc:title>
  <cp:lastModifiedBy>Fabrice Boissier</cp:lastModifiedBy>
  <cp:revision>918</cp:revision>
  <dcterms:modified xsi:type="dcterms:W3CDTF">2024-01-29T18:04:37Z</dcterms:modified>
</cp:coreProperties>
</file>