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3"/>
    <p:sldId id="257" r:id="rId4"/>
    <p:sldId id="286" r:id="rId6"/>
    <p:sldId id="287" r:id="rId7"/>
    <p:sldId id="288" r:id="rId8"/>
    <p:sldId id="289" r:id="rId9"/>
    <p:sldId id="259" r:id="rId10"/>
    <p:sldId id="260" r:id="rId11"/>
    <p:sldId id="263" r:id="rId12"/>
    <p:sldId id="331" r:id="rId13"/>
    <p:sldId id="273" r:id="rId14"/>
    <p:sldId id="267" r:id="rId15"/>
    <p:sldId id="274" r:id="rId16"/>
    <p:sldId id="292" r:id="rId17"/>
    <p:sldId id="291" r:id="rId18"/>
    <p:sldId id="270" r:id="rId19"/>
    <p:sldId id="275" r:id="rId20"/>
    <p:sldId id="276" r:id="rId21"/>
    <p:sldId id="277" r:id="rId22"/>
    <p:sldId id="272" r:id="rId23"/>
    <p:sldId id="290" r:id="rId24"/>
    <p:sldId id="271" r:id="rId25"/>
    <p:sldId id="308" r:id="rId26"/>
    <p:sldId id="309" r:id="rId27"/>
    <p:sldId id="310" r:id="rId28"/>
    <p:sldId id="311" r:id="rId29"/>
    <p:sldId id="330" r:id="rId30"/>
    <p:sldId id="26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dirty="0">
                <a:sym typeface="+mn-ea"/>
              </a:rPr>
              <a:t>In a </a:t>
            </a:r>
            <a:r>
              <a:rPr lang="en-US" dirty="0">
                <a:solidFill>
                  <a:srgbClr val="FF0000"/>
                </a:solidFill>
                <a:sym typeface="+mn-ea"/>
              </a:rPr>
              <a:t>right-heart catheterization</a:t>
            </a:r>
            <a:r>
              <a:rPr lang="en-US" dirty="0">
                <a:sym typeface="+mn-ea"/>
              </a:rPr>
              <a:t>, your doctor guides a special catheter (a small, hollow tube) called a pulmonary artery (PA) catheter to the right side of your heart. He or she then passes the tube into your pulmonary artery, which is the main artery that carries blood to your lungs. Your doctor observes blood flow through your heart and measures the pressures inside your heart and lungs.</a:t>
            </a:r>
            <a:endParaRPr lang="en-US" dirty="0"/>
          </a:p>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9D9A39-3BA3-4F6E-B1CD-F9C34655B8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83EFA-D61D-4C94-9F36-8A6ADB1EE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49D9A39-3BA3-4F6E-B1CD-F9C34655B8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83EFA-D61D-4C94-9F36-8A6ADB1EE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49D9A39-3BA3-4F6E-B1CD-F9C34655B8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83EFA-D61D-4C94-9F36-8A6ADB1EE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49D9A39-3BA3-4F6E-B1CD-F9C34655B8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83EFA-D61D-4C94-9F36-8A6ADB1EE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49D9A39-3BA3-4F6E-B1CD-F9C34655B8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83EFA-D61D-4C94-9F36-8A6ADB1EE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849D9A39-3BA3-4F6E-B1CD-F9C34655B8B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B83EFA-D61D-4C94-9F36-8A6ADB1EE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849D9A39-3BA3-4F6E-B1CD-F9C34655B8B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B83EFA-D61D-4C94-9F36-8A6ADB1EE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9D9A39-3BA3-4F6E-B1CD-F9C34655B8B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B83EFA-D61D-4C94-9F36-8A6ADB1EE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D9A39-3BA3-4F6E-B1CD-F9C34655B8B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B83EFA-D61D-4C94-9F36-8A6ADB1EE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49D9A39-3BA3-4F6E-B1CD-F9C34655B8B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B83EFA-D61D-4C94-9F36-8A6ADB1EE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49D9A39-3BA3-4F6E-B1CD-F9C34655B8B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B83EFA-D61D-4C94-9F36-8A6ADB1EE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D9A39-3BA3-4F6E-B1CD-F9C34655B8BA}"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83EFA-D61D-4C94-9F36-8A6ADB1EE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Right Heart Catheterization</a:t>
            </a:r>
            <a:endParaRPr lang="en-US" dirty="0"/>
          </a:p>
        </p:txBody>
      </p:sp>
      <p:sp>
        <p:nvSpPr>
          <p:cNvPr id="4" name="Text Placeholder 3"/>
          <p:cNvSpPr>
            <a:spLocks noGrp="1"/>
          </p:cNvSpPr>
          <p:nvPr>
            <p:ph type="body"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74" y="136525"/>
            <a:ext cx="10515600" cy="506413"/>
          </a:xfrm>
        </p:spPr>
        <p:txBody>
          <a:bodyPr>
            <a:normAutofit fontScale="90000"/>
          </a:bodyPr>
          <a:lstStyle/>
          <a:p>
            <a:r>
              <a:rPr lang="en-US" dirty="0" smtClean="0"/>
              <a:t>Univariate Analysis</a:t>
            </a:r>
            <a:endParaRPr lang="en-US" dirty="0"/>
          </a:p>
        </p:txBody>
      </p:sp>
      <p:pic>
        <p:nvPicPr>
          <p:cNvPr id="4" name="Content Placeholder 3"/>
          <p:cNvPicPr>
            <a:picLocks noGrp="1" noChangeAspect="1"/>
          </p:cNvPicPr>
          <p:nvPr>
            <p:ph sz="half" idx="1"/>
          </p:nvPr>
        </p:nvPicPr>
        <p:blipFill>
          <a:blip r:embed="rId1"/>
          <a:stretch>
            <a:fillRect/>
          </a:stretch>
        </p:blipFill>
        <p:spPr>
          <a:xfrm>
            <a:off x="416681" y="738408"/>
            <a:ext cx="5523440" cy="5805488"/>
          </a:xfrm>
          <a:prstGeom prst="rect">
            <a:avLst/>
          </a:prstGeom>
        </p:spPr>
      </p:pic>
      <p:pic>
        <p:nvPicPr>
          <p:cNvPr id="6" name="Content Placeholder 5"/>
          <p:cNvPicPr>
            <a:picLocks noGrp="1" noChangeAspect="1"/>
          </p:cNvPicPr>
          <p:nvPr>
            <p:ph sz="half" idx="2"/>
          </p:nvPr>
        </p:nvPicPr>
        <p:blipFill>
          <a:blip r:embed="rId2"/>
          <a:stretch>
            <a:fillRect/>
          </a:stretch>
        </p:blipFill>
        <p:spPr>
          <a:xfrm>
            <a:off x="6123539" y="136525"/>
            <a:ext cx="5563636" cy="650284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738" y="350838"/>
            <a:ext cx="10515600" cy="592138"/>
          </a:xfrm>
        </p:spPr>
        <p:txBody>
          <a:bodyPr>
            <a:normAutofit fontScale="90000"/>
          </a:bodyPr>
          <a:lstStyle/>
          <a:p>
            <a:r>
              <a:rPr lang="en-US" dirty="0" smtClean="0"/>
              <a:t>Full Model</a:t>
            </a:r>
            <a:endParaRPr lang="en-US" dirty="0"/>
          </a:p>
        </p:txBody>
      </p:sp>
      <p:sp>
        <p:nvSpPr>
          <p:cNvPr id="3" name="Content Placeholder 2"/>
          <p:cNvSpPr>
            <a:spLocks noGrp="1"/>
          </p:cNvSpPr>
          <p:nvPr>
            <p:ph idx="1"/>
          </p:nvPr>
        </p:nvSpPr>
        <p:spPr>
          <a:xfrm>
            <a:off x="838200" y="1257300"/>
            <a:ext cx="10515600" cy="4919663"/>
          </a:xfrm>
        </p:spPr>
        <p:txBody>
          <a:bodyPr>
            <a:normAutofit fontScale="92500" lnSpcReduction="10000"/>
          </a:bodyPr>
          <a:lstStyle/>
          <a:p>
            <a:r>
              <a:rPr lang="en-US" dirty="0" err="1" smtClean="0"/>
              <a:t>Surv</a:t>
            </a:r>
            <a:r>
              <a:rPr lang="en-US" dirty="0" smtClean="0"/>
              <a:t>(time, death1) ~ cat12 + cat13 + cat14 + </a:t>
            </a:r>
            <a:r>
              <a:rPr lang="en-US" b="1" dirty="0" smtClean="0">
                <a:solidFill>
                  <a:schemeClr val="accent1">
                    <a:lumMod val="50000"/>
                  </a:schemeClr>
                </a:solidFill>
              </a:rPr>
              <a:t>cat15</a:t>
            </a:r>
            <a:r>
              <a:rPr lang="en-US" dirty="0" smtClean="0"/>
              <a:t> + cat16 + </a:t>
            </a:r>
            <a:r>
              <a:rPr lang="en-US" b="1" dirty="0" smtClean="0">
                <a:solidFill>
                  <a:schemeClr val="accent1">
                    <a:lumMod val="50000"/>
                  </a:schemeClr>
                </a:solidFill>
              </a:rPr>
              <a:t>cat17</a:t>
            </a:r>
            <a:r>
              <a:rPr lang="en-US" dirty="0" smtClean="0"/>
              <a:t> + cat18 + cat19 + </a:t>
            </a:r>
            <a:r>
              <a:rPr lang="en-US" dirty="0" err="1" smtClean="0"/>
              <a:t>caN</a:t>
            </a:r>
            <a:r>
              <a:rPr lang="en-US" dirty="0" smtClean="0"/>
              <a:t> + </a:t>
            </a:r>
            <a:r>
              <a:rPr lang="en-US" dirty="0" err="1" smtClean="0"/>
              <a:t>caY</a:t>
            </a:r>
            <a:r>
              <a:rPr lang="en-US" dirty="0" smtClean="0"/>
              <a:t> + </a:t>
            </a:r>
            <a:r>
              <a:rPr lang="en-US" dirty="0" err="1" smtClean="0"/>
              <a:t>cardiohx</a:t>
            </a:r>
            <a:r>
              <a:rPr lang="en-US" dirty="0" smtClean="0"/>
              <a:t> + </a:t>
            </a:r>
            <a:r>
              <a:rPr lang="en-US" dirty="0" err="1" smtClean="0"/>
              <a:t>chfhx</a:t>
            </a:r>
            <a:r>
              <a:rPr lang="en-US" dirty="0" smtClean="0"/>
              <a:t> + </a:t>
            </a:r>
            <a:r>
              <a:rPr lang="en-US" dirty="0" err="1" smtClean="0"/>
              <a:t>dementhx</a:t>
            </a:r>
            <a:r>
              <a:rPr lang="en-US" dirty="0" smtClean="0"/>
              <a:t> + </a:t>
            </a:r>
            <a:r>
              <a:rPr lang="en-US" dirty="0" err="1" smtClean="0"/>
              <a:t>psychhx</a:t>
            </a:r>
            <a:r>
              <a:rPr lang="en-US" dirty="0" smtClean="0"/>
              <a:t> + </a:t>
            </a:r>
            <a:r>
              <a:rPr lang="en-US" dirty="0" err="1" smtClean="0"/>
              <a:t>chrpulhx</a:t>
            </a:r>
            <a:r>
              <a:rPr lang="en-US" dirty="0" smtClean="0"/>
              <a:t> + </a:t>
            </a:r>
            <a:r>
              <a:rPr lang="en-US" dirty="0" err="1" smtClean="0"/>
              <a:t>renalhx</a:t>
            </a:r>
            <a:r>
              <a:rPr lang="en-US" dirty="0" smtClean="0"/>
              <a:t> + </a:t>
            </a:r>
            <a:r>
              <a:rPr lang="en-US" dirty="0" err="1" smtClean="0"/>
              <a:t>liverhx</a:t>
            </a:r>
            <a:r>
              <a:rPr lang="en-US" dirty="0" smtClean="0"/>
              <a:t> + </a:t>
            </a:r>
            <a:r>
              <a:rPr lang="en-US" b="1" dirty="0" err="1" smtClean="0">
                <a:solidFill>
                  <a:schemeClr val="accent1">
                    <a:lumMod val="50000"/>
                  </a:schemeClr>
                </a:solidFill>
              </a:rPr>
              <a:t>gibledhx</a:t>
            </a:r>
            <a:r>
              <a:rPr lang="en-US" dirty="0" smtClean="0"/>
              <a:t> + </a:t>
            </a:r>
            <a:r>
              <a:rPr lang="en-US" dirty="0" err="1" smtClean="0"/>
              <a:t>malighx</a:t>
            </a:r>
            <a:r>
              <a:rPr lang="en-US" dirty="0" smtClean="0"/>
              <a:t> + +</a:t>
            </a:r>
            <a:r>
              <a:rPr lang="en-US" dirty="0" err="1" smtClean="0"/>
              <a:t>immunhx</a:t>
            </a:r>
            <a:r>
              <a:rPr lang="en-US" dirty="0" smtClean="0"/>
              <a:t> + </a:t>
            </a:r>
            <a:r>
              <a:rPr lang="en-US" dirty="0" err="1" smtClean="0"/>
              <a:t>transhx</a:t>
            </a:r>
            <a:r>
              <a:rPr lang="en-US" dirty="0" smtClean="0"/>
              <a:t> + </a:t>
            </a:r>
            <a:r>
              <a:rPr lang="en-US" dirty="0" err="1" smtClean="0"/>
              <a:t>amihx</a:t>
            </a:r>
            <a:r>
              <a:rPr lang="en-US" dirty="0" smtClean="0"/>
              <a:t> + </a:t>
            </a:r>
            <a:r>
              <a:rPr lang="en-US" b="1" dirty="0" smtClean="0">
                <a:solidFill>
                  <a:schemeClr val="accent1">
                    <a:lumMod val="50000"/>
                  </a:schemeClr>
                </a:solidFill>
              </a:rPr>
              <a:t>age</a:t>
            </a:r>
            <a:r>
              <a:rPr lang="en-US" dirty="0" smtClean="0"/>
              <a:t> + </a:t>
            </a:r>
            <a:r>
              <a:rPr lang="en-US" b="1" dirty="0" smtClean="0">
                <a:solidFill>
                  <a:schemeClr val="accent1">
                    <a:lumMod val="50000"/>
                  </a:schemeClr>
                </a:solidFill>
              </a:rPr>
              <a:t>sex</a:t>
            </a:r>
            <a:r>
              <a:rPr lang="en-US" dirty="0" smtClean="0"/>
              <a:t> + </a:t>
            </a:r>
            <a:r>
              <a:rPr lang="en-US" dirty="0" err="1" smtClean="0"/>
              <a:t>edu</a:t>
            </a:r>
            <a:r>
              <a:rPr lang="en-US" dirty="0" smtClean="0"/>
              <a:t> + </a:t>
            </a:r>
            <a:r>
              <a:rPr lang="en-US" b="1" dirty="0" smtClean="0">
                <a:solidFill>
                  <a:schemeClr val="accent1">
                    <a:lumMod val="50000"/>
                  </a:schemeClr>
                </a:solidFill>
              </a:rPr>
              <a:t>surv2md1</a:t>
            </a:r>
            <a:r>
              <a:rPr lang="en-US" dirty="0" smtClean="0"/>
              <a:t> + </a:t>
            </a:r>
            <a:r>
              <a:rPr lang="en-US" b="1" dirty="0" smtClean="0">
                <a:solidFill>
                  <a:schemeClr val="accent1">
                    <a:lumMod val="50000"/>
                  </a:schemeClr>
                </a:solidFill>
              </a:rPr>
              <a:t>das2d3pc</a:t>
            </a:r>
            <a:r>
              <a:rPr lang="en-US" dirty="0" smtClean="0"/>
              <a:t> + aps1 + scoma1 + meanbp1 + wblc1 +  </a:t>
            </a:r>
            <a:r>
              <a:rPr lang="en-US" b="1" dirty="0" smtClean="0">
                <a:solidFill>
                  <a:schemeClr val="accent1">
                    <a:lumMod val="50000"/>
                  </a:schemeClr>
                </a:solidFill>
              </a:rPr>
              <a:t>hrt1</a:t>
            </a:r>
            <a:r>
              <a:rPr lang="en-US" dirty="0" smtClean="0"/>
              <a:t> + resp1 + temp1 + pafi1 + alb1 + hema1 + </a:t>
            </a:r>
            <a:r>
              <a:rPr lang="en-US" b="1" dirty="0" smtClean="0">
                <a:solidFill>
                  <a:schemeClr val="accent1">
                    <a:lumMod val="50000"/>
                  </a:schemeClr>
                </a:solidFill>
              </a:rPr>
              <a:t>bili1</a:t>
            </a:r>
            <a:r>
              <a:rPr lang="en-US" dirty="0" smtClean="0"/>
              <a:t> + crea1 + sod1 + </a:t>
            </a:r>
            <a:r>
              <a:rPr lang="en-US" b="1" dirty="0" smtClean="0">
                <a:solidFill>
                  <a:schemeClr val="accent1">
                    <a:lumMod val="50000"/>
                  </a:schemeClr>
                </a:solidFill>
              </a:rPr>
              <a:t>pot1</a:t>
            </a:r>
            <a:r>
              <a:rPr lang="en-US" dirty="0" smtClean="0"/>
              <a:t> + paco21 + ph1 + </a:t>
            </a:r>
            <a:r>
              <a:rPr lang="en-US" b="1" dirty="0" smtClean="0">
                <a:solidFill>
                  <a:schemeClr val="accent1">
                    <a:lumMod val="50000"/>
                  </a:schemeClr>
                </a:solidFill>
              </a:rPr>
              <a:t>swang1</a:t>
            </a:r>
            <a:r>
              <a:rPr lang="en-US" dirty="0" smtClean="0"/>
              <a:t> + wtkilo1 + </a:t>
            </a:r>
            <a:r>
              <a:rPr lang="en-US" b="1" dirty="0" smtClean="0">
                <a:solidFill>
                  <a:schemeClr val="accent1">
                    <a:lumMod val="50000"/>
                  </a:schemeClr>
                </a:solidFill>
              </a:rPr>
              <a:t>dnr1</a:t>
            </a:r>
            <a:r>
              <a:rPr lang="en-US" dirty="0" smtClean="0"/>
              <a:t> + </a:t>
            </a:r>
            <a:r>
              <a:rPr lang="en-US" dirty="0" err="1" smtClean="0"/>
              <a:t>resp</a:t>
            </a:r>
            <a:r>
              <a:rPr lang="en-US" dirty="0" smtClean="0"/>
              <a:t> +  card + neuro + </a:t>
            </a:r>
            <a:r>
              <a:rPr lang="en-US" dirty="0" err="1" smtClean="0"/>
              <a:t>gastr</a:t>
            </a:r>
            <a:r>
              <a:rPr lang="en-US" dirty="0" smtClean="0"/>
              <a:t> + renal + meta + </a:t>
            </a:r>
            <a:r>
              <a:rPr lang="en-US" b="1" dirty="0" err="1" smtClean="0">
                <a:solidFill>
                  <a:schemeClr val="accent1">
                    <a:lumMod val="50000"/>
                  </a:schemeClr>
                </a:solidFill>
              </a:rPr>
              <a:t>hema</a:t>
            </a:r>
            <a:r>
              <a:rPr lang="en-US" dirty="0" smtClean="0"/>
              <a:t> + </a:t>
            </a:r>
            <a:r>
              <a:rPr lang="en-US" dirty="0" err="1" smtClean="0"/>
              <a:t>seps</a:t>
            </a:r>
            <a:r>
              <a:rPr lang="en-US" dirty="0" smtClean="0"/>
              <a:t> + trauma + </a:t>
            </a:r>
            <a:r>
              <a:rPr lang="en-US" dirty="0" err="1" smtClean="0"/>
              <a:t>ortho</a:t>
            </a:r>
            <a:r>
              <a:rPr lang="en-US" dirty="0" smtClean="0"/>
              <a:t> + ninsclas2 + ninsclas3 + ninsclas4 + ninsclas5 + ninsclas6 + black + white + income2 + income3 + income4 + </a:t>
            </a:r>
            <a:r>
              <a:rPr lang="en-US" b="1" dirty="0" smtClean="0">
                <a:solidFill>
                  <a:schemeClr val="accent1">
                    <a:lumMod val="50000"/>
                  </a:schemeClr>
                </a:solidFill>
              </a:rPr>
              <a:t>urin11</a:t>
            </a:r>
            <a:r>
              <a:rPr lang="en-US" dirty="0" smtClean="0"/>
              <a:t> + adld3p1</a:t>
            </a:r>
            <a:endParaRPr lang="en-US" dirty="0" smtClean="0"/>
          </a:p>
          <a:p>
            <a:pPr marL="0" indent="0">
              <a:buNone/>
            </a:pPr>
            <a:endParaRPr lang="en-US" dirty="0" smtClean="0"/>
          </a:p>
          <a:p>
            <a:r>
              <a:rPr lang="en-US" dirty="0" smtClean="0"/>
              <a:t>Likelihood ratio test : 1043  on 68 </a:t>
            </a:r>
            <a:r>
              <a:rPr lang="en-US" dirty="0" err="1" smtClean="0"/>
              <a:t>df</a:t>
            </a:r>
            <a:r>
              <a:rPr lang="en-US" dirty="0" smtClean="0"/>
              <a:t>,   p=0</a:t>
            </a:r>
            <a:endParaRPr lang="en-US" dirty="0" smtClean="0"/>
          </a:p>
          <a:p>
            <a:r>
              <a:rPr lang="en-US" dirty="0" smtClean="0"/>
              <a:t>Wald test                    :1132  on 68 </a:t>
            </a:r>
            <a:r>
              <a:rPr lang="en-US" dirty="0" err="1" smtClean="0"/>
              <a:t>df</a:t>
            </a:r>
            <a:r>
              <a:rPr lang="en-US" dirty="0" smtClean="0"/>
              <a:t>,   p=0</a:t>
            </a:r>
            <a:endParaRPr lang="en-US" dirty="0" smtClean="0"/>
          </a:p>
          <a:p>
            <a:r>
              <a:rPr lang="en-US" dirty="0" smtClean="0"/>
              <a:t>Score (</a:t>
            </a:r>
            <a:r>
              <a:rPr lang="en-US" dirty="0" err="1" smtClean="0"/>
              <a:t>logrank</a:t>
            </a:r>
            <a:r>
              <a:rPr lang="en-US" dirty="0" smtClean="0"/>
              <a:t>) test  : 1207  on 68 </a:t>
            </a:r>
            <a:r>
              <a:rPr lang="en-US" dirty="0" err="1" smtClean="0"/>
              <a:t>df</a:t>
            </a:r>
            <a:r>
              <a:rPr lang="en-US" dirty="0" smtClean="0"/>
              <a:t>,   p=0</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07950"/>
            <a:ext cx="10515600" cy="606425"/>
          </a:xfrm>
        </p:spPr>
        <p:txBody>
          <a:bodyPr>
            <a:normAutofit fontScale="90000"/>
          </a:bodyPr>
          <a:lstStyle/>
          <a:p>
            <a:r>
              <a:rPr lang="en-US" dirty="0" smtClean="0"/>
              <a:t>Reduced model (backward elimination)  </a:t>
            </a:r>
            <a:endParaRPr lang="en-US" dirty="0"/>
          </a:p>
        </p:txBody>
      </p:sp>
      <p:sp>
        <p:nvSpPr>
          <p:cNvPr id="3" name="Content Placeholder 2"/>
          <p:cNvSpPr>
            <a:spLocks noGrp="1"/>
          </p:cNvSpPr>
          <p:nvPr>
            <p:ph idx="1"/>
          </p:nvPr>
        </p:nvSpPr>
        <p:spPr>
          <a:xfrm>
            <a:off x="838200" y="976745"/>
            <a:ext cx="10515600" cy="5200218"/>
          </a:xfrm>
        </p:spPr>
        <p:txBody>
          <a:bodyPr/>
          <a:lstStyle/>
          <a:p>
            <a:r>
              <a:rPr lang="en-US" dirty="0" err="1" smtClean="0"/>
              <a:t>Surv</a:t>
            </a:r>
            <a:r>
              <a:rPr lang="en-US" dirty="0" smtClean="0"/>
              <a:t>(time, death1) ~ cat15 + cat17 + cat18 +  </a:t>
            </a:r>
            <a:r>
              <a:rPr lang="en-US" dirty="0" err="1" smtClean="0"/>
              <a:t>gibledhx</a:t>
            </a:r>
            <a:r>
              <a:rPr lang="en-US" dirty="0" smtClean="0"/>
              <a:t> + age + sex + surv2md1 + das2d3pc + aps1 + hrt1 + bili1 + pot1 + swang1 + dnr1 + </a:t>
            </a:r>
            <a:r>
              <a:rPr lang="en-US" dirty="0" err="1" smtClean="0"/>
              <a:t>hema</a:t>
            </a:r>
            <a:r>
              <a:rPr lang="en-US" dirty="0" smtClean="0"/>
              <a:t> + income4 + urin11</a:t>
            </a:r>
            <a:endParaRPr lang="en-US" dirty="0" smtClean="0"/>
          </a:p>
          <a:p>
            <a:endParaRPr lang="en-US" dirty="0"/>
          </a:p>
          <a:p>
            <a:r>
              <a:rPr lang="en-US" dirty="0" smtClean="0"/>
              <a:t>Likelihood ratio test : 974.1  on 17 </a:t>
            </a:r>
            <a:r>
              <a:rPr lang="en-US" dirty="0" err="1" smtClean="0"/>
              <a:t>df</a:t>
            </a:r>
            <a:r>
              <a:rPr lang="en-US" dirty="0" smtClean="0"/>
              <a:t>,   p=0</a:t>
            </a:r>
            <a:endParaRPr lang="en-US" dirty="0" smtClean="0"/>
          </a:p>
          <a:p>
            <a:r>
              <a:rPr lang="en-US" dirty="0" smtClean="0"/>
              <a:t>Wald test                    :1069  on 17 </a:t>
            </a:r>
            <a:r>
              <a:rPr lang="en-US" dirty="0" err="1" smtClean="0"/>
              <a:t>df</a:t>
            </a:r>
            <a:r>
              <a:rPr lang="en-US" dirty="0" smtClean="0"/>
              <a:t>,   p=0</a:t>
            </a:r>
            <a:endParaRPr lang="en-US" dirty="0" smtClean="0"/>
          </a:p>
          <a:p>
            <a:r>
              <a:rPr lang="en-US" dirty="0" smtClean="0"/>
              <a:t>Score (</a:t>
            </a:r>
            <a:r>
              <a:rPr lang="en-US" dirty="0" err="1" smtClean="0"/>
              <a:t>logrank</a:t>
            </a:r>
            <a:r>
              <a:rPr lang="en-US" dirty="0" smtClean="0"/>
              <a:t>) test  : 1133  on 17 </a:t>
            </a:r>
            <a:r>
              <a:rPr lang="en-US" dirty="0" err="1" smtClean="0"/>
              <a:t>df</a:t>
            </a:r>
            <a:r>
              <a:rPr lang="en-US" dirty="0" smtClean="0"/>
              <a:t>,   p=0</a:t>
            </a:r>
            <a:endParaRPr lang="en-US" dirty="0" smtClean="0"/>
          </a:p>
          <a:p>
            <a:pPr marL="0" indent="0">
              <a:buNone/>
            </a:pPr>
            <a:endParaRPr lang="en-US" dirty="0" smtClean="0"/>
          </a:p>
          <a:p>
            <a:pPr marL="0" indent="0">
              <a:buNone/>
            </a:pPr>
            <a:r>
              <a:rPr lang="en-US" dirty="0" smtClean="0"/>
              <a:t>LRT on 51 degree of freedom</a:t>
            </a:r>
            <a:endParaRPr lang="en-US" dirty="0" smtClean="0"/>
          </a:p>
          <a:p>
            <a:pPr marL="0" indent="0">
              <a:buNone/>
            </a:pPr>
            <a:r>
              <a:rPr lang="en-US" dirty="0" smtClean="0"/>
              <a:t>LRT=68.72 is less than </a:t>
            </a:r>
            <a:r>
              <a:rPr lang="en-US" dirty="0" err="1"/>
              <a:t>C</a:t>
            </a:r>
            <a:r>
              <a:rPr lang="en-US" dirty="0" err="1" smtClean="0"/>
              <a:t>hisq</a:t>
            </a:r>
            <a:r>
              <a:rPr lang="en-US" dirty="0" smtClean="0"/>
              <a:t> (0.99,51)=77.386</a:t>
            </a:r>
            <a:endParaRPr lang="en-US" dirty="0" smtClean="0"/>
          </a:p>
          <a:p>
            <a:pPr marL="0" indent="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250826"/>
            <a:ext cx="10515600" cy="635000"/>
          </a:xfrm>
        </p:spPr>
        <p:txBody>
          <a:bodyPr>
            <a:normAutofit fontScale="90000"/>
          </a:bodyPr>
          <a:lstStyle/>
          <a:p>
            <a:r>
              <a:rPr lang="en-US" dirty="0" smtClean="0"/>
              <a:t>Results (reduced model)</a:t>
            </a:r>
            <a:endParaRPr lang="en-US" dirty="0"/>
          </a:p>
        </p:txBody>
      </p:sp>
      <p:graphicFrame>
        <p:nvGraphicFramePr>
          <p:cNvPr id="5" name="Content Placeholder 4"/>
          <p:cNvGraphicFramePr>
            <a:graphicFrameLocks noGrp="1"/>
          </p:cNvGraphicFramePr>
          <p:nvPr>
            <p:ph idx="1"/>
          </p:nvPr>
        </p:nvGraphicFramePr>
        <p:xfrm>
          <a:off x="1328738" y="1143007"/>
          <a:ext cx="9710420" cy="5565140"/>
        </p:xfrm>
        <a:graphic>
          <a:graphicData uri="http://schemas.openxmlformats.org/drawingml/2006/table">
            <a:tbl>
              <a:tblPr firstRow="1" firstCol="1" bandRow="1"/>
              <a:tblGrid>
                <a:gridCol w="1618110"/>
                <a:gridCol w="1618110"/>
                <a:gridCol w="1618110"/>
                <a:gridCol w="1618110"/>
                <a:gridCol w="1619148"/>
                <a:gridCol w="1619148"/>
              </a:tblGrid>
              <a:tr h="325755">
                <a:tc>
                  <a:txBody>
                    <a:bodyPr/>
                    <a:lstStyle/>
                    <a:p>
                      <a:pPr marL="0" marR="0">
                        <a:lnSpc>
                          <a:spcPct val="107000"/>
                        </a:lnSpc>
                        <a:spcBef>
                          <a:spcPts val="0"/>
                        </a:spcBef>
                        <a:spcAft>
                          <a:spcPts val="0"/>
                        </a:spcAft>
                      </a:pPr>
                      <a:r>
                        <a:rPr lang="en-US" sz="2000" b="1" dirty="0">
                          <a:effectLst/>
                          <a:latin typeface="Calibri" pitchFamily="34" charset="0"/>
                          <a:ea typeface="Calibri" pitchFamily="34" charset="0"/>
                          <a:cs typeface="Cordia New" panose="020B0304020202020204" pitchFamily="34" charset="-34"/>
                        </a:rPr>
                        <a:t> </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coef</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exp(coef)</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se(coef)</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z</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Pr(&gt;|z|)</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94864">
                <a:tc>
                  <a:txBody>
                    <a:bodyPr/>
                    <a:lstStyle/>
                    <a:p>
                      <a:pPr marL="0" marR="0">
                        <a:lnSpc>
                          <a:spcPct val="107000"/>
                        </a:lnSpc>
                        <a:spcBef>
                          <a:spcPts val="0"/>
                        </a:spcBef>
                        <a:spcAft>
                          <a:spcPts val="0"/>
                        </a:spcAft>
                      </a:pPr>
                      <a:r>
                        <a:rPr lang="en-US" sz="2000" b="1" dirty="0">
                          <a:solidFill>
                            <a:srgbClr val="000000"/>
                          </a:solidFill>
                          <a:effectLst/>
                          <a:latin typeface="Calibri" pitchFamily="34" charset="0"/>
                          <a:ea typeface="Calibri" pitchFamily="34" charset="0"/>
                          <a:cs typeface="Cordia New" panose="020B0304020202020204" pitchFamily="34" charset="-34"/>
                        </a:rPr>
                        <a:t>cat15</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0.6481</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1.912</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0.08583</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7.551</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smtClean="0">
                          <a:solidFill>
                            <a:srgbClr val="000000"/>
                          </a:solidFill>
                          <a:effectLst/>
                          <a:latin typeface="Calibri" pitchFamily="34" charset="0"/>
                          <a:ea typeface="Calibri" pitchFamily="34" charset="0"/>
                          <a:cs typeface="Cordia New" panose="020B0304020202020204" pitchFamily="34" charset="-34"/>
                        </a:rPr>
                        <a:t>&lt;0.0001</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94864">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cat17</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0.774</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2.169</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0.2024</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3.824</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0.000131</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94864">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cat18</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0.3565</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1.428</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0.07986</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4.464</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smtClean="0">
                          <a:solidFill>
                            <a:srgbClr val="000000"/>
                          </a:solidFill>
                          <a:effectLst/>
                          <a:latin typeface="Calibri" pitchFamily="34" charset="0"/>
                          <a:ea typeface="Calibri" pitchFamily="34" charset="0"/>
                          <a:cs typeface="Cordia New" panose="020B0304020202020204" pitchFamily="34" charset="-34"/>
                        </a:rPr>
                        <a:t>&lt;0.0001</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94864">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gibledhx</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0.5808</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1.787</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0.1065</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5.453</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smtClean="0">
                          <a:solidFill>
                            <a:srgbClr val="000000"/>
                          </a:solidFill>
                          <a:effectLst/>
                          <a:latin typeface="Calibri" pitchFamily="34" charset="0"/>
                          <a:ea typeface="Calibri" pitchFamily="34" charset="0"/>
                          <a:cs typeface="Cordia New" panose="020B0304020202020204" pitchFamily="34" charset="-34"/>
                        </a:rPr>
                        <a:t>&lt;0.0001</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94864">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age</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0.004512</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1.005</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0.00145</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3.111</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0.001864</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94864">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sexMale</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0.1167</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1.124</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0.04125</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2.829</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0.004666</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94864">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surv2md1</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-1.703</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0.1822</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0.1503</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-11.331</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smtClean="0">
                          <a:solidFill>
                            <a:srgbClr val="000000"/>
                          </a:solidFill>
                          <a:effectLst/>
                          <a:latin typeface="Calibri" pitchFamily="34" charset="0"/>
                          <a:ea typeface="Calibri" pitchFamily="34" charset="0"/>
                          <a:cs typeface="Cordia New" panose="020B0304020202020204" pitchFamily="34" charset="-34"/>
                        </a:rPr>
                        <a:t>&lt;0.0001</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94864">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das2d3pc</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-0.02377</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0.9765</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0.004124</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-5.764</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smtClean="0">
                          <a:solidFill>
                            <a:srgbClr val="000000"/>
                          </a:solidFill>
                          <a:effectLst/>
                          <a:latin typeface="Calibri" pitchFamily="34" charset="0"/>
                          <a:ea typeface="Calibri" pitchFamily="34" charset="0"/>
                          <a:cs typeface="Cordia New" panose="020B0304020202020204" pitchFamily="34" charset="-34"/>
                        </a:rPr>
                        <a:t>&lt;0.0001</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94864">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aps1</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0.003576</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1.004</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0.001354</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2.64</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0.008291</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94864">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hrt1</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0.00151</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1.002</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0.000506</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2.981</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0.002868</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94864">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bili1</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0.02475</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1.025</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0.00394</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6.281</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smtClean="0">
                          <a:solidFill>
                            <a:srgbClr val="000000"/>
                          </a:solidFill>
                          <a:effectLst/>
                          <a:latin typeface="Calibri" pitchFamily="34" charset="0"/>
                          <a:ea typeface="Calibri" pitchFamily="34" charset="0"/>
                          <a:cs typeface="Cordia New" panose="020B0304020202020204" pitchFamily="34" charset="-34"/>
                        </a:rPr>
                        <a:t>&lt;0.0001</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94864">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pot1</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0.05202</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1.053</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0.01946</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2.674</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0.007503</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52999">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swang1RHC</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0.1902</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1.21</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0.04421</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4.303</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smtClean="0">
                          <a:solidFill>
                            <a:srgbClr val="000000"/>
                          </a:solidFill>
                          <a:effectLst/>
                          <a:latin typeface="Calibri" pitchFamily="34" charset="0"/>
                          <a:ea typeface="Calibri" pitchFamily="34" charset="0"/>
                          <a:cs typeface="Cordia New" panose="020B0304020202020204" pitchFamily="34" charset="-34"/>
                        </a:rPr>
                        <a:t>&lt;0.0001</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94864">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dnr1Yes</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0.5635</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1.757</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0.06051</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9.313</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&lt; </a:t>
                      </a:r>
                      <a:r>
                        <a:rPr lang="en-US" sz="2000" dirty="0" smtClean="0">
                          <a:solidFill>
                            <a:srgbClr val="000000"/>
                          </a:solidFill>
                          <a:effectLst/>
                          <a:latin typeface="Calibri" pitchFamily="34" charset="0"/>
                          <a:ea typeface="Calibri" pitchFamily="34" charset="0"/>
                          <a:cs typeface="Cordia New" panose="020B0304020202020204" pitchFamily="34" charset="-34"/>
                        </a:rPr>
                        <a:t>0.0001</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94864">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hemaYes</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0.2346</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1.264</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0.08057</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2.912</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0.00359</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94864">
                <a:tc>
                  <a:txBody>
                    <a:bodyPr/>
                    <a:lstStyle/>
                    <a:p>
                      <a:pPr marL="0" marR="0">
                        <a:lnSpc>
                          <a:spcPct val="107000"/>
                        </a:lnSpc>
                        <a:spcBef>
                          <a:spcPts val="0"/>
                        </a:spcBef>
                        <a:spcAft>
                          <a:spcPts val="0"/>
                        </a:spcAft>
                      </a:pPr>
                      <a:r>
                        <a:rPr lang="en-US" sz="2000" b="1">
                          <a:solidFill>
                            <a:srgbClr val="000000"/>
                          </a:solidFill>
                          <a:effectLst/>
                          <a:latin typeface="Calibri" pitchFamily="34" charset="0"/>
                          <a:ea typeface="Calibri" pitchFamily="34" charset="0"/>
                          <a:cs typeface="Cordia New" panose="020B0304020202020204" pitchFamily="34" charset="-34"/>
                        </a:rPr>
                        <a:t>income4</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0.1433</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1.154</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0.0424</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0000"/>
                          </a:solidFill>
                          <a:effectLst/>
                          <a:latin typeface="Calibri" pitchFamily="34" charset="0"/>
                          <a:ea typeface="Calibri" pitchFamily="34" charset="0"/>
                          <a:cs typeface="Cordia New" panose="020B0304020202020204" pitchFamily="34" charset="-34"/>
                        </a:rPr>
                        <a:t>3.38</a:t>
                      </a:r>
                      <a:endParaRPr lang="en-US" sz="200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rgbClr val="000000"/>
                          </a:solidFill>
                          <a:effectLst/>
                          <a:latin typeface="Calibri" pitchFamily="34" charset="0"/>
                          <a:ea typeface="Calibri" pitchFamily="34" charset="0"/>
                          <a:cs typeface="Cordia New" panose="020B0304020202020204" pitchFamily="34" charset="-34"/>
                        </a:rPr>
                        <a:t>0.000724</a:t>
                      </a:r>
                      <a:endParaRPr lang="en-US" sz="2000" dirty="0">
                        <a:effectLst/>
                        <a:latin typeface="Calibri" pitchFamily="34" charset="0"/>
                        <a:ea typeface="Calibri" pitchFamily="34" charset="0"/>
                        <a:cs typeface="Cordia New" panose="020B0304020202020204" pitchFamily="34" charset="-34"/>
                      </a:endParaRPr>
                    </a:p>
                  </a:txBody>
                  <a:tcPr marL="63539" marR="6353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Transformation</a:t>
            </a:r>
            <a:endParaRPr lang="en-US" dirty="0"/>
          </a:p>
        </p:txBody>
      </p:sp>
      <p:sp>
        <p:nvSpPr>
          <p:cNvPr id="4" name="内容占位符 3"/>
          <p:cNvSpPr/>
          <p:nvPr>
            <p:ph idx="1"/>
          </p:nvPr>
        </p:nvSpPr>
        <p:spPr>
          <a:xfrm>
            <a:off x="838200" y="1722120"/>
            <a:ext cx="10515600" cy="4455160"/>
          </a:xfrm>
        </p:spPr>
        <p:txBody>
          <a:bodyPr>
            <a:noAutofit/>
          </a:bodyPr>
          <a:p>
            <a:r>
              <a:rPr lang="en-US" altLang="zh-CN" sz="2400">
                <a:sym typeface="+mn-ea"/>
              </a:rPr>
              <a:t>Use martingale residuals to find the functional form of covariates.</a:t>
            </a:r>
            <a:endParaRPr lang="en-US" altLang="zh-CN" sz="2400">
              <a:sym typeface="+mn-ea"/>
            </a:endParaRPr>
          </a:p>
          <a:p>
            <a:endParaRPr lang="en-US" altLang="zh-CN" sz="2400">
              <a:sym typeface="+mn-ea"/>
            </a:endParaRPr>
          </a:p>
          <a:p>
            <a:r>
              <a:rPr lang="en-US" altLang="zh-CN" sz="2400">
                <a:sym typeface="+mn-ea"/>
              </a:rPr>
              <a:t>For all covariates that are in the model after the backward model selection procedure, Plot martingale residuals vs each covariate,  there are no apparent patterns.</a:t>
            </a:r>
            <a:endParaRPr lang="en-US" altLang="zh-CN" sz="2400">
              <a:sym typeface="+mn-ea"/>
            </a:endParaRPr>
          </a:p>
          <a:p>
            <a:endParaRPr lang="en-US" altLang="zh-CN" sz="2400">
              <a:sym typeface="+mn-ea"/>
            </a:endParaRPr>
          </a:p>
          <a:p>
            <a:r>
              <a:rPr lang="en-US" altLang="zh-CN" sz="2400">
                <a:sym typeface="+mn-ea"/>
              </a:rPr>
              <a:t>Thus, the linear form for each covariate is appropraite.</a:t>
            </a:r>
            <a:endParaRPr lang="en-US" altLang="zh-CN" sz="2400">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350328"/>
            <a:ext cx="10515600" cy="749810"/>
          </a:xfrm>
        </p:spPr>
        <p:txBody>
          <a:bodyPr>
            <a:normAutofit/>
          </a:bodyPr>
          <a:lstStyle/>
          <a:p>
            <a:r>
              <a:rPr lang="en-US" dirty="0" smtClean="0"/>
              <a:t>Checking PH assumption</a:t>
            </a:r>
            <a:endParaRPr lang="en-US" sz="3600" dirty="0"/>
          </a:p>
        </p:txBody>
      </p:sp>
      <p:sp>
        <p:nvSpPr>
          <p:cNvPr id="4" name="Text Placeholder 3"/>
          <p:cNvSpPr>
            <a:spLocks noGrp="1"/>
          </p:cNvSpPr>
          <p:nvPr>
            <p:ph type="body" idx="1"/>
          </p:nvPr>
        </p:nvSpPr>
        <p:spPr/>
        <p:txBody>
          <a:bodyPr/>
          <a:lstStyle/>
          <a:p>
            <a:r>
              <a:rPr lang="en-US" dirty="0" smtClean="0"/>
              <a:t>Time-varying covariate effects</a:t>
            </a:r>
            <a:endParaRPr lang="en-US" dirty="0"/>
          </a:p>
        </p:txBody>
      </p:sp>
      <p:graphicFrame>
        <p:nvGraphicFramePr>
          <p:cNvPr id="9" name="Content Placeholder 8"/>
          <p:cNvGraphicFramePr>
            <a:graphicFrameLocks noGrp="1"/>
          </p:cNvGraphicFramePr>
          <p:nvPr>
            <p:ph sz="half" idx="2"/>
          </p:nvPr>
        </p:nvGraphicFramePr>
        <p:xfrm>
          <a:off x="839788" y="2798223"/>
          <a:ext cx="5157786" cy="3098292"/>
        </p:xfrm>
        <a:graphic>
          <a:graphicData uri="http://schemas.openxmlformats.org/drawingml/2006/table">
            <a:tbl>
              <a:tblPr firstRow="1" firstCol="1" bandRow="1"/>
              <a:tblGrid>
                <a:gridCol w="1510581"/>
                <a:gridCol w="1141879"/>
                <a:gridCol w="1252663"/>
                <a:gridCol w="1252663"/>
              </a:tblGrid>
              <a:tr h="163002">
                <a:tc>
                  <a:txBody>
                    <a:bodyPr/>
                    <a:lstStyle/>
                    <a:p>
                      <a:endParaRPr lang="en-US" sz="1000">
                        <a:effectLst/>
                        <a:latin typeface="Calibri" pitchFamily="34" charset="0"/>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effectLst/>
                          <a:latin typeface="Calibri" pitchFamily="34" charset="0"/>
                          <a:ea typeface="Calibri" pitchFamily="34" charset="0"/>
                          <a:cs typeface="Cordia New" panose="020B0304020202020204" pitchFamily="34" charset="-34"/>
                        </a:rPr>
                        <a:t>rho</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effectLst/>
                          <a:latin typeface="Calibri" pitchFamily="34" charset="0"/>
                          <a:ea typeface="Calibri" pitchFamily="34" charset="0"/>
                          <a:cs typeface="Cordia New" panose="020B0304020202020204" pitchFamily="34" charset="-34"/>
                        </a:rPr>
                        <a:t>chisq</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effectLst/>
                          <a:latin typeface="Calibri" pitchFamily="34" charset="0"/>
                          <a:ea typeface="Calibri" pitchFamily="34" charset="0"/>
                          <a:cs typeface="Cordia New" panose="020B0304020202020204" pitchFamily="34" charset="-34"/>
                        </a:rPr>
                        <a:t>p</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3002">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cat15</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-0.0606</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9.6348</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0.00191</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3002">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cat17</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0.02741</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1.8838</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0.17</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3002">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cat18</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0.07632</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14.8064</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0.000119</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3002">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gibledhx</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-0.01924</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0.9022</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0.342</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3002">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age</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0.04718</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5.4233</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0.0199</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3002">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sexMale</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-0.00571</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0.0801</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0.777</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3002">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surv2md1</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0.07381</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14.4851</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0.000141</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3002">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das2d3pc</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-0.02676</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1.5485</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0.213</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3002">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aps1</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-0.0354</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3.3322</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0.0679</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3002">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hrt1</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-0.04012</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4.0473</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0.0442</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3002">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bili1</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-0.03289</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2.2314</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0.135</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3002">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pot1</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0.0523</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6.8245</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0.00899</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3002">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swang1RHC</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-0.07346</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14.1388</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0.00017</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3002">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dnr1Yes</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-0.09402</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23.1709</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1.48E-06</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3002">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hemaYes</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-0.04612</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5.2785</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0.0216</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3002">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income4</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-0.05525</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7.722</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Calibri" pitchFamily="34" charset="0"/>
                          <a:ea typeface="Calibri" pitchFamily="34" charset="0"/>
                          <a:cs typeface="Cordia New" panose="020B0304020202020204" pitchFamily="34" charset="-34"/>
                        </a:rPr>
                        <a:t>0.00546</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3002">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urin11</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0.02035</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1.2458</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0.264</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3002">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GLOBAL</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NA</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itchFamily="34" charset="0"/>
                          <a:ea typeface="Calibri" pitchFamily="34" charset="0"/>
                          <a:cs typeface="Cordia New" panose="020B0304020202020204" pitchFamily="34" charset="-34"/>
                        </a:rPr>
                        <a:t>167.1904</a:t>
                      </a:r>
                      <a:endParaRPr lang="en-US" sz="100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effectLst/>
                          <a:latin typeface="Calibri" pitchFamily="34" charset="0"/>
                          <a:ea typeface="Calibri" pitchFamily="34" charset="0"/>
                          <a:cs typeface="Cordia New" panose="020B0304020202020204" pitchFamily="34" charset="-34"/>
                        </a:rPr>
                        <a:t>0</a:t>
                      </a:r>
                      <a:endParaRPr lang="en-US" sz="1000" dirty="0">
                        <a:effectLst/>
                        <a:latin typeface="Calibri" pitchFamily="34" charset="0"/>
                        <a:ea typeface="Calibri" pitchFamily="34" charset="0"/>
                        <a:cs typeface="Cordia New" panose="020B0304020202020204" pitchFamily="34" charset="-34"/>
                      </a:endParaRPr>
                    </a:p>
                  </a:txBody>
                  <a:tcPr marL="62316" marR="6231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bl>
          </a:graphicData>
        </a:graphic>
      </p:graphicFrame>
      <p:sp>
        <p:nvSpPr>
          <p:cNvPr id="6" name="Text Placeholder 5"/>
          <p:cNvSpPr>
            <a:spLocks noGrp="1"/>
          </p:cNvSpPr>
          <p:nvPr>
            <p:ph type="body" sz="quarter" idx="3"/>
          </p:nvPr>
        </p:nvSpPr>
        <p:spPr>
          <a:xfrm>
            <a:off x="7015162" y="985838"/>
            <a:ext cx="4340225" cy="1519237"/>
          </a:xfrm>
        </p:spPr>
        <p:txBody>
          <a:bodyPr/>
          <a:lstStyle/>
          <a:p>
            <a:r>
              <a:rPr lang="en-US" dirty="0" smtClean="0"/>
              <a:t>Log-log curves</a:t>
            </a:r>
            <a:endParaRPr lang="en-US" dirty="0" smtClean="0"/>
          </a:p>
          <a:p>
            <a:r>
              <a:rPr lang="en-US" sz="2000" b="0" dirty="0" smtClean="0"/>
              <a:t>Crossing: cat15,cat17,cat18</a:t>
            </a:r>
            <a:endParaRPr lang="en-US" sz="2000" b="0" dirty="0" smtClean="0"/>
          </a:p>
          <a:p>
            <a:r>
              <a:rPr lang="en-US" sz="2000" b="0" dirty="0" smtClean="0"/>
              <a:t>No crossing: surv2md1,dnr1,income</a:t>
            </a:r>
            <a:endParaRPr lang="en-US" sz="2000" b="0" dirty="0"/>
          </a:p>
        </p:txBody>
      </p:sp>
      <p:pic>
        <p:nvPicPr>
          <p:cNvPr id="11" name="Content Placeholder 10"/>
          <p:cNvPicPr>
            <a:picLocks noGrp="1" noChangeAspect="1"/>
          </p:cNvPicPr>
          <p:nvPr>
            <p:ph sz="quarter" idx="4"/>
          </p:nvPr>
        </p:nvPicPr>
        <p:blipFill>
          <a:blip r:embed="rId1"/>
          <a:stretch>
            <a:fillRect/>
          </a:stretch>
        </p:blipFill>
        <p:spPr>
          <a:xfrm>
            <a:off x="6415089" y="2505074"/>
            <a:ext cx="5114924" cy="3967163"/>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7" y="522288"/>
            <a:ext cx="10515600" cy="635000"/>
          </a:xfrm>
        </p:spPr>
        <p:txBody>
          <a:bodyPr>
            <a:normAutofit fontScale="90000"/>
          </a:bodyPr>
          <a:lstStyle/>
          <a:p>
            <a:r>
              <a:rPr lang="en-US" dirty="0"/>
              <a:t>Model after stratification</a:t>
            </a:r>
            <a:endParaRPr lang="en-US" dirty="0"/>
          </a:p>
        </p:txBody>
      </p:sp>
      <p:graphicFrame>
        <p:nvGraphicFramePr>
          <p:cNvPr id="8" name="Content Placeholder 7"/>
          <p:cNvGraphicFramePr>
            <a:graphicFrameLocks noGrp="1"/>
          </p:cNvGraphicFramePr>
          <p:nvPr>
            <p:ph sz="half" idx="2"/>
          </p:nvPr>
        </p:nvGraphicFramePr>
        <p:xfrm>
          <a:off x="371477" y="1943106"/>
          <a:ext cx="5626099" cy="4317271"/>
        </p:xfrm>
        <a:graphic>
          <a:graphicData uri="http://schemas.openxmlformats.org/drawingml/2006/table">
            <a:tbl>
              <a:tblPr firstRow="1" firstCol="1" bandRow="1"/>
              <a:tblGrid>
                <a:gridCol w="1036489"/>
                <a:gridCol w="917922"/>
                <a:gridCol w="917922"/>
                <a:gridCol w="917922"/>
                <a:gridCol w="917922"/>
                <a:gridCol w="917922"/>
              </a:tblGrid>
              <a:tr h="301989">
                <a:tc>
                  <a:txBody>
                    <a:bodyPr/>
                    <a:lstStyle/>
                    <a:p>
                      <a:endParaRPr lang="en-US" sz="1200" dirty="0">
                        <a:effectLst/>
                        <a:latin typeface="Calibri" pitchFamily="34" charset="0"/>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dirty="0" err="1">
                          <a:effectLst/>
                          <a:latin typeface="Calibri" pitchFamily="34" charset="0"/>
                          <a:ea typeface="Calibri" pitchFamily="34" charset="0"/>
                          <a:cs typeface="Cordia New" panose="020B0304020202020204" pitchFamily="34" charset="-34"/>
                        </a:rPr>
                        <a:t>coef</a:t>
                      </a:r>
                      <a:endParaRPr lang="en-US" sz="1200" dirty="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effectLst/>
                          <a:latin typeface="Calibri" pitchFamily="34" charset="0"/>
                          <a:ea typeface="Calibri" pitchFamily="34" charset="0"/>
                          <a:cs typeface="Cordia New" panose="020B0304020202020204" pitchFamily="34" charset="-34"/>
                        </a:rPr>
                        <a:t>exp(coef)</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effectLst/>
                          <a:latin typeface="Calibri" pitchFamily="34" charset="0"/>
                          <a:ea typeface="Calibri" pitchFamily="34" charset="0"/>
                          <a:cs typeface="Cordia New" panose="020B0304020202020204" pitchFamily="34" charset="-34"/>
                        </a:rPr>
                        <a:t>se(coef)</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effectLst/>
                          <a:latin typeface="Calibri" pitchFamily="34" charset="0"/>
                          <a:ea typeface="Calibri" pitchFamily="34" charset="0"/>
                          <a:cs typeface="Cordia New" panose="020B0304020202020204" pitchFamily="34" charset="-34"/>
                        </a:rPr>
                        <a:t>z</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effectLst/>
                          <a:latin typeface="Calibri" pitchFamily="34" charset="0"/>
                          <a:ea typeface="Calibri" pitchFamily="34" charset="0"/>
                          <a:cs typeface="Cordia New" panose="020B0304020202020204" pitchFamily="34" charset="-34"/>
                        </a:rPr>
                        <a:t>Pr(&gt;|z|)</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0349">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gibledhx</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itchFamily="34" charset="0"/>
                          <a:ea typeface="Calibri" pitchFamily="34" charset="0"/>
                          <a:cs typeface="Cordia New" panose="020B0304020202020204" pitchFamily="34" charset="-34"/>
                        </a:rPr>
                        <a:t>0.5814</a:t>
                      </a:r>
                      <a:endParaRPr lang="en-US" sz="1200" dirty="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1.788</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0.1065</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5.46</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&lt;0.0001</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01989">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age</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itchFamily="34" charset="0"/>
                          <a:ea typeface="Calibri" pitchFamily="34" charset="0"/>
                          <a:cs typeface="Cordia New" panose="020B0304020202020204" pitchFamily="34" charset="-34"/>
                        </a:rPr>
                        <a:t>0.004508</a:t>
                      </a:r>
                      <a:endParaRPr lang="en-US" sz="1200" dirty="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1.005</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0.001456</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3.096</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0.00196</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01989">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sexMale</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itchFamily="34" charset="0"/>
                          <a:ea typeface="Calibri" pitchFamily="34" charset="0"/>
                          <a:cs typeface="Cordia New" panose="020B0304020202020204" pitchFamily="34" charset="-34"/>
                        </a:rPr>
                        <a:t>0.1193</a:t>
                      </a:r>
                      <a:endParaRPr lang="en-US" sz="1200" dirty="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itchFamily="34" charset="0"/>
                          <a:ea typeface="Calibri" pitchFamily="34" charset="0"/>
                          <a:cs typeface="Cordia New" panose="020B0304020202020204" pitchFamily="34" charset="-34"/>
                        </a:rPr>
                        <a:t>1.127</a:t>
                      </a:r>
                      <a:endParaRPr lang="en-US" sz="1200" dirty="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0.04133</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2.886</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0.003904</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01989">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surv2md1</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-1.726</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itchFamily="34" charset="0"/>
                          <a:ea typeface="Calibri" pitchFamily="34" charset="0"/>
                          <a:cs typeface="Cordia New" panose="020B0304020202020204" pitchFamily="34" charset="-34"/>
                        </a:rPr>
                        <a:t>0.178</a:t>
                      </a:r>
                      <a:endParaRPr lang="en-US" sz="1200" dirty="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0.1509</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-11.435</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&lt;0.0001</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01989">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das2d3pc</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-0.02397</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itchFamily="34" charset="0"/>
                          <a:ea typeface="Calibri" pitchFamily="34" charset="0"/>
                          <a:cs typeface="Cordia New" panose="020B0304020202020204" pitchFamily="34" charset="-34"/>
                        </a:rPr>
                        <a:t>0.9763</a:t>
                      </a:r>
                      <a:endParaRPr lang="en-US" sz="1200" dirty="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0.004127</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-5.81</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&lt;0.0001</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01989">
                <a:tc>
                  <a:txBody>
                    <a:bodyPr/>
                    <a:lstStyle/>
                    <a:p>
                      <a:pPr marL="0" marR="0">
                        <a:lnSpc>
                          <a:spcPct val="107000"/>
                        </a:lnSpc>
                        <a:spcBef>
                          <a:spcPts val="0"/>
                        </a:spcBef>
                        <a:spcAft>
                          <a:spcPts val="0"/>
                        </a:spcAft>
                      </a:pPr>
                      <a:r>
                        <a:rPr lang="en-US" sz="1200" b="1">
                          <a:solidFill>
                            <a:srgbClr val="1F4E79"/>
                          </a:solidFill>
                          <a:effectLst/>
                          <a:latin typeface="Calibri" pitchFamily="34" charset="0"/>
                          <a:ea typeface="Calibri" pitchFamily="34" charset="0"/>
                          <a:cs typeface="Cordia New" panose="020B0304020202020204" pitchFamily="34" charset="-34"/>
                        </a:rPr>
                        <a:t>aps1</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solidFill>
                            <a:srgbClr val="1F4E79"/>
                          </a:solidFill>
                          <a:effectLst/>
                          <a:latin typeface="Calibri" pitchFamily="34" charset="0"/>
                          <a:ea typeface="Calibri" pitchFamily="34" charset="0"/>
                          <a:cs typeface="Cordia New" panose="020B0304020202020204" pitchFamily="34" charset="-34"/>
                        </a:rPr>
                        <a:t>0.002911</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dirty="0">
                          <a:solidFill>
                            <a:srgbClr val="1F4E79"/>
                          </a:solidFill>
                          <a:effectLst/>
                          <a:latin typeface="Calibri" pitchFamily="34" charset="0"/>
                          <a:ea typeface="Calibri" pitchFamily="34" charset="0"/>
                          <a:cs typeface="Cordia New" panose="020B0304020202020204" pitchFamily="34" charset="-34"/>
                        </a:rPr>
                        <a:t>1.003</a:t>
                      </a:r>
                      <a:endParaRPr lang="en-US" sz="1200" dirty="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solidFill>
                            <a:srgbClr val="1F4E79"/>
                          </a:solidFill>
                          <a:effectLst/>
                          <a:latin typeface="Calibri" pitchFamily="34" charset="0"/>
                          <a:ea typeface="Calibri" pitchFamily="34" charset="0"/>
                          <a:cs typeface="Cordia New" panose="020B0304020202020204" pitchFamily="34" charset="-34"/>
                        </a:rPr>
                        <a:t>0.00135</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solidFill>
                            <a:srgbClr val="1F4E79"/>
                          </a:solidFill>
                          <a:effectLst/>
                          <a:latin typeface="Calibri" pitchFamily="34" charset="0"/>
                          <a:ea typeface="Calibri" pitchFamily="34" charset="0"/>
                          <a:cs typeface="Cordia New" panose="020B0304020202020204" pitchFamily="34" charset="-34"/>
                        </a:rPr>
                        <a:t>2.156</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solidFill>
                            <a:srgbClr val="1F4E79"/>
                          </a:solidFill>
                          <a:effectLst/>
                          <a:latin typeface="Calibri" pitchFamily="34" charset="0"/>
                          <a:ea typeface="Calibri" pitchFamily="34" charset="0"/>
                          <a:cs typeface="Cordia New" panose="020B0304020202020204" pitchFamily="34" charset="-34"/>
                        </a:rPr>
                        <a:t>0.031074</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01989">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bili1</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0.02572</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itchFamily="34" charset="0"/>
                          <a:ea typeface="Calibri" pitchFamily="34" charset="0"/>
                          <a:cs typeface="Cordia New" panose="020B0304020202020204" pitchFamily="34" charset="-34"/>
                        </a:rPr>
                        <a:t>1.026</a:t>
                      </a:r>
                      <a:endParaRPr lang="en-US" sz="1200" dirty="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itchFamily="34" charset="0"/>
                          <a:ea typeface="Calibri" pitchFamily="34" charset="0"/>
                          <a:cs typeface="Cordia New" panose="020B0304020202020204" pitchFamily="34" charset="-34"/>
                        </a:rPr>
                        <a:t>0.003934</a:t>
                      </a:r>
                      <a:endParaRPr lang="en-US" sz="1200" dirty="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6.537</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&lt;0.0001</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01989">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swang1RHC</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0.1875</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1.206</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itchFamily="34" charset="0"/>
                          <a:ea typeface="Calibri" pitchFamily="34" charset="0"/>
                          <a:cs typeface="Cordia New" panose="020B0304020202020204" pitchFamily="34" charset="-34"/>
                        </a:rPr>
                        <a:t>0.04426</a:t>
                      </a:r>
                      <a:endParaRPr lang="en-US" sz="1200" dirty="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4.235</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&lt;0.0001</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0349">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dnr1Yes</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0.5563</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1.744</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itchFamily="34" charset="0"/>
                          <a:ea typeface="Calibri" pitchFamily="34" charset="0"/>
                          <a:cs typeface="Cordia New" panose="020B0304020202020204" pitchFamily="34" charset="-34"/>
                        </a:rPr>
                        <a:t>0.0607</a:t>
                      </a:r>
                      <a:endParaRPr lang="en-US" sz="1200" dirty="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9.164</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&lt;0.0001</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01989">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hrt1</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0.001735</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1.002</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itchFamily="34" charset="0"/>
                          <a:ea typeface="Calibri" pitchFamily="34" charset="0"/>
                          <a:cs typeface="Cordia New" panose="020B0304020202020204" pitchFamily="34" charset="-34"/>
                        </a:rPr>
                        <a:t>0.000506</a:t>
                      </a:r>
                      <a:endParaRPr lang="en-US" sz="1200" dirty="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3.427</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0.000609</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01989">
                <a:tc>
                  <a:txBody>
                    <a:bodyPr/>
                    <a:lstStyle/>
                    <a:p>
                      <a:pPr marL="0" marR="0">
                        <a:lnSpc>
                          <a:spcPct val="107000"/>
                        </a:lnSpc>
                        <a:spcBef>
                          <a:spcPts val="0"/>
                        </a:spcBef>
                        <a:spcAft>
                          <a:spcPts val="0"/>
                        </a:spcAft>
                      </a:pPr>
                      <a:r>
                        <a:rPr lang="en-US" sz="1200" b="1">
                          <a:solidFill>
                            <a:srgbClr val="1F4E79"/>
                          </a:solidFill>
                          <a:effectLst/>
                          <a:latin typeface="Calibri" pitchFamily="34" charset="0"/>
                          <a:ea typeface="Calibri" pitchFamily="34" charset="0"/>
                          <a:cs typeface="Cordia New" panose="020B0304020202020204" pitchFamily="34" charset="-34"/>
                        </a:rPr>
                        <a:t>pot1</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solidFill>
                            <a:srgbClr val="1F4E79"/>
                          </a:solidFill>
                          <a:effectLst/>
                          <a:latin typeface="Calibri" pitchFamily="34" charset="0"/>
                          <a:ea typeface="Calibri" pitchFamily="34" charset="0"/>
                          <a:cs typeface="Cordia New" panose="020B0304020202020204" pitchFamily="34" charset="-34"/>
                        </a:rPr>
                        <a:t>0.04885</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solidFill>
                            <a:srgbClr val="1F4E79"/>
                          </a:solidFill>
                          <a:effectLst/>
                          <a:latin typeface="Calibri" pitchFamily="34" charset="0"/>
                          <a:ea typeface="Calibri" pitchFamily="34" charset="0"/>
                          <a:cs typeface="Cordia New" panose="020B0304020202020204" pitchFamily="34" charset="-34"/>
                        </a:rPr>
                        <a:t>1.05</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dirty="0">
                          <a:solidFill>
                            <a:srgbClr val="1F4E79"/>
                          </a:solidFill>
                          <a:effectLst/>
                          <a:latin typeface="Calibri" pitchFamily="34" charset="0"/>
                          <a:ea typeface="Calibri" pitchFamily="34" charset="0"/>
                          <a:cs typeface="Cordia New" panose="020B0304020202020204" pitchFamily="34" charset="-34"/>
                        </a:rPr>
                        <a:t>0.01948</a:t>
                      </a:r>
                      <a:endParaRPr lang="en-US" sz="1200" dirty="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solidFill>
                            <a:srgbClr val="1F4E79"/>
                          </a:solidFill>
                          <a:effectLst/>
                          <a:latin typeface="Calibri" pitchFamily="34" charset="0"/>
                          <a:ea typeface="Calibri" pitchFamily="34" charset="0"/>
                          <a:cs typeface="Cordia New" panose="020B0304020202020204" pitchFamily="34" charset="-34"/>
                        </a:rPr>
                        <a:t>2.507</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solidFill>
                            <a:srgbClr val="1F4E79"/>
                          </a:solidFill>
                          <a:effectLst/>
                          <a:latin typeface="Calibri" pitchFamily="34" charset="0"/>
                          <a:ea typeface="Calibri" pitchFamily="34" charset="0"/>
                          <a:cs typeface="Cordia New" panose="020B0304020202020204" pitchFamily="34" charset="-34"/>
                        </a:rPr>
                        <a:t>0.012164</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01989">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hemaYes</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0.2375</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1.268</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0.08071</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itchFamily="34" charset="0"/>
                          <a:ea typeface="Calibri" pitchFamily="34" charset="0"/>
                          <a:cs typeface="Cordia New" panose="020B0304020202020204" pitchFamily="34" charset="-34"/>
                        </a:rPr>
                        <a:t>2.943</a:t>
                      </a:r>
                      <a:endParaRPr lang="en-US" sz="1200" dirty="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0.003249</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01989">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income4</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0.1378</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1.148</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0.04253</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itchFamily="34" charset="0"/>
                          <a:ea typeface="Calibri" pitchFamily="34" charset="0"/>
                          <a:cs typeface="Cordia New" panose="020B0304020202020204" pitchFamily="34" charset="-34"/>
                        </a:rPr>
                        <a:t>3.241</a:t>
                      </a:r>
                      <a:endParaRPr lang="en-US" sz="1200" dirty="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0.001192</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01989">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urin11</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-8.9E-05</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0.9999</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Calibri" pitchFamily="34" charset="0"/>
                          <a:ea typeface="Calibri" pitchFamily="34" charset="0"/>
                          <a:cs typeface="Cordia New" panose="020B0304020202020204" pitchFamily="34" charset="-34"/>
                        </a:rPr>
                        <a:t>2.29E-05</a:t>
                      </a:r>
                      <a:endParaRPr lang="en-US" sz="120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itchFamily="34" charset="0"/>
                          <a:ea typeface="Calibri" pitchFamily="34" charset="0"/>
                          <a:cs typeface="Cordia New" panose="020B0304020202020204" pitchFamily="34" charset="-34"/>
                        </a:rPr>
                        <a:t>-3.882</a:t>
                      </a:r>
                      <a:endParaRPr lang="en-US" sz="1200" dirty="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itchFamily="34" charset="0"/>
                          <a:ea typeface="Calibri" pitchFamily="34" charset="0"/>
                          <a:cs typeface="Cordia New" panose="020B0304020202020204" pitchFamily="34" charset="-34"/>
                        </a:rPr>
                        <a:t>0.000104</a:t>
                      </a:r>
                      <a:endParaRPr lang="en-US" sz="1200" dirty="0">
                        <a:effectLst/>
                        <a:latin typeface="Calibri" pitchFamily="34" charset="0"/>
                        <a:ea typeface="Calibri" pitchFamily="34" charset="0"/>
                        <a:cs typeface="Cordia New" panose="020B0304020202020204" pitchFamily="34" charset="-34"/>
                      </a:endParaRPr>
                    </a:p>
                  </a:txBody>
                  <a:tcPr marL="50086" marR="5008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bl>
          </a:graphicData>
        </a:graphic>
      </p:graphicFrame>
      <p:sp>
        <p:nvSpPr>
          <p:cNvPr id="3" name="Content Placeholder 2"/>
          <p:cNvSpPr>
            <a:spLocks noGrp="1"/>
          </p:cNvSpPr>
          <p:nvPr>
            <p:ph sz="quarter" idx="4"/>
          </p:nvPr>
        </p:nvSpPr>
        <p:spPr>
          <a:xfrm>
            <a:off x="6543675" y="2919413"/>
            <a:ext cx="5183188" cy="1709738"/>
          </a:xfrm>
        </p:spPr>
        <p:txBody>
          <a:bodyPr>
            <a:normAutofit lnSpcReduction="10000"/>
          </a:bodyPr>
          <a:lstStyle/>
          <a:p>
            <a:r>
              <a:rPr lang="en-US" sz="2000" dirty="0" smtClean="0"/>
              <a:t>P-values for aps1 and pot1 become larger after the stratification</a:t>
            </a:r>
            <a:endParaRPr lang="en-US" sz="2000" dirty="0" smtClean="0"/>
          </a:p>
          <a:p>
            <a:r>
              <a:rPr lang="en-US" sz="2000" dirty="0" smtClean="0"/>
              <a:t>Perform backward elimination again</a:t>
            </a:r>
            <a:endParaRPr lang="en-US" sz="2000" dirty="0" smtClean="0"/>
          </a:p>
          <a:p>
            <a:r>
              <a:rPr lang="en-US" sz="2000" dirty="0" smtClean="0"/>
              <a:t>After removing aps1, pot1 becomes significant.</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2425" y="179388"/>
            <a:ext cx="10515600" cy="863600"/>
          </a:xfrm>
        </p:spPr>
        <p:txBody>
          <a:bodyPr/>
          <a:lstStyle/>
          <a:p>
            <a:r>
              <a:rPr lang="en-US" dirty="0" smtClean="0"/>
              <a:t>Final model</a:t>
            </a:r>
            <a:endParaRPr lang="en-US" dirty="0"/>
          </a:p>
        </p:txBody>
      </p:sp>
      <p:sp>
        <p:nvSpPr>
          <p:cNvPr id="8" name="Content Placeholder 7"/>
          <p:cNvSpPr>
            <a:spLocks noGrp="1"/>
          </p:cNvSpPr>
          <p:nvPr>
            <p:ph idx="1"/>
          </p:nvPr>
        </p:nvSpPr>
        <p:spPr>
          <a:xfrm>
            <a:off x="838200" y="1371600"/>
            <a:ext cx="10515600" cy="4805363"/>
          </a:xfrm>
        </p:spPr>
        <p:txBody>
          <a:bodyPr>
            <a:normAutofit lnSpcReduction="10000"/>
          </a:bodyPr>
          <a:lstStyle/>
          <a:p>
            <a:r>
              <a:rPr lang="en-US" dirty="0" smtClean="0"/>
              <a:t>coxph(</a:t>
            </a:r>
            <a:r>
              <a:rPr lang="en-US" dirty="0" err="1" smtClean="0"/>
              <a:t>Surv</a:t>
            </a:r>
            <a:r>
              <a:rPr lang="en-US" dirty="0" smtClean="0"/>
              <a:t>(time,death1</a:t>
            </a:r>
            <a:r>
              <a:rPr lang="en-US" dirty="0"/>
              <a:t>)~strata(cat15</a:t>
            </a:r>
            <a:r>
              <a:rPr lang="en-US" dirty="0" smtClean="0"/>
              <a:t>) + strata(cat17) + strata(cat18) + </a:t>
            </a:r>
            <a:r>
              <a:rPr lang="en-US" dirty="0" err="1" smtClean="0"/>
              <a:t>gibledhx</a:t>
            </a:r>
            <a:r>
              <a:rPr lang="en-US" dirty="0" smtClean="0"/>
              <a:t> + age + sex + surv2md1 + das2d3pc + bili1 + swang1 + dnr1 + hrt1 + pot1 + </a:t>
            </a:r>
            <a:r>
              <a:rPr lang="en-US" dirty="0" err="1" smtClean="0"/>
              <a:t>hema</a:t>
            </a:r>
            <a:r>
              <a:rPr lang="en-US" dirty="0" smtClean="0"/>
              <a:t> + income4 + urin11</a:t>
            </a:r>
            <a:endParaRPr lang="en-US" dirty="0" smtClean="0"/>
          </a:p>
          <a:p>
            <a:endParaRPr lang="en-US" dirty="0" smtClean="0"/>
          </a:p>
          <a:p>
            <a:r>
              <a:rPr lang="en-US" dirty="0"/>
              <a:t>Likelihood ratio </a:t>
            </a:r>
            <a:r>
              <a:rPr lang="en-US" dirty="0" smtClean="0"/>
              <a:t>test: </a:t>
            </a:r>
            <a:r>
              <a:rPr lang="en-US" dirty="0"/>
              <a:t>695.2  </a:t>
            </a:r>
            <a:r>
              <a:rPr lang="en-US" dirty="0" smtClean="0"/>
              <a:t> on </a:t>
            </a:r>
            <a:r>
              <a:rPr lang="en-US" dirty="0"/>
              <a:t>13 </a:t>
            </a:r>
            <a:r>
              <a:rPr lang="en-US" dirty="0" err="1"/>
              <a:t>df</a:t>
            </a:r>
            <a:r>
              <a:rPr lang="en-US" dirty="0"/>
              <a:t>,   p=0</a:t>
            </a:r>
            <a:endParaRPr lang="en-US" dirty="0"/>
          </a:p>
          <a:p>
            <a:r>
              <a:rPr lang="en-US" dirty="0"/>
              <a:t>Wald test             </a:t>
            </a:r>
            <a:r>
              <a:rPr lang="en-US" dirty="0" smtClean="0"/>
              <a:t>     : 737.2   on </a:t>
            </a:r>
            <a:r>
              <a:rPr lang="en-US" dirty="0"/>
              <a:t>13 </a:t>
            </a:r>
            <a:r>
              <a:rPr lang="en-US" dirty="0" err="1"/>
              <a:t>df</a:t>
            </a:r>
            <a:r>
              <a:rPr lang="en-US" dirty="0"/>
              <a:t>,   p=0</a:t>
            </a:r>
            <a:endParaRPr lang="en-US" dirty="0"/>
          </a:p>
          <a:p>
            <a:r>
              <a:rPr lang="en-US" dirty="0"/>
              <a:t>Score (</a:t>
            </a:r>
            <a:r>
              <a:rPr lang="en-US" dirty="0" err="1"/>
              <a:t>logrank</a:t>
            </a:r>
            <a:r>
              <a:rPr lang="en-US" dirty="0"/>
              <a:t>) test </a:t>
            </a:r>
            <a:r>
              <a:rPr lang="en-US" dirty="0" smtClean="0"/>
              <a:t>: </a:t>
            </a:r>
            <a:r>
              <a:rPr lang="en-US" dirty="0"/>
              <a:t>768.8  </a:t>
            </a:r>
            <a:r>
              <a:rPr lang="en-US" dirty="0" smtClean="0"/>
              <a:t> on </a:t>
            </a:r>
            <a:r>
              <a:rPr lang="en-US" dirty="0"/>
              <a:t>13 </a:t>
            </a:r>
            <a:r>
              <a:rPr lang="en-US" dirty="0" err="1"/>
              <a:t>df</a:t>
            </a:r>
            <a:r>
              <a:rPr lang="en-US" dirty="0"/>
              <a:t>,   </a:t>
            </a:r>
            <a:r>
              <a:rPr lang="en-US" dirty="0" smtClean="0"/>
              <a:t>p=0</a:t>
            </a:r>
            <a:endParaRPr lang="en-US" dirty="0" smtClean="0"/>
          </a:p>
          <a:p>
            <a:endParaRPr lang="en-US" dirty="0"/>
          </a:p>
          <a:p>
            <a:pPr marL="0" indent="0">
              <a:buNone/>
            </a:pPr>
            <a:r>
              <a:rPr lang="en-US" dirty="0"/>
              <a:t>LRT </a:t>
            </a:r>
            <a:endParaRPr lang="en-US" dirty="0" smtClean="0"/>
          </a:p>
          <a:p>
            <a:pPr marL="0" indent="0">
              <a:buNone/>
            </a:pPr>
            <a:r>
              <a:rPr lang="en-US" dirty="0" smtClean="0"/>
              <a:t>LRT=4.64 </a:t>
            </a:r>
            <a:r>
              <a:rPr lang="en-US" dirty="0"/>
              <a:t>is less than </a:t>
            </a:r>
            <a:r>
              <a:rPr lang="en-US" dirty="0" err="1"/>
              <a:t>Chisq</a:t>
            </a:r>
            <a:r>
              <a:rPr lang="en-US" dirty="0"/>
              <a:t> (</a:t>
            </a:r>
            <a:r>
              <a:rPr lang="en-US" dirty="0" smtClean="0"/>
              <a:t>0.99,1)=6.635</a:t>
            </a:r>
            <a:endParaRPr lang="en-US" dirty="0"/>
          </a:p>
          <a:p>
            <a:pPr marL="0" indent="0">
              <a:buNone/>
            </a:pPr>
            <a:endParaRPr lang="en-US" dirty="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lstStyle/>
          <a:p>
            <a:r>
              <a:rPr lang="en-US" dirty="0" smtClean="0"/>
              <a:t>Interactions</a:t>
            </a:r>
            <a:endParaRPr lang="en-US" dirty="0"/>
          </a:p>
        </p:txBody>
      </p:sp>
      <p:sp>
        <p:nvSpPr>
          <p:cNvPr id="3" name="Content Placeholder 2"/>
          <p:cNvSpPr>
            <a:spLocks noGrp="1"/>
          </p:cNvSpPr>
          <p:nvPr>
            <p:ph idx="1"/>
          </p:nvPr>
        </p:nvSpPr>
        <p:spPr>
          <a:xfrm>
            <a:off x="838200" y="1428750"/>
            <a:ext cx="10515600" cy="4748213"/>
          </a:xfrm>
        </p:spPr>
        <p:txBody>
          <a:bodyPr/>
          <a:lstStyle/>
          <a:p>
            <a:r>
              <a:rPr lang="en-US" sz="2400" dirty="0" smtClean="0"/>
              <a:t>Considering interactions</a:t>
            </a:r>
            <a:endParaRPr lang="en-US" sz="2400" dirty="0" smtClean="0"/>
          </a:p>
          <a:p>
            <a:pPr marL="0" indent="0">
              <a:buNone/>
            </a:pPr>
            <a:r>
              <a:rPr lang="en-US" sz="2400" dirty="0"/>
              <a:t>	</a:t>
            </a:r>
            <a:r>
              <a:rPr lang="en-US" sz="2400" dirty="0" smtClean="0"/>
              <a:t>swang1 </a:t>
            </a:r>
            <a:r>
              <a:rPr lang="en-US" sz="2400" dirty="0"/>
              <a:t>and </a:t>
            </a:r>
            <a:r>
              <a:rPr lang="en-US" sz="2400" dirty="0" smtClean="0"/>
              <a:t>age (p-value </a:t>
            </a:r>
            <a:r>
              <a:rPr lang="en-US" sz="2400" dirty="0"/>
              <a:t>is </a:t>
            </a:r>
            <a:r>
              <a:rPr lang="en-US" sz="2400" dirty="0" smtClean="0"/>
              <a:t>0.742)</a:t>
            </a:r>
            <a:endParaRPr lang="en-US" sz="2400" dirty="0" smtClean="0"/>
          </a:p>
          <a:p>
            <a:pPr marL="0" indent="0">
              <a:buNone/>
            </a:pPr>
            <a:r>
              <a:rPr lang="en-US" sz="2400" dirty="0"/>
              <a:t>	</a:t>
            </a:r>
            <a:r>
              <a:rPr lang="en-US" sz="2400" dirty="0" smtClean="0"/>
              <a:t>swang1 and sex (p-value is 0.506)</a:t>
            </a:r>
            <a:endParaRPr lang="en-US" sz="2400" dirty="0" smtClean="0"/>
          </a:p>
          <a:p>
            <a:pPr marL="0" indent="0">
              <a:buNone/>
            </a:pPr>
            <a:r>
              <a:rPr lang="en-US" sz="2400" dirty="0"/>
              <a:t>	</a:t>
            </a:r>
            <a:r>
              <a:rPr lang="en-US" sz="2400" dirty="0" smtClean="0"/>
              <a:t>swang1 and hrt1 (p-value is 0.623371)</a:t>
            </a:r>
            <a:endParaRPr lang="en-US" sz="2400" dirty="0" smtClean="0"/>
          </a:p>
          <a:p>
            <a:pPr marL="0" lvl="0" indent="0">
              <a:buNone/>
            </a:pPr>
            <a:r>
              <a:rPr lang="en-US" sz="2400" dirty="0" smtClean="0">
                <a:solidFill>
                  <a:prstClr val="black"/>
                </a:solidFill>
              </a:rPr>
              <a:t>No interactions added to the model.</a:t>
            </a:r>
            <a:endParaRPr lang="en-US" sz="2400" dirty="0" smtClean="0">
              <a:solidFill>
                <a:prstClr val="black"/>
              </a:solidFill>
            </a:endParaRPr>
          </a:p>
          <a:p>
            <a:pPr marL="0" lvl="0" indent="0">
              <a:buNone/>
            </a:pPr>
            <a:endParaRPr lang="en-US" sz="2400" dirty="0" smtClean="0">
              <a:solidFill>
                <a:prstClr val="black"/>
              </a:solidFill>
            </a:endParaRPr>
          </a:p>
          <a:p>
            <a:pPr marL="0" lvl="0" indent="0">
              <a:buNone/>
            </a:pPr>
            <a:r>
              <a:rPr lang="en-US" dirty="0" smtClean="0">
                <a:solidFill>
                  <a:prstClr val="black"/>
                </a:solidFill>
              </a:rPr>
              <a:t>The final model is:</a:t>
            </a:r>
            <a:endParaRPr lang="en-US" dirty="0" smtClean="0">
              <a:solidFill>
                <a:prstClr val="black"/>
              </a:solidFill>
            </a:endParaRPr>
          </a:p>
          <a:p>
            <a:pPr marL="0" indent="0">
              <a:buNone/>
            </a:pPr>
            <a:r>
              <a:rPr lang="en-US" dirty="0"/>
              <a:t>coxph(</a:t>
            </a:r>
            <a:r>
              <a:rPr lang="en-US" dirty="0" err="1"/>
              <a:t>Surv</a:t>
            </a:r>
            <a:r>
              <a:rPr lang="en-US" dirty="0"/>
              <a:t>(time,death1)~strata(cat15) + strata(cat17) + strata(cat18) + </a:t>
            </a:r>
            <a:r>
              <a:rPr lang="en-US" dirty="0" err="1"/>
              <a:t>gibledhx</a:t>
            </a:r>
            <a:r>
              <a:rPr lang="en-US" dirty="0"/>
              <a:t> + age + sex + surv2md1 + das2d3pc + bili1 + </a:t>
            </a:r>
            <a:r>
              <a:rPr lang="en-US" dirty="0">
                <a:solidFill>
                  <a:srgbClr val="002060"/>
                </a:solidFill>
              </a:rPr>
              <a:t>swang1</a:t>
            </a:r>
            <a:r>
              <a:rPr lang="en-US" dirty="0"/>
              <a:t> + dnr1 + hrt1 + pot1 + </a:t>
            </a:r>
            <a:r>
              <a:rPr lang="en-US" dirty="0" err="1"/>
              <a:t>hema</a:t>
            </a:r>
            <a:r>
              <a:rPr lang="en-US" dirty="0"/>
              <a:t> + income4 + urin11</a:t>
            </a:r>
            <a:endParaRPr lang="en-US" dirty="0"/>
          </a:p>
          <a:p>
            <a:pPr marL="0" lvl="0" indent="0">
              <a:buNone/>
            </a:pPr>
            <a:endParaRPr lang="en-US" dirty="0" smtClean="0">
              <a:solidFill>
                <a:prstClr val="black"/>
              </a:solidFill>
            </a:endParaRPr>
          </a:p>
          <a:p>
            <a:pPr marL="0" lvl="0" indent="0">
              <a:buNone/>
            </a:pPr>
            <a:endParaRPr lang="en-US" dirty="0">
              <a:solidFill>
                <a:prstClr val="black"/>
              </a:solidFill>
            </a:endParaRPr>
          </a:p>
          <a:p>
            <a:pPr marL="0" indent="0">
              <a:buNone/>
            </a:pPr>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8" y="179387"/>
            <a:ext cx="10515600" cy="677863"/>
          </a:xfrm>
        </p:spPr>
        <p:txBody>
          <a:bodyPr>
            <a:normAutofit fontScale="90000"/>
          </a:bodyPr>
          <a:lstStyle/>
          <a:p>
            <a:r>
              <a:rPr lang="en-US" dirty="0" smtClean="0"/>
              <a:t>Results (Final model)</a:t>
            </a:r>
            <a:endParaRPr lang="en-US" dirty="0"/>
          </a:p>
        </p:txBody>
      </p:sp>
      <p:graphicFrame>
        <p:nvGraphicFramePr>
          <p:cNvPr id="4" name="Content Placeholder 3"/>
          <p:cNvGraphicFramePr>
            <a:graphicFrameLocks noGrp="1"/>
          </p:cNvGraphicFramePr>
          <p:nvPr>
            <p:ph idx="1"/>
          </p:nvPr>
        </p:nvGraphicFramePr>
        <p:xfrm>
          <a:off x="1114426" y="1976080"/>
          <a:ext cx="10158410" cy="4380207"/>
        </p:xfrm>
        <a:graphic>
          <a:graphicData uri="http://schemas.openxmlformats.org/drawingml/2006/table">
            <a:tbl>
              <a:tblPr firstRow="1" firstCol="1" bandRow="1"/>
              <a:tblGrid>
                <a:gridCol w="1871345"/>
                <a:gridCol w="1657513"/>
                <a:gridCol w="1657388"/>
                <a:gridCol w="1657388"/>
                <a:gridCol w="1657350"/>
                <a:gridCol w="1657426"/>
              </a:tblGrid>
              <a:tr h="325755">
                <a:tc>
                  <a:txBody>
                    <a:bodyPr/>
                    <a:lstStyle/>
                    <a:p>
                      <a:endParaRPr lang="en-US" sz="2000" dirty="0">
                        <a:effectLst/>
                        <a:latin typeface="Calibri" pitchFamily="34" charset="0"/>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itchFamily="34" charset="0"/>
                          <a:ea typeface="Calibri" pitchFamily="34" charset="0"/>
                          <a:cs typeface="Cordia New" panose="020B0304020202020204" pitchFamily="34" charset="-34"/>
                        </a:rPr>
                        <a:t>coef</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itchFamily="34" charset="0"/>
                          <a:ea typeface="Calibri" pitchFamily="34" charset="0"/>
                          <a:cs typeface="Cordia New" panose="020B0304020202020204" pitchFamily="34" charset="-34"/>
                        </a:rPr>
                        <a:t>exp(coef)</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itchFamily="34" charset="0"/>
                          <a:ea typeface="Calibri" pitchFamily="34" charset="0"/>
                          <a:cs typeface="Cordia New" panose="020B0304020202020204" pitchFamily="34" charset="-34"/>
                        </a:rPr>
                        <a:t>se(coef)</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itchFamily="34" charset="0"/>
                          <a:ea typeface="Calibri" pitchFamily="34" charset="0"/>
                          <a:cs typeface="Cordia New" panose="020B0304020202020204" pitchFamily="34" charset="-34"/>
                        </a:rPr>
                        <a:t>z</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itchFamily="34" charset="0"/>
                          <a:ea typeface="Calibri" pitchFamily="34" charset="0"/>
                          <a:cs typeface="Cordia New" panose="020B0304020202020204" pitchFamily="34" charset="-34"/>
                        </a:rPr>
                        <a:t>Pr(&gt;|z|)</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lstStyle/>
                    <a:p>
                      <a:pPr marL="0" marR="0">
                        <a:lnSpc>
                          <a:spcPct val="107000"/>
                        </a:lnSpc>
                        <a:spcBef>
                          <a:spcPts val="0"/>
                        </a:spcBef>
                        <a:spcAft>
                          <a:spcPts val="0"/>
                        </a:spcAft>
                      </a:pPr>
                      <a:r>
                        <a:rPr lang="en-US" sz="2000" dirty="0" err="1">
                          <a:effectLst/>
                          <a:latin typeface="Calibri" pitchFamily="34" charset="0"/>
                          <a:ea typeface="Calibri" pitchFamily="34" charset="0"/>
                          <a:cs typeface="Cordia New" panose="020B0304020202020204" pitchFamily="34" charset="-34"/>
                        </a:rPr>
                        <a:t>gibledhx</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0.5598</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1.75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0.106</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5.28</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&lt;0.0001</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lstStyle/>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age</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0.004085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1.004</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0.001445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2.827</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0.004704</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lstStyle/>
                    <a:p>
                      <a:pPr marL="0" marR="0">
                        <a:lnSpc>
                          <a:spcPct val="107000"/>
                        </a:lnSpc>
                        <a:spcBef>
                          <a:spcPts val="0"/>
                        </a:spcBef>
                        <a:spcAft>
                          <a:spcPts val="0"/>
                        </a:spcAft>
                      </a:pPr>
                      <a:r>
                        <a:rPr lang="en-US" sz="2000" dirty="0" err="1">
                          <a:effectLst/>
                          <a:latin typeface="Calibri" pitchFamily="34" charset="0"/>
                          <a:ea typeface="Calibri" pitchFamily="34" charset="0"/>
                          <a:cs typeface="Cordia New" panose="020B0304020202020204" pitchFamily="34" charset="-34"/>
                        </a:rPr>
                        <a:t>sexMale</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0.1226</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1.13</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0.04131</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2.967</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0.003007</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lstStyle/>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surv2md1</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-1.897</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0.1501</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0.128</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-14.81</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&lt;0.0001</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28295">
                <a:tc>
                  <a:txBody>
                    <a:bodyPr/>
                    <a:lstStyle/>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das2d3pc</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-0.02416</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0.9761</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0.004125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-5.858</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&lt;0.0001</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25755">
                <a:tc>
                  <a:txBody>
                    <a:bodyPr/>
                    <a:lstStyle/>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bili1</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0.02755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1.028</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0.003823</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7.205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&lt;0.0001</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lstStyle/>
                    <a:p>
                      <a:pPr marL="0" marR="0">
                        <a:lnSpc>
                          <a:spcPct val="107000"/>
                        </a:lnSpc>
                        <a:spcBef>
                          <a:spcPts val="0"/>
                        </a:spcBef>
                        <a:spcAft>
                          <a:spcPts val="0"/>
                        </a:spcAft>
                      </a:pPr>
                      <a:r>
                        <a:rPr lang="en-US" sz="2000" b="1" dirty="0">
                          <a:solidFill>
                            <a:srgbClr val="002060"/>
                          </a:solidFill>
                          <a:effectLst/>
                          <a:latin typeface="Calibri" pitchFamily="34" charset="0"/>
                          <a:ea typeface="Calibri" pitchFamily="34" charset="0"/>
                          <a:cs typeface="Cordia New" panose="020B0304020202020204" pitchFamily="34" charset="-34"/>
                        </a:rPr>
                        <a:t>swang1RHC</a:t>
                      </a:r>
                      <a:endParaRPr lang="en-US" sz="2000" b="1" dirty="0">
                        <a:solidFill>
                          <a:srgbClr val="002060"/>
                        </a:solidFill>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solidFill>
                            <a:srgbClr val="002060"/>
                          </a:solidFill>
                          <a:effectLst/>
                          <a:latin typeface="Calibri" pitchFamily="34" charset="0"/>
                          <a:ea typeface="Calibri" pitchFamily="34" charset="0"/>
                          <a:cs typeface="Cordia New" panose="020B0304020202020204" pitchFamily="34" charset="-34"/>
                        </a:rPr>
                        <a:t>0.2007</a:t>
                      </a:r>
                      <a:endParaRPr lang="en-US" sz="2000" b="1">
                        <a:solidFill>
                          <a:srgbClr val="002060"/>
                        </a:solidFill>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solidFill>
                            <a:srgbClr val="002060"/>
                          </a:solidFill>
                          <a:effectLst/>
                          <a:latin typeface="Calibri" pitchFamily="34" charset="0"/>
                          <a:ea typeface="Calibri" pitchFamily="34" charset="0"/>
                          <a:cs typeface="Cordia New" panose="020B0304020202020204" pitchFamily="34" charset="-34"/>
                        </a:rPr>
                        <a:t>1.222</a:t>
                      </a:r>
                      <a:endParaRPr lang="en-US" sz="2000" b="1">
                        <a:solidFill>
                          <a:srgbClr val="002060"/>
                        </a:solidFill>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solidFill>
                            <a:srgbClr val="002060"/>
                          </a:solidFill>
                          <a:effectLst/>
                          <a:latin typeface="Calibri" pitchFamily="34" charset="0"/>
                          <a:ea typeface="Calibri" pitchFamily="34" charset="0"/>
                          <a:cs typeface="Cordia New" panose="020B0304020202020204" pitchFamily="34" charset="-34"/>
                        </a:rPr>
                        <a:t>0.04384</a:t>
                      </a:r>
                      <a:endParaRPr lang="en-US" sz="2000" b="1">
                        <a:solidFill>
                          <a:srgbClr val="002060"/>
                        </a:solidFill>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solidFill>
                            <a:srgbClr val="002060"/>
                          </a:solidFill>
                          <a:effectLst/>
                          <a:latin typeface="Calibri" pitchFamily="34" charset="0"/>
                          <a:ea typeface="Calibri" pitchFamily="34" charset="0"/>
                          <a:cs typeface="Cordia New" panose="020B0304020202020204" pitchFamily="34" charset="-34"/>
                        </a:rPr>
                        <a:t>4.58</a:t>
                      </a:r>
                      <a:endParaRPr lang="en-US" sz="2000" b="1">
                        <a:solidFill>
                          <a:srgbClr val="002060"/>
                        </a:solidFill>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solidFill>
                            <a:srgbClr val="002060"/>
                          </a:solidFill>
                          <a:effectLst/>
                          <a:latin typeface="Calibri" pitchFamily="34" charset="0"/>
                          <a:ea typeface="Calibri" pitchFamily="34" charset="0"/>
                          <a:cs typeface="Cordia New" panose="020B0304020202020204" pitchFamily="34" charset="-34"/>
                        </a:rPr>
                        <a:t>&lt;0.0001</a:t>
                      </a:r>
                      <a:endParaRPr lang="en-US" sz="2000" b="1">
                        <a:solidFill>
                          <a:srgbClr val="002060"/>
                        </a:solidFill>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lstStyle/>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dnr1Yes</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0.559</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1.749</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0.06069</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9.211</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&lt;0.0001</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lstStyle/>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hrt1</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0.001963</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1.002</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0.000498</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3.941</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&lt;0.0001</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lstStyle/>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pot1</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0.05506</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1.057</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0.01932</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2.85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0.004374</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lstStyle/>
                    <a:p>
                      <a:pPr marL="0" marR="0">
                        <a:lnSpc>
                          <a:spcPct val="107000"/>
                        </a:lnSpc>
                        <a:spcBef>
                          <a:spcPts val="0"/>
                        </a:spcBef>
                        <a:spcAft>
                          <a:spcPts val="0"/>
                        </a:spcAft>
                      </a:pPr>
                      <a:r>
                        <a:rPr lang="en-US" sz="2000" dirty="0" err="1">
                          <a:effectLst/>
                          <a:latin typeface="Calibri" pitchFamily="34" charset="0"/>
                          <a:ea typeface="Calibri" pitchFamily="34" charset="0"/>
                          <a:cs typeface="Cordia New" panose="020B0304020202020204" pitchFamily="34" charset="-34"/>
                        </a:rPr>
                        <a:t>hemaYes</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0.2505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1.285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0.08042</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3.114</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0.001843</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lstStyle/>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income4</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0.1399</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1.15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0.0425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3.292</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0.000995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lstStyle/>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urin11</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-9.5E-05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0.9999</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2.28E-05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-4.172</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&lt;0.0001</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bl>
          </a:graphicData>
        </a:graphic>
      </p:graphicFrame>
      <p:sp>
        <p:nvSpPr>
          <p:cNvPr id="5" name="TextBox 4"/>
          <p:cNvSpPr txBox="1"/>
          <p:nvPr/>
        </p:nvSpPr>
        <p:spPr>
          <a:xfrm>
            <a:off x="1000124" y="1062722"/>
            <a:ext cx="10272712" cy="707886"/>
          </a:xfrm>
          <a:prstGeom prst="rect">
            <a:avLst/>
          </a:prstGeom>
          <a:noFill/>
        </p:spPr>
        <p:txBody>
          <a:bodyPr wrap="square" rtlCol="0">
            <a:spAutoFit/>
          </a:bodyPr>
          <a:lstStyle/>
          <a:p>
            <a:r>
              <a:rPr lang="en-US" sz="2000" dirty="0"/>
              <a:t>coxph(</a:t>
            </a:r>
            <a:r>
              <a:rPr lang="en-US" sz="2000" dirty="0" err="1"/>
              <a:t>Surv</a:t>
            </a:r>
            <a:r>
              <a:rPr lang="en-US" sz="2000" dirty="0"/>
              <a:t>(time,death1)~strata(cat15) + strata(cat17) + strata(cat18) + </a:t>
            </a:r>
            <a:r>
              <a:rPr lang="en-US" sz="2000" dirty="0" err="1"/>
              <a:t>gibledhx</a:t>
            </a:r>
            <a:r>
              <a:rPr lang="en-US" sz="2000" dirty="0"/>
              <a:t> + age + sex + surv2md1 + das2d3pc + bili1 + swang1 + dnr1 + hrt1 + pot1 + </a:t>
            </a:r>
            <a:r>
              <a:rPr lang="en-US" sz="2000" dirty="0" err="1"/>
              <a:t>hema</a:t>
            </a:r>
            <a:r>
              <a:rPr lang="en-US" sz="2000" dirty="0"/>
              <a:t> + income4 + urin11</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ackground</a:t>
            </a:r>
            <a:endParaRPr lang="en-US" dirty="0"/>
          </a:p>
        </p:txBody>
      </p:sp>
      <p:sp>
        <p:nvSpPr>
          <p:cNvPr id="3" name="Content Placeholder 2"/>
          <p:cNvSpPr>
            <a:spLocks noGrp="1"/>
          </p:cNvSpPr>
          <p:nvPr>
            <p:ph idx="1"/>
          </p:nvPr>
        </p:nvSpPr>
        <p:spPr>
          <a:xfrm>
            <a:off x="838200" y="1825625"/>
            <a:ext cx="4628515" cy="4351655"/>
          </a:xfrm>
        </p:spPr>
        <p:txBody>
          <a:bodyPr>
            <a:normAutofit/>
          </a:bodyPr>
          <a:lstStyle/>
          <a:p>
            <a:endParaRPr lang="en-US" dirty="0"/>
          </a:p>
          <a:p>
            <a:endParaRPr lang="en-US" dirty="0"/>
          </a:p>
        </p:txBody>
      </p:sp>
      <p:pic>
        <p:nvPicPr>
          <p:cNvPr id="5" name="内容占位符 2"/>
          <p:cNvPicPr>
            <a:picLocks noChangeAspect="1"/>
          </p:cNvPicPr>
          <p:nvPr/>
        </p:nvPicPr>
        <p:blipFill>
          <a:blip r:embed="rId1"/>
          <a:stretch>
            <a:fillRect/>
          </a:stretch>
        </p:blipFill>
        <p:spPr>
          <a:xfrm>
            <a:off x="293370" y="1517650"/>
            <a:ext cx="6715125" cy="4544060"/>
          </a:xfrm>
          <a:prstGeom prst="rect">
            <a:avLst/>
          </a:prstGeom>
        </p:spPr>
      </p:pic>
      <p:pic>
        <p:nvPicPr>
          <p:cNvPr id="6" name="图片 5"/>
          <p:cNvPicPr>
            <a:picLocks noChangeAspect="1"/>
          </p:cNvPicPr>
          <p:nvPr/>
        </p:nvPicPr>
        <p:blipFill>
          <a:blip r:embed="rId2"/>
          <a:stretch>
            <a:fillRect/>
          </a:stretch>
        </p:blipFill>
        <p:spPr>
          <a:xfrm>
            <a:off x="7145020" y="2327910"/>
            <a:ext cx="4615815" cy="30480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a:t>
            </a:r>
            <a:endParaRPr lang="en-US" dirty="0"/>
          </a:p>
        </p:txBody>
      </p:sp>
      <p:sp>
        <p:nvSpPr>
          <p:cNvPr id="4" name="文本框 3"/>
          <p:cNvSpPr txBox="1"/>
          <p:nvPr/>
        </p:nvSpPr>
        <p:spPr>
          <a:xfrm>
            <a:off x="535940" y="1466850"/>
            <a:ext cx="2419350" cy="1617980"/>
          </a:xfrm>
          <a:prstGeom prst="rect">
            <a:avLst/>
          </a:prstGeom>
          <a:noFill/>
        </p:spPr>
        <p:txBody>
          <a:bodyPr wrap="square" rtlCol="0" anchor="t">
            <a:spAutoFit/>
          </a:bodyPr>
          <a:p>
            <a:r>
              <a:rPr lang="en-US" altLang="zh-CN" sz="2000"/>
              <a:t>die earlier than expected:</a:t>
            </a:r>
            <a:endParaRPr lang="en-US" altLang="zh-CN" sz="2000"/>
          </a:p>
          <a:p>
            <a:r>
              <a:rPr lang="zh-CN" altLang="en-US" sz="2000"/>
              <a:t>396  1295 </a:t>
            </a:r>
            <a:endParaRPr lang="zh-CN" altLang="en-US" sz="2000"/>
          </a:p>
          <a:p>
            <a:r>
              <a:rPr lang="zh-CN" altLang="en-US" sz="2000"/>
              <a:t>2707  3335 </a:t>
            </a:r>
            <a:endParaRPr lang="zh-CN" altLang="en-US" sz="2000"/>
          </a:p>
          <a:p>
            <a:r>
              <a:rPr lang="zh-CN" altLang="en-US" sz="2000"/>
              <a:t>3487</a:t>
            </a:r>
            <a:endParaRPr lang="zh-CN" altLang="en-US" sz="2000"/>
          </a:p>
        </p:txBody>
      </p:sp>
      <p:sp>
        <p:nvSpPr>
          <p:cNvPr id="3" name="文本框 2"/>
          <p:cNvSpPr txBox="1"/>
          <p:nvPr/>
        </p:nvSpPr>
        <p:spPr>
          <a:xfrm>
            <a:off x="541020" y="3940810"/>
            <a:ext cx="2419350" cy="1617980"/>
          </a:xfrm>
          <a:prstGeom prst="rect">
            <a:avLst/>
          </a:prstGeom>
          <a:noFill/>
        </p:spPr>
        <p:txBody>
          <a:bodyPr wrap="square" rtlCol="0" anchor="t">
            <a:spAutoFit/>
          </a:bodyPr>
          <a:p>
            <a:r>
              <a:rPr lang="en-US" altLang="zh-CN" sz="2000"/>
              <a:t>live longer than expected:</a:t>
            </a:r>
            <a:endParaRPr lang="en-US" altLang="zh-CN" sz="2000"/>
          </a:p>
          <a:p>
            <a:r>
              <a:rPr lang="zh-CN" altLang="en-US" sz="2000"/>
              <a:t>303  8</a:t>
            </a:r>
            <a:r>
              <a:rPr lang="en-US" altLang="zh-CN" sz="2000"/>
              <a:t>6</a:t>
            </a:r>
            <a:r>
              <a:rPr lang="zh-CN" altLang="en-US" sz="2000"/>
              <a:t>5 </a:t>
            </a:r>
            <a:endParaRPr lang="zh-CN" altLang="en-US" sz="2000"/>
          </a:p>
          <a:p>
            <a:r>
              <a:rPr lang="zh-CN" altLang="en-US" sz="2000"/>
              <a:t>2231 2425 </a:t>
            </a:r>
            <a:endParaRPr lang="zh-CN" altLang="en-US" sz="2000"/>
          </a:p>
          <a:p>
            <a:r>
              <a:rPr lang="zh-CN" altLang="en-US" sz="2000"/>
              <a:t>3401</a:t>
            </a:r>
            <a:endParaRPr lang="zh-CN" altLang="en-US" sz="2000"/>
          </a:p>
        </p:txBody>
      </p:sp>
      <p:pic>
        <p:nvPicPr>
          <p:cNvPr id="5" name="图片 4"/>
          <p:cNvPicPr>
            <a:picLocks noChangeAspect="1"/>
          </p:cNvPicPr>
          <p:nvPr/>
        </p:nvPicPr>
        <p:blipFill>
          <a:blip r:embed="rId1"/>
          <a:stretch>
            <a:fillRect/>
          </a:stretch>
        </p:blipFill>
        <p:spPr>
          <a:xfrm>
            <a:off x="3444240" y="367030"/>
            <a:ext cx="7988300" cy="608838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Influential points</a:t>
            </a:r>
            <a:endParaRPr lang="en-US" dirty="0"/>
          </a:p>
        </p:txBody>
      </p:sp>
      <p:sp>
        <p:nvSpPr>
          <p:cNvPr id="3" name="Content Placeholder 2"/>
          <p:cNvSpPr>
            <a:spLocks noGrp="1"/>
          </p:cNvSpPr>
          <p:nvPr>
            <p:ph idx="1"/>
          </p:nvPr>
        </p:nvSpPr>
        <p:spPr/>
        <p:txBody>
          <a:bodyPr/>
          <a:lstStyle/>
          <a:p>
            <a:pPr marL="0" indent="0">
              <a:buNone/>
            </a:pPr>
            <a:endParaRPr lang="en-US" sz="2000"/>
          </a:p>
          <a:p>
            <a:pPr marL="0" indent="0">
              <a:buNone/>
            </a:pPr>
            <a:endParaRPr lang="en-US" sz="2000"/>
          </a:p>
        </p:txBody>
      </p:sp>
      <p:graphicFrame>
        <p:nvGraphicFramePr>
          <p:cNvPr id="6" name="Content Placeholder 3"/>
          <p:cNvGraphicFramePr>
            <a:graphicFrameLocks noGrp="1"/>
          </p:cNvGraphicFramePr>
          <p:nvPr/>
        </p:nvGraphicFramePr>
        <p:xfrm>
          <a:off x="838200" y="1825625"/>
          <a:ext cx="10368915" cy="4593590"/>
        </p:xfrm>
        <a:graphic>
          <a:graphicData uri="http://schemas.openxmlformats.org/drawingml/2006/table">
            <a:tbl>
              <a:tblPr firstRow="1" firstCol="1" bandRow="1"/>
              <a:tblGrid>
                <a:gridCol w="2160905"/>
                <a:gridCol w="2037080"/>
              </a:tblGrid>
              <a:tr h="325755">
                <a:tc>
                  <a:txBody>
                    <a:bodyPr/>
                    <a:p>
                      <a:endParaRPr lang="en-US" sz="2000" dirty="0">
                        <a:effectLst/>
                        <a:latin typeface="Calibri" pitchFamily="34" charset="0"/>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b="1">
                          <a:effectLst/>
                          <a:latin typeface="Calibri" pitchFamily="34" charset="0"/>
                          <a:ea typeface="Calibri" pitchFamily="34" charset="0"/>
                          <a:cs typeface="Cordia New" panose="020B0304020202020204" pitchFamily="34" charset="-34"/>
                        </a:rPr>
                        <a:t>most influential</a:t>
                      </a:r>
                      <a:endParaRPr lang="en-US" sz="2000" b="1">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25755">
                <a:tc>
                  <a:txBody>
                    <a:bodyPr/>
                    <a:p>
                      <a:pPr marL="0" marR="0">
                        <a:lnSpc>
                          <a:spcPct val="107000"/>
                        </a:lnSpc>
                        <a:spcBef>
                          <a:spcPts val="0"/>
                        </a:spcBef>
                        <a:spcAft>
                          <a:spcPts val="0"/>
                        </a:spcAft>
                      </a:pPr>
                      <a:r>
                        <a:rPr lang="en-US" sz="2000" dirty="0" err="1">
                          <a:effectLst/>
                          <a:latin typeface="Calibri" pitchFamily="34" charset="0"/>
                          <a:ea typeface="Calibri" pitchFamily="34" charset="0"/>
                          <a:cs typeface="Cordia New" panose="020B0304020202020204" pitchFamily="34" charset="-34"/>
                        </a:rPr>
                        <a:t>gibledhx</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865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40995">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age</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3335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25755">
                <a:tc>
                  <a:txBody>
                    <a:bodyPr/>
                    <a:p>
                      <a:pPr marL="0" marR="0">
                        <a:lnSpc>
                          <a:spcPct val="107000"/>
                        </a:lnSpc>
                        <a:spcBef>
                          <a:spcPts val="0"/>
                        </a:spcBef>
                        <a:spcAft>
                          <a:spcPts val="0"/>
                        </a:spcAft>
                      </a:pPr>
                      <a:r>
                        <a:rPr lang="en-US" sz="2000" dirty="0" err="1">
                          <a:effectLst/>
                          <a:latin typeface="Calibri" pitchFamily="34" charset="0"/>
                          <a:ea typeface="Calibri" pitchFamily="34" charset="0"/>
                          <a:cs typeface="Cordia New" panose="020B0304020202020204" pitchFamily="34" charset="-34"/>
                        </a:rPr>
                        <a:t>sexMale</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latin typeface="Calibri" pitchFamily="34" charset="0"/>
                          <a:ea typeface="Calibri" pitchFamily="34" charset="0"/>
                          <a:cs typeface="Cordia New" panose="020B0304020202020204" pitchFamily="34" charset="-34"/>
                          <a:sym typeface="+mn-ea"/>
                        </a:rPr>
                        <a:t>3335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25755">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surv2md1</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latin typeface="Calibri" pitchFamily="34" charset="0"/>
                          <a:ea typeface="Calibri" pitchFamily="34" charset="0"/>
                          <a:cs typeface="Cordia New" panose="020B0304020202020204" pitchFamily="34" charset="-34"/>
                          <a:sym typeface="+mn-ea"/>
                        </a:rPr>
                        <a:t>3335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43535">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das2d3pc</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1295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25755">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bili1</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2167</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p>
                      <a:pPr marL="0" marR="0">
                        <a:lnSpc>
                          <a:spcPct val="107000"/>
                        </a:lnSpc>
                        <a:spcBef>
                          <a:spcPts val="0"/>
                        </a:spcBef>
                        <a:spcAft>
                          <a:spcPts val="0"/>
                        </a:spcAft>
                      </a:pPr>
                      <a:r>
                        <a:rPr lang="en-US" sz="2000" b="1" dirty="0">
                          <a:solidFill>
                            <a:srgbClr val="002060"/>
                          </a:solidFill>
                          <a:effectLst/>
                          <a:latin typeface="Calibri" pitchFamily="34" charset="0"/>
                          <a:ea typeface="Calibri" pitchFamily="34" charset="0"/>
                          <a:cs typeface="Cordia New" panose="020B0304020202020204" pitchFamily="34" charset="-34"/>
                        </a:rPr>
                        <a:t>swang1RHC</a:t>
                      </a:r>
                      <a:endParaRPr lang="en-US" sz="2000" b="1" dirty="0">
                        <a:solidFill>
                          <a:srgbClr val="002060"/>
                        </a:solidFill>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b="1">
                          <a:solidFill>
                            <a:srgbClr val="002060"/>
                          </a:solidFill>
                          <a:effectLst/>
                          <a:latin typeface="Calibri" pitchFamily="34" charset="0"/>
                          <a:ea typeface="Calibri" pitchFamily="34" charset="0"/>
                          <a:cs typeface="Cordia New" panose="020B0304020202020204" pitchFamily="34" charset="-34"/>
                        </a:rPr>
                        <a:t>1295</a:t>
                      </a:r>
                      <a:endParaRPr lang="en-US" sz="2000" b="1">
                        <a:solidFill>
                          <a:srgbClr val="002060"/>
                        </a:solidFill>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25755">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dnr1Yes</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3335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25755">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hrt1</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3099</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25755">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pot1</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396</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p>
                      <a:pPr marL="0" marR="0">
                        <a:lnSpc>
                          <a:spcPct val="107000"/>
                        </a:lnSpc>
                        <a:spcBef>
                          <a:spcPts val="0"/>
                        </a:spcBef>
                        <a:spcAft>
                          <a:spcPts val="0"/>
                        </a:spcAft>
                      </a:pPr>
                      <a:r>
                        <a:rPr lang="en-US" sz="2000" dirty="0" err="1">
                          <a:effectLst/>
                          <a:latin typeface="Calibri" pitchFamily="34" charset="0"/>
                          <a:ea typeface="Calibri" pitchFamily="34" charset="0"/>
                          <a:cs typeface="Cordia New" panose="020B0304020202020204" pitchFamily="34" charset="-34"/>
                        </a:rPr>
                        <a:t>hemaYes</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422</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income4</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2865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urin11</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2487</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bl>
          </a:graphicData>
        </a:graphic>
      </p:graphicFrame>
      <p:sp>
        <p:nvSpPr>
          <p:cNvPr id="4" name="文本框 3"/>
          <p:cNvSpPr txBox="1"/>
          <p:nvPr/>
        </p:nvSpPr>
        <p:spPr>
          <a:xfrm>
            <a:off x="6141720" y="2590800"/>
            <a:ext cx="4953000" cy="1375410"/>
          </a:xfrm>
          <a:prstGeom prst="rect">
            <a:avLst/>
          </a:prstGeom>
          <a:noFill/>
        </p:spPr>
        <p:txBody>
          <a:bodyPr wrap="square" rtlCol="0">
            <a:spAutoFit/>
          </a:bodyPr>
          <a:p>
            <a:r>
              <a:rPr lang="en-US" altLang="zh-CN" sz="2800"/>
              <a:t>Keep those data as they are since we have no evidence that they are incorrectly collected.</a:t>
            </a:r>
            <a:endParaRPr lang="en-US" altLang="zh-CN" sz="28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validation</a:t>
            </a:r>
            <a:endParaRPr lang="en-US" dirty="0"/>
          </a:p>
        </p:txBody>
      </p:sp>
      <p:graphicFrame>
        <p:nvGraphicFramePr>
          <p:cNvPr id="6" name="Content Placeholder 3"/>
          <p:cNvGraphicFramePr>
            <a:graphicFrameLocks noGrp="1"/>
          </p:cNvGraphicFramePr>
          <p:nvPr>
            <p:ph idx="1"/>
          </p:nvPr>
        </p:nvGraphicFramePr>
        <p:xfrm>
          <a:off x="838200" y="1825625"/>
          <a:ext cx="10368915" cy="4593590"/>
        </p:xfrm>
        <a:graphic>
          <a:graphicData uri="http://schemas.openxmlformats.org/drawingml/2006/table">
            <a:tbl>
              <a:tblPr firstRow="1" firstCol="1" bandRow="1"/>
              <a:tblGrid>
                <a:gridCol w="2282825"/>
                <a:gridCol w="2021840"/>
                <a:gridCol w="2020570"/>
                <a:gridCol w="2022475"/>
                <a:gridCol w="2021205"/>
              </a:tblGrid>
              <a:tr h="325755">
                <a:tc>
                  <a:txBody>
                    <a:bodyPr/>
                    <a:p>
                      <a:endParaRPr lang="en-US" sz="2000" dirty="0">
                        <a:effectLst/>
                        <a:latin typeface="Calibri" pitchFamily="34" charset="0"/>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b="1">
                          <a:effectLst/>
                          <a:latin typeface="Calibri" pitchFamily="34" charset="0"/>
                          <a:ea typeface="Calibri" pitchFamily="34" charset="0"/>
                          <a:cs typeface="Cordia New" panose="020B0304020202020204" pitchFamily="34" charset="-34"/>
                        </a:rPr>
                        <a:t>coef (learning)</a:t>
                      </a:r>
                      <a:endParaRPr lang="en-US" sz="2000" b="1">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b="1">
                          <a:effectLst/>
                          <a:latin typeface="Calibri" pitchFamily="34" charset="0"/>
                          <a:ea typeface="Calibri" pitchFamily="34" charset="0"/>
                          <a:cs typeface="Cordia New" panose="020B0304020202020204" pitchFamily="34" charset="-34"/>
                        </a:rPr>
                        <a:t>se </a:t>
                      </a:r>
                      <a:r>
                        <a:rPr lang="en-US" sz="2000" b="1">
                          <a:latin typeface="Calibri" pitchFamily="34" charset="0"/>
                          <a:ea typeface="Calibri" pitchFamily="34" charset="0"/>
                          <a:cs typeface="Cordia New" panose="020B0304020202020204" pitchFamily="34" charset="-34"/>
                          <a:sym typeface="+mn-ea"/>
                        </a:rPr>
                        <a:t>(learning)</a:t>
                      </a:r>
                      <a:endParaRPr lang="en-US" sz="2000" b="1">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b="1">
                          <a:latin typeface="Calibri" pitchFamily="34" charset="0"/>
                          <a:ea typeface="Calibri" pitchFamily="34" charset="0"/>
                          <a:cs typeface="Cordia New" panose="020B0304020202020204" pitchFamily="34" charset="-34"/>
                          <a:sym typeface="+mn-ea"/>
                        </a:rPr>
                        <a:t>coef (validation)</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b="1">
                          <a:latin typeface="Calibri" pitchFamily="34" charset="0"/>
                          <a:ea typeface="Calibri" pitchFamily="34" charset="0"/>
                          <a:cs typeface="Cordia New" panose="020B0304020202020204" pitchFamily="34" charset="-34"/>
                          <a:sym typeface="+mn-ea"/>
                        </a:rPr>
                        <a:t> se (validation)</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p>
                      <a:pPr marL="0" marR="0">
                        <a:lnSpc>
                          <a:spcPct val="107000"/>
                        </a:lnSpc>
                        <a:spcBef>
                          <a:spcPts val="0"/>
                        </a:spcBef>
                        <a:spcAft>
                          <a:spcPts val="0"/>
                        </a:spcAft>
                      </a:pPr>
                      <a:r>
                        <a:rPr lang="en-US" sz="2000" dirty="0" err="1">
                          <a:effectLst/>
                          <a:latin typeface="Calibri" pitchFamily="34" charset="0"/>
                          <a:ea typeface="Calibri" pitchFamily="34" charset="0"/>
                          <a:cs typeface="Cordia New" panose="020B0304020202020204" pitchFamily="34" charset="-34"/>
                        </a:rPr>
                        <a:t>gibledhx</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0.5598</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0.1060</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0.2987</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0.0927</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40995">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age</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0.004085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0.0014</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0.0037</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0.0012</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25755">
                <a:tc>
                  <a:txBody>
                    <a:bodyPr/>
                    <a:p>
                      <a:pPr marL="0" marR="0">
                        <a:lnSpc>
                          <a:spcPct val="107000"/>
                        </a:lnSpc>
                        <a:spcBef>
                          <a:spcPts val="0"/>
                        </a:spcBef>
                        <a:spcAft>
                          <a:spcPts val="0"/>
                        </a:spcAft>
                      </a:pPr>
                      <a:r>
                        <a:rPr lang="en-US" sz="2000" dirty="0" err="1">
                          <a:effectLst/>
                          <a:latin typeface="Calibri" pitchFamily="34" charset="0"/>
                          <a:ea typeface="Calibri" pitchFamily="34" charset="0"/>
                          <a:cs typeface="Cordia New" panose="020B0304020202020204" pitchFamily="34" charset="-34"/>
                        </a:rPr>
                        <a:t>sexMale</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0.1226</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0.0413</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0.1037</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0.0337</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25755">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surv2md1</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-1.897</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0.1280</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-1.9664</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0.1047</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43535">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das2d3pc</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-0.02416</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0.0041</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-0.0239</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0.0034</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25755">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bili1</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0.02755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0.0038 </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0.0272 </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0.0030</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p>
                      <a:pPr marL="0" marR="0">
                        <a:lnSpc>
                          <a:spcPct val="107000"/>
                        </a:lnSpc>
                        <a:spcBef>
                          <a:spcPts val="0"/>
                        </a:spcBef>
                        <a:spcAft>
                          <a:spcPts val="0"/>
                        </a:spcAft>
                      </a:pPr>
                      <a:r>
                        <a:rPr lang="en-US" sz="2000" b="1" dirty="0">
                          <a:solidFill>
                            <a:srgbClr val="002060"/>
                          </a:solidFill>
                          <a:effectLst/>
                          <a:latin typeface="Calibri" pitchFamily="34" charset="0"/>
                          <a:ea typeface="Calibri" pitchFamily="34" charset="0"/>
                          <a:cs typeface="Cordia New" panose="020B0304020202020204" pitchFamily="34" charset="-34"/>
                        </a:rPr>
                        <a:t>swang1RHC</a:t>
                      </a:r>
                      <a:endParaRPr lang="en-US" sz="2000" b="1" dirty="0">
                        <a:solidFill>
                          <a:srgbClr val="002060"/>
                        </a:solidFill>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b="1">
                          <a:solidFill>
                            <a:srgbClr val="002060"/>
                          </a:solidFill>
                          <a:effectLst/>
                          <a:latin typeface="Calibri" pitchFamily="34" charset="0"/>
                          <a:ea typeface="Calibri" pitchFamily="34" charset="0"/>
                          <a:cs typeface="Cordia New" panose="020B0304020202020204" pitchFamily="34" charset="-34"/>
                        </a:rPr>
                        <a:t>0.2007</a:t>
                      </a:r>
                      <a:endParaRPr lang="en-US" sz="2000" b="1">
                        <a:solidFill>
                          <a:srgbClr val="002060"/>
                        </a:solidFill>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b="1">
                          <a:solidFill>
                            <a:srgbClr val="002060"/>
                          </a:solidFill>
                          <a:effectLst/>
                          <a:latin typeface="Calibri" pitchFamily="34" charset="0"/>
                          <a:ea typeface="Calibri" pitchFamily="34" charset="0"/>
                          <a:cs typeface="Cordia New" panose="020B0304020202020204" pitchFamily="34" charset="-34"/>
                        </a:rPr>
                        <a:t>0.0438 </a:t>
                      </a:r>
                      <a:endParaRPr lang="en-US" sz="2000" b="1">
                        <a:solidFill>
                          <a:srgbClr val="002060"/>
                        </a:solidFill>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b="1">
                          <a:solidFill>
                            <a:srgbClr val="002060"/>
                          </a:solidFill>
                          <a:effectLst/>
                          <a:latin typeface="Calibri" pitchFamily="34" charset="0"/>
                          <a:ea typeface="Calibri" pitchFamily="34" charset="0"/>
                          <a:cs typeface="Cordia New" panose="020B0304020202020204" pitchFamily="34" charset="-34"/>
                        </a:rPr>
                        <a:t>0.1488</a:t>
                      </a:r>
                      <a:endParaRPr lang="en-US" sz="2000" b="1">
                        <a:solidFill>
                          <a:srgbClr val="002060"/>
                        </a:solidFill>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b="1">
                          <a:solidFill>
                            <a:srgbClr val="002060"/>
                          </a:solidFill>
                          <a:effectLst/>
                          <a:latin typeface="Calibri" pitchFamily="34" charset="0"/>
                          <a:ea typeface="Calibri" pitchFamily="34" charset="0"/>
                          <a:cs typeface="Cordia New" panose="020B0304020202020204" pitchFamily="34" charset="-34"/>
                        </a:rPr>
                        <a:t>0.0354</a:t>
                      </a:r>
                      <a:endParaRPr lang="en-US" sz="2000" b="1">
                        <a:solidFill>
                          <a:srgbClr val="002060"/>
                        </a:solidFill>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25755">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dnr1Yes</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0.559</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0.0607</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0.5928</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0.0492</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25755">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hrt1</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0.001963</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0.0005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0.0025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0.0004</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25755">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pot1</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0.05506</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0.0193</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0.0233</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0.0161</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p>
                      <a:pPr marL="0" marR="0">
                        <a:lnSpc>
                          <a:spcPct val="107000"/>
                        </a:lnSpc>
                        <a:spcBef>
                          <a:spcPts val="0"/>
                        </a:spcBef>
                        <a:spcAft>
                          <a:spcPts val="0"/>
                        </a:spcAft>
                      </a:pPr>
                      <a:r>
                        <a:rPr lang="en-US" sz="2000" dirty="0" err="1">
                          <a:effectLst/>
                          <a:latin typeface="Calibri" pitchFamily="34" charset="0"/>
                          <a:ea typeface="Calibri" pitchFamily="34" charset="0"/>
                          <a:cs typeface="Cordia New" panose="020B0304020202020204" pitchFamily="34" charset="-34"/>
                        </a:rPr>
                        <a:t>hemaYes</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0.2505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latin typeface="Calibri" pitchFamily="34" charset="0"/>
                          <a:ea typeface="Calibri" pitchFamily="34" charset="0"/>
                          <a:cs typeface="Cordia New" panose="020B0304020202020204" pitchFamily="34" charset="-34"/>
                          <a:sym typeface="+mn-ea"/>
                        </a:rPr>
                        <a:t>0.0804</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0.2522</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0.0661</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income4</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0.1399</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0.0425</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0.1119</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0.0342</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381">
                <a:tc>
                  <a:txBody>
                    <a:bodyPr/>
                    <a:p>
                      <a:pPr marL="0" marR="0">
                        <a:lnSpc>
                          <a:spcPct val="107000"/>
                        </a:lnSpc>
                        <a:spcBef>
                          <a:spcPts val="0"/>
                        </a:spcBef>
                        <a:spcAft>
                          <a:spcPts val="0"/>
                        </a:spcAft>
                      </a:pPr>
                      <a:r>
                        <a:rPr lang="en-US" sz="2000" dirty="0">
                          <a:effectLst/>
                          <a:latin typeface="Calibri" pitchFamily="34" charset="0"/>
                          <a:ea typeface="Calibri" pitchFamily="34" charset="0"/>
                          <a:cs typeface="Cordia New" panose="020B0304020202020204" pitchFamily="34" charset="-34"/>
                        </a:rPr>
                        <a:t>urin11</a:t>
                      </a:r>
                      <a:endParaRPr lang="en-US" sz="2000" dirty="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-0.0001</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0.0000</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-0.0001</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p>
                      <a:pPr marL="0" marR="0">
                        <a:lnSpc>
                          <a:spcPct val="107000"/>
                        </a:lnSpc>
                        <a:spcBef>
                          <a:spcPts val="0"/>
                        </a:spcBef>
                        <a:spcAft>
                          <a:spcPts val="0"/>
                        </a:spcAft>
                      </a:pPr>
                      <a:r>
                        <a:rPr lang="en-US" sz="2000">
                          <a:effectLst/>
                          <a:latin typeface="Calibri" pitchFamily="34" charset="0"/>
                          <a:ea typeface="Calibri" pitchFamily="34" charset="0"/>
                          <a:cs typeface="Cordia New" panose="020B0304020202020204" pitchFamily="34" charset="-34"/>
                        </a:rPr>
                        <a:t>0.0000</a:t>
                      </a:r>
                      <a:endParaRPr lang="en-US" sz="2000">
                        <a:effectLst/>
                        <a:latin typeface="Calibri" pitchFamily="34" charset="0"/>
                        <a:ea typeface="Calibri" pitchFamily="34" charset="0"/>
                        <a:cs typeface="Cordia New" panose="020B0304020202020204" pitchFamily="34" charset="-34"/>
                      </a:endParaRPr>
                    </a:p>
                  </a:txBody>
                  <a:tcPr marL="45076" marR="45076"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777240" y="334645"/>
            <a:ext cx="10515600" cy="1325563"/>
          </a:xfrm>
        </p:spPr>
        <p:txBody>
          <a:bodyPr/>
          <a:p>
            <a:r>
              <a:rPr lang="en-US" dirty="0" smtClean="0"/>
              <a:t>Model validation</a:t>
            </a:r>
            <a:endParaRPr lang="en-US" dirty="0"/>
          </a:p>
        </p:txBody>
      </p:sp>
      <p:pic>
        <p:nvPicPr>
          <p:cNvPr id="12" name="图片 11"/>
          <p:cNvPicPr>
            <a:picLocks noChangeAspect="1"/>
          </p:cNvPicPr>
          <p:nvPr/>
        </p:nvPicPr>
        <p:blipFill>
          <a:blip r:embed="rId1"/>
          <a:stretch>
            <a:fillRect/>
          </a:stretch>
        </p:blipFill>
        <p:spPr>
          <a:xfrm>
            <a:off x="2828290" y="1383030"/>
            <a:ext cx="6653430" cy="507111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validation</a:t>
            </a:r>
            <a:endParaRPr lang="en-US" dirty="0"/>
          </a:p>
        </p:txBody>
      </p:sp>
      <p:pic>
        <p:nvPicPr>
          <p:cNvPr id="4" name="图片 3"/>
          <p:cNvPicPr>
            <a:picLocks noChangeAspect="1"/>
          </p:cNvPicPr>
          <p:nvPr/>
        </p:nvPicPr>
        <p:blipFill>
          <a:blip r:embed="rId1"/>
          <a:stretch>
            <a:fillRect/>
          </a:stretch>
        </p:blipFill>
        <p:spPr>
          <a:xfrm>
            <a:off x="2630170" y="1443990"/>
            <a:ext cx="6653430" cy="507111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validation</a:t>
            </a:r>
            <a:endParaRPr lang="en-US" dirty="0"/>
          </a:p>
        </p:txBody>
      </p:sp>
      <p:pic>
        <p:nvPicPr>
          <p:cNvPr id="4" name="图片 3"/>
          <p:cNvPicPr>
            <a:picLocks noChangeAspect="1"/>
          </p:cNvPicPr>
          <p:nvPr/>
        </p:nvPicPr>
        <p:blipFill>
          <a:blip r:embed="rId1"/>
          <a:stretch>
            <a:fillRect/>
          </a:stretch>
        </p:blipFill>
        <p:spPr>
          <a:xfrm>
            <a:off x="2828290" y="1550670"/>
            <a:ext cx="6653430" cy="507111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validation</a:t>
            </a:r>
            <a:endParaRPr lang="en-US" dirty="0"/>
          </a:p>
        </p:txBody>
      </p:sp>
      <p:pic>
        <p:nvPicPr>
          <p:cNvPr id="4" name="图片 3"/>
          <p:cNvPicPr>
            <a:picLocks noChangeAspect="1"/>
          </p:cNvPicPr>
          <p:nvPr/>
        </p:nvPicPr>
        <p:blipFill>
          <a:blip r:embed="rId1"/>
          <a:stretch>
            <a:fillRect/>
          </a:stretch>
        </p:blipFill>
        <p:spPr>
          <a:xfrm>
            <a:off x="2736850" y="1383030"/>
            <a:ext cx="6653430" cy="507111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79" y="290830"/>
            <a:ext cx="10515600" cy="506413"/>
          </a:xfrm>
        </p:spPr>
        <p:txBody>
          <a:bodyPr>
            <a:normAutofit fontScale="90000"/>
          </a:bodyPr>
          <a:lstStyle/>
          <a:p>
            <a:r>
              <a:rPr lang="en-US" dirty="0" smtClean="0"/>
              <a:t>RHC vs. NO RHC (KM-estimator)</a:t>
            </a:r>
            <a:endParaRPr lang="zh-CN" altLang="en-US" dirty="0"/>
          </a:p>
        </p:txBody>
      </p:sp>
      <p:pic>
        <p:nvPicPr>
          <p:cNvPr id="5" name="图片 4"/>
          <p:cNvPicPr>
            <a:picLocks noChangeAspect="1"/>
          </p:cNvPicPr>
          <p:nvPr/>
        </p:nvPicPr>
        <p:blipFill>
          <a:blip r:embed="rId1"/>
          <a:stretch>
            <a:fillRect/>
          </a:stretch>
        </p:blipFill>
        <p:spPr>
          <a:xfrm>
            <a:off x="1880870" y="675005"/>
            <a:ext cx="7778750" cy="592963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"Right Heart Catheterization Dataset." </a:t>
            </a:r>
            <a:r>
              <a:rPr lang="en-US" i="1" dirty="0"/>
              <a:t>Right Heart Catheterization Dataset</a:t>
            </a:r>
            <a:r>
              <a:rPr lang="en-US" dirty="0"/>
              <a:t>. </a:t>
            </a:r>
            <a:r>
              <a:rPr lang="en-US" dirty="0" err="1"/>
              <a:t>N.p</a:t>
            </a:r>
            <a:r>
              <a:rPr lang="en-US" dirty="0"/>
              <a:t>., 27 Dec. 2002. Web. 26 Apr. 2016.</a:t>
            </a:r>
            <a:endParaRPr lang="en-US" dirty="0"/>
          </a:p>
          <a:p>
            <a:r>
              <a:rPr lang="en-US" dirty="0"/>
              <a:t>http://www.hopkinsmedicine.org/healthlibrary/</a:t>
            </a:r>
            <a:endParaRPr lang="en-US" dirty="0"/>
          </a:p>
          <a:p>
            <a:r>
              <a:rPr lang="en-US" dirty="0"/>
              <a:t>https://en.wikipedia.org/wiki/Cardiac_catheterization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B</a:t>
            </a:r>
            <a:r>
              <a:rPr lang="en-US" dirty="0" smtClean="0">
                <a:sym typeface="+mn-ea"/>
              </a:rPr>
              <a:t>ackground</a:t>
            </a:r>
            <a:endParaRPr lang="en-US" dirty="0"/>
          </a:p>
        </p:txBody>
      </p:sp>
      <p:sp>
        <p:nvSpPr>
          <p:cNvPr id="4" name="内容占位符 3"/>
          <p:cNvSpPr/>
          <p:nvPr>
            <p:ph idx="1"/>
          </p:nvPr>
        </p:nvSpPr>
        <p:spPr>
          <a:xfrm>
            <a:off x="838200" y="1722120"/>
            <a:ext cx="10515600" cy="4455160"/>
          </a:xfrm>
        </p:spPr>
        <p:txBody>
          <a:bodyPr>
            <a:noAutofit/>
          </a:bodyPr>
          <a:p>
            <a:r>
              <a:rPr lang="en-US" altLang="zh-CN" sz="2000" b="1"/>
              <a:t>R</a:t>
            </a:r>
            <a:r>
              <a:rPr lang="zh-CN" altLang="en-US" sz="2000" b="1"/>
              <a:t>ight </a:t>
            </a:r>
            <a:r>
              <a:rPr lang="en-US" altLang="zh-CN" sz="2000" b="1"/>
              <a:t>H</a:t>
            </a:r>
            <a:r>
              <a:rPr lang="zh-CN" altLang="en-US" sz="2000" b="1"/>
              <a:t>eart </a:t>
            </a:r>
            <a:r>
              <a:rPr lang="en-US" altLang="zh-CN" sz="2000" b="1"/>
              <a:t>C</a:t>
            </a:r>
            <a:r>
              <a:rPr lang="zh-CN" altLang="en-US" sz="2000" b="1"/>
              <a:t>atheterization </a:t>
            </a:r>
            <a:r>
              <a:rPr lang="en-US" altLang="zh-CN" sz="2000" b="1"/>
              <a:t>(RHC):</a:t>
            </a:r>
            <a:endParaRPr lang="en-US" altLang="zh-CN" sz="2000" b="1"/>
          </a:p>
          <a:p>
            <a:pPr>
              <a:buClrTx/>
              <a:buFont typeface="Wingdings" charset="0"/>
              <a:buChar char="Ø"/>
            </a:pPr>
            <a:r>
              <a:rPr lang="en-US" sz="2000" dirty="0">
                <a:solidFill>
                  <a:srgbClr val="002060"/>
                </a:solidFill>
                <a:sym typeface="+mn-ea"/>
              </a:rPr>
              <a:t>A special catheter is guided to the right side of the heart</a:t>
            </a:r>
            <a:endParaRPr lang="en-US" sz="2000" dirty="0">
              <a:solidFill>
                <a:srgbClr val="002060"/>
              </a:solidFill>
              <a:sym typeface="+mn-ea"/>
            </a:endParaRPr>
          </a:p>
          <a:p>
            <a:pPr>
              <a:buClrTx/>
              <a:buFont typeface="Wingdings" charset="0"/>
              <a:buChar char="Ø"/>
            </a:pPr>
            <a:r>
              <a:rPr lang="en-US" sz="2000" dirty="0">
                <a:sym typeface="+mn-ea"/>
              </a:rPr>
              <a:t>Special sensors in the </a:t>
            </a:r>
            <a:r>
              <a:rPr lang="en-US" sz="2000" dirty="0">
                <a:solidFill>
                  <a:schemeClr val="tx1"/>
                </a:solidFill>
                <a:sym typeface="+mn-ea"/>
              </a:rPr>
              <a:t>catheter</a:t>
            </a:r>
            <a:r>
              <a:rPr lang="en-US" sz="2000" dirty="0">
                <a:sym typeface="+mn-ea"/>
              </a:rPr>
              <a:t> measure the pressure and blood flow inside the heart and lungs</a:t>
            </a:r>
            <a:endParaRPr lang="en-US" sz="2000" dirty="0">
              <a:sym typeface="+mn-ea"/>
            </a:endParaRPr>
          </a:p>
          <a:p>
            <a:pPr>
              <a:buClrTx/>
              <a:buFont typeface="Wingdings" charset="0"/>
              <a:buChar char="Ø"/>
            </a:pPr>
            <a:r>
              <a:rPr lang="en-US" sz="2000" dirty="0">
                <a:sym typeface="+mn-ea"/>
              </a:rPr>
              <a:t>The doctor might perform a right-heart catheterization in the diagnosis and/or management of Heart failure, Shock, Congenital heart disease, Valvular heart disease, Cardiomyopathy, Pulmonary hypertension.</a:t>
            </a:r>
            <a:endParaRPr lang="en-US" sz="2000" dirty="0">
              <a:sym typeface="+mn-ea"/>
            </a:endParaRPr>
          </a:p>
          <a:p>
            <a:pPr>
              <a:buClrTx/>
              <a:buFont typeface="Wingdings" charset="0"/>
              <a:buChar char="Ø"/>
            </a:pPr>
            <a:endParaRPr lang="en-US" altLang="en-US" sz="2000" dirty="0">
              <a:sym typeface="+mn-ea"/>
            </a:endParaRPr>
          </a:p>
          <a:p>
            <a:r>
              <a:rPr lang="zh-CN" altLang="en-US" sz="2000">
                <a:solidFill>
                  <a:srgbClr val="002060"/>
                </a:solidFill>
              </a:rPr>
              <a:t>Possible risks </a:t>
            </a:r>
            <a:r>
              <a:rPr lang="zh-CN" altLang="en-US" sz="2000"/>
              <a:t>associated with a right-heart catheterization include:</a:t>
            </a:r>
            <a:endParaRPr lang="zh-CN" altLang="en-US" sz="2000"/>
          </a:p>
          <a:p>
            <a:pPr>
              <a:buClrTx/>
              <a:buFont typeface="Wingdings" charset="0"/>
              <a:buChar char="Ø"/>
            </a:pPr>
            <a:r>
              <a:rPr lang="zh-CN" altLang="en-US" sz="2000"/>
              <a:t>Bruising of the skin at the site where the catheter is inserted </a:t>
            </a:r>
            <a:endParaRPr lang="zh-CN" altLang="en-US" sz="2000"/>
          </a:p>
          <a:p>
            <a:pPr>
              <a:buClrTx/>
              <a:buFont typeface="Wingdings" charset="0"/>
              <a:buChar char="Ø"/>
            </a:pPr>
            <a:r>
              <a:rPr lang="zh-CN" altLang="en-US" sz="2000">
                <a:sym typeface="+mn-ea"/>
              </a:rPr>
              <a:t>Excessive bleeding because of puncture of the vein during catheter insertion</a:t>
            </a:r>
            <a:endParaRPr lang="zh-CN" altLang="en-US" sz="2000">
              <a:sym typeface="+mn-ea"/>
            </a:endParaRPr>
          </a:p>
          <a:p>
            <a:pPr>
              <a:buClrTx/>
              <a:buFont typeface="Wingdings" charset="0"/>
              <a:buChar char="Ø"/>
            </a:pPr>
            <a:r>
              <a:rPr lang="zh-CN" altLang="en-US" sz="2000">
                <a:sym typeface="+mn-ea"/>
              </a:rPr>
              <a:t>Pneumothorax (partial collapse of </a:t>
            </a:r>
            <a:r>
              <a:rPr lang="en-US" altLang="zh-CN" sz="2000">
                <a:sym typeface="+mn-ea"/>
              </a:rPr>
              <a:t>the</a:t>
            </a:r>
            <a:r>
              <a:rPr lang="zh-CN" altLang="en-US" sz="2000">
                <a:sym typeface="+mn-ea"/>
              </a:rPr>
              <a:t> lung) if </a:t>
            </a:r>
            <a:r>
              <a:rPr lang="en-US" altLang="zh-CN" sz="2000">
                <a:sym typeface="+mn-ea"/>
              </a:rPr>
              <a:t>the</a:t>
            </a:r>
            <a:r>
              <a:rPr lang="zh-CN" altLang="en-US" sz="2000">
                <a:sym typeface="+mn-ea"/>
              </a:rPr>
              <a:t> neck or chest veins are used to insert the catheter </a:t>
            </a:r>
            <a:endParaRPr lang="zh-CN" altLang="en-US" sz="2000">
              <a:sym typeface="+mn-ea"/>
            </a:endParaRPr>
          </a:p>
          <a:p>
            <a:pPr>
              <a:buClrTx/>
              <a:buFont typeface="Wingdings" charset="0"/>
              <a:buChar char="Ø"/>
            </a:pPr>
            <a:r>
              <a:rPr lang="en-US" altLang="zh-CN" sz="2000">
                <a:sym typeface="+mn-ea"/>
              </a:rPr>
              <a:t>Other rare complications</a:t>
            </a:r>
            <a:endParaRPr lang="en-US" altLang="zh-CN" sz="200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B</a:t>
            </a:r>
            <a:r>
              <a:rPr lang="en-US" dirty="0" smtClean="0">
                <a:sym typeface="+mn-ea"/>
              </a:rPr>
              <a:t>ackground</a:t>
            </a:r>
            <a:endParaRPr lang="en-US" dirty="0"/>
          </a:p>
        </p:txBody>
      </p:sp>
      <p:sp>
        <p:nvSpPr>
          <p:cNvPr id="4" name="内容占位符 3"/>
          <p:cNvSpPr/>
          <p:nvPr>
            <p:ph idx="1"/>
          </p:nvPr>
        </p:nvSpPr>
        <p:spPr>
          <a:xfrm>
            <a:off x="838200" y="1722120"/>
            <a:ext cx="10515600" cy="4455160"/>
          </a:xfrm>
        </p:spPr>
        <p:txBody>
          <a:bodyPr>
            <a:noAutofit/>
          </a:bodyPr>
          <a:p>
            <a:r>
              <a:rPr lang="en-US" altLang="zh-CN" sz="2400">
                <a:sym typeface="+mn-ea"/>
              </a:rPr>
              <a:t>Many cardiologists and critical care physicians believe that the direct measurement of cardiac function provided by RHC is necessary to guide therapy for certain critically ill patients and that such management leads to better patient outcomes. While </a:t>
            </a:r>
            <a:r>
              <a:rPr lang="en-US" altLang="zh-CN" sz="2400">
                <a:solidFill>
                  <a:srgbClr val="002060"/>
                </a:solidFill>
                <a:sym typeface="+mn-ea"/>
              </a:rPr>
              <a:t>the benefit of RHC has not been demonstrated in a randomized controlled trial (RCT)</a:t>
            </a:r>
            <a:r>
              <a:rPr lang="en-US" altLang="zh-CN" sz="2400">
                <a:sym typeface="+mn-ea"/>
              </a:rPr>
              <a:t>, the popularity of this procedure and the widespread belief that it is beneficial make the performance of an RCT difficult. </a:t>
            </a:r>
            <a:endParaRPr lang="en-US" altLang="zh-CN" sz="2400">
              <a:sym typeface="+mn-ea"/>
            </a:endParaRPr>
          </a:p>
          <a:p>
            <a:endParaRPr lang="en-US" altLang="zh-CN" sz="2400">
              <a:sym typeface="+mn-ea"/>
            </a:endParaRPr>
          </a:p>
          <a:p>
            <a:r>
              <a:rPr lang="en-US" altLang="zh-CN" sz="2400">
                <a:sym typeface="+mn-ea"/>
              </a:rPr>
              <a:t>The paper published by Connors et al. in </a:t>
            </a:r>
            <a:r>
              <a:rPr lang="en-US" altLang="zh-CN" sz="2400" i="1">
                <a:sym typeface="+mn-ea"/>
              </a:rPr>
              <a:t>J American Medical Association </a:t>
            </a:r>
            <a:r>
              <a:rPr lang="en-US" altLang="zh-CN" sz="2400">
                <a:sym typeface="+mn-ea"/>
              </a:rPr>
              <a:t>(1996) questioned this widespread belief by analyzing the data of an observational study and concluded that </a:t>
            </a:r>
            <a:r>
              <a:rPr lang="en-US" altLang="zh-CN" sz="2400">
                <a:solidFill>
                  <a:srgbClr val="002060"/>
                </a:solidFill>
                <a:sym typeface="+mn-ea"/>
              </a:rPr>
              <a:t>RHC was associated with increased mortality and increased utilization of resources, after adjustment for treatment selection bias</a:t>
            </a:r>
            <a:r>
              <a:rPr lang="en-US" altLang="zh-CN" sz="2400">
                <a:sym typeface="+mn-ea"/>
              </a:rPr>
              <a:t>.</a:t>
            </a:r>
            <a:endParaRPr lang="en-US" altLang="zh-CN" sz="2400">
              <a:sym typeface="+mn-ea"/>
            </a:endParaRPr>
          </a:p>
          <a:p>
            <a:endParaRPr lang="en-US" altLang="zh-CN" sz="2400">
              <a:sym typeface="+mn-ea"/>
            </a:endParaRPr>
          </a:p>
          <a:p>
            <a:endParaRPr lang="en-US" altLang="zh-CN" sz="2000">
              <a:sym typeface="+mn-ea"/>
            </a:endParaRPr>
          </a:p>
          <a:p>
            <a:endParaRPr lang="en-US" altLang="zh-CN" sz="2000">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B</a:t>
            </a:r>
            <a:r>
              <a:rPr lang="en-US" dirty="0" smtClean="0">
                <a:sym typeface="+mn-ea"/>
              </a:rPr>
              <a:t>ackground</a:t>
            </a:r>
            <a:endParaRPr lang="en-US" dirty="0"/>
          </a:p>
        </p:txBody>
      </p:sp>
      <p:sp>
        <p:nvSpPr>
          <p:cNvPr id="4" name="内容占位符 3"/>
          <p:cNvSpPr/>
          <p:nvPr>
            <p:ph idx="1"/>
          </p:nvPr>
        </p:nvSpPr>
        <p:spPr>
          <a:xfrm>
            <a:off x="838200" y="1722120"/>
            <a:ext cx="10515600" cy="4455160"/>
          </a:xfrm>
        </p:spPr>
        <p:txBody>
          <a:bodyPr>
            <a:noAutofit/>
          </a:bodyPr>
          <a:p>
            <a:r>
              <a:rPr lang="en-US" altLang="zh-CN" sz="2400">
                <a:solidFill>
                  <a:srgbClr val="002060"/>
                </a:solidFill>
                <a:sym typeface="+mn-ea"/>
              </a:rPr>
              <a:t>The Study to Understand Prognoses and Preferences for Outcomes and Risks of Treatments (SUPPORT) </a:t>
            </a:r>
            <a:r>
              <a:rPr lang="en-US" altLang="zh-CN" sz="2400">
                <a:sym typeface="+mn-ea"/>
              </a:rPr>
              <a:t>was a 5-center study of decision making and outcomes of seriously ill, hospitalized adult patients. </a:t>
            </a:r>
            <a:endParaRPr lang="en-US" altLang="zh-CN" sz="2400">
              <a:sym typeface="+mn-ea"/>
            </a:endParaRPr>
          </a:p>
          <a:p>
            <a:r>
              <a:rPr lang="en-US" altLang="zh-CN" sz="2400">
                <a:sym typeface="+mn-ea"/>
              </a:rPr>
              <a:t>5 medical centers participated in data collection.</a:t>
            </a:r>
            <a:endParaRPr lang="en-US" altLang="zh-CN" sz="2400">
              <a:sym typeface="+mn-ea"/>
            </a:endParaRPr>
          </a:p>
          <a:p>
            <a:r>
              <a:rPr lang="en-US" altLang="zh-CN" sz="2400">
                <a:sym typeface="+mn-ea"/>
              </a:rPr>
              <a:t>SUPPORT subjects included all patients meeting severity and other entry criteria, which were designed to identify patients with an aggregate 6-month mortality of 50%, in 1 or more of 9 disease categories on admission to the hospital.</a:t>
            </a:r>
            <a:endParaRPr lang="en-US" altLang="zh-CN" sz="2400">
              <a:sym typeface="+mn-ea"/>
            </a:endParaRPr>
          </a:p>
          <a:p>
            <a:r>
              <a:rPr lang="en-US" altLang="zh-CN" sz="2400">
                <a:sym typeface="+mn-ea"/>
              </a:rPr>
              <a:t>In this analysis, we include all </a:t>
            </a:r>
            <a:r>
              <a:rPr lang="en-US" altLang="zh-CN" sz="2400" b="1">
                <a:solidFill>
                  <a:srgbClr val="002060"/>
                </a:solidFill>
                <a:sym typeface="+mn-ea"/>
              </a:rPr>
              <a:t>5735 SUPPORT patients </a:t>
            </a:r>
            <a:r>
              <a:rPr lang="en-US" altLang="zh-CN" sz="2400">
                <a:sym typeface="+mn-ea"/>
              </a:rPr>
              <a:t>who were </a:t>
            </a:r>
            <a:r>
              <a:rPr lang="en-US" altLang="zh-CN" sz="2400">
                <a:solidFill>
                  <a:srgbClr val="002060"/>
                </a:solidFill>
                <a:sym typeface="+mn-ea"/>
              </a:rPr>
              <a:t>admitted to or transferred to an ICU in the first 24 hours after entering the study</a:t>
            </a:r>
            <a:r>
              <a:rPr lang="en-US" altLang="zh-CN" sz="2400">
                <a:sym typeface="+mn-ea"/>
              </a:rPr>
              <a:t>. </a:t>
            </a:r>
            <a:endParaRPr lang="en-US" altLang="zh-CN" sz="2400">
              <a:sym typeface="+mn-ea"/>
            </a:endParaRPr>
          </a:p>
          <a:p>
            <a:endParaRPr lang="en-US" altLang="zh-CN" sz="2400">
              <a:sym typeface="+mn-ea"/>
            </a:endParaRPr>
          </a:p>
          <a:p>
            <a:endParaRPr lang="en-US" altLang="zh-CN" sz="2000">
              <a:sym typeface="+mn-ea"/>
            </a:endParaRPr>
          </a:p>
          <a:p>
            <a:endParaRPr lang="en-US" altLang="zh-CN" sz="2000">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Data set</a:t>
            </a:r>
            <a:endParaRPr lang="en-US" dirty="0"/>
          </a:p>
        </p:txBody>
      </p:sp>
      <p:sp>
        <p:nvSpPr>
          <p:cNvPr id="4" name="内容占位符 3"/>
          <p:cNvSpPr/>
          <p:nvPr>
            <p:ph idx="1"/>
          </p:nvPr>
        </p:nvSpPr>
        <p:spPr>
          <a:xfrm>
            <a:off x="838200" y="1722120"/>
            <a:ext cx="10515600" cy="4455160"/>
          </a:xfrm>
        </p:spPr>
        <p:txBody>
          <a:bodyPr>
            <a:noAutofit/>
          </a:bodyPr>
          <a:p>
            <a:r>
              <a:rPr lang="en-US" altLang="zh-CN" sz="2400">
                <a:sym typeface="+mn-ea"/>
              </a:rPr>
              <a:t>Outcome of interest: patient survival time</a:t>
            </a:r>
            <a:endParaRPr lang="en-US" altLang="zh-CN" sz="2400">
              <a:sym typeface="+mn-ea"/>
            </a:endParaRPr>
          </a:p>
          <a:p>
            <a:endParaRPr lang="en-US" altLang="zh-CN" sz="2400">
              <a:sym typeface="+mn-ea"/>
            </a:endParaRPr>
          </a:p>
          <a:p>
            <a:r>
              <a:rPr lang="en-US" altLang="zh-CN" sz="2400">
                <a:sym typeface="+mn-ea"/>
              </a:rPr>
              <a:t>Covariates:</a:t>
            </a:r>
            <a:endParaRPr lang="en-US" altLang="zh-CN" sz="2400">
              <a:sym typeface="+mn-ea"/>
            </a:endParaRPr>
          </a:p>
          <a:p>
            <a:pPr>
              <a:buClrTx/>
              <a:buFont typeface="Wingdings" charset="0"/>
              <a:buChar char="Ø"/>
            </a:pPr>
            <a:r>
              <a:rPr lang="en-US" altLang="zh-CN" sz="2400">
                <a:sym typeface="+mn-ea"/>
              </a:rPr>
              <a:t>Chart abstraction (nurse): admission diagnosis (33 covariates) and comorbidities illness (12 covariates)</a:t>
            </a:r>
            <a:endParaRPr lang="en-US" altLang="zh-CN" sz="2400">
              <a:sym typeface="+mn-ea"/>
            </a:endParaRPr>
          </a:p>
          <a:p>
            <a:pPr>
              <a:buClrTx/>
              <a:buFont typeface="Wingdings" charset="0"/>
              <a:buChar char="Ø"/>
            </a:pPr>
            <a:r>
              <a:rPr lang="en-US" altLang="zh-CN" sz="2400">
                <a:sym typeface="+mn-ea"/>
              </a:rPr>
              <a:t>Interviews (trained interviewers): age, sex, race, education, income, insurance, primary and secondary disease category (8 covariates)</a:t>
            </a:r>
            <a:endParaRPr lang="en-US" altLang="zh-CN" sz="2400">
              <a:sym typeface="+mn-ea"/>
            </a:endParaRPr>
          </a:p>
          <a:p>
            <a:pPr>
              <a:buClrTx/>
              <a:buFont typeface="Wingdings" charset="0"/>
              <a:buChar char="Ø"/>
            </a:pPr>
            <a:r>
              <a:rPr lang="en-US" altLang="zh-CN" sz="2400">
                <a:solidFill>
                  <a:srgbClr val="002060"/>
                </a:solidFill>
                <a:sym typeface="+mn-ea"/>
              </a:rPr>
              <a:t>Primary interest: RHC( variable name: swang1) and its interaction with other covariates</a:t>
            </a:r>
            <a:endParaRPr lang="en-US" altLang="zh-CN" sz="2400">
              <a:solidFill>
                <a:srgbClr val="002060"/>
              </a:solidFill>
              <a:sym typeface="+mn-ea"/>
            </a:endParaRPr>
          </a:p>
          <a:p>
            <a:endParaRPr lang="en-US" altLang="zh-CN" sz="2400">
              <a:sym typeface="+mn-ea"/>
            </a:endParaRPr>
          </a:p>
          <a:p>
            <a:endParaRPr lang="en-US" altLang="zh-CN" sz="2400">
              <a:sym typeface="+mn-ea"/>
            </a:endParaRPr>
          </a:p>
          <a:p>
            <a:endParaRPr lang="en-US" altLang="zh-CN" sz="2400">
              <a:sym typeface="+mn-ea"/>
            </a:endParaRPr>
          </a:p>
          <a:p>
            <a:endParaRPr lang="en-US" altLang="zh-CN" sz="2400">
              <a:sym typeface="+mn-ea"/>
            </a:endParaRPr>
          </a:p>
          <a:p>
            <a:endParaRPr lang="en-US" altLang="zh-CN" sz="2000">
              <a:sym typeface="+mn-ea"/>
            </a:endParaRPr>
          </a:p>
          <a:p>
            <a:endParaRPr lang="en-US" altLang="zh-CN" sz="2000">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p:txBody>
          <a:bodyPr/>
          <a:lstStyle/>
          <a:p>
            <a:r>
              <a:rPr lang="en-US" dirty="0" smtClean="0"/>
              <a:t>Total 5735 observations</a:t>
            </a:r>
            <a:endParaRPr lang="en-US" dirty="0" smtClean="0"/>
          </a:p>
          <a:p>
            <a:r>
              <a:rPr lang="en-US" dirty="0" smtClean="0"/>
              <a:t>Urin1 has 3028 missing values.</a:t>
            </a:r>
            <a:endParaRPr lang="en-US" dirty="0" smtClean="0"/>
          </a:p>
          <a:p>
            <a:pPr marL="0" indent="0">
              <a:buNone/>
            </a:pPr>
            <a:r>
              <a:rPr lang="en-US" dirty="0"/>
              <a:t>	</a:t>
            </a:r>
            <a:r>
              <a:rPr lang="en-US" dirty="0" smtClean="0"/>
              <a:t>-replace missing data </a:t>
            </a:r>
            <a:r>
              <a:rPr lang="en-US" dirty="0"/>
              <a:t>with mean (2192.454)</a:t>
            </a:r>
            <a:endParaRPr lang="en-US" dirty="0" smtClean="0"/>
          </a:p>
          <a:p>
            <a:r>
              <a:rPr lang="en-US" dirty="0" smtClean="0"/>
              <a:t>Adld3p has 4296 missing values.</a:t>
            </a:r>
            <a:endParaRPr lang="en-US" dirty="0"/>
          </a:p>
          <a:p>
            <a:pPr marL="0" indent="0">
              <a:buNone/>
            </a:pPr>
            <a:r>
              <a:rPr lang="en-US" dirty="0" smtClean="0"/>
              <a:t>	-replace missing data with </a:t>
            </a:r>
            <a:r>
              <a:rPr lang="en-US" dirty="0"/>
              <a:t>mean (1.182071)</a:t>
            </a:r>
            <a:endParaRPr lang="en-US" dirty="0"/>
          </a:p>
          <a:p>
            <a:pPr marL="0" indent="0">
              <a:buNone/>
            </a:pPr>
            <a:r>
              <a:rPr lang="en-US" dirty="0" smtClean="0"/>
              <a:t>Final dataset: 5735 observations</a:t>
            </a:r>
            <a:endParaRPr lang="en-US" dirty="0" smtClean="0"/>
          </a:p>
          <a:p>
            <a:pPr marL="0" indent="0">
              <a:buNone/>
            </a:pPr>
            <a:r>
              <a:rPr lang="en-US" dirty="0" smtClean="0"/>
              <a:t>3842 observations for model building</a:t>
            </a:r>
            <a:endParaRPr lang="en-US" dirty="0" smtClean="0"/>
          </a:p>
          <a:p>
            <a:pPr marL="0" indent="0">
              <a:buNone/>
            </a:pPr>
            <a:r>
              <a:rPr lang="en-US" dirty="0" smtClean="0"/>
              <a:t>1893 observations for model validation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Descriptive Statistics (Continuous)</a:t>
            </a:r>
            <a:endParaRPr lang="en-US" dirty="0"/>
          </a:p>
        </p:txBody>
      </p:sp>
      <p:graphicFrame>
        <p:nvGraphicFramePr>
          <p:cNvPr id="17" name="Content Placeholder 16"/>
          <p:cNvGraphicFramePr>
            <a:graphicFrameLocks noGrp="1"/>
          </p:cNvGraphicFramePr>
          <p:nvPr>
            <p:ph sz="half" idx="2"/>
          </p:nvPr>
        </p:nvGraphicFramePr>
        <p:xfrm>
          <a:off x="6600824" y="1528732"/>
          <a:ext cx="5181602" cy="1941264"/>
        </p:xfrm>
        <a:graphic>
          <a:graphicData uri="http://schemas.openxmlformats.org/drawingml/2006/table">
            <a:tbl>
              <a:tblPr firstRow="1" firstCol="1" bandRow="1"/>
              <a:tblGrid>
                <a:gridCol w="727889"/>
                <a:gridCol w="572188"/>
                <a:gridCol w="612901"/>
                <a:gridCol w="644812"/>
                <a:gridCol w="644812"/>
                <a:gridCol w="644812"/>
                <a:gridCol w="644812"/>
                <a:gridCol w="689376"/>
              </a:tblGrid>
              <a:tr h="169566">
                <a:tc rowSpan="2">
                  <a:txBody>
                    <a:bodyPr/>
                    <a:lstStyle/>
                    <a:p>
                      <a:pPr marL="0" marR="0">
                        <a:lnSpc>
                          <a:spcPct val="107000"/>
                        </a:lnSpc>
                        <a:spcBef>
                          <a:spcPts val="0"/>
                        </a:spcBef>
                        <a:spcAft>
                          <a:spcPts val="0"/>
                        </a:spcAft>
                      </a:pPr>
                      <a:r>
                        <a:rPr lang="en-US" sz="1100" b="1" dirty="0">
                          <a:effectLst/>
                          <a:latin typeface="Times New Roman" pitchFamily="18" charset="0"/>
                          <a:ea typeface="Calibri" pitchFamily="34" charset="0"/>
                          <a:cs typeface="Cordia New" panose="020B0304020202020204" pitchFamily="34" charset="-34"/>
                        </a:rPr>
                        <a:t>Covariates</a:t>
                      </a:r>
                      <a:endParaRPr lang="en-US" sz="1100" dirty="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rowSpan="2">
                  <a:txBody>
                    <a:bodyPr/>
                    <a:lstStyle/>
                    <a:p>
                      <a:pPr marL="0" marR="0">
                        <a:lnSpc>
                          <a:spcPct val="107000"/>
                        </a:lnSpc>
                        <a:spcBef>
                          <a:spcPts val="0"/>
                        </a:spcBef>
                        <a:spcAft>
                          <a:spcPts val="0"/>
                        </a:spcAft>
                      </a:pPr>
                      <a:r>
                        <a:rPr lang="en-US" sz="1100" b="1">
                          <a:effectLst/>
                          <a:latin typeface="Times New Roman" pitchFamily="18" charset="0"/>
                          <a:ea typeface="Calibri" pitchFamily="34" charset="0"/>
                          <a:cs typeface="Cordia New" panose="020B0304020202020204" pitchFamily="34" charset="-34"/>
                        </a:rPr>
                        <a:t>Min</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rowSpan="2">
                  <a:txBody>
                    <a:bodyPr/>
                    <a:lstStyle/>
                    <a:p>
                      <a:pPr marL="0" marR="0">
                        <a:lnSpc>
                          <a:spcPct val="107000"/>
                        </a:lnSpc>
                        <a:spcBef>
                          <a:spcPts val="0"/>
                        </a:spcBef>
                        <a:spcAft>
                          <a:spcPts val="0"/>
                        </a:spcAft>
                      </a:pPr>
                      <a:r>
                        <a:rPr lang="en-US" sz="1100" b="1">
                          <a:effectLst/>
                          <a:latin typeface="Times New Roman" pitchFamily="18" charset="0"/>
                          <a:ea typeface="Calibri" pitchFamily="34" charset="0"/>
                          <a:cs typeface="Cordia New" panose="020B0304020202020204" pitchFamily="34" charset="-34"/>
                        </a:rPr>
                        <a:t>Max</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gridSpan="2">
                  <a:txBody>
                    <a:bodyPr/>
                    <a:lstStyle/>
                    <a:p>
                      <a:pPr marL="0" marR="0" algn="ctr">
                        <a:lnSpc>
                          <a:spcPct val="107000"/>
                        </a:lnSpc>
                        <a:spcBef>
                          <a:spcPts val="0"/>
                        </a:spcBef>
                        <a:spcAft>
                          <a:spcPts val="0"/>
                        </a:spcAft>
                      </a:pPr>
                      <a:r>
                        <a:rPr lang="en-US" sz="1100" b="1">
                          <a:effectLst/>
                          <a:latin typeface="Times New Roman" pitchFamily="18" charset="0"/>
                          <a:ea typeface="Calibri" pitchFamily="34" charset="0"/>
                          <a:cs typeface="Cordia New" panose="020B0304020202020204" pitchFamily="34" charset="-34"/>
                        </a:rPr>
                        <a:t>No RHC (3551)</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a:noFill/>
                    </a:lnB>
                  </a:tcPr>
                </a:tc>
                <a:tc hMerge="1">
                  <a:tcPr/>
                </a:tc>
                <a:tc gridSpan="2">
                  <a:txBody>
                    <a:bodyPr/>
                    <a:lstStyle/>
                    <a:p>
                      <a:pPr marL="0" marR="0" algn="ctr">
                        <a:lnSpc>
                          <a:spcPct val="107000"/>
                        </a:lnSpc>
                        <a:spcBef>
                          <a:spcPts val="0"/>
                        </a:spcBef>
                        <a:spcAft>
                          <a:spcPts val="0"/>
                        </a:spcAft>
                      </a:pPr>
                      <a:r>
                        <a:rPr lang="en-US" sz="1100" b="1">
                          <a:effectLst/>
                          <a:latin typeface="Times New Roman" pitchFamily="18" charset="0"/>
                          <a:ea typeface="Calibri" pitchFamily="34" charset="0"/>
                          <a:cs typeface="Cordia New" panose="020B0304020202020204" pitchFamily="34" charset="-34"/>
                        </a:rPr>
                        <a:t>RHC (2184)</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a:noFill/>
                    </a:lnB>
                  </a:tcPr>
                </a:tc>
                <a:tc hMerge="1">
                  <a:tcPr/>
                </a:tc>
                <a:tc rowSpan="2">
                  <a:txBody>
                    <a:bodyPr/>
                    <a:lstStyle/>
                    <a:p>
                      <a:pPr marL="0" marR="0">
                        <a:lnSpc>
                          <a:spcPct val="107000"/>
                        </a:lnSpc>
                        <a:spcBef>
                          <a:spcPts val="0"/>
                        </a:spcBef>
                        <a:spcAft>
                          <a:spcPts val="0"/>
                        </a:spcAft>
                      </a:pPr>
                      <a:r>
                        <a:rPr lang="en-US" sz="1100" b="1">
                          <a:effectLst/>
                          <a:latin typeface="Times New Roman" pitchFamily="18" charset="0"/>
                          <a:ea typeface="Calibri" pitchFamily="34" charset="0"/>
                          <a:cs typeface="Cordia New" panose="020B0304020202020204" pitchFamily="34" charset="-34"/>
                        </a:rPr>
                        <a:t>p-value</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69566">
                <a:tc vMerge="1">
                  <a:tcPr/>
                </a:tc>
                <a:tc vMerge="1">
                  <a:tcPr/>
                </a:tc>
                <a:tc vMerge="1">
                  <a:tcPr/>
                </a:tc>
                <a:tc>
                  <a:txBody>
                    <a:bodyPr/>
                    <a:lstStyle/>
                    <a:p>
                      <a:pPr marL="0" marR="0">
                        <a:lnSpc>
                          <a:spcPct val="107000"/>
                        </a:lnSpc>
                        <a:spcBef>
                          <a:spcPts val="0"/>
                        </a:spcBef>
                        <a:spcAft>
                          <a:spcPts val="0"/>
                        </a:spcAft>
                      </a:pPr>
                      <a:r>
                        <a:rPr lang="en-US" sz="1100" b="1">
                          <a:effectLst/>
                          <a:latin typeface="Times New Roman" pitchFamily="18" charset="0"/>
                          <a:ea typeface="Calibri" pitchFamily="34" charset="0"/>
                          <a:cs typeface="Cordia New" panose="020B0304020202020204" pitchFamily="34" charset="-34"/>
                        </a:rPr>
                        <a:t>Mean</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a:noFill/>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effectLst/>
                          <a:latin typeface="Times New Roman" pitchFamily="18" charset="0"/>
                          <a:ea typeface="Calibri" pitchFamily="34" charset="0"/>
                          <a:cs typeface="Cordia New" panose="020B0304020202020204" pitchFamily="34" charset="-34"/>
                        </a:rPr>
                        <a:t>Std. Dev</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a:noFill/>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effectLst/>
                          <a:latin typeface="Times New Roman" pitchFamily="18" charset="0"/>
                          <a:ea typeface="Calibri" pitchFamily="34" charset="0"/>
                          <a:cs typeface="Cordia New" panose="020B0304020202020204" pitchFamily="34" charset="-34"/>
                        </a:rPr>
                        <a:t>Mean</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a:noFill/>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effectLst/>
                          <a:latin typeface="Times New Roman" pitchFamily="18" charset="0"/>
                          <a:ea typeface="Calibri" pitchFamily="34" charset="0"/>
                          <a:cs typeface="Cordia New" panose="020B0304020202020204" pitchFamily="34" charset="-34"/>
                        </a:rPr>
                        <a:t>Std. Dev</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a:noFill/>
                    </a:lnT>
                    <a:lnB w="12700" cap="flat" cmpd="sng" algn="ctr">
                      <a:solidFill>
                        <a:srgbClr val="7F7F7F"/>
                      </a:solidFill>
                      <a:prstDash val="solid"/>
                      <a:round/>
                      <a:headEnd type="none" w="med" len="med"/>
                      <a:tailEnd type="none" w="med" len="med"/>
                    </a:lnB>
                  </a:tcPr>
                </a:tc>
                <a:tc vMerge="1">
                  <a:tcPr/>
                </a:tc>
              </a:tr>
              <a:tr h="226070">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age</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18.04</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101.848</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61.76</a:t>
                      </a:r>
                      <a:endParaRPr lang="en-US" sz="1100">
                        <a:effectLst/>
                        <a:latin typeface="Calibri" pitchFamily="34" charset="0"/>
                        <a:ea typeface="Calibri" pitchFamily="34" charset="0"/>
                        <a:cs typeface="Cordia New" panose="020B0304020202020204" pitchFamily="34" charset="-34"/>
                      </a:endParaRPr>
                    </a:p>
                  </a:txBody>
                  <a:tcPr marL="59419" marR="594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15.63</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60.75</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17.29</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0.02243</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452138">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das2d3pc</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11</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33</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20.37</a:t>
                      </a:r>
                      <a:endParaRPr lang="en-US" sz="1100">
                        <a:effectLst/>
                        <a:latin typeface="Calibri" pitchFamily="34" charset="0"/>
                        <a:ea typeface="Calibri" pitchFamily="34" charset="0"/>
                        <a:cs typeface="Cordia New" panose="020B0304020202020204" pitchFamily="34" charset="-34"/>
                      </a:endParaRPr>
                    </a:p>
                  </a:txBody>
                  <a:tcPr marL="59419" marR="594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5.48</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20.70</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5.03</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0.0201</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26070">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Temp1</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27</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43</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37.63</a:t>
                      </a:r>
                      <a:endParaRPr lang="en-US" sz="1100">
                        <a:effectLst/>
                        <a:latin typeface="Calibri" pitchFamily="34" charset="0"/>
                        <a:ea typeface="Calibri" pitchFamily="34" charset="0"/>
                        <a:cs typeface="Cordia New" panose="020B0304020202020204" pitchFamily="34" charset="-34"/>
                      </a:endParaRPr>
                    </a:p>
                  </a:txBody>
                  <a:tcPr marL="59419" marR="594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1.74</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37.59</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1.83</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0.4346</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26070">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Pot1</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1.10</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11.90</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4.08</a:t>
                      </a:r>
                      <a:endParaRPr lang="en-US" sz="1100">
                        <a:effectLst/>
                        <a:latin typeface="Calibri" pitchFamily="34" charset="0"/>
                        <a:ea typeface="Calibri" pitchFamily="34" charset="0"/>
                        <a:cs typeface="Cordia New" panose="020B0304020202020204" pitchFamily="34" charset="-34"/>
                      </a:endParaRPr>
                    </a:p>
                  </a:txBody>
                  <a:tcPr marL="59419" marR="594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1.04</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4.05</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1.01</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0.3183</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26070">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Adld3p</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0</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7</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1.24</a:t>
                      </a:r>
                      <a:endParaRPr lang="en-US" sz="1100">
                        <a:effectLst/>
                        <a:latin typeface="Calibri" pitchFamily="34" charset="0"/>
                        <a:ea typeface="Calibri" pitchFamily="34" charset="0"/>
                        <a:cs typeface="Cordia New" panose="020B0304020202020204" pitchFamily="34" charset="-34"/>
                      </a:endParaRPr>
                    </a:p>
                  </a:txBody>
                  <a:tcPr marL="59419" marR="594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Times New Roman" pitchFamily="18" charset="0"/>
                          <a:ea typeface="Calibri" pitchFamily="34" charset="0"/>
                          <a:cs typeface="Cordia New" panose="020B0304020202020204" pitchFamily="34" charset="-34"/>
                        </a:rPr>
                        <a:t>1.86</a:t>
                      </a:r>
                      <a:endParaRPr lang="en-US" sz="1100" dirty="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1.02</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1.69</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0.0271</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26070">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Urin1</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0</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9000</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2199.18</a:t>
                      </a:r>
                      <a:endParaRPr lang="en-US" sz="1100">
                        <a:effectLst/>
                        <a:latin typeface="Calibri" pitchFamily="34" charset="0"/>
                        <a:ea typeface="Calibri" pitchFamily="34" charset="0"/>
                        <a:cs typeface="Cordia New" panose="020B0304020202020204" pitchFamily="34" charset="-34"/>
                      </a:endParaRPr>
                    </a:p>
                  </a:txBody>
                  <a:tcPr marL="59419" marR="594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1445.2</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2182.67</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itchFamily="18" charset="0"/>
                          <a:ea typeface="Calibri" pitchFamily="34" charset="0"/>
                          <a:cs typeface="Cordia New" panose="020B0304020202020204" pitchFamily="34" charset="-34"/>
                        </a:rPr>
                        <a:t>1635.02</a:t>
                      </a:r>
                      <a:endParaRPr lang="en-US" sz="110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Times New Roman" pitchFamily="18" charset="0"/>
                          <a:ea typeface="Calibri" pitchFamily="34" charset="0"/>
                          <a:cs typeface="Cordia New" panose="020B0304020202020204" pitchFamily="34" charset="-34"/>
                        </a:rPr>
                        <a:t>0.7868</a:t>
                      </a:r>
                      <a:endParaRPr lang="en-US" sz="1100" dirty="0">
                        <a:effectLst/>
                        <a:latin typeface="Calibri" pitchFamily="34" charset="0"/>
                        <a:ea typeface="Calibri" pitchFamily="34" charset="0"/>
                        <a:cs typeface="Cordia New" panose="020B0304020202020204" pitchFamily="34" charset="-34"/>
                      </a:endParaRPr>
                    </a:p>
                  </a:txBody>
                  <a:tcPr marL="59419" marR="594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bl>
          </a:graphicData>
        </a:graphic>
      </p:graphicFrame>
      <p:graphicFrame>
        <p:nvGraphicFramePr>
          <p:cNvPr id="19" name="Content Placeholder 18"/>
          <p:cNvGraphicFramePr>
            <a:graphicFrameLocks noGrp="1"/>
          </p:cNvGraphicFramePr>
          <p:nvPr>
            <p:ph sz="half" idx="1"/>
          </p:nvPr>
        </p:nvGraphicFramePr>
        <p:xfrm>
          <a:off x="542927" y="1514460"/>
          <a:ext cx="5900733" cy="4843480"/>
        </p:xfrm>
        <a:graphic>
          <a:graphicData uri="http://schemas.openxmlformats.org/drawingml/2006/table">
            <a:tbl>
              <a:tblPr firstRow="1" firstCol="1" bandRow="1"/>
              <a:tblGrid>
                <a:gridCol w="828755"/>
                <a:gridCol w="661127"/>
                <a:gridCol w="672386"/>
                <a:gridCol w="738686"/>
                <a:gridCol w="738686"/>
                <a:gridCol w="738686"/>
                <a:gridCol w="738686"/>
                <a:gridCol w="783721"/>
              </a:tblGrid>
              <a:tr h="254920">
                <a:tc rowSpan="2">
                  <a:txBody>
                    <a:bodyPr/>
                    <a:lstStyle/>
                    <a:p>
                      <a:pPr marL="0" marR="0">
                        <a:lnSpc>
                          <a:spcPct val="107000"/>
                        </a:lnSpc>
                        <a:spcBef>
                          <a:spcPts val="0"/>
                        </a:spcBef>
                        <a:spcAft>
                          <a:spcPts val="0"/>
                        </a:spcAft>
                      </a:pPr>
                      <a:r>
                        <a:rPr lang="en-US" sz="1200" b="1" dirty="0">
                          <a:effectLst/>
                          <a:latin typeface="Times New Roman" pitchFamily="18" charset="0"/>
                          <a:ea typeface="Calibri" pitchFamily="34" charset="0"/>
                          <a:cs typeface="Cordia New" panose="020B0304020202020204" pitchFamily="34" charset="-34"/>
                        </a:rPr>
                        <a:t>Covariates</a:t>
                      </a:r>
                      <a:endParaRPr lang="en-US" sz="1200" dirty="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rowSpan="2">
                  <a:txBody>
                    <a:bodyPr/>
                    <a:lstStyle/>
                    <a:p>
                      <a:pPr marL="0" marR="0">
                        <a:lnSpc>
                          <a:spcPct val="107000"/>
                        </a:lnSpc>
                        <a:spcBef>
                          <a:spcPts val="0"/>
                        </a:spcBef>
                        <a:spcAft>
                          <a:spcPts val="0"/>
                        </a:spcAft>
                      </a:pPr>
                      <a:r>
                        <a:rPr lang="en-US" sz="1200" b="1">
                          <a:effectLst/>
                          <a:latin typeface="Times New Roman" pitchFamily="18" charset="0"/>
                          <a:ea typeface="Calibri" pitchFamily="34" charset="0"/>
                          <a:cs typeface="Cordia New" panose="020B0304020202020204" pitchFamily="34" charset="-34"/>
                        </a:rPr>
                        <a:t>Min</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rowSpan="2">
                  <a:txBody>
                    <a:bodyPr/>
                    <a:lstStyle/>
                    <a:p>
                      <a:pPr marL="0" marR="0">
                        <a:lnSpc>
                          <a:spcPct val="107000"/>
                        </a:lnSpc>
                        <a:spcBef>
                          <a:spcPts val="0"/>
                        </a:spcBef>
                        <a:spcAft>
                          <a:spcPts val="0"/>
                        </a:spcAft>
                      </a:pPr>
                      <a:r>
                        <a:rPr lang="en-US" sz="1200" b="1">
                          <a:effectLst/>
                          <a:latin typeface="Times New Roman" pitchFamily="18" charset="0"/>
                          <a:ea typeface="Calibri" pitchFamily="34" charset="0"/>
                          <a:cs typeface="Cordia New" panose="020B0304020202020204" pitchFamily="34" charset="-34"/>
                        </a:rPr>
                        <a:t>Max</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gridSpan="2">
                  <a:txBody>
                    <a:bodyPr/>
                    <a:lstStyle/>
                    <a:p>
                      <a:pPr marL="0" marR="0" algn="ctr">
                        <a:lnSpc>
                          <a:spcPct val="107000"/>
                        </a:lnSpc>
                        <a:spcBef>
                          <a:spcPts val="0"/>
                        </a:spcBef>
                        <a:spcAft>
                          <a:spcPts val="0"/>
                        </a:spcAft>
                      </a:pPr>
                      <a:r>
                        <a:rPr lang="en-US" sz="1200" b="1">
                          <a:effectLst/>
                          <a:latin typeface="Times New Roman" pitchFamily="18" charset="0"/>
                          <a:ea typeface="Calibri" pitchFamily="34" charset="0"/>
                          <a:cs typeface="Cordia New" panose="020B0304020202020204" pitchFamily="34" charset="-34"/>
                        </a:rPr>
                        <a:t>No RHC (3551)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a:noFill/>
                    </a:lnB>
                  </a:tcPr>
                </a:tc>
                <a:tc hMerge="1">
                  <a:tcPr/>
                </a:tc>
                <a:tc gridSpan="2">
                  <a:txBody>
                    <a:bodyPr/>
                    <a:lstStyle/>
                    <a:p>
                      <a:pPr marL="0" marR="0" algn="ctr">
                        <a:lnSpc>
                          <a:spcPct val="107000"/>
                        </a:lnSpc>
                        <a:spcBef>
                          <a:spcPts val="0"/>
                        </a:spcBef>
                        <a:spcAft>
                          <a:spcPts val="0"/>
                        </a:spcAft>
                      </a:pPr>
                      <a:r>
                        <a:rPr lang="en-US" sz="1200" b="1">
                          <a:effectLst/>
                          <a:latin typeface="Times New Roman" pitchFamily="18" charset="0"/>
                          <a:ea typeface="Calibri" pitchFamily="34" charset="0"/>
                          <a:cs typeface="Cordia New" panose="020B0304020202020204" pitchFamily="34" charset="-34"/>
                        </a:rPr>
                        <a:t>RHC (2184)</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a:noFill/>
                    </a:lnB>
                  </a:tcPr>
                </a:tc>
                <a:tc hMerge="1">
                  <a:tcPr/>
                </a:tc>
                <a:tc rowSpan="2">
                  <a:txBody>
                    <a:bodyPr/>
                    <a:lstStyle/>
                    <a:p>
                      <a:pPr marL="0" marR="0">
                        <a:lnSpc>
                          <a:spcPct val="107000"/>
                        </a:lnSpc>
                        <a:spcBef>
                          <a:spcPts val="0"/>
                        </a:spcBef>
                        <a:spcAft>
                          <a:spcPts val="0"/>
                        </a:spcAft>
                      </a:pPr>
                      <a:r>
                        <a:rPr lang="en-US" sz="1200" b="1">
                          <a:effectLst/>
                          <a:latin typeface="Times New Roman" pitchFamily="18" charset="0"/>
                          <a:ea typeface="Calibri" pitchFamily="34" charset="0"/>
                          <a:cs typeface="Cordia New" panose="020B0304020202020204" pitchFamily="34" charset="-34"/>
                        </a:rPr>
                        <a:t>p-value</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54920">
                <a:tc vMerge="1">
                  <a:tcPr/>
                </a:tc>
                <a:tc vMerge="1">
                  <a:tcPr/>
                </a:tc>
                <a:tc vMerge="1">
                  <a:tcPr/>
                </a:tc>
                <a:tc>
                  <a:txBody>
                    <a:bodyPr/>
                    <a:lstStyle/>
                    <a:p>
                      <a:pPr marL="0" marR="0">
                        <a:lnSpc>
                          <a:spcPct val="107000"/>
                        </a:lnSpc>
                        <a:spcBef>
                          <a:spcPts val="0"/>
                        </a:spcBef>
                        <a:spcAft>
                          <a:spcPts val="0"/>
                        </a:spcAft>
                      </a:pPr>
                      <a:r>
                        <a:rPr lang="en-US" sz="1200" b="1">
                          <a:effectLst/>
                          <a:latin typeface="Times New Roman" pitchFamily="18" charset="0"/>
                          <a:ea typeface="Calibri" pitchFamily="34" charset="0"/>
                          <a:cs typeface="Cordia New" panose="020B0304020202020204" pitchFamily="34" charset="-34"/>
                        </a:rPr>
                        <a:t>Mean</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a:noFill/>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effectLst/>
                          <a:latin typeface="Times New Roman" pitchFamily="18" charset="0"/>
                          <a:ea typeface="Calibri" pitchFamily="34" charset="0"/>
                          <a:cs typeface="Cordia New" panose="020B0304020202020204" pitchFamily="34" charset="-34"/>
                        </a:rPr>
                        <a:t>Std. Dev</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a:noFill/>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effectLst/>
                          <a:latin typeface="Times New Roman" pitchFamily="18" charset="0"/>
                          <a:ea typeface="Calibri" pitchFamily="34" charset="0"/>
                          <a:cs typeface="Cordia New" panose="020B0304020202020204" pitchFamily="34" charset="-34"/>
                        </a:rPr>
                        <a:t>Mean</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a:noFill/>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effectLst/>
                          <a:latin typeface="Times New Roman" pitchFamily="18" charset="0"/>
                          <a:ea typeface="Calibri" pitchFamily="34" charset="0"/>
                          <a:cs typeface="Cordia New" panose="020B0304020202020204" pitchFamily="34" charset="-34"/>
                        </a:rPr>
                        <a:t>Std. Dev</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a:noFill/>
                    </a:lnT>
                    <a:lnB w="12700" cap="flat" cmpd="sng" algn="ctr">
                      <a:solidFill>
                        <a:srgbClr val="7F7F7F"/>
                      </a:solidFill>
                      <a:prstDash val="solid"/>
                      <a:round/>
                      <a:headEnd type="none" w="med" len="med"/>
                      <a:tailEnd type="none" w="med" len="med"/>
                    </a:lnB>
                  </a:tcPr>
                </a:tc>
                <a:tc vMerge="1">
                  <a:tcPr/>
                </a:tc>
              </a:tr>
              <a:tr h="254920">
                <a:tc>
                  <a:txBody>
                    <a:bodyPr/>
                    <a:lstStyle/>
                    <a:p>
                      <a:pPr marL="0" marR="0">
                        <a:lnSpc>
                          <a:spcPct val="107000"/>
                        </a:lnSpc>
                        <a:spcBef>
                          <a:spcPts val="0"/>
                        </a:spcBef>
                        <a:spcAft>
                          <a:spcPts val="0"/>
                        </a:spcAft>
                      </a:pPr>
                      <a:r>
                        <a:rPr lang="en-US" sz="1200" b="1" dirty="0" err="1">
                          <a:solidFill>
                            <a:srgbClr val="1F4E79"/>
                          </a:solidFill>
                          <a:effectLst/>
                          <a:latin typeface="Times New Roman" pitchFamily="18" charset="0"/>
                          <a:ea typeface="Calibri" pitchFamily="34" charset="0"/>
                          <a:cs typeface="Cordia New" panose="020B0304020202020204" pitchFamily="34" charset="-34"/>
                        </a:rPr>
                        <a:t>edu</a:t>
                      </a:r>
                      <a:endParaRPr lang="en-US" sz="1200" dirty="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30</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11.57</a:t>
                      </a:r>
                      <a:endParaRPr lang="en-US" sz="1200">
                        <a:effectLst/>
                        <a:latin typeface="Calibri" pitchFamily="34" charset="0"/>
                        <a:ea typeface="Calibri" pitchFamily="34" charset="0"/>
                        <a:cs typeface="Cordia New" panose="020B0304020202020204" pitchFamily="34" charset="-34"/>
                      </a:endParaRPr>
                    </a:p>
                  </a:txBody>
                  <a:tcPr marL="59319" marR="593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3.13</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11.86</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3.16</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0.00079**</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54920">
                <a:tc>
                  <a:txBody>
                    <a:bodyPr/>
                    <a:lstStyle/>
                    <a:p>
                      <a:pPr marL="0" marR="0">
                        <a:lnSpc>
                          <a:spcPct val="107000"/>
                        </a:lnSpc>
                        <a:spcBef>
                          <a:spcPts val="0"/>
                        </a:spcBef>
                        <a:spcAft>
                          <a:spcPts val="0"/>
                        </a:spcAft>
                      </a:pPr>
                      <a:r>
                        <a:rPr lang="en-US" sz="1200" b="1" dirty="0">
                          <a:solidFill>
                            <a:srgbClr val="1F4E79"/>
                          </a:solidFill>
                          <a:effectLst/>
                          <a:latin typeface="Times New Roman" pitchFamily="18" charset="0"/>
                          <a:ea typeface="Calibri" pitchFamily="34" charset="0"/>
                          <a:cs typeface="Cordia New" panose="020B0304020202020204" pitchFamily="34" charset="-34"/>
                        </a:rPr>
                        <a:t>surv2md1</a:t>
                      </a:r>
                      <a:endParaRPr lang="en-US" sz="1200" dirty="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1F4E79"/>
                          </a:solidFill>
                          <a:effectLst/>
                          <a:latin typeface="Times New Roman" pitchFamily="18" charset="0"/>
                          <a:ea typeface="Calibri" pitchFamily="34" charset="0"/>
                          <a:cs typeface="Cordia New" panose="020B0304020202020204" pitchFamily="34" charset="-34"/>
                        </a:rPr>
                        <a:t>0</a:t>
                      </a:r>
                      <a:endParaRPr lang="en-US" sz="1200" dirty="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0.96</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0.61</a:t>
                      </a:r>
                      <a:endParaRPr lang="en-US" sz="1200">
                        <a:effectLst/>
                        <a:latin typeface="Calibri" pitchFamily="34" charset="0"/>
                        <a:ea typeface="Calibri" pitchFamily="34" charset="0"/>
                        <a:cs typeface="Cordia New" panose="020B0304020202020204" pitchFamily="34" charset="-34"/>
                      </a:endParaRPr>
                    </a:p>
                  </a:txBody>
                  <a:tcPr marL="59319" marR="593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0.19</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0.57</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0.20</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&lt;0.0001**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54920">
                <a:tc>
                  <a:txBody>
                    <a:bodyPr/>
                    <a:lstStyle/>
                    <a:p>
                      <a:pPr marL="0" marR="0">
                        <a:lnSpc>
                          <a:spcPct val="107000"/>
                        </a:lnSpc>
                        <a:spcBef>
                          <a:spcPts val="0"/>
                        </a:spcBef>
                        <a:spcAft>
                          <a:spcPts val="0"/>
                        </a:spcAft>
                      </a:pPr>
                      <a:r>
                        <a:rPr lang="en-US" sz="1200" b="1">
                          <a:solidFill>
                            <a:srgbClr val="1F4E79"/>
                          </a:solidFill>
                          <a:effectLst/>
                          <a:latin typeface="Times New Roman" pitchFamily="18" charset="0"/>
                          <a:ea typeface="Calibri" pitchFamily="34" charset="0"/>
                          <a:cs typeface="Cordia New" panose="020B0304020202020204" pitchFamily="34" charset="-34"/>
                        </a:rPr>
                        <a:t>aps1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1F4E79"/>
                          </a:solidFill>
                          <a:effectLst/>
                          <a:latin typeface="Times New Roman" pitchFamily="18" charset="0"/>
                          <a:ea typeface="Calibri" pitchFamily="34" charset="0"/>
                          <a:cs typeface="Cordia New" panose="020B0304020202020204" pitchFamily="34" charset="-34"/>
                        </a:rPr>
                        <a:t>3</a:t>
                      </a:r>
                      <a:endParaRPr lang="en-US" sz="1200" dirty="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147</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50.93</a:t>
                      </a:r>
                      <a:endParaRPr lang="en-US" sz="1200">
                        <a:effectLst/>
                        <a:latin typeface="Calibri" pitchFamily="34" charset="0"/>
                        <a:ea typeface="Calibri" pitchFamily="34" charset="0"/>
                        <a:cs typeface="Cordia New" panose="020B0304020202020204" pitchFamily="34" charset="-34"/>
                      </a:endParaRPr>
                    </a:p>
                  </a:txBody>
                  <a:tcPr marL="59319" marR="593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18.81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60.74</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20.27</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&lt;0.0001**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54920">
                <a:tc>
                  <a:txBody>
                    <a:bodyPr/>
                    <a:lstStyle/>
                    <a:p>
                      <a:pPr marL="0" marR="0">
                        <a:lnSpc>
                          <a:spcPct val="107000"/>
                        </a:lnSpc>
                        <a:spcBef>
                          <a:spcPts val="0"/>
                        </a:spcBef>
                        <a:spcAft>
                          <a:spcPts val="0"/>
                        </a:spcAft>
                      </a:pPr>
                      <a:r>
                        <a:rPr lang="en-US" sz="1200" b="1">
                          <a:solidFill>
                            <a:srgbClr val="1F4E79"/>
                          </a:solidFill>
                          <a:effectLst/>
                          <a:latin typeface="Times New Roman" pitchFamily="18" charset="0"/>
                          <a:ea typeface="Calibri" pitchFamily="34" charset="0"/>
                          <a:cs typeface="Cordia New" panose="020B0304020202020204" pitchFamily="34" charset="-34"/>
                        </a:rPr>
                        <a:t>scoma1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1F4E79"/>
                          </a:solidFill>
                          <a:effectLst/>
                          <a:latin typeface="Times New Roman" pitchFamily="18" charset="0"/>
                          <a:ea typeface="Calibri" pitchFamily="34" charset="0"/>
                          <a:cs typeface="Cordia New" panose="020B0304020202020204" pitchFamily="34" charset="-34"/>
                        </a:rPr>
                        <a:t>100</a:t>
                      </a:r>
                      <a:endParaRPr lang="en-US" sz="1200" dirty="0">
                        <a:effectLst/>
                        <a:latin typeface="Calibri" pitchFamily="34" charset="0"/>
                        <a:ea typeface="Calibri" pitchFamily="34" charset="0"/>
                        <a:cs typeface="Cordia New" panose="020B0304020202020204" pitchFamily="34" charset="-34"/>
                      </a:endParaRPr>
                    </a:p>
                  </a:txBody>
                  <a:tcPr marL="59319" marR="593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22.25</a:t>
                      </a:r>
                      <a:endParaRPr lang="en-US" sz="1200">
                        <a:effectLst/>
                        <a:latin typeface="Calibri" pitchFamily="34" charset="0"/>
                        <a:ea typeface="Calibri" pitchFamily="34" charset="0"/>
                        <a:cs typeface="Cordia New" panose="020B0304020202020204" pitchFamily="34" charset="-34"/>
                      </a:endParaRPr>
                    </a:p>
                  </a:txBody>
                  <a:tcPr marL="59319" marR="593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31.37</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18.97</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28.26</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&lt;0.0001**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54920">
                <a:tc>
                  <a:txBody>
                    <a:bodyPr/>
                    <a:lstStyle/>
                    <a:p>
                      <a:pPr marL="0" marR="0">
                        <a:lnSpc>
                          <a:spcPct val="107000"/>
                        </a:lnSpc>
                        <a:spcBef>
                          <a:spcPts val="0"/>
                        </a:spcBef>
                        <a:spcAft>
                          <a:spcPts val="0"/>
                        </a:spcAft>
                      </a:pPr>
                      <a:r>
                        <a:rPr lang="en-US" sz="1200" b="1">
                          <a:solidFill>
                            <a:srgbClr val="1F4E79"/>
                          </a:solidFill>
                          <a:effectLst/>
                          <a:latin typeface="Times New Roman" pitchFamily="18" charset="0"/>
                          <a:ea typeface="Calibri" pitchFamily="34" charset="0"/>
                          <a:cs typeface="Cordia New" panose="020B0304020202020204" pitchFamily="34" charset="-34"/>
                        </a:rPr>
                        <a:t>Meanbp1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1F4E79"/>
                          </a:solidFill>
                          <a:effectLst/>
                          <a:latin typeface="Times New Roman" pitchFamily="18" charset="0"/>
                          <a:ea typeface="Calibri" pitchFamily="34" charset="0"/>
                          <a:cs typeface="Cordia New" panose="020B0304020202020204" pitchFamily="34" charset="-34"/>
                        </a:rPr>
                        <a:t>259</a:t>
                      </a:r>
                      <a:endParaRPr lang="en-US" sz="1200" dirty="0">
                        <a:effectLst/>
                        <a:latin typeface="Calibri" pitchFamily="34" charset="0"/>
                        <a:ea typeface="Calibri" pitchFamily="34" charset="0"/>
                        <a:cs typeface="Cordia New" panose="020B0304020202020204" pitchFamily="34" charset="-34"/>
                      </a:endParaRPr>
                    </a:p>
                  </a:txBody>
                  <a:tcPr marL="59319" marR="593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84.87</a:t>
                      </a:r>
                      <a:endParaRPr lang="en-US" sz="1200">
                        <a:effectLst/>
                        <a:latin typeface="Calibri" pitchFamily="34" charset="0"/>
                        <a:ea typeface="Calibri" pitchFamily="34" charset="0"/>
                        <a:cs typeface="Cordia New" panose="020B0304020202020204" pitchFamily="34" charset="-34"/>
                      </a:endParaRPr>
                    </a:p>
                  </a:txBody>
                  <a:tcPr marL="59319" marR="593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38.87</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68.20</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34.24</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&lt;0.0001**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54920">
                <a:tc>
                  <a:txBody>
                    <a:bodyPr/>
                    <a:lstStyle/>
                    <a:p>
                      <a:pPr marL="0" marR="0">
                        <a:lnSpc>
                          <a:spcPct val="107000"/>
                        </a:lnSpc>
                        <a:spcBef>
                          <a:spcPts val="0"/>
                        </a:spcBef>
                        <a:spcAft>
                          <a:spcPts val="0"/>
                        </a:spcAft>
                      </a:pPr>
                      <a:r>
                        <a:rPr lang="en-US" sz="1200" b="1">
                          <a:solidFill>
                            <a:srgbClr val="1F4E79"/>
                          </a:solidFill>
                          <a:effectLst/>
                          <a:latin typeface="Times New Roman" pitchFamily="18" charset="0"/>
                          <a:ea typeface="Calibri" pitchFamily="34" charset="0"/>
                          <a:cs typeface="Cordia New" panose="020B0304020202020204" pitchFamily="34" charset="-34"/>
                        </a:rPr>
                        <a:t>Wblc1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1F4E79"/>
                          </a:solidFill>
                          <a:effectLst/>
                          <a:latin typeface="Times New Roman" pitchFamily="18" charset="0"/>
                          <a:ea typeface="Calibri" pitchFamily="34" charset="0"/>
                          <a:cs typeface="Cordia New" panose="020B0304020202020204" pitchFamily="34" charset="-34"/>
                        </a:rPr>
                        <a:t>192</a:t>
                      </a:r>
                      <a:endParaRPr lang="en-US" sz="1200" dirty="0">
                        <a:effectLst/>
                        <a:latin typeface="Calibri" pitchFamily="34" charset="0"/>
                        <a:ea typeface="Calibri" pitchFamily="34" charset="0"/>
                        <a:cs typeface="Cordia New" panose="020B0304020202020204" pitchFamily="34" charset="-34"/>
                      </a:endParaRPr>
                    </a:p>
                  </a:txBody>
                  <a:tcPr marL="59319" marR="593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15.26</a:t>
                      </a:r>
                      <a:endParaRPr lang="en-US" sz="1200">
                        <a:effectLst/>
                        <a:latin typeface="Calibri" pitchFamily="34" charset="0"/>
                        <a:ea typeface="Calibri" pitchFamily="34" charset="0"/>
                        <a:cs typeface="Cordia New" panose="020B0304020202020204" pitchFamily="34" charset="-34"/>
                      </a:endParaRPr>
                    </a:p>
                  </a:txBody>
                  <a:tcPr marL="59319" marR="593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11.41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16.27</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12.55</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0.00239**</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54920">
                <a:tc>
                  <a:txBody>
                    <a:bodyPr/>
                    <a:lstStyle/>
                    <a:p>
                      <a:pPr marL="0" marR="0">
                        <a:lnSpc>
                          <a:spcPct val="107000"/>
                        </a:lnSpc>
                        <a:spcBef>
                          <a:spcPts val="0"/>
                        </a:spcBef>
                        <a:spcAft>
                          <a:spcPts val="0"/>
                        </a:spcAft>
                      </a:pPr>
                      <a:r>
                        <a:rPr lang="en-US" sz="1200" b="1">
                          <a:solidFill>
                            <a:srgbClr val="1F4E79"/>
                          </a:solidFill>
                          <a:effectLst/>
                          <a:latin typeface="Times New Roman" pitchFamily="18" charset="0"/>
                          <a:ea typeface="Calibri" pitchFamily="34" charset="0"/>
                          <a:cs typeface="Cordia New" panose="020B0304020202020204" pitchFamily="34" charset="-34"/>
                        </a:rPr>
                        <a:t>Hrt1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250</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1F4E79"/>
                          </a:solidFill>
                          <a:effectLst/>
                          <a:latin typeface="Times New Roman" pitchFamily="18" charset="0"/>
                          <a:ea typeface="Calibri" pitchFamily="34" charset="0"/>
                          <a:cs typeface="Cordia New" panose="020B0304020202020204" pitchFamily="34" charset="-34"/>
                        </a:rPr>
                        <a:t>112.87</a:t>
                      </a:r>
                      <a:endParaRPr lang="en-US" sz="1200" dirty="0">
                        <a:effectLst/>
                        <a:latin typeface="Calibri" pitchFamily="34" charset="0"/>
                        <a:ea typeface="Calibri" pitchFamily="34" charset="0"/>
                        <a:cs typeface="Cordia New" panose="020B0304020202020204" pitchFamily="34" charset="-34"/>
                      </a:endParaRPr>
                    </a:p>
                  </a:txBody>
                  <a:tcPr marL="59319" marR="593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40.94</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118.93</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41.47</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&lt;0.0001**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54920">
                <a:tc>
                  <a:txBody>
                    <a:bodyPr/>
                    <a:lstStyle/>
                    <a:p>
                      <a:pPr marL="0" marR="0">
                        <a:lnSpc>
                          <a:spcPct val="107000"/>
                        </a:lnSpc>
                        <a:spcBef>
                          <a:spcPts val="0"/>
                        </a:spcBef>
                        <a:spcAft>
                          <a:spcPts val="0"/>
                        </a:spcAft>
                      </a:pPr>
                      <a:r>
                        <a:rPr lang="en-US" sz="1200" b="1">
                          <a:solidFill>
                            <a:srgbClr val="1F4E79"/>
                          </a:solidFill>
                          <a:effectLst/>
                          <a:latin typeface="Times New Roman" pitchFamily="18" charset="0"/>
                          <a:ea typeface="Calibri" pitchFamily="34" charset="0"/>
                          <a:cs typeface="Cordia New" panose="020B0304020202020204" pitchFamily="34" charset="-34"/>
                        </a:rPr>
                        <a:t>Resp1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100</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1F4E79"/>
                          </a:solidFill>
                          <a:effectLst/>
                          <a:latin typeface="Times New Roman" pitchFamily="18" charset="0"/>
                          <a:ea typeface="Calibri" pitchFamily="34" charset="0"/>
                          <a:cs typeface="Cordia New" panose="020B0304020202020204" pitchFamily="34" charset="-34"/>
                        </a:rPr>
                        <a:t>28.98</a:t>
                      </a:r>
                      <a:endParaRPr lang="en-US" sz="1200" dirty="0">
                        <a:effectLst/>
                        <a:latin typeface="Calibri" pitchFamily="34" charset="0"/>
                        <a:ea typeface="Calibri" pitchFamily="34" charset="0"/>
                        <a:cs typeface="Cordia New" panose="020B0304020202020204" pitchFamily="34" charset="-34"/>
                      </a:endParaRPr>
                    </a:p>
                  </a:txBody>
                  <a:tcPr marL="59319" marR="593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13.95</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26.65</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14.17</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&lt;0.0001**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54920">
                <a:tc>
                  <a:txBody>
                    <a:bodyPr/>
                    <a:lstStyle/>
                    <a:p>
                      <a:pPr marL="0" marR="0">
                        <a:lnSpc>
                          <a:spcPct val="107000"/>
                        </a:lnSpc>
                        <a:spcBef>
                          <a:spcPts val="0"/>
                        </a:spcBef>
                        <a:spcAft>
                          <a:spcPts val="0"/>
                        </a:spcAft>
                      </a:pPr>
                      <a:r>
                        <a:rPr lang="en-US" sz="1200" b="1">
                          <a:solidFill>
                            <a:srgbClr val="1F4E79"/>
                          </a:solidFill>
                          <a:effectLst/>
                          <a:latin typeface="Times New Roman" pitchFamily="18" charset="0"/>
                          <a:ea typeface="Calibri" pitchFamily="34" charset="0"/>
                          <a:cs typeface="Cordia New" panose="020B0304020202020204" pitchFamily="34" charset="-34"/>
                        </a:rPr>
                        <a:t>Pafi1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11.60</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937.5</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240.63</a:t>
                      </a:r>
                      <a:endParaRPr lang="en-US" sz="1200">
                        <a:effectLst/>
                        <a:latin typeface="Calibri" pitchFamily="34" charset="0"/>
                        <a:ea typeface="Calibri" pitchFamily="34" charset="0"/>
                        <a:cs typeface="Cordia New" panose="020B0304020202020204" pitchFamily="34" charset="-34"/>
                      </a:endParaRPr>
                    </a:p>
                  </a:txBody>
                  <a:tcPr marL="59319" marR="593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116.66</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192.43</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105.54</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&lt;0.0001**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54920">
                <a:tc>
                  <a:txBody>
                    <a:bodyPr/>
                    <a:lstStyle/>
                    <a:p>
                      <a:pPr marL="0" marR="0">
                        <a:lnSpc>
                          <a:spcPct val="107000"/>
                        </a:lnSpc>
                        <a:spcBef>
                          <a:spcPts val="0"/>
                        </a:spcBef>
                        <a:spcAft>
                          <a:spcPts val="0"/>
                        </a:spcAft>
                      </a:pPr>
                      <a:r>
                        <a:rPr lang="en-US" sz="1200" b="1">
                          <a:solidFill>
                            <a:srgbClr val="1F4E79"/>
                          </a:solidFill>
                          <a:effectLst/>
                          <a:latin typeface="Times New Roman" pitchFamily="18" charset="0"/>
                          <a:ea typeface="Calibri" pitchFamily="34" charset="0"/>
                          <a:cs typeface="Cordia New" panose="020B0304020202020204" pitchFamily="34" charset="-34"/>
                        </a:rPr>
                        <a:t>Alb1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0.30</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29</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3.16</a:t>
                      </a:r>
                      <a:endParaRPr lang="en-US" sz="1200">
                        <a:effectLst/>
                        <a:latin typeface="Calibri" pitchFamily="34" charset="0"/>
                        <a:ea typeface="Calibri" pitchFamily="34" charset="0"/>
                        <a:cs typeface="Cordia New" panose="020B0304020202020204" pitchFamily="34" charset="-34"/>
                      </a:endParaRPr>
                    </a:p>
                  </a:txBody>
                  <a:tcPr marL="59319" marR="593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1F4E79"/>
                          </a:solidFill>
                          <a:effectLst/>
                          <a:latin typeface="Times New Roman" pitchFamily="18" charset="0"/>
                          <a:ea typeface="Calibri" pitchFamily="34" charset="0"/>
                          <a:cs typeface="Cordia New" panose="020B0304020202020204" pitchFamily="34" charset="-34"/>
                        </a:rPr>
                        <a:t>0.67</a:t>
                      </a:r>
                      <a:endParaRPr lang="en-US" sz="1200" dirty="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2.98</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0.93</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&lt;0.0001**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54920">
                <a:tc>
                  <a:txBody>
                    <a:bodyPr/>
                    <a:lstStyle/>
                    <a:p>
                      <a:pPr marL="0" marR="0">
                        <a:lnSpc>
                          <a:spcPct val="107000"/>
                        </a:lnSpc>
                        <a:spcBef>
                          <a:spcPts val="0"/>
                        </a:spcBef>
                        <a:spcAft>
                          <a:spcPts val="0"/>
                        </a:spcAft>
                      </a:pPr>
                      <a:r>
                        <a:rPr lang="en-US" sz="1200" b="1">
                          <a:solidFill>
                            <a:srgbClr val="1F4E79"/>
                          </a:solidFill>
                          <a:effectLst/>
                          <a:latin typeface="Times New Roman" pitchFamily="18" charset="0"/>
                          <a:ea typeface="Calibri" pitchFamily="34" charset="0"/>
                          <a:cs typeface="Cordia New" panose="020B0304020202020204" pitchFamily="34" charset="-34"/>
                        </a:rPr>
                        <a:t>Hema1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2</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66.19</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32.70</a:t>
                      </a:r>
                      <a:endParaRPr lang="en-US" sz="1200">
                        <a:effectLst/>
                        <a:latin typeface="Calibri" pitchFamily="34" charset="0"/>
                        <a:ea typeface="Calibri" pitchFamily="34" charset="0"/>
                        <a:cs typeface="Cordia New" panose="020B0304020202020204" pitchFamily="34" charset="-34"/>
                      </a:endParaRPr>
                    </a:p>
                  </a:txBody>
                  <a:tcPr marL="59319" marR="593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1F4E79"/>
                          </a:solidFill>
                          <a:effectLst/>
                          <a:latin typeface="Times New Roman" pitchFamily="18" charset="0"/>
                          <a:ea typeface="Calibri" pitchFamily="34" charset="0"/>
                          <a:cs typeface="Cordia New" panose="020B0304020202020204" pitchFamily="34" charset="-34"/>
                        </a:rPr>
                        <a:t>8.79</a:t>
                      </a:r>
                      <a:endParaRPr lang="en-US" sz="1200" dirty="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30.51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7.42</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&lt;0.0001**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54920">
                <a:tc>
                  <a:txBody>
                    <a:bodyPr/>
                    <a:lstStyle/>
                    <a:p>
                      <a:pPr marL="0" marR="0">
                        <a:lnSpc>
                          <a:spcPct val="107000"/>
                        </a:lnSpc>
                        <a:spcBef>
                          <a:spcPts val="0"/>
                        </a:spcBef>
                        <a:spcAft>
                          <a:spcPts val="0"/>
                        </a:spcAft>
                      </a:pPr>
                      <a:r>
                        <a:rPr lang="en-US" sz="1200" b="1">
                          <a:solidFill>
                            <a:srgbClr val="1F4E79"/>
                          </a:solidFill>
                          <a:effectLst/>
                          <a:latin typeface="Times New Roman" pitchFamily="18" charset="0"/>
                          <a:ea typeface="Calibri" pitchFamily="34" charset="0"/>
                          <a:cs typeface="Cordia New" panose="020B0304020202020204" pitchFamily="34" charset="-34"/>
                        </a:rPr>
                        <a:t>Bili1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0.10</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58.20</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1.99</a:t>
                      </a:r>
                      <a:endParaRPr lang="en-US" sz="1200">
                        <a:effectLst/>
                        <a:latin typeface="Calibri" pitchFamily="34" charset="0"/>
                        <a:ea typeface="Calibri" pitchFamily="34" charset="0"/>
                        <a:cs typeface="Cordia New" panose="020B0304020202020204" pitchFamily="34" charset="-34"/>
                      </a:endParaRPr>
                    </a:p>
                  </a:txBody>
                  <a:tcPr marL="59319" marR="593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4.43</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1F4E79"/>
                          </a:solidFill>
                          <a:effectLst/>
                          <a:latin typeface="Times New Roman" pitchFamily="18" charset="0"/>
                          <a:ea typeface="Calibri" pitchFamily="34" charset="0"/>
                          <a:cs typeface="Cordia New" panose="020B0304020202020204" pitchFamily="34" charset="-34"/>
                        </a:rPr>
                        <a:t>2.71</a:t>
                      </a:r>
                      <a:endParaRPr lang="en-US" sz="1200" dirty="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5.33</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&lt;0.0001**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54920">
                <a:tc>
                  <a:txBody>
                    <a:bodyPr/>
                    <a:lstStyle/>
                    <a:p>
                      <a:pPr marL="0" marR="0">
                        <a:lnSpc>
                          <a:spcPct val="107000"/>
                        </a:lnSpc>
                        <a:spcBef>
                          <a:spcPts val="0"/>
                        </a:spcBef>
                        <a:spcAft>
                          <a:spcPts val="0"/>
                        </a:spcAft>
                      </a:pPr>
                      <a:r>
                        <a:rPr lang="en-US" sz="1200" b="1">
                          <a:solidFill>
                            <a:srgbClr val="1F4E79"/>
                          </a:solidFill>
                          <a:effectLst/>
                          <a:latin typeface="Times New Roman" pitchFamily="18" charset="0"/>
                          <a:ea typeface="Calibri" pitchFamily="34" charset="0"/>
                          <a:cs typeface="Cordia New" panose="020B0304020202020204" pitchFamily="34" charset="-34"/>
                        </a:rPr>
                        <a:t>Crea1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0.10</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25.10</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1.92</a:t>
                      </a:r>
                      <a:endParaRPr lang="en-US" sz="1200">
                        <a:effectLst/>
                        <a:latin typeface="Calibri" pitchFamily="34" charset="0"/>
                        <a:ea typeface="Calibri" pitchFamily="34" charset="0"/>
                        <a:cs typeface="Cordia New" panose="020B0304020202020204" pitchFamily="34" charset="-34"/>
                      </a:endParaRPr>
                    </a:p>
                  </a:txBody>
                  <a:tcPr marL="59319" marR="593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2.03</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2.47</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1F4E79"/>
                          </a:solidFill>
                          <a:effectLst/>
                          <a:latin typeface="Times New Roman" pitchFamily="18" charset="0"/>
                          <a:ea typeface="Calibri" pitchFamily="34" charset="0"/>
                          <a:cs typeface="Cordia New" panose="020B0304020202020204" pitchFamily="34" charset="-34"/>
                        </a:rPr>
                        <a:t>2.05</a:t>
                      </a:r>
                      <a:endParaRPr lang="en-US" sz="1200" dirty="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&lt;0.0001**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54920">
                <a:tc>
                  <a:txBody>
                    <a:bodyPr/>
                    <a:lstStyle/>
                    <a:p>
                      <a:pPr marL="0" marR="0">
                        <a:lnSpc>
                          <a:spcPct val="107000"/>
                        </a:lnSpc>
                        <a:spcBef>
                          <a:spcPts val="0"/>
                        </a:spcBef>
                        <a:spcAft>
                          <a:spcPts val="0"/>
                        </a:spcAft>
                      </a:pPr>
                      <a:r>
                        <a:rPr lang="en-US" sz="1200" b="1">
                          <a:solidFill>
                            <a:srgbClr val="1F4E79"/>
                          </a:solidFill>
                          <a:effectLst/>
                          <a:latin typeface="Times New Roman" pitchFamily="18" charset="0"/>
                          <a:ea typeface="Calibri" pitchFamily="34" charset="0"/>
                          <a:cs typeface="Cordia New" panose="020B0304020202020204" pitchFamily="34" charset="-34"/>
                        </a:rPr>
                        <a:t>Sod1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101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178</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137.04</a:t>
                      </a:r>
                      <a:endParaRPr lang="en-US" sz="1200">
                        <a:effectLst/>
                        <a:latin typeface="Calibri" pitchFamily="34" charset="0"/>
                        <a:ea typeface="Calibri" pitchFamily="34" charset="0"/>
                        <a:cs typeface="Cordia New" panose="020B0304020202020204" pitchFamily="34" charset="-34"/>
                      </a:endParaRPr>
                    </a:p>
                  </a:txBody>
                  <a:tcPr marL="59319" marR="593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7.68</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136.33</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1F4E79"/>
                          </a:solidFill>
                          <a:effectLst/>
                          <a:latin typeface="Times New Roman" pitchFamily="18" charset="0"/>
                          <a:ea typeface="Calibri" pitchFamily="34" charset="0"/>
                          <a:cs typeface="Cordia New" panose="020B0304020202020204" pitchFamily="34" charset="-34"/>
                        </a:rPr>
                        <a:t>7.60</a:t>
                      </a:r>
                      <a:endParaRPr lang="en-US" sz="1200" dirty="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0.00069**</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54920">
                <a:tc>
                  <a:txBody>
                    <a:bodyPr/>
                    <a:lstStyle/>
                    <a:p>
                      <a:pPr marL="0" marR="0">
                        <a:lnSpc>
                          <a:spcPct val="107000"/>
                        </a:lnSpc>
                        <a:spcBef>
                          <a:spcPts val="0"/>
                        </a:spcBef>
                        <a:spcAft>
                          <a:spcPts val="0"/>
                        </a:spcAft>
                      </a:pPr>
                      <a:r>
                        <a:rPr lang="en-US" sz="1200" b="1">
                          <a:solidFill>
                            <a:srgbClr val="1F4E79"/>
                          </a:solidFill>
                          <a:effectLst/>
                          <a:latin typeface="Times New Roman" pitchFamily="18" charset="0"/>
                          <a:ea typeface="Calibri" pitchFamily="34" charset="0"/>
                          <a:cs typeface="Cordia New" panose="020B0304020202020204" pitchFamily="34" charset="-34"/>
                        </a:rPr>
                        <a:t>Paco21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156</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39.95</a:t>
                      </a:r>
                      <a:endParaRPr lang="en-US" sz="1200">
                        <a:effectLst/>
                        <a:latin typeface="Calibri" pitchFamily="34" charset="0"/>
                        <a:ea typeface="Calibri" pitchFamily="34" charset="0"/>
                        <a:cs typeface="Cordia New" panose="020B0304020202020204" pitchFamily="34" charset="-34"/>
                      </a:endParaRPr>
                    </a:p>
                  </a:txBody>
                  <a:tcPr marL="59319" marR="593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14.24</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36.79</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10.97</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1F4E79"/>
                          </a:solidFill>
                          <a:effectLst/>
                          <a:latin typeface="Times New Roman" pitchFamily="18" charset="0"/>
                          <a:ea typeface="Calibri" pitchFamily="34" charset="0"/>
                          <a:cs typeface="Cordia New" panose="020B0304020202020204" pitchFamily="34" charset="-34"/>
                        </a:rPr>
                        <a:t>&lt;0.0001**</a:t>
                      </a:r>
                      <a:endParaRPr lang="en-US" sz="1200" dirty="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54920">
                <a:tc>
                  <a:txBody>
                    <a:bodyPr/>
                    <a:lstStyle/>
                    <a:p>
                      <a:pPr marL="0" marR="0">
                        <a:lnSpc>
                          <a:spcPct val="107000"/>
                        </a:lnSpc>
                        <a:spcBef>
                          <a:spcPts val="0"/>
                        </a:spcBef>
                        <a:spcAft>
                          <a:spcPts val="0"/>
                        </a:spcAft>
                      </a:pPr>
                      <a:r>
                        <a:rPr lang="en-US" sz="1200" b="1">
                          <a:solidFill>
                            <a:srgbClr val="1F4E79"/>
                          </a:solidFill>
                          <a:effectLst/>
                          <a:latin typeface="Times New Roman" pitchFamily="18" charset="0"/>
                          <a:ea typeface="Calibri" pitchFamily="34" charset="0"/>
                          <a:cs typeface="Cordia New" panose="020B0304020202020204" pitchFamily="34" charset="-34"/>
                        </a:rPr>
                        <a:t>Ph1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6.58</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7.77</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7.39</a:t>
                      </a:r>
                      <a:endParaRPr lang="en-US" sz="1200">
                        <a:effectLst/>
                        <a:latin typeface="Calibri" pitchFamily="34" charset="0"/>
                        <a:ea typeface="Calibri" pitchFamily="34" charset="0"/>
                        <a:cs typeface="Cordia New" panose="020B0304020202020204" pitchFamily="34" charset="-34"/>
                      </a:endParaRPr>
                    </a:p>
                  </a:txBody>
                  <a:tcPr marL="59319" marR="593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0.11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7.38</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0.11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1F4E79"/>
                          </a:solidFill>
                          <a:effectLst/>
                          <a:latin typeface="Times New Roman" pitchFamily="18" charset="0"/>
                          <a:ea typeface="Calibri" pitchFamily="34" charset="0"/>
                          <a:cs typeface="Cordia New" panose="020B0304020202020204" pitchFamily="34" charset="-34"/>
                        </a:rPr>
                        <a:t>&lt;0.0001**</a:t>
                      </a:r>
                      <a:endParaRPr lang="en-US" sz="1200" dirty="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54920">
                <a:tc>
                  <a:txBody>
                    <a:bodyPr/>
                    <a:lstStyle/>
                    <a:p>
                      <a:pPr marL="0" marR="0">
                        <a:lnSpc>
                          <a:spcPct val="107000"/>
                        </a:lnSpc>
                        <a:spcBef>
                          <a:spcPts val="0"/>
                        </a:spcBef>
                        <a:spcAft>
                          <a:spcPts val="0"/>
                        </a:spcAft>
                      </a:pPr>
                      <a:r>
                        <a:rPr lang="en-US" sz="1200" b="1">
                          <a:solidFill>
                            <a:srgbClr val="1F4E79"/>
                          </a:solidFill>
                          <a:effectLst/>
                          <a:latin typeface="Times New Roman" pitchFamily="18" charset="0"/>
                          <a:ea typeface="Calibri" pitchFamily="34" charset="0"/>
                          <a:cs typeface="Cordia New" panose="020B0304020202020204" pitchFamily="34" charset="-34"/>
                        </a:rPr>
                        <a:t>Wtkilo1</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0</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244</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65.04</a:t>
                      </a:r>
                      <a:endParaRPr lang="en-US" sz="1200">
                        <a:effectLst/>
                        <a:latin typeface="Calibri" pitchFamily="34" charset="0"/>
                        <a:ea typeface="Calibri" pitchFamily="34" charset="0"/>
                        <a:cs typeface="Cordia New" panose="020B0304020202020204" pitchFamily="34" charset="-34"/>
                      </a:endParaRPr>
                    </a:p>
                  </a:txBody>
                  <a:tcPr marL="59319" marR="59319"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29.50</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72.36</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1F4E79"/>
                          </a:solidFill>
                          <a:effectLst/>
                          <a:latin typeface="Times New Roman" pitchFamily="18" charset="0"/>
                          <a:ea typeface="Calibri" pitchFamily="34" charset="0"/>
                          <a:cs typeface="Cordia New" panose="020B0304020202020204" pitchFamily="34" charset="-34"/>
                        </a:rPr>
                        <a:t>27.73</a:t>
                      </a:r>
                      <a:endParaRPr lang="en-US" sz="120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1F4E79"/>
                          </a:solidFill>
                          <a:effectLst/>
                          <a:latin typeface="Times New Roman" pitchFamily="18" charset="0"/>
                          <a:ea typeface="Calibri" pitchFamily="34" charset="0"/>
                          <a:cs typeface="Cordia New" panose="020B0304020202020204" pitchFamily="34" charset="-34"/>
                        </a:rPr>
                        <a:t>&lt;0.0001**</a:t>
                      </a:r>
                      <a:endParaRPr lang="en-US" sz="1200" dirty="0">
                        <a:effectLst/>
                        <a:latin typeface="Calibri" pitchFamily="34" charset="0"/>
                        <a:ea typeface="Calibri" pitchFamily="34" charset="0"/>
                        <a:cs typeface="Cordia New" panose="020B0304020202020204" pitchFamily="34" charset="-34"/>
                      </a:endParaRPr>
                    </a:p>
                  </a:txBody>
                  <a:tcPr marL="59319" marR="59319"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08" y="179389"/>
            <a:ext cx="10515600" cy="406399"/>
          </a:xfrm>
        </p:spPr>
        <p:txBody>
          <a:bodyPr>
            <a:normAutofit fontScale="90000"/>
          </a:bodyPr>
          <a:lstStyle/>
          <a:p>
            <a:r>
              <a:rPr lang="en-US" dirty="0" smtClean="0"/>
              <a:t>Descriptive Statistics (Categorical)</a:t>
            </a:r>
            <a:endParaRPr lang="en-US" dirty="0"/>
          </a:p>
        </p:txBody>
      </p:sp>
      <p:graphicFrame>
        <p:nvGraphicFramePr>
          <p:cNvPr id="8" name="Content Placeholder 7"/>
          <p:cNvGraphicFramePr>
            <a:graphicFrameLocks noGrp="1"/>
          </p:cNvGraphicFramePr>
          <p:nvPr>
            <p:ph sz="half" idx="2"/>
          </p:nvPr>
        </p:nvGraphicFramePr>
        <p:xfrm>
          <a:off x="6100765" y="795356"/>
          <a:ext cx="5643561" cy="5849249"/>
        </p:xfrm>
        <a:graphic>
          <a:graphicData uri="http://schemas.openxmlformats.org/drawingml/2006/table">
            <a:tbl>
              <a:tblPr firstRow="1" firstCol="1" bandRow="1"/>
              <a:tblGrid>
                <a:gridCol w="703182"/>
                <a:gridCol w="1629692"/>
                <a:gridCol w="597554"/>
                <a:gridCol w="814845"/>
                <a:gridCol w="543231"/>
                <a:gridCol w="760522"/>
                <a:gridCol w="594535"/>
              </a:tblGrid>
              <a:tr h="136402">
                <a:tc>
                  <a:txBody>
                    <a:bodyPr/>
                    <a:lstStyle/>
                    <a:p>
                      <a:pPr marL="0" marR="0">
                        <a:lnSpc>
                          <a:spcPct val="107000"/>
                        </a:lnSpc>
                        <a:spcBef>
                          <a:spcPts val="0"/>
                        </a:spcBef>
                        <a:spcAft>
                          <a:spcPts val="0"/>
                        </a:spcAft>
                      </a:pPr>
                      <a:r>
                        <a:rPr lang="en-US" sz="900" b="1" dirty="0" smtClean="0">
                          <a:effectLst/>
                          <a:latin typeface="Times New Roman" pitchFamily="18" charset="0"/>
                          <a:ea typeface="Calibri" pitchFamily="34" charset="0"/>
                          <a:cs typeface="Cordia New" panose="020B0304020202020204" pitchFamily="34" charset="-34"/>
                        </a:rPr>
                        <a:t>Covariates</a:t>
                      </a:r>
                      <a:endParaRPr lang="en-US" sz="900" dirty="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1">
                          <a:effectLst/>
                          <a:latin typeface="Times New Roman" pitchFamily="18" charset="0"/>
                          <a:ea typeface="Calibri" pitchFamily="34" charset="0"/>
                          <a:cs typeface="Cordia New" panose="020B0304020202020204" pitchFamily="34" charset="-34"/>
                        </a:rPr>
                        <a:t> </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gridSpan="2">
                  <a:txBody>
                    <a:bodyPr/>
                    <a:lstStyle/>
                    <a:p>
                      <a:pPr marL="0" marR="0" algn="ctr">
                        <a:lnSpc>
                          <a:spcPct val="107000"/>
                        </a:lnSpc>
                        <a:spcBef>
                          <a:spcPts val="0"/>
                        </a:spcBef>
                        <a:spcAft>
                          <a:spcPts val="0"/>
                        </a:spcAft>
                      </a:pPr>
                      <a:r>
                        <a:rPr lang="en-US" sz="900" b="1">
                          <a:effectLst/>
                          <a:latin typeface="Times New Roman" pitchFamily="18" charset="0"/>
                          <a:ea typeface="Calibri" pitchFamily="34" charset="0"/>
                          <a:cs typeface="Cordia New" panose="020B0304020202020204" pitchFamily="34" charset="-34"/>
                        </a:rPr>
                        <a:t>No RHC (3551)</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hMerge="1">
                  <a:tcPr/>
                </a:tc>
                <a:tc gridSpan="2">
                  <a:txBody>
                    <a:bodyPr/>
                    <a:lstStyle/>
                    <a:p>
                      <a:pPr marL="0" marR="0" algn="ctr">
                        <a:lnSpc>
                          <a:spcPct val="107000"/>
                        </a:lnSpc>
                        <a:spcBef>
                          <a:spcPts val="0"/>
                        </a:spcBef>
                        <a:spcAft>
                          <a:spcPts val="0"/>
                        </a:spcAft>
                      </a:pPr>
                      <a:r>
                        <a:rPr lang="en-US" sz="900" b="1">
                          <a:effectLst/>
                          <a:latin typeface="Times New Roman" pitchFamily="18" charset="0"/>
                          <a:ea typeface="Calibri" pitchFamily="34" charset="0"/>
                          <a:cs typeface="Cordia New" panose="020B0304020202020204" pitchFamily="34" charset="-34"/>
                        </a:rPr>
                        <a:t>RHC (2184)</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hMerge="1">
                  <a:tcPr/>
                </a:tc>
                <a:tc>
                  <a:txBody>
                    <a:bodyPr/>
                    <a:lstStyle/>
                    <a:p>
                      <a:pPr marL="0" marR="0">
                        <a:lnSpc>
                          <a:spcPct val="107000"/>
                        </a:lnSpc>
                        <a:spcBef>
                          <a:spcPts val="0"/>
                        </a:spcBef>
                        <a:spcAft>
                          <a:spcPts val="0"/>
                        </a:spcAft>
                      </a:pPr>
                      <a:r>
                        <a:rPr lang="en-US" sz="900" b="1">
                          <a:effectLst/>
                          <a:latin typeface="Times New Roman" pitchFamily="18" charset="0"/>
                          <a:ea typeface="Calibri" pitchFamily="34" charset="0"/>
                          <a:cs typeface="Cordia New" panose="020B0304020202020204" pitchFamily="34" charset="-34"/>
                        </a:rPr>
                        <a:t>p-value</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72804">
                <a:tc>
                  <a:txBody>
                    <a:bodyPr/>
                    <a:lstStyle/>
                    <a:p>
                      <a:pPr marL="0" marR="0">
                        <a:lnSpc>
                          <a:spcPct val="107000"/>
                        </a:lnSpc>
                        <a:spcBef>
                          <a:spcPts val="0"/>
                        </a:spcBef>
                        <a:spcAft>
                          <a:spcPts val="0"/>
                        </a:spcAft>
                      </a:pPr>
                      <a:r>
                        <a:rPr lang="en-US" sz="900" b="1">
                          <a:effectLst/>
                          <a:latin typeface="Times New Roman" pitchFamily="18" charset="0"/>
                          <a:ea typeface="Calibri" pitchFamily="34" charset="0"/>
                          <a:cs typeface="Cordia New" panose="020B0304020202020204" pitchFamily="34" charset="-34"/>
                        </a:rPr>
                        <a:t> </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 </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1">
                          <a:effectLst/>
                          <a:latin typeface="Times New Roman" pitchFamily="18" charset="0"/>
                          <a:ea typeface="Calibri" pitchFamily="34" charset="0"/>
                          <a:cs typeface="Cordia New" panose="020B0304020202020204" pitchFamily="34" charset="-34"/>
                        </a:rPr>
                        <a:t>Mean</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1">
                          <a:effectLst/>
                          <a:latin typeface="Times New Roman" pitchFamily="18" charset="0"/>
                          <a:ea typeface="Calibri" pitchFamily="34" charset="0"/>
                          <a:cs typeface="Cordia New" panose="020B0304020202020204" pitchFamily="34" charset="-34"/>
                        </a:rPr>
                        <a:t>Percentage</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1">
                          <a:effectLst/>
                          <a:latin typeface="Times New Roman" pitchFamily="18" charset="0"/>
                          <a:ea typeface="Calibri" pitchFamily="34" charset="0"/>
                          <a:cs typeface="Cordia New" panose="020B0304020202020204" pitchFamily="34" charset="-34"/>
                        </a:rPr>
                        <a:t>Mean</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1">
                          <a:effectLst/>
                          <a:latin typeface="Times New Roman" pitchFamily="18" charset="0"/>
                          <a:ea typeface="Calibri" pitchFamily="34" charset="0"/>
                          <a:cs typeface="Cordia New" panose="020B0304020202020204" pitchFamily="34" charset="-34"/>
                        </a:rPr>
                        <a:t>Percentage</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 </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227617">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cat1</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Times New Roman" pitchFamily="18" charset="0"/>
                          <a:ea typeface="Calibri" pitchFamily="34" charset="0"/>
                          <a:cs typeface="Cordia New" panose="020B0304020202020204" pitchFamily="34" charset="-34"/>
                        </a:rPr>
                        <a:t>ARF</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dirty="0">
                          <a:solidFill>
                            <a:srgbClr val="1F4E79"/>
                          </a:solidFill>
                          <a:effectLst/>
                          <a:latin typeface="Times New Roman" pitchFamily="18" charset="0"/>
                          <a:ea typeface="Calibri" pitchFamily="34" charset="0"/>
                          <a:cs typeface="Cordia New" panose="020B0304020202020204" pitchFamily="34" charset="-34"/>
                        </a:rPr>
                        <a:t>CHF</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dirty="0">
                          <a:solidFill>
                            <a:srgbClr val="1F4E79"/>
                          </a:solidFill>
                          <a:effectLst/>
                          <a:latin typeface="Times New Roman" pitchFamily="18" charset="0"/>
                          <a:ea typeface="Calibri" pitchFamily="34" charset="0"/>
                          <a:cs typeface="Cordia New" panose="020B0304020202020204" pitchFamily="34" charset="-34"/>
                        </a:rPr>
                        <a:t>Cirrhosis</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dirty="0">
                          <a:effectLst/>
                          <a:latin typeface="Times New Roman" pitchFamily="18" charset="0"/>
                          <a:ea typeface="Calibri" pitchFamily="34" charset="0"/>
                          <a:cs typeface="Cordia New" panose="020B0304020202020204" pitchFamily="34" charset="-34"/>
                        </a:rPr>
                        <a:t>Colon Cancer</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dirty="0">
                          <a:solidFill>
                            <a:srgbClr val="1F4E79"/>
                          </a:solidFill>
                          <a:effectLst/>
                          <a:latin typeface="Times New Roman" pitchFamily="18" charset="0"/>
                          <a:ea typeface="Calibri" pitchFamily="34" charset="0"/>
                          <a:cs typeface="Cordia New" panose="020B0304020202020204" pitchFamily="34" charset="-34"/>
                        </a:rPr>
                        <a:t>Coma</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dirty="0">
                          <a:solidFill>
                            <a:srgbClr val="1F4E79"/>
                          </a:solidFill>
                          <a:effectLst/>
                          <a:latin typeface="Times New Roman" pitchFamily="18" charset="0"/>
                          <a:ea typeface="Calibri" pitchFamily="34" charset="0"/>
                          <a:cs typeface="Cordia New" panose="020B0304020202020204" pitchFamily="34" charset="-34"/>
                        </a:rPr>
                        <a:t>COPD</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dirty="0">
                          <a:solidFill>
                            <a:srgbClr val="1F4E79"/>
                          </a:solidFill>
                          <a:effectLst/>
                          <a:latin typeface="Times New Roman" pitchFamily="18" charset="0"/>
                          <a:ea typeface="Calibri" pitchFamily="34" charset="0"/>
                          <a:cs typeface="Cordia New" panose="020B0304020202020204" pitchFamily="34" charset="-34"/>
                        </a:rPr>
                        <a:t>Lung Cancer</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dirty="0">
                          <a:effectLst/>
                          <a:latin typeface="Times New Roman" pitchFamily="18" charset="0"/>
                          <a:ea typeface="Calibri" pitchFamily="34" charset="0"/>
                          <a:cs typeface="Cordia New" panose="020B0304020202020204" pitchFamily="34" charset="-34"/>
                        </a:rPr>
                        <a:t>MOSF w/Malignancy</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dirty="0">
                          <a:solidFill>
                            <a:srgbClr val="1F4E79"/>
                          </a:solidFill>
                          <a:effectLst/>
                          <a:latin typeface="Times New Roman" pitchFamily="18" charset="0"/>
                          <a:ea typeface="Calibri" pitchFamily="34" charset="0"/>
                          <a:cs typeface="Cordia New" panose="020B0304020202020204" pitchFamily="34" charset="-34"/>
                        </a:rPr>
                        <a:t>MOSF w/Sepsis</a:t>
                      </a:r>
                      <a:endParaRPr lang="en-US" sz="900" dirty="0">
                        <a:effectLst/>
                        <a:latin typeface="Calibri" pitchFamily="34" charset="0"/>
                        <a:ea typeface="Calibri" pitchFamily="34" charset="0"/>
                        <a:cs typeface="Cordia New" panose="020B0304020202020204" pitchFamily="34" charset="-34"/>
                      </a:endParaRPr>
                    </a:p>
                  </a:txBody>
                  <a:tcPr marL="42654" marR="42654"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Times New Roman" pitchFamily="18" charset="0"/>
                          <a:ea typeface="Calibri" pitchFamily="34" charset="0"/>
                          <a:cs typeface="Cordia New" panose="020B0304020202020204" pitchFamily="34" charset="-34"/>
                        </a:rPr>
                        <a:t>1581</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dirty="0">
                          <a:solidFill>
                            <a:srgbClr val="1F4E79"/>
                          </a:solidFill>
                          <a:effectLst/>
                          <a:latin typeface="Times New Roman" pitchFamily="18" charset="0"/>
                          <a:ea typeface="Calibri" pitchFamily="34" charset="0"/>
                          <a:cs typeface="Cordia New" panose="020B0304020202020204" pitchFamily="34" charset="-34"/>
                        </a:rPr>
                        <a:t>247</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dirty="0">
                          <a:solidFill>
                            <a:srgbClr val="1F4E79"/>
                          </a:solidFill>
                          <a:effectLst/>
                          <a:latin typeface="Times New Roman" pitchFamily="18" charset="0"/>
                          <a:ea typeface="Calibri" pitchFamily="34" charset="0"/>
                          <a:cs typeface="Cordia New" panose="020B0304020202020204" pitchFamily="34" charset="-34"/>
                        </a:rPr>
                        <a:t>175</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dirty="0">
                          <a:effectLst/>
                          <a:latin typeface="Times New Roman" pitchFamily="18" charset="0"/>
                          <a:ea typeface="Calibri" pitchFamily="34" charset="0"/>
                          <a:cs typeface="Cordia New" panose="020B0304020202020204" pitchFamily="34" charset="-34"/>
                        </a:rPr>
                        <a:t>6</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dirty="0">
                          <a:solidFill>
                            <a:srgbClr val="1F4E79"/>
                          </a:solidFill>
                          <a:effectLst/>
                          <a:latin typeface="Times New Roman" pitchFamily="18" charset="0"/>
                          <a:ea typeface="Calibri" pitchFamily="34" charset="0"/>
                          <a:cs typeface="Cordia New" panose="020B0304020202020204" pitchFamily="34" charset="-34"/>
                        </a:rPr>
                        <a:t>341</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dirty="0">
                          <a:solidFill>
                            <a:srgbClr val="1F4E79"/>
                          </a:solidFill>
                          <a:effectLst/>
                          <a:latin typeface="Times New Roman" pitchFamily="18" charset="0"/>
                          <a:ea typeface="Calibri" pitchFamily="34" charset="0"/>
                          <a:cs typeface="Cordia New" panose="020B0304020202020204" pitchFamily="34" charset="-34"/>
                        </a:rPr>
                        <a:t>399</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dirty="0">
                          <a:solidFill>
                            <a:srgbClr val="1F4E79"/>
                          </a:solidFill>
                          <a:effectLst/>
                          <a:latin typeface="Times New Roman" pitchFamily="18" charset="0"/>
                          <a:ea typeface="Calibri" pitchFamily="34" charset="0"/>
                          <a:cs typeface="Cordia New" panose="020B0304020202020204" pitchFamily="34" charset="-34"/>
                        </a:rPr>
                        <a:t>34</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dirty="0">
                          <a:effectLst/>
                          <a:latin typeface="Times New Roman" pitchFamily="18" charset="0"/>
                          <a:ea typeface="Calibri" pitchFamily="34" charset="0"/>
                          <a:cs typeface="Cordia New" panose="020B0304020202020204" pitchFamily="34" charset="-34"/>
                        </a:rPr>
                        <a:t>241</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dirty="0">
                          <a:solidFill>
                            <a:srgbClr val="1F4E79"/>
                          </a:solidFill>
                          <a:effectLst/>
                          <a:latin typeface="Times New Roman" pitchFamily="18" charset="0"/>
                          <a:ea typeface="Calibri" pitchFamily="34" charset="0"/>
                          <a:cs typeface="Cordia New" panose="020B0304020202020204" pitchFamily="34" charset="-34"/>
                        </a:rPr>
                        <a:t>527</a:t>
                      </a:r>
                      <a:endParaRPr lang="en-US" sz="900" dirty="0">
                        <a:effectLst/>
                        <a:latin typeface="Calibri" pitchFamily="34" charset="0"/>
                        <a:ea typeface="Calibri" pitchFamily="34" charset="0"/>
                        <a:cs typeface="Cordia New" panose="020B0304020202020204" pitchFamily="34" charset="-34"/>
                      </a:endParaRPr>
                    </a:p>
                  </a:txBody>
                  <a:tcPr marL="42654" marR="42654"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Times New Roman" pitchFamily="18" charset="0"/>
                          <a:ea typeface="Calibri" pitchFamily="34" charset="0"/>
                          <a:cs typeface="Cordia New" panose="020B0304020202020204" pitchFamily="34" charset="-34"/>
                        </a:rPr>
                        <a:t>44.52%</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dirty="0">
                          <a:solidFill>
                            <a:srgbClr val="1F4E79"/>
                          </a:solidFill>
                          <a:effectLst/>
                          <a:latin typeface="Times New Roman" pitchFamily="18" charset="0"/>
                          <a:ea typeface="Calibri" pitchFamily="34" charset="0"/>
                          <a:cs typeface="Cordia New" panose="020B0304020202020204" pitchFamily="34" charset="-34"/>
                        </a:rPr>
                        <a:t>6.96%</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dirty="0">
                          <a:solidFill>
                            <a:srgbClr val="1F4E79"/>
                          </a:solidFill>
                          <a:effectLst/>
                          <a:latin typeface="Times New Roman" pitchFamily="18" charset="0"/>
                          <a:ea typeface="Calibri" pitchFamily="34" charset="0"/>
                          <a:cs typeface="Cordia New" panose="020B0304020202020204" pitchFamily="34" charset="-34"/>
                        </a:rPr>
                        <a:t>4.93%</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dirty="0">
                          <a:effectLst/>
                          <a:latin typeface="Times New Roman" pitchFamily="18" charset="0"/>
                          <a:ea typeface="Calibri" pitchFamily="34" charset="0"/>
                          <a:cs typeface="Cordia New" panose="020B0304020202020204" pitchFamily="34" charset="-34"/>
                        </a:rPr>
                        <a:t>0.17%</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dirty="0">
                          <a:solidFill>
                            <a:srgbClr val="1F4E79"/>
                          </a:solidFill>
                          <a:effectLst/>
                          <a:latin typeface="Times New Roman" pitchFamily="18" charset="0"/>
                          <a:ea typeface="Calibri" pitchFamily="34" charset="0"/>
                          <a:cs typeface="Cordia New" panose="020B0304020202020204" pitchFamily="34" charset="-34"/>
                        </a:rPr>
                        <a:t>9.6%</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dirty="0">
                          <a:solidFill>
                            <a:srgbClr val="1F4E79"/>
                          </a:solidFill>
                          <a:effectLst/>
                          <a:latin typeface="Times New Roman" pitchFamily="18" charset="0"/>
                          <a:ea typeface="Calibri" pitchFamily="34" charset="0"/>
                          <a:cs typeface="Cordia New" panose="020B0304020202020204" pitchFamily="34" charset="-34"/>
                        </a:rPr>
                        <a:t>11.24%</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dirty="0">
                          <a:solidFill>
                            <a:srgbClr val="1F4E79"/>
                          </a:solidFill>
                          <a:effectLst/>
                          <a:latin typeface="Times New Roman" pitchFamily="18" charset="0"/>
                          <a:ea typeface="Calibri" pitchFamily="34" charset="0"/>
                          <a:cs typeface="Cordia New" panose="020B0304020202020204" pitchFamily="34" charset="-34"/>
                        </a:rPr>
                        <a:t>0.96%</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dirty="0">
                          <a:effectLst/>
                          <a:latin typeface="Times New Roman" pitchFamily="18" charset="0"/>
                          <a:ea typeface="Calibri" pitchFamily="34" charset="0"/>
                          <a:cs typeface="Cordia New" panose="020B0304020202020204" pitchFamily="34" charset="-34"/>
                        </a:rPr>
                        <a:t>6.78%</a:t>
                      </a:r>
                      <a:endParaRPr lang="en-US" sz="9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dirty="0">
                          <a:solidFill>
                            <a:srgbClr val="1F4E79"/>
                          </a:solidFill>
                          <a:effectLst/>
                          <a:latin typeface="Times New Roman" pitchFamily="18" charset="0"/>
                          <a:ea typeface="Calibri" pitchFamily="34" charset="0"/>
                          <a:cs typeface="Cordia New" panose="020B0304020202020204" pitchFamily="34" charset="-34"/>
                        </a:rPr>
                        <a:t>14.84%</a:t>
                      </a:r>
                      <a:endParaRPr lang="en-US" sz="900" dirty="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909</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209</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49</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95</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58</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5</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158</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700</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41.62%</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9.57%</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2.24%</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0.05%</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4.35%</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2.66%</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0.23%</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7.23%</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32.03%</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0.0336</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0.0005</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&lt;0.0001</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0.3639</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&lt;0.0001</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&lt;0.0001</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0.00197</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0.5528</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&lt;0.0001</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409206">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ca</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Metastatic</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No</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Yes</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261</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2652</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638</a:t>
                      </a:r>
                      <a:endParaRPr lang="en-US" sz="900">
                        <a:effectLst/>
                        <a:latin typeface="Calibri" pitchFamily="34" charset="0"/>
                        <a:ea typeface="Calibri" pitchFamily="34" charset="0"/>
                        <a:cs typeface="Cordia New" panose="020B0304020202020204" pitchFamily="34" charset="-34"/>
                      </a:endParaRPr>
                    </a:p>
                  </a:txBody>
                  <a:tcPr marL="42654" marR="42654"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7.35%</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74.68%</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17.97%</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123</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1727</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334</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5.63%</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79.08%</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15.29%</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0.01388</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0.00016</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0.00975</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818412">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ninsclas</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Medicaid</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Medicare</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Medicare &amp; Medicaid</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No insurance</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Private</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Private $ Medicare</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454</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947</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251</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186</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967</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746</a:t>
                      </a:r>
                      <a:endParaRPr lang="en-US" sz="900">
                        <a:effectLst/>
                        <a:latin typeface="Calibri" pitchFamily="34" charset="0"/>
                        <a:ea typeface="Calibri" pitchFamily="34" charset="0"/>
                        <a:cs typeface="Cordia New" panose="020B0304020202020204" pitchFamily="34" charset="-34"/>
                      </a:endParaRPr>
                    </a:p>
                  </a:txBody>
                  <a:tcPr marL="42654" marR="42654"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12.79%</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26.67%</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7.07%</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5.24%</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27.23%</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21.00%</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193</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511</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123</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135</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731</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490</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8.84%</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23.40%</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5.63%</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6.18%</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33.47%</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22.44%</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&lt;0.0001</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0.0063</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0.03711</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0.1283</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&lt;0.0001</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0.2136</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545608">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income</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$11-$25k</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solidFill>
                            <a:srgbClr val="1F4E79"/>
                          </a:solidFill>
                          <a:effectLst/>
                          <a:latin typeface="Times New Roman" pitchFamily="18" charset="0"/>
                          <a:ea typeface="Calibri" pitchFamily="34" charset="0"/>
                          <a:cs typeface="Cordia New" panose="020B0304020202020204" pitchFamily="34" charset="-34"/>
                        </a:rPr>
                        <a:t>$25-$50k</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&gt;$50k</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Under$11k</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713</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500</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257</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2081</a:t>
                      </a:r>
                      <a:endParaRPr lang="en-US" sz="900">
                        <a:effectLst/>
                        <a:latin typeface="Calibri" pitchFamily="34" charset="0"/>
                        <a:ea typeface="Calibri" pitchFamily="34" charset="0"/>
                        <a:cs typeface="Cordia New" panose="020B0304020202020204" pitchFamily="34" charset="-34"/>
                      </a:endParaRPr>
                    </a:p>
                  </a:txBody>
                  <a:tcPr marL="42654" marR="42654"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20.08%</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14.08%</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7.24%</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58.60%</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452</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393</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194</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1145</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20.70%</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17.99%</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8.88%</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52.43%</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0.5959</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&lt;0.0001</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0.028</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b="1">
                          <a:solidFill>
                            <a:srgbClr val="1F4E79"/>
                          </a:solidFill>
                          <a:effectLst/>
                          <a:latin typeface="Times New Roman" pitchFamily="18" charset="0"/>
                          <a:ea typeface="Calibri" pitchFamily="34" charset="0"/>
                          <a:cs typeface="Cordia New" panose="020B0304020202020204" pitchFamily="34" charset="-34"/>
                        </a:rPr>
                        <a:t>&lt;0.0001</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72804">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hema</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No</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Yes</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3312</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239</a:t>
                      </a:r>
                      <a:endParaRPr lang="en-US" sz="900">
                        <a:effectLst/>
                        <a:latin typeface="Calibri" pitchFamily="34" charset="0"/>
                        <a:ea typeface="Calibri" pitchFamily="34" charset="0"/>
                        <a:cs typeface="Cordia New" panose="020B0304020202020204" pitchFamily="34" charset="-34"/>
                      </a:endParaRPr>
                    </a:p>
                  </a:txBody>
                  <a:tcPr marL="42654" marR="42654"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93.27%</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6.73%</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2069</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115</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94.73%</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5.27%</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0.02911</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72804">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ortho</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No</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Yes</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3548</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3</a:t>
                      </a:r>
                      <a:endParaRPr lang="en-US" sz="900">
                        <a:effectLst/>
                        <a:latin typeface="Calibri" pitchFamily="34" charset="0"/>
                        <a:ea typeface="Calibri" pitchFamily="34" charset="0"/>
                        <a:cs typeface="Cordia New" panose="020B0304020202020204" pitchFamily="34" charset="-34"/>
                      </a:endParaRPr>
                    </a:p>
                  </a:txBody>
                  <a:tcPr marL="42654" marR="42654"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99.92%</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0.08%</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2180</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4</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99.82%</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0.18%</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0.5158</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409206">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race</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Black</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Other</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white</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585</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213</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2753</a:t>
                      </a:r>
                      <a:endParaRPr lang="en-US" sz="900">
                        <a:effectLst/>
                        <a:latin typeface="Calibri" pitchFamily="34" charset="0"/>
                        <a:ea typeface="Calibri" pitchFamily="34" charset="0"/>
                        <a:cs typeface="Cordia New" panose="020B0304020202020204" pitchFamily="34" charset="-34"/>
                      </a:endParaRPr>
                    </a:p>
                  </a:txBody>
                  <a:tcPr marL="42654" marR="42654"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16.47%</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6.00%</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77.53%</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335</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142</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1707</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15.34%</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6.50%</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78.16%</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0.271</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0.4765</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0.5988</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72804">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chfhx</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No</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Yes</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2955</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596</a:t>
                      </a:r>
                      <a:endParaRPr lang="en-US" sz="900">
                        <a:effectLst/>
                        <a:latin typeface="Calibri" pitchFamily="34" charset="0"/>
                        <a:ea typeface="Calibri" pitchFamily="34" charset="0"/>
                        <a:cs typeface="Cordia New" panose="020B0304020202020204" pitchFamily="34" charset="-34"/>
                      </a:endParaRPr>
                    </a:p>
                  </a:txBody>
                  <a:tcPr marL="42654" marR="42654"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83.22%</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16.78%</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1759</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425</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80.54%</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19.46&amp;</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0.01119</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72804">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renalhx</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No</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Yes</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3402</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149</a:t>
                      </a:r>
                      <a:endParaRPr lang="en-US" sz="900">
                        <a:effectLst/>
                        <a:latin typeface="Calibri" pitchFamily="34" charset="0"/>
                        <a:ea typeface="Calibri" pitchFamily="34" charset="0"/>
                        <a:cs typeface="Cordia New" panose="020B0304020202020204" pitchFamily="34" charset="-34"/>
                      </a:endParaRPr>
                    </a:p>
                  </a:txBody>
                  <a:tcPr marL="42654" marR="42654"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95.80%</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4.20%</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2078</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106</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95.15%</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4.85%</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0.2683</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72804">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liverhx</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No</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Yes</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3286</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265</a:t>
                      </a:r>
                      <a:endParaRPr lang="en-US" sz="900">
                        <a:effectLst/>
                        <a:latin typeface="Calibri" pitchFamily="34" charset="0"/>
                        <a:ea typeface="Calibri" pitchFamily="34" charset="0"/>
                        <a:cs typeface="Cordia New" panose="020B0304020202020204" pitchFamily="34" charset="-34"/>
                      </a:endParaRPr>
                    </a:p>
                  </a:txBody>
                  <a:tcPr marL="42654" marR="42654"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92.54%</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7.46%</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2048</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136</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93.77%</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6.23%</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0.08392</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72804">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gibledhx</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No</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Yes</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3420</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131</a:t>
                      </a:r>
                      <a:endParaRPr lang="en-US" sz="900">
                        <a:effectLst/>
                        <a:latin typeface="Calibri" pitchFamily="34" charset="0"/>
                        <a:ea typeface="Calibri" pitchFamily="34" charset="0"/>
                        <a:cs typeface="Cordia New" panose="020B0304020202020204" pitchFamily="34" charset="-34"/>
                      </a:endParaRPr>
                    </a:p>
                  </a:txBody>
                  <a:tcPr marL="42654" marR="42654"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96.31%</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3.69%</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2130</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54</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97.53%</a:t>
                      </a:r>
                      <a:endParaRPr lang="en-US" sz="9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900">
                          <a:effectLst/>
                          <a:latin typeface="Times New Roman" pitchFamily="18" charset="0"/>
                          <a:ea typeface="Calibri" pitchFamily="34" charset="0"/>
                          <a:cs typeface="Cordia New" panose="020B0304020202020204" pitchFamily="34" charset="-34"/>
                        </a:rPr>
                        <a:t>2.47%</a:t>
                      </a:r>
                      <a:endParaRPr lang="en-US" sz="90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Times New Roman" pitchFamily="18" charset="0"/>
                          <a:ea typeface="Calibri" pitchFamily="34" charset="0"/>
                          <a:cs typeface="Cordia New" panose="020B0304020202020204" pitchFamily="34" charset="-34"/>
                        </a:rPr>
                        <a:t>0.01408</a:t>
                      </a:r>
                      <a:endParaRPr lang="en-US" sz="900" dirty="0">
                        <a:effectLst/>
                        <a:latin typeface="Calibri" pitchFamily="34" charset="0"/>
                        <a:ea typeface="Calibri" pitchFamily="34" charset="0"/>
                        <a:cs typeface="Cordia New" panose="020B0304020202020204" pitchFamily="34" charset="-34"/>
                      </a:endParaRPr>
                    </a:p>
                  </a:txBody>
                  <a:tcPr marL="42654" marR="4265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bl>
          </a:graphicData>
        </a:graphic>
      </p:graphicFrame>
      <p:graphicFrame>
        <p:nvGraphicFramePr>
          <p:cNvPr id="7" name="Content Placeholder 6"/>
          <p:cNvGraphicFramePr>
            <a:graphicFrameLocks noGrp="1"/>
          </p:cNvGraphicFramePr>
          <p:nvPr>
            <p:ph sz="half" idx="1"/>
          </p:nvPr>
        </p:nvGraphicFramePr>
        <p:xfrm>
          <a:off x="400050" y="881081"/>
          <a:ext cx="5372101" cy="5692965"/>
        </p:xfrm>
        <a:graphic>
          <a:graphicData uri="http://schemas.openxmlformats.org/drawingml/2006/table">
            <a:tbl>
              <a:tblPr firstRow="1" firstCol="1" bandRow="1"/>
              <a:tblGrid>
                <a:gridCol w="669358"/>
                <a:gridCol w="1551302"/>
                <a:gridCol w="568810"/>
                <a:gridCol w="775651"/>
                <a:gridCol w="517101"/>
                <a:gridCol w="723941"/>
                <a:gridCol w="565938"/>
              </a:tblGrid>
              <a:tr h="155861">
                <a:tc>
                  <a:txBody>
                    <a:bodyPr/>
                    <a:lstStyle/>
                    <a:p>
                      <a:pPr marL="0" marR="0">
                        <a:lnSpc>
                          <a:spcPct val="107000"/>
                        </a:lnSpc>
                        <a:spcBef>
                          <a:spcPts val="0"/>
                        </a:spcBef>
                        <a:spcAft>
                          <a:spcPts val="0"/>
                        </a:spcAft>
                      </a:pPr>
                      <a:r>
                        <a:rPr lang="en-US" sz="1000" b="1" dirty="0" smtClean="0">
                          <a:effectLst/>
                          <a:latin typeface="Times New Roman" pitchFamily="18" charset="0"/>
                          <a:ea typeface="Calibri" pitchFamily="34" charset="0"/>
                          <a:cs typeface="Cordia New" panose="020B0304020202020204" pitchFamily="34" charset="-34"/>
                        </a:rPr>
                        <a:t>Covariate</a:t>
                      </a:r>
                      <a:endParaRPr lang="en-US" sz="1000" dirty="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effectLst/>
                          <a:latin typeface="Times New Roman" pitchFamily="18" charset="0"/>
                          <a:ea typeface="Calibri" pitchFamily="34" charset="0"/>
                          <a:cs typeface="Cordia New" panose="020B0304020202020204" pitchFamily="34" charset="-34"/>
                        </a:rPr>
                        <a:t> </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gridSpan="2">
                  <a:txBody>
                    <a:bodyPr/>
                    <a:lstStyle/>
                    <a:p>
                      <a:pPr marL="0" marR="0" algn="ctr">
                        <a:lnSpc>
                          <a:spcPct val="107000"/>
                        </a:lnSpc>
                        <a:spcBef>
                          <a:spcPts val="0"/>
                        </a:spcBef>
                        <a:spcAft>
                          <a:spcPts val="0"/>
                        </a:spcAft>
                      </a:pPr>
                      <a:r>
                        <a:rPr lang="en-US" sz="1000" b="1">
                          <a:effectLst/>
                          <a:latin typeface="Times New Roman" pitchFamily="18" charset="0"/>
                          <a:ea typeface="Calibri" pitchFamily="34" charset="0"/>
                          <a:cs typeface="Cordia New" panose="020B0304020202020204" pitchFamily="34" charset="-34"/>
                        </a:rPr>
                        <a:t>No RHC (3551)</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hMerge="1">
                  <a:tcPr/>
                </a:tc>
                <a:tc gridSpan="2">
                  <a:txBody>
                    <a:bodyPr/>
                    <a:lstStyle/>
                    <a:p>
                      <a:pPr marL="0" marR="0" algn="ctr">
                        <a:lnSpc>
                          <a:spcPct val="107000"/>
                        </a:lnSpc>
                        <a:spcBef>
                          <a:spcPts val="0"/>
                        </a:spcBef>
                        <a:spcAft>
                          <a:spcPts val="0"/>
                        </a:spcAft>
                      </a:pPr>
                      <a:r>
                        <a:rPr lang="en-US" sz="1000" b="1">
                          <a:effectLst/>
                          <a:latin typeface="Times New Roman" pitchFamily="18" charset="0"/>
                          <a:ea typeface="Calibri" pitchFamily="34" charset="0"/>
                          <a:cs typeface="Cordia New" panose="020B0304020202020204" pitchFamily="34" charset="-34"/>
                        </a:rPr>
                        <a:t>RHC (2184)</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hMerge="1">
                  <a:tcPr/>
                </a:tc>
                <a:tc>
                  <a:txBody>
                    <a:bodyPr/>
                    <a:lstStyle/>
                    <a:p>
                      <a:pPr marL="0" marR="0">
                        <a:lnSpc>
                          <a:spcPct val="107000"/>
                        </a:lnSpc>
                        <a:spcBef>
                          <a:spcPts val="0"/>
                        </a:spcBef>
                        <a:spcAft>
                          <a:spcPts val="0"/>
                        </a:spcAft>
                      </a:pPr>
                      <a:r>
                        <a:rPr lang="en-US" sz="1000" b="1">
                          <a:effectLst/>
                          <a:latin typeface="Times New Roman" pitchFamily="18" charset="0"/>
                          <a:ea typeface="Calibri" pitchFamily="34" charset="0"/>
                          <a:cs typeface="Cordia New" panose="020B0304020202020204" pitchFamily="34" charset="-34"/>
                        </a:rPr>
                        <a:t>p-value</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721">
                <a:tc>
                  <a:txBody>
                    <a:bodyPr/>
                    <a:lstStyle/>
                    <a:p>
                      <a:pPr marL="0" marR="0">
                        <a:lnSpc>
                          <a:spcPct val="107000"/>
                        </a:lnSpc>
                        <a:spcBef>
                          <a:spcPts val="0"/>
                        </a:spcBef>
                        <a:spcAft>
                          <a:spcPts val="0"/>
                        </a:spcAft>
                      </a:pPr>
                      <a:r>
                        <a:rPr lang="en-US" sz="1000" b="1">
                          <a:effectLst/>
                          <a:latin typeface="Times New Roman" pitchFamily="18" charset="0"/>
                          <a:ea typeface="Calibri" pitchFamily="34" charset="0"/>
                          <a:cs typeface="Cordia New" panose="020B0304020202020204" pitchFamily="34" charset="-34"/>
                        </a:rPr>
                        <a:t> </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Times New Roman" pitchFamily="18" charset="0"/>
                          <a:ea typeface="Calibri" pitchFamily="34" charset="0"/>
                          <a:cs typeface="Cordia New" panose="020B0304020202020204" pitchFamily="34" charset="-34"/>
                        </a:rPr>
                        <a:t> </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effectLst/>
                          <a:latin typeface="Times New Roman" pitchFamily="18" charset="0"/>
                          <a:ea typeface="Calibri" pitchFamily="34" charset="0"/>
                          <a:cs typeface="Cordia New" panose="020B0304020202020204" pitchFamily="34" charset="-34"/>
                        </a:rPr>
                        <a:t>Mean</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effectLst/>
                          <a:latin typeface="Times New Roman" pitchFamily="18" charset="0"/>
                          <a:ea typeface="Calibri" pitchFamily="34" charset="0"/>
                          <a:cs typeface="Cordia New" panose="020B0304020202020204" pitchFamily="34" charset="-34"/>
                        </a:rPr>
                        <a:t>Percentage</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effectLst/>
                          <a:latin typeface="Times New Roman" pitchFamily="18" charset="0"/>
                          <a:ea typeface="Calibri" pitchFamily="34" charset="0"/>
                          <a:cs typeface="Cordia New" panose="020B0304020202020204" pitchFamily="34" charset="-34"/>
                        </a:rPr>
                        <a:t>Mean</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effectLst/>
                          <a:latin typeface="Times New Roman" pitchFamily="18" charset="0"/>
                          <a:ea typeface="Calibri" pitchFamily="34" charset="0"/>
                          <a:cs typeface="Cordia New" panose="020B0304020202020204" pitchFamily="34" charset="-34"/>
                        </a:rPr>
                        <a:t>Percentage</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Times New Roman" pitchFamily="18" charset="0"/>
                          <a:ea typeface="Calibri" pitchFamily="34" charset="0"/>
                          <a:cs typeface="Cordia New" panose="020B0304020202020204" pitchFamily="34" charset="-34"/>
                        </a:rPr>
                        <a:t> </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721">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cardiohx</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No</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Yes</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2984</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567</a:t>
                      </a:r>
                      <a:endParaRPr lang="en-US" sz="1000">
                        <a:effectLst/>
                        <a:latin typeface="Calibri" pitchFamily="34" charset="0"/>
                        <a:ea typeface="Calibri" pitchFamily="34" charset="0"/>
                        <a:cs typeface="Cordia New" panose="020B0304020202020204" pitchFamily="34" charset="-34"/>
                      </a:endParaRPr>
                    </a:p>
                  </a:txBody>
                  <a:tcPr marL="48927" marR="48927"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84.03%</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15.97%</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1738</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446</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79.58%</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20.42%</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&lt;0.0001</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721">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dementhx</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No</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Yes</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3138</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413</a:t>
                      </a:r>
                      <a:endParaRPr lang="en-US" sz="1000">
                        <a:effectLst/>
                        <a:latin typeface="Calibri" pitchFamily="34" charset="0"/>
                        <a:ea typeface="Calibri" pitchFamily="34" charset="0"/>
                        <a:cs typeface="Cordia New" panose="020B0304020202020204" pitchFamily="34" charset="-34"/>
                      </a:endParaRPr>
                    </a:p>
                  </a:txBody>
                  <a:tcPr marL="48927" marR="48927"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88.37%</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11.63%</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2033</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151</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93.09%</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6.91%</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&lt;0.0001</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721">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psychhx</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No</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Yes</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3265</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286</a:t>
                      </a:r>
                      <a:endParaRPr lang="en-US" sz="1000">
                        <a:effectLst/>
                        <a:latin typeface="Calibri" pitchFamily="34" charset="0"/>
                        <a:ea typeface="Calibri" pitchFamily="34" charset="0"/>
                        <a:cs typeface="Cordia New" panose="020B0304020202020204" pitchFamily="34" charset="-34"/>
                      </a:endParaRPr>
                    </a:p>
                  </a:txBody>
                  <a:tcPr marL="48927" marR="48927"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91.95%</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8.05%</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dirty="0">
                          <a:solidFill>
                            <a:srgbClr val="1F4E79"/>
                          </a:solidFill>
                          <a:effectLst/>
                          <a:latin typeface="Times New Roman" pitchFamily="18" charset="0"/>
                          <a:ea typeface="Calibri" pitchFamily="34" charset="0"/>
                          <a:cs typeface="Cordia New" panose="020B0304020202020204" pitchFamily="34" charset="-34"/>
                        </a:rPr>
                        <a:t>2084</a:t>
                      </a:r>
                      <a:endParaRPr lang="en-US" sz="10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dirty="0">
                          <a:solidFill>
                            <a:srgbClr val="1F4E79"/>
                          </a:solidFill>
                          <a:effectLst/>
                          <a:latin typeface="Times New Roman" pitchFamily="18" charset="0"/>
                          <a:ea typeface="Calibri" pitchFamily="34" charset="0"/>
                          <a:cs typeface="Cordia New" panose="020B0304020202020204" pitchFamily="34" charset="-34"/>
                        </a:rPr>
                        <a:t>100</a:t>
                      </a:r>
                      <a:endParaRPr lang="en-US" sz="1000" dirty="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95.42%</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4.58%</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&lt;0.0001</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721">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chrpulhx</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No</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Yes</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2777</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774</a:t>
                      </a:r>
                      <a:endParaRPr lang="en-US" sz="1000">
                        <a:effectLst/>
                        <a:latin typeface="Calibri" pitchFamily="34" charset="0"/>
                        <a:ea typeface="Calibri" pitchFamily="34" charset="0"/>
                        <a:cs typeface="Cordia New" panose="020B0304020202020204" pitchFamily="34" charset="-34"/>
                      </a:endParaRPr>
                    </a:p>
                  </a:txBody>
                  <a:tcPr marL="48927" marR="48927"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78.20%</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21.80%</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1869</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315</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85.58%</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14.42%</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&lt;0.0001</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721">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mailghx</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No</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Yes</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2679</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872</a:t>
                      </a:r>
                      <a:endParaRPr lang="en-US" sz="1000">
                        <a:effectLst/>
                        <a:latin typeface="Calibri" pitchFamily="34" charset="0"/>
                        <a:ea typeface="Calibri" pitchFamily="34" charset="0"/>
                        <a:cs typeface="Cordia New" panose="020B0304020202020204" pitchFamily="34" charset="-34"/>
                      </a:endParaRPr>
                    </a:p>
                  </a:txBody>
                  <a:tcPr marL="48927" marR="48927"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75.44%</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24.56%</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1740</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444</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79.67%</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20.33%</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0.00024</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721">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immunhx</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No</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Yes</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2644</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907</a:t>
                      </a:r>
                      <a:endParaRPr lang="en-US" sz="1000">
                        <a:effectLst/>
                        <a:latin typeface="Calibri" pitchFamily="34" charset="0"/>
                        <a:ea typeface="Calibri" pitchFamily="34" charset="0"/>
                        <a:cs typeface="Cordia New" panose="020B0304020202020204" pitchFamily="34" charset="-34"/>
                      </a:endParaRPr>
                    </a:p>
                  </a:txBody>
                  <a:tcPr marL="48927" marR="48927"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74.46%</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25.54%</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1548</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636</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dirty="0">
                          <a:solidFill>
                            <a:srgbClr val="1F4E79"/>
                          </a:solidFill>
                          <a:effectLst/>
                          <a:latin typeface="Times New Roman" pitchFamily="18" charset="0"/>
                          <a:ea typeface="Calibri" pitchFamily="34" charset="0"/>
                          <a:cs typeface="Cordia New" panose="020B0304020202020204" pitchFamily="34" charset="-34"/>
                        </a:rPr>
                        <a:t>70.88%</a:t>
                      </a:r>
                      <a:endParaRPr lang="en-US" sz="1000" dirty="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dirty="0">
                          <a:solidFill>
                            <a:srgbClr val="1F4E79"/>
                          </a:solidFill>
                          <a:effectLst/>
                          <a:latin typeface="Times New Roman" pitchFamily="18" charset="0"/>
                          <a:ea typeface="Calibri" pitchFamily="34" charset="0"/>
                          <a:cs typeface="Cordia New" panose="020B0304020202020204" pitchFamily="34" charset="-34"/>
                        </a:rPr>
                        <a:t>29.12%</a:t>
                      </a:r>
                      <a:endParaRPr lang="en-US" sz="1000" dirty="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0.0033</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721">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transhx</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No</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Yes</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3216</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335</a:t>
                      </a:r>
                      <a:endParaRPr lang="en-US" sz="1000">
                        <a:effectLst/>
                        <a:latin typeface="Calibri" pitchFamily="34" charset="0"/>
                        <a:ea typeface="Calibri" pitchFamily="34" charset="0"/>
                        <a:cs typeface="Cordia New" panose="020B0304020202020204" pitchFamily="34" charset="-34"/>
                      </a:endParaRPr>
                    </a:p>
                  </a:txBody>
                  <a:tcPr marL="48927" marR="48927"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90.57%</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9.43%</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1857</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327</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85.03%</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14.97%</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&lt;0.0001</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721">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amihx</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No</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Yes</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3446</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105</a:t>
                      </a:r>
                      <a:endParaRPr lang="en-US" sz="1000">
                        <a:effectLst/>
                        <a:latin typeface="Calibri" pitchFamily="34" charset="0"/>
                        <a:ea typeface="Calibri" pitchFamily="34" charset="0"/>
                        <a:cs typeface="Cordia New" panose="020B0304020202020204" pitchFamily="34" charset="-34"/>
                      </a:endParaRPr>
                    </a:p>
                  </a:txBody>
                  <a:tcPr marL="48927" marR="48927"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97.04%</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2.96%</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2089</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95</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95.66%</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4.35%</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0.00657</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721">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dnr1</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No</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Yes</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3052</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499</a:t>
                      </a:r>
                      <a:endParaRPr lang="en-US" sz="1000">
                        <a:effectLst/>
                        <a:latin typeface="Calibri" pitchFamily="34" charset="0"/>
                        <a:ea typeface="Calibri" pitchFamily="34" charset="0"/>
                        <a:cs typeface="Cordia New" panose="020B0304020202020204" pitchFamily="34" charset="-34"/>
                      </a:endParaRPr>
                    </a:p>
                  </a:txBody>
                  <a:tcPr marL="48927" marR="48927"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85.95%</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14.05%</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2029</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155</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92.90%</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7.10%</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&lt;0.0001</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721">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resp</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No</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Yes</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2070</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1481</a:t>
                      </a:r>
                      <a:endParaRPr lang="en-US" sz="1000">
                        <a:effectLst/>
                        <a:latin typeface="Calibri" pitchFamily="34" charset="0"/>
                        <a:ea typeface="Calibri" pitchFamily="34" charset="0"/>
                        <a:cs typeface="Cordia New" panose="020B0304020202020204" pitchFamily="34" charset="-34"/>
                      </a:endParaRPr>
                    </a:p>
                  </a:txBody>
                  <a:tcPr marL="48927" marR="48927"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58.29%</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41.71%</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1552</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632</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71.06%</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28.94%</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&lt;0.0001</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721">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card</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No</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Yes</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2544</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1007</a:t>
                      </a:r>
                      <a:endParaRPr lang="en-US" sz="1000">
                        <a:effectLst/>
                        <a:latin typeface="Calibri" pitchFamily="34" charset="0"/>
                        <a:ea typeface="Calibri" pitchFamily="34" charset="0"/>
                        <a:cs typeface="Cordia New" panose="020B0304020202020204" pitchFamily="34" charset="-34"/>
                      </a:endParaRPr>
                    </a:p>
                  </a:txBody>
                  <a:tcPr marL="48927" marR="48927"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71.64%</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28.36%</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1260</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924</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57.69%</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42.31%</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&lt;0.0001</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721">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neuro</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No</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Yes</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2976</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575</a:t>
                      </a:r>
                      <a:endParaRPr lang="en-US" sz="1000">
                        <a:effectLst/>
                        <a:latin typeface="Calibri" pitchFamily="34" charset="0"/>
                        <a:ea typeface="Calibri" pitchFamily="34" charset="0"/>
                        <a:cs typeface="Cordia New" panose="020B0304020202020204" pitchFamily="34" charset="-34"/>
                      </a:endParaRPr>
                    </a:p>
                  </a:txBody>
                  <a:tcPr marL="48927" marR="48927"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83.81%</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16.19%</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2066</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118</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94.60%</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5.40%</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&lt;0.0001</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721">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gastr</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No</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Yes</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3029</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522</a:t>
                      </a:r>
                      <a:endParaRPr lang="en-US" sz="1000">
                        <a:effectLst/>
                        <a:latin typeface="Calibri" pitchFamily="34" charset="0"/>
                        <a:ea typeface="Calibri" pitchFamily="34" charset="0"/>
                        <a:cs typeface="Cordia New" panose="020B0304020202020204" pitchFamily="34" charset="-34"/>
                      </a:endParaRPr>
                    </a:p>
                  </a:txBody>
                  <a:tcPr marL="48927" marR="48927"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85.30%</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14.70%</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1764</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420</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80.77%</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19.23%</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&lt;0.0001</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721">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renal</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No</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Yes</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3404</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147</a:t>
                      </a:r>
                      <a:endParaRPr lang="en-US" sz="1000">
                        <a:effectLst/>
                        <a:latin typeface="Calibri" pitchFamily="34" charset="0"/>
                        <a:ea typeface="Calibri" pitchFamily="34" charset="0"/>
                        <a:cs typeface="Cordia New" panose="020B0304020202020204" pitchFamily="34" charset="-34"/>
                      </a:endParaRPr>
                    </a:p>
                  </a:txBody>
                  <a:tcPr marL="48927" marR="48927"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95.86%</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4.14%</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2036</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148</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93.22%</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6.78%</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&lt;0.0001</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721">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seps</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No</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Yes</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3036</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515</a:t>
                      </a:r>
                      <a:endParaRPr lang="en-US" sz="1000">
                        <a:effectLst/>
                        <a:latin typeface="Calibri" pitchFamily="34" charset="0"/>
                        <a:ea typeface="Calibri" pitchFamily="34" charset="0"/>
                        <a:cs typeface="Cordia New" panose="020B0304020202020204" pitchFamily="34" charset="-34"/>
                      </a:endParaRPr>
                    </a:p>
                  </a:txBody>
                  <a:tcPr marL="48927" marR="48927"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85.50%</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14.50%</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1668</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516</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76.37%</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23.63%</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&lt;0.0001</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11721">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trauma</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No</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Yes</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3533</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18</a:t>
                      </a:r>
                      <a:endParaRPr lang="en-US" sz="1000">
                        <a:effectLst/>
                        <a:latin typeface="Calibri" pitchFamily="34" charset="0"/>
                        <a:ea typeface="Calibri" pitchFamily="34" charset="0"/>
                        <a:cs typeface="Cordia New" panose="020B0304020202020204" pitchFamily="34" charset="-34"/>
                      </a:endParaRPr>
                    </a:p>
                  </a:txBody>
                  <a:tcPr marL="48927" marR="48927" marT="0" marB="0">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99.49%</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0.51%</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2150</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34</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98.44%</a:t>
                      </a:r>
                      <a:endParaRPr lang="en-US" sz="1000">
                        <a:effectLst/>
                        <a:latin typeface="Calibri" pitchFamily="34" charset="0"/>
                        <a:ea typeface="Calibri" pitchFamily="34" charset="0"/>
                        <a:cs typeface="Cordia New" panose="020B0304020202020204" pitchFamily="34" charset="-34"/>
                      </a:endParaRPr>
                    </a:p>
                    <a:p>
                      <a:pPr marL="0" marR="0">
                        <a:lnSpc>
                          <a:spcPct val="107000"/>
                        </a:lnSpc>
                        <a:spcBef>
                          <a:spcPts val="0"/>
                        </a:spcBef>
                        <a:spcAft>
                          <a:spcPts val="0"/>
                        </a:spcAft>
                      </a:pPr>
                      <a:r>
                        <a:rPr lang="en-US" sz="1000" b="1">
                          <a:solidFill>
                            <a:srgbClr val="1F4E79"/>
                          </a:solidFill>
                          <a:effectLst/>
                          <a:latin typeface="Times New Roman" pitchFamily="18" charset="0"/>
                          <a:ea typeface="Calibri" pitchFamily="34" charset="0"/>
                          <a:cs typeface="Cordia New" panose="020B0304020202020204" pitchFamily="34" charset="-34"/>
                        </a:rPr>
                        <a:t>1.56%</a:t>
                      </a:r>
                      <a:endParaRPr lang="en-US" sz="100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b="1" dirty="0">
                          <a:solidFill>
                            <a:srgbClr val="1F4E79"/>
                          </a:solidFill>
                          <a:effectLst/>
                          <a:latin typeface="Times New Roman" pitchFamily="18" charset="0"/>
                          <a:ea typeface="Calibri" pitchFamily="34" charset="0"/>
                          <a:cs typeface="Cordia New" panose="020B0304020202020204" pitchFamily="34" charset="-34"/>
                        </a:rPr>
                        <a:t>&lt;0.0001</a:t>
                      </a:r>
                      <a:endParaRPr lang="en-US" sz="1000" dirty="0">
                        <a:effectLst/>
                        <a:latin typeface="Calibri" pitchFamily="34" charset="0"/>
                        <a:ea typeface="Calibri" pitchFamily="34" charset="0"/>
                        <a:cs typeface="Cordia New" panose="020B0304020202020204" pitchFamily="34" charset="-34"/>
                      </a:endParaRPr>
                    </a:p>
                  </a:txBody>
                  <a:tcPr marL="48927" marR="48927"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12344</Words>
  <Application>WPS 演示</Application>
  <PresentationFormat>Widescreen</PresentationFormat>
  <Paragraphs>2169</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Theme</vt:lpstr>
      <vt:lpstr>Right Heart Catheterization</vt:lpstr>
      <vt:lpstr>Background</vt:lpstr>
      <vt:lpstr>Background</vt:lpstr>
      <vt:lpstr>Background</vt:lpstr>
      <vt:lpstr>Background</vt:lpstr>
      <vt:lpstr>Data set</vt:lpstr>
      <vt:lpstr>Data cleaning</vt:lpstr>
      <vt:lpstr>Descriptive Statistics (Continuous)</vt:lpstr>
      <vt:lpstr>Descriptive Statistics (Categorical)</vt:lpstr>
      <vt:lpstr>Univariate Analysis</vt:lpstr>
      <vt:lpstr>Full Model</vt:lpstr>
      <vt:lpstr>Reduced model (backward elimination)  </vt:lpstr>
      <vt:lpstr>Results (reduced model)</vt:lpstr>
      <vt:lpstr>Transformation</vt:lpstr>
      <vt:lpstr>Checking PH assumption</vt:lpstr>
      <vt:lpstr>Model after stratification</vt:lpstr>
      <vt:lpstr>Final model</vt:lpstr>
      <vt:lpstr>Interactions</vt:lpstr>
      <vt:lpstr>Results (Final model)</vt:lpstr>
      <vt:lpstr>Outliers</vt:lpstr>
      <vt:lpstr>Influential points</vt:lpstr>
      <vt:lpstr>Model validation</vt:lpstr>
      <vt:lpstr>Model validation</vt:lpstr>
      <vt:lpstr>Model validation</vt:lpstr>
      <vt:lpstr>Model validation</vt:lpstr>
      <vt:lpstr>Model validation</vt:lpstr>
      <vt:lpstr>RHC vs. NO RHC (KM-estimator)</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rhc</dc:title>
  <dc:creator>Phrephet Nayngcharoen</dc:creator>
  <cp:lastModifiedBy>Bin_Fang</cp:lastModifiedBy>
  <cp:revision>87</cp:revision>
  <dcterms:created xsi:type="dcterms:W3CDTF">2016-04-23T17:03:00Z</dcterms:created>
  <dcterms:modified xsi:type="dcterms:W3CDTF">2016-05-01T05:44:05Z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