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7" r:id="rId3"/>
    <p:sldId id="258" r:id="rId4"/>
    <p:sldId id="259" r:id="rId5"/>
    <p:sldId id="266" r:id="rId6"/>
    <p:sldId id="278" r:id="rId7"/>
    <p:sldId id="269" r:id="rId8"/>
    <p:sldId id="279" r:id="rId9"/>
    <p:sldId id="272" r:id="rId10"/>
    <p:sldId id="267" r:id="rId11"/>
    <p:sldId id="280" r:id="rId12"/>
    <p:sldId id="274" r:id="rId13"/>
  </p:sldIdLst>
  <p:sldSz cx="12192000" cy="6858000"/>
  <p:notesSz cx="6858000" cy="9144000"/>
  <p:embeddedFontLst>
    <p:embeddedFont>
      <p:font typeface="Berlin Sans FB" panose="020E0602020502020306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83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2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2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3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solidFill>
          <a:srgbClr val="323F4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rgbClr val="323F4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bg>
      <p:bgPr>
        <a:solidFill>
          <a:srgbClr val="323F4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Google Shape;37;p7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bg>
      <p:bgPr>
        <a:solidFill>
          <a:srgbClr val="323F4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bg>
      <p:bgPr>
        <a:solidFill>
          <a:srgbClr val="323F4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614359" y="1259932"/>
            <a:ext cx="8963282" cy="162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and Prediction 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Crime in Chicago City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F0553-F5BC-4E1F-9B84-12BC4F156E4D}"/>
              </a:ext>
            </a:extLst>
          </p:cNvPr>
          <p:cNvSpPr txBox="1"/>
          <p:nvPr/>
        </p:nvSpPr>
        <p:spPr>
          <a:xfrm>
            <a:off x="5001264" y="3075057"/>
            <a:ext cx="2191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000" dirty="0" err="1">
                <a:solidFill>
                  <a:schemeClr val="bg1"/>
                </a:solidFill>
              </a:rPr>
              <a:t>Haoran</a:t>
            </a:r>
            <a:r>
              <a:rPr lang="en-US" altLang="zh-Hans-HK" sz="2000" dirty="0">
                <a:solidFill>
                  <a:schemeClr val="bg1"/>
                </a:solidFill>
              </a:rPr>
              <a:t> Li, Oliver</a:t>
            </a:r>
          </a:p>
          <a:p>
            <a:r>
              <a:rPr lang="en-US" altLang="zh-Hans-HK" sz="2000" dirty="0">
                <a:solidFill>
                  <a:schemeClr val="bg1"/>
                </a:solidFill>
              </a:rPr>
              <a:t>Ziyue Peng</a:t>
            </a:r>
            <a:endParaRPr lang="zh-Hans-HK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A584CA-3ABE-4F13-8ACC-EB74DEFA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65" y="4348743"/>
            <a:ext cx="1219217" cy="1440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7CA2CF-928C-4569-9102-B5442108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93" y="4211746"/>
            <a:ext cx="28575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l="21875" r="21874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  <a:noFill/>
          <a:ln>
            <a:noFill/>
          </a:ln>
        </p:spPr>
      </p:pic>
      <p:grpSp>
        <p:nvGrpSpPr>
          <p:cNvPr id="357" name="Google Shape;357;p24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358" name="Google Shape;358;p2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" name="Google Shape;359;p24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/>
                <a:rect l="0" t="0" r="0" b="0"/>
                <a:pathLst>
                  <a:path w="250" h="122" extrusionOk="0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/>
                <a:rect l="0" t="0" r="0" b="0"/>
                <a:pathLst>
                  <a:path w="388" h="210" extrusionOk="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" name="Google Shape;362;p24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363" name="Google Shape;363;p24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24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/>
                <a:rect l="0" t="0" r="0" b="0"/>
                <a:pathLst>
                  <a:path w="220" h="294" extrusionOk="0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16" h="114" extrusionOk="0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24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368" name="Google Shape;368;p24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376487" y="5535109"/>
              <a:ext cx="485775" cy="511175"/>
            </a:xfrm>
            <a:custGeom>
              <a:avLst/>
              <a:gdLst/>
              <a:ahLst/>
              <a:cxnLst/>
              <a:rect l="0" t="0" r="0" b="0"/>
              <a:pathLst>
                <a:path w="306" h="322" extrusionOk="0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4"/>
          <p:cNvSpPr/>
          <p:nvPr/>
        </p:nvSpPr>
        <p:spPr>
          <a:xfrm>
            <a:off x="3400425" y="844832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Information in data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1806" y="2934430"/>
            <a:ext cx="2185073" cy="49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Results</a:t>
            </a:r>
            <a:endParaRPr sz="48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76" name="Google Shape;376;p24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377" name="Google Shape;377;p24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011823" y="4028320"/>
              <a:ext cx="495300" cy="447675"/>
            </a:xfrm>
            <a:custGeom>
              <a:avLst/>
              <a:gdLst/>
              <a:ahLst/>
              <a:cxnLst/>
              <a:rect l="0" t="0" r="0" b="0"/>
              <a:pathLst>
                <a:path w="312" h="282" extrusionOk="0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370;p24">
            <a:extLst>
              <a:ext uri="{FF2B5EF4-FFF2-40B4-BE49-F238E27FC236}">
                <a16:creationId xmlns:a16="http://schemas.microsoft.com/office/drawing/2014/main" id="{EE1E471E-C27E-43A6-A0F0-FC8DA44B0C82}"/>
              </a:ext>
            </a:extLst>
          </p:cNvPr>
          <p:cNvSpPr/>
          <p:nvPr/>
        </p:nvSpPr>
        <p:spPr>
          <a:xfrm>
            <a:off x="4168544" y="2305029"/>
            <a:ext cx="7589447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Methodology of machine learning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370;p24">
            <a:extLst>
              <a:ext uri="{FF2B5EF4-FFF2-40B4-BE49-F238E27FC236}">
                <a16:creationId xmlns:a16="http://schemas.microsoft.com/office/drawing/2014/main" id="{1168201E-95DD-4BD6-94DB-FE6CD86C1AF8}"/>
              </a:ext>
            </a:extLst>
          </p:cNvPr>
          <p:cNvSpPr/>
          <p:nvPr/>
        </p:nvSpPr>
        <p:spPr>
          <a:xfrm>
            <a:off x="4168544" y="3861633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Prediction of arresting results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370;p24">
            <a:extLst>
              <a:ext uri="{FF2B5EF4-FFF2-40B4-BE49-F238E27FC236}">
                <a16:creationId xmlns:a16="http://schemas.microsoft.com/office/drawing/2014/main" id="{636EC0C7-AC18-4264-B21B-CB87369D828F}"/>
              </a:ext>
            </a:extLst>
          </p:cNvPr>
          <p:cNvSpPr/>
          <p:nvPr/>
        </p:nvSpPr>
        <p:spPr>
          <a:xfrm>
            <a:off x="3564533" y="5383767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Real world effects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927250" y="2611653"/>
            <a:ext cx="2337499" cy="111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7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7135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/>
        </p:nvSpPr>
        <p:spPr>
          <a:xfrm>
            <a:off x="2611463" y="1859340"/>
            <a:ext cx="3788228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1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31"/>
          <p:cNvCxnSpPr/>
          <p:nvPr/>
        </p:nvCxnSpPr>
        <p:spPr>
          <a:xfrm>
            <a:off x="6080379" y="1803582"/>
            <a:ext cx="0" cy="179728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8" name="Google Shape;548;p31"/>
          <p:cNvSpPr/>
          <p:nvPr/>
        </p:nvSpPr>
        <p:spPr>
          <a:xfrm>
            <a:off x="6399691" y="1859340"/>
            <a:ext cx="23374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ADCB09-F4BA-4DE1-9906-B6651CE9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7" y="4810089"/>
            <a:ext cx="828742" cy="979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06D4D6-837B-4DFE-B253-B2642FC0B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3" y="4716966"/>
            <a:ext cx="1942338" cy="11654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8CC014-6996-411F-961B-707A2B9CCCA4}"/>
              </a:ext>
            </a:extLst>
          </p:cNvPr>
          <p:cNvSpPr txBox="1"/>
          <p:nvPr/>
        </p:nvSpPr>
        <p:spPr>
          <a:xfrm>
            <a:off x="2109699" y="3777146"/>
            <a:ext cx="794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2400" dirty="0">
                <a:solidFill>
                  <a:schemeClr val="bg1"/>
                </a:solidFill>
              </a:rPr>
              <a:t>Our greatest appreciation to the general support of </a:t>
            </a:r>
          </a:p>
          <a:p>
            <a:pPr algn="ctr"/>
            <a:r>
              <a:rPr lang="en-US" altLang="zh-Hans-HK" sz="2400" dirty="0">
                <a:solidFill>
                  <a:schemeClr val="bg1"/>
                </a:solidFill>
              </a:rPr>
              <a:t>Prof. Yi Shang and members of TA group!</a:t>
            </a:r>
            <a:endParaRPr lang="zh-Hans-HK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B7F666-1C68-43DC-AEF9-12AEB7EAF12E}"/>
              </a:ext>
            </a:extLst>
          </p:cNvPr>
          <p:cNvSpPr txBox="1"/>
          <p:nvPr/>
        </p:nvSpPr>
        <p:spPr>
          <a:xfrm>
            <a:off x="5057360" y="248479"/>
            <a:ext cx="2077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33CC8-DF54-46FD-8FF7-27964236BF27}"/>
              </a:ext>
            </a:extLst>
          </p:cNvPr>
          <p:cNvSpPr txBox="1"/>
          <p:nvPr/>
        </p:nvSpPr>
        <p:spPr>
          <a:xfrm>
            <a:off x="2514599" y="1659285"/>
            <a:ext cx="80904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problem (purpose of our study)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 (where &amp; how)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data (integrate, transform, clean, filter, aggregate)</a:t>
            </a:r>
          </a:p>
          <a:p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Data Visualization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model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model (applying evaluators)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Communicate results (final achievement)</a:t>
            </a:r>
          </a:p>
        </p:txBody>
      </p:sp>
    </p:spTree>
    <p:extLst>
      <p:ext uri="{BB962C8B-B14F-4D97-AF65-F5344CB8AC3E}">
        <p14:creationId xmlns:p14="http://schemas.microsoft.com/office/powerpoint/2010/main" val="1802735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2326179" y="564056"/>
            <a:ext cx="1496613" cy="1481741"/>
            <a:chOff x="2326179" y="564056"/>
            <a:chExt cx="1496613" cy="1481741"/>
          </a:xfrm>
        </p:grpSpPr>
        <p:sp>
          <p:nvSpPr>
            <p:cNvPr id="97" name="Google Shape;97;p15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5"/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" name="Google Shape;100;p1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121228" y="889662"/>
            <a:ext cx="7265401" cy="50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C</a:t>
            </a:r>
            <a:r>
              <a:rPr lang="en-US" altLang="zh-CN" sz="3600" dirty="0">
                <a:solidFill>
                  <a:schemeClr val="dk1"/>
                </a:solidFill>
              </a:rPr>
              <a:t>rime issue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Dangerous zones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Low arrest rate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Our purpose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5E326-7B82-4003-BEC3-E61140367FE5}"/>
              </a:ext>
            </a:extLst>
          </p:cNvPr>
          <p:cNvSpPr txBox="1"/>
          <p:nvPr/>
        </p:nvSpPr>
        <p:spPr>
          <a:xfrm>
            <a:off x="449102" y="2572951"/>
            <a:ext cx="2304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problem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807201" y="0"/>
            <a:ext cx="53847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B7FCB4-BC06-470E-B643-8390DCD45E75}"/>
              </a:ext>
            </a:extLst>
          </p:cNvPr>
          <p:cNvSpPr txBox="1"/>
          <p:nvPr/>
        </p:nvSpPr>
        <p:spPr>
          <a:xfrm>
            <a:off x="1868557" y="128285"/>
            <a:ext cx="331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E63FA-86DA-463D-B88B-F49CE0E9E8EE}"/>
              </a:ext>
            </a:extLst>
          </p:cNvPr>
          <p:cNvSpPr txBox="1"/>
          <p:nvPr/>
        </p:nvSpPr>
        <p:spPr>
          <a:xfrm>
            <a:off x="944218" y="2805941"/>
            <a:ext cx="5544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original data was extracted from</a:t>
            </a:r>
            <a:r>
              <a:rPr lang="en-US" altLang="zh-Hans-HK" sz="2400" dirty="0">
                <a:solidFill>
                  <a:schemeClr val="bg1"/>
                </a:solidFill>
              </a:rPr>
              <a:t> </a:t>
            </a:r>
            <a:r>
              <a:rPr lang="en-US" altLang="zh-Hans-HK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Chicago Police Department's CLEAR </a:t>
            </a:r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(Citizen Law Enforcement Analysis and Reporting) system</a:t>
            </a: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contains crime information from 2001 to 2017, and is consisted of nearly 8 million rows</a:t>
            </a:r>
            <a:endParaRPr lang="zh-Hans-HK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oogle Shape;96;p15">
            <a:extLst>
              <a:ext uri="{FF2B5EF4-FFF2-40B4-BE49-F238E27FC236}">
                <a16:creationId xmlns:a16="http://schemas.microsoft.com/office/drawing/2014/main" id="{4A0CDA30-25B0-4842-936C-4055BFBBA323}"/>
              </a:ext>
            </a:extLst>
          </p:cNvPr>
          <p:cNvGrpSpPr/>
          <p:nvPr/>
        </p:nvGrpSpPr>
        <p:grpSpPr>
          <a:xfrm>
            <a:off x="-380559" y="-474464"/>
            <a:ext cx="1496613" cy="1481741"/>
            <a:chOff x="2326179" y="564056"/>
            <a:chExt cx="1496613" cy="1481741"/>
          </a:xfrm>
        </p:grpSpPr>
        <p:sp>
          <p:nvSpPr>
            <p:cNvPr id="32" name="Google Shape;97;p15">
              <a:extLst>
                <a:ext uri="{FF2B5EF4-FFF2-40B4-BE49-F238E27FC236}">
                  <a16:creationId xmlns:a16="http://schemas.microsoft.com/office/drawing/2014/main" id="{912F0415-F986-415D-8113-165BBCC9933B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98;p15">
              <a:extLst>
                <a:ext uri="{FF2B5EF4-FFF2-40B4-BE49-F238E27FC236}">
                  <a16:creationId xmlns:a16="http://schemas.microsoft.com/office/drawing/2014/main" id="{40400802-9C40-455F-AD53-F5A683256CFC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99;p15">
              <a:extLst>
                <a:ext uri="{FF2B5EF4-FFF2-40B4-BE49-F238E27FC236}">
                  <a16:creationId xmlns:a16="http://schemas.microsoft.com/office/drawing/2014/main" id="{D01B7C8F-9376-4A07-ACB9-B56A3B64A94F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3C254B4-C6D5-4541-91CD-2E970F0AB80E}"/>
              </a:ext>
            </a:extLst>
          </p:cNvPr>
          <p:cNvSpPr txBox="1"/>
          <p:nvPr/>
        </p:nvSpPr>
        <p:spPr>
          <a:xfrm>
            <a:off x="122132" y="-84795"/>
            <a:ext cx="5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Berlin Sans FB" panose="020E0602020502020306" pitchFamily="34" charset="0"/>
              </a:rPr>
              <a:t>2</a:t>
            </a:r>
            <a:endParaRPr lang="zh-Hans-HK" alt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51CAC-9718-4BA5-B457-31FFB983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29" y="1194138"/>
            <a:ext cx="3776049" cy="14584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717BAB-9F8E-47D3-828E-05684171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41" y="3199928"/>
            <a:ext cx="3128115" cy="3022333"/>
          </a:xfrm>
          <a:prstGeom prst="rect">
            <a:avLst/>
          </a:prstGeom>
        </p:spPr>
      </p:pic>
      <p:grpSp>
        <p:nvGrpSpPr>
          <p:cNvPr id="13" name="Google Shape;96;p15">
            <a:extLst>
              <a:ext uri="{FF2B5EF4-FFF2-40B4-BE49-F238E27FC236}">
                <a16:creationId xmlns:a16="http://schemas.microsoft.com/office/drawing/2014/main" id="{8009C9EE-02C8-4200-A564-9EEFC4E3044F}"/>
              </a:ext>
            </a:extLst>
          </p:cNvPr>
          <p:cNvGrpSpPr/>
          <p:nvPr/>
        </p:nvGrpSpPr>
        <p:grpSpPr>
          <a:xfrm>
            <a:off x="-380559" y="-522459"/>
            <a:ext cx="1496613" cy="1481741"/>
            <a:chOff x="2326179" y="564056"/>
            <a:chExt cx="1496613" cy="1481741"/>
          </a:xfrm>
        </p:grpSpPr>
        <p:sp>
          <p:nvSpPr>
            <p:cNvPr id="14" name="Google Shape;97;p15">
              <a:extLst>
                <a:ext uri="{FF2B5EF4-FFF2-40B4-BE49-F238E27FC236}">
                  <a16:creationId xmlns:a16="http://schemas.microsoft.com/office/drawing/2014/main" id="{B6CC7814-CC77-406F-B4D2-B3A61E24F573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" name="Google Shape;98;p15">
              <a:extLst>
                <a:ext uri="{FF2B5EF4-FFF2-40B4-BE49-F238E27FC236}">
                  <a16:creationId xmlns:a16="http://schemas.microsoft.com/office/drawing/2014/main" id="{DB001BA1-A31D-4C04-962C-304C62882921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9;p15">
              <a:extLst>
                <a:ext uri="{FF2B5EF4-FFF2-40B4-BE49-F238E27FC236}">
                  <a16:creationId xmlns:a16="http://schemas.microsoft.com/office/drawing/2014/main" id="{5823736B-BFBF-4B30-9CB7-611569C1DA22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E6DA62F-3F6F-47B3-B617-B373BB96E2BD}"/>
              </a:ext>
            </a:extLst>
          </p:cNvPr>
          <p:cNvSpPr txBox="1"/>
          <p:nvPr/>
        </p:nvSpPr>
        <p:spPr>
          <a:xfrm>
            <a:off x="122132" y="-132790"/>
            <a:ext cx="5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Berlin Sans FB" panose="020E0602020502020306" pitchFamily="34" charset="0"/>
              </a:rPr>
              <a:t>2</a:t>
            </a:r>
            <a:endParaRPr lang="zh-Hans-HK" altLang="en-US" sz="4800" dirty="0">
              <a:latin typeface="Berlin Sans FB" panose="020E0602020502020306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FD677-0A59-4D31-8DA5-79B31B9FA432}"/>
              </a:ext>
            </a:extLst>
          </p:cNvPr>
          <p:cNvSpPr txBox="1"/>
          <p:nvPr/>
        </p:nvSpPr>
        <p:spPr>
          <a:xfrm>
            <a:off x="944218" y="1416910"/>
            <a:ext cx="515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was obtained from </a:t>
            </a:r>
            <a:r>
              <a:rPr lang="en-US" altLang="zh-Hans-HK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Kaggle.com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Hans-HK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2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3683637" y="144157"/>
            <a:ext cx="482472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977266" y="1515756"/>
            <a:ext cx="3295255" cy="488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completed data cleaning on our own for machine learning part by using RapidMiner, a visualized data cleaning and data mining software.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5D6080-0300-4D54-8517-7A54F49F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02" y="1333711"/>
            <a:ext cx="6699594" cy="4616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A0D8C2-511C-4631-B494-37E45493F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02" y="4591428"/>
            <a:ext cx="6648792" cy="135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2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3683637" y="144157"/>
            <a:ext cx="482472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894522" y="1515756"/>
            <a:ext cx="3377999" cy="488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also used built-in methods in spark to do some other kinds of data type transformation, since RapidMiner is not supporting all types of transformation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04EDD3-83F6-480F-88EA-30853EBD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07" y="2044506"/>
            <a:ext cx="5574571" cy="27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6496050" y="2699325"/>
            <a:ext cx="3438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Data Visualization</a:t>
            </a:r>
            <a:endParaRPr sz="4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70A31F-EFF2-44B2-9F32-16A7D69A33F7}"/>
              </a:ext>
            </a:extLst>
          </p:cNvPr>
          <p:cNvSpPr txBox="1"/>
          <p:nvPr/>
        </p:nvSpPr>
        <p:spPr>
          <a:xfrm>
            <a:off x="149087" y="119270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5400" dirty="0">
                <a:solidFill>
                  <a:schemeClr val="bg1"/>
                </a:solidFill>
                <a:latin typeface="+mj-lt"/>
              </a:rPr>
              <a:t>5</a:t>
            </a:r>
            <a:endParaRPr lang="zh-Hans-HK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B856D3-2D74-4489-875D-0A1E5BC5E443}"/>
              </a:ext>
            </a:extLst>
          </p:cNvPr>
          <p:cNvSpPr txBox="1"/>
          <p:nvPr/>
        </p:nvSpPr>
        <p:spPr>
          <a:xfrm>
            <a:off x="2244586" y="142030"/>
            <a:ext cx="77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4800" dirty="0">
                <a:solidFill>
                  <a:schemeClr val="bg1"/>
                </a:solidFill>
              </a:rPr>
              <a:t>B</a:t>
            </a:r>
            <a:r>
              <a:rPr lang="en-US" altLang="zh-CN" sz="4800" dirty="0">
                <a:solidFill>
                  <a:schemeClr val="bg1"/>
                </a:solidFill>
              </a:rPr>
              <a:t>uild Models</a:t>
            </a:r>
            <a:endParaRPr lang="zh-Hans-HK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D5EA93-F8BA-46FC-B449-638997034E79}"/>
              </a:ext>
            </a:extLst>
          </p:cNvPr>
          <p:cNvSpPr txBox="1"/>
          <p:nvPr/>
        </p:nvSpPr>
        <p:spPr>
          <a:xfrm>
            <a:off x="1480930" y="1222513"/>
            <a:ext cx="947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we have chosen 3 machine learning models to apply in our project: Naïve Bayes, Logistic Regression, Linear Support Vector Machine.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684155-BF50-425A-82B7-1CEBEBB1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2302996"/>
            <a:ext cx="118205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29"/>
          <p:cNvPicPr preferRelativeResize="0"/>
          <p:nvPr/>
        </p:nvPicPr>
        <p:blipFill rotWithShape="1">
          <a:blip r:embed="rId3">
            <a:alphaModFix/>
          </a:blip>
          <a:srcRect r="58637" b="25209"/>
          <a:stretch/>
        </p:blipFill>
        <p:spPr>
          <a:xfrm>
            <a:off x="1" y="-4571"/>
            <a:ext cx="1073426" cy="1023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9"/>
          <p:cNvGrpSpPr/>
          <p:nvPr/>
        </p:nvGrpSpPr>
        <p:grpSpPr>
          <a:xfrm>
            <a:off x="2620101" y="150229"/>
            <a:ext cx="736528" cy="713778"/>
            <a:chOff x="5314950" y="3314700"/>
            <a:chExt cx="822325" cy="796925"/>
          </a:xfrm>
        </p:grpSpPr>
        <p:sp>
          <p:nvSpPr>
            <p:cNvPr id="507" name="Google Shape;507;p29"/>
            <p:cNvSpPr/>
            <p:nvPr/>
          </p:nvSpPr>
          <p:spPr>
            <a:xfrm>
              <a:off x="5314950" y="3336925"/>
              <a:ext cx="777875" cy="768350"/>
            </a:xfrm>
            <a:custGeom>
              <a:avLst/>
              <a:gdLst/>
              <a:ahLst/>
              <a:cxnLst/>
              <a:rect l="0" t="0" r="0" b="0"/>
              <a:pathLst>
                <a:path w="490" h="484" extrusionOk="0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340350" y="3733800"/>
              <a:ext cx="377825" cy="377825"/>
            </a:xfrm>
            <a:custGeom>
              <a:avLst/>
              <a:gdLst/>
              <a:ahLst/>
              <a:cxnLst/>
              <a:rect l="0" t="0" r="0" b="0"/>
              <a:pathLst>
                <a:path w="238" h="238" extrusionOk="0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759450" y="3314700"/>
              <a:ext cx="377825" cy="377825"/>
            </a:xfrm>
            <a:custGeom>
              <a:avLst/>
              <a:gdLst/>
              <a:ahLst/>
              <a:cxnLst/>
              <a:rect l="0" t="0" r="0" b="0"/>
              <a:pathLst>
                <a:path w="238" h="238" extrusionOk="0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29"/>
          <p:cNvSpPr txBox="1"/>
          <p:nvPr/>
        </p:nvSpPr>
        <p:spPr>
          <a:xfrm>
            <a:off x="-42483" y="140690"/>
            <a:ext cx="11583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91520D-8D36-4A4C-A144-E36FD6693341}"/>
              </a:ext>
            </a:extLst>
          </p:cNvPr>
          <p:cNvSpPr txBox="1"/>
          <p:nvPr/>
        </p:nvSpPr>
        <p:spPr>
          <a:xfrm>
            <a:off x="4156470" y="140690"/>
            <a:ext cx="431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Calibri" panose="020F0502020204030204" pitchFamily="34" charset="0"/>
                <a:cs typeface="Calibri" panose="020F0502020204030204" pitchFamily="34" charset="0"/>
              </a:rPr>
              <a:t>Evaluate Models</a:t>
            </a:r>
            <a:endParaRPr lang="zh-Hans-HK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3AE4E-2037-419A-B197-FBDDB05D77BB}"/>
              </a:ext>
            </a:extLst>
          </p:cNvPr>
          <p:cNvSpPr txBox="1"/>
          <p:nvPr/>
        </p:nvSpPr>
        <p:spPr>
          <a:xfrm>
            <a:off x="1073427" y="1509812"/>
            <a:ext cx="57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sz="3000" dirty="0"/>
              <a:t>Binary classification evaluator</a:t>
            </a:r>
          </a:p>
          <a:p>
            <a:endParaRPr lang="en-US" altLang="zh-Hans-HK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sz="3000" dirty="0"/>
              <a:t>AUC (Area Under ROC Curve)</a:t>
            </a:r>
            <a:endParaRPr lang="zh-Hans-HK" altLang="en-US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E3CBF-BA37-4082-9B38-55EE5B3D9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72" y="3144078"/>
            <a:ext cx="4686300" cy="335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D0942A-7FC6-4FB5-8CC8-6CA8CA11B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103" y="1018808"/>
            <a:ext cx="3438525" cy="559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278</Words>
  <Application>Microsoft Office PowerPoint</Application>
  <PresentationFormat>宽屏</PresentationFormat>
  <Paragraphs>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Berlin Sans FB</vt:lpstr>
      <vt:lpstr>Calibri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PENG Ziyue</cp:lastModifiedBy>
  <cp:revision>27</cp:revision>
  <dcterms:modified xsi:type="dcterms:W3CDTF">2018-07-25T02:27:22Z</dcterms:modified>
</cp:coreProperties>
</file>