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77" r:id="rId3"/>
    <p:sldId id="258" r:id="rId4"/>
    <p:sldId id="259" r:id="rId5"/>
    <p:sldId id="266" r:id="rId6"/>
    <p:sldId id="278" r:id="rId7"/>
    <p:sldId id="269" r:id="rId8"/>
    <p:sldId id="279" r:id="rId9"/>
    <p:sldId id="281" r:id="rId10"/>
    <p:sldId id="272" r:id="rId11"/>
    <p:sldId id="267" r:id="rId12"/>
    <p:sldId id="280" r:id="rId13"/>
    <p:sldId id="274" r:id="rId14"/>
  </p:sldIdLst>
  <p:sldSz cx="12192000" cy="6858000"/>
  <p:notesSz cx="6858000" cy="9144000"/>
  <p:embeddedFontLst>
    <p:embeddedFont>
      <p:font typeface="Berlin Sans FB" panose="020E0602020502020306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832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32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825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1430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42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bg>
      <p:bgPr>
        <a:solidFill>
          <a:srgbClr val="323F4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821037">
            <a:off x="-646976" y="1540496"/>
            <a:ext cx="13477000" cy="3777009"/>
          </a:xfrm>
          <a:prstGeom prst="parallelogram">
            <a:avLst>
              <a:gd name="adj" fmla="val 25000"/>
            </a:avLst>
          </a:prstGeom>
          <a:solidFill>
            <a:srgbClr val="222A35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9654093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rgbClr val="323F4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bg>
      <p:bgPr>
        <a:solidFill>
          <a:srgbClr val="323F4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/>
          <p:nvPr/>
        </p:nvSpPr>
        <p:spPr>
          <a:xfrm rot="-821037">
            <a:off x="-646976" y="1540496"/>
            <a:ext cx="13477000" cy="3777009"/>
          </a:xfrm>
          <a:prstGeom prst="parallelogram">
            <a:avLst>
              <a:gd name="adj" fmla="val 25000"/>
            </a:avLst>
          </a:prstGeom>
          <a:solidFill>
            <a:srgbClr val="222A35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>
  <p:cSld name="两栏内容">
    <p:bg>
      <p:bgPr>
        <a:solidFill>
          <a:srgbClr val="323F4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7"/>
          <p:cNvSpPr/>
          <p:nvPr/>
        </p:nvSpPr>
        <p:spPr>
          <a:xfrm rot="-821037">
            <a:off x="-646976" y="1540496"/>
            <a:ext cx="13477000" cy="3777009"/>
          </a:xfrm>
          <a:prstGeom prst="parallelogram">
            <a:avLst>
              <a:gd name="adj" fmla="val 25000"/>
            </a:avLst>
          </a:prstGeom>
          <a:solidFill>
            <a:srgbClr val="222A35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" name="Google Shape;36;p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Google Shape;37;p7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>
  <p:cSld name="比较">
    <p:bg>
      <p:bgPr>
        <a:solidFill>
          <a:srgbClr val="323F4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/>
          <p:nvPr/>
        </p:nvSpPr>
        <p:spPr>
          <a:xfrm rot="-821037">
            <a:off x="-646976" y="1540496"/>
            <a:ext cx="13477000" cy="3777009"/>
          </a:xfrm>
          <a:prstGeom prst="parallelogram">
            <a:avLst>
              <a:gd name="adj" fmla="val 25000"/>
            </a:avLst>
          </a:prstGeom>
          <a:solidFill>
            <a:srgbClr val="222A35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8"/>
          <p:cNvSpPr/>
          <p:nvPr/>
        </p:nvSpPr>
        <p:spPr>
          <a:xfrm rot="-9654093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rgbClr val="323F4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8"/>
          <p:cNvSpPr/>
          <p:nvPr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/>
          <p:nvPr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8"/>
          <p:cNvSpPr/>
          <p:nvPr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>
  <p:cSld name="仅标题">
    <p:bg>
      <p:bgPr>
        <a:solidFill>
          <a:srgbClr val="323F4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9"/>
          <p:cNvSpPr/>
          <p:nvPr/>
        </p:nvSpPr>
        <p:spPr>
          <a:xfrm rot="-821037">
            <a:off x="-646976" y="1540496"/>
            <a:ext cx="13477000" cy="3777009"/>
          </a:xfrm>
          <a:prstGeom prst="parallelogram">
            <a:avLst>
              <a:gd name="adj" fmla="val 25000"/>
            </a:avLst>
          </a:prstGeom>
          <a:solidFill>
            <a:srgbClr val="222A35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/>
          <p:nvPr/>
        </p:nvSpPr>
        <p:spPr>
          <a:xfrm rot="-9654093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rgbClr val="323F4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9"/>
          <p:cNvSpPr/>
          <p:nvPr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1614359" y="1259932"/>
            <a:ext cx="8963282" cy="1622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and Prediction 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Crime in Chicago City</a:t>
            </a:r>
            <a:endParaRPr sz="4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EF0553-F5BC-4E1F-9B84-12BC4F156E4D}"/>
              </a:ext>
            </a:extLst>
          </p:cNvPr>
          <p:cNvSpPr txBox="1"/>
          <p:nvPr/>
        </p:nvSpPr>
        <p:spPr>
          <a:xfrm>
            <a:off x="5001264" y="3075057"/>
            <a:ext cx="2191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000" dirty="0" err="1">
                <a:solidFill>
                  <a:schemeClr val="bg1"/>
                </a:solidFill>
              </a:rPr>
              <a:t>Haoran</a:t>
            </a:r>
            <a:r>
              <a:rPr lang="en-US" altLang="zh-Hans-HK" sz="2000" dirty="0">
                <a:solidFill>
                  <a:schemeClr val="bg1"/>
                </a:solidFill>
              </a:rPr>
              <a:t> Li, Oliver</a:t>
            </a:r>
          </a:p>
          <a:p>
            <a:r>
              <a:rPr lang="en-US" altLang="zh-Hans-HK" sz="2000" dirty="0">
                <a:solidFill>
                  <a:schemeClr val="bg1"/>
                </a:solidFill>
              </a:rPr>
              <a:t>Ziyue Peng</a:t>
            </a:r>
            <a:endParaRPr lang="zh-Hans-HK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A584CA-3ABE-4F13-8ACC-EB74DEFAB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065" y="4348743"/>
            <a:ext cx="1219217" cy="14405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7CA2CF-928C-4569-9102-B5442108C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093" y="4211746"/>
            <a:ext cx="2857500" cy="171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29"/>
          <p:cNvPicPr preferRelativeResize="0"/>
          <p:nvPr/>
        </p:nvPicPr>
        <p:blipFill rotWithShape="1">
          <a:blip r:embed="rId3">
            <a:alphaModFix/>
          </a:blip>
          <a:srcRect r="58637" b="25209"/>
          <a:stretch/>
        </p:blipFill>
        <p:spPr>
          <a:xfrm>
            <a:off x="1" y="-4571"/>
            <a:ext cx="1073426" cy="10233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9"/>
          <p:cNvGrpSpPr/>
          <p:nvPr/>
        </p:nvGrpSpPr>
        <p:grpSpPr>
          <a:xfrm>
            <a:off x="2620101" y="150229"/>
            <a:ext cx="736528" cy="713778"/>
            <a:chOff x="5314950" y="3314700"/>
            <a:chExt cx="822325" cy="796925"/>
          </a:xfrm>
        </p:grpSpPr>
        <p:sp>
          <p:nvSpPr>
            <p:cNvPr id="507" name="Google Shape;507;p29"/>
            <p:cNvSpPr/>
            <p:nvPr/>
          </p:nvSpPr>
          <p:spPr>
            <a:xfrm>
              <a:off x="5314950" y="3336925"/>
              <a:ext cx="777875" cy="768350"/>
            </a:xfrm>
            <a:custGeom>
              <a:avLst/>
              <a:gdLst/>
              <a:ahLst/>
              <a:cxnLst/>
              <a:rect l="0" t="0" r="0" b="0"/>
              <a:pathLst>
                <a:path w="490" h="484" extrusionOk="0">
                  <a:moveTo>
                    <a:pt x="416" y="350"/>
                  </a:moveTo>
                  <a:lnTo>
                    <a:pt x="320" y="254"/>
                  </a:lnTo>
                  <a:lnTo>
                    <a:pt x="236" y="172"/>
                  </a:lnTo>
                  <a:lnTo>
                    <a:pt x="164" y="102"/>
                  </a:lnTo>
                  <a:lnTo>
                    <a:pt x="164" y="102"/>
                  </a:lnTo>
                  <a:lnTo>
                    <a:pt x="166" y="92"/>
                  </a:lnTo>
                  <a:lnTo>
                    <a:pt x="168" y="82"/>
                  </a:lnTo>
                  <a:lnTo>
                    <a:pt x="166" y="70"/>
                  </a:lnTo>
                  <a:lnTo>
                    <a:pt x="164" y="60"/>
                  </a:lnTo>
                  <a:lnTo>
                    <a:pt x="160" y="50"/>
                  </a:lnTo>
                  <a:lnTo>
                    <a:pt x="156" y="42"/>
                  </a:lnTo>
                  <a:lnTo>
                    <a:pt x="150" y="32"/>
                  </a:lnTo>
                  <a:lnTo>
                    <a:pt x="142" y="24"/>
                  </a:lnTo>
                  <a:lnTo>
                    <a:pt x="142" y="24"/>
                  </a:lnTo>
                  <a:lnTo>
                    <a:pt x="132" y="16"/>
                  </a:lnTo>
                  <a:lnTo>
                    <a:pt x="122" y="10"/>
                  </a:lnTo>
                  <a:lnTo>
                    <a:pt x="112" y="4"/>
                  </a:lnTo>
                  <a:lnTo>
                    <a:pt x="102" y="2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68" y="2"/>
                  </a:lnTo>
                  <a:lnTo>
                    <a:pt x="56" y="4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100" y="50"/>
                  </a:lnTo>
                  <a:lnTo>
                    <a:pt x="104" y="56"/>
                  </a:lnTo>
                  <a:lnTo>
                    <a:pt x="106" y="62"/>
                  </a:lnTo>
                  <a:lnTo>
                    <a:pt x="106" y="70"/>
                  </a:lnTo>
                  <a:lnTo>
                    <a:pt x="106" y="76"/>
                  </a:lnTo>
                  <a:lnTo>
                    <a:pt x="104" y="82"/>
                  </a:lnTo>
                  <a:lnTo>
                    <a:pt x="100" y="90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0" y="100"/>
                  </a:lnTo>
                  <a:lnTo>
                    <a:pt x="84" y="104"/>
                  </a:lnTo>
                  <a:lnTo>
                    <a:pt x="76" y="106"/>
                  </a:lnTo>
                  <a:lnTo>
                    <a:pt x="70" y="106"/>
                  </a:lnTo>
                  <a:lnTo>
                    <a:pt x="62" y="106"/>
                  </a:lnTo>
                  <a:lnTo>
                    <a:pt x="56" y="104"/>
                  </a:lnTo>
                  <a:lnTo>
                    <a:pt x="50" y="102"/>
                  </a:lnTo>
                  <a:lnTo>
                    <a:pt x="44" y="96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8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" y="102"/>
                  </a:lnTo>
                  <a:lnTo>
                    <a:pt x="6" y="114"/>
                  </a:lnTo>
                  <a:lnTo>
                    <a:pt x="10" y="124"/>
                  </a:lnTo>
                  <a:lnTo>
                    <a:pt x="16" y="134"/>
                  </a:lnTo>
                  <a:lnTo>
                    <a:pt x="24" y="144"/>
                  </a:lnTo>
                  <a:lnTo>
                    <a:pt x="24" y="144"/>
                  </a:lnTo>
                  <a:lnTo>
                    <a:pt x="32" y="150"/>
                  </a:lnTo>
                  <a:lnTo>
                    <a:pt x="42" y="156"/>
                  </a:lnTo>
                  <a:lnTo>
                    <a:pt x="52" y="162"/>
                  </a:lnTo>
                  <a:lnTo>
                    <a:pt x="62" y="164"/>
                  </a:lnTo>
                  <a:lnTo>
                    <a:pt x="72" y="166"/>
                  </a:lnTo>
                  <a:lnTo>
                    <a:pt x="82" y="168"/>
                  </a:lnTo>
                  <a:lnTo>
                    <a:pt x="92" y="166"/>
                  </a:lnTo>
                  <a:lnTo>
                    <a:pt x="102" y="164"/>
                  </a:lnTo>
                  <a:lnTo>
                    <a:pt x="172" y="234"/>
                  </a:lnTo>
                  <a:lnTo>
                    <a:pt x="194" y="25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56" y="314"/>
                  </a:lnTo>
                  <a:lnTo>
                    <a:pt x="354" y="412"/>
                  </a:lnTo>
                  <a:lnTo>
                    <a:pt x="354" y="412"/>
                  </a:lnTo>
                  <a:lnTo>
                    <a:pt x="356" y="426"/>
                  </a:lnTo>
                  <a:lnTo>
                    <a:pt x="358" y="440"/>
                  </a:lnTo>
                  <a:lnTo>
                    <a:pt x="364" y="454"/>
                  </a:lnTo>
                  <a:lnTo>
                    <a:pt x="374" y="464"/>
                  </a:lnTo>
                  <a:lnTo>
                    <a:pt x="374" y="464"/>
                  </a:lnTo>
                  <a:lnTo>
                    <a:pt x="384" y="474"/>
                  </a:lnTo>
                  <a:lnTo>
                    <a:pt x="396" y="480"/>
                  </a:lnTo>
                  <a:lnTo>
                    <a:pt x="410" y="484"/>
                  </a:lnTo>
                  <a:lnTo>
                    <a:pt x="422" y="484"/>
                  </a:lnTo>
                  <a:lnTo>
                    <a:pt x="436" y="482"/>
                  </a:lnTo>
                  <a:lnTo>
                    <a:pt x="448" y="480"/>
                  </a:lnTo>
                  <a:lnTo>
                    <a:pt x="460" y="472"/>
                  </a:lnTo>
                  <a:lnTo>
                    <a:pt x="470" y="464"/>
                  </a:lnTo>
                  <a:lnTo>
                    <a:pt x="470" y="464"/>
                  </a:lnTo>
                  <a:lnTo>
                    <a:pt x="478" y="454"/>
                  </a:lnTo>
                  <a:lnTo>
                    <a:pt x="484" y="442"/>
                  </a:lnTo>
                  <a:lnTo>
                    <a:pt x="488" y="430"/>
                  </a:lnTo>
                  <a:lnTo>
                    <a:pt x="490" y="416"/>
                  </a:lnTo>
                  <a:lnTo>
                    <a:pt x="488" y="404"/>
                  </a:lnTo>
                  <a:lnTo>
                    <a:pt x="484" y="390"/>
                  </a:lnTo>
                  <a:lnTo>
                    <a:pt x="478" y="380"/>
                  </a:lnTo>
                  <a:lnTo>
                    <a:pt x="470" y="368"/>
                  </a:lnTo>
                  <a:lnTo>
                    <a:pt x="470" y="368"/>
                  </a:lnTo>
                  <a:lnTo>
                    <a:pt x="458" y="360"/>
                  </a:lnTo>
                  <a:lnTo>
                    <a:pt x="444" y="354"/>
                  </a:lnTo>
                  <a:lnTo>
                    <a:pt x="430" y="350"/>
                  </a:lnTo>
                  <a:lnTo>
                    <a:pt x="416" y="350"/>
                  </a:lnTo>
                  <a:lnTo>
                    <a:pt x="416" y="350"/>
                  </a:lnTo>
                  <a:close/>
                  <a:moveTo>
                    <a:pt x="446" y="442"/>
                  </a:moveTo>
                  <a:lnTo>
                    <a:pt x="412" y="452"/>
                  </a:lnTo>
                  <a:lnTo>
                    <a:pt x="388" y="426"/>
                  </a:lnTo>
                  <a:lnTo>
                    <a:pt x="396" y="392"/>
                  </a:lnTo>
                  <a:lnTo>
                    <a:pt x="430" y="382"/>
                  </a:lnTo>
                  <a:lnTo>
                    <a:pt x="456" y="408"/>
                  </a:lnTo>
                  <a:lnTo>
                    <a:pt x="446" y="4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5340350" y="3733800"/>
              <a:ext cx="377825" cy="377825"/>
            </a:xfrm>
            <a:custGeom>
              <a:avLst/>
              <a:gdLst/>
              <a:ahLst/>
              <a:cxnLst/>
              <a:rect l="0" t="0" r="0" b="0"/>
              <a:pathLst>
                <a:path w="238" h="238" extrusionOk="0">
                  <a:moveTo>
                    <a:pt x="78" y="56"/>
                  </a:moveTo>
                  <a:lnTo>
                    <a:pt x="54" y="8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8" y="126"/>
                  </a:lnTo>
                  <a:lnTo>
                    <a:pt x="4" y="134"/>
                  </a:lnTo>
                  <a:lnTo>
                    <a:pt x="2" y="142"/>
                  </a:lnTo>
                  <a:lnTo>
                    <a:pt x="0" y="152"/>
                  </a:lnTo>
                  <a:lnTo>
                    <a:pt x="2" y="162"/>
                  </a:lnTo>
                  <a:lnTo>
                    <a:pt x="4" y="170"/>
                  </a:lnTo>
                  <a:lnTo>
                    <a:pt x="8" y="180"/>
                  </a:lnTo>
                  <a:lnTo>
                    <a:pt x="14" y="188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58" y="230"/>
                  </a:lnTo>
                  <a:lnTo>
                    <a:pt x="66" y="234"/>
                  </a:lnTo>
                  <a:lnTo>
                    <a:pt x="76" y="236"/>
                  </a:lnTo>
                  <a:lnTo>
                    <a:pt x="86" y="238"/>
                  </a:lnTo>
                  <a:lnTo>
                    <a:pt x="96" y="236"/>
                  </a:lnTo>
                  <a:lnTo>
                    <a:pt x="104" y="234"/>
                  </a:lnTo>
                  <a:lnTo>
                    <a:pt x="112" y="230"/>
                  </a:lnTo>
                  <a:lnTo>
                    <a:pt x="120" y="224"/>
                  </a:lnTo>
                  <a:lnTo>
                    <a:pt x="160" y="186"/>
                  </a:lnTo>
                  <a:lnTo>
                    <a:pt x="182" y="162"/>
                  </a:lnTo>
                  <a:lnTo>
                    <a:pt x="238" y="106"/>
                  </a:lnTo>
                  <a:lnTo>
                    <a:pt x="132" y="0"/>
                  </a:lnTo>
                  <a:lnTo>
                    <a:pt x="78" y="56"/>
                  </a:lnTo>
                  <a:close/>
                  <a:moveTo>
                    <a:pt x="188" y="88"/>
                  </a:moveTo>
                  <a:lnTo>
                    <a:pt x="188" y="88"/>
                  </a:lnTo>
                  <a:lnTo>
                    <a:pt x="192" y="94"/>
                  </a:lnTo>
                  <a:lnTo>
                    <a:pt x="192" y="98"/>
                  </a:lnTo>
                  <a:lnTo>
                    <a:pt x="192" y="104"/>
                  </a:lnTo>
                  <a:lnTo>
                    <a:pt x="188" y="108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84" y="212"/>
                  </a:lnTo>
                  <a:lnTo>
                    <a:pt x="78" y="214"/>
                  </a:lnTo>
                  <a:lnTo>
                    <a:pt x="72" y="212"/>
                  </a:lnTo>
                  <a:lnTo>
                    <a:pt x="68" y="210"/>
                  </a:lnTo>
                  <a:lnTo>
                    <a:pt x="68" y="210"/>
                  </a:lnTo>
                  <a:lnTo>
                    <a:pt x="66" y="204"/>
                  </a:lnTo>
                  <a:lnTo>
                    <a:pt x="64" y="200"/>
                  </a:lnTo>
                  <a:lnTo>
                    <a:pt x="66" y="194"/>
                  </a:lnTo>
                  <a:lnTo>
                    <a:pt x="68" y="190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74" y="86"/>
                  </a:lnTo>
                  <a:lnTo>
                    <a:pt x="178" y="84"/>
                  </a:lnTo>
                  <a:lnTo>
                    <a:pt x="184" y="86"/>
                  </a:lnTo>
                  <a:lnTo>
                    <a:pt x="188" y="88"/>
                  </a:lnTo>
                  <a:lnTo>
                    <a:pt x="188" y="88"/>
                  </a:lnTo>
                  <a:close/>
                  <a:moveTo>
                    <a:pt x="150" y="50"/>
                  </a:moveTo>
                  <a:lnTo>
                    <a:pt x="150" y="50"/>
                  </a:lnTo>
                  <a:lnTo>
                    <a:pt x="152" y="54"/>
                  </a:lnTo>
                  <a:lnTo>
                    <a:pt x="154" y="60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50" y="170"/>
                  </a:lnTo>
                  <a:lnTo>
                    <a:pt x="50" y="170"/>
                  </a:lnTo>
                  <a:lnTo>
                    <a:pt x="44" y="172"/>
                  </a:lnTo>
                  <a:lnTo>
                    <a:pt x="40" y="174"/>
                  </a:lnTo>
                  <a:lnTo>
                    <a:pt x="34" y="172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26" y="166"/>
                  </a:lnTo>
                  <a:lnTo>
                    <a:pt x="26" y="160"/>
                  </a:lnTo>
                  <a:lnTo>
                    <a:pt x="26" y="154"/>
                  </a:lnTo>
                  <a:lnTo>
                    <a:pt x="30" y="150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34" y="46"/>
                  </a:lnTo>
                  <a:lnTo>
                    <a:pt x="140" y="46"/>
                  </a:lnTo>
                  <a:lnTo>
                    <a:pt x="146" y="46"/>
                  </a:lnTo>
                  <a:lnTo>
                    <a:pt x="150" y="50"/>
                  </a:lnTo>
                  <a:lnTo>
                    <a:pt x="15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5759450" y="3314700"/>
              <a:ext cx="377825" cy="377825"/>
            </a:xfrm>
            <a:custGeom>
              <a:avLst/>
              <a:gdLst/>
              <a:ahLst/>
              <a:cxnLst/>
              <a:rect l="0" t="0" r="0" b="0"/>
              <a:pathLst>
                <a:path w="238" h="238" extrusionOk="0">
                  <a:moveTo>
                    <a:pt x="38" y="238"/>
                  </a:moveTo>
                  <a:lnTo>
                    <a:pt x="104" y="170"/>
                  </a:lnTo>
                  <a:lnTo>
                    <a:pt x="128" y="196"/>
                  </a:lnTo>
                  <a:lnTo>
                    <a:pt x="238" y="86"/>
                  </a:lnTo>
                  <a:lnTo>
                    <a:pt x="150" y="0"/>
                  </a:lnTo>
                  <a:lnTo>
                    <a:pt x="42" y="110"/>
                  </a:lnTo>
                  <a:lnTo>
                    <a:pt x="68" y="134"/>
                  </a:lnTo>
                  <a:lnTo>
                    <a:pt x="0" y="200"/>
                  </a:lnTo>
                  <a:lnTo>
                    <a:pt x="38" y="2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1" name="Google Shape;511;p29"/>
          <p:cNvSpPr txBox="1"/>
          <p:nvPr/>
        </p:nvSpPr>
        <p:spPr>
          <a:xfrm>
            <a:off x="-42483" y="140690"/>
            <a:ext cx="115839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-HK" sz="4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91520D-8D36-4A4C-A144-E36FD6693341}"/>
              </a:ext>
            </a:extLst>
          </p:cNvPr>
          <p:cNvSpPr txBox="1"/>
          <p:nvPr/>
        </p:nvSpPr>
        <p:spPr>
          <a:xfrm>
            <a:off x="4156470" y="140690"/>
            <a:ext cx="4311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4800" dirty="0">
                <a:latin typeface="Calibri" panose="020F0502020204030204" pitchFamily="34" charset="0"/>
                <a:cs typeface="Calibri" panose="020F0502020204030204" pitchFamily="34" charset="0"/>
              </a:rPr>
              <a:t>Evaluate Models</a:t>
            </a:r>
            <a:endParaRPr lang="zh-Hans-HK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E3AE4E-2037-419A-B197-FBDDB05D77BB}"/>
              </a:ext>
            </a:extLst>
          </p:cNvPr>
          <p:cNvSpPr txBox="1"/>
          <p:nvPr/>
        </p:nvSpPr>
        <p:spPr>
          <a:xfrm>
            <a:off x="1073427" y="1509812"/>
            <a:ext cx="5764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-HK" sz="3000" dirty="0"/>
              <a:t>Binary classification evaluator</a:t>
            </a:r>
          </a:p>
          <a:p>
            <a:endParaRPr lang="en-US" altLang="zh-Hans-HK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-HK" sz="3000" dirty="0"/>
              <a:t>AUC (Area Under ROC Curve)</a:t>
            </a:r>
            <a:endParaRPr lang="zh-Hans-HK" altLang="en-US" sz="3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9E3CBF-BA37-4082-9B38-55EE5B3D9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372" y="3144078"/>
            <a:ext cx="4686300" cy="3352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D0942A-7FC6-4FB5-8CC8-6CA8CA11B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103" y="1018808"/>
            <a:ext cx="3438525" cy="5591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4"/>
          <p:cNvPicPr preferRelativeResize="0"/>
          <p:nvPr/>
        </p:nvPicPr>
        <p:blipFill rotWithShape="1">
          <a:blip r:embed="rId3">
            <a:alphaModFix/>
          </a:blip>
          <a:srcRect l="21875" r="21874"/>
          <a:stretch/>
        </p:blipFill>
        <p:spPr>
          <a:xfrm rot="10800000">
            <a:off x="-3431709" y="-5417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  <a:noFill/>
          <a:ln>
            <a:noFill/>
          </a:ln>
        </p:spPr>
      </p:pic>
      <p:grpSp>
        <p:nvGrpSpPr>
          <p:cNvPr id="357" name="Google Shape;357;p24"/>
          <p:cNvGrpSpPr/>
          <p:nvPr/>
        </p:nvGrpSpPr>
        <p:grpSpPr>
          <a:xfrm>
            <a:off x="2228850" y="838200"/>
            <a:ext cx="781050" cy="781050"/>
            <a:chOff x="2228850" y="838200"/>
            <a:chExt cx="781050" cy="781050"/>
          </a:xfrm>
        </p:grpSpPr>
        <p:sp>
          <p:nvSpPr>
            <p:cNvPr id="358" name="Google Shape;358;p24"/>
            <p:cNvSpPr/>
            <p:nvPr/>
          </p:nvSpPr>
          <p:spPr>
            <a:xfrm>
              <a:off x="2228850" y="838200"/>
              <a:ext cx="781050" cy="78105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3A38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9" name="Google Shape;359;p24"/>
            <p:cNvGrpSpPr/>
            <p:nvPr/>
          </p:nvGrpSpPr>
          <p:grpSpPr>
            <a:xfrm>
              <a:off x="2311400" y="1025525"/>
              <a:ext cx="615950" cy="406400"/>
              <a:chOff x="3786188" y="1143000"/>
              <a:chExt cx="615950" cy="406400"/>
            </a:xfrm>
          </p:grpSpPr>
          <p:sp>
            <p:nvSpPr>
              <p:cNvPr id="360" name="Google Shape;360;p24"/>
              <p:cNvSpPr/>
              <p:nvPr/>
            </p:nvSpPr>
            <p:spPr>
              <a:xfrm>
                <a:off x="3887788" y="1355725"/>
                <a:ext cx="396875" cy="193675"/>
              </a:xfrm>
              <a:custGeom>
                <a:avLst/>
                <a:gdLst/>
                <a:ahLst/>
                <a:cxnLst/>
                <a:rect l="0" t="0" r="0" b="0"/>
                <a:pathLst>
                  <a:path w="250" h="122" extrusionOk="0">
                    <a:moveTo>
                      <a:pt x="124" y="122"/>
                    </a:moveTo>
                    <a:lnTo>
                      <a:pt x="124" y="122"/>
                    </a:lnTo>
                    <a:lnTo>
                      <a:pt x="112" y="122"/>
                    </a:lnTo>
                    <a:lnTo>
                      <a:pt x="102" y="118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14" y="78"/>
                    </a:lnTo>
                    <a:lnTo>
                      <a:pt x="6" y="70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2" y="2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16" y="28"/>
                    </a:lnTo>
                    <a:lnTo>
                      <a:pt x="126" y="30"/>
                    </a:lnTo>
                    <a:lnTo>
                      <a:pt x="126" y="30"/>
                    </a:lnTo>
                    <a:lnTo>
                      <a:pt x="136" y="28"/>
                    </a:lnTo>
                    <a:lnTo>
                      <a:pt x="146" y="26"/>
                    </a:lnTo>
                    <a:lnTo>
                      <a:pt x="204" y="2"/>
                    </a:lnTo>
                    <a:lnTo>
                      <a:pt x="204" y="2"/>
                    </a:lnTo>
                    <a:lnTo>
                      <a:pt x="206" y="0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44" y="2"/>
                    </a:lnTo>
                    <a:lnTo>
                      <a:pt x="246" y="4"/>
                    </a:lnTo>
                    <a:lnTo>
                      <a:pt x="248" y="6"/>
                    </a:lnTo>
                    <a:lnTo>
                      <a:pt x="250" y="10"/>
                    </a:lnTo>
                    <a:lnTo>
                      <a:pt x="250" y="48"/>
                    </a:lnTo>
                    <a:lnTo>
                      <a:pt x="250" y="48"/>
                    </a:lnTo>
                    <a:lnTo>
                      <a:pt x="248" y="58"/>
                    </a:lnTo>
                    <a:lnTo>
                      <a:pt x="242" y="70"/>
                    </a:lnTo>
                    <a:lnTo>
                      <a:pt x="234" y="78"/>
                    </a:lnTo>
                    <a:lnTo>
                      <a:pt x="224" y="84"/>
                    </a:lnTo>
                    <a:lnTo>
                      <a:pt x="146" y="118"/>
                    </a:lnTo>
                    <a:lnTo>
                      <a:pt x="146" y="118"/>
                    </a:lnTo>
                    <a:lnTo>
                      <a:pt x="136" y="122"/>
                    </a:lnTo>
                    <a:lnTo>
                      <a:pt x="124" y="122"/>
                    </a:lnTo>
                    <a:lnTo>
                      <a:pt x="124" y="122"/>
                    </a:lnTo>
                    <a:close/>
                    <a:moveTo>
                      <a:pt x="16" y="18"/>
                    </a:moveTo>
                    <a:lnTo>
                      <a:pt x="16" y="48"/>
                    </a:lnTo>
                    <a:lnTo>
                      <a:pt x="16" y="48"/>
                    </a:lnTo>
                    <a:lnTo>
                      <a:pt x="18" y="54"/>
                    </a:lnTo>
                    <a:lnTo>
                      <a:pt x="20" y="60"/>
                    </a:lnTo>
                    <a:lnTo>
                      <a:pt x="24" y="66"/>
                    </a:lnTo>
                    <a:lnTo>
                      <a:pt x="30" y="70"/>
                    </a:lnTo>
                    <a:lnTo>
                      <a:pt x="108" y="104"/>
                    </a:lnTo>
                    <a:lnTo>
                      <a:pt x="108" y="104"/>
                    </a:lnTo>
                    <a:lnTo>
                      <a:pt x="116" y="106"/>
                    </a:lnTo>
                    <a:lnTo>
                      <a:pt x="124" y="106"/>
                    </a:lnTo>
                    <a:lnTo>
                      <a:pt x="124" y="106"/>
                    </a:lnTo>
                    <a:lnTo>
                      <a:pt x="132" y="106"/>
                    </a:lnTo>
                    <a:lnTo>
                      <a:pt x="140" y="104"/>
                    </a:lnTo>
                    <a:lnTo>
                      <a:pt x="218" y="70"/>
                    </a:lnTo>
                    <a:lnTo>
                      <a:pt x="218" y="70"/>
                    </a:lnTo>
                    <a:lnTo>
                      <a:pt x="224" y="66"/>
                    </a:lnTo>
                    <a:lnTo>
                      <a:pt x="228" y="60"/>
                    </a:lnTo>
                    <a:lnTo>
                      <a:pt x="232" y="54"/>
                    </a:lnTo>
                    <a:lnTo>
                      <a:pt x="232" y="48"/>
                    </a:lnTo>
                    <a:lnTo>
                      <a:pt x="232" y="18"/>
                    </a:lnTo>
                    <a:lnTo>
                      <a:pt x="208" y="18"/>
                    </a:lnTo>
                    <a:lnTo>
                      <a:pt x="154" y="40"/>
                    </a:lnTo>
                    <a:lnTo>
                      <a:pt x="154" y="40"/>
                    </a:lnTo>
                    <a:lnTo>
                      <a:pt x="140" y="44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14" y="44"/>
                    </a:lnTo>
                    <a:lnTo>
                      <a:pt x="100" y="42"/>
                    </a:lnTo>
                    <a:lnTo>
                      <a:pt x="38" y="1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4"/>
              <p:cNvSpPr/>
              <p:nvPr/>
            </p:nvSpPr>
            <p:spPr>
              <a:xfrm>
                <a:off x="3786188" y="1143000"/>
                <a:ext cx="615950" cy="333375"/>
              </a:xfrm>
              <a:custGeom>
                <a:avLst/>
                <a:gdLst/>
                <a:ahLst/>
                <a:cxnLst/>
                <a:rect l="0" t="0" r="0" b="0"/>
                <a:pathLst>
                  <a:path w="388" h="210" extrusionOk="0">
                    <a:moveTo>
                      <a:pt x="380" y="210"/>
                    </a:moveTo>
                    <a:lnTo>
                      <a:pt x="380" y="210"/>
                    </a:lnTo>
                    <a:lnTo>
                      <a:pt x="380" y="210"/>
                    </a:lnTo>
                    <a:lnTo>
                      <a:pt x="348" y="210"/>
                    </a:lnTo>
                    <a:lnTo>
                      <a:pt x="348" y="210"/>
                    </a:lnTo>
                    <a:lnTo>
                      <a:pt x="344" y="210"/>
                    </a:lnTo>
                    <a:lnTo>
                      <a:pt x="340" y="206"/>
                    </a:lnTo>
                    <a:lnTo>
                      <a:pt x="340" y="206"/>
                    </a:lnTo>
                    <a:lnTo>
                      <a:pt x="340" y="202"/>
                    </a:lnTo>
                    <a:lnTo>
                      <a:pt x="340" y="198"/>
                    </a:lnTo>
                    <a:lnTo>
                      <a:pt x="356" y="170"/>
                    </a:lnTo>
                    <a:lnTo>
                      <a:pt x="356" y="90"/>
                    </a:lnTo>
                    <a:lnTo>
                      <a:pt x="214" y="150"/>
                    </a:lnTo>
                    <a:lnTo>
                      <a:pt x="214" y="150"/>
                    </a:lnTo>
                    <a:lnTo>
                      <a:pt x="202" y="154"/>
                    </a:lnTo>
                    <a:lnTo>
                      <a:pt x="190" y="154"/>
                    </a:lnTo>
                    <a:lnTo>
                      <a:pt x="190" y="154"/>
                    </a:lnTo>
                    <a:lnTo>
                      <a:pt x="178" y="154"/>
                    </a:lnTo>
                    <a:lnTo>
                      <a:pt x="168" y="15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6" y="88"/>
                    </a:lnTo>
                    <a:lnTo>
                      <a:pt x="2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0"/>
                    </a:lnTo>
                    <a:lnTo>
                      <a:pt x="6" y="66"/>
                    </a:lnTo>
                    <a:lnTo>
                      <a:pt x="14" y="62"/>
                    </a:lnTo>
                    <a:lnTo>
                      <a:pt x="168" y="4"/>
                    </a:lnTo>
                    <a:lnTo>
                      <a:pt x="168" y="4"/>
                    </a:lnTo>
                    <a:lnTo>
                      <a:pt x="178" y="2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202" y="2"/>
                    </a:lnTo>
                    <a:lnTo>
                      <a:pt x="214" y="4"/>
                    </a:lnTo>
                    <a:lnTo>
                      <a:pt x="362" y="56"/>
                    </a:lnTo>
                    <a:lnTo>
                      <a:pt x="362" y="56"/>
                    </a:lnTo>
                    <a:lnTo>
                      <a:pt x="368" y="60"/>
                    </a:lnTo>
                    <a:lnTo>
                      <a:pt x="372" y="64"/>
                    </a:lnTo>
                    <a:lnTo>
                      <a:pt x="376" y="66"/>
                    </a:lnTo>
                    <a:lnTo>
                      <a:pt x="376" y="70"/>
                    </a:lnTo>
                    <a:lnTo>
                      <a:pt x="376" y="70"/>
                    </a:lnTo>
                    <a:lnTo>
                      <a:pt x="376" y="74"/>
                    </a:lnTo>
                    <a:lnTo>
                      <a:pt x="372" y="80"/>
                    </a:lnTo>
                    <a:lnTo>
                      <a:pt x="372" y="170"/>
                    </a:lnTo>
                    <a:lnTo>
                      <a:pt x="386" y="198"/>
                    </a:lnTo>
                    <a:lnTo>
                      <a:pt x="386" y="198"/>
                    </a:lnTo>
                    <a:lnTo>
                      <a:pt x="388" y="202"/>
                    </a:lnTo>
                    <a:lnTo>
                      <a:pt x="388" y="202"/>
                    </a:lnTo>
                    <a:lnTo>
                      <a:pt x="388" y="206"/>
                    </a:lnTo>
                    <a:lnTo>
                      <a:pt x="386" y="208"/>
                    </a:lnTo>
                    <a:lnTo>
                      <a:pt x="382" y="210"/>
                    </a:lnTo>
                    <a:lnTo>
                      <a:pt x="380" y="210"/>
                    </a:lnTo>
                    <a:lnTo>
                      <a:pt x="380" y="210"/>
                    </a:lnTo>
                    <a:close/>
                    <a:moveTo>
                      <a:pt x="362" y="194"/>
                    </a:moveTo>
                    <a:lnTo>
                      <a:pt x="366" y="194"/>
                    </a:lnTo>
                    <a:lnTo>
                      <a:pt x="364" y="190"/>
                    </a:lnTo>
                    <a:lnTo>
                      <a:pt x="362" y="194"/>
                    </a:lnTo>
                    <a:close/>
                    <a:moveTo>
                      <a:pt x="20" y="76"/>
                    </a:moveTo>
                    <a:lnTo>
                      <a:pt x="174" y="136"/>
                    </a:lnTo>
                    <a:lnTo>
                      <a:pt x="174" y="136"/>
                    </a:lnTo>
                    <a:lnTo>
                      <a:pt x="180" y="138"/>
                    </a:lnTo>
                    <a:lnTo>
                      <a:pt x="190" y="138"/>
                    </a:lnTo>
                    <a:lnTo>
                      <a:pt x="190" y="138"/>
                    </a:lnTo>
                    <a:lnTo>
                      <a:pt x="198" y="138"/>
                    </a:lnTo>
                    <a:lnTo>
                      <a:pt x="206" y="136"/>
                    </a:lnTo>
                    <a:lnTo>
                      <a:pt x="356" y="72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0" y="18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82" y="18"/>
                    </a:lnTo>
                    <a:lnTo>
                      <a:pt x="174" y="20"/>
                    </a:lnTo>
                    <a:lnTo>
                      <a:pt x="20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2" name="Google Shape;362;p24"/>
          <p:cNvGrpSpPr/>
          <p:nvPr/>
        </p:nvGrpSpPr>
        <p:grpSpPr>
          <a:xfrm>
            <a:off x="3009900" y="2307808"/>
            <a:ext cx="781050" cy="781050"/>
            <a:chOff x="3009900" y="2307808"/>
            <a:chExt cx="781050" cy="781050"/>
          </a:xfrm>
        </p:grpSpPr>
        <p:sp>
          <p:nvSpPr>
            <p:cNvPr id="363" name="Google Shape;363;p24"/>
            <p:cNvSpPr/>
            <p:nvPr/>
          </p:nvSpPr>
          <p:spPr>
            <a:xfrm>
              <a:off x="3009900" y="2307808"/>
              <a:ext cx="781050" cy="78105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3A38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4" name="Google Shape;364;p24"/>
            <p:cNvGrpSpPr/>
            <p:nvPr/>
          </p:nvGrpSpPr>
          <p:grpSpPr>
            <a:xfrm>
              <a:off x="3205606" y="2464970"/>
              <a:ext cx="394843" cy="527654"/>
              <a:chOff x="3910013" y="1676400"/>
              <a:chExt cx="349250" cy="466725"/>
            </a:xfrm>
          </p:grpSpPr>
          <p:sp>
            <p:nvSpPr>
              <p:cNvPr id="365" name="Google Shape;365;p24"/>
              <p:cNvSpPr/>
              <p:nvPr/>
            </p:nvSpPr>
            <p:spPr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/>
                <a:rect l="0" t="0" r="0" b="0"/>
                <a:pathLst>
                  <a:path w="220" h="294" extrusionOk="0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4"/>
              <p:cNvSpPr/>
              <p:nvPr/>
            </p:nvSpPr>
            <p:spPr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/>
                <a:rect l="0" t="0" r="0" b="0"/>
                <a:pathLst>
                  <a:path w="116" h="114" extrusionOk="0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7" name="Google Shape;367;p24"/>
          <p:cNvGrpSpPr/>
          <p:nvPr/>
        </p:nvGrpSpPr>
        <p:grpSpPr>
          <a:xfrm>
            <a:off x="2228850" y="5400172"/>
            <a:ext cx="781050" cy="781050"/>
            <a:chOff x="2228850" y="5400172"/>
            <a:chExt cx="781050" cy="781050"/>
          </a:xfrm>
        </p:grpSpPr>
        <p:sp>
          <p:nvSpPr>
            <p:cNvPr id="368" name="Google Shape;368;p24"/>
            <p:cNvSpPr/>
            <p:nvPr/>
          </p:nvSpPr>
          <p:spPr>
            <a:xfrm>
              <a:off x="2228850" y="5400172"/>
              <a:ext cx="781050" cy="78105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3A38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2376487" y="5535109"/>
              <a:ext cx="485775" cy="511175"/>
            </a:xfrm>
            <a:custGeom>
              <a:avLst/>
              <a:gdLst/>
              <a:ahLst/>
              <a:cxnLst/>
              <a:rect l="0" t="0" r="0" b="0"/>
              <a:pathLst>
                <a:path w="306" h="322" extrusionOk="0">
                  <a:moveTo>
                    <a:pt x="280" y="48"/>
                  </a:moveTo>
                  <a:lnTo>
                    <a:pt x="238" y="48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6" y="4"/>
                  </a:lnTo>
                  <a:lnTo>
                    <a:pt x="234" y="2"/>
                  </a:lnTo>
                  <a:lnTo>
                    <a:pt x="232" y="0"/>
                  </a:lnTo>
                  <a:lnTo>
                    <a:pt x="22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4"/>
                  </a:lnTo>
                  <a:lnTo>
                    <a:pt x="68" y="8"/>
                  </a:lnTo>
                  <a:lnTo>
                    <a:pt x="68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16" y="50"/>
                  </a:lnTo>
                  <a:lnTo>
                    <a:pt x="8" y="56"/>
                  </a:lnTo>
                  <a:lnTo>
                    <a:pt x="2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4" y="88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4" y="162"/>
                  </a:lnTo>
                  <a:lnTo>
                    <a:pt x="48" y="168"/>
                  </a:lnTo>
                  <a:lnTo>
                    <a:pt x="54" y="174"/>
                  </a:lnTo>
                  <a:lnTo>
                    <a:pt x="62" y="178"/>
                  </a:lnTo>
                  <a:lnTo>
                    <a:pt x="70" y="180"/>
                  </a:lnTo>
                  <a:lnTo>
                    <a:pt x="70" y="180"/>
                  </a:lnTo>
                  <a:lnTo>
                    <a:pt x="72" y="194"/>
                  </a:lnTo>
                  <a:lnTo>
                    <a:pt x="78" y="208"/>
                  </a:lnTo>
                  <a:lnTo>
                    <a:pt x="86" y="218"/>
                  </a:lnTo>
                  <a:lnTo>
                    <a:pt x="96" y="228"/>
                  </a:lnTo>
                  <a:lnTo>
                    <a:pt x="106" y="236"/>
                  </a:lnTo>
                  <a:lnTo>
                    <a:pt x="118" y="244"/>
                  </a:lnTo>
                  <a:lnTo>
                    <a:pt x="132" y="248"/>
                  </a:lnTo>
                  <a:lnTo>
                    <a:pt x="146" y="250"/>
                  </a:lnTo>
                  <a:lnTo>
                    <a:pt x="146" y="272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14" y="274"/>
                  </a:lnTo>
                  <a:lnTo>
                    <a:pt x="106" y="280"/>
                  </a:lnTo>
                  <a:lnTo>
                    <a:pt x="100" y="290"/>
                  </a:lnTo>
                  <a:lnTo>
                    <a:pt x="98" y="300"/>
                  </a:lnTo>
                  <a:lnTo>
                    <a:pt x="98" y="308"/>
                  </a:lnTo>
                  <a:lnTo>
                    <a:pt x="78" y="308"/>
                  </a:lnTo>
                  <a:lnTo>
                    <a:pt x="78" y="308"/>
                  </a:lnTo>
                  <a:lnTo>
                    <a:pt x="72" y="310"/>
                  </a:lnTo>
                  <a:lnTo>
                    <a:pt x="70" y="314"/>
                  </a:lnTo>
                  <a:lnTo>
                    <a:pt x="70" y="314"/>
                  </a:lnTo>
                  <a:lnTo>
                    <a:pt x="72" y="320"/>
                  </a:lnTo>
                  <a:lnTo>
                    <a:pt x="78" y="322"/>
                  </a:lnTo>
                  <a:lnTo>
                    <a:pt x="98" y="322"/>
                  </a:lnTo>
                  <a:lnTo>
                    <a:pt x="114" y="322"/>
                  </a:lnTo>
                  <a:lnTo>
                    <a:pt x="192" y="322"/>
                  </a:lnTo>
                  <a:lnTo>
                    <a:pt x="208" y="322"/>
                  </a:lnTo>
                  <a:lnTo>
                    <a:pt x="228" y="322"/>
                  </a:lnTo>
                  <a:lnTo>
                    <a:pt x="228" y="322"/>
                  </a:lnTo>
                  <a:lnTo>
                    <a:pt x="234" y="320"/>
                  </a:lnTo>
                  <a:lnTo>
                    <a:pt x="236" y="314"/>
                  </a:lnTo>
                  <a:lnTo>
                    <a:pt x="236" y="314"/>
                  </a:lnTo>
                  <a:lnTo>
                    <a:pt x="234" y="310"/>
                  </a:lnTo>
                  <a:lnTo>
                    <a:pt x="228" y="308"/>
                  </a:lnTo>
                  <a:lnTo>
                    <a:pt x="208" y="308"/>
                  </a:lnTo>
                  <a:lnTo>
                    <a:pt x="208" y="300"/>
                  </a:lnTo>
                  <a:lnTo>
                    <a:pt x="208" y="300"/>
                  </a:lnTo>
                  <a:lnTo>
                    <a:pt x="206" y="290"/>
                  </a:lnTo>
                  <a:lnTo>
                    <a:pt x="200" y="280"/>
                  </a:lnTo>
                  <a:lnTo>
                    <a:pt x="190" y="274"/>
                  </a:lnTo>
                  <a:lnTo>
                    <a:pt x="180" y="272"/>
                  </a:lnTo>
                  <a:lnTo>
                    <a:pt x="160" y="272"/>
                  </a:lnTo>
                  <a:lnTo>
                    <a:pt x="160" y="250"/>
                  </a:lnTo>
                  <a:lnTo>
                    <a:pt x="160" y="250"/>
                  </a:lnTo>
                  <a:lnTo>
                    <a:pt x="174" y="248"/>
                  </a:lnTo>
                  <a:lnTo>
                    <a:pt x="188" y="244"/>
                  </a:lnTo>
                  <a:lnTo>
                    <a:pt x="200" y="236"/>
                  </a:lnTo>
                  <a:lnTo>
                    <a:pt x="210" y="228"/>
                  </a:lnTo>
                  <a:lnTo>
                    <a:pt x="220" y="218"/>
                  </a:lnTo>
                  <a:lnTo>
                    <a:pt x="228" y="208"/>
                  </a:lnTo>
                  <a:lnTo>
                    <a:pt x="232" y="194"/>
                  </a:lnTo>
                  <a:lnTo>
                    <a:pt x="236" y="180"/>
                  </a:lnTo>
                  <a:lnTo>
                    <a:pt x="236" y="180"/>
                  </a:lnTo>
                  <a:lnTo>
                    <a:pt x="244" y="178"/>
                  </a:lnTo>
                  <a:lnTo>
                    <a:pt x="252" y="174"/>
                  </a:lnTo>
                  <a:lnTo>
                    <a:pt x="258" y="168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2" y="88"/>
                  </a:lnTo>
                  <a:lnTo>
                    <a:pt x="306" y="82"/>
                  </a:lnTo>
                  <a:lnTo>
                    <a:pt x="306" y="74"/>
                  </a:lnTo>
                  <a:lnTo>
                    <a:pt x="306" y="74"/>
                  </a:lnTo>
                  <a:lnTo>
                    <a:pt x="304" y="64"/>
                  </a:lnTo>
                  <a:lnTo>
                    <a:pt x="298" y="56"/>
                  </a:lnTo>
                  <a:lnTo>
                    <a:pt x="290" y="50"/>
                  </a:lnTo>
                  <a:lnTo>
                    <a:pt x="280" y="48"/>
                  </a:lnTo>
                  <a:lnTo>
                    <a:pt x="280" y="48"/>
                  </a:lnTo>
                  <a:close/>
                  <a:moveTo>
                    <a:pt x="68" y="164"/>
                  </a:moveTo>
                  <a:lnTo>
                    <a:pt x="68" y="164"/>
                  </a:lnTo>
                  <a:lnTo>
                    <a:pt x="62" y="160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16" y="82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6" y="70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26" y="64"/>
                  </a:lnTo>
                  <a:lnTo>
                    <a:pt x="68" y="64"/>
                  </a:lnTo>
                  <a:lnTo>
                    <a:pt x="68" y="164"/>
                  </a:lnTo>
                  <a:close/>
                  <a:moveTo>
                    <a:pt x="180" y="286"/>
                  </a:moveTo>
                  <a:lnTo>
                    <a:pt x="180" y="286"/>
                  </a:lnTo>
                  <a:lnTo>
                    <a:pt x="186" y="288"/>
                  </a:lnTo>
                  <a:lnTo>
                    <a:pt x="190" y="290"/>
                  </a:lnTo>
                  <a:lnTo>
                    <a:pt x="192" y="296"/>
                  </a:lnTo>
                  <a:lnTo>
                    <a:pt x="194" y="300"/>
                  </a:lnTo>
                  <a:lnTo>
                    <a:pt x="194" y="308"/>
                  </a:lnTo>
                  <a:lnTo>
                    <a:pt x="112" y="308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14" y="296"/>
                  </a:lnTo>
                  <a:lnTo>
                    <a:pt x="116" y="290"/>
                  </a:lnTo>
                  <a:lnTo>
                    <a:pt x="120" y="288"/>
                  </a:lnTo>
                  <a:lnTo>
                    <a:pt x="126" y="286"/>
                  </a:lnTo>
                  <a:lnTo>
                    <a:pt x="152" y="286"/>
                  </a:lnTo>
                  <a:lnTo>
                    <a:pt x="180" y="286"/>
                  </a:lnTo>
                  <a:close/>
                  <a:moveTo>
                    <a:pt x="222" y="56"/>
                  </a:moveTo>
                  <a:lnTo>
                    <a:pt x="222" y="170"/>
                  </a:lnTo>
                  <a:lnTo>
                    <a:pt x="222" y="170"/>
                  </a:lnTo>
                  <a:lnTo>
                    <a:pt x="222" y="172"/>
                  </a:lnTo>
                  <a:lnTo>
                    <a:pt x="222" y="172"/>
                  </a:lnTo>
                  <a:lnTo>
                    <a:pt x="222" y="174"/>
                  </a:lnTo>
                  <a:lnTo>
                    <a:pt x="222" y="174"/>
                  </a:lnTo>
                  <a:lnTo>
                    <a:pt x="220" y="186"/>
                  </a:lnTo>
                  <a:lnTo>
                    <a:pt x="216" y="198"/>
                  </a:lnTo>
                  <a:lnTo>
                    <a:pt x="208" y="208"/>
                  </a:lnTo>
                  <a:lnTo>
                    <a:pt x="200" y="218"/>
                  </a:lnTo>
                  <a:lnTo>
                    <a:pt x="190" y="226"/>
                  </a:lnTo>
                  <a:lnTo>
                    <a:pt x="178" y="232"/>
                  </a:lnTo>
                  <a:lnTo>
                    <a:pt x="166" y="234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40" y="234"/>
                  </a:lnTo>
                  <a:lnTo>
                    <a:pt x="128" y="232"/>
                  </a:lnTo>
                  <a:lnTo>
                    <a:pt x="116" y="226"/>
                  </a:lnTo>
                  <a:lnTo>
                    <a:pt x="106" y="218"/>
                  </a:lnTo>
                  <a:lnTo>
                    <a:pt x="98" y="208"/>
                  </a:lnTo>
                  <a:lnTo>
                    <a:pt x="90" y="198"/>
                  </a:lnTo>
                  <a:lnTo>
                    <a:pt x="86" y="186"/>
                  </a:lnTo>
                  <a:lnTo>
                    <a:pt x="84" y="174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0"/>
                  </a:lnTo>
                  <a:lnTo>
                    <a:pt x="82" y="56"/>
                  </a:lnTo>
                  <a:lnTo>
                    <a:pt x="82" y="14"/>
                  </a:lnTo>
                  <a:lnTo>
                    <a:pt x="222" y="14"/>
                  </a:lnTo>
                  <a:lnTo>
                    <a:pt x="222" y="56"/>
                  </a:lnTo>
                  <a:close/>
                  <a:moveTo>
                    <a:pt x="290" y="80"/>
                  </a:moveTo>
                  <a:lnTo>
                    <a:pt x="290" y="80"/>
                  </a:lnTo>
                  <a:lnTo>
                    <a:pt x="290" y="82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50" y="154"/>
                  </a:lnTo>
                  <a:lnTo>
                    <a:pt x="244" y="160"/>
                  </a:lnTo>
                  <a:lnTo>
                    <a:pt x="238" y="164"/>
                  </a:lnTo>
                  <a:lnTo>
                    <a:pt x="238" y="64"/>
                  </a:lnTo>
                  <a:lnTo>
                    <a:pt x="280" y="64"/>
                  </a:lnTo>
                  <a:lnTo>
                    <a:pt x="280" y="64"/>
                  </a:lnTo>
                  <a:lnTo>
                    <a:pt x="284" y="64"/>
                  </a:lnTo>
                  <a:lnTo>
                    <a:pt x="288" y="66"/>
                  </a:lnTo>
                  <a:lnTo>
                    <a:pt x="290" y="70"/>
                  </a:lnTo>
                  <a:lnTo>
                    <a:pt x="292" y="74"/>
                  </a:lnTo>
                  <a:lnTo>
                    <a:pt x="292" y="74"/>
                  </a:lnTo>
                  <a:lnTo>
                    <a:pt x="290" y="80"/>
                  </a:lnTo>
                  <a:lnTo>
                    <a:pt x="290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0" name="Google Shape;370;p24"/>
          <p:cNvSpPr/>
          <p:nvPr/>
        </p:nvSpPr>
        <p:spPr>
          <a:xfrm>
            <a:off x="3400425" y="844832"/>
            <a:ext cx="6143625" cy="62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Information in data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4" name="Google Shape;374;p24"/>
          <p:cNvSpPr/>
          <p:nvPr/>
        </p:nvSpPr>
        <p:spPr>
          <a:xfrm>
            <a:off x="-2370371" y="1094870"/>
            <a:ext cx="4662487" cy="4662487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4"/>
          <p:cNvSpPr txBox="1"/>
          <p:nvPr/>
        </p:nvSpPr>
        <p:spPr>
          <a:xfrm>
            <a:off x="41806" y="2934430"/>
            <a:ext cx="2185073" cy="491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Results</a:t>
            </a:r>
            <a:endParaRPr sz="4800" b="1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pSp>
        <p:nvGrpSpPr>
          <p:cNvPr id="376" name="Google Shape;376;p24"/>
          <p:cNvGrpSpPr/>
          <p:nvPr/>
        </p:nvGrpSpPr>
        <p:grpSpPr>
          <a:xfrm>
            <a:off x="2839805" y="3861633"/>
            <a:ext cx="781050" cy="781050"/>
            <a:chOff x="2839805" y="3861633"/>
            <a:chExt cx="781050" cy="781050"/>
          </a:xfrm>
        </p:grpSpPr>
        <p:sp>
          <p:nvSpPr>
            <p:cNvPr id="377" name="Google Shape;377;p24"/>
            <p:cNvSpPr/>
            <p:nvPr/>
          </p:nvSpPr>
          <p:spPr>
            <a:xfrm>
              <a:off x="2839805" y="3861633"/>
              <a:ext cx="781050" cy="781050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3A38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3011823" y="4028320"/>
              <a:ext cx="495300" cy="447675"/>
            </a:xfrm>
            <a:custGeom>
              <a:avLst/>
              <a:gdLst/>
              <a:ahLst/>
              <a:cxnLst/>
              <a:rect l="0" t="0" r="0" b="0"/>
              <a:pathLst>
                <a:path w="312" h="282" extrusionOk="0">
                  <a:moveTo>
                    <a:pt x="258" y="282"/>
                  </a:moveTo>
                  <a:lnTo>
                    <a:pt x="182" y="282"/>
                  </a:lnTo>
                  <a:lnTo>
                    <a:pt x="182" y="180"/>
                  </a:lnTo>
                  <a:lnTo>
                    <a:pt x="130" y="180"/>
                  </a:lnTo>
                  <a:lnTo>
                    <a:pt x="130" y="282"/>
                  </a:lnTo>
                  <a:lnTo>
                    <a:pt x="58" y="282"/>
                  </a:lnTo>
                  <a:lnTo>
                    <a:pt x="58" y="282"/>
                  </a:lnTo>
                  <a:lnTo>
                    <a:pt x="50" y="282"/>
                  </a:lnTo>
                  <a:lnTo>
                    <a:pt x="46" y="280"/>
                  </a:lnTo>
                  <a:lnTo>
                    <a:pt x="42" y="278"/>
                  </a:lnTo>
                  <a:lnTo>
                    <a:pt x="38" y="274"/>
                  </a:lnTo>
                  <a:lnTo>
                    <a:pt x="36" y="268"/>
                  </a:lnTo>
                  <a:lnTo>
                    <a:pt x="36" y="262"/>
                  </a:lnTo>
                  <a:lnTo>
                    <a:pt x="36" y="166"/>
                  </a:lnTo>
                  <a:lnTo>
                    <a:pt x="16" y="166"/>
                  </a:lnTo>
                  <a:lnTo>
                    <a:pt x="16" y="166"/>
                  </a:lnTo>
                  <a:lnTo>
                    <a:pt x="8" y="166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6"/>
                  </a:lnTo>
                  <a:lnTo>
                    <a:pt x="4" y="142"/>
                  </a:lnTo>
                  <a:lnTo>
                    <a:pt x="138" y="8"/>
                  </a:lnTo>
                  <a:lnTo>
                    <a:pt x="138" y="8"/>
                  </a:lnTo>
                  <a:lnTo>
                    <a:pt x="146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6" y="2"/>
                  </a:lnTo>
                  <a:lnTo>
                    <a:pt x="174" y="8"/>
                  </a:lnTo>
                  <a:lnTo>
                    <a:pt x="306" y="142"/>
                  </a:lnTo>
                  <a:lnTo>
                    <a:pt x="306" y="142"/>
                  </a:lnTo>
                  <a:lnTo>
                    <a:pt x="310" y="146"/>
                  </a:lnTo>
                  <a:lnTo>
                    <a:pt x="312" y="152"/>
                  </a:lnTo>
                  <a:lnTo>
                    <a:pt x="312" y="156"/>
                  </a:lnTo>
                  <a:lnTo>
                    <a:pt x="312" y="158"/>
                  </a:lnTo>
                  <a:lnTo>
                    <a:pt x="312" y="158"/>
                  </a:lnTo>
                  <a:lnTo>
                    <a:pt x="310" y="160"/>
                  </a:lnTo>
                  <a:lnTo>
                    <a:pt x="308" y="164"/>
                  </a:lnTo>
                  <a:lnTo>
                    <a:pt x="302" y="166"/>
                  </a:lnTo>
                  <a:lnTo>
                    <a:pt x="296" y="166"/>
                  </a:lnTo>
                  <a:lnTo>
                    <a:pt x="276" y="166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8"/>
                  </a:lnTo>
                  <a:lnTo>
                    <a:pt x="274" y="274"/>
                  </a:lnTo>
                  <a:lnTo>
                    <a:pt x="272" y="278"/>
                  </a:lnTo>
                  <a:lnTo>
                    <a:pt x="268" y="280"/>
                  </a:lnTo>
                  <a:lnTo>
                    <a:pt x="264" y="282"/>
                  </a:lnTo>
                  <a:lnTo>
                    <a:pt x="258" y="282"/>
                  </a:lnTo>
                  <a:lnTo>
                    <a:pt x="258" y="282"/>
                  </a:lnTo>
                  <a:close/>
                  <a:moveTo>
                    <a:pt x="196" y="268"/>
                  </a:moveTo>
                  <a:lnTo>
                    <a:pt x="258" y="268"/>
                  </a:lnTo>
                  <a:lnTo>
                    <a:pt x="258" y="268"/>
                  </a:lnTo>
                  <a:lnTo>
                    <a:pt x="260" y="268"/>
                  </a:lnTo>
                  <a:lnTo>
                    <a:pt x="260" y="268"/>
                  </a:lnTo>
                  <a:lnTo>
                    <a:pt x="260" y="262"/>
                  </a:lnTo>
                  <a:lnTo>
                    <a:pt x="260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296" y="152"/>
                  </a:lnTo>
                  <a:lnTo>
                    <a:pt x="164" y="18"/>
                  </a:lnTo>
                  <a:lnTo>
                    <a:pt x="164" y="18"/>
                  </a:lnTo>
                  <a:lnTo>
                    <a:pt x="160" y="16"/>
                  </a:lnTo>
                  <a:lnTo>
                    <a:pt x="156" y="14"/>
                  </a:lnTo>
                  <a:lnTo>
                    <a:pt x="152" y="16"/>
                  </a:lnTo>
                  <a:lnTo>
                    <a:pt x="148" y="18"/>
                  </a:lnTo>
                  <a:lnTo>
                    <a:pt x="16" y="152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14" y="152"/>
                  </a:lnTo>
                  <a:lnTo>
                    <a:pt x="16" y="152"/>
                  </a:lnTo>
                  <a:lnTo>
                    <a:pt x="50" y="152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8" y="268"/>
                  </a:lnTo>
                  <a:lnTo>
                    <a:pt x="114" y="268"/>
                  </a:lnTo>
                  <a:lnTo>
                    <a:pt x="114" y="164"/>
                  </a:lnTo>
                  <a:lnTo>
                    <a:pt x="196" y="164"/>
                  </a:lnTo>
                  <a:lnTo>
                    <a:pt x="196" y="2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370;p24">
            <a:extLst>
              <a:ext uri="{FF2B5EF4-FFF2-40B4-BE49-F238E27FC236}">
                <a16:creationId xmlns:a16="http://schemas.microsoft.com/office/drawing/2014/main" id="{EE1E471E-C27E-43A6-A0F0-FC8DA44B0C82}"/>
              </a:ext>
            </a:extLst>
          </p:cNvPr>
          <p:cNvSpPr/>
          <p:nvPr/>
        </p:nvSpPr>
        <p:spPr>
          <a:xfrm>
            <a:off x="4168544" y="2305029"/>
            <a:ext cx="7589447" cy="62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Methodology of machine learning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Google Shape;370;p24">
            <a:extLst>
              <a:ext uri="{FF2B5EF4-FFF2-40B4-BE49-F238E27FC236}">
                <a16:creationId xmlns:a16="http://schemas.microsoft.com/office/drawing/2014/main" id="{1168201E-95DD-4BD6-94DB-FE6CD86C1AF8}"/>
              </a:ext>
            </a:extLst>
          </p:cNvPr>
          <p:cNvSpPr/>
          <p:nvPr/>
        </p:nvSpPr>
        <p:spPr>
          <a:xfrm>
            <a:off x="4168544" y="3861633"/>
            <a:ext cx="6143625" cy="62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Prediction of arresting results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Google Shape;370;p24">
            <a:extLst>
              <a:ext uri="{FF2B5EF4-FFF2-40B4-BE49-F238E27FC236}">
                <a16:creationId xmlns:a16="http://schemas.microsoft.com/office/drawing/2014/main" id="{636EC0C7-AC18-4264-B21B-CB87369D828F}"/>
              </a:ext>
            </a:extLst>
          </p:cNvPr>
          <p:cNvSpPr/>
          <p:nvPr/>
        </p:nvSpPr>
        <p:spPr>
          <a:xfrm>
            <a:off x="3564533" y="5383767"/>
            <a:ext cx="6143625" cy="62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Real world effects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/>
          <p:nvPr/>
        </p:nvSpPr>
        <p:spPr>
          <a:xfrm>
            <a:off x="4927250" y="2611653"/>
            <a:ext cx="2337499" cy="111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7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671352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"/>
          <p:cNvSpPr txBox="1"/>
          <p:nvPr/>
        </p:nvSpPr>
        <p:spPr>
          <a:xfrm>
            <a:off x="2611463" y="1859340"/>
            <a:ext cx="3788228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sz="115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31"/>
          <p:cNvCxnSpPr/>
          <p:nvPr/>
        </p:nvCxnSpPr>
        <p:spPr>
          <a:xfrm>
            <a:off x="6080379" y="1803582"/>
            <a:ext cx="0" cy="179728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8" name="Google Shape;548;p31"/>
          <p:cNvSpPr/>
          <p:nvPr/>
        </p:nvSpPr>
        <p:spPr>
          <a:xfrm>
            <a:off x="6399691" y="1859340"/>
            <a:ext cx="233749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YOU!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ADCB09-F4BA-4DE1-9906-B6651CE96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457" y="4810089"/>
            <a:ext cx="828742" cy="9791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06D4D6-837B-4DFE-B253-B2642FC0B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103" y="4716966"/>
            <a:ext cx="1942338" cy="116540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38CC014-6996-411F-961B-707A2B9CCCA4}"/>
              </a:ext>
            </a:extLst>
          </p:cNvPr>
          <p:cNvSpPr txBox="1"/>
          <p:nvPr/>
        </p:nvSpPr>
        <p:spPr>
          <a:xfrm>
            <a:off x="2109699" y="3777146"/>
            <a:ext cx="7941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sz="2400" dirty="0">
                <a:solidFill>
                  <a:schemeClr val="bg1"/>
                </a:solidFill>
              </a:rPr>
              <a:t>Our greatest appreciation to the general support of </a:t>
            </a:r>
          </a:p>
          <a:p>
            <a:pPr algn="ctr"/>
            <a:r>
              <a:rPr lang="en-US" altLang="zh-Hans-HK" sz="2400" dirty="0">
                <a:solidFill>
                  <a:schemeClr val="bg1"/>
                </a:solidFill>
              </a:rPr>
              <a:t>Prof. Yi Shang and members of TA group!</a:t>
            </a:r>
            <a:endParaRPr lang="zh-Hans-HK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B7F666-1C68-43DC-AEF9-12AEB7EAF12E}"/>
              </a:ext>
            </a:extLst>
          </p:cNvPr>
          <p:cNvSpPr txBox="1"/>
          <p:nvPr/>
        </p:nvSpPr>
        <p:spPr>
          <a:xfrm>
            <a:off x="5057360" y="248479"/>
            <a:ext cx="2077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zh-Hans-HK" alt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033CC8-DF54-46FD-8FF7-27964236BF27}"/>
              </a:ext>
            </a:extLst>
          </p:cNvPr>
          <p:cNvSpPr txBox="1"/>
          <p:nvPr/>
        </p:nvSpPr>
        <p:spPr>
          <a:xfrm>
            <a:off x="2514599" y="1659285"/>
            <a:ext cx="80904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zh-Hans-HK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problem (purpose of our study)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zh-Hans-HK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sources (where &amp; how)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altLang="zh-Hans-HK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 data (integrate, transform, clean, filter, aggregate)</a:t>
            </a:r>
          </a:p>
          <a:p>
            <a:r>
              <a:rPr lang="en-US" altLang="zh-Hans-HK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Data Visualization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altLang="zh-Hans-HK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model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altLang="zh-Hans-HK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 model (applying evaluators)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altLang="zh-Hans-HK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Communicate results (final achievement)</a:t>
            </a:r>
          </a:p>
        </p:txBody>
      </p:sp>
    </p:spTree>
    <p:extLst>
      <p:ext uri="{BB962C8B-B14F-4D97-AF65-F5344CB8AC3E}">
        <p14:creationId xmlns:p14="http://schemas.microsoft.com/office/powerpoint/2010/main" val="1802735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15"/>
          <p:cNvGrpSpPr/>
          <p:nvPr/>
        </p:nvGrpSpPr>
        <p:grpSpPr>
          <a:xfrm>
            <a:off x="2326179" y="564056"/>
            <a:ext cx="1496613" cy="1481741"/>
            <a:chOff x="2326179" y="564056"/>
            <a:chExt cx="1496613" cy="1481741"/>
          </a:xfrm>
        </p:grpSpPr>
        <p:sp>
          <p:nvSpPr>
            <p:cNvPr id="97" name="Google Shape;97;p15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8" name="Google Shape;98;p15"/>
            <p:cNvCxnSpPr/>
            <p:nvPr/>
          </p:nvCxnSpPr>
          <p:spPr>
            <a:xfrm>
              <a:off x="3067050" y="564615"/>
              <a:ext cx="740311" cy="740311"/>
            </a:xfrm>
            <a:prstGeom prst="straightConnector1">
              <a:avLst/>
            </a:prstGeom>
            <a:noFill/>
            <a:ln w="38100" cap="flat" cmpd="sng">
              <a:solidFill>
                <a:srgbClr val="323F4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15"/>
            <p:cNvCxnSpPr/>
            <p:nvPr/>
          </p:nvCxnSpPr>
          <p:spPr>
            <a:xfrm flipH="1">
              <a:off x="3066492" y="1290638"/>
              <a:ext cx="756300" cy="755159"/>
            </a:xfrm>
            <a:prstGeom prst="straightConnector1">
              <a:avLst/>
            </a:prstGeom>
            <a:noFill/>
            <a:ln w="38100" cap="flat" cmpd="sng">
              <a:solidFill>
                <a:srgbClr val="323F4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0" name="Google Shape;100;p15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7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4121228" y="889662"/>
            <a:ext cx="7265401" cy="507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C</a:t>
            </a:r>
            <a:r>
              <a:rPr lang="en-US" altLang="zh-CN" sz="3600" dirty="0">
                <a:solidFill>
                  <a:schemeClr val="dk1"/>
                </a:solidFill>
              </a:rPr>
              <a:t>rime issue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Dangerous zones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Low arrest rate</a:t>
            </a: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Our purpose</a:t>
            </a:r>
            <a:endParaRPr 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65E326-7B82-4003-BEC3-E61140367FE5}"/>
              </a:ext>
            </a:extLst>
          </p:cNvPr>
          <p:cNvSpPr txBox="1"/>
          <p:nvPr/>
        </p:nvSpPr>
        <p:spPr>
          <a:xfrm>
            <a:off x="449102" y="2572951"/>
            <a:ext cx="2304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problem</a:t>
            </a:r>
            <a:endParaRPr lang="zh-Hans-HK" alt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6807201" y="0"/>
            <a:ext cx="53847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B7FCB4-BC06-470E-B643-8390DCD45E75}"/>
              </a:ext>
            </a:extLst>
          </p:cNvPr>
          <p:cNvSpPr txBox="1"/>
          <p:nvPr/>
        </p:nvSpPr>
        <p:spPr>
          <a:xfrm>
            <a:off x="1868557" y="128285"/>
            <a:ext cx="3319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</a:t>
            </a:r>
            <a:endParaRPr lang="zh-Hans-HK" alt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EE63FA-86DA-463D-B88B-F49CE0E9E8EE}"/>
              </a:ext>
            </a:extLst>
          </p:cNvPr>
          <p:cNvSpPr txBox="1"/>
          <p:nvPr/>
        </p:nvSpPr>
        <p:spPr>
          <a:xfrm>
            <a:off x="944218" y="2805941"/>
            <a:ext cx="55449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original data was extracted from</a:t>
            </a:r>
            <a:r>
              <a:rPr lang="en-US" altLang="zh-Hans-HK" sz="2400" dirty="0">
                <a:solidFill>
                  <a:schemeClr val="bg1"/>
                </a:solidFill>
              </a:rPr>
              <a:t> </a:t>
            </a:r>
            <a:r>
              <a:rPr lang="en-US" altLang="zh-Hans-HK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Chicago Police Department's CLEAR </a:t>
            </a:r>
            <a:r>
              <a:rPr lang="en-US" altLang="zh-Hans-HK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(Citizen Law Enforcement Analysis and Reporting) system</a:t>
            </a:r>
          </a:p>
          <a:p>
            <a:endParaRPr lang="en-US" altLang="zh-Hans-HK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Hans-HK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Hans-HK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 contains crime information from 2001 to 2017, and is consisted of nearly 8 million rows</a:t>
            </a:r>
            <a:endParaRPr lang="zh-Hans-HK" alt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Google Shape;96;p15">
            <a:extLst>
              <a:ext uri="{FF2B5EF4-FFF2-40B4-BE49-F238E27FC236}">
                <a16:creationId xmlns:a16="http://schemas.microsoft.com/office/drawing/2014/main" id="{4A0CDA30-25B0-4842-936C-4055BFBBA323}"/>
              </a:ext>
            </a:extLst>
          </p:cNvPr>
          <p:cNvGrpSpPr/>
          <p:nvPr/>
        </p:nvGrpSpPr>
        <p:grpSpPr>
          <a:xfrm>
            <a:off x="-380559" y="-474464"/>
            <a:ext cx="1496613" cy="1481741"/>
            <a:chOff x="2326179" y="564056"/>
            <a:chExt cx="1496613" cy="1481741"/>
          </a:xfrm>
        </p:grpSpPr>
        <p:sp>
          <p:nvSpPr>
            <p:cNvPr id="32" name="Google Shape;97;p15">
              <a:extLst>
                <a:ext uri="{FF2B5EF4-FFF2-40B4-BE49-F238E27FC236}">
                  <a16:creationId xmlns:a16="http://schemas.microsoft.com/office/drawing/2014/main" id="{912F0415-F986-415D-8113-165BBCC9933B}"/>
                </a:ext>
              </a:extLst>
            </p:cNvPr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" name="Google Shape;98;p15">
              <a:extLst>
                <a:ext uri="{FF2B5EF4-FFF2-40B4-BE49-F238E27FC236}">
                  <a16:creationId xmlns:a16="http://schemas.microsoft.com/office/drawing/2014/main" id="{40400802-9C40-455F-AD53-F5A683256CFC}"/>
                </a:ext>
              </a:extLst>
            </p:cNvPr>
            <p:cNvCxnSpPr/>
            <p:nvPr/>
          </p:nvCxnSpPr>
          <p:spPr>
            <a:xfrm>
              <a:off x="3067050" y="564615"/>
              <a:ext cx="740311" cy="740311"/>
            </a:xfrm>
            <a:prstGeom prst="straightConnector1">
              <a:avLst/>
            </a:prstGeom>
            <a:noFill/>
            <a:ln w="38100" cap="flat" cmpd="sng">
              <a:solidFill>
                <a:srgbClr val="323F4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" name="Google Shape;99;p15">
              <a:extLst>
                <a:ext uri="{FF2B5EF4-FFF2-40B4-BE49-F238E27FC236}">
                  <a16:creationId xmlns:a16="http://schemas.microsoft.com/office/drawing/2014/main" id="{D01B7C8F-9376-4A07-ACB9-B56A3B64A94F}"/>
                </a:ext>
              </a:extLst>
            </p:cNvPr>
            <p:cNvCxnSpPr/>
            <p:nvPr/>
          </p:nvCxnSpPr>
          <p:spPr>
            <a:xfrm flipH="1">
              <a:off x="3066492" y="1290638"/>
              <a:ext cx="756300" cy="755159"/>
            </a:xfrm>
            <a:prstGeom prst="straightConnector1">
              <a:avLst/>
            </a:prstGeom>
            <a:noFill/>
            <a:ln w="38100" cap="flat" cmpd="sng">
              <a:solidFill>
                <a:srgbClr val="323F4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E3C254B4-C6D5-4541-91CD-2E970F0AB80E}"/>
              </a:ext>
            </a:extLst>
          </p:cNvPr>
          <p:cNvSpPr txBox="1"/>
          <p:nvPr/>
        </p:nvSpPr>
        <p:spPr>
          <a:xfrm>
            <a:off x="122132" y="-84795"/>
            <a:ext cx="54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4800" dirty="0">
                <a:latin typeface="Berlin Sans FB" panose="020E0602020502020306" pitchFamily="34" charset="0"/>
              </a:rPr>
              <a:t>2</a:t>
            </a:r>
            <a:endParaRPr lang="zh-Hans-HK" altLang="en-US" sz="4800" dirty="0">
              <a:latin typeface="Berlin Sans FB" panose="020E0602020502020306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A51CAC-9718-4BA5-B457-31FFB983A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029" y="1194138"/>
            <a:ext cx="3776049" cy="14584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717BAB-9F8E-47D3-828E-056841715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541" y="3199928"/>
            <a:ext cx="3128115" cy="3022333"/>
          </a:xfrm>
          <a:prstGeom prst="rect">
            <a:avLst/>
          </a:prstGeom>
        </p:spPr>
      </p:pic>
      <p:grpSp>
        <p:nvGrpSpPr>
          <p:cNvPr id="13" name="Google Shape;96;p15">
            <a:extLst>
              <a:ext uri="{FF2B5EF4-FFF2-40B4-BE49-F238E27FC236}">
                <a16:creationId xmlns:a16="http://schemas.microsoft.com/office/drawing/2014/main" id="{8009C9EE-02C8-4200-A564-9EEFC4E3044F}"/>
              </a:ext>
            </a:extLst>
          </p:cNvPr>
          <p:cNvGrpSpPr/>
          <p:nvPr/>
        </p:nvGrpSpPr>
        <p:grpSpPr>
          <a:xfrm>
            <a:off x="-380559" y="-522459"/>
            <a:ext cx="1496613" cy="1481741"/>
            <a:chOff x="2326179" y="564056"/>
            <a:chExt cx="1496613" cy="1481741"/>
          </a:xfrm>
        </p:grpSpPr>
        <p:sp>
          <p:nvSpPr>
            <p:cNvPr id="14" name="Google Shape;97;p15">
              <a:extLst>
                <a:ext uri="{FF2B5EF4-FFF2-40B4-BE49-F238E27FC236}">
                  <a16:creationId xmlns:a16="http://schemas.microsoft.com/office/drawing/2014/main" id="{B6CC7814-CC77-406F-B4D2-B3A61E24F573}"/>
                </a:ext>
              </a:extLst>
            </p:cNvPr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" name="Google Shape;98;p15">
              <a:extLst>
                <a:ext uri="{FF2B5EF4-FFF2-40B4-BE49-F238E27FC236}">
                  <a16:creationId xmlns:a16="http://schemas.microsoft.com/office/drawing/2014/main" id="{DB001BA1-A31D-4C04-962C-304C62882921}"/>
                </a:ext>
              </a:extLst>
            </p:cNvPr>
            <p:cNvCxnSpPr/>
            <p:nvPr/>
          </p:nvCxnSpPr>
          <p:spPr>
            <a:xfrm>
              <a:off x="3067050" y="564615"/>
              <a:ext cx="740311" cy="740311"/>
            </a:xfrm>
            <a:prstGeom prst="straightConnector1">
              <a:avLst/>
            </a:prstGeom>
            <a:noFill/>
            <a:ln w="38100" cap="flat" cmpd="sng">
              <a:solidFill>
                <a:srgbClr val="323F4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99;p15">
              <a:extLst>
                <a:ext uri="{FF2B5EF4-FFF2-40B4-BE49-F238E27FC236}">
                  <a16:creationId xmlns:a16="http://schemas.microsoft.com/office/drawing/2014/main" id="{5823736B-BFBF-4B30-9CB7-611569C1DA22}"/>
                </a:ext>
              </a:extLst>
            </p:cNvPr>
            <p:cNvCxnSpPr/>
            <p:nvPr/>
          </p:nvCxnSpPr>
          <p:spPr>
            <a:xfrm flipH="1">
              <a:off x="3066492" y="1290638"/>
              <a:ext cx="756300" cy="755159"/>
            </a:xfrm>
            <a:prstGeom prst="straightConnector1">
              <a:avLst/>
            </a:prstGeom>
            <a:noFill/>
            <a:ln w="38100" cap="flat" cmpd="sng">
              <a:solidFill>
                <a:srgbClr val="323F4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CE6DA62F-3F6F-47B3-B617-B373BB96E2BD}"/>
              </a:ext>
            </a:extLst>
          </p:cNvPr>
          <p:cNvSpPr txBox="1"/>
          <p:nvPr/>
        </p:nvSpPr>
        <p:spPr>
          <a:xfrm>
            <a:off x="122132" y="-132790"/>
            <a:ext cx="54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4800" dirty="0">
                <a:latin typeface="Berlin Sans FB" panose="020E0602020502020306" pitchFamily="34" charset="0"/>
              </a:rPr>
              <a:t>2</a:t>
            </a:r>
            <a:endParaRPr lang="zh-Hans-HK" altLang="en-US" sz="4800" dirty="0">
              <a:latin typeface="Berlin Sans FB" panose="020E0602020502020306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7FD677-0A59-4D31-8DA5-79B31B9FA432}"/>
              </a:ext>
            </a:extLst>
          </p:cNvPr>
          <p:cNvSpPr txBox="1"/>
          <p:nvPr/>
        </p:nvSpPr>
        <p:spPr>
          <a:xfrm>
            <a:off x="944218" y="1416910"/>
            <a:ext cx="5151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 was obtained from </a:t>
            </a:r>
            <a:r>
              <a:rPr lang="en-US" altLang="zh-Hans-HK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Kaggle.com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Hans-HK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9" name="Google Shape;339;p2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23"/>
          <p:cNvSpPr/>
          <p:nvPr/>
        </p:nvSpPr>
        <p:spPr>
          <a:xfrm>
            <a:off x="3683637" y="144157"/>
            <a:ext cx="482472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Data Preparation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977266" y="1515756"/>
            <a:ext cx="3295255" cy="488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completed data cleaning on our own for machine learning part by using RapidMiner, a visualized data cleaning and data mining software.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1" name="Google Shape;351;p23"/>
          <p:cNvSpPr txBox="1"/>
          <p:nvPr/>
        </p:nvSpPr>
        <p:spPr>
          <a:xfrm>
            <a:off x="292820" y="0"/>
            <a:ext cx="68444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-HK" sz="7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7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5D6080-0300-4D54-8517-7A54F49F4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902" y="1333711"/>
            <a:ext cx="6699594" cy="46166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A0D8C2-511C-4631-B494-37E45493F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902" y="4591428"/>
            <a:ext cx="6648792" cy="1358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9" name="Google Shape;339;p2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23"/>
          <p:cNvSpPr/>
          <p:nvPr/>
        </p:nvSpPr>
        <p:spPr>
          <a:xfrm>
            <a:off x="3683637" y="144157"/>
            <a:ext cx="482472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Data Preparation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894522" y="1515756"/>
            <a:ext cx="3377999" cy="488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also used built-in methods in spark to do some other kinds of data type transformation, since RapidMiner is not supporting all types of transformation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1" name="Google Shape;351;p23"/>
          <p:cNvSpPr txBox="1"/>
          <p:nvPr/>
        </p:nvSpPr>
        <p:spPr>
          <a:xfrm>
            <a:off x="292820" y="0"/>
            <a:ext cx="68444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-HK" sz="7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7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04EDD3-83F6-480F-88EA-30853EBD1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907" y="2044506"/>
            <a:ext cx="5574571" cy="276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99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/>
          <p:nvPr/>
        </p:nvSpPr>
        <p:spPr>
          <a:xfrm>
            <a:off x="1790700" y="1790700"/>
            <a:ext cx="3467100" cy="3467100"/>
          </a:xfrm>
          <a:prstGeom prst="ellipse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2609850" y="1619250"/>
            <a:ext cx="3810000" cy="3810000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5867400" y="2114550"/>
            <a:ext cx="2781300" cy="2781300"/>
          </a:xfrm>
          <a:prstGeom prst="ellipse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6076950" y="1419225"/>
            <a:ext cx="4171950" cy="4171950"/>
          </a:xfrm>
          <a:prstGeom prst="ellipse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6"/>
          <p:cNvSpPr txBox="1"/>
          <p:nvPr/>
        </p:nvSpPr>
        <p:spPr>
          <a:xfrm>
            <a:off x="2990850" y="2092766"/>
            <a:ext cx="28956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Hans-HK" sz="9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9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6"/>
          <p:cNvSpPr txBox="1"/>
          <p:nvPr/>
        </p:nvSpPr>
        <p:spPr>
          <a:xfrm>
            <a:off x="6496050" y="2699325"/>
            <a:ext cx="34385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Data Visualization</a:t>
            </a:r>
            <a:endParaRPr sz="48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70A31F-EFF2-44B2-9F32-16A7D69A33F7}"/>
              </a:ext>
            </a:extLst>
          </p:cNvPr>
          <p:cNvSpPr txBox="1"/>
          <p:nvPr/>
        </p:nvSpPr>
        <p:spPr>
          <a:xfrm>
            <a:off x="149087" y="119270"/>
            <a:ext cx="115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5400" dirty="0">
                <a:solidFill>
                  <a:schemeClr val="bg1"/>
                </a:solidFill>
                <a:latin typeface="+mj-lt"/>
              </a:rPr>
              <a:t>5</a:t>
            </a:r>
            <a:endParaRPr lang="zh-Hans-HK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B856D3-2D74-4489-875D-0A1E5BC5E443}"/>
              </a:ext>
            </a:extLst>
          </p:cNvPr>
          <p:cNvSpPr txBox="1"/>
          <p:nvPr/>
        </p:nvSpPr>
        <p:spPr>
          <a:xfrm>
            <a:off x="2244586" y="142030"/>
            <a:ext cx="770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sz="4800" dirty="0">
                <a:solidFill>
                  <a:schemeClr val="bg1"/>
                </a:solidFill>
              </a:rPr>
              <a:t>B</a:t>
            </a:r>
            <a:r>
              <a:rPr lang="en-US" altLang="zh-CN" sz="4800" dirty="0">
                <a:solidFill>
                  <a:schemeClr val="bg1"/>
                </a:solidFill>
              </a:rPr>
              <a:t>uild Models</a:t>
            </a:r>
            <a:endParaRPr lang="zh-Hans-HK" altLang="en-US" sz="48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D5EA93-F8BA-46FC-B449-638997034E79}"/>
              </a:ext>
            </a:extLst>
          </p:cNvPr>
          <p:cNvSpPr txBox="1"/>
          <p:nvPr/>
        </p:nvSpPr>
        <p:spPr>
          <a:xfrm>
            <a:off x="1360003" y="1042600"/>
            <a:ext cx="94719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general, we have chosen 3 machine learning models to apply in our project: Naïve Bayes, Logistic Regression, Linear Support Vector Machine. </a:t>
            </a:r>
          </a:p>
          <a:p>
            <a:endParaRPr lang="en-US" altLang="zh-Hans-HK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Hans-HK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Naïve Bayes</a:t>
            </a:r>
          </a:p>
          <a:p>
            <a:r>
              <a:rPr lang="en-US" altLang="zh-Hans-HK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is one of the simplest model in ML. It converges faster than other models, providing fast speed as well as relatively good performance</a:t>
            </a:r>
          </a:p>
          <a:p>
            <a:endParaRPr lang="en-US" altLang="zh-Hans-HK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Hans-HK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r>
              <a:rPr lang="en-US" altLang="zh-Hans-HK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 has a nice probabilistic interpretation. And when you don’t have too many features, it has very high accuracy.</a:t>
            </a:r>
          </a:p>
          <a:p>
            <a:endParaRPr lang="en-US" altLang="zh-Hans-HK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Hans-HK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Support Vector Machine</a:t>
            </a:r>
          </a:p>
          <a:p>
            <a:r>
              <a:rPr lang="en-US" altLang="zh-Hans-HK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we define features as vectors, then our data can be located in a high dimensional space. SVM is a hyperplane that divide the hyperplane to help doing classification.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587145-A2C6-4E8D-8CD7-602479C73E63}"/>
              </a:ext>
            </a:extLst>
          </p:cNvPr>
          <p:cNvSpPr txBox="1"/>
          <p:nvPr/>
        </p:nvSpPr>
        <p:spPr>
          <a:xfrm>
            <a:off x="1480930" y="2053510"/>
            <a:ext cx="1018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Hans-HK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70A31F-EFF2-44B2-9F32-16A7D69A33F7}"/>
              </a:ext>
            </a:extLst>
          </p:cNvPr>
          <p:cNvSpPr txBox="1"/>
          <p:nvPr/>
        </p:nvSpPr>
        <p:spPr>
          <a:xfrm>
            <a:off x="149087" y="119270"/>
            <a:ext cx="115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5400" dirty="0">
                <a:solidFill>
                  <a:schemeClr val="bg1"/>
                </a:solidFill>
                <a:latin typeface="+mj-lt"/>
              </a:rPr>
              <a:t>5</a:t>
            </a:r>
            <a:endParaRPr lang="zh-Hans-HK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B856D3-2D74-4489-875D-0A1E5BC5E443}"/>
              </a:ext>
            </a:extLst>
          </p:cNvPr>
          <p:cNvSpPr txBox="1"/>
          <p:nvPr/>
        </p:nvSpPr>
        <p:spPr>
          <a:xfrm>
            <a:off x="2244586" y="142030"/>
            <a:ext cx="770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sz="4800" dirty="0">
                <a:solidFill>
                  <a:schemeClr val="bg1"/>
                </a:solidFill>
              </a:rPr>
              <a:t>W</a:t>
            </a:r>
            <a:r>
              <a:rPr lang="en-US" altLang="zh-CN" sz="4800" dirty="0">
                <a:solidFill>
                  <a:schemeClr val="bg1"/>
                </a:solidFill>
              </a:rPr>
              <a:t>orking Pipeline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684155-BF50-425A-82B7-1CEBEBB1E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6" y="1458170"/>
            <a:ext cx="118205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2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2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369</Words>
  <Application>Microsoft Office PowerPoint</Application>
  <PresentationFormat>宽屏</PresentationFormat>
  <Paragraphs>67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Berlin Sans FB</vt:lpstr>
      <vt:lpstr>Calibri</vt:lpstr>
      <vt:lpstr>Arial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PENG Ziyue</cp:lastModifiedBy>
  <cp:revision>31</cp:revision>
  <dcterms:modified xsi:type="dcterms:W3CDTF">2018-07-26T22:55:55Z</dcterms:modified>
</cp:coreProperties>
</file>