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5"/>
  </p:notesMasterIdLst>
  <p:sldIdLst>
    <p:sldId id="257" r:id="rId2"/>
    <p:sldId id="259" r:id="rId3"/>
    <p:sldId id="258" r:id="rId4"/>
    <p:sldId id="260" r:id="rId5"/>
    <p:sldId id="268" r:id="rId6"/>
    <p:sldId id="261" r:id="rId7"/>
    <p:sldId id="269" r:id="rId8"/>
    <p:sldId id="264" r:id="rId9"/>
    <p:sldId id="262" r:id="rId10"/>
    <p:sldId id="265" r:id="rId11"/>
    <p:sldId id="266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/>
    <p:restoredTop sz="94651"/>
  </p:normalViewPr>
  <p:slideViewPr>
    <p:cSldViewPr snapToGrid="0">
      <p:cViewPr varScale="1">
        <p:scale>
          <a:sx n="77" d="100"/>
          <a:sy n="77" d="100"/>
        </p:scale>
        <p:origin x="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9CE14-61B3-DF4D-BC26-D4C02081D86E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77557-210A-9A47-A121-D52F97A38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3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 objectives and features :</a:t>
            </a:r>
          </a:p>
          <a:p>
            <a:endParaRPr lang="en-US" dirty="0"/>
          </a:p>
          <a:p>
            <a:r>
              <a:rPr lang="en-US" dirty="0" err="1"/>
              <a:t>Buid</a:t>
            </a:r>
            <a:r>
              <a:rPr lang="en-US" dirty="0"/>
              <a:t> an app for order management.</a:t>
            </a:r>
          </a:p>
          <a:p>
            <a:endParaRPr lang="en-US" dirty="0"/>
          </a:p>
          <a:p>
            <a:r>
              <a:rPr lang="en-US" dirty="0"/>
              <a:t>App to be used to accept orders</a:t>
            </a:r>
          </a:p>
          <a:p>
            <a:endParaRPr lang="en-US" dirty="0"/>
          </a:p>
          <a:p>
            <a:r>
              <a:rPr lang="en-US" dirty="0"/>
              <a:t>App to be used to display orders from backend</a:t>
            </a:r>
          </a:p>
          <a:p>
            <a:endParaRPr lang="en-US" dirty="0"/>
          </a:p>
          <a:p>
            <a:r>
              <a:rPr lang="en-US" dirty="0"/>
              <a:t>Expose app’s features as REST API – </a:t>
            </a:r>
            <a:r>
              <a:rPr lang="en-US" dirty="0" err="1"/>
              <a:t>ie</a:t>
            </a:r>
            <a:r>
              <a:rPr lang="en-US" dirty="0"/>
              <a:t>., submit order and retrieve orders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8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order lookup with POSTMAN collection and </a:t>
            </a:r>
            <a:r>
              <a:rPr lang="en-US" dirty="0" err="1"/>
              <a:t>CloudHub</a:t>
            </a:r>
            <a:r>
              <a:rPr lang="en-US" dirty="0"/>
              <a:t> app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“order not found” and ”Unsupported Operations”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Diagram illustrating the general processing steps of the order management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Orders Post API --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6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 for Orders submission - showing low level info on sequence of steps from request to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GET API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 showing – step by step processing of GET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table showing API Methods, Path and </a:t>
            </a:r>
            <a:r>
              <a:rPr lang="en-US" dirty="0" err="1"/>
              <a:t>behaviour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name : demo-</a:t>
            </a:r>
            <a:r>
              <a:rPr lang="en-US" dirty="0" err="1"/>
              <a:t>gblordmgmt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Points – </a:t>
            </a:r>
          </a:p>
          <a:p>
            <a:r>
              <a:rPr lang="en-US" dirty="0"/>
              <a:t>API compliance policy client ID and Client secret using (security aspect) </a:t>
            </a:r>
          </a:p>
          <a:p>
            <a:r>
              <a:rPr lang="en-US" dirty="0"/>
              <a:t>Methods based routing</a:t>
            </a:r>
          </a:p>
          <a:p>
            <a:r>
              <a:rPr lang="en-US" dirty="0"/>
              <a:t>Testing and </a:t>
            </a:r>
            <a:r>
              <a:rPr lang="en-US" dirty="0" err="1"/>
              <a:t>enhacements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POSTMAN collections file :  demo-</a:t>
            </a:r>
            <a:r>
              <a:rPr lang="en-US" dirty="0" err="1"/>
              <a:t>api.postman_collection.json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 order posting with POSTMAN collection and </a:t>
            </a:r>
            <a:r>
              <a:rPr lang="en-US" dirty="0" err="1"/>
              <a:t>CloudHub</a:t>
            </a:r>
            <a:r>
              <a:rPr lang="en-US" dirty="0"/>
              <a:t> app logs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77557-210A-9A47-A121-D52F97A385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2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1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6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9F18-2DF0-9306-45EA-8258C88DB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</a:t>
            </a:r>
            <a:br>
              <a:rPr lang="en-US"/>
            </a:br>
            <a:r>
              <a:rPr lang="en-US"/>
              <a:t>MulESOFT </a:t>
            </a:r>
            <a:br>
              <a:rPr lang="en-US"/>
            </a:br>
            <a:r>
              <a:rPr lang="en-US"/>
              <a:t>Order ManageMENT 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67F55-45C8-4880-073C-A8C3CFC6A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OVERVIEW OF SOLUTION</a:t>
            </a:r>
          </a:p>
          <a:p>
            <a:r>
              <a:rPr lang="en-US" sz="2800" dirty="0"/>
              <a:t>Ragavendra Chandramouli</a:t>
            </a:r>
          </a:p>
          <a:p>
            <a:r>
              <a:rPr lang="en-US" dirty="0"/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62030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C37E-C6FB-CF7E-DA17-7A3E80E8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RUNNING The APP– New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38142-0399-F3F2-B567-215F237B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57400"/>
            <a:ext cx="9486901" cy="41148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Let’s try to create an Order using the Orders API.</a:t>
            </a:r>
          </a:p>
          <a:p>
            <a:r>
              <a:rPr lang="en-US" dirty="0"/>
              <a:t>Import the demo-</a:t>
            </a:r>
            <a:r>
              <a:rPr lang="en-US" dirty="0" err="1"/>
              <a:t>api</a:t>
            </a:r>
            <a:r>
              <a:rPr lang="en-US" dirty="0"/>
              <a:t> POSTMAN collections into POSTMAN.</a:t>
            </a:r>
          </a:p>
          <a:p>
            <a:r>
              <a:rPr lang="en-US" dirty="0"/>
              <a:t>Check Request named : “POST-orders-201-CREATED”. This request will create a new Order.</a:t>
            </a:r>
          </a:p>
          <a:p>
            <a:r>
              <a:rPr lang="en-US" dirty="0"/>
              <a:t>Change order id in request’s Order JSON payload to say “2025” (</a:t>
            </a:r>
            <a:r>
              <a:rPr lang="en-US" dirty="0" err="1"/>
              <a:t>ie</a:t>
            </a:r>
            <a:r>
              <a:rPr lang="en-US" dirty="0"/>
              <a:t>, “</a:t>
            </a:r>
            <a:r>
              <a:rPr lang="en-US" dirty="0" err="1"/>
              <a:t>orderId</a:t>
            </a:r>
            <a:r>
              <a:rPr lang="en-US" dirty="0"/>
              <a:t>”: “2025”)</a:t>
            </a:r>
          </a:p>
          <a:p>
            <a:r>
              <a:rPr lang="en-US" dirty="0"/>
              <a:t>Hit ‘Send’ and check response, successful response should return JSON as below with HTTP 201 code :</a:t>
            </a: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{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"message"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"Order has been Accepted"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 err="1">
                <a:solidFill>
                  <a:srgbClr val="9CDCFE"/>
                </a:solidFill>
                <a:effectLst/>
                <a:latin typeface="IBMPlexMono"/>
              </a:rPr>
              <a:t>orderId</a:t>
            </a: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”2025"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"region"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"SGP"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</a:pP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}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8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7B15F-8B28-2F86-6FDE-E5ECE7A5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B0AE-A579-0185-D8EE-5B1F01BF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RUNNING The APP–Order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718D-A0E1-5967-CC5D-6DBFFE5F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check if previously created Order can be retrieved. </a:t>
            </a:r>
          </a:p>
          <a:p>
            <a:r>
              <a:rPr lang="en-US" dirty="0"/>
              <a:t>Check Request named : “GET-orders-200-OK”. This will return Order details if present.</a:t>
            </a:r>
          </a:p>
          <a:p>
            <a:r>
              <a:rPr lang="en-US" dirty="0"/>
              <a:t>Change order id in request’s JSON payload to say “2025” (</a:t>
            </a:r>
            <a:r>
              <a:rPr lang="en-US" dirty="0" err="1"/>
              <a:t>ie</a:t>
            </a:r>
            <a:r>
              <a:rPr lang="en-US" dirty="0"/>
              <a:t>, “</a:t>
            </a:r>
            <a:r>
              <a:rPr lang="en-US" dirty="0" err="1"/>
              <a:t>orderId</a:t>
            </a:r>
            <a:r>
              <a:rPr lang="en-US" dirty="0"/>
              <a:t>”: “2025”)</a:t>
            </a:r>
          </a:p>
          <a:p>
            <a:r>
              <a:rPr lang="en-US" dirty="0"/>
              <a:t>Hit ‘Send’ and check response, successful response should return JSON as below with HTTP 200 code  :</a:t>
            </a: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{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"message"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"Order details retrieved"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 err="1">
                <a:solidFill>
                  <a:srgbClr val="9CDCFE"/>
                </a:solidFill>
                <a:effectLst/>
                <a:latin typeface="IBMPlexMono"/>
              </a:rPr>
              <a:t>OrderInfo</a:t>
            </a: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{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 err="1">
                <a:solidFill>
                  <a:srgbClr val="9CDCFE"/>
                </a:solidFill>
                <a:effectLst/>
                <a:latin typeface="IBMPlexMono"/>
              </a:rPr>
              <a:t>orderId</a:t>
            </a: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B5CEA8"/>
                </a:solidFill>
                <a:effectLst/>
                <a:latin typeface="IBMPlexMono"/>
              </a:rPr>
              <a:t>2025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"region"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"SGP"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,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 err="1">
                <a:solidFill>
                  <a:srgbClr val="9CDCFE"/>
                </a:solidFill>
                <a:effectLst/>
                <a:latin typeface="IBMPlexMono"/>
              </a:rPr>
              <a:t>orderDate</a:t>
            </a: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"2025-05-10"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}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 marL="0" indent="0">
              <a:lnSpc>
                <a:spcPts val="1350"/>
              </a:lnSpc>
              <a:buNone/>
            </a:pP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</a:pP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9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879E-5E66-065A-96B2-409D6900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2800" dirty="0"/>
              <a:t>RUNNING The APP–Order Lookup - </a:t>
            </a:r>
            <a:r>
              <a:rPr lang="en-US" sz="2800" dirty="0" err="1"/>
              <a:t>Contd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C21F-4091-22D1-C0E6-3D9302A7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350"/>
              </a:lnSpc>
              <a:buNone/>
            </a:pPr>
            <a:endParaRPr lang="en-SG" b="0" dirty="0">
              <a:solidFill>
                <a:srgbClr val="DCDCDC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US" dirty="0"/>
              <a:t>If Order is not found, a response as below with HTTP 404 code should be seen :</a:t>
            </a:r>
          </a:p>
          <a:p>
            <a:pPr>
              <a:lnSpc>
                <a:spcPts val="1350"/>
              </a:lnSpc>
              <a:buNone/>
            </a:pPr>
            <a:endParaRPr lang="en-SG" dirty="0">
              <a:solidFill>
                <a:srgbClr val="DCDCDC"/>
              </a:solidFill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{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en-SG" b="0" dirty="0">
                <a:solidFill>
                  <a:srgbClr val="9CDCFE"/>
                </a:solidFill>
                <a:effectLst/>
                <a:latin typeface="IBMPlexMono"/>
              </a:rPr>
              <a:t>"message"</a:t>
            </a: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:</a:t>
            </a:r>
            <a:r>
              <a:rPr lang="en-SG" b="0" dirty="0">
                <a:solidFill>
                  <a:srgbClr val="F8F8F2"/>
                </a:solidFill>
                <a:effectLst/>
                <a:latin typeface="IBMPlexMono"/>
              </a:rPr>
              <a:t> </a:t>
            </a:r>
            <a:r>
              <a:rPr lang="en-SG" b="0" dirty="0">
                <a:solidFill>
                  <a:srgbClr val="CE9178"/>
                </a:solidFill>
                <a:effectLst/>
                <a:latin typeface="IBMPlexMono"/>
              </a:rPr>
              <a:t>"No data found for input Order #3333"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</a:pPr>
            <a:r>
              <a:rPr lang="en-SG" b="0" dirty="0">
                <a:solidFill>
                  <a:srgbClr val="DCDCDC"/>
                </a:solidFill>
                <a:effectLst/>
                <a:latin typeface="IBMPlexMono"/>
              </a:rPr>
              <a:t>}</a:t>
            </a:r>
            <a:endParaRPr lang="en-SG" b="0" dirty="0">
              <a:solidFill>
                <a:srgbClr val="F8F8F2"/>
              </a:solidFill>
              <a:effectLst/>
              <a:latin typeface="IBMPlexMono"/>
            </a:endParaRPr>
          </a:p>
          <a:p>
            <a:r>
              <a:rPr lang="en-US" dirty="0"/>
              <a:t>Any other HTTP Method verbs should return a HTTP 405 code with message :  “ Unsupported Operation” </a:t>
            </a:r>
          </a:p>
        </p:txBody>
      </p:sp>
    </p:spTree>
    <p:extLst>
      <p:ext uri="{BB962C8B-B14F-4D97-AF65-F5344CB8AC3E}">
        <p14:creationId xmlns:p14="http://schemas.microsoft.com/office/powerpoint/2010/main" val="188550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455D-3331-BEFA-4315-C4DEA402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7612-A095-3764-D53D-42EC0BE2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endParaRPr lang="en-SG" sz="6600" b="1" i="0" u="none" strike="noStrike" dirty="0">
              <a:effectLst/>
              <a:latin typeface="Segoe UI" panose="020B0502040204020203" pitchFamily="34" charset="0"/>
            </a:endParaRPr>
          </a:p>
          <a:p>
            <a:pPr marL="3200400" lvl="7" indent="0">
              <a:buNone/>
            </a:pPr>
            <a:r>
              <a:rPr lang="en-SG" sz="6600" b="1" i="0" u="none" strike="noStrike" dirty="0">
                <a:effectLst/>
                <a:latin typeface="Segoe UI" panose="020B0502040204020203" pitchFamily="34" charset="0"/>
              </a:rPr>
              <a:t>Q &amp; A</a:t>
            </a:r>
          </a:p>
          <a:p>
            <a:pPr lvl="7"/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6990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737C-D072-5934-E3DF-1582B1ED1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: To create a </a:t>
            </a:r>
            <a:r>
              <a:rPr lang="en-US" dirty="0" err="1"/>
              <a:t>mulesoft</a:t>
            </a:r>
            <a:r>
              <a:rPr lang="en-US" dirty="0"/>
              <a:t> application managing orders via 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298CA-632E-7113-E741-B765757B3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Technologies/components used :</a:t>
            </a:r>
          </a:p>
          <a:p>
            <a:r>
              <a:rPr lang="en-US" dirty="0" err="1"/>
              <a:t>Mulesoft</a:t>
            </a:r>
            <a:r>
              <a:rPr lang="en-US" dirty="0"/>
              <a:t> </a:t>
            </a:r>
            <a:r>
              <a:rPr lang="en-US" dirty="0" err="1"/>
              <a:t>Anypoint</a:t>
            </a:r>
            <a:r>
              <a:rPr lang="en-US" dirty="0"/>
              <a:t> Studio 7.21</a:t>
            </a:r>
          </a:p>
          <a:p>
            <a:r>
              <a:rPr lang="en-US" dirty="0" err="1"/>
              <a:t>Mulesoft</a:t>
            </a:r>
            <a:r>
              <a:rPr lang="en-US" dirty="0"/>
              <a:t> Runtime 4.9</a:t>
            </a:r>
          </a:p>
          <a:p>
            <a:r>
              <a:rPr lang="en-US" dirty="0" err="1"/>
              <a:t>Mulesoft</a:t>
            </a:r>
            <a:r>
              <a:rPr lang="en-US" dirty="0"/>
              <a:t> </a:t>
            </a:r>
            <a:r>
              <a:rPr lang="en-US" dirty="0" err="1"/>
              <a:t>CloudHub</a:t>
            </a:r>
            <a:r>
              <a:rPr lang="en-US" dirty="0"/>
              <a:t> 2.0</a:t>
            </a:r>
          </a:p>
          <a:p>
            <a:r>
              <a:rPr lang="en-US" dirty="0"/>
              <a:t>MySQL DB 5.5</a:t>
            </a:r>
          </a:p>
        </p:txBody>
      </p:sp>
    </p:spTree>
    <p:extLst>
      <p:ext uri="{BB962C8B-B14F-4D97-AF65-F5344CB8AC3E}">
        <p14:creationId xmlns:p14="http://schemas.microsoft.com/office/powerpoint/2010/main" val="220575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B2EE-C065-B48B-4E8F-C17D004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Logical Solution design</a:t>
            </a:r>
          </a:p>
        </p:txBody>
      </p:sp>
      <p:pic>
        <p:nvPicPr>
          <p:cNvPr id="13" name="Content Placeholder 1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CC9D3C7-7233-573F-7894-2B15B1DC2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1790" y="2254250"/>
            <a:ext cx="6466519" cy="3917950"/>
          </a:xfrm>
        </p:spPr>
      </p:pic>
    </p:spTree>
    <p:extLst>
      <p:ext uri="{BB962C8B-B14F-4D97-AF65-F5344CB8AC3E}">
        <p14:creationId xmlns:p14="http://schemas.microsoft.com/office/powerpoint/2010/main" val="3234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3A7B-0937-2EC4-BA3F-44D751B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POST API – Create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E71B-B543-63CD-01F0-A04BAF5B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Description: Endpoint for creating new orders.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Method: POST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Endpoint: /orders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Request Payload: JSON object containing order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Process: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Receive order data from client.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USE Transformer to convert JSON order payload to XML.(possibly for downstream consumption later 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Use DB connector to insert order data into MySQL 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4500" cap="all" dirty="0">
                <a:ea typeface="+mj-ea"/>
                <a:cs typeface="+mj-cs"/>
              </a:rPr>
              <a:t>Response: Confirmation of order creation in JSON format</a:t>
            </a:r>
            <a:r>
              <a:rPr lang="en-SG" sz="35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.</a:t>
            </a:r>
            <a:endParaRPr lang="en-SG" b="0" i="0" u="none" strike="noStrike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0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12BF-B17C-D995-210E-8F68DC91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ORDERS API – HTTP POST Flow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3A72C692-679C-2C84-7A08-17617357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0300" y="2308225"/>
            <a:ext cx="4889500" cy="3810000"/>
          </a:xfrm>
        </p:spPr>
      </p:pic>
    </p:spTree>
    <p:extLst>
      <p:ext uri="{BB962C8B-B14F-4D97-AF65-F5344CB8AC3E}">
        <p14:creationId xmlns:p14="http://schemas.microsoft.com/office/powerpoint/2010/main" val="127721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068C-E6C1-FD27-16A8-3B1F2AFE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SG" dirty="0"/>
              <a:t>GET API - Retrieve Order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1FAE-BE2D-569E-EABE-C0ECB0EB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SG" sz="2100" cap="all" dirty="0">
                <a:ea typeface="+mj-ea"/>
                <a:cs typeface="+mj-cs"/>
              </a:rPr>
              <a:t>Description: Endpoint for retrieving order details by ID.</a:t>
            </a:r>
          </a:p>
          <a:p>
            <a:pPr>
              <a:lnSpc>
                <a:spcPct val="90000"/>
              </a:lnSpc>
            </a:pPr>
            <a:r>
              <a:rPr lang="en-SG" sz="2100" cap="all" dirty="0">
                <a:ea typeface="+mj-ea"/>
                <a:cs typeface="+mj-cs"/>
              </a:rPr>
              <a:t>Method: GET</a:t>
            </a:r>
          </a:p>
          <a:p>
            <a:pPr>
              <a:lnSpc>
                <a:spcPct val="90000"/>
              </a:lnSpc>
            </a:pPr>
            <a:r>
              <a:rPr lang="en-SG" sz="2100" cap="all" dirty="0">
                <a:ea typeface="+mj-ea"/>
                <a:cs typeface="+mj-cs"/>
              </a:rPr>
              <a:t>Endpoint: /orders</a:t>
            </a:r>
          </a:p>
          <a:p>
            <a:pPr>
              <a:lnSpc>
                <a:spcPct val="90000"/>
              </a:lnSpc>
            </a:pPr>
            <a:r>
              <a:rPr lang="en-SG" sz="2100" cap="all" dirty="0">
                <a:ea typeface="+mj-ea"/>
                <a:cs typeface="+mj-cs"/>
              </a:rPr>
              <a:t>Request Payload: Order ID from JSON object</a:t>
            </a:r>
          </a:p>
          <a:p>
            <a:pPr>
              <a:lnSpc>
                <a:spcPct val="90000"/>
              </a:lnSpc>
            </a:pPr>
            <a:r>
              <a:rPr lang="en-SG" sz="2100" cap="all" dirty="0">
                <a:ea typeface="+mj-ea"/>
                <a:cs typeface="+mj-cs"/>
              </a:rPr>
              <a:t>Process:</a:t>
            </a:r>
          </a:p>
          <a:p>
            <a:pPr marL="685800" lvl="2">
              <a:lnSpc>
                <a:spcPct val="90000"/>
              </a:lnSpc>
              <a:spcBef>
                <a:spcPts val="1000"/>
              </a:spcBef>
            </a:pPr>
            <a:r>
              <a:rPr lang="en-SG" sz="1900" cap="all" dirty="0">
                <a:ea typeface="+mj-ea"/>
                <a:cs typeface="+mj-cs"/>
              </a:rPr>
              <a:t>Receive order ID from client.</a:t>
            </a:r>
          </a:p>
          <a:p>
            <a:pPr marL="685800" lvl="2">
              <a:lnSpc>
                <a:spcPct val="90000"/>
              </a:lnSpc>
              <a:spcBef>
                <a:spcPts val="1000"/>
              </a:spcBef>
            </a:pPr>
            <a:r>
              <a:rPr lang="en-SG" sz="1900" cap="all" dirty="0">
                <a:ea typeface="+mj-ea"/>
                <a:cs typeface="+mj-cs"/>
              </a:rPr>
              <a:t>Use DB connector to look up order in table.</a:t>
            </a:r>
          </a:p>
          <a:p>
            <a:pPr marL="685800" lvl="2">
              <a:lnSpc>
                <a:spcPct val="90000"/>
              </a:lnSpc>
              <a:spcBef>
                <a:spcPts val="1000"/>
              </a:spcBef>
            </a:pPr>
            <a:r>
              <a:rPr lang="en-SG" sz="1900" cap="all" dirty="0">
                <a:ea typeface="+mj-ea"/>
                <a:cs typeface="+mj-cs"/>
              </a:rPr>
              <a:t>USE CHOICE Router to check if ORDER exists.</a:t>
            </a:r>
          </a:p>
          <a:p>
            <a:pPr marL="685800" lvl="2">
              <a:lnSpc>
                <a:spcPct val="90000"/>
              </a:lnSpc>
              <a:spcBef>
                <a:spcPts val="1000"/>
              </a:spcBef>
            </a:pPr>
            <a:r>
              <a:rPr lang="en-SG" sz="1900" cap="all" dirty="0">
                <a:ea typeface="+mj-ea"/>
                <a:cs typeface="+mj-cs"/>
              </a:rPr>
              <a:t>USE Transformer to convert DB lookup output to JSON response.</a:t>
            </a:r>
          </a:p>
          <a:p>
            <a:pPr>
              <a:lnSpc>
                <a:spcPct val="90000"/>
              </a:lnSpc>
            </a:pPr>
            <a:r>
              <a:rPr lang="en-SG" sz="2100" cap="all" dirty="0">
                <a:ea typeface="+mj-ea"/>
                <a:cs typeface="+mj-cs"/>
              </a:rPr>
              <a:t>Response: JSON object containing order details (or AN appropriate message).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3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806-23FD-8EC4-A81D-B150702B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ORDers</a:t>
            </a:r>
            <a:r>
              <a:rPr lang="en-US" dirty="0"/>
              <a:t> API – HTTP GET Flow</a:t>
            </a:r>
          </a:p>
        </p:txBody>
      </p:sp>
      <p:pic>
        <p:nvPicPr>
          <p:cNvPr id="5" name="Content Placeholder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BECB71AC-274D-060F-BF31-6375C2CA2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0300" y="2308225"/>
            <a:ext cx="4889500" cy="3810000"/>
          </a:xfrm>
        </p:spPr>
      </p:pic>
    </p:spTree>
    <p:extLst>
      <p:ext uri="{BB962C8B-B14F-4D97-AF65-F5344CB8AC3E}">
        <p14:creationId xmlns:p14="http://schemas.microsoft.com/office/powerpoint/2010/main" val="26810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5BA0-EBE7-9181-615A-A4C1E4EE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0"/>
            <a:ext cx="9486900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Summary of Logic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54A294-857C-7224-EF7A-63EF58314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1320"/>
              </p:ext>
            </p:extLst>
          </p:nvPr>
        </p:nvGraphicFramePr>
        <p:xfrm>
          <a:off x="942108" y="1371600"/>
          <a:ext cx="10307784" cy="457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1557">
                  <a:extLst>
                    <a:ext uri="{9D8B030D-6E8A-4147-A177-3AD203B41FA5}">
                      <a16:colId xmlns:a16="http://schemas.microsoft.com/office/drawing/2014/main" val="4022691818"/>
                    </a:ext>
                  </a:extLst>
                </a:gridCol>
                <a:gridCol w="2061557">
                  <a:extLst>
                    <a:ext uri="{9D8B030D-6E8A-4147-A177-3AD203B41FA5}">
                      <a16:colId xmlns:a16="http://schemas.microsoft.com/office/drawing/2014/main" val="131347203"/>
                    </a:ext>
                  </a:extLst>
                </a:gridCol>
                <a:gridCol w="2061557">
                  <a:extLst>
                    <a:ext uri="{9D8B030D-6E8A-4147-A177-3AD203B41FA5}">
                      <a16:colId xmlns:a16="http://schemas.microsoft.com/office/drawing/2014/main" val="1144986689"/>
                    </a:ext>
                  </a:extLst>
                </a:gridCol>
                <a:gridCol w="2481043">
                  <a:extLst>
                    <a:ext uri="{9D8B030D-6E8A-4147-A177-3AD203B41FA5}">
                      <a16:colId xmlns:a16="http://schemas.microsoft.com/office/drawing/2014/main" val="895576562"/>
                    </a:ext>
                  </a:extLst>
                </a:gridCol>
                <a:gridCol w="1642070">
                  <a:extLst>
                    <a:ext uri="{9D8B030D-6E8A-4147-A177-3AD203B41FA5}">
                      <a16:colId xmlns:a16="http://schemas.microsoft.com/office/drawing/2014/main" val="289401614"/>
                    </a:ext>
                  </a:extLst>
                </a:gridCol>
              </a:tblGrid>
              <a:tr h="594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HTTP Response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Behaviour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412135"/>
                  </a:ext>
                </a:extLst>
              </a:tr>
              <a:tr h="5942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Details JSON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Accepts new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241452"/>
                  </a:ext>
                </a:extLst>
              </a:tr>
              <a:tr h="848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ID JSON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OK (if Order found)</a:t>
                      </a:r>
                    </a:p>
                    <a:p>
                      <a:pPr algn="ctr"/>
                      <a:r>
                        <a:rPr lang="en-US" dirty="0"/>
                        <a:t>404 Not Found (if Order not found)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Fetch and return Order details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703493"/>
                  </a:ext>
                </a:extLst>
              </a:tr>
              <a:tr h="8489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 Unsupported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405 Unsupported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807969"/>
                  </a:ext>
                </a:extLst>
              </a:tr>
              <a:tr h="1103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405 Unsupported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405 Unsupported Method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0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66E1-A917-DA2B-85D1-0896D380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308429"/>
            <a:ext cx="9486900" cy="1371600"/>
          </a:xfrm>
        </p:spPr>
        <p:txBody>
          <a:bodyPr/>
          <a:lstStyle/>
          <a:p>
            <a:r>
              <a:rPr lang="en-US" dirty="0"/>
              <a:t>Security and 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D6DA-728A-21B9-B310-963C27127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6857"/>
            <a:ext cx="9486901" cy="4285344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SG" sz="1400" cap="all" dirty="0">
                <a:ea typeface="+mj-ea"/>
                <a:cs typeface="+mj-cs"/>
              </a:rPr>
              <a:t>API POLICY for security :   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Client ID enforcement at HTTP BASIC Auth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400" cap="all" dirty="0">
                <a:ea typeface="+mj-ea"/>
                <a:cs typeface="+mj-cs"/>
              </a:rPr>
              <a:t>HTTP Method(s) based routing : 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Method is evaluated to determine if request is for order submission (</a:t>
            </a:r>
            <a:r>
              <a:rPr lang="en-SG" sz="1200" i="1" cap="all" dirty="0">
                <a:ea typeface="+mj-ea"/>
                <a:cs typeface="+mj-cs"/>
              </a:rPr>
              <a:t>POST</a:t>
            </a:r>
            <a:r>
              <a:rPr lang="en-SG" sz="1200" cap="all" dirty="0">
                <a:ea typeface="+mj-ea"/>
                <a:cs typeface="+mj-cs"/>
              </a:rPr>
              <a:t>) or order look up (</a:t>
            </a:r>
            <a:r>
              <a:rPr lang="en-SG" sz="1200" i="1" cap="all" dirty="0">
                <a:ea typeface="+mj-ea"/>
                <a:cs typeface="+mj-cs"/>
              </a:rPr>
              <a:t>GET</a:t>
            </a:r>
            <a:r>
              <a:rPr lang="en-SG" sz="1200" cap="all" dirty="0">
                <a:ea typeface="+mj-ea"/>
                <a:cs typeface="+mj-cs"/>
              </a:rPr>
              <a:t>). All other methods are unsupported.</a:t>
            </a:r>
          </a:p>
          <a:p>
            <a:r>
              <a:rPr lang="en-SG" sz="1400" cap="all" dirty="0">
                <a:ea typeface="+mj-ea"/>
                <a:cs typeface="+mj-cs"/>
              </a:rPr>
              <a:t>Parameterize by Environment 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Environment info like </a:t>
            </a:r>
            <a:r>
              <a:rPr lang="en-SG" sz="1200" cap="all" dirty="0" err="1">
                <a:ea typeface="+mj-ea"/>
                <a:cs typeface="+mj-cs"/>
              </a:rPr>
              <a:t>db</a:t>
            </a:r>
            <a:r>
              <a:rPr lang="en-SG" sz="1200" cap="all" dirty="0">
                <a:ea typeface="+mj-ea"/>
                <a:cs typeface="+mj-cs"/>
              </a:rPr>
              <a:t> connectivity info are parameterized using Global PROPERTY and configuration</a:t>
            </a:r>
          </a:p>
          <a:p>
            <a:r>
              <a:rPr lang="en-SG" sz="1400" cap="all" dirty="0">
                <a:ea typeface="+mj-ea"/>
                <a:cs typeface="+mj-cs"/>
              </a:rPr>
              <a:t>Error handling :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Dedicated http response codes for success and Unsupported operations.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use of TRY to throw and handle errors from DB operations.</a:t>
            </a:r>
          </a:p>
          <a:p>
            <a:r>
              <a:rPr lang="en-SG" sz="1400" cap="all" dirty="0">
                <a:ea typeface="+mj-ea"/>
                <a:cs typeface="+mj-cs"/>
              </a:rPr>
              <a:t>Testing :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Postman collections used to hit </a:t>
            </a:r>
            <a:r>
              <a:rPr lang="en-SG" sz="1200" cap="all" dirty="0" err="1">
                <a:ea typeface="+mj-ea"/>
                <a:cs typeface="+mj-cs"/>
              </a:rPr>
              <a:t>api</a:t>
            </a:r>
            <a:r>
              <a:rPr lang="en-SG" sz="1200" cap="all" dirty="0">
                <a:ea typeface="+mj-ea"/>
                <a:cs typeface="+mj-cs"/>
              </a:rPr>
              <a:t> endpoint.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SG" sz="1400" cap="all" dirty="0">
                <a:ea typeface="+mj-ea"/>
                <a:cs typeface="+mj-cs"/>
              </a:rPr>
              <a:t>Future enhancements : 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Modularize with sub-flows.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Validate API payload REQUESTS.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Implement ORDER listing mode with set fetch limits (/</a:t>
            </a:r>
            <a:r>
              <a:rPr lang="en-SG" sz="1200" cap="all" dirty="0" err="1">
                <a:ea typeface="+mj-ea"/>
                <a:cs typeface="+mj-cs"/>
              </a:rPr>
              <a:t>orders?mode</a:t>
            </a:r>
            <a:r>
              <a:rPr lang="en-SG" sz="1200" cap="all" dirty="0">
                <a:ea typeface="+mj-ea"/>
                <a:cs typeface="+mj-cs"/>
              </a:rPr>
              <a:t>=list).</a:t>
            </a:r>
          </a:p>
          <a:p>
            <a:pPr lvl="1"/>
            <a:r>
              <a:rPr lang="en-SG" sz="1200" cap="all" dirty="0">
                <a:ea typeface="+mj-ea"/>
                <a:cs typeface="+mj-cs"/>
              </a:rPr>
              <a:t>Integrate ORDERs with downstream apps via queues or write files to on-prem/cloud Storage.</a:t>
            </a:r>
            <a:endParaRPr lang="en-SG" sz="1000" cap="all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914037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882</Words>
  <Application>Microsoft Macintosh PowerPoint</Application>
  <PresentationFormat>Widescreen</PresentationFormat>
  <Paragraphs>149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Gill Sans MT</vt:lpstr>
      <vt:lpstr>Goudy Old Style</vt:lpstr>
      <vt:lpstr>IBMPlexMono</vt:lpstr>
      <vt:lpstr>Segoe UI</vt:lpstr>
      <vt:lpstr>ClassicFrameVTI</vt:lpstr>
      <vt:lpstr>   MulESOFT  Order ManageMENT API</vt:lpstr>
      <vt:lpstr>Objective : To create a mulesoft application managing orders via REST aPI</vt:lpstr>
      <vt:lpstr>Logical Solution design</vt:lpstr>
      <vt:lpstr>POST API – Create order</vt:lpstr>
      <vt:lpstr>ORDERS API – HTTP POST Flow</vt:lpstr>
      <vt:lpstr>GET API - Retrieve Order</vt:lpstr>
      <vt:lpstr>ORDers API – HTTP GET Flow</vt:lpstr>
      <vt:lpstr>Summary of Logic</vt:lpstr>
      <vt:lpstr>Security and other considerations</vt:lpstr>
      <vt:lpstr>RUNNING The APP– New Order</vt:lpstr>
      <vt:lpstr>RUNNING The APP–Order Lookup</vt:lpstr>
      <vt:lpstr>RUNNING The APP–Order Lookup - Contd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Ragav C</dc:creator>
  <cp:lastModifiedBy>Ragav C</cp:lastModifiedBy>
  <cp:revision>29</cp:revision>
  <dcterms:created xsi:type="dcterms:W3CDTF">2025-05-22T16:41:12Z</dcterms:created>
  <dcterms:modified xsi:type="dcterms:W3CDTF">2025-05-29T05:02:33Z</dcterms:modified>
</cp:coreProperties>
</file>