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5" r:id="rId7"/>
    <p:sldId id="257" r:id="rId8"/>
    <p:sldId id="259" r:id="rId9"/>
    <p:sldId id="267" r:id="rId10"/>
    <p:sldId id="262" r:id="rId11"/>
    <p:sldId id="26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9AA1-2302-4F7F-86B8-A3FF95C4D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BA849-9FC4-4673-89FF-8AE03EFA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784F9-C4EA-4F77-A000-8057059E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8D09-E043-40A3-A8FA-5D6D503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B4F6-0562-44A5-8DB2-0BAC68B0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29A8-88B8-4B4E-AA29-8BDC407D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1511A-C870-4437-9FC3-03915F64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807-F891-4FB1-9FB6-6AF4369D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EA63-7239-450E-BE68-40E2A0E7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9389-6B54-4FDA-BDC1-4F5741E0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CD191-3EAC-4AA4-9AD8-E9DB153BD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9E101-36F5-4F1F-A499-65268F72B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5EEB-5FD2-4DC9-8E19-FA36002A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53D8-6E45-4B6A-9656-9058D251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3C47-81F7-4B77-923F-D39D276E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2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BD5C-D99D-4500-8577-0045FCB6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A25A-5C16-4027-9AB1-AD187A32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CFA0-639B-4E1D-9AFE-1B22A422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290A-C1B5-40C6-9686-D6E5E729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6E06-57BF-4604-B1EC-44725028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1618-4D89-4680-A870-AC0F9933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30146-780E-427A-B1FC-3A6F396E1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9929-BDC3-47AE-8F0B-42FA5FF9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FBDA-7506-4C85-8ECE-964EB8C1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9B6D-F34B-4C8B-9989-897E8E0C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BA5B-677B-47F1-BD88-B2A7BE9C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AC9D-F237-4FD5-8B97-AB6B7C2A2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3FDAD-83C4-4C28-B467-336C35E2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F7A8B-1CDA-4EA4-BA1F-9EF07C2B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69E03-F91E-48B5-BF7B-51979124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E56EF-2B17-4E97-92CF-713E21A0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E066-A776-42E6-8119-D185B7E9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348FD-26C6-4164-856C-9109D7BA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81AA8-A263-40AB-9E5B-9C1294B9E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5F97F-DC30-4620-8BB6-3F34C1168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19486-DECF-4B61-9170-2C16468E4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FE8C9-82BA-4BB2-AA06-4082F28C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6628-3883-4558-AB44-3146BF0B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C6817-A9A6-4F7B-B918-28FC7A48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88C9-9BA6-4D67-BD32-A65945B1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3466B-770A-4B0F-8CF8-B3C9E696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D08B4-38E8-4E61-911B-B57D0955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EED15-1D0C-40E6-8587-78EBAD59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3C3C2-056A-4216-8315-88026E76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E2394-F146-4352-B764-CED57B38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76F06-7428-4520-B2A7-49076184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5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D681-B6E0-455B-BE5E-42A2F39E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11A2-D387-4F18-A633-EEF63F27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15C04-8153-4922-BBDD-A2E20B76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AA470-54E6-4961-83ED-1BA4B053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5201-0D8C-4647-B827-E6733A4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74555-1B4F-43A6-9370-8103435F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249B-3871-483D-B934-CCC1FB9E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01E21-C62B-45DE-AB04-DB60A767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E6D81-0675-4B22-8655-7566EA453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9805A-CC20-4A32-B01B-12E7F4B1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27CEE-2459-4493-98C1-93E1391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9884C-B977-4986-971C-D64B4CF0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77274-EBFE-44A2-87FF-1C05CAEA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F271-F11A-4A13-90BA-4F9A69E61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DE4A-B40E-4ECF-8383-BF7A0AF75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72FF-47B9-4F4A-96D9-038DB922729B}" type="datetimeFigureOut">
              <a:rPr lang="en-US" smtClean="0"/>
              <a:t>28/8/2019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4140-534F-43B7-ABA3-6B03F131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4C0B-A6E2-4795-A59B-D3D321C04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5AFD-05AF-4514-8BF8-02E1F963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AFB7-2A9A-49A4-A9B3-704D1B3C6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HÀNH</a:t>
            </a:r>
            <a:b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 CẤU TẠO NGUYÊN TỬ</a:t>
            </a:r>
          </a:p>
        </p:txBody>
      </p:sp>
    </p:spTree>
    <p:extLst>
      <p:ext uri="{BB962C8B-B14F-4D97-AF65-F5344CB8AC3E}">
        <p14:creationId xmlns:p14="http://schemas.microsoft.com/office/powerpoint/2010/main" val="84056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4357-2728-40B0-9091-6CDC1BB6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2" y="497488"/>
            <a:ext cx="10515600" cy="5254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Fe: E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E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Ca: E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 E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endParaRPr 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H: E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E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6s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La: E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5d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E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4f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         C.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2,3,4             D.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AC7857-757B-4475-8064-87D0195272CE}"/>
              </a:ext>
            </a:extLst>
          </p:cNvPr>
          <p:cNvSpPr/>
          <p:nvPr/>
        </p:nvSpPr>
        <p:spPr>
          <a:xfrm>
            <a:off x="2942178" y="5169375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501D-BB9C-4896-ACC7-F98AC9820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84" y="489825"/>
            <a:ext cx="11353800" cy="5464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= 3, 5, 6, 8,  13, 25.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 Z = 6, 8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 Z = 3,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Z = 5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Z=13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97218-2A75-4583-A6C1-5B6048955BBB}"/>
              </a:ext>
            </a:extLst>
          </p:cNvPr>
          <p:cNvSpPr/>
          <p:nvPr/>
        </p:nvSpPr>
        <p:spPr>
          <a:xfrm>
            <a:off x="604284" y="2394276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9824-64D9-48FC-8E1E-F909EC0E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43" y="562063"/>
            <a:ext cx="11610713" cy="5172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lectron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Co(4s</a:t>
            </a:r>
            <a:r>
              <a:rPr lang="en-US" sz="3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3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                                    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6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Cr(4s</a:t>
            </a:r>
            <a:r>
              <a:rPr lang="en-US" sz="3600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3600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 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Ru(5s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4d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Ce(6s</a:t>
            </a:r>
            <a:r>
              <a:rPr lang="en-US" sz="36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5d</a:t>
            </a:r>
            <a:r>
              <a:rPr lang="en-US" sz="36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4f</a:t>
            </a:r>
            <a:r>
              <a:rPr lang="en-US" sz="36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 3,6,3,2.                                               B. 3,6,4,2.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 7,6,8,2.                                               D. 7,6,4,2. 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5F5C59-07A4-478B-8887-B59E2A89B7B5}"/>
              </a:ext>
            </a:extLst>
          </p:cNvPr>
          <p:cNvSpPr/>
          <p:nvPr/>
        </p:nvSpPr>
        <p:spPr>
          <a:xfrm>
            <a:off x="7432922" y="4139186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E422-2B7A-430B-B528-6241320C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72" y="627428"/>
            <a:ext cx="11850255" cy="53905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orbital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(AO):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90%.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AE5908-68C8-4EF3-864A-793C67899D8F}"/>
              </a:ext>
            </a:extLst>
          </p:cNvPr>
          <p:cNvSpPr/>
          <p:nvPr/>
        </p:nvSpPr>
        <p:spPr>
          <a:xfrm>
            <a:off x="291630" y="3829673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D1A8-ED76-4527-BB5F-2338E9A1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54" y="423254"/>
            <a:ext cx="10942739" cy="55735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3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72e. 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2 </a:t>
            </a:r>
            <a:r>
              <a:rPr lang="en-US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8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+1/2 </a:t>
            </a:r>
            <a:r>
              <a:rPr lang="en-US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5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ℓ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14.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6; ℓ = 3; m</a:t>
            </a:r>
            <a:r>
              <a:rPr lang="en-US" sz="3800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US" sz="3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-3;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+1/2 </a:t>
            </a:r>
            <a:r>
              <a:rPr lang="en-US" sz="3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</a:p>
          <a:p>
            <a:pPr marL="0" lvl="0" indent="0">
              <a:buNone/>
            </a:pPr>
            <a:endParaRPr lang="en-US" sz="3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1,3                B.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              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             D.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CFC2F7-056F-4509-952B-5E5B73D26C90}"/>
              </a:ext>
            </a:extLst>
          </p:cNvPr>
          <p:cNvSpPr/>
          <p:nvPr/>
        </p:nvSpPr>
        <p:spPr>
          <a:xfrm>
            <a:off x="6530341" y="4871663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6FA2-34C6-4205-988C-100A9D1D2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55" y="126110"/>
            <a:ext cx="12182677" cy="62640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 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1)</a:t>
            </a:r>
            <a:r>
              <a:rPr lang="en-US" sz="35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  : 1s</a:t>
            </a:r>
            <a:r>
              <a:rPr lang="en-US" sz="35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2s</a:t>
            </a:r>
            <a:r>
              <a:rPr lang="en-US" sz="35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2p</a:t>
            </a:r>
            <a:r>
              <a:rPr lang="en-US" sz="35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3s</a:t>
            </a:r>
            <a:r>
              <a:rPr lang="en-US" sz="35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3p</a:t>
            </a:r>
            <a:r>
              <a:rPr lang="en-US" sz="35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4s</a:t>
            </a:r>
            <a:r>
              <a:rPr lang="en-US" sz="35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r>
              <a:rPr lang="en-US" sz="35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2) </a:t>
            </a:r>
            <a:r>
              <a:rPr lang="en-US" sz="35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sz="35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: [</a:t>
            </a:r>
            <a:r>
              <a:rPr lang="en-US" sz="35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5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4f</a:t>
            </a:r>
            <a:r>
              <a:rPr lang="en-US" sz="3500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5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6s</a:t>
            </a:r>
            <a:r>
              <a:rPr lang="en-US" sz="3500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 )</a:t>
            </a:r>
            <a:endParaRPr lang="en-US" sz="3500" baseline="30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3) </a:t>
            </a:r>
            <a:r>
              <a:rPr lang="en-US" sz="3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: 1s</a:t>
            </a:r>
            <a:r>
              <a:rPr lang="en-US" sz="35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2s</a:t>
            </a:r>
            <a:r>
              <a:rPr lang="en-US" sz="35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2p</a:t>
            </a:r>
            <a:r>
              <a:rPr lang="en-US" sz="35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3s</a:t>
            </a:r>
            <a:r>
              <a:rPr lang="en-US" sz="35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3p</a:t>
            </a:r>
            <a:r>
              <a:rPr lang="en-US" sz="35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4s</a:t>
            </a:r>
            <a:r>
              <a:rPr lang="en-US" sz="35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r>
              <a:rPr lang="en-US" sz="35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4)  </a:t>
            </a:r>
            <a:r>
              <a:rPr lang="en-US" sz="35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: 1s</a:t>
            </a:r>
            <a:r>
              <a:rPr lang="en-US" sz="35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2s</a:t>
            </a:r>
            <a:r>
              <a:rPr lang="en-US" sz="35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2p</a:t>
            </a:r>
            <a:r>
              <a:rPr lang="en-US" sz="35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5)  </a:t>
            </a:r>
            <a:r>
              <a:rPr lang="en-US" sz="35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  : 1s</a:t>
            </a:r>
            <a:r>
              <a:rPr lang="en-US" sz="35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2s</a:t>
            </a:r>
            <a:r>
              <a:rPr lang="en-US" sz="35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2p</a:t>
            </a:r>
            <a:r>
              <a:rPr lang="en-US" sz="35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sz="35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sz="35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B.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4,5        C.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1,3,4       D. </a:t>
            </a:r>
            <a:r>
              <a:rPr lang="en-US" sz="3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1,2,3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5E517F-BE6B-498D-BEBA-C8C4C5E6846C}"/>
              </a:ext>
            </a:extLst>
          </p:cNvPr>
          <p:cNvSpPr/>
          <p:nvPr/>
        </p:nvSpPr>
        <p:spPr>
          <a:xfrm>
            <a:off x="257416" y="5701002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4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96A3-B49C-4A59-AD00-493F8729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87" y="350874"/>
            <a:ext cx="10515600" cy="579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Orbital 1s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fr-FR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C.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 1s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D. Electron 1s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0BD9-5037-49B3-ADFE-276ABD3FAF2E}"/>
              </a:ext>
            </a:extLst>
          </p:cNvPr>
          <p:cNvSpPr/>
          <p:nvPr/>
        </p:nvSpPr>
        <p:spPr>
          <a:xfrm>
            <a:off x="1373552" y="1214063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443-41BB-4446-891F-FE298C59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435349"/>
            <a:ext cx="11936819" cy="5189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phương án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 lượng của electron trong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ion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phụ thuộc vào n và ℓ.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 năng xâm nhập của các electron giảm dần: ns &gt; np &gt; nd &gt;  nf.</a:t>
            </a:r>
            <a:endParaRPr 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được xác định bởi tổ hợp các số lượng tử: n, ℓ và m</a:t>
            </a:r>
            <a:r>
              <a:rPr lang="vi-VN" sz="32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vi-V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 dụng chắn của các electron giảm dần:  ns &gt; np &gt; nd &gt; nf.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845A2E-B470-4D4E-BDB4-B1BD5C27BFAE}"/>
              </a:ext>
            </a:extLst>
          </p:cNvPr>
          <p:cNvSpPr/>
          <p:nvPr/>
        </p:nvSpPr>
        <p:spPr>
          <a:xfrm>
            <a:off x="255181" y="1809487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D07C-1CFF-46FF-BB95-B1F395A2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8" y="318977"/>
            <a:ext cx="11717080" cy="64539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AO 4p</a:t>
            </a:r>
            <a:r>
              <a:rPr 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3p</a:t>
            </a:r>
            <a:r>
              <a:rPr 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ion 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E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2py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2pz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3d</a:t>
            </a:r>
            <a:r>
              <a:rPr lang="en-US" sz="36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3d</a:t>
            </a:r>
            <a:r>
              <a:rPr lang="en-US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z2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3d</a:t>
            </a:r>
            <a:r>
              <a:rPr lang="en-US" sz="3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        B.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          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BF66DB-6046-401B-9340-9FB1FEB00117}"/>
              </a:ext>
            </a:extLst>
          </p:cNvPr>
          <p:cNvSpPr/>
          <p:nvPr/>
        </p:nvSpPr>
        <p:spPr>
          <a:xfrm>
            <a:off x="2745150" y="5584044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8B6D-1A27-4EA8-A50D-7A14660D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0" y="555685"/>
            <a:ext cx="11156309" cy="5281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ion X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3, ℓ = 2, m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+1/2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electron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orbital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electron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 = 4, ℓ = 0,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+1/2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-1/2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 electron s, 10 electron p, 3 electron d.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ACB9E7-8424-4FBD-AAEA-D0507E31BDFB}"/>
              </a:ext>
            </a:extLst>
          </p:cNvPr>
          <p:cNvSpPr/>
          <p:nvPr/>
        </p:nvSpPr>
        <p:spPr>
          <a:xfrm>
            <a:off x="730890" y="5336990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C44-9DB4-4157-B130-E7B26D0A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317031"/>
            <a:ext cx="11642651" cy="729588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a-DK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Câu 8</a:t>
            </a:r>
            <a:r>
              <a:rPr lang="da-DK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Chọn </a:t>
            </a:r>
            <a:r>
              <a:rPr lang="vi-V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</a:t>
            </a:r>
            <a:r>
              <a:rPr lang="vi-V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da-DK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vi-V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trạng thái cơ bản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tử </a:t>
            </a:r>
            <a:r>
              <a:rPr lang="vi-VN" sz="8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vi-V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1s</a:t>
            </a:r>
            <a:r>
              <a:rPr lang="en-US" sz="8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sz="8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sz="8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sz="8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sz="8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8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80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vi-VN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 4s không thể  chắn electron các lớp bên trong vì thuộc lớp ngoài cùng.</a:t>
            </a:r>
            <a:endParaRPr lang="en-US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vi-VN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lectron 1s bị chắn yếu nhất </a:t>
            </a:r>
            <a:r>
              <a:rPr lang="en-US" sz="8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4s bị chắn mạnh nhất.</a:t>
            </a:r>
            <a:endParaRPr lang="en-US" sz="8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vi-VN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 ứng chắn </a:t>
            </a:r>
            <a:r>
              <a:rPr lang="en-US" sz="8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</a:t>
            </a:r>
            <a:r>
              <a:rPr lang="en-US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 với 4s </a:t>
            </a:r>
            <a:r>
              <a:rPr lang="vi-V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vi-VN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3s v</a:t>
            </a:r>
            <a:r>
              <a:rPr lang="en-US" sz="8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vi-VN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3p </a:t>
            </a:r>
            <a:r>
              <a:rPr lang="vi-V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vi-VN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ủa</a:t>
            </a:r>
            <a:r>
              <a:rPr lang="en-US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8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vi-VN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lớp M, electron 3s xâm nhập mạnh nhất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 3d </a:t>
            </a:r>
            <a:r>
              <a:rPr lang="en-US" sz="8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 nhất.</a:t>
            </a:r>
            <a:endParaRPr lang="en-US" sz="8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vi-V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tiêu tốn năng lượng khi cặp đôi hai electron 4s.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A.Chỉ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     B.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        C.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             D.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AEC0B7-7695-4827-90AF-AFF272244078}"/>
              </a:ext>
            </a:extLst>
          </p:cNvPr>
          <p:cNvSpPr/>
          <p:nvPr/>
        </p:nvSpPr>
        <p:spPr>
          <a:xfrm>
            <a:off x="274674" y="5666599"/>
            <a:ext cx="427839" cy="469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847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THỰC HÀNH   CHƯƠNG CẤU TẠO NGUYÊN TỬ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Câu 6. Chọn phương án đúng. 1) Trong cùng một nguyên tử, AO 4px có kích thước lớn hơn AO 3px. 2) Trong ion 3Li2+, trật tự năng lượng của các phân lớp lượng tử là:                        E1s &lt; E2s = E2px = E2py = E2pz 3) Xác suất gặp electron của AO 3dxz lớn nhất trên trục x và trục z. 4) Trong nguyên tử, năng lượng của electron trên AO 3dz2 lớn hơn năng lượng electron trên AO 3dxy. A. Chỉ 3,4        B. Chỉ 1,2          C. Chỉ 1                D.Chỉ 2,4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 CHƯƠNG CẤU TẠO NGUYÊN TỬ</dc:title>
  <dc:creator>Win 8 64Bit VS7</dc:creator>
  <cp:lastModifiedBy>Win 8 64Bit VS7</cp:lastModifiedBy>
  <cp:revision>56</cp:revision>
  <dcterms:created xsi:type="dcterms:W3CDTF">2019-01-16T13:02:55Z</dcterms:created>
  <dcterms:modified xsi:type="dcterms:W3CDTF">2019-08-28T13:36:37Z</dcterms:modified>
</cp:coreProperties>
</file>