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3646-4840-49BA-AAB7-6C8EDA800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B9B3-D6E9-4FF1-9857-AF345FC7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C241-E220-4451-8F59-ACA76D5C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7308-6905-4689-B848-CA73FC48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5165-0696-44CF-8663-81DDE6D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A98-9CD0-4323-A010-2539F51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38358-0B7D-4FEB-A52B-64598938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D41B-2E9D-433A-A47B-0D3383F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6A61-F7C8-495E-B67F-1356B62A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38F4-8F0B-4C61-8230-759B117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D587-74DE-4AD9-AC71-827DB08B2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937DD-DF3B-4C31-A459-B3C0C0C70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262B-BBDB-4A97-ADE1-51E8C616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D600-51CA-4F7B-A8BD-5C555B19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0196-503F-4081-8511-3053857B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7936-17F6-47D9-9378-01FB5894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F213-C60A-48AE-8D1B-E62710D9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FB0D-19C5-431F-BCF3-B1CE25B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01282-A2D3-4742-B069-AFBC93AD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FF50-F8CA-4F8F-AF62-DD6EC4D7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C539-F807-4F51-BA3C-993B0E8A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7AFE-8781-4F0B-9899-A8CC3A27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8B7E-927C-4F4F-A7BA-6B73F621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DBA1-D4E7-4CC5-A864-9464823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1B44-046B-4968-807B-3672F225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46CA-2586-4BAE-B26D-61EE9CC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CEC7-486E-4B66-9D20-917659260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5D437-5809-4BB7-8F24-F12F1762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21F8-34DC-423F-8038-CA85B99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EED0-D43D-4083-B959-15E55F4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7C5FB-759E-4143-987A-0B71899B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A05-5A53-499B-A400-AA7762DD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E2505-4705-4298-BAD8-B6DA9E4C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3548-0F91-4B8D-8828-17998C56D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613F2-7155-485E-A3CA-940728235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D957-E19A-4A40-998E-01FD4944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A9596-2687-475C-BCD9-B7B38FA3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491A1-D7F7-40FC-A99F-6A5BE82B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EE0ED-CE97-4CD9-8BD7-0A5B599F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9C7B-8C7E-492A-A1E5-276A7957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6DE8-FA64-4729-837D-E98FB9FD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B5443-4BA7-4CCA-90CF-7F19874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9177A-5987-4F65-9C0A-0AF8BA9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9AF3-258D-4417-A452-9A253A10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E128-6EB2-43EF-B888-145232E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19B4-3630-4FEC-9FA7-A0F0B349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4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F7C7-107F-4303-AB4D-D4D53F5F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B956-7E10-4091-9542-68E16F71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7D10-65C8-45E6-9906-D1AB34DDB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2B34-72B7-40F9-BA9B-978F381A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F588-7C01-421D-9ED7-0B5A83F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D4B6-7888-4363-8D40-09C19A9E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525A-4317-423D-AA08-221BD959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1F532-9D92-41F6-B668-9E89F64E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27E5-BC5F-4645-8CDC-9313FDAF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1310-1F82-4670-825A-137CA7F0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1592-F34E-4AD3-B3B9-39ED6DA8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7DCA-D677-4E02-B4F7-3D156834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18D17-1188-490A-BE13-846D74A1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239D-2643-4585-A43C-ACC198833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B0B7-BDD5-497F-83C1-28706935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16B1-305F-4D4E-836E-55785C04B370}" type="datetimeFigureOut">
              <a:rPr lang="en-US" smtClean="0"/>
              <a:t>25/9/2019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E7CA-1966-4AD8-8617-3DCF9D9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18DF-41AE-4583-8C8C-2140478EA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B8E4-8F35-478C-BD9D-944CFAC33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AFA982-89B6-4AC4-8641-268D60E3E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5" y="-428867"/>
            <a:ext cx="9144000" cy="4678960"/>
          </a:xfrm>
        </p:spPr>
        <p:txBody>
          <a:bodyPr>
            <a:normAutofit/>
          </a:bodyPr>
          <a:lstStyle/>
          <a:p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Times New Roman" panose="02020603050405020304" pitchFamily="18" charset="0"/>
              </a:rPr>
              <a:t>THỰC HÀNH </a:t>
            </a:r>
          </a:p>
          <a:p>
            <a:endParaRPr lang="en-US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  <a:cs typeface="Times New Roman" panose="02020603050405020304" pitchFamily="18" charset="0"/>
            </a:endParaRPr>
          </a:p>
          <a:p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  <a:cs typeface="Times New Roman" panose="02020603050405020304" pitchFamily="18" charset="0"/>
              </a:rPr>
              <a:t>CÁC LOẠI LIÊN KẾT KHÁC</a:t>
            </a:r>
          </a:p>
        </p:txBody>
      </p:sp>
    </p:spTree>
    <p:extLst>
      <p:ext uri="{BB962C8B-B14F-4D97-AF65-F5344CB8AC3E}">
        <p14:creationId xmlns:p14="http://schemas.microsoft.com/office/powerpoint/2010/main" val="19885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8D0-5332-4DD3-AEF1-B7B3F2CF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31048"/>
            <a:ext cx="10981888" cy="60768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NF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 (3)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 (4) </a:t>
            </a:r>
            <a:endParaRPr lang="vi-VN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 </a:t>
            </a:r>
            <a:r>
              <a:rPr lang="en-U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 (6)</a:t>
            </a:r>
            <a:r>
              <a:rPr lang="vi-VN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(7)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32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endParaRPr lang="vi-VN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 (9)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HCl (10) 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3500" dirty="0"/>
              <a:t>C</a:t>
            </a:r>
            <a:r>
              <a:rPr lang="vi-VN" sz="3500" baseline="-25000" dirty="0"/>
              <a:t>2</a:t>
            </a:r>
            <a:r>
              <a:rPr lang="vi-VN" sz="3500" dirty="0"/>
              <a:t>H</a:t>
            </a:r>
            <a:r>
              <a:rPr lang="vi-VN" sz="3500" baseline="-25000" dirty="0"/>
              <a:t>5</a:t>
            </a:r>
            <a:r>
              <a:rPr lang="vi-VN" sz="3500" dirty="0"/>
              <a:t>–O–C</a:t>
            </a:r>
            <a:r>
              <a:rPr lang="vi-VN" sz="3500" baseline="-25000" dirty="0"/>
              <a:t>2</a:t>
            </a:r>
            <a:r>
              <a:rPr lang="vi-VN" sz="3500" dirty="0"/>
              <a:t>H</a:t>
            </a:r>
            <a:r>
              <a:rPr lang="vi-VN" sz="3500" baseline="-25000" dirty="0"/>
              <a:t>5</a:t>
            </a:r>
            <a:r>
              <a:rPr lang="vi-VN" sz="35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/>
              <a:t>C</a:t>
            </a:r>
            <a:r>
              <a:rPr lang="vi-VN" sz="3500" baseline="-25000" dirty="0"/>
              <a:t>6</a:t>
            </a:r>
            <a:r>
              <a:rPr lang="vi-VN" sz="3500" dirty="0"/>
              <a:t>H</a:t>
            </a:r>
            <a:r>
              <a:rPr lang="vi-VN" sz="3500" baseline="-25000" dirty="0"/>
              <a:t>14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  <a:p>
            <a:pPr marL="0" lvl="0" indent="0"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A.1,3,6,8,9,11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B.1,4,6,7,9,12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C.2,4,5,7,10,11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D.2,3,6,8,9,11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3CDE59-CC02-4E9B-B428-94528BC0E197}"/>
              </a:ext>
            </a:extLst>
          </p:cNvPr>
          <p:cNvSpPr/>
          <p:nvPr/>
        </p:nvSpPr>
        <p:spPr>
          <a:xfrm>
            <a:off x="1547638" y="3820573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2887-85DC-4496-A2F4-C007F64E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" y="269587"/>
            <a:ext cx="12000411" cy="615230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vi-VN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HF &lt;  HCl &lt; HBr &lt; HI vì khối lượng tăng dần.</a:t>
            </a:r>
            <a:endParaRPr lang="en-US" sz="3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5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Br</a:t>
            </a:r>
            <a:r>
              <a:rPr lang="vi-VN" sz="35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Cl</a:t>
            </a:r>
            <a:r>
              <a:rPr lang="vi-VN" sz="35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F</a:t>
            </a:r>
            <a:r>
              <a:rPr lang="vi-VN" sz="35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vì độ dài lk  giảm nên năng lượng lk CHT tăng.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</a:t>
            </a:r>
            <a:r>
              <a:rPr lang="vi-VN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</a:t>
            </a:r>
            <a:r>
              <a:rPr lang="en-US" sz="35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vi-VN" sz="3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5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&lt; H</a:t>
            </a:r>
            <a:r>
              <a:rPr lang="vi-VN" sz="35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&lt; H</a:t>
            </a:r>
            <a:r>
              <a:rPr lang="vi-VN" sz="35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 &lt; H</a:t>
            </a:r>
            <a:r>
              <a:rPr lang="vi-VN" sz="35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35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	B.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		C.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		D.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1,4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B45E51-8281-4E19-B237-25568ACA9539}"/>
              </a:ext>
            </a:extLst>
          </p:cNvPr>
          <p:cNvSpPr/>
          <p:nvPr/>
        </p:nvSpPr>
        <p:spPr>
          <a:xfrm>
            <a:off x="247572" y="4744305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A57B-27DD-4EBE-8272-9A85B07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3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Cacbon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graphit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Kim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cương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rộng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6 </a:t>
            </a:r>
            <a:r>
              <a:rPr lang="en-US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 loại là c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hất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vì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vi-VN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Tinh thể Ge là chất bán dẫn vì độ rộng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cấm</a:t>
            </a: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0,7 eV.</a:t>
            </a:r>
            <a:endParaRPr lang="en-US" sz="3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AAC7EA-B623-46EF-B874-91A5BA34F465}"/>
              </a:ext>
            </a:extLst>
          </p:cNvPr>
          <p:cNvSpPr/>
          <p:nvPr/>
        </p:nvSpPr>
        <p:spPr>
          <a:xfrm>
            <a:off x="717213" y="1571897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B2D0-5E39-4DD0-A7EF-AA941089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642777"/>
            <a:ext cx="1143419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der Waals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Tương tác khuếch tán.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Tương tác  định hướng.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Tương tác cảm ứng.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D.Cả ba tương tác bằng nhau.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007332-76A2-4C85-BE8D-E119FB788C97}"/>
              </a:ext>
            </a:extLst>
          </p:cNvPr>
          <p:cNvSpPr/>
          <p:nvPr/>
        </p:nvSpPr>
        <p:spPr>
          <a:xfrm>
            <a:off x="5864982" y="2402321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6B49F-FBE8-4DB0-9644-D9C9931EA8A0}"/>
              </a:ext>
            </a:extLst>
          </p:cNvPr>
          <p:cNvSpPr txBox="1"/>
          <p:nvPr/>
        </p:nvSpPr>
        <p:spPr>
          <a:xfrm>
            <a:off x="10291665" y="24023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77%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CE4A-21F0-468D-BF07-5CA88F85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458220"/>
            <a:ext cx="12129796" cy="496286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 der Waals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vi-VN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có t</a:t>
            </a:r>
            <a:r>
              <a:rPr lang="pt-BR" sz="3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 tác khuếch tán.</a:t>
            </a:r>
            <a:r>
              <a:rPr lang="pt-B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vi-VN" sz="3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có t</a:t>
            </a:r>
            <a:r>
              <a:rPr lang="pt-BR" sz="38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 tác định hướng.</a:t>
            </a:r>
            <a:endParaRPr lang="en-US" sz="38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pt-BR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có t</a:t>
            </a:r>
            <a:r>
              <a:rPr lang="pt-BR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 tác cảm ứng.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4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D.Định hướng</a:t>
            </a:r>
            <a:r>
              <a:rPr lang="vi-VN" sz="4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4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ứng</a:t>
            </a:r>
            <a:r>
              <a:rPr lang="vi-VN" sz="4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khuếch tán.</a:t>
            </a:r>
            <a:endParaRPr lang="en-US" sz="41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E3B296-504B-4592-AB7A-A5BF16CB90BB}"/>
              </a:ext>
            </a:extLst>
          </p:cNvPr>
          <p:cNvSpPr/>
          <p:nvPr/>
        </p:nvSpPr>
        <p:spPr>
          <a:xfrm>
            <a:off x="176037" y="2497040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658-60D3-40CF-94BA-7270FE59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45" y="621976"/>
            <a:ext cx="1096511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lỏng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các chất sau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vi-V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6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</a:t>
            </a:r>
            <a:r>
              <a:rPr lang="en-US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vi-V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4B9163-C9E3-486E-8DE0-791679244206}"/>
              </a:ext>
            </a:extLst>
          </p:cNvPr>
          <p:cNvSpPr/>
          <p:nvPr/>
        </p:nvSpPr>
        <p:spPr>
          <a:xfrm>
            <a:off x="9394683" y="2309015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9326-1FC7-4644-89F6-58307358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44" y="310903"/>
            <a:ext cx="10923165" cy="64002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tương tác cảm ứng: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vi-VN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(r)</a:t>
            </a:r>
            <a:r>
              <a:rPr lang="pt-BR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vi-VN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5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5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5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(ℓ)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pt-BR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Dầu hỏa</a:t>
            </a:r>
            <a:r>
              <a:rPr lang="vi-VN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vi-VN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3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35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vi-VN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5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vi-VN" sz="3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 tan khí O</a:t>
            </a:r>
            <a:r>
              <a:rPr lang="vi-VN" sz="3500" baseline="-25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5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nước lỏng.</a:t>
            </a:r>
            <a:endParaRPr lang="en-US" sz="35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pt-BR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35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endParaRPr lang="en-US" sz="35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Chỉ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,4,5	   B.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3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C. Chỉ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,6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Chỉ </a:t>
            </a:r>
            <a:r>
              <a:rPr lang="vi-V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pt-BR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F2DA94-B724-4691-80A1-BD92A7BD86B9}"/>
              </a:ext>
            </a:extLst>
          </p:cNvPr>
          <p:cNvSpPr/>
          <p:nvPr/>
        </p:nvSpPr>
        <p:spPr>
          <a:xfrm>
            <a:off x="9002797" y="5238827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09B3-A940-4081-ACD9-70AB8C6D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318163"/>
            <a:ext cx="12009119" cy="63955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đúng về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chất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T</a:t>
            </a:r>
            <a:r>
              <a:rPr lang="vi-V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(HF)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hydro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CCl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moment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Nhiệt độ nóng chảy: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&lt;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 &lt;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 độ nóng chảy: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(glycerin) &lt; C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Ethylene glycol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C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1,2,3,4		C.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FA65F3-A0C5-40FD-BA02-B06E62D16CEC}"/>
              </a:ext>
            </a:extLst>
          </p:cNvPr>
          <p:cNvSpPr/>
          <p:nvPr/>
        </p:nvSpPr>
        <p:spPr>
          <a:xfrm>
            <a:off x="166708" y="5677366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0BF-6059-46A8-9535-DB6A9540C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75501"/>
            <a:ext cx="11534861" cy="67824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Chất nào sau đây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hydro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hòa 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H</a:t>
            </a:r>
            <a:r>
              <a:rPr lang="vi-V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KI(4)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1,2,3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7EDD2E-2367-4FAA-897A-23A6D0C5E131}"/>
              </a:ext>
            </a:extLst>
          </p:cNvPr>
          <p:cNvSpPr/>
          <p:nvPr/>
        </p:nvSpPr>
        <p:spPr>
          <a:xfrm>
            <a:off x="689221" y="2654249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461C-2452-4E4C-BC74-2710843A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9" y="357552"/>
            <a:ext cx="11685864" cy="61103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7C01-3CEA-4143-94E1-68E54604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394283"/>
            <a:ext cx="11409026" cy="57826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arenBoth"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KMnO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CH</a:t>
            </a:r>
            <a:r>
              <a:rPr lang="en-US" sz="36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COONa   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C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CH</a:t>
            </a:r>
            <a:r>
              <a:rPr lang="en-US" sz="36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36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       B.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             C.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         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D.Chỉ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EEE439-370D-46F9-89A6-73EF0342E5D9}"/>
              </a:ext>
            </a:extLst>
          </p:cNvPr>
          <p:cNvSpPr/>
          <p:nvPr/>
        </p:nvSpPr>
        <p:spPr>
          <a:xfrm>
            <a:off x="6399556" y="4063170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5025-D5D8-43DE-8FB8-556304D5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240106"/>
            <a:ext cx="11868539" cy="602647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vi-VN" sz="3600" b="1" dirty="0">
                <a:latin typeface="+mj-lt"/>
              </a:rPr>
              <a:t>Câu </a:t>
            </a:r>
            <a:r>
              <a:rPr lang="en-US" sz="3600" b="1" dirty="0">
                <a:latin typeface="Arial "/>
              </a:rPr>
              <a:t>2</a:t>
            </a:r>
            <a:r>
              <a:rPr lang="vi-VN" sz="3600" b="1" dirty="0">
                <a:latin typeface="+mj-lt"/>
              </a:rPr>
              <a:t>.</a:t>
            </a:r>
            <a:r>
              <a:rPr lang="vi-VN" sz="3600" dirty="0">
                <a:latin typeface="+mj-lt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1,7.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7030A0"/>
              </a:solidFill>
              <a:latin typeface="+mj-lt"/>
            </a:endParaRPr>
          </a:p>
          <a:p>
            <a:pPr marL="0" indent="0">
              <a:buNone/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1,2	   B. 1,2,4		  C.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	           D. </a:t>
            </a:r>
            <a:r>
              <a:rPr lang="fr-F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5DF12D-3AC9-4C15-83A1-3F8CED35D21F}"/>
              </a:ext>
            </a:extLst>
          </p:cNvPr>
          <p:cNvSpPr/>
          <p:nvPr/>
        </p:nvSpPr>
        <p:spPr>
          <a:xfrm>
            <a:off x="7724503" y="5378787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59B-BBC1-4E68-B72D-75C5B999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32" y="130233"/>
            <a:ext cx="10973499" cy="6530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Na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Mg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Al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sz="32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Fe</a:t>
            </a:r>
            <a:r>
              <a:rPr lang="en-US" sz="3200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R(Cu</a:t>
            </a:r>
            <a:r>
              <a:rPr lang="vi-V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vi-VN" sz="3200" dirty="0">
                <a:cs typeface="Times New Roman" panose="02020603050405020304" pitchFamily="18" charset="0"/>
              </a:rPr>
              <a:t> R(Li</a:t>
            </a:r>
            <a:r>
              <a:rPr lang="vi-VN" sz="3200" baseline="30000" dirty="0">
                <a:cs typeface="Times New Roman" panose="02020603050405020304" pitchFamily="18" charset="0"/>
              </a:rPr>
              <a:t>+</a:t>
            </a:r>
            <a:r>
              <a:rPr lang="vi-VN" sz="3200" dirty="0">
                <a:cs typeface="Times New Roman" panose="02020603050405020304" pitchFamily="18" charset="0"/>
              </a:rPr>
              <a:t>); R(Mg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</a:t>
            </a:r>
            <a:r>
              <a:rPr lang="vi-VN" sz="3200" dirty="0"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vi-VN" sz="3200" dirty="0">
                <a:cs typeface="Times New Roman" panose="02020603050405020304" pitchFamily="18" charset="0"/>
              </a:rPr>
              <a:t> R(Fe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))  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Co</a:t>
            </a:r>
            <a:r>
              <a:rPr 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Hg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sz="3200" dirty="0">
                <a:cs typeface="Times New Roman" panose="02020603050405020304" pitchFamily="18" charset="0"/>
              </a:rPr>
              <a:t>(R(Al</a:t>
            </a:r>
            <a:r>
              <a:rPr lang="vi-VN" sz="3200" baseline="30000" dirty="0">
                <a:cs typeface="Times New Roman" panose="02020603050405020304" pitchFamily="18" charset="0"/>
              </a:rPr>
              <a:t>3+</a:t>
            </a:r>
            <a:r>
              <a:rPr lang="vi-VN" sz="3200" dirty="0">
                <a:cs typeface="Times New Roman" panose="02020603050405020304" pitchFamily="18" charset="0"/>
              </a:rPr>
              <a:t>)</a:t>
            </a:r>
            <a:r>
              <a:rPr lang="vi-VN" sz="3200" dirty="0"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vi-VN" sz="3200" dirty="0">
                <a:cs typeface="Times New Roman" panose="02020603050405020304" pitchFamily="18" charset="0"/>
              </a:rPr>
              <a:t> R(Co</a:t>
            </a:r>
            <a:r>
              <a:rPr lang="vi-VN" sz="3200" baseline="30000" dirty="0">
                <a:cs typeface="Times New Roman" panose="02020603050405020304" pitchFamily="18" charset="0"/>
              </a:rPr>
              <a:t>3+</a:t>
            </a:r>
            <a:r>
              <a:rPr lang="vi-VN" sz="3200" dirty="0">
                <a:cs typeface="Times New Roman" panose="02020603050405020304" pitchFamily="18" charset="0"/>
              </a:rPr>
              <a:t>);R(Hg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</a:t>
            </a:r>
            <a:r>
              <a:rPr lang="vi-VN" sz="3200" dirty="0"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vi-VN" sz="3200" dirty="0">
                <a:cs typeface="Times New Roman" panose="02020603050405020304" pitchFamily="18" charset="0"/>
              </a:rPr>
              <a:t>R(Ca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))  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</a:t>
            </a:r>
            <a:r>
              <a:rPr lang="en-US" sz="32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Ca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vi-VN" sz="3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vi-VN" sz="3200" dirty="0">
                <a:cs typeface="Times New Roman" panose="02020603050405020304" pitchFamily="18" charset="0"/>
              </a:rPr>
              <a:t>(R(Be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</a:t>
            </a:r>
            <a:r>
              <a:rPr lang="vi-VN" sz="3200" dirty="0"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vi-VN" sz="3200" dirty="0">
                <a:cs typeface="Times New Roman" panose="02020603050405020304" pitchFamily="18" charset="0"/>
              </a:rPr>
              <a:t> R(Ca</a:t>
            </a:r>
            <a:r>
              <a:rPr lang="vi-VN" sz="3200" baseline="30000" dirty="0">
                <a:cs typeface="Times New Roman" panose="02020603050405020304" pitchFamily="18" charset="0"/>
              </a:rPr>
              <a:t>2+</a:t>
            </a:r>
            <a:r>
              <a:rPr lang="vi-VN" sz="3200" dirty="0">
                <a:cs typeface="Times New Roman" panose="02020603050405020304" pitchFamily="18" charset="0"/>
              </a:rPr>
              <a:t>))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4F900-3904-4FFE-9226-88F538B324CC}"/>
              </a:ext>
            </a:extLst>
          </p:cNvPr>
          <p:cNvSpPr/>
          <p:nvPr/>
        </p:nvSpPr>
        <p:spPr>
          <a:xfrm>
            <a:off x="726545" y="4716311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9716-E618-4ADA-B846-D1628789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885"/>
            <a:ext cx="10515600" cy="59182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2)­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3)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4) 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Cl</a:t>
            </a:r>
            <a:r>
              <a:rPr lang="en-US" sz="32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</a:t>
            </a:r>
            <a:r>
              <a:rPr lang="en-US" sz="32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Se</a:t>
            </a:r>
            <a:r>
              <a:rPr lang="en-US" sz="3200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Cl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F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Se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b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S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Se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F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Cl</a:t>
            </a:r>
            <a:r>
              <a:rPr lang="en-US" sz="3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Cl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Se</a:t>
            </a:r>
            <a:r>
              <a:rPr lang="en-US" sz="3200" baseline="30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2–</a:t>
            </a:r>
            <a:b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C61764-898F-45D2-A900-87F15557E058}"/>
              </a:ext>
            </a:extLst>
          </p:cNvPr>
          <p:cNvSpPr/>
          <p:nvPr/>
        </p:nvSpPr>
        <p:spPr>
          <a:xfrm>
            <a:off x="747694" y="4305767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5AA0-6095-4AFD-BE83-F2B626B6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8" y="629174"/>
            <a:ext cx="11443283" cy="528773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VCl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VCl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VCl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VCl</a:t>
            </a:r>
            <a:r>
              <a:rPr lang="en-U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FeF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 FeCl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 FeCl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BeCl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MgCl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CaCl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SrCl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MgCl</a:t>
            </a:r>
            <a:r>
              <a:rPr lang="en-US" sz="32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  FeCl</a:t>
            </a:r>
            <a:r>
              <a:rPr lang="en-US" sz="32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ZnCl</a:t>
            </a:r>
            <a:r>
              <a:rPr lang="en-US" sz="32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3F8857-3B44-4A42-931E-6ED84B72B919}"/>
              </a:ext>
            </a:extLst>
          </p:cNvPr>
          <p:cNvSpPr/>
          <p:nvPr/>
        </p:nvSpPr>
        <p:spPr>
          <a:xfrm>
            <a:off x="269344" y="4277774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0EEC-28C4-4225-A5CC-8A14E8F0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75042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vi-V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lỏng</a:t>
            </a:r>
            <a:r>
              <a:rPr lang="es-E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CsF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ion là 100%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Cs).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Waals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iệu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khuyếch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 </a:t>
            </a:r>
            <a:r>
              <a:rPr lang="es-E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s-E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s-E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Der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  <a:r>
              <a:rPr lang="es-E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</a:t>
            </a:r>
            <a:r>
              <a:rPr lang="es-E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Br</a:t>
            </a:r>
            <a:r>
              <a:rPr lang="es-E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s-ES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389146-4BA3-4BB9-9ED8-0E1CB5DD4AA4}"/>
              </a:ext>
            </a:extLst>
          </p:cNvPr>
          <p:cNvSpPr/>
          <p:nvPr/>
        </p:nvSpPr>
        <p:spPr>
          <a:xfrm>
            <a:off x="735562" y="2971488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B58F-CB2E-4476-90BF-AC2E0D5D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52533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vi-VN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Khuếch tán</a:t>
            </a:r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vi-V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ứng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36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lang="en-US" sz="36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8996F5-4BD3-4378-A6B5-C79F1FD537FA}"/>
              </a:ext>
            </a:extLst>
          </p:cNvPr>
          <p:cNvSpPr/>
          <p:nvPr/>
        </p:nvSpPr>
        <p:spPr>
          <a:xfrm>
            <a:off x="930479" y="3251407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36D-08B5-463B-BD7B-69493738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530982"/>
            <a:ext cx="12078789" cy="54308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Van Der Waals.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hydro</a:t>
            </a:r>
            <a:r>
              <a:rPr lang="fr-FR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vi-V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fr-FR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fr-FR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liên kết không định chỗ.</a:t>
            </a:r>
            <a:endParaRPr 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3200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ion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32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6A4190-4DC5-4D7F-8FB0-4EB48BEB4249}"/>
              </a:ext>
            </a:extLst>
          </p:cNvPr>
          <p:cNvSpPr/>
          <p:nvPr/>
        </p:nvSpPr>
        <p:spPr>
          <a:xfrm>
            <a:off x="663094" y="2458304"/>
            <a:ext cx="627017" cy="60960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942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Câu 3. Chọn phương án sai. So sánh tác dụng phân cực của các cation cho các trường hợp: A. Rb+ &lt; Na+ &lt; Mg2+ &lt; Al3+    B. Cu+ &gt; Li+ ;  Mg2+ &lt; Fe2+ (R(Cu+) R(Li+); R(Mg2+) R(Fe2+))    C. Al3+ &lt; Co3+ ; Hg2+ &gt; Ca2+ (R(Al3+) R(Co3+);R(Hg2+)R(Ca2+))    D. Fe2+ &gt; Fe3+ ; Be2+ &lt; Ca2+ (R(Be2+) R(Ca2+))  </vt:lpstr>
      <vt:lpstr>Câu 4.  Chọn phương án đúng. Hãy sắp xếp các ion sau đây theo chiều tăng dần độ bị phân cực của chúng:  1) 9F–      2)­ 17Cl–      3) 34Se2–      4) 16S2– A. F– &lt; Cl– &lt; S2– &lt; Se2–  B. Cl– &lt; F– &lt; Se2– &lt; S2– C. S2– &lt; Se2– &lt; F– &lt; Cl–  D. F– &lt; S2– &lt; Cl– &lt; Se2–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 64Bit VS7</dc:creator>
  <cp:lastModifiedBy>Win 8 64Bit VS7</cp:lastModifiedBy>
  <cp:revision>129</cp:revision>
  <dcterms:created xsi:type="dcterms:W3CDTF">2019-02-12T11:24:39Z</dcterms:created>
  <dcterms:modified xsi:type="dcterms:W3CDTF">2019-09-25T14:57:16Z</dcterms:modified>
</cp:coreProperties>
</file>