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FF"/>
    <a:srgbClr val="0080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3646-4840-49BA-AAB7-6C8EDA800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AB9B3-D6E9-4FF1-9857-AF345FC75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FC241-E220-4451-8F59-ACA76D5C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6B1-305F-4D4E-836E-55785C04B370}" type="datetimeFigureOut">
              <a:rPr lang="en-US" smtClean="0"/>
              <a:t>18/9/2019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97308-6905-4689-B848-CA73FC48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5165-0696-44CF-8663-81DDE6D3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B8E4-8F35-478C-BD9D-944CFAC3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2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3A98-9CD0-4323-A010-2539F51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38358-0B7D-4FEB-A52B-645989382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ED41B-2E9D-433A-A47B-0D3383FA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6B1-305F-4D4E-836E-55785C04B370}" type="datetimeFigureOut">
              <a:rPr lang="en-US" smtClean="0"/>
              <a:t>18/9/2019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36A61-F7C8-495E-B67F-1356B62A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C38F4-8F0B-4C61-8230-759B1176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B8E4-8F35-478C-BD9D-944CFAC3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1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BD587-74DE-4AD9-AC71-827DB08B2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937DD-DF3B-4C31-A459-B3C0C0C70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5262B-BBDB-4A97-ADE1-51E8C616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6B1-305F-4D4E-836E-55785C04B370}" type="datetimeFigureOut">
              <a:rPr lang="en-US" smtClean="0"/>
              <a:t>18/9/2019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DD600-51CA-4F7B-A8BD-5C555B19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D0196-503F-4081-8511-3053857B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B8E4-8F35-478C-BD9D-944CFAC3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6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7936-17F6-47D9-9378-01FB5894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F213-C60A-48AE-8D1B-E62710D9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FB0D-19C5-431F-BCF3-B1CE25B3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6B1-305F-4D4E-836E-55785C04B370}" type="datetimeFigureOut">
              <a:rPr lang="en-US" smtClean="0"/>
              <a:t>18/9/2019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01282-A2D3-4742-B069-AFBC93AD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8FF50-F8CA-4F8F-AF62-DD6EC4D7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B8E4-8F35-478C-BD9D-944CFAC3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5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C539-F807-4F51-BA3C-993B0E8A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C7AFE-8781-4F0B-9899-A8CC3A272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C8B7E-927C-4F4F-A7BA-6B73F621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6B1-305F-4D4E-836E-55785C04B370}" type="datetimeFigureOut">
              <a:rPr lang="en-US" smtClean="0"/>
              <a:t>18/9/2019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BDBA1-D4E7-4CC5-A864-9464823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71B44-046B-4968-807B-3672F225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B8E4-8F35-478C-BD9D-944CFAC3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3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46CA-2586-4BAE-B26D-61EE9CCB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3CEC7-486E-4B66-9D20-917659260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5D437-5809-4BB7-8F24-F12F17626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E21F8-34DC-423F-8038-CA85B99D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6B1-305F-4D4E-836E-55785C04B370}" type="datetimeFigureOut">
              <a:rPr lang="en-US" smtClean="0"/>
              <a:t>18/9/2019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DEED0-D43D-4083-B959-15E55F46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7C5FB-759E-4143-987A-0B71899B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B8E4-8F35-478C-BD9D-944CFAC3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2A05-5A53-499B-A400-AA7762DD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E2505-4705-4298-BAD8-B6DA9E4C7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43548-0F91-4B8D-8828-17998C56D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613F2-7155-485E-A3CA-940728235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BD957-E19A-4A40-998E-01FD49446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A9596-2687-475C-BCD9-B7B38FA3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6B1-305F-4D4E-836E-55785C04B370}" type="datetimeFigureOut">
              <a:rPr lang="en-US" smtClean="0"/>
              <a:t>18/9/2019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491A1-D7F7-40FC-A99F-6A5BE82B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EE0ED-CE97-4CD9-8BD7-0A5B599F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B8E4-8F35-478C-BD9D-944CFAC3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4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9C7B-8C7E-492A-A1E5-276A7957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96DE8-FA64-4729-837D-E98FB9FD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6B1-305F-4D4E-836E-55785C04B370}" type="datetimeFigureOut">
              <a:rPr lang="en-US" smtClean="0"/>
              <a:t>18/9/2019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B5443-4BA7-4CCA-90CF-7F19874B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9177A-5987-4F65-9C0A-0AF8BA9D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B8E4-8F35-478C-BD9D-944CFAC3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1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89AF3-258D-4417-A452-9A253A10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6B1-305F-4D4E-836E-55785C04B370}" type="datetimeFigureOut">
              <a:rPr lang="en-US" smtClean="0"/>
              <a:t>18/9/2019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9E128-6EB2-43EF-B888-145232E7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D19B4-3630-4FEC-9FA7-A0F0B349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B8E4-8F35-478C-BD9D-944CFAC3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4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F7C7-107F-4303-AB4D-D4D53F5F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B956-7E10-4091-9542-68E16F710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E7D10-65C8-45E6-9906-D1AB34DDB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12B34-72B7-40F9-BA9B-978F381A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6B1-305F-4D4E-836E-55785C04B370}" type="datetimeFigureOut">
              <a:rPr lang="en-US" smtClean="0"/>
              <a:t>18/9/2019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DF588-7C01-421D-9ED7-0B5A83FA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8D4B6-7888-4363-8D40-09C19A9E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B8E4-8F35-478C-BD9D-944CFAC3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9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525A-4317-423D-AA08-221BD959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1F532-9D92-41F6-B668-9E89F64E8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027E5-BC5F-4645-8CDC-9313FDAF9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A1310-1F82-4670-825A-137CA7F0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6B1-305F-4D4E-836E-55785C04B370}" type="datetimeFigureOut">
              <a:rPr lang="en-US" smtClean="0"/>
              <a:t>18/9/2019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01592-F34E-4AD3-B3B9-39ED6DA8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77DCA-D677-4E02-B4F7-3D156834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B8E4-8F35-478C-BD9D-944CFAC3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9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18D17-1188-490A-BE13-846D74A1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7239D-2643-4585-A43C-ACC198833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6B0B7-BDD5-497F-83C1-28706935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E16B1-305F-4D4E-836E-55785C04B370}" type="datetimeFigureOut">
              <a:rPr lang="en-US" smtClean="0"/>
              <a:t>18/9/2019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3E7CA-1966-4AD8-8617-3DCF9D9F9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B18DF-41AE-4583-8C8C-2140478EA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8B8E4-8F35-478C-BD9D-944CFAC3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3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AFA982-89B6-4AC4-8641-268D60E3E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784" y="729447"/>
            <a:ext cx="10115774" cy="4678960"/>
          </a:xfrm>
        </p:spPr>
        <p:txBody>
          <a:bodyPr>
            <a:normAutofit/>
          </a:bodyPr>
          <a:lstStyle/>
          <a:p>
            <a:endParaRPr lang="en-US" sz="4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HÀNH </a:t>
            </a:r>
          </a:p>
          <a:p>
            <a:endParaRPr lang="en-US" sz="4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LIÊN KẾT CỘNG HÓA TRỊ </a:t>
            </a:r>
          </a:p>
        </p:txBody>
      </p:sp>
    </p:spTree>
    <p:extLst>
      <p:ext uri="{BB962C8B-B14F-4D97-AF65-F5344CB8AC3E}">
        <p14:creationId xmlns:p14="http://schemas.microsoft.com/office/powerpoint/2010/main" val="198856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A36D-08B5-463B-BD7B-694937388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990"/>
            <a:ext cx="11065778" cy="543085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H</a:t>
            </a:r>
            <a:r>
              <a:rPr lang="en-US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 </a:t>
            </a:r>
            <a:r>
              <a:rPr lang="en-US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4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4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6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 sp</a:t>
            </a:r>
            <a:r>
              <a:rPr lang="en-US" sz="4600" baseline="30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6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6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sz="46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6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sz="46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sp</a:t>
            </a:r>
            <a:r>
              <a:rPr lang="en-US" sz="4600" baseline="30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6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sp</a:t>
            </a:r>
            <a:r>
              <a:rPr lang="en-US" sz="4600" baseline="30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</a:t>
            </a:r>
            <a:r>
              <a:rPr lang="en-US" sz="4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 sp</a:t>
            </a:r>
            <a:r>
              <a:rPr lang="en-US" sz="46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sp</a:t>
            </a:r>
            <a:r>
              <a:rPr lang="en-US" sz="46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4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sz="4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sp</a:t>
            </a:r>
            <a:r>
              <a:rPr lang="en-US" sz="46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sp</a:t>
            </a:r>
            <a:r>
              <a:rPr lang="en-US" sz="46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4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4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sz="4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sz="4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vi-VN" sz="46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sp</a:t>
            </a:r>
            <a:r>
              <a:rPr lang="en-US" sz="46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sp</a:t>
            </a:r>
            <a:r>
              <a:rPr lang="en-US" sz="46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</a:t>
            </a:r>
            <a:r>
              <a:rPr lang="en-US" sz="4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 </a:t>
            </a:r>
            <a:r>
              <a:rPr lang="en-US" sz="4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sz="4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sz="4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4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sz="4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sp</a:t>
            </a:r>
            <a:r>
              <a:rPr lang="en-US" sz="4600" baseline="30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sp</a:t>
            </a:r>
            <a:r>
              <a:rPr lang="en-US" sz="4600" baseline="30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6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EBAF32-F27E-4BBB-8898-9C8F7E166E59}"/>
              </a:ext>
            </a:extLst>
          </p:cNvPr>
          <p:cNvSpPr/>
          <p:nvPr/>
        </p:nvSpPr>
        <p:spPr>
          <a:xfrm>
            <a:off x="838200" y="4572001"/>
            <a:ext cx="606490" cy="5318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8CAC5-0944-4AA5-8656-D8715515F1AB}"/>
              </a:ext>
            </a:extLst>
          </p:cNvPr>
          <p:cNvSpPr txBox="1"/>
          <p:nvPr/>
        </p:nvSpPr>
        <p:spPr>
          <a:xfrm rot="20179749">
            <a:off x="4068148" y="1847461"/>
            <a:ext cx="335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sym typeface="Symbol" panose="05050102010706020507" pitchFamily="18" charset="2"/>
              </a:rPr>
              <a:t>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6D1A8-2760-4350-85D6-FFDCF342F968}"/>
              </a:ext>
            </a:extLst>
          </p:cNvPr>
          <p:cNvSpPr txBox="1"/>
          <p:nvPr/>
        </p:nvSpPr>
        <p:spPr>
          <a:xfrm rot="2201494">
            <a:off x="3858286" y="1847460"/>
            <a:ext cx="335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sym typeface="Symbol" panose="05050102010706020507" pitchFamily="18" charset="2"/>
              </a:rPr>
              <a:t>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8A2C0-2EDA-4390-973A-4C669ABB6BA8}"/>
              </a:ext>
            </a:extLst>
          </p:cNvPr>
          <p:cNvSpPr txBox="1"/>
          <p:nvPr/>
        </p:nvSpPr>
        <p:spPr>
          <a:xfrm rot="5400000">
            <a:off x="6057142" y="1847460"/>
            <a:ext cx="335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sym typeface="Symbol" panose="05050102010706020507" pitchFamily="18" charset="2"/>
              </a:rPr>
              <a:t>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44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EC8D0-5332-4DD3-AEF1-B7B3F2CF05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7257" y="131048"/>
                <a:ext cx="10981888" cy="624176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Câu 10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3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án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đúng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đầy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đủ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3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COCl</a:t>
                </a:r>
                <a:r>
                  <a:rPr lang="en-US" sz="35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3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</a:t>
                </a:r>
                <a:r>
                  <a:rPr lang="en-US" sz="39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Nguyên</a:t>
                </a:r>
                <a:r>
                  <a:rPr lang="en-US" sz="3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9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lang="en-US" sz="3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C ở </a:t>
                </a:r>
                <a:r>
                  <a:rPr lang="en-US" sz="39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 sz="3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9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 sz="3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9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lai</a:t>
                </a:r>
                <a:r>
                  <a:rPr lang="en-US" sz="3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9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sz="3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sp</a:t>
                </a:r>
                <a:r>
                  <a:rPr lang="en-US" sz="39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35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9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3900" dirty="0" err="1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39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orbital </a:t>
                </a:r>
                <a:r>
                  <a:rPr lang="en-US" sz="3900" dirty="0" err="1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lai</a:t>
                </a:r>
                <a:r>
                  <a:rPr lang="en-US" sz="39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900" dirty="0" err="1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sz="39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900" dirty="0" err="1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9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 </a:t>
                </a:r>
                <a:r>
                  <a:rPr lang="en-US" sz="3900" dirty="0" err="1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39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900" dirty="0" err="1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năng</a:t>
                </a:r>
                <a:r>
                  <a:rPr lang="en-US" sz="39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900" dirty="0" err="1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39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900" dirty="0" err="1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39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900" dirty="0" err="1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 sz="39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900" dirty="0" err="1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39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900" dirty="0" err="1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39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900" dirty="0" err="1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39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900" dirty="0" err="1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giống</a:t>
                </a:r>
                <a:r>
                  <a:rPr lang="en-US" sz="39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900" dirty="0" err="1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 sz="39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900" dirty="0" err="1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39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900" dirty="0" err="1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mật</a:t>
                </a:r>
                <a:r>
                  <a:rPr lang="en-US" sz="39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900" dirty="0" err="1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39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electron </a:t>
                </a:r>
                <a:r>
                  <a:rPr lang="en-US" sz="3900" dirty="0" err="1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dồn</a:t>
                </a:r>
                <a:r>
                  <a:rPr lang="en-US" sz="39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900" dirty="0" err="1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về</a:t>
                </a:r>
                <a:r>
                  <a:rPr lang="en-US" sz="39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900" dirty="0" err="1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39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900" dirty="0" err="1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phía</a:t>
                </a:r>
                <a:r>
                  <a:rPr lang="en-US" sz="39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39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</a:t>
                </a:r>
                <a:r>
                  <a:rPr lang="en-US" sz="39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Góc</a:t>
                </a:r>
                <a:r>
                  <a:rPr lang="en-US" sz="39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9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sz="39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9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39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39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9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9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39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 &gt; O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90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39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</a:t>
                </a:r>
                <a:r>
                  <a:rPr lang="en-US" sz="39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3900" dirty="0">
                    <a:solidFill>
                      <a:srgbClr val="CC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4) </a:t>
                </a:r>
                <a:r>
                  <a:rPr lang="en-US" sz="3900" dirty="0" err="1">
                    <a:solidFill>
                      <a:srgbClr val="CC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3900" dirty="0">
                    <a:solidFill>
                      <a:srgbClr val="CC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900" dirty="0" err="1">
                    <a:solidFill>
                      <a:srgbClr val="CC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lang="en-US" sz="3900" dirty="0">
                    <a:solidFill>
                      <a:srgbClr val="CC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900" dirty="0" err="1">
                    <a:solidFill>
                      <a:srgbClr val="CC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3900" dirty="0">
                    <a:solidFill>
                      <a:srgbClr val="CC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900" dirty="0" err="1">
                    <a:solidFill>
                      <a:srgbClr val="CC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</a:t>
                </a:r>
                <a:r>
                  <a:rPr lang="en-US" sz="3900" dirty="0">
                    <a:solidFill>
                      <a:srgbClr val="CC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900" dirty="0" err="1">
                    <a:solidFill>
                      <a:srgbClr val="CC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lưỡng</a:t>
                </a:r>
                <a:r>
                  <a:rPr lang="en-US" sz="3900" dirty="0">
                    <a:solidFill>
                      <a:srgbClr val="CC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900" dirty="0" err="1">
                    <a:solidFill>
                      <a:srgbClr val="CC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cực</a:t>
                </a:r>
                <a:r>
                  <a:rPr lang="en-US" sz="3900" dirty="0">
                    <a:solidFill>
                      <a:srgbClr val="CC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900" dirty="0" err="1">
                    <a:solidFill>
                      <a:srgbClr val="CC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 sz="3900" dirty="0">
                    <a:solidFill>
                      <a:srgbClr val="CC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900" dirty="0" err="1">
                    <a:solidFill>
                      <a:srgbClr val="CC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3900" dirty="0">
                    <a:solidFill>
                      <a:srgbClr val="CC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fr-FR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1,3,4		B. </a:t>
                </a:r>
                <a:r>
                  <a:rPr lang="fr-FR" sz="3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fr-FR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1,2		C. </a:t>
                </a:r>
                <a:r>
                  <a:rPr lang="fr-FR" sz="3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fr-FR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2,4		</a:t>
                </a:r>
                <a:r>
                  <a:rPr lang="fr-FR" sz="3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D.Chỉ</a:t>
                </a:r>
                <a:r>
                  <a:rPr lang="fr-FR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2,3,4</a:t>
                </a: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EC8D0-5332-4DD3-AEF1-B7B3F2CF05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7257" y="131048"/>
                <a:ext cx="10981888" cy="6241760"/>
              </a:xfrm>
              <a:blipFill>
                <a:blip r:embed="rId2"/>
                <a:stretch>
                  <a:fillRect l="-1665" r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5430CFE1-6AA4-4C36-8F11-A7D16E4CCC27}"/>
              </a:ext>
            </a:extLst>
          </p:cNvPr>
          <p:cNvSpPr/>
          <p:nvPr/>
        </p:nvSpPr>
        <p:spPr>
          <a:xfrm>
            <a:off x="6335485" y="5486401"/>
            <a:ext cx="606490" cy="5318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Kết quả hình ảnh cho COCl2">
            <a:extLst>
              <a:ext uri="{FF2B5EF4-FFF2-40B4-BE49-F238E27FC236}">
                <a16:creationId xmlns:a16="http://schemas.microsoft.com/office/drawing/2014/main" id="{D601E42E-655E-4A0A-A6DB-94B75148A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570" y="3429000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23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12887-85DC-4496-A2F4-C007F64EA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83" y="609221"/>
            <a:ext cx="11065779" cy="615230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BCl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,CO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,NO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ClO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N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CO, NH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π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</a:t>
            </a:r>
            <a:r>
              <a:rPr lang="en-US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</a:t>
            </a:r>
            <a:r>
              <a:rPr lang="en-US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</a:t>
            </a:r>
            <a:r>
              <a:rPr lang="en-US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CO, CO</a:t>
            </a:r>
            <a:r>
              <a:rPr lang="en-US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32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="1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CO, NH</a:t>
            </a:r>
            <a:r>
              <a:rPr lang="en-US" sz="3200" b="1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</a:t>
            </a:r>
            <a:r>
              <a:rPr lang="en-US" sz="3200" b="1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</a:t>
            </a:r>
            <a:r>
              <a:rPr lang="en-US" sz="3200" b="1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="1" baseline="30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sz="32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</a:t>
            </a:r>
            <a:r>
              <a:rPr lang="en-US" sz="3200" b="1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="1" baseline="30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endParaRPr lang="en-US" sz="3200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32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</a:t>
            </a:r>
            <a:r>
              <a:rPr lang="en-US" sz="32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</a:t>
            </a:r>
            <a:r>
              <a:rPr lang="en-US" sz="32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,ClO</a:t>
            </a:r>
            <a:r>
              <a:rPr lang="en-US" sz="32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</a:t>
            </a:r>
            <a:r>
              <a:rPr lang="en-US" sz="32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</a:t>
            </a:r>
            <a:r>
              <a:rPr lang="en-US" sz="32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BCl</a:t>
            </a:r>
            <a:r>
              <a:rPr lang="en-US" sz="3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,CO</a:t>
            </a:r>
            <a:r>
              <a:rPr lang="en-US" sz="3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</a:t>
            </a:r>
            <a:r>
              <a:rPr lang="en-US" sz="3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</a:t>
            </a:r>
            <a:r>
              <a:rPr lang="en-US" sz="3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</a:t>
            </a:r>
            <a:r>
              <a:rPr lang="en-US" sz="3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</a:t>
            </a:r>
            <a:r>
              <a:rPr lang="en-US" sz="3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,NO</a:t>
            </a:r>
            <a:r>
              <a:rPr lang="en-US" sz="3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006EA0-8423-4511-9DEC-3B1849B5E7E3}"/>
              </a:ext>
            </a:extLst>
          </p:cNvPr>
          <p:cNvSpPr/>
          <p:nvPr/>
        </p:nvSpPr>
        <p:spPr>
          <a:xfrm>
            <a:off x="362283" y="3163077"/>
            <a:ext cx="606490" cy="5318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Kết quả hình ảnh cho SO2 bond">
            <a:extLst>
              <a:ext uri="{FF2B5EF4-FFF2-40B4-BE49-F238E27FC236}">
                <a16:creationId xmlns:a16="http://schemas.microsoft.com/office/drawing/2014/main" id="{C203D69B-B8A3-4932-AD4D-FF4C017F3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25" y="2130014"/>
            <a:ext cx="2290090" cy="16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ết quả hình ảnh cho SO3 geometry">
            <a:extLst>
              <a:ext uri="{FF2B5EF4-FFF2-40B4-BE49-F238E27FC236}">
                <a16:creationId xmlns:a16="http://schemas.microsoft.com/office/drawing/2014/main" id="{5474833F-C5EF-4737-A3CD-B8922652C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784" y="2207615"/>
            <a:ext cx="17240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Kết quả hình ảnh cho CO 2 bond">
            <a:extLst>
              <a:ext uri="{FF2B5EF4-FFF2-40B4-BE49-F238E27FC236}">
                <a16:creationId xmlns:a16="http://schemas.microsoft.com/office/drawing/2014/main" id="{8F4DA618-841B-4D9F-9D1E-1ADC2F39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00" y="3788765"/>
            <a:ext cx="3276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18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A57B-27DD-4EBE-8272-9A85B07F8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3445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1.ClO</a:t>
            </a:r>
            <a:r>
              <a:rPr lang="vi-VN" sz="3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SO</a:t>
            </a:r>
            <a:r>
              <a:rPr lang="en-US" sz="36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US" sz="36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O</a:t>
            </a:r>
            <a:r>
              <a:rPr lang="en-US" sz="3600" b="1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en-US" sz="3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NO</a:t>
            </a:r>
            <a:r>
              <a:rPr lang="en-US" sz="3600" b="1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600" b="1" dirty="0">
              <a:solidFill>
                <a:srgbClr val="CC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     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1,2             C.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2,3  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1,4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141AE37-5E88-4B41-9CD2-D60426F865B8}"/>
              </a:ext>
            </a:extLst>
          </p:cNvPr>
          <p:cNvSpPr/>
          <p:nvPr/>
        </p:nvSpPr>
        <p:spPr>
          <a:xfrm>
            <a:off x="9195702" y="3838505"/>
            <a:ext cx="606490" cy="5318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5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3B2D0-5E39-4DD0-A7EF-AA941089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07" y="330804"/>
            <a:ext cx="12371294" cy="43513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.Theo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phápVB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H</a:t>
            </a:r>
            <a:r>
              <a:rPr lang="en-US" sz="3900" b="1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9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900" b="1" baseline="30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        </a:t>
            </a:r>
            <a:r>
              <a:rPr lang="en-US" sz="3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NH</a:t>
            </a:r>
            <a:r>
              <a:rPr lang="en-US" sz="39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9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</a:t>
            </a:r>
            <a:r>
              <a:rPr lang="en-US" sz="3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9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BeF</a:t>
            </a:r>
            <a:r>
              <a:rPr lang="en-US" sz="39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900" b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sz="39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39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CO         </a:t>
            </a:r>
            <a:r>
              <a:rPr lang="en-US" sz="39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H</a:t>
            </a:r>
            <a:r>
              <a:rPr lang="en-US" sz="39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9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9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9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3900" b="1" baseline="30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1,3            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2,4           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          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78101B-A081-4E39-9A0A-E9A71863A411}"/>
              </a:ext>
            </a:extLst>
          </p:cNvPr>
          <p:cNvSpPr/>
          <p:nvPr/>
        </p:nvSpPr>
        <p:spPr>
          <a:xfrm flipH="1">
            <a:off x="6637468" y="3626865"/>
            <a:ext cx="480142" cy="5318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CCE4A-21F0-468D-BF07-5CA88F85F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68" y="458220"/>
            <a:ext cx="10847664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dạng hình học là thẳng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6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vi-VN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vi-VN" sz="3600" b="1" u="sng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3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3600" b="1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3600" b="1" baseline="30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 b="1" baseline="30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36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vi-VN" sz="3600" b="1" u="sng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36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vi-VN" sz="3600" b="1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36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3F661F5-0FBA-467A-B6BC-7ADFC2EF1DFD}"/>
              </a:ext>
            </a:extLst>
          </p:cNvPr>
          <p:cNvSpPr/>
          <p:nvPr/>
        </p:nvSpPr>
        <p:spPr>
          <a:xfrm>
            <a:off x="672168" y="2880580"/>
            <a:ext cx="606490" cy="5318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2C1E3-41E3-4389-BB16-2BA0368CFEAD}"/>
              </a:ext>
            </a:extLst>
          </p:cNvPr>
          <p:cNvSpPr txBox="1"/>
          <p:nvPr/>
        </p:nvSpPr>
        <p:spPr>
          <a:xfrm>
            <a:off x="290456" y="3938465"/>
            <a:ext cx="2463501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N </a:t>
            </a:r>
            <a:r>
              <a:rPr lang="en-US" sz="6000" dirty="0">
                <a:sym typeface="Symbol" panose="05050102010706020507" pitchFamily="18" charset="2"/>
              </a:rPr>
              <a:t> </a:t>
            </a:r>
            <a:r>
              <a:rPr lang="en-US" sz="3600" dirty="0">
                <a:sym typeface="Symbol" panose="05050102010706020507" pitchFamily="18" charset="2"/>
              </a:rPr>
              <a:t>N  O</a:t>
            </a:r>
          </a:p>
          <a:p>
            <a:r>
              <a:rPr lang="en-US" sz="3600" dirty="0">
                <a:sym typeface="Symbol" panose="05050102010706020507" pitchFamily="18" charset="2"/>
              </a:rPr>
              <a:t>N  N  O</a:t>
            </a:r>
          </a:p>
          <a:p>
            <a:r>
              <a:rPr lang="en-US" sz="3600" dirty="0">
                <a:sym typeface="Symbol" panose="05050102010706020507" pitchFamily="18" charset="2"/>
              </a:rPr>
              <a:t>N  N  O</a:t>
            </a:r>
            <a:endParaRPr lang="en-US" sz="3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0CB7BD-31CC-4BE8-923F-E2CF0E3B50CF}"/>
              </a:ext>
            </a:extLst>
          </p:cNvPr>
          <p:cNvCxnSpPr>
            <a:cxnSpLocks/>
          </p:cNvCxnSpPr>
          <p:nvPr/>
        </p:nvCxnSpPr>
        <p:spPr>
          <a:xfrm>
            <a:off x="806824" y="5056094"/>
            <a:ext cx="3657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449ADE-88E1-433A-83F0-00D67E1EBC17}"/>
              </a:ext>
            </a:extLst>
          </p:cNvPr>
          <p:cNvSpPr txBox="1"/>
          <p:nvPr/>
        </p:nvSpPr>
        <p:spPr>
          <a:xfrm>
            <a:off x="2347772" y="3817816"/>
            <a:ext cx="451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FE28A-E735-4AE9-A97B-BF8D58136A72}"/>
              </a:ext>
            </a:extLst>
          </p:cNvPr>
          <p:cNvSpPr txBox="1"/>
          <p:nvPr/>
        </p:nvSpPr>
        <p:spPr>
          <a:xfrm rot="5400000">
            <a:off x="9370980" y="3771111"/>
            <a:ext cx="451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sym typeface="Symbol" panose="05050102010706020507" pitchFamily="18" charset="2"/>
              </a:rPr>
              <a:t>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A71037-2252-4E4E-A757-3051BA8E51B3}"/>
              </a:ext>
            </a:extLst>
          </p:cNvPr>
          <p:cNvSpPr txBox="1"/>
          <p:nvPr/>
        </p:nvSpPr>
        <p:spPr>
          <a:xfrm>
            <a:off x="1329867" y="3938465"/>
            <a:ext cx="451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4FE7DA-5D01-4D31-97DD-71A878ECA7E0}"/>
              </a:ext>
            </a:extLst>
          </p:cNvPr>
          <p:cNvSpPr txBox="1"/>
          <p:nvPr/>
        </p:nvSpPr>
        <p:spPr>
          <a:xfrm>
            <a:off x="1293699" y="4594856"/>
            <a:ext cx="451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FA6FA-6AF1-475B-B933-8726A6A79146}"/>
              </a:ext>
            </a:extLst>
          </p:cNvPr>
          <p:cNvSpPr txBox="1"/>
          <p:nvPr/>
        </p:nvSpPr>
        <p:spPr>
          <a:xfrm>
            <a:off x="400447" y="4460846"/>
            <a:ext cx="451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0242CD-1944-422B-931F-672C8C824CB9}"/>
              </a:ext>
            </a:extLst>
          </p:cNvPr>
          <p:cNvSpPr txBox="1"/>
          <p:nvPr/>
        </p:nvSpPr>
        <p:spPr>
          <a:xfrm rot="5400000">
            <a:off x="401207" y="5044295"/>
            <a:ext cx="335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sym typeface="Symbol" panose="05050102010706020507" pitchFamily="18" charset="2"/>
              </a:rPr>
              <a:t>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8C067-654C-4CAA-BBD5-DB38ECC44668}"/>
              </a:ext>
            </a:extLst>
          </p:cNvPr>
          <p:cNvSpPr txBox="1"/>
          <p:nvPr/>
        </p:nvSpPr>
        <p:spPr>
          <a:xfrm rot="5400000">
            <a:off x="2409293" y="3998248"/>
            <a:ext cx="335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sym typeface="Symbol" panose="05050102010706020507" pitchFamily="18" charset="2"/>
              </a:rPr>
              <a:t>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B2B1C6-056A-46B5-8CFA-87B095F49CFD}"/>
              </a:ext>
            </a:extLst>
          </p:cNvPr>
          <p:cNvSpPr txBox="1"/>
          <p:nvPr/>
        </p:nvSpPr>
        <p:spPr>
          <a:xfrm rot="5400000">
            <a:off x="2382338" y="4449055"/>
            <a:ext cx="335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sym typeface="Symbol" panose="05050102010706020507" pitchFamily="18" charset="2"/>
              </a:rPr>
              <a:t>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1C40F1-A3A0-4A99-B0E0-78F21893D3DE}"/>
              </a:ext>
            </a:extLst>
          </p:cNvPr>
          <p:cNvSpPr txBox="1"/>
          <p:nvPr/>
        </p:nvSpPr>
        <p:spPr>
          <a:xfrm rot="10800000">
            <a:off x="2508472" y="4286709"/>
            <a:ext cx="335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sym typeface="Symbol" panose="05050102010706020507" pitchFamily="18" charset="2"/>
              </a:rPr>
              <a:t>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87E537-81E1-4E99-855D-3684B887FF4C}"/>
              </a:ext>
            </a:extLst>
          </p:cNvPr>
          <p:cNvSpPr txBox="1"/>
          <p:nvPr/>
        </p:nvSpPr>
        <p:spPr>
          <a:xfrm rot="5400000">
            <a:off x="423992" y="3933538"/>
            <a:ext cx="335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sym typeface="Symbol" panose="05050102010706020507" pitchFamily="18" charset="2"/>
              </a:rPr>
              <a:t>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C164D9-3A61-4C08-99CE-F387D1B06C6D}"/>
              </a:ext>
            </a:extLst>
          </p:cNvPr>
          <p:cNvSpPr txBox="1"/>
          <p:nvPr/>
        </p:nvSpPr>
        <p:spPr>
          <a:xfrm>
            <a:off x="188047" y="4733372"/>
            <a:ext cx="335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sym typeface="Symbol" panose="05050102010706020507" pitchFamily="18" charset="2"/>
              </a:rPr>
              <a:t>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Kết quả hình ảnh cho NH2 - geometry">
            <a:extLst>
              <a:ext uri="{FF2B5EF4-FFF2-40B4-BE49-F238E27FC236}">
                <a16:creationId xmlns:a16="http://schemas.microsoft.com/office/drawing/2014/main" id="{B0E4472A-055E-4C40-8841-EA1AC1D2E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073" y="3880870"/>
            <a:ext cx="24574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78EC21-1C33-443C-9091-8698D318F242}"/>
              </a:ext>
            </a:extLst>
          </p:cNvPr>
          <p:cNvSpPr txBox="1"/>
          <p:nvPr/>
        </p:nvSpPr>
        <p:spPr>
          <a:xfrm>
            <a:off x="4716807" y="5056094"/>
            <a:ext cx="149143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104,5</a:t>
            </a:r>
            <a:r>
              <a:rPr lang="en-US" sz="3200" baseline="30000" dirty="0"/>
              <a:t>0</a:t>
            </a:r>
            <a:endParaRPr 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7CDF38-CE45-499B-9C8E-79BAD68A3AF4}"/>
              </a:ext>
            </a:extLst>
          </p:cNvPr>
          <p:cNvSpPr txBox="1"/>
          <p:nvPr/>
        </p:nvSpPr>
        <p:spPr>
          <a:xfrm>
            <a:off x="1373335" y="523028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Symbol" panose="05050102010706020507" pitchFamily="18" charset="2"/>
              </a:rPr>
              <a:t></a:t>
            </a:r>
            <a:endParaRPr lang="en-US" sz="3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A832F6-A8BB-494E-8812-8469F1415131}"/>
              </a:ext>
            </a:extLst>
          </p:cNvPr>
          <p:cNvSpPr txBox="1"/>
          <p:nvPr/>
        </p:nvSpPr>
        <p:spPr>
          <a:xfrm>
            <a:off x="625654" y="517674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Symbol" panose="05050102010706020507" pitchFamily="18" charset="2"/>
              </a:rPr>
              <a:t></a:t>
            </a:r>
            <a:endParaRPr lang="en-US" sz="3200" b="1" dirty="0"/>
          </a:p>
        </p:txBody>
      </p:sp>
      <p:pic>
        <p:nvPicPr>
          <p:cNvPr id="1028" name="Picture 4" descr="Kết quả hình ảnh cho SCl2  geometry">
            <a:extLst>
              <a:ext uri="{FF2B5EF4-FFF2-40B4-BE49-F238E27FC236}">
                <a16:creationId xmlns:a16="http://schemas.microsoft.com/office/drawing/2014/main" id="{AEB12C15-7045-4E7B-9668-262A0462D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454" y="3751469"/>
            <a:ext cx="16478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0D48F44-834F-4107-A3FB-35DD483B34BD}"/>
              </a:ext>
            </a:extLst>
          </p:cNvPr>
          <p:cNvSpPr txBox="1"/>
          <p:nvPr/>
        </p:nvSpPr>
        <p:spPr>
          <a:xfrm>
            <a:off x="9326880" y="3980008"/>
            <a:ext cx="64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29AF6-C34C-4E48-ABD9-732A8B4A93FA}"/>
              </a:ext>
            </a:extLst>
          </p:cNvPr>
          <p:cNvSpPr txBox="1"/>
          <p:nvPr/>
        </p:nvSpPr>
        <p:spPr>
          <a:xfrm>
            <a:off x="9895903" y="4323272"/>
            <a:ext cx="64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253E03-9D37-4D3B-9838-CD14FDADC36C}"/>
              </a:ext>
            </a:extLst>
          </p:cNvPr>
          <p:cNvSpPr txBox="1"/>
          <p:nvPr/>
        </p:nvSpPr>
        <p:spPr>
          <a:xfrm>
            <a:off x="8870110" y="4367203"/>
            <a:ext cx="64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33D1E2-4C1F-4563-B6E5-787FF6581B67}"/>
              </a:ext>
            </a:extLst>
          </p:cNvPr>
          <p:cNvSpPr txBox="1"/>
          <p:nvPr/>
        </p:nvSpPr>
        <p:spPr>
          <a:xfrm rot="1917570">
            <a:off x="9650128" y="4074814"/>
            <a:ext cx="522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Symbol" panose="05050102010706020507" pitchFamily="18" charset="2"/>
              </a:rPr>
              <a:t></a:t>
            </a:r>
            <a:endParaRPr lang="en-US" sz="3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C2751F-251C-4F4E-B270-58AB51F19255}"/>
              </a:ext>
            </a:extLst>
          </p:cNvPr>
          <p:cNvSpPr txBox="1"/>
          <p:nvPr/>
        </p:nvSpPr>
        <p:spPr>
          <a:xfrm rot="19573139">
            <a:off x="9047666" y="4074814"/>
            <a:ext cx="371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ym typeface="Symbol" panose="05050102010706020507" pitchFamily="18" charset="2"/>
              </a:rPr>
              <a:t>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3331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38B7B-E257-40F4-96DC-A4105797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44" y="371081"/>
            <a:ext cx="11672047" cy="58871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moment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O</a:t>
            </a:r>
            <a:r>
              <a:rPr lang="en-US" sz="3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trans CHCℓ</a:t>
            </a:r>
            <a:r>
              <a:rPr lang="en-US" sz="36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═ CHCℓ</a:t>
            </a:r>
            <a:r>
              <a:rPr lang="en-US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36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SO</a:t>
            </a:r>
            <a:r>
              <a:rPr lang="en-US" sz="3600" b="1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3600" b="1" dirty="0">
              <a:solidFill>
                <a:srgbClr val="CC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NF</a:t>
            </a:r>
            <a:r>
              <a:rPr lang="en-US" sz="3600" b="1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CHCl</a:t>
            </a:r>
            <a:r>
              <a:rPr lang="en-US" sz="3600" b="1" baseline="-25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          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H</a:t>
            </a:r>
            <a:r>
              <a:rPr lang="en-US" sz="36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C─ O ─ CH</a:t>
            </a:r>
            <a:r>
              <a:rPr lang="en-US" sz="36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1,4      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2,3          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4,5         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1,6</a:t>
            </a:r>
          </a:p>
          <a:p>
            <a:pPr marL="0" indent="0">
              <a:buNone/>
            </a:pPr>
            <a:endParaRPr lang="en-US" baseline="-25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DCE2D3-A2E7-4ACF-A082-DF1BFC3B158D}"/>
              </a:ext>
            </a:extLst>
          </p:cNvPr>
          <p:cNvSpPr/>
          <p:nvPr/>
        </p:nvSpPr>
        <p:spPr>
          <a:xfrm>
            <a:off x="2972514" y="5245347"/>
            <a:ext cx="606490" cy="5318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Kết quả hình ảnh cho ozon">
            <a:extLst>
              <a:ext uri="{FF2B5EF4-FFF2-40B4-BE49-F238E27FC236}">
                <a16:creationId xmlns:a16="http://schemas.microsoft.com/office/drawing/2014/main" id="{2FF7FAC3-6D9C-4614-A6AA-07DFFC211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691" y="2352517"/>
            <a:ext cx="1517430" cy="91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ết quả hình ảnh cho SO3 geometry">
            <a:extLst>
              <a:ext uri="{FF2B5EF4-FFF2-40B4-BE49-F238E27FC236}">
                <a16:creationId xmlns:a16="http://schemas.microsoft.com/office/drawing/2014/main" id="{5ADEF7DC-9D3B-48B1-85B7-20E707246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066" y="1347284"/>
            <a:ext cx="17240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ết quả hình ảnh cho C2H2Cl2 trans">
            <a:extLst>
              <a:ext uri="{FF2B5EF4-FFF2-40B4-BE49-F238E27FC236}">
                <a16:creationId xmlns:a16="http://schemas.microsoft.com/office/drawing/2014/main" id="{A804C07F-C3D1-4193-977A-CCB734EC5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539" y="1332909"/>
            <a:ext cx="2438400" cy="101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Kết quả hình ảnh cho NF3">
            <a:extLst>
              <a:ext uri="{FF2B5EF4-FFF2-40B4-BE49-F238E27FC236}">
                <a16:creationId xmlns:a16="http://schemas.microsoft.com/office/drawing/2014/main" id="{A9DAB758-ADC3-4B30-9B66-EDF906EC1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220" y="3351949"/>
            <a:ext cx="1316901" cy="108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Kết quả hình ảnh cho CH3OCH3">
            <a:extLst>
              <a:ext uri="{FF2B5EF4-FFF2-40B4-BE49-F238E27FC236}">
                <a16:creationId xmlns:a16="http://schemas.microsoft.com/office/drawing/2014/main" id="{33B24D69-2D90-45FD-83D5-14C5A2B31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786" y="3066350"/>
            <a:ext cx="2197824" cy="120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Kết quả hình ảnh cho CHCl3">
            <a:extLst>
              <a:ext uri="{FF2B5EF4-FFF2-40B4-BE49-F238E27FC236}">
                <a16:creationId xmlns:a16="http://schemas.microsoft.com/office/drawing/2014/main" id="{61B5729D-4824-4723-BC94-E6351CFD4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398" y="3347605"/>
            <a:ext cx="1603338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96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C658-60D3-40CF-94BA-7270FE599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394857"/>
            <a:ext cx="11768866" cy="59198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HPO</a:t>
            </a:r>
            <a:r>
              <a:rPr lang="en-US" sz="4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oxy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photpho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lnSpc>
                <a:spcPct val="150000"/>
              </a:lnSpc>
              <a:buNone/>
            </a:pPr>
            <a:endParaRPr lang="fr-FR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fr-FR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+5 ; 4</a:t>
            </a: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+4 ; 4</a:t>
            </a: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+4 ; 5</a:t>
            </a: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+5, 5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6878F26-64EF-4891-9A11-B365A6D8943C}"/>
              </a:ext>
            </a:extLst>
          </p:cNvPr>
          <p:cNvSpPr/>
          <p:nvPr/>
        </p:nvSpPr>
        <p:spPr>
          <a:xfrm>
            <a:off x="8361801" y="4734793"/>
            <a:ext cx="606490" cy="5318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Kết quả hình ảnh cho HPO3">
            <a:extLst>
              <a:ext uri="{FF2B5EF4-FFF2-40B4-BE49-F238E27FC236}">
                <a16:creationId xmlns:a16="http://schemas.microsoft.com/office/drawing/2014/main" id="{17B48E96-38A0-4007-BC96-C6DD5E6E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54" y="2572086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Kết quả hình ảnh cho HNO3">
            <a:extLst>
              <a:ext uri="{FF2B5EF4-FFF2-40B4-BE49-F238E27FC236}">
                <a16:creationId xmlns:a16="http://schemas.microsoft.com/office/drawing/2014/main" id="{481450B0-BA48-4DFC-A1F4-52EE187EE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" y="2572086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B6D7C2-06F2-4918-B54C-88F3DA57EBF4}"/>
              </a:ext>
            </a:extLst>
          </p:cNvPr>
          <p:cNvSpPr txBox="1"/>
          <p:nvPr/>
        </p:nvSpPr>
        <p:spPr>
          <a:xfrm>
            <a:off x="10182729" y="675808"/>
            <a:ext cx="151768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HNO</a:t>
            </a:r>
            <a:r>
              <a:rPr lang="en-US" sz="36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45E0C-65C3-4D32-AAFF-FD23638B1425}"/>
              </a:ext>
            </a:extLst>
          </p:cNvPr>
          <p:cNvSpPr txBox="1"/>
          <p:nvPr/>
        </p:nvSpPr>
        <p:spPr>
          <a:xfrm>
            <a:off x="8277771" y="4677549"/>
            <a:ext cx="7745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096907-4A84-4E26-8532-40C1945FE457}"/>
              </a:ext>
            </a:extLst>
          </p:cNvPr>
          <p:cNvSpPr/>
          <p:nvPr/>
        </p:nvSpPr>
        <p:spPr>
          <a:xfrm>
            <a:off x="75662" y="4697193"/>
            <a:ext cx="774550" cy="6463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1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66615-3012-413E-AE8D-04E3CB7D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234873"/>
            <a:ext cx="11869271" cy="6467141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5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5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.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Theo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MO:</a:t>
            </a:r>
          </a:p>
          <a:p>
            <a:pPr marL="0" indent="0">
              <a:lnSpc>
                <a:spcPct val="170000"/>
              </a:lnSpc>
              <a:buNone/>
            </a:pPr>
            <a:endParaRPr lang="en-US" sz="5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6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6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65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6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5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nghịch</a:t>
            </a:r>
            <a:r>
              <a:rPr lang="en-US" sz="6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5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6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5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6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sz="65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6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5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6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5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6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65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65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Bậc </a:t>
            </a:r>
            <a:r>
              <a:rPr lang="en-US" sz="6500" b="1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65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500" b="1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65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500" b="1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65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sz="6500" b="1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65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500" b="1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65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</a:t>
            </a:r>
            <a:r>
              <a:rPr lang="en-US" sz="6500" b="1" baseline="30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65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65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6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6500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65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500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65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500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65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</a:t>
            </a:r>
            <a:r>
              <a:rPr lang="en-US" sz="6500" b="1" baseline="30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65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500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bền</a:t>
            </a:r>
            <a:r>
              <a:rPr lang="en-US" sz="65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500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65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NO.</a:t>
            </a:r>
            <a:r>
              <a:rPr lang="en-US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6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6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65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(NO) </a:t>
            </a:r>
            <a:r>
              <a:rPr lang="en-US" sz="6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6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6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65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(O) </a:t>
            </a:r>
            <a:r>
              <a:rPr lang="en-US" sz="6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6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65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6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3,4	    B. </a:t>
            </a:r>
            <a:r>
              <a:rPr lang="en-US" sz="6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2,4	C. </a:t>
            </a:r>
            <a:r>
              <a:rPr lang="en-US" sz="6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1,2	D. </a:t>
            </a:r>
            <a:r>
              <a:rPr lang="en-US" sz="6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endParaRPr lang="en-US" sz="6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123F975-32A4-4F0B-A2B5-6186DC6E7020}"/>
              </a:ext>
            </a:extLst>
          </p:cNvPr>
          <p:cNvSpPr/>
          <p:nvPr/>
        </p:nvSpPr>
        <p:spPr>
          <a:xfrm>
            <a:off x="8471866" y="5997389"/>
            <a:ext cx="606490" cy="5318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B500A-95F1-4F77-84FB-7357D382EB93}"/>
              </a:ext>
            </a:extLst>
          </p:cNvPr>
          <p:cNvSpPr txBox="1"/>
          <p:nvPr/>
        </p:nvSpPr>
        <p:spPr>
          <a:xfrm>
            <a:off x="190161" y="1281952"/>
            <a:ext cx="5303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800" b="1" baseline="30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:(</a:t>
            </a:r>
            <a:r>
              <a:rPr lang="en-US" sz="28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sz="2800" b="1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2s</a:t>
            </a:r>
            <a:r>
              <a:rPr lang="en-US" sz="28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800" b="1" baseline="30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8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(</a:t>
            </a:r>
            <a:r>
              <a:rPr lang="en-US" sz="2800" b="1" baseline="30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sz="2800" b="1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2s</a:t>
            </a:r>
            <a:r>
              <a:rPr lang="en-US" sz="28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800" b="1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b="1" baseline="30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8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(</a:t>
            </a:r>
            <a:r>
              <a:rPr lang="en-US" sz="2800" b="1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2p</a:t>
            </a:r>
            <a:r>
              <a:rPr lang="en-US" sz="28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</a:t>
            </a:r>
            <a:r>
              <a:rPr lang="en-US" sz="2800" b="1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2p</a:t>
            </a:r>
            <a:r>
              <a:rPr lang="en-US" sz="28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800" b="1" baseline="30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sz="28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sz="2800" b="1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2p</a:t>
            </a:r>
            <a:r>
              <a:rPr lang="en-US" sz="28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800" b="1" baseline="30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8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E9326-8A00-4800-B05A-A757541D5A98}"/>
              </a:ext>
            </a:extLst>
          </p:cNvPr>
          <p:cNvSpPr txBox="1"/>
          <p:nvPr/>
        </p:nvSpPr>
        <p:spPr>
          <a:xfrm>
            <a:off x="5361113" y="1281953"/>
            <a:ext cx="6830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:(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2s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800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(</a:t>
            </a:r>
            <a:r>
              <a:rPr lang="en-US" sz="2800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2s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(</a:t>
            </a:r>
            <a:r>
              <a:rPr lang="en-US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2p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</a:t>
            </a:r>
            <a:r>
              <a:rPr lang="en-US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2p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800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2p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800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(</a:t>
            </a:r>
            <a:r>
              <a:rPr lang="en-US" sz="2800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2p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</a:t>
            </a:r>
            <a:r>
              <a:rPr lang="en-US" sz="2800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2p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800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2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9326-1FC7-4644-89F6-583073582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191" y="114851"/>
            <a:ext cx="11631383" cy="618671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Theo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C,chọn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electron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35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sz="35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2s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3500" b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(</a:t>
            </a:r>
            <a:r>
              <a:rPr lang="en-US" sz="3500" b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sz="35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2s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35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500" b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(</a:t>
            </a:r>
            <a:r>
              <a:rPr lang="en-US" sz="35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2px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</a:t>
            </a:r>
            <a:r>
              <a:rPr lang="en-US" sz="35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2py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3500" b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3500" b="1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5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5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electron </a:t>
            </a:r>
            <a:r>
              <a:rPr lang="en-US" sz="3500" b="1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5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3500" b="1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500" b="1" baseline="30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sz="3500" b="1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sz="35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sz="3500" b="1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2s</a:t>
            </a:r>
            <a:r>
              <a:rPr lang="en-US" sz="35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3500" b="1" baseline="30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5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(</a:t>
            </a:r>
            <a:r>
              <a:rPr lang="en-US" sz="3500" b="1" baseline="30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sz="3500" b="1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2s</a:t>
            </a:r>
            <a:r>
              <a:rPr lang="en-US" sz="35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3500" b="1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500" b="1" baseline="30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5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(</a:t>
            </a:r>
            <a:r>
              <a:rPr lang="en-US" sz="3500" b="1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2px</a:t>
            </a:r>
            <a:r>
              <a:rPr lang="en-US" sz="35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</a:t>
            </a:r>
            <a:r>
              <a:rPr lang="en-US" sz="3500" b="1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2py</a:t>
            </a:r>
            <a:r>
              <a:rPr lang="en-US" sz="35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3500" b="1" baseline="30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sz="35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5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sz="3500" b="1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2pz</a:t>
            </a:r>
            <a:r>
              <a:rPr lang="en-US" sz="35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3500" b="1" baseline="30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5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35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Liên</a:t>
            </a:r>
            <a:r>
              <a:rPr lang="en-US" sz="3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5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kết</a:t>
            </a:r>
            <a:r>
              <a:rPr lang="en-US" sz="3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5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trong</a:t>
            </a:r>
            <a:r>
              <a:rPr lang="en-US" sz="3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5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500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sz="3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bền</a:t>
            </a:r>
            <a:r>
              <a:rPr lang="en-US" sz="3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3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5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35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3500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Năng</a:t>
            </a:r>
            <a:r>
              <a:rPr lang="en-US" sz="35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l</a:t>
            </a:r>
            <a:r>
              <a:rPr lang="vi-VN" sz="35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ư</a:t>
            </a:r>
            <a:r>
              <a:rPr lang="en-US" sz="3500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ợng</a:t>
            </a:r>
            <a:r>
              <a:rPr lang="en-US" sz="35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ion </a:t>
            </a:r>
            <a:r>
              <a:rPr lang="en-US" sz="3500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hóa</a:t>
            </a:r>
            <a:r>
              <a:rPr lang="en-US" sz="35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:  I</a:t>
            </a:r>
            <a:r>
              <a:rPr lang="en-US" sz="3500" b="1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5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(C</a:t>
            </a:r>
            <a:r>
              <a:rPr lang="en-US" sz="3500" b="1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5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&gt; I</a:t>
            </a:r>
            <a:r>
              <a:rPr lang="en-US" sz="3500" b="1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5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(C</a:t>
            </a:r>
            <a:r>
              <a:rPr lang="en-US" sz="3500" b="1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500" b="1" baseline="30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2-</a:t>
            </a:r>
            <a:r>
              <a:rPr lang="en-US" sz="35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35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Năng</a:t>
            </a:r>
            <a:r>
              <a:rPr lang="en-US" sz="3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l</a:t>
            </a:r>
            <a:r>
              <a:rPr lang="vi-VN" sz="3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ư</a:t>
            </a:r>
            <a:r>
              <a:rPr lang="en-US" sz="35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ợng</a:t>
            </a:r>
            <a:r>
              <a:rPr lang="en-US" sz="3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ion </a:t>
            </a:r>
            <a:r>
              <a:rPr lang="en-US" sz="35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hóa</a:t>
            </a:r>
            <a:r>
              <a:rPr lang="en-US" sz="3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:  I</a:t>
            </a:r>
            <a:r>
              <a:rPr lang="en-US" sz="35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(C</a:t>
            </a:r>
            <a:r>
              <a:rPr lang="en-US" sz="35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&gt; I</a:t>
            </a:r>
            <a:r>
              <a:rPr lang="en-US" sz="35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(C)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A.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Tất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cả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B.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Chỉ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1,2            C.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Chỉ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3,4               D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Chỉ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4,5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14350" indent="-51435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D1A710-2944-4D2D-AB2C-2E8B2ACCF472}"/>
              </a:ext>
            </a:extLst>
          </p:cNvPr>
          <p:cNvSpPr/>
          <p:nvPr/>
        </p:nvSpPr>
        <p:spPr>
          <a:xfrm>
            <a:off x="313191" y="5576084"/>
            <a:ext cx="606490" cy="5318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8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D7C01-3CEA-4143-94E1-68E546043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84" y="394283"/>
            <a:ext cx="11884802" cy="57826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kính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C[Å]:0,77(</a:t>
            </a:r>
            <a:r>
              <a:rPr lang="en-US" sz="3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3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1); 0,67(</a:t>
            </a:r>
            <a:r>
              <a:rPr lang="en-US" sz="3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3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2); 0,60(</a:t>
            </a:r>
            <a:r>
              <a:rPr lang="en-US" sz="3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3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vi-VN" sz="3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[Å] : 0,</a:t>
            </a:r>
            <a:r>
              <a:rPr lang="vi-VN" sz="3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sz="3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3600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600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[Å]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C≡C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C-H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1,54 ; 1,07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1,20 ; 1,07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1,34 ; 0,97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1,20 ; 0,90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E474828-5224-4D31-8B9F-57162A73FD25}"/>
              </a:ext>
            </a:extLst>
          </p:cNvPr>
          <p:cNvSpPr/>
          <p:nvPr/>
        </p:nvSpPr>
        <p:spPr>
          <a:xfrm>
            <a:off x="290221" y="4352237"/>
            <a:ext cx="606490" cy="5318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9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D4FA2-383C-4A1D-85E6-67E277D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80" y="92788"/>
            <a:ext cx="11719420" cy="5556687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pt-BR" sz="12800" b="1" dirty="0">
                <a:latin typeface="Arial" panose="020B0604020202020204" pitchFamily="34" charset="0"/>
                <a:cs typeface="Arial" panose="020B0604020202020204" pitchFamily="34" charset="0"/>
              </a:rPr>
              <a:t>Câu 19. </a:t>
            </a:r>
            <a:r>
              <a:rPr lang="pt-BR" sz="12800" dirty="0">
                <a:latin typeface="Arial" panose="020B0604020202020204" pitchFamily="34" charset="0"/>
                <a:cs typeface="Arial" panose="020B0604020202020204" pitchFamily="34" charset="0"/>
              </a:rPr>
              <a:t>Đọc tên các MO tạo thành khi tổ hợp tuyến tính các AO trong phân tử A</a:t>
            </a:r>
            <a:r>
              <a:rPr lang="pt-BR" sz="1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pt-BR" sz="12800" dirty="0">
                <a:latin typeface="Arial" panose="020B0604020202020204" pitchFamily="34" charset="0"/>
                <a:cs typeface="Arial" panose="020B0604020202020204" pitchFamily="34" charset="0"/>
              </a:rPr>
              <a:t>(A thuộc chu kì 3):(chọn trục z là trục liên nhân)</a:t>
            </a:r>
            <a:endParaRPr lang="en-US" sz="1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pt-BR" sz="12800" dirty="0">
                <a:latin typeface="Arial" panose="020B0604020202020204" pitchFamily="34" charset="0"/>
                <a:cs typeface="Arial" panose="020B0604020202020204" pitchFamily="34" charset="0"/>
              </a:rPr>
              <a:t>    3s </a:t>
            </a:r>
            <a:r>
              <a:rPr lang="pt-BR" sz="1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</a:t>
            </a:r>
            <a:r>
              <a:rPr lang="pt-BR" sz="12800" dirty="0">
                <a:latin typeface="Arial" panose="020B0604020202020204" pitchFamily="34" charset="0"/>
                <a:cs typeface="Arial" panose="020B0604020202020204" pitchFamily="34" charset="0"/>
              </a:rPr>
              <a:t> 3s                                </a:t>
            </a:r>
            <a:r>
              <a:rPr lang="pt-BR" sz="1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lang="pt-BR" sz="128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 </a:t>
            </a:r>
            <a:r>
              <a:rPr lang="pt-BR" sz="1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</a:t>
            </a:r>
            <a:r>
              <a:rPr lang="pt-BR" sz="1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3d</a:t>
            </a:r>
            <a:r>
              <a:rPr lang="pt-BR" sz="128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</a:t>
            </a:r>
            <a:r>
              <a:rPr lang="pt-BR" sz="1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pt-BR" sz="12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1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3p</a:t>
            </a:r>
            <a:r>
              <a:rPr lang="pt-BR" sz="1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pt-BR" sz="1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 </a:t>
            </a:r>
            <a:r>
              <a:rPr lang="pt-BR" sz="1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3p</a:t>
            </a:r>
            <a:r>
              <a:rPr lang="pt-BR" sz="1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pt-BR" sz="1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</a:t>
            </a:r>
            <a:r>
              <a:rPr lang="pt-BR" sz="12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lang="pt-BR" sz="12800" baseline="-25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x2- y2 </a:t>
            </a:r>
            <a:r>
              <a:rPr lang="pt-BR" sz="12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</a:t>
            </a:r>
            <a:r>
              <a:rPr lang="pt-BR" sz="12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3d</a:t>
            </a:r>
            <a:r>
              <a:rPr lang="pt-BR" sz="12800" baseline="-25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x2- y2</a:t>
            </a:r>
            <a:r>
              <a:rPr lang="pt-BR" sz="12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pt-BR" sz="12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12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3p</a:t>
            </a:r>
            <a:r>
              <a:rPr lang="pt-BR" sz="12800" baseline="-250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12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 </a:t>
            </a:r>
            <a:r>
              <a:rPr lang="pt-BR" sz="12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3p</a:t>
            </a:r>
            <a:r>
              <a:rPr lang="pt-BR" sz="12800" baseline="-250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1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pt-BR" sz="1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lang="pt-BR" sz="128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yz </a:t>
            </a:r>
            <a:r>
              <a:rPr lang="pt-BR" sz="1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</a:t>
            </a:r>
            <a:r>
              <a:rPr lang="pt-BR" sz="1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3d</a:t>
            </a:r>
            <a:r>
              <a:rPr lang="pt-BR" sz="128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yz</a:t>
            </a:r>
            <a:r>
              <a:rPr lang="pt-BR" sz="1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pt-BR" sz="12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1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3p</a:t>
            </a:r>
            <a:r>
              <a:rPr lang="pt-BR" sz="128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1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 </a:t>
            </a:r>
            <a:r>
              <a:rPr lang="pt-BR" sz="1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3p</a:t>
            </a:r>
            <a:r>
              <a:rPr lang="pt-BR" sz="128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1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pt-BR" sz="1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lang="pt-BR" sz="12800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xz </a:t>
            </a:r>
            <a:r>
              <a:rPr lang="pt-BR" sz="1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</a:t>
            </a:r>
            <a:r>
              <a:rPr lang="pt-BR" sz="1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3d</a:t>
            </a:r>
            <a:r>
              <a:rPr lang="pt-BR" sz="12800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xz</a:t>
            </a:r>
            <a:r>
              <a:rPr lang="pt-BR" sz="1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pt-BR" sz="1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</a:t>
            </a:r>
            <a:r>
              <a:rPr lang="pt-BR" sz="1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lang="pt-BR" sz="12800" baseline="-25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z2 </a:t>
            </a:r>
            <a:r>
              <a:rPr lang="pt-BR" sz="1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</a:t>
            </a:r>
            <a:r>
              <a:rPr lang="pt-BR" sz="1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3d</a:t>
            </a:r>
            <a:r>
              <a:rPr lang="pt-BR" sz="12800" baseline="-25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z2</a:t>
            </a:r>
            <a:endParaRPr lang="pt-BR" sz="128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pt-BR" sz="8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pt-BR" sz="8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pt-BR" sz="8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70000"/>
              </a:lnSpc>
              <a:buNone/>
            </a:pPr>
            <a:endParaRPr lang="pt-BR" sz="8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70000"/>
              </a:lnSpc>
              <a:buNone/>
            </a:pPr>
            <a:endParaRPr lang="pt-BR" sz="8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70000"/>
              </a:lnSpc>
              <a:buNone/>
            </a:pPr>
            <a:r>
              <a:rPr lang="pt-BR" sz="8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</a:t>
            </a:r>
            <a:endParaRPr lang="en-US" sz="8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70000"/>
              </a:lnSpc>
              <a:buNone/>
            </a:pPr>
            <a:endParaRPr lang="pt-BR" sz="8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99189-7D53-4FDA-91E4-E96E64B08B1F}"/>
              </a:ext>
            </a:extLst>
          </p:cNvPr>
          <p:cNvSpPr txBox="1"/>
          <p:nvPr/>
        </p:nvSpPr>
        <p:spPr>
          <a:xfrm>
            <a:off x="2223083" y="1837189"/>
            <a:ext cx="2306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Symbol" panose="05050102010706020507" pitchFamily="18" charset="2"/>
              </a:rPr>
              <a:t>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sz="3200" b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3s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</a:t>
            </a:r>
            <a:r>
              <a:rPr lang="en-US" sz="3200" b="1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en-US" sz="3200" b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3s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A816C-23E6-4328-BFB9-4168F0B59F63}"/>
              </a:ext>
            </a:extLst>
          </p:cNvPr>
          <p:cNvSpPr txBox="1"/>
          <p:nvPr/>
        </p:nvSpPr>
        <p:spPr>
          <a:xfrm>
            <a:off x="2341926" y="3598368"/>
            <a:ext cx="2641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en-US" sz="3200" b="1" baseline="-250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3px</a:t>
            </a:r>
            <a:r>
              <a:rPr lang="en-US" sz="32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</a:t>
            </a:r>
            <a:r>
              <a:rPr lang="en-US" sz="3200" b="1" baseline="300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en-US" sz="3200" b="1" baseline="-250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3px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B0FC21-BFB4-4D22-B9D4-FB09EF73E87F}"/>
              </a:ext>
            </a:extLst>
          </p:cNvPr>
          <p:cNvSpPr txBox="1"/>
          <p:nvPr/>
        </p:nvSpPr>
        <p:spPr>
          <a:xfrm>
            <a:off x="8249176" y="1837189"/>
            <a:ext cx="2765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sz="32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3dxy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</a:t>
            </a:r>
            <a:r>
              <a:rPr lang="en-US" sz="3200" b="1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en-US" sz="32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3dxy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9A86F-C312-49A1-A212-D3DC80046D0C}"/>
              </a:ext>
            </a:extLst>
          </p:cNvPr>
          <p:cNvSpPr txBox="1"/>
          <p:nvPr/>
        </p:nvSpPr>
        <p:spPr>
          <a:xfrm>
            <a:off x="8214222" y="3638025"/>
            <a:ext cx="3127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en-US" sz="3200" b="1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3dyz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</a:t>
            </a:r>
            <a:r>
              <a:rPr lang="en-US" sz="3200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en-US" sz="3200" b="1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3dyz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5A0D3-59A4-47AE-8BD3-15C3042B4A21}"/>
              </a:ext>
            </a:extLst>
          </p:cNvPr>
          <p:cNvSpPr txBox="1"/>
          <p:nvPr/>
        </p:nvSpPr>
        <p:spPr>
          <a:xfrm>
            <a:off x="2341925" y="2732015"/>
            <a:ext cx="2641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sz="32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3pz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</a:t>
            </a:r>
            <a:r>
              <a:rPr lang="en-US" sz="32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en-US" sz="32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3pz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40BA0-BB14-4725-96D1-0C0D14BF93E2}"/>
              </a:ext>
            </a:extLst>
          </p:cNvPr>
          <p:cNvSpPr txBox="1"/>
          <p:nvPr/>
        </p:nvSpPr>
        <p:spPr>
          <a:xfrm>
            <a:off x="2341925" y="4464721"/>
            <a:ext cx="2641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C00FF"/>
                </a:solidFill>
                <a:sym typeface="Symbol" panose="05050102010706020507" pitchFamily="18" charset="2"/>
              </a:rPr>
              <a:t>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en-US" sz="3200" b="1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3py</a:t>
            </a:r>
            <a:r>
              <a:rPr lang="en-US" sz="32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</a:t>
            </a:r>
            <a:r>
              <a:rPr lang="en-US" sz="3200" b="1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en-US" sz="3200" b="1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3py</a:t>
            </a:r>
            <a:endParaRPr lang="en-US" sz="3200" b="1" dirty="0">
              <a:solidFill>
                <a:srgbClr val="CC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DCF64-A88D-40C1-9CA0-1D6B187FD342}"/>
              </a:ext>
            </a:extLst>
          </p:cNvPr>
          <p:cNvSpPr txBox="1"/>
          <p:nvPr/>
        </p:nvSpPr>
        <p:spPr>
          <a:xfrm>
            <a:off x="8330268" y="2737607"/>
            <a:ext cx="3556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  <a:sym typeface="Symbol" panose="05050102010706020507" pitchFamily="18" charset="2"/>
              </a:rPr>
              <a:t>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sz="3200" b="1" baseline="-25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3dx2-y2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</a:t>
            </a:r>
            <a:r>
              <a:rPr lang="en-US" sz="3200" b="1" baseline="30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en-US" sz="3200" b="1" baseline="-25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3dx2-y2</a:t>
            </a:r>
            <a:endParaRPr lang="en-US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3B00E3-5953-4FB5-9865-3B2FCBF07251}"/>
              </a:ext>
            </a:extLst>
          </p:cNvPr>
          <p:cNvSpPr txBox="1"/>
          <p:nvPr/>
        </p:nvSpPr>
        <p:spPr>
          <a:xfrm>
            <a:off x="8249176" y="4351362"/>
            <a:ext cx="3127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sym typeface="Symbol" panose="05050102010706020507" pitchFamily="18" charset="2"/>
              </a:rPr>
              <a:t></a:t>
            </a: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en-US" sz="3200" b="1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3dxz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</a:t>
            </a:r>
            <a:r>
              <a:rPr lang="en-US" sz="3200" b="1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en-US" sz="3200" b="1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3dxz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8FFEC0-B893-47AD-B64B-1720D0FF0AB8}"/>
              </a:ext>
            </a:extLst>
          </p:cNvPr>
          <p:cNvSpPr txBox="1"/>
          <p:nvPr/>
        </p:nvSpPr>
        <p:spPr>
          <a:xfrm>
            <a:off x="8330267" y="5251780"/>
            <a:ext cx="3280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  <a:sym typeface="Symbol" panose="05050102010706020507" pitchFamily="18" charset="2"/>
              </a:rPr>
              <a:t>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sz="3200" b="1" baseline="-25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3dz2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</a:t>
            </a:r>
            <a:r>
              <a:rPr lang="en-US" sz="3200" b="1" baseline="30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en-US" sz="3200" b="1" baseline="-25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3dz2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54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609B3-A940-4081-ACD9-70AB8C6DC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035" y="248495"/>
            <a:ext cx="10515600" cy="61606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SF</a:t>
            </a:r>
            <a:r>
              <a:rPr lang="fr-F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BrF</a:t>
            </a:r>
            <a:r>
              <a:rPr lang="fr-F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</a:t>
            </a:r>
            <a:r>
              <a:rPr lang="fr-F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ClF</a:t>
            </a:r>
            <a:r>
              <a:rPr lang="fr-F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</a:t>
            </a:r>
            <a:r>
              <a:rPr lang="fr-F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lang="fr-F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,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fr-F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Na</a:t>
            </a:r>
            <a:r>
              <a:rPr lang="fr-F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B</a:t>
            </a:r>
            <a:r>
              <a:rPr lang="fr-F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</a:t>
            </a:r>
            <a:r>
              <a:rPr lang="fr-F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vi-V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lang="en-US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lang="en-US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, </a:t>
            </a:r>
            <a:r>
              <a:rPr lang="fr-F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fr-F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</a:t>
            </a:r>
            <a:r>
              <a:rPr lang="fr-FR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fr-F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SF</a:t>
            </a:r>
            <a:r>
              <a:rPr lang="en-US" sz="32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BrF</a:t>
            </a:r>
            <a:r>
              <a:rPr lang="en-US" sz="32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Na</a:t>
            </a:r>
            <a:r>
              <a:rPr lang="en-US" sz="32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b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32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b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fr-FR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OF</a:t>
            </a:r>
            <a:r>
              <a:rPr lang="fr-FR" sz="32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50000"/>
              </a:lnSpc>
              <a:buNone/>
            </a:pPr>
            <a:r>
              <a:rPr lang="en-US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3200" b="1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ClF</a:t>
            </a:r>
            <a:r>
              <a:rPr lang="en-US" sz="3200" b="1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sz="3200" b="1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fr-FR" sz="3200" b="1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b="1" baseline="30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endParaRPr lang="en-US" sz="3200" b="1" dirty="0">
              <a:solidFill>
                <a:srgbClr val="CC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50000"/>
              </a:lnSpc>
              <a:buNone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32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3200" b="1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32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</a:t>
            </a:r>
            <a:r>
              <a:rPr lang="en-US" sz="3200" b="1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sz="32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</a:t>
            </a:r>
            <a:r>
              <a:rPr lang="en-US" sz="3200" b="1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32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vi-VN" sz="3200" b="1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ClF</a:t>
            </a:r>
            <a:r>
              <a:rPr lang="en-US" sz="3200" b="1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0C5F6A-2273-49C4-A2AD-A5D6D8412CC8}"/>
              </a:ext>
            </a:extLst>
          </p:cNvPr>
          <p:cNvSpPr/>
          <p:nvPr/>
        </p:nvSpPr>
        <p:spPr>
          <a:xfrm>
            <a:off x="888731" y="2796997"/>
            <a:ext cx="606490" cy="5318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7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AF0BF-6059-46A8-9535-DB6A9540C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6" y="75501"/>
            <a:ext cx="12263716" cy="678249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vi-VN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VB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Schrӧdinger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VB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orbital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11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1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electron </a:t>
            </a:r>
            <a:r>
              <a:rPr lang="en-US" sz="11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1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11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1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sz="11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11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1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1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1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11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VB </a:t>
            </a:r>
            <a:r>
              <a:rPr lang="en-US" sz="11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1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1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1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1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1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1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1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1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1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1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1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11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 </a:t>
            </a:r>
            <a:r>
              <a:rPr lang="en-US" sz="11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1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1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1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electron </a:t>
            </a:r>
            <a:r>
              <a:rPr lang="en-US" sz="11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1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1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1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1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1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hạt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hạt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hút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sz="11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1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1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11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11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1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11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1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1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11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1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1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11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1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1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1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1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1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σ, π, δ..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3,4.		B. 1,2,5.		C. 2,3,4.		D.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1,5.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96BFAD-FDC5-4121-BA1E-E954E4A4634E}"/>
              </a:ext>
            </a:extLst>
          </p:cNvPr>
          <p:cNvSpPr/>
          <p:nvPr/>
        </p:nvSpPr>
        <p:spPr>
          <a:xfrm>
            <a:off x="2789303" y="5788163"/>
            <a:ext cx="606490" cy="5318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1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F461C-2452-4E4C-BC74-2710843A1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4" y="322729"/>
            <a:ext cx="12105938" cy="7344924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5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22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ppVB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5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5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5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5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5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5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5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5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VB </a:t>
            </a:r>
            <a:r>
              <a:rPr lang="en-US" sz="5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5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5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5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5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5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5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5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5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5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5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5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5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5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5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5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55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55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55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55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55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 </a:t>
            </a:r>
            <a:r>
              <a:rPr lang="en-US" sz="55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55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55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55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55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55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55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55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5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55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55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55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55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55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5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55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5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5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5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5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 </a:t>
            </a:r>
            <a:r>
              <a:rPr lang="en-US" sz="55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5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5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5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5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5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5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5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5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5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5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electron </a:t>
            </a:r>
            <a:r>
              <a:rPr lang="en-US" sz="55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5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5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5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5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5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5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5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5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5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5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5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5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VB </a:t>
            </a:r>
            <a:r>
              <a:rPr lang="en-US" sz="5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5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5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5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5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5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5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5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5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5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5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5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5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5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5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5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1e </a:t>
            </a:r>
            <a:r>
              <a:rPr lang="en-US" sz="5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3e, </a:t>
            </a:r>
            <a:r>
              <a:rPr lang="en-US" sz="5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5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5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5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 </a:t>
            </a:r>
            <a:r>
              <a:rPr lang="en-US" sz="5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5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5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5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5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5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sz="5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5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5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5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5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VB </a:t>
            </a:r>
            <a:r>
              <a:rPr lang="en-US" sz="5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5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5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5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5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5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5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5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5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5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5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5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5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5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5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5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6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B. </a:t>
            </a:r>
            <a:r>
              <a:rPr lang="en-US" sz="6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1,2,3,4 	C. </a:t>
            </a:r>
            <a:r>
              <a:rPr lang="en-US" sz="6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1,2,3 	D. </a:t>
            </a:r>
            <a:r>
              <a:rPr lang="en-US" sz="6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4,5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6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0E706A6-F83D-4D8A-8791-5EDE19C28F77}"/>
              </a:ext>
            </a:extLst>
          </p:cNvPr>
          <p:cNvSpPr/>
          <p:nvPr/>
        </p:nvSpPr>
        <p:spPr>
          <a:xfrm>
            <a:off x="208459" y="5700894"/>
            <a:ext cx="606490" cy="5318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5025-D5D8-43DE-8FB8-556304D59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06"/>
            <a:ext cx="10515600" cy="602647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vi-VN" sz="3600" b="1" dirty="0">
                <a:solidFill>
                  <a:srgbClr val="FF0000"/>
                </a:solidFill>
                <a:latin typeface="+mj-lt"/>
              </a:rPr>
              <a:t>Câu </a:t>
            </a:r>
            <a:r>
              <a:rPr lang="en-US" sz="3600" b="1" dirty="0">
                <a:solidFill>
                  <a:srgbClr val="FF0000"/>
                </a:solidFill>
                <a:latin typeface="+mj-lt"/>
              </a:rPr>
              <a:t>2</a:t>
            </a:r>
            <a:r>
              <a:rPr lang="vi-VN" sz="3600" b="1" dirty="0">
                <a:solidFill>
                  <a:srgbClr val="FF0000"/>
                </a:solidFill>
                <a:latin typeface="+mj-lt"/>
              </a:rPr>
              <a:t>.</a:t>
            </a:r>
            <a:r>
              <a:rPr lang="vi-VN" sz="3600" dirty="0">
                <a:latin typeface="+mj-lt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bền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Trong</a:t>
            </a:r>
            <a:r>
              <a:rPr lang="en-US" sz="3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cùng</a:t>
            </a:r>
            <a:r>
              <a:rPr lang="en-US" sz="3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điều</a:t>
            </a:r>
            <a:r>
              <a:rPr lang="en-US" sz="3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kiện</a:t>
            </a:r>
            <a:r>
              <a:rPr lang="en-US" sz="3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</a:t>
            </a:r>
            <a:r>
              <a:rPr lang="en-US" sz="39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s-s</a:t>
            </a:r>
            <a:r>
              <a:rPr lang="en-US" sz="3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 </a:t>
            </a:r>
            <a:r>
              <a:rPr lang="en-US" sz="3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sz="39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s-p</a:t>
            </a:r>
            <a:r>
              <a:rPr lang="en-US" sz="3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3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sz="39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p-p</a:t>
            </a:r>
            <a:r>
              <a:rPr lang="en-US" sz="3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9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H-F &lt; H-Cl &lt; H-Br &lt; H-I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9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C-O &lt; C=O &lt; </a:t>
            </a:r>
            <a:r>
              <a:rPr lang="en-US" sz="39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C≡O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9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C≡C &lt; C≡N &lt; C≡O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1         B.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2               C.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3                  D.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4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E99249-265F-419B-AF50-798FFEC43F63}"/>
              </a:ext>
            </a:extLst>
          </p:cNvPr>
          <p:cNvSpPr/>
          <p:nvPr/>
        </p:nvSpPr>
        <p:spPr>
          <a:xfrm>
            <a:off x="3135086" y="5346442"/>
            <a:ext cx="606490" cy="5318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3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77D59B-BBC1-4E68-B72D-75C5B99970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9250" y="-373620"/>
                <a:ext cx="10973499" cy="613634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Câu</a:t>
                </a:r>
                <a:r>
                  <a:rPr lang="en-US" sz="32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</a:t>
                </a:r>
                <a:r>
                  <a:rPr lang="en-US" sz="3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32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32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32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án</a:t>
                </a:r>
                <a:r>
                  <a:rPr lang="en-US" sz="32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đúng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32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sz="32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6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3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3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liên</a:t>
                </a:r>
                <a:r>
                  <a:rPr lang="en-US" sz="3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3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3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36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liên</a:t>
                </a:r>
                <a:r>
                  <a:rPr lang="en-US" sz="3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3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3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3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tồn</a:t>
                </a:r>
                <a:r>
                  <a:rPr lang="en-US" sz="3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3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bền</a:t>
                </a:r>
                <a:r>
                  <a:rPr lang="en-US" sz="3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vững</a:t>
                </a:r>
                <a:r>
                  <a:rPr lang="en-US" sz="3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3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3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tế</a:t>
                </a:r>
                <a:r>
                  <a:rPr lang="en-US" sz="3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3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3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trục</a:t>
                </a:r>
                <a:r>
                  <a:rPr lang="en-US" sz="3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liên</a:t>
                </a:r>
                <a:r>
                  <a:rPr lang="en-US" sz="3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nhân</a:t>
                </a:r>
                <a:r>
                  <a:rPr lang="en-US" sz="3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3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trục</a:t>
                </a:r>
                <a:r>
                  <a:rPr lang="en-US" sz="3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z):</a:t>
                </a:r>
                <a:br>
                  <a:rPr lang="en-US" sz="3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2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6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600" b="1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	          </a:t>
                </a:r>
                <a:r>
                  <a:rPr lang="en-US" sz="3600" b="1" dirty="0"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sz="3600" b="1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3600" b="1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sz="36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sz="3600" b="1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3600" b="1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600" b="1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	     </a:t>
                </a:r>
                <a:r>
                  <a:rPr lang="en-US" sz="3600" b="1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36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6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36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sz="36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36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600" b="1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br>
                  <a:rPr lang="en-US" sz="3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6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sz="3600" b="1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3600" b="1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r>
                          <a:rPr lang="en-US" sz="3600" b="1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1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sz="3600" b="1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3600" b="1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600" b="1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	</a:t>
                </a:r>
                <a:r>
                  <a:rPr lang="en-US" sz="3600" b="1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3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3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−4</m:t>
                        </m:r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600" b="1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	     6)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effectLst/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3600" b="1" i="1">
                            <a:effectLst/>
                            <a:latin typeface="Cambria Math" panose="02040503050406030204" pitchFamily="18" charset="0"/>
                          </a:rPr>
                          <m:t>𝟑</m:t>
                        </m:r>
                        <m:sSub>
                          <m:sSubPr>
                            <m:ctrlPr>
                              <a:rPr lang="en-US" sz="36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effectLst/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3600" b="1" i="1">
                                <a:effectLst/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r>
                          <a:rPr lang="en-US" sz="3600" b="1" i="1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1" i="1">
                            <a:effectLst/>
                            <a:latin typeface="Cambria Math" panose="02040503050406030204" pitchFamily="18" charset="0"/>
                          </a:rPr>
                          <m:t>𝟑</m:t>
                        </m:r>
                        <m:sSub>
                          <m:sSubPr>
                            <m:ctrlPr>
                              <a:rPr lang="en-US" sz="36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effectLst/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3600" b="1" i="1">
                                <a:effectLst/>
                                <a:latin typeface="Cambria Math" panose="02040503050406030204" pitchFamily="18" charset="0"/>
                              </a:rPr>
                              <m:t>𝒚𝒛</m:t>
                            </m:r>
                          </m:sub>
                        </m:sSub>
                      </m:sub>
                    </m:sSub>
                  </m:oMath>
                </a14:m>
                <a:br>
                  <a:rPr lang="en-US" sz="3200" b="1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n-US" sz="32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1,3,4                     B. 2,5,6               C. 4,5                    D. 3,6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77D59B-BBC1-4E68-B72D-75C5B9997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250" y="-373620"/>
                <a:ext cx="10973499" cy="6136343"/>
              </a:xfrm>
              <a:blipFill>
                <a:blip r:embed="rId2"/>
                <a:stretch>
                  <a:fillRect l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FA228F7D-6863-4784-B454-19AA5350DF1C}"/>
              </a:ext>
            </a:extLst>
          </p:cNvPr>
          <p:cNvSpPr/>
          <p:nvPr/>
        </p:nvSpPr>
        <p:spPr>
          <a:xfrm>
            <a:off x="9694507" y="4693299"/>
            <a:ext cx="606490" cy="5318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0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9716-E618-4ADA-B846-D1628789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00" y="292603"/>
            <a:ext cx="11811896" cy="59182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4.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z.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xen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en-US" sz="36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z2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3d</a:t>
            </a:r>
            <a:r>
              <a:rPr lang="en-US" sz="36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z2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en-US" sz="36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3d</a:t>
            </a:r>
            <a:r>
              <a:rPr lang="en-US" sz="36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                 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</a:t>
            </a:r>
            <a:r>
              <a:rPr lang="en-US" sz="36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en-US" sz="3600" b="1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xz</a:t>
            </a:r>
            <a:r>
              <a:rPr lang="en-US" sz="36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3d</a:t>
            </a:r>
            <a:r>
              <a:rPr lang="en-US" sz="3600" b="1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xz</a:t>
            </a:r>
            <a:r>
              <a:rPr lang="en-US" sz="36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en-US" sz="3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3d</a:t>
            </a:r>
            <a:r>
              <a:rPr lang="en-US" sz="3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yz           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 </a:t>
            </a:r>
            <a:r>
              <a:rPr lang="en-US" sz="36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en-US" sz="3600" b="1" baseline="-250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x2 - y2 </a:t>
            </a:r>
            <a:r>
              <a:rPr lang="en-US" sz="3600" b="1" dirty="0" err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3d</a:t>
            </a:r>
            <a:r>
              <a:rPr lang="en-US" sz="3600" b="1" baseline="-250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x2- y2</a:t>
            </a:r>
            <a:r>
              <a:rPr lang="en-US" sz="36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4p</a:t>
            </a:r>
            <a:r>
              <a:rPr lang="en-US" sz="3600" b="1" baseline="-25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3600" b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4d</a:t>
            </a:r>
            <a:r>
              <a:rPr lang="en-US" sz="3600" b="1" baseline="-25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xz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            B.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2,3            C.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3,4,6        D.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1C41A0-E8F6-45C8-9564-39CCD0DC853C}"/>
              </a:ext>
            </a:extLst>
          </p:cNvPr>
          <p:cNvSpPr/>
          <p:nvPr/>
        </p:nvSpPr>
        <p:spPr>
          <a:xfrm>
            <a:off x="5887616" y="5103846"/>
            <a:ext cx="606490" cy="5318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5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7644-6E75-44EA-A997-832A21BDE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419" y="0"/>
            <a:ext cx="11040612" cy="6240390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s-E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s-E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s-ES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s-E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s-E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s-E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s-E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s-E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s-E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s-E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s-E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s-ES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</a:t>
            </a:r>
            <a:r>
              <a:rPr lang="es-E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s-E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s-E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rgbClr val="CC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s-E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bão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s-E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VB </a:t>
            </a:r>
            <a:r>
              <a:rPr lang="es-E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chẵn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electron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orbital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chênh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bền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Theo </a:t>
            </a:r>
            <a:r>
              <a:rPr lang="es-E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VB, </a:t>
            </a:r>
            <a:r>
              <a:rPr lang="es-E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ghép</a:t>
            </a: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1,2,4       B.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3,4		C.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2,5	        D.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1,3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6672C5-C1DE-4A73-ADDD-DBD9080FD072}"/>
              </a:ext>
            </a:extLst>
          </p:cNvPr>
          <p:cNvSpPr/>
          <p:nvPr/>
        </p:nvSpPr>
        <p:spPr>
          <a:xfrm>
            <a:off x="8761445" y="6046238"/>
            <a:ext cx="606490" cy="5318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4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15AA0-6095-4AFD-BE83-F2B626B66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89233"/>
            <a:ext cx="10654717" cy="528773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xấp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xỉ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electron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xen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bền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D0C206-22B7-43DF-A422-9E9855FE1BC9}"/>
              </a:ext>
            </a:extLst>
          </p:cNvPr>
          <p:cNvSpPr/>
          <p:nvPr/>
        </p:nvSpPr>
        <p:spPr>
          <a:xfrm>
            <a:off x="837487" y="2052736"/>
            <a:ext cx="606490" cy="5318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0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90EEC-28C4-4225-A5CC-8A14E8F04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5331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VIA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electron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np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ns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ankan</a:t>
            </a:r>
            <a:r>
              <a:rPr lang="en-U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sp3.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6EE289-FEAF-40B8-82C5-ABEBCB927808}"/>
              </a:ext>
            </a:extLst>
          </p:cNvPr>
          <p:cNvSpPr/>
          <p:nvPr/>
        </p:nvSpPr>
        <p:spPr>
          <a:xfrm>
            <a:off x="755780" y="2789854"/>
            <a:ext cx="606490" cy="5318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6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FB58F-CB2E-4476-90BF-AC2E0D5D5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548" y="525331"/>
            <a:ext cx="11037345" cy="596152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2.H</a:t>
            </a:r>
            <a:r>
              <a:rPr lang="en-US" sz="32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3200" b="1" u="sng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b="1" u="sng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b="1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="1" baseline="30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H</a:t>
            </a:r>
            <a:r>
              <a:rPr lang="en-US" sz="3200" b="1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="1" u="sng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b="1" baseline="30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3200" b="1" dirty="0">
              <a:solidFill>
                <a:srgbClr val="CC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1,4         C.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2,4,5        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734A3F-88D1-4004-AB3B-5EC0CF16E498}"/>
              </a:ext>
            </a:extLst>
          </p:cNvPr>
          <p:cNvSpPr/>
          <p:nvPr/>
        </p:nvSpPr>
        <p:spPr>
          <a:xfrm>
            <a:off x="328050" y="5428766"/>
            <a:ext cx="606490" cy="5318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Kết quả hình ảnh cho SO 2Cl2">
            <a:extLst>
              <a:ext uri="{FF2B5EF4-FFF2-40B4-BE49-F238E27FC236}">
                <a16:creationId xmlns:a16="http://schemas.microsoft.com/office/drawing/2014/main" id="{03E1572E-7282-4AF9-A1A9-29A551EEC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440" y="1871830"/>
            <a:ext cx="1674047" cy="181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Kết quả hình ảnh cho H2O bond">
            <a:extLst>
              <a:ext uri="{FF2B5EF4-FFF2-40B4-BE49-F238E27FC236}">
                <a16:creationId xmlns:a16="http://schemas.microsoft.com/office/drawing/2014/main" id="{7EAC67BE-443E-4F07-A016-2F5946DFA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484" y="1871830"/>
            <a:ext cx="19240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Kết quả hình ảnh cho SO3 2-">
            <a:extLst>
              <a:ext uri="{FF2B5EF4-FFF2-40B4-BE49-F238E27FC236}">
                <a16:creationId xmlns:a16="http://schemas.microsoft.com/office/drawing/2014/main" id="{D0B2EEFB-65AE-4B54-8F95-6C6C30EAC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950" y="1871830"/>
            <a:ext cx="2955787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Kết quả hình ảnh cho SO4 2- geometry">
            <a:extLst>
              <a:ext uri="{FF2B5EF4-FFF2-40B4-BE49-F238E27FC236}">
                <a16:creationId xmlns:a16="http://schemas.microsoft.com/office/drawing/2014/main" id="{258F8564-4039-4504-B7D8-83F9C42E3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759" y="3554729"/>
            <a:ext cx="24574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2B12D4-946C-44B6-8208-F637E61150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383" y="3274393"/>
            <a:ext cx="2683975" cy="21472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E13E2C-7308-47A3-9026-B72B414F2A31}"/>
              </a:ext>
            </a:extLst>
          </p:cNvPr>
          <p:cNvSpPr txBox="1"/>
          <p:nvPr/>
        </p:nvSpPr>
        <p:spPr>
          <a:xfrm rot="19472022">
            <a:off x="6228571" y="1817268"/>
            <a:ext cx="344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sym typeface="Symbol" panose="05050102010706020507" pitchFamily="18" charset="2"/>
              </a:rPr>
              <a:t>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F52A60-DD9E-44B7-9226-51FC7BA0C792}"/>
              </a:ext>
            </a:extLst>
          </p:cNvPr>
          <p:cNvSpPr txBox="1"/>
          <p:nvPr/>
        </p:nvSpPr>
        <p:spPr>
          <a:xfrm rot="2689948">
            <a:off x="6003450" y="1868406"/>
            <a:ext cx="344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sym typeface="Symbol" panose="05050102010706020507" pitchFamily="18" charset="2"/>
              </a:rPr>
              <a:t>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5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1786</Words>
  <Application>Microsoft Office PowerPoint</Application>
  <PresentationFormat>Widescreen</PresentationFormat>
  <Paragraphs>174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Câu 3. Chọn phương án đúng.  Trong các liên kết sau, liên kết có thể tồn tại bền vững trong thực tế là (chọn trục liên nhân là trục z): 1) σ_(1s-2p_x )                 2) σ_(2p_x-2p_x )           3) σ_(2s-2p_z )       4) π_(2p_y-2p_x )       5) π_(4p_y-4p_y )            6) π_(3p_y-3d_yz ) A.1,3,4                     B. 2,5,6               C. 4,5                    D. 3,6</vt:lpstr>
      <vt:lpstr>Câu 4. Chọn trường hợp đúng. Gọi trục liên nhân là trục z.  Chọn trường hợp liên kết  có khả năng tạo thành do sự xen phủ giữa các AO hóa trị sau: 1.   3dz2 và 3dz2        2.   3dxy và 3dxy                  3.   3dxz và 3dxz  4.   3dyz và 3dyz            5.   3dx2 - y2 và  3dx2- y2   6.   4px và 4dxz  A. Chỉ 5             B. Chỉ 2,3            C. Chỉ 3,4,6        D. Chỉ 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8 64Bit VS7</dc:creator>
  <cp:lastModifiedBy>Win 8 64Bit VS7</cp:lastModifiedBy>
  <cp:revision>111</cp:revision>
  <dcterms:created xsi:type="dcterms:W3CDTF">2019-02-12T11:24:39Z</dcterms:created>
  <dcterms:modified xsi:type="dcterms:W3CDTF">2019-09-18T11:38:25Z</dcterms:modified>
</cp:coreProperties>
</file>