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05B27-3FDF-40A1-B9BC-6A47748EE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6F5036-6A78-48B8-A438-EA4E74896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95AAB-4722-42BA-9A3C-51A74019B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5DDBD-3C44-49DF-AC38-F5983BA0799C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B001B-BC4F-4CC5-AB60-859AEC1DB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CACED-C783-4B41-B319-C5C1CF01D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0349-9B6F-4F1C-9756-A77DB83A7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57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0A0E1-13A3-410C-87FE-0CF682FB7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CB439-FEBC-4718-ACEC-F09117C82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AB74F-CEE3-4617-8631-D3EC27C3B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5DDBD-3C44-49DF-AC38-F5983BA0799C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E16B9-BD03-48B3-B69F-87C45BDF5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A0980-F340-45AD-8DA9-968ECBD01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0349-9B6F-4F1C-9756-A77DB83A7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00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B42091-90F0-4852-A891-036E2DC23F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BDCDA2-8ED0-4E66-AEB1-D99647D6F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79DB7-1C19-4FEE-B41E-E2636A41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5DDBD-3C44-49DF-AC38-F5983BA0799C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5FA7A-12F7-4239-8C53-038111E98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DBF4C-2F56-40F7-845E-BDCF1A48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0349-9B6F-4F1C-9756-A77DB83A7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3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B016A-6199-482D-9B0D-572AE1D10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0E26B-1AF7-4DC3-A56D-11AB5324D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96E45-3A7A-49AB-9D6C-C7011F98F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5DDBD-3C44-49DF-AC38-F5983BA0799C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4401D-DDF9-4288-9330-AAB8EF069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72F7A-5515-4FE3-AD92-FFEF851D4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0349-9B6F-4F1C-9756-A77DB83A7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50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02345-BAEA-4DC9-A99B-85EE0EE58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4402B-A013-4E4E-B116-9F2D8EC1E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B4E84-3380-4A5E-8E4C-EAA0E362E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5DDBD-3C44-49DF-AC38-F5983BA0799C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497B9-F858-40BE-81F2-E69478A5F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9C999-08AA-45EE-8316-674C5B35A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0349-9B6F-4F1C-9756-A77DB83A7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9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68B38-2418-434C-B870-0C79798F9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CBD54-F541-469F-99D9-0683C30774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3B18E6-CB15-4CE1-A6D9-DA16BBEB5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9AD16-235C-428F-9173-2E706A2C8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5DDBD-3C44-49DF-AC38-F5983BA0799C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B4183-C603-4C4A-B613-752510E94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1A4C6-EAB1-421D-8264-68F9C07D0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0349-9B6F-4F1C-9756-A77DB83A7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0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26615-D091-47BF-86BA-331B92161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D6208-FDCE-4809-904D-92894329B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A2814-F1E4-4D7B-95E2-E6C84C128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28BE4E-309E-44E7-A23F-DD6568C2DA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31D78C-EA0E-417F-BB3C-2CFFDA3245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89CDB2-0BD8-4A96-BDB5-1FF764820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5DDBD-3C44-49DF-AC38-F5983BA0799C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D57831-7237-425B-A816-326C976E5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0CC34D-1435-4C68-AC69-BAF74590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0349-9B6F-4F1C-9756-A77DB83A7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34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92413-4E89-416E-A177-4E52378AF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F0F51D-F660-4C04-9CC4-A6D6435CF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5DDBD-3C44-49DF-AC38-F5983BA0799C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E40C6D-0231-4DD9-94B6-A40400FC6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F0589-687D-434B-B178-D0550D3F3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0349-9B6F-4F1C-9756-A77DB83A7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76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6847D1-BFF8-4C3E-BF00-991D71094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5DDBD-3C44-49DF-AC38-F5983BA0799C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D1AC6D-B7D2-4A89-A1C2-3D2C268C3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BD3BE-CA74-4EAD-B6BC-A1586FDC8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0349-9B6F-4F1C-9756-A77DB83A7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5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EE9D1-77D8-41E8-BF91-D646B3553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60D47-E2CB-44C4-B2AA-6A756FC5D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D8D0B-70B2-48A6-B66C-1E4280F6B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71003-229D-4214-A5B4-A1F5B50AC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5DDBD-3C44-49DF-AC38-F5983BA0799C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0044E-69E1-464C-B4F0-A14CFC3CF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31283-9EB9-4328-9CDA-893DFFED0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0349-9B6F-4F1C-9756-A77DB83A7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07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2CFEC-79A5-4B5E-9020-9B1DA02AC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E60FAF-33A3-47B7-9C6E-C362680BE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D4986-6C3B-4A6E-BF05-2372AD77D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A700AD-C69E-45BF-AAE5-4B66883FF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5DDBD-3C44-49DF-AC38-F5983BA0799C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7D616-5BF4-4615-99EB-B2E05B1C1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865F5-F18E-48F7-9210-B35D6812A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0349-9B6F-4F1C-9756-A77DB83A7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77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AAA054-8A12-4E83-BEE1-5FD1E263C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5F10F-150D-48D5-9A4A-D517099F5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B78A4-EB43-4D66-9437-389DFC4051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5DDBD-3C44-49DF-AC38-F5983BA0799C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7F77B-5367-4B2E-BE96-9545F70271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381B4-F002-4B24-9C90-4CA1384D3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70349-9B6F-4F1C-9756-A77DB83A7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30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F35D917-7074-4793-9E9F-5ACA397DA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6888" y="582000"/>
            <a:ext cx="9144000" cy="6087247"/>
          </a:xfrm>
        </p:spPr>
        <p:txBody>
          <a:bodyPr>
            <a:normAutofit/>
          </a:bodyPr>
          <a:lstStyle/>
          <a:p>
            <a:endParaRPr lang="en-US" sz="4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 HÀNH</a:t>
            </a:r>
          </a:p>
          <a:p>
            <a:r>
              <a:rPr lang="en-US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4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4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 HỆ THỐNG TUẦN HOÀN</a:t>
            </a:r>
          </a:p>
        </p:txBody>
      </p:sp>
    </p:spTree>
    <p:extLst>
      <p:ext uri="{BB962C8B-B14F-4D97-AF65-F5344CB8AC3E}">
        <p14:creationId xmlns:p14="http://schemas.microsoft.com/office/powerpoint/2010/main" val="1589248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9692D-99B7-4796-A005-36C4791E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312" y="558886"/>
            <a:ext cx="10914776" cy="5758023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5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5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</a:t>
            </a:r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5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5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oxi</a:t>
            </a:r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5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5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Hai </a:t>
            </a:r>
            <a:r>
              <a:rPr lang="en-US" sz="58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5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8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5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8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5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8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5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8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5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oxy </a:t>
            </a:r>
            <a:r>
              <a:rPr lang="en-US" sz="58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5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8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dương</a:t>
            </a:r>
            <a:r>
              <a:rPr lang="en-US" sz="5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8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5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8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5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8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5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8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vi-VN" sz="5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5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Hai </a:t>
            </a:r>
            <a:r>
              <a:rPr lang="en-US" sz="5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5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5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5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5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5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oxy </a:t>
            </a:r>
            <a:r>
              <a:rPr lang="en-US" sz="5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5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sz="5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5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5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5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5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en-US" sz="58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5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8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5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8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5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8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5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5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 tính chất tương tự nhau do cùng nhóm.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en-US" sz="5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oxy </a:t>
            </a:r>
            <a:r>
              <a:rPr lang="en-US" sz="5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5F0EA3-F8E4-41E7-B7D6-1613E7462B7A}"/>
              </a:ext>
            </a:extLst>
          </p:cNvPr>
          <p:cNvSpPr/>
          <p:nvPr/>
        </p:nvSpPr>
        <p:spPr>
          <a:xfrm>
            <a:off x="707570" y="3648185"/>
            <a:ext cx="738231" cy="679508"/>
          </a:xfrm>
          <a:prstGeom prst="ellipse">
            <a:avLst/>
          </a:prstGeom>
          <a:noFill/>
          <a:ln w="31750">
            <a:solidFill>
              <a:srgbClr val="FF0000">
                <a:alpha val="9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1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A50C7-52CC-4BBA-9012-101F5328F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699" y="382718"/>
            <a:ext cx="10515600" cy="5523131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5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5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5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5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Ion X</a:t>
            </a:r>
            <a:r>
              <a:rPr lang="en-US" sz="5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electron.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5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sz="5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5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5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electron </a:t>
            </a:r>
            <a:r>
              <a:rPr lang="en-US" sz="5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5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5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5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sz="5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5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5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5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58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vi-VN" sz="5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5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58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5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5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X</a:t>
            </a:r>
            <a:r>
              <a:rPr lang="en-US" sz="58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5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8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5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8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5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8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5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8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hạt</a:t>
            </a:r>
            <a:r>
              <a:rPr lang="en-US" sz="5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8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5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 = </a:t>
            </a:r>
            <a:r>
              <a:rPr lang="vi-VN" sz="5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en-US" sz="5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5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X </a:t>
            </a:r>
            <a:r>
              <a:rPr lang="en-US" sz="58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5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chu </a:t>
            </a:r>
            <a:r>
              <a:rPr lang="en-US" sz="58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5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5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5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58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5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8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5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8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5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IA </a:t>
            </a:r>
            <a:r>
              <a:rPr lang="en-US" sz="58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5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8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5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8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5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8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5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8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5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8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5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5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 X </a:t>
            </a:r>
            <a:r>
              <a:rPr lang="en-US" sz="5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5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kim</a:t>
            </a:r>
            <a:r>
              <a:rPr lang="en-US" sz="5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5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5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3,4		B. </a:t>
            </a:r>
            <a:r>
              <a:rPr lang="en-US" sz="5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1,2		C. 1,2,3,4		D. </a:t>
            </a:r>
            <a:r>
              <a:rPr lang="en-US" sz="5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2,4</a:t>
            </a:r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E5B8C6E-93DA-4AAB-90C7-58B90E8B4A38}"/>
              </a:ext>
            </a:extLst>
          </p:cNvPr>
          <p:cNvSpPr/>
          <p:nvPr/>
        </p:nvSpPr>
        <p:spPr>
          <a:xfrm>
            <a:off x="614265" y="4898486"/>
            <a:ext cx="738231" cy="679508"/>
          </a:xfrm>
          <a:prstGeom prst="ellipse">
            <a:avLst/>
          </a:prstGeom>
          <a:noFill/>
          <a:ln w="31750">
            <a:solidFill>
              <a:srgbClr val="FF0000">
                <a:alpha val="9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4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D375D-EE36-4870-8D3F-A7075D8A8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362" y="0"/>
            <a:ext cx="11816395" cy="6384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oxyho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 cho các trường hợp sau: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vi-V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vừa lk với Cl và F có số OXH bằng 0</a:t>
            </a:r>
            <a:endParaRPr 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vi-VN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có số OXH bằng -1</a:t>
            </a:r>
          </a:p>
          <a:p>
            <a:pPr marL="0" indent="0">
              <a:buNone/>
            </a:pP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vi-VN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trung tâm có số OXH là +4, S biên có số OXH là 0</a:t>
            </a:r>
          </a:p>
          <a:p>
            <a:pPr marL="0" indent="0">
              <a:buNone/>
            </a:pP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vi-V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trung tâm có số OXH là +6, S biên có số OXH là -1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5B81E7-D6C7-4026-95DD-708E663C1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94" y="771788"/>
            <a:ext cx="1633591" cy="1312876"/>
          </a:xfrm>
          <a:prstGeom prst="rect">
            <a:avLst/>
          </a:prstGeom>
        </p:spPr>
      </p:pic>
      <p:pic>
        <p:nvPicPr>
          <p:cNvPr id="1026" name="Picture 2" descr="Kết quả hình ảnh cho H2O2">
            <a:extLst>
              <a:ext uri="{FF2B5EF4-FFF2-40B4-BE49-F238E27FC236}">
                <a16:creationId xmlns:a16="http://schemas.microsoft.com/office/drawing/2014/main" id="{B70FCFC8-EDF3-4BE6-A370-92B374E17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675" y="2084664"/>
            <a:ext cx="1957256" cy="88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ết quả hình ảnh cho H2S2O3">
            <a:extLst>
              <a:ext uri="{FF2B5EF4-FFF2-40B4-BE49-F238E27FC236}">
                <a16:creationId xmlns:a16="http://schemas.microsoft.com/office/drawing/2014/main" id="{D63A3FF5-0B43-459B-ACA3-0CB4F009E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94" y="2973898"/>
            <a:ext cx="1331686" cy="142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A8F178-225B-49B3-8F5E-1D681705A6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72" y="4760793"/>
            <a:ext cx="1889633" cy="1421932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5381D9D3-889B-4811-8BB1-B70FA4A5153D}"/>
              </a:ext>
            </a:extLst>
          </p:cNvPr>
          <p:cNvSpPr/>
          <p:nvPr/>
        </p:nvSpPr>
        <p:spPr>
          <a:xfrm>
            <a:off x="179444" y="5310273"/>
            <a:ext cx="738231" cy="679508"/>
          </a:xfrm>
          <a:prstGeom prst="ellipse">
            <a:avLst/>
          </a:prstGeom>
          <a:noFill/>
          <a:ln w="31750">
            <a:solidFill>
              <a:srgbClr val="FF0000">
                <a:alpha val="9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2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5B51A-3319-4144-87AE-156117488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084" y="386403"/>
            <a:ext cx="11268826" cy="608519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Ở chu </a:t>
            </a: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</a:t>
            </a:r>
            <a:r>
              <a:rPr lang="en-US" sz="3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2s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O) &gt; E</a:t>
            </a:r>
            <a:r>
              <a:rPr lang="en-US" sz="3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2s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F) </a:t>
            </a: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 sz="3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2p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O) &gt; E</a:t>
            </a:r>
            <a:r>
              <a:rPr lang="en-US" sz="3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2p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F)</a:t>
            </a:r>
            <a:r>
              <a:rPr lang="vi-V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Ở chu </a:t>
            </a:r>
            <a:r>
              <a:rPr lang="en-U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(E</a:t>
            </a:r>
            <a:r>
              <a:rPr lang="en-US" sz="32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2p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E</a:t>
            </a:r>
            <a:r>
              <a:rPr lang="en-US" sz="32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2s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&lt;  (E</a:t>
            </a:r>
            <a:r>
              <a:rPr lang="en-US" sz="32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2p 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E</a:t>
            </a:r>
            <a:r>
              <a:rPr lang="en-US" sz="32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2s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9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vi-VN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Ở 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VIIA : E</a:t>
            </a:r>
            <a:r>
              <a:rPr lang="en-US" sz="3200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3s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Cl) &lt; E</a:t>
            </a:r>
            <a:r>
              <a:rPr lang="en-US" sz="3200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4s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Br)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 sz="3200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3p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Cl) &lt; E</a:t>
            </a:r>
            <a:r>
              <a:rPr lang="en-US" sz="3200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4p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Ở 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VIIA: (E</a:t>
            </a:r>
            <a:r>
              <a:rPr lang="en-US" sz="32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3p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E</a:t>
            </a:r>
            <a:r>
              <a:rPr lang="en-US" sz="32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3s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 &lt;  (E</a:t>
            </a:r>
            <a:r>
              <a:rPr lang="en-US" sz="32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4p 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E</a:t>
            </a:r>
            <a:r>
              <a:rPr lang="en-US" sz="32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4s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2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</a:p>
          <a:p>
            <a:pPr marL="514350" indent="-514350">
              <a:lnSpc>
                <a:spcPct val="150000"/>
              </a:lnSpc>
              <a:buAutoNum type="alphaUcPeriod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B.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1,3           C.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1,2            D.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3,4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D4AE802-9F91-40B5-83D6-BF1054509CB0}"/>
              </a:ext>
            </a:extLst>
          </p:cNvPr>
          <p:cNvSpPr/>
          <p:nvPr/>
        </p:nvSpPr>
        <p:spPr>
          <a:xfrm>
            <a:off x="338064" y="4834412"/>
            <a:ext cx="738231" cy="679508"/>
          </a:xfrm>
          <a:prstGeom prst="ellipse">
            <a:avLst/>
          </a:prstGeom>
          <a:noFill/>
          <a:ln w="31750">
            <a:solidFill>
              <a:srgbClr val="FF0000">
                <a:alpha val="9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8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50558-2DBF-4D91-894B-BB9D0201A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89" y="584653"/>
            <a:ext cx="11431555" cy="547091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vi-VN" sz="3200" b="1" dirty="0"/>
              <a:t>Câu 13. </a:t>
            </a:r>
            <a:r>
              <a:rPr lang="vi-VN" sz="3200" dirty="0"/>
              <a:t>Chọn đáp án đúng. Sắp xếp các nguyên tố sau theo trật tự độ âm điện giảm dần: </a:t>
            </a:r>
            <a:r>
              <a:rPr lang="vi-VN" sz="3200" baseline="-25000" dirty="0"/>
              <a:t>15</a:t>
            </a:r>
            <a:r>
              <a:rPr lang="vi-VN" sz="3200" dirty="0"/>
              <a:t>P, </a:t>
            </a:r>
            <a:r>
              <a:rPr lang="vi-VN" sz="3200" baseline="-25000" dirty="0"/>
              <a:t>33</a:t>
            </a:r>
            <a:r>
              <a:rPr lang="vi-VN" sz="3200" dirty="0"/>
              <a:t>As, </a:t>
            </a:r>
            <a:r>
              <a:rPr lang="vi-VN" sz="3200" baseline="-25000" dirty="0"/>
              <a:t>55</a:t>
            </a:r>
            <a:r>
              <a:rPr lang="vi-VN" sz="3200" dirty="0"/>
              <a:t>Cs, </a:t>
            </a:r>
            <a:r>
              <a:rPr lang="vi-VN" sz="3200" baseline="-25000" dirty="0"/>
              <a:t>24</a:t>
            </a:r>
            <a:r>
              <a:rPr lang="vi-VN" sz="3200" dirty="0"/>
              <a:t>Cr, </a:t>
            </a:r>
            <a:r>
              <a:rPr lang="vi-VN" sz="3200" baseline="-25000" dirty="0"/>
              <a:t>17</a:t>
            </a:r>
            <a:r>
              <a:rPr lang="vi-VN" sz="3200" dirty="0"/>
              <a:t>Cl, </a:t>
            </a:r>
            <a:r>
              <a:rPr lang="vi-VN" sz="3200" baseline="-25000" dirty="0"/>
              <a:t>38</a:t>
            </a:r>
            <a:r>
              <a:rPr lang="vi-VN" sz="3200" dirty="0"/>
              <a:t>Sr, </a:t>
            </a:r>
            <a:r>
              <a:rPr lang="vi-VN" sz="3200" baseline="-25000" dirty="0"/>
              <a:t>22</a:t>
            </a:r>
            <a:r>
              <a:rPr lang="vi-VN" sz="3200" dirty="0"/>
              <a:t>Ti, </a:t>
            </a:r>
            <a:r>
              <a:rPr lang="vi-VN" sz="3200" baseline="-25000" dirty="0"/>
              <a:t>8</a:t>
            </a:r>
            <a:r>
              <a:rPr lang="vi-VN" sz="3200" dirty="0"/>
              <a:t>O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vi-VN" sz="3200" dirty="0">
                <a:solidFill>
                  <a:srgbClr val="0000FF"/>
                </a:solidFill>
              </a:rPr>
              <a:t>O &gt; Cl &gt; P &gt; As &gt; Cr &gt; Ti &gt; Sr &gt; Cs 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vi-VN" sz="3200" dirty="0">
                <a:solidFill>
                  <a:srgbClr val="FF0000"/>
                </a:solidFill>
              </a:rPr>
              <a:t>O &gt; Cl &gt; P &gt; As &gt; Cr &gt; Ti &gt; Cs &gt; Sr 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vi-VN" sz="3200" dirty="0">
                <a:solidFill>
                  <a:schemeClr val="accent6">
                    <a:lumMod val="50000"/>
                  </a:schemeClr>
                </a:solidFill>
              </a:rPr>
              <a:t>Cl &gt; O &gt; P &gt; As &gt; Sr &gt; Cr &gt; Ti &gt; Cs 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vi-VN" sz="3200" dirty="0">
                <a:solidFill>
                  <a:srgbClr val="9933FF"/>
                </a:solidFill>
              </a:rPr>
              <a:t>Cl &gt; O &gt; P &gt; As &gt; Cr &gt; Ti &gt; Sr &gt; Cs </a:t>
            </a:r>
          </a:p>
          <a:p>
            <a:pPr marL="0" indent="0">
              <a:buNone/>
            </a:pPr>
            <a:endParaRPr lang="vi-VN" dirty="0">
              <a:solidFill>
                <a:srgbClr val="9933FF"/>
              </a:solidFill>
            </a:endParaRPr>
          </a:p>
          <a:p>
            <a:pPr marL="514350" indent="-514350">
              <a:buFont typeface="+mj-lt"/>
              <a:buAutoNum type="alphaUcPeriod"/>
            </a:pP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86EDD64-2B19-4B91-8E2E-FB5FC489FB20}"/>
              </a:ext>
            </a:extLst>
          </p:cNvPr>
          <p:cNvSpPr/>
          <p:nvPr/>
        </p:nvSpPr>
        <p:spPr>
          <a:xfrm>
            <a:off x="356725" y="2874983"/>
            <a:ext cx="738231" cy="679508"/>
          </a:xfrm>
          <a:prstGeom prst="ellipse">
            <a:avLst/>
          </a:prstGeom>
          <a:noFill/>
          <a:ln w="31750">
            <a:solidFill>
              <a:srgbClr val="FF0000">
                <a:alpha val="9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83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FDC88-B7A4-4022-89C9-6BE6EAF2E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951" y="516942"/>
            <a:ext cx="11576808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</a:t>
            </a:r>
            <a:r>
              <a:rPr lang="en-US" sz="3600" dirty="0"/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fr-FR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fr-FR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chu </a:t>
            </a:r>
            <a:r>
              <a:rPr lang="fr-FR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fr-FR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fr-FR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r>
              <a:rPr lang="fr-FR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fr-FR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fr-FR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fr-FR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khử</a:t>
            </a:r>
            <a:r>
              <a:rPr lang="fr-FR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fr-FR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</a:t>
            </a:r>
            <a:r>
              <a:rPr lang="fr-FR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fr-FR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fr-FR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dần</a:t>
            </a:r>
            <a:r>
              <a:rPr lang="fr-FR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fr-FR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oxy</a:t>
            </a:r>
            <a:r>
              <a:rPr lang="fr-FR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fr-FR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fr-FR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</a:t>
            </a:r>
            <a:r>
              <a:rPr lang="fr-FR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fr-FR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fr-FR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dần</a:t>
            </a:r>
            <a:r>
              <a:rPr lang="fr-FR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3.Ở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OXH d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dần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hạt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       B.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         C.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            D.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3,4</a:t>
            </a:r>
          </a:p>
          <a:p>
            <a:pPr marL="0" indent="0">
              <a:buNone/>
            </a:pPr>
            <a:r>
              <a:rPr lang="en-US" sz="3600" dirty="0"/>
              <a:t>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0FEF708-B4EA-460A-B017-85E203DAE131}"/>
              </a:ext>
            </a:extLst>
          </p:cNvPr>
          <p:cNvSpPr/>
          <p:nvPr/>
        </p:nvSpPr>
        <p:spPr>
          <a:xfrm>
            <a:off x="385894" y="5570290"/>
            <a:ext cx="738231" cy="679508"/>
          </a:xfrm>
          <a:prstGeom prst="ellipse">
            <a:avLst/>
          </a:prstGeom>
          <a:noFill/>
          <a:ln w="31750">
            <a:solidFill>
              <a:srgbClr val="FF0000">
                <a:alpha val="9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7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7E4E6-99AF-4298-B004-CB4EE14A8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570" y="366656"/>
            <a:ext cx="11712430" cy="536323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1. 14 </a:t>
            </a:r>
            <a:r>
              <a:rPr lang="en-US" sz="3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 </a:t>
            </a:r>
            <a:r>
              <a:rPr lang="en-US" sz="3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chu </a:t>
            </a:r>
            <a:r>
              <a:rPr lang="en-US" sz="3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en-US" sz="3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57 </a:t>
            </a:r>
            <a:r>
              <a:rPr lang="en-US" sz="3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70 </a:t>
            </a:r>
            <a:r>
              <a:rPr lang="en-US" sz="3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IIIB.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2. 10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chu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VIIIA </a:t>
            </a:r>
            <a:r>
              <a:rPr lang="en-US" sz="3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 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vi-VN" sz="3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guyên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IA </a:t>
            </a:r>
            <a:r>
              <a:rPr lang="vi-VN" sz="3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cùng chu kỳ với </a:t>
            </a:r>
            <a:r>
              <a:rPr lang="vi-VN" sz="3600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r>
              <a:rPr lang="vi-VN" sz="3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 có Z =19. 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1,2     B.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2,3          C.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1,4      D.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1,2,3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BAFCA78-8BE4-4FB2-BBC1-292ED20A586A}"/>
              </a:ext>
            </a:extLst>
          </p:cNvPr>
          <p:cNvSpPr/>
          <p:nvPr/>
        </p:nvSpPr>
        <p:spPr>
          <a:xfrm>
            <a:off x="8475535" y="5390133"/>
            <a:ext cx="738231" cy="679508"/>
          </a:xfrm>
          <a:prstGeom prst="ellipse">
            <a:avLst/>
          </a:prstGeom>
          <a:noFill/>
          <a:ln w="31750">
            <a:solidFill>
              <a:srgbClr val="FF0000">
                <a:alpha val="9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4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3AEB3-2EC3-4225-8EA0-AA9BEAB97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714" y="268447"/>
            <a:ext cx="10766572" cy="644541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Hãy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ion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dần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  </a:t>
            </a:r>
            <a:r>
              <a:rPr lang="en-US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  </a:t>
            </a:r>
            <a:r>
              <a:rPr lang="en-US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  </a:t>
            </a:r>
            <a:r>
              <a:rPr lang="en-US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en-US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3+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  </a:t>
            </a:r>
            <a:r>
              <a:rPr lang="en-US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  </a:t>
            </a:r>
            <a:r>
              <a:rPr lang="en-US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5+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 </a:t>
            </a:r>
            <a:r>
              <a:rPr lang="en-US" sz="3600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15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600" baseline="30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5+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&lt; </a:t>
            </a:r>
            <a:r>
              <a:rPr lang="en-US" sz="3600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en-US" sz="3600" baseline="30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3+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3600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3600" baseline="30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  </a:t>
            </a:r>
            <a:r>
              <a:rPr lang="en-US" sz="3600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3600" baseline="30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&lt; </a:t>
            </a:r>
            <a:r>
              <a:rPr lang="en-US" sz="3600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600" baseline="30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&lt; </a:t>
            </a:r>
            <a:r>
              <a:rPr lang="en-US" sz="3600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600" baseline="30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742950" indent="-742950">
              <a:buAutoNum type="alphaUcPeriod" startAt="2"/>
            </a:pPr>
            <a:r>
              <a:rPr lang="en-US" sz="36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600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 </a:t>
            </a:r>
            <a:r>
              <a:rPr lang="en-US" sz="36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600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5+</a:t>
            </a:r>
            <a:r>
              <a:rPr lang="en-US" sz="36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sz="36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en-US" sz="3600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3+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36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3600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sz="36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3600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&lt;   </a:t>
            </a:r>
            <a:r>
              <a:rPr lang="en-US" sz="36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600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 </a:t>
            </a:r>
          </a:p>
          <a:p>
            <a:pPr marL="742950" indent="-742950">
              <a:buAutoNum type="alphaUcPeriod" startAt="2"/>
            </a:pPr>
            <a:r>
              <a:rPr lang="en-US" sz="36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en-US" sz="36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3+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36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36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 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 </a:t>
            </a:r>
            <a:r>
              <a:rPr lang="en-US" sz="36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36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&lt; </a:t>
            </a:r>
            <a:r>
              <a:rPr lang="en-US" sz="36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6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 </a:t>
            </a:r>
            <a:r>
              <a:rPr lang="en-US" sz="36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6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5+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   </a:t>
            </a:r>
            <a:r>
              <a:rPr lang="en-US" sz="36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6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</a:t>
            </a:r>
            <a:endParaRPr lang="en-US" sz="3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</a:t>
            </a:r>
            <a:r>
              <a:rPr lang="en-US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9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 </a:t>
            </a:r>
            <a:r>
              <a:rPr lang="en-US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 </a:t>
            </a:r>
            <a:r>
              <a:rPr lang="en-US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 </a:t>
            </a:r>
            <a:r>
              <a:rPr lang="en-US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5+</a:t>
            </a:r>
            <a:r>
              <a:rPr lang="en-US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en-US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3+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52CEEDE6-69AC-431A-90DC-1EAF59CFA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93615" y="2684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C4299262-4055-44DE-8BBD-219B7BD98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16" y="42097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BDF0CE9-48CA-45CA-ACE0-B2F41DFF2C90}"/>
              </a:ext>
            </a:extLst>
          </p:cNvPr>
          <p:cNvSpPr/>
          <p:nvPr/>
        </p:nvSpPr>
        <p:spPr>
          <a:xfrm>
            <a:off x="609829" y="3227664"/>
            <a:ext cx="738231" cy="679508"/>
          </a:xfrm>
          <a:prstGeom prst="ellipse">
            <a:avLst/>
          </a:prstGeom>
          <a:noFill/>
          <a:ln w="31750">
            <a:solidFill>
              <a:srgbClr val="FF0000">
                <a:alpha val="9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1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9374A-2329-48C1-830F-90B294637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780176"/>
            <a:ext cx="11353800" cy="546389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electron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cặp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; </a:t>
            </a:r>
            <a:r>
              <a:rPr lang="en-US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; </a:t>
            </a:r>
            <a:r>
              <a:rPr lang="en-US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; </a:t>
            </a:r>
            <a:r>
              <a:rPr lang="en-US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</a:t>
            </a:r>
            <a:r>
              <a:rPr lang="en-US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Na, K, C, O, Cl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           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Na, K, C, O</a:t>
            </a:r>
            <a:r>
              <a:rPr lang="en-US" sz="36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Ne, Ca, N, O</a:t>
            </a:r>
            <a:r>
              <a:rPr lang="en-US" sz="3600" baseline="30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Cl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   D. Ne, Ca, N, O,  F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F5A4C73-6169-4FCC-90D4-15A326251855}"/>
              </a:ext>
            </a:extLst>
          </p:cNvPr>
          <p:cNvSpPr/>
          <p:nvPr/>
        </p:nvSpPr>
        <p:spPr>
          <a:xfrm>
            <a:off x="329911" y="3993416"/>
            <a:ext cx="738231" cy="679508"/>
          </a:xfrm>
          <a:prstGeom prst="ellipse">
            <a:avLst/>
          </a:prstGeom>
          <a:noFill/>
          <a:ln w="31750">
            <a:solidFill>
              <a:srgbClr val="FF0000">
                <a:alpha val="9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0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FC512-66BB-4E2E-99CE-50A558488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269" y="685465"/>
            <a:ext cx="10515600" cy="406105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Hãy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khí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trơ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chu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 biết nguyên tố khí trơ ở chu kì 5 có Z = 54</a:t>
            </a:r>
            <a:r>
              <a:rPr lang="vi-VN" sz="3600" dirty="0">
                <a:latin typeface="+mj-lt"/>
              </a:rPr>
              <a:t>.</a:t>
            </a:r>
            <a:endParaRPr lang="en-US" sz="3600" dirty="0"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3600" dirty="0">
              <a:latin typeface="+mj-lt"/>
            </a:endParaRPr>
          </a:p>
          <a:p>
            <a:pPr marL="0" lvl="0" indent="0">
              <a:buNone/>
            </a:pP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A.132             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150            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168           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180  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4CDCD9E-48C8-4C59-80CE-90DF3C629423}"/>
              </a:ext>
            </a:extLst>
          </p:cNvPr>
          <p:cNvSpPr/>
          <p:nvPr/>
        </p:nvSpPr>
        <p:spPr>
          <a:xfrm>
            <a:off x="6264179" y="3918772"/>
            <a:ext cx="738231" cy="679508"/>
          </a:xfrm>
          <a:prstGeom prst="ellipse">
            <a:avLst/>
          </a:prstGeom>
          <a:noFill/>
          <a:ln w="31750">
            <a:solidFill>
              <a:srgbClr val="FF0000">
                <a:alpha val="9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4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91AEF-1AE7-46F5-B270-F76A2F9A6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227" y="285226"/>
            <a:ext cx="11476140" cy="6149130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9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Li, </a:t>
            </a:r>
            <a:r>
              <a:rPr lang="en-US" sz="39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N, </a:t>
            </a:r>
            <a:r>
              <a:rPr lang="en-US" sz="39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Cl, </a:t>
            </a:r>
            <a:r>
              <a:rPr lang="en-US" sz="39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V, </a:t>
            </a:r>
            <a:r>
              <a:rPr lang="en-US" sz="39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Br, </a:t>
            </a:r>
            <a:r>
              <a:rPr lang="en-US" sz="39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37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Rb, </a:t>
            </a:r>
            <a:r>
              <a:rPr lang="en-US" sz="39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47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Ag, </a:t>
            </a:r>
            <a:r>
              <a:rPr lang="en-US" sz="39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57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La, </a:t>
            </a:r>
            <a:r>
              <a:rPr lang="en-US" sz="39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58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9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60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Nd. </a:t>
            </a:r>
          </a:p>
          <a:p>
            <a:pPr marL="0" indent="0">
              <a:buNone/>
            </a:pPr>
            <a:endParaRPr lang="en-US" sz="3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4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sz="41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1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4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1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4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1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4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 </a:t>
            </a:r>
            <a:r>
              <a:rPr lang="en-US" sz="41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4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Li, </a:t>
            </a:r>
            <a:r>
              <a:rPr lang="en-US" sz="41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Rb</a:t>
            </a:r>
            <a:r>
              <a:rPr lang="en-US" sz="4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</a:t>
            </a:r>
            <a:r>
              <a:rPr lang="en-US" sz="4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41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sz="41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1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1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41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1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41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1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41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 </a:t>
            </a:r>
            <a:r>
              <a:rPr lang="en-US" sz="41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41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N, Cl, Br, Ce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4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sz="41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1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4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1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4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1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4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 </a:t>
            </a:r>
            <a:r>
              <a:rPr lang="en-US" sz="41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4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La, Ce, Nd	</a:t>
            </a:r>
            <a:r>
              <a:rPr lang="en-US" sz="4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4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en-US" sz="4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4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4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4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chu </a:t>
            </a:r>
            <a:r>
              <a:rPr lang="en-US" sz="4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4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4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4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Rb</a:t>
            </a:r>
            <a:r>
              <a:rPr lang="en-US" sz="4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Br, V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41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5) La, Ce </a:t>
            </a:r>
            <a:r>
              <a:rPr lang="en-US" sz="41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1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Nd </a:t>
            </a:r>
            <a:r>
              <a:rPr lang="en-US" sz="41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41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1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41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chu </a:t>
            </a:r>
            <a:r>
              <a:rPr lang="en-US" sz="41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41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en-US" sz="41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1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1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1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1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41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1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41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IIIB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4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6) </a:t>
            </a:r>
            <a:r>
              <a:rPr lang="en-US" sz="41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1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4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1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4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1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4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 </a:t>
            </a:r>
            <a:r>
              <a:rPr lang="en-US" sz="41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4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V, La, A</a:t>
            </a:r>
            <a:r>
              <a:rPr lang="vi-VN" sz="4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g.</a:t>
            </a:r>
            <a:endParaRPr lang="en-US" sz="41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9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vi-VN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5,6	    B. 1,2,3,4	    C.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2,3,5	   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D.Chỉ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1,4,6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C53887D-1BC0-4B6D-9A33-E263714E7D02}"/>
              </a:ext>
            </a:extLst>
          </p:cNvPr>
          <p:cNvSpPr/>
          <p:nvPr/>
        </p:nvSpPr>
        <p:spPr>
          <a:xfrm>
            <a:off x="712465" y="5754848"/>
            <a:ext cx="738231" cy="679508"/>
          </a:xfrm>
          <a:prstGeom prst="ellipse">
            <a:avLst/>
          </a:prstGeom>
          <a:noFill/>
          <a:ln w="31750">
            <a:solidFill>
              <a:srgbClr val="FF0000">
                <a:alpha val="9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6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85B05-DDBC-44E0-B150-27C36AF13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561" y="374329"/>
            <a:ext cx="11543250" cy="6068415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4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4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</a:t>
            </a:r>
            <a:r>
              <a:rPr 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sz="4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fr-FR" sz="4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fr-FR" sz="4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4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fr-FR" sz="4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chu </a:t>
            </a:r>
            <a:r>
              <a:rPr lang="fr-FR" sz="4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fr-FR" sz="4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và 3, </a:t>
            </a:r>
            <a:r>
              <a:rPr lang="fr-FR" sz="4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fr-FR" sz="4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4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fr-FR" sz="4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4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fr-FR" sz="4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4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fr-FR" sz="4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4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fr-FR" sz="4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4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fr-FR" sz="4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ion </a:t>
            </a:r>
            <a:r>
              <a:rPr lang="fr-FR" sz="4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fr-FR" sz="4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fr-FR" sz="46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4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tăng dần theo trật tự sau: </a:t>
            </a:r>
            <a:endParaRPr lang="en-US" sz="4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vi-VN" sz="4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IA &lt; IIA &lt; II</a:t>
            </a:r>
            <a:r>
              <a:rPr lang="en-US" sz="4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vi-VN" sz="4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&lt; IVA &lt; VA &lt; V</a:t>
            </a:r>
            <a:r>
              <a:rPr lang="en-US" sz="4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vi-VN" sz="4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&lt; VIIA &lt; VIIIA</a:t>
            </a:r>
            <a:endParaRPr lang="en-US" sz="4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sz="4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I</a:t>
            </a:r>
            <a:r>
              <a:rPr lang="vi-VN" sz="4600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4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4600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vi-VN" sz="4600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vi-VN" sz="4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fr-FR" sz="4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vi-VN" sz="4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fr-FR" sz="4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vi-VN" sz="4600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4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vi-VN" sz="4600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vi-VN" sz="4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</a:t>
            </a:r>
            <a:r>
              <a:rPr lang="fr-FR" sz="4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vi-VN" sz="4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 I</a:t>
            </a:r>
            <a:r>
              <a:rPr lang="vi-VN" sz="4600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vi-VN" sz="4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vi-VN" sz="4600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vi-VN" sz="4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Mg)  &gt; I</a:t>
            </a:r>
            <a:r>
              <a:rPr lang="vi-VN" sz="4600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vi-VN" sz="4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vi-VN" sz="4600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vi-VN" sz="4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Al)</a:t>
            </a:r>
            <a:endParaRPr lang="fr-FR" sz="46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sz="4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I</a:t>
            </a:r>
            <a:r>
              <a:rPr lang="fr-FR" sz="46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4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(Al) &lt;  I</a:t>
            </a:r>
            <a:r>
              <a:rPr lang="fr-FR" sz="46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4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(Al) &lt; I</a:t>
            </a:r>
            <a:r>
              <a:rPr lang="fr-FR" sz="46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4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(Al)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sz="4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fr-FR" sz="46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fr-FR" sz="4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46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fr-FR" sz="4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46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fr-FR" sz="4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46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fr-FR" sz="4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46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fr-FR" sz="4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46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fr-FR" sz="4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46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fr-FR" sz="4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khi </a:t>
            </a:r>
            <a:r>
              <a:rPr lang="fr-FR" sz="46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fr-FR" sz="4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46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fr-FR" sz="4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46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fr-FR" sz="4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46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r>
              <a:rPr lang="fr-FR" sz="4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46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fr-FR" sz="4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sz="4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6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4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ion </a:t>
            </a:r>
            <a:r>
              <a:rPr lang="en-US" sz="46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4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6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sz="4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6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4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6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4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6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</a:t>
            </a:r>
            <a:r>
              <a:rPr lang="en-US" sz="4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4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6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sz="4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6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4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6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dần</a:t>
            </a:r>
            <a:r>
              <a:rPr lang="en-US" sz="4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fr-FR" sz="4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4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1,2.       B. </a:t>
            </a:r>
            <a:r>
              <a:rPr lang="en-US" sz="4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2,4.          C. </a:t>
            </a:r>
            <a:r>
              <a:rPr lang="en-US" sz="4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</a:t>
            </a:r>
            <a:r>
              <a:rPr 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 	      D. 1.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B14A022-EFB9-4ADD-9584-DE0675EC4606}"/>
              </a:ext>
            </a:extLst>
          </p:cNvPr>
          <p:cNvSpPr/>
          <p:nvPr/>
        </p:nvSpPr>
        <p:spPr>
          <a:xfrm>
            <a:off x="5443086" y="5374348"/>
            <a:ext cx="738231" cy="679508"/>
          </a:xfrm>
          <a:prstGeom prst="ellipse">
            <a:avLst/>
          </a:prstGeom>
          <a:noFill/>
          <a:ln w="31750">
            <a:solidFill>
              <a:srgbClr val="FF0000">
                <a:alpha val="9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1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A3FED-4867-4E18-9FEA-3CAEC14EC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788565"/>
            <a:ext cx="10906387" cy="538839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Câu 8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chu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6. </a:t>
            </a:r>
          </a:p>
          <a:p>
            <a:pPr marL="742950" indent="-742950">
              <a:lnSpc>
                <a:spcPct val="150000"/>
              </a:lnSpc>
              <a:buAutoNum type="alphaUcPeriod"/>
            </a:pP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55 </a:t>
            </a:r>
            <a:r>
              <a:rPr lang="en-US" sz="36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79</a:t>
            </a:r>
          </a:p>
          <a:p>
            <a:pPr marL="742950" indent="-742950">
              <a:lnSpc>
                <a:spcPct val="150000"/>
              </a:lnSpc>
              <a:buAutoNum type="alphaUcPeriod"/>
            </a:pP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56 </a:t>
            </a:r>
            <a:r>
              <a:rPr lang="en-US" sz="3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80  </a:t>
            </a:r>
          </a:p>
          <a:p>
            <a:pPr marL="742950" indent="-742950">
              <a:lnSpc>
                <a:spcPct val="150000"/>
              </a:lnSpc>
              <a:buAutoNum type="alphaUcPeriod"/>
            </a:pP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37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47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vi-VN" sz="3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57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81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3B4121D-63C3-4B1E-B71D-AD4C55D4792C}"/>
              </a:ext>
            </a:extLst>
          </p:cNvPr>
          <p:cNvSpPr/>
          <p:nvPr/>
        </p:nvSpPr>
        <p:spPr>
          <a:xfrm>
            <a:off x="838199" y="2603156"/>
            <a:ext cx="738231" cy="679508"/>
          </a:xfrm>
          <a:prstGeom prst="ellipse">
            <a:avLst/>
          </a:prstGeom>
          <a:noFill/>
          <a:ln w="31750">
            <a:solidFill>
              <a:srgbClr val="FF0000">
                <a:alpha val="9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4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1049</Words>
  <Application>Microsoft Office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 8 64Bit VS7</dc:creator>
  <cp:lastModifiedBy>Win 8 64Bit VS7</cp:lastModifiedBy>
  <cp:revision>44</cp:revision>
  <dcterms:created xsi:type="dcterms:W3CDTF">2019-01-23T00:00:45Z</dcterms:created>
  <dcterms:modified xsi:type="dcterms:W3CDTF">2019-09-04T09:43:06Z</dcterms:modified>
</cp:coreProperties>
</file>