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31" r:id="rId2"/>
    <p:sldId id="257" r:id="rId3"/>
    <p:sldId id="274" r:id="rId4"/>
    <p:sldId id="275" r:id="rId5"/>
    <p:sldId id="258" r:id="rId6"/>
    <p:sldId id="259" r:id="rId7"/>
    <p:sldId id="332" r:id="rId8"/>
    <p:sldId id="261" r:id="rId9"/>
    <p:sldId id="333" r:id="rId10"/>
    <p:sldId id="270" r:id="rId11"/>
    <p:sldId id="256" r:id="rId12"/>
    <p:sldId id="269" r:id="rId13"/>
    <p:sldId id="335" r:id="rId14"/>
    <p:sldId id="563" r:id="rId15"/>
    <p:sldId id="339" r:id="rId16"/>
    <p:sldId id="555" r:id="rId17"/>
    <p:sldId id="271" r:id="rId18"/>
    <p:sldId id="341" r:id="rId19"/>
    <p:sldId id="345" r:id="rId20"/>
    <p:sldId id="556" r:id="rId21"/>
    <p:sldId id="486" r:id="rId22"/>
    <p:sldId id="558" r:id="rId23"/>
    <p:sldId id="560" r:id="rId24"/>
    <p:sldId id="459" r:id="rId25"/>
    <p:sldId id="557" r:id="rId26"/>
    <p:sldId id="562" r:id="rId27"/>
    <p:sldId id="565" r:id="rId28"/>
    <p:sldId id="561" r:id="rId29"/>
    <p:sldId id="262" r:id="rId30"/>
    <p:sldId id="334" r:id="rId31"/>
    <p:sldId id="485" r:id="rId32"/>
    <p:sldId id="263" r:id="rId33"/>
    <p:sldId id="264" r:id="rId34"/>
    <p:sldId id="265" r:id="rId35"/>
    <p:sldId id="266" r:id="rId36"/>
    <p:sldId id="267" r:id="rId37"/>
    <p:sldId id="34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6600"/>
    <a:srgbClr val="0000FF"/>
    <a:srgbClr val="FF00FF"/>
    <a:srgbClr val="9933FF"/>
    <a:srgbClr val="009999"/>
    <a:srgbClr val="CC6600"/>
    <a:srgbClr val="FF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114" d="100"/>
          <a:sy n="114" d="100"/>
        </p:scale>
        <p:origin x="13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8D849CD-C7FE-41A6-80F7-7153E6ADC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1713973-E1AE-47DC-9BA5-273A19C46F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475B9ED-663C-4B9C-AB9E-F231C61F69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8F4C404D-1953-4AFB-9C47-C77112FB84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71B1AEBE-9690-4AEE-8C8B-E6BF613405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D66CC661-7BC2-4626-8F52-4488C792A2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2D91B8-E479-42C5-B627-CEE24EFFFC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6969758D-FDAF-4763-946C-BD524BBB39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2877BF-7A30-4B86-AB5D-968D8FF38905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A8485A2-F75E-4ED2-B338-AD7B7F64D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67976A0-0A7B-4C39-BD8D-6B7607D01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F88082A-C69A-485E-80B8-ABEEC2405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28171EA4-7F61-40D7-A600-64F011196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080CDE2-F292-4C9F-93A7-153760E6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D74225-89F1-4C64-B0E2-1BAC76D2BF4C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2E1EC83-0673-4987-819C-EE2F70D30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1997FAAB-FA83-4953-8282-53BD85C55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3E9E5197-9E47-4A51-9EC2-73C832624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79F22F-DACE-4413-8D2B-B258357F0890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1C99328-13AC-4677-93E8-3DFA087F3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5CEBBE-4C71-4C87-A6CA-C76E83EE66F8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37DEB13-8A2B-40A0-AA1E-F156490FF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01B86DC-C03A-469F-A010-044CB8CB5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5DE7C6C-7963-4808-9044-33F37EDE78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ABC4FA-75F2-4FF5-896C-9594BE85B08A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25605AC-E726-4D12-A1D8-9585CA2E25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959779C-180B-4246-A128-E20796DE1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4AC6D5C-A30C-4EAD-BE5E-8082E9DD7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D911951B-BBE4-4F84-BBED-363E2875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92BEB83-02AE-4064-A78A-4E35476A4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06B9B4-0FC9-4A8E-B451-F7B3FB619451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C3AE19F-6F06-4B68-9474-64D1D17535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0BA3D5-D2EC-4FA8-90AE-34396968BBCA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3DD8828-9D15-454F-9CDE-6F431DAD2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A022976-7F4B-405D-9EFA-2ACA63237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358F5F5-550A-419C-B762-A0FB3FFA5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25A74-EE1B-4EB5-AFED-45855A74F20B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94C2E44-3E09-4AE8-A1A1-ED203CD99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D19E364-3055-4352-9EA4-D29E36025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97967B42-A7B7-4357-9D29-AEBED122A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22599F7A-B72F-40C7-9AB9-D8132B2CA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E4813D91-30F3-474E-BA0A-00027B0878F5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881C4F-28FF-4E8D-B276-F1C7EFE6004F}" type="slidenum">
              <a:rPr lang="en-US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97967B42-A7B7-4357-9D29-AEBED122A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22599F7A-B72F-40C7-9AB9-D8132B2CA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E4813D91-30F3-474E-BA0A-00027B0878F5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881C4F-28FF-4E8D-B276-F1C7EFE6004F}" type="slidenum">
              <a:rPr lang="en-US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048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12D4EA07-911C-4FDB-95EF-876545515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24E8CA72-A47F-4341-BCC4-BE1CDD4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EA662818-1508-4C82-BCD0-898B144D2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5A9D6D-9D44-42F7-88EB-F414A596C6F3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4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2147665-0BDF-4CF9-B425-7F472A7F7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BDE6142-2C0A-4471-B8F5-523B2485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11ABECC-6CA1-4228-8A6F-2FA623B6B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9FDB70-11FD-4A54-8936-F738631394D2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201E8684-F002-4A3D-ABB3-9EBE60932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240BFE2-3FA2-4595-99FC-1BA6F49A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41C0660A-24FD-4430-9CC4-2070A7FB2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DEFBAC-8B27-4EC1-8E85-E21F48144BED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BBDF6500-A013-4F5B-886A-1D1CB1E75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FC1EF699-E4BB-491C-A4AB-6F22DE13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33330ED2-A20B-42D7-B800-CDB735D53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51E1E5-803A-4D87-98FC-E370683695EA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12D4EA07-911C-4FDB-95EF-876545515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24E8CA72-A47F-4341-BCC4-BE1CDD4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EA662818-1508-4C82-BCD0-898B144D2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5A9D6D-9D44-42F7-88EB-F414A596C6F3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27E050F8-3352-46B0-B3C7-1E4266B34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85DE02C5-045B-40EC-8C9B-0B2DE668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EBE74A4F-BBDD-4CC4-9743-90ADC4245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6E3BC7-30E5-428E-A5B2-99BD71570E5E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63F143BB-BE74-4132-9B97-C591E9400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2F7514B5-BD70-48DE-BED9-3591A9F7C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4610C259-E5B7-489B-B67C-58B3DFDB1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CF1D18-8A44-48DE-B70A-A543F4B055A8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A5EB0057-E59B-4AF5-8ABF-E635EE653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D5625F68-D826-496E-B070-E98B2192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D76CBAF-3049-4A35-9B7A-FCB754152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6A0336-76AA-479D-B4FC-64ECCDB20F65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1B94C5F3-BF11-4FA8-AB9A-D51F05C06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D8287A2D-9D44-452E-8C86-72FDA32AB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AB9A7260-038D-428B-A040-6DBD22860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C229B7-AD48-4598-BCE4-27C5305782E4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36D183E-38C3-4554-A081-929A31C84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80982D-00AD-48B8-A7BD-C9AAE16DC352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DBC9CEA-65B5-4896-9638-A9B13D9CE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FF5E476-84DE-4215-94E0-E33D9389B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000541F2-574B-49CA-AD50-87BD3BB20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1514C4A-009A-457E-A4A1-2DF8A27E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BB3B01C4-B665-4EF6-B852-F8FE23BFD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C773B1-625E-4887-8FEF-8A520BEC31AD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A8F395DE-6088-4F2A-9281-C2E1277C0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C3C82CA-B415-4D36-B877-C0C92287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EA346D5-0C8B-4E97-AA8B-E953A2528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B5DFE1-8CF1-4B53-9182-D6D139CD3EC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5A11869E-98B0-4124-AD15-DDF34BCC2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FC71234-B211-455A-A61E-07044678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25A6EF1-70B3-47B5-B9E0-8078D6143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BB214D-1C2C-488A-816F-55B85930912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CFBD1420-9187-48D2-B151-E8F4353C9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8BC27E47-C4A4-4637-BEF7-C16BED60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BA2D4A3-5112-4D7A-97FD-8EB1B42CA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D6CDF6-B0E7-4955-954E-F01871F7C1DE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ED1E14A-2597-47E1-9032-F7DC4BB6C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212085-B81A-4255-B09A-8B860B22135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FF3BFB0-DFCB-4A72-906E-24833CE52D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8F8A7A4-EA6E-4D62-BD45-C442A35BF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A281484-0BBF-4059-83AB-2FB786F6A5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59EB090F-EF63-4FA4-BBB3-4F1DA0D4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D6AE4B9-D84D-40E0-92FC-A33586053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937047-84C2-4134-A59C-717C5EC8810B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1572D90-E3FD-46B3-89D6-4B0AB854BA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567EF4-2FD9-46A0-9086-5CC2DD9BAF0B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E738047-2F7F-4C9C-BF62-AF6C550136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F48FD0F-AB78-4AA9-B41D-AC2EADC85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8CBA53-D2BB-407E-997D-E3D91549B0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3CB4CD-60F1-461E-9F90-C490DEF906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3C2BE4-5ED9-4469-A82B-B848E7C0B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2C848-329E-49A9-B2C7-DA20F71A9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51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978EB8-EC48-427A-9FF0-2FF5357CC4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A6B2E5-2B2C-425C-BFD8-DC9C417FF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00849A-471F-4DF2-9DD5-11F6CFE1C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85292-9873-40C4-86CF-086CA1A2BB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59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E8C47A-BF8C-4335-9542-613E598F9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5BB594-3B67-4B7A-805F-DAFE4BEB11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0AE664-0E3F-417F-8F33-8F4E7C7A1D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68DDC-82AC-4D0E-922F-C056E2E10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74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BC6F8-C45F-43C4-9266-0AB43472D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30EFA-90DB-4AFB-9DB0-2156045F83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0ECBC-796F-4F57-80FA-30F354B6C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0ED9D-28B2-4F3D-BB23-53502DCF2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87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6D484D-1AFB-48E6-B998-D98DB8E3B3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6974E9-F18E-45E9-94AF-35FF1E3B86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CECFF18-2782-4A5D-968D-6DA2A51BA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F695B-87F0-411C-ABB2-8F89AA1A8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43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DE86-E179-4C0D-AFC6-9254FF34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08EF955-61B9-4BA2-8A9C-40B75F836A0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94FE30-4C52-42A7-B3F7-387A5E93E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B0AC58-5BA9-41FE-8309-5EAC195E1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B58803-611F-4461-88EB-C76DA6E737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8E166-75E6-42DD-8C86-CF54D53DA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47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DBA3ED-6B34-4186-8361-560D13D45A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95C0FA-A0AE-4A96-AEBB-8C7A71FD8A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4D41BF-3F98-4AEB-88D1-E5F5C7CE4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6F6FE-9BB5-40AF-B7FB-C3562C900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F34977-EF3F-4EBE-BB9B-607D63CA84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9C8335-3198-480D-A63D-9432DC69F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A04CB4-24E2-490D-8880-492A1535D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C11F8-E52A-4A51-AC95-BB6E926B0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03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0D6B7-8264-4A0C-BBA7-F8342A225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0BE36-B4A5-4C83-8CAA-6E1396C14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EBAA1-B98D-4BB7-B00B-53458FAF9B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36EF5-0784-47A1-9411-D655581EB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8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4A9FAC-1429-41ED-95DE-434D0776B6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58B92F-9D1A-40B9-9AB1-94466FD0C5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A551D94-9E20-4DC7-8A60-D3CDFED72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A492A-633A-4B44-86E7-13E0B87C1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4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E753DC-1DC6-442C-9425-C7769B6792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A83EE8-F828-4E4B-BB00-F0E772C913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FA5246-72AB-43C9-B5D4-089665DDF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F7EC-3928-4AEC-A39E-E85FDB9DF9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55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861C2F0-6B26-4D6E-8388-79F5AD305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9D9F183-5695-4C96-ADED-CB220CACE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A60DD2-0C13-49F7-A64D-CA974BEF6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F494E-52B6-43DE-9D48-8062B1807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25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5483E2-8111-428F-AF04-82708F65BB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F77069-5CF0-49F9-AABE-69570FFC9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6FB2D-A98D-43F6-AFCA-0F391387E8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5D38-3BF1-42B8-9DA4-BA9FFF52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00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63901-CE74-4DE0-A168-A9D509848A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4B8F5-72D1-4963-A752-E5B58632C4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37B94-A5FD-4EEE-AC80-DCA369459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B00CD-0374-468D-8E17-B0BB106FE1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78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4B6DC40-A474-40F8-98C1-3833B5EB5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5662AF-E762-4B96-B37E-D5BE19437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BEC37F-2C03-4863-B17E-FDAD666230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7078F0-0A12-4805-AB5E-6094EE500F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F782ED-F0F1-4C03-9CFD-5657EFA16E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005E2C4-912B-46E4-83D1-D2A5AB4F8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wmf"/><Relationship Id="rId10" Type="http://schemas.openxmlformats.org/officeDocument/2006/relationships/image" Target="../media/image45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60.png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7.wmf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4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1DE0AF4-AC2D-4066-9AC0-011380D3D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6934200" cy="2743200"/>
          </a:xfrm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algn="l" eaLnBrk="1" hangingPunct="1">
              <a:defRPr/>
            </a:pPr>
            <a:r>
              <a:rPr lang="en-US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CHƯƠNG VI</a:t>
            </a:r>
            <a:br>
              <a:rPr lang="en-US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CÂN BẰNG HOÁ HỌC</a:t>
            </a:r>
            <a:br>
              <a:rPr lang="en-US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28CB4-93A6-4FEC-BBF9-C6C3C407C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D6A7F166-7541-4ACF-8B45-A5A9189C5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0000FF"/>
                </a:solidFill>
              </a:rPr>
              <a:t>HẰNG SỐ CÂN BẰNG PHẢN ỨNG ĐỒNG THỂ</a:t>
            </a:r>
            <a:br>
              <a:rPr lang="en-US" altLang="en-US" sz="3200" b="1" dirty="0">
                <a:solidFill>
                  <a:srgbClr val="0000FF"/>
                </a:solidFill>
              </a:rPr>
            </a:br>
            <a:r>
              <a:rPr lang="en-US" altLang="en-US" sz="2800" b="1" dirty="0">
                <a:solidFill>
                  <a:srgbClr val="0000FF"/>
                </a:solidFill>
              </a:rPr>
              <a:t>TRONG DUNG DỊCH LỎNG LOÃNG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0A0ABE5-8E59-4B90-B05B-EB2F064350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7924800" cy="452596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en-US" sz="2800" dirty="0"/>
              <a:t>     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sz="3600" dirty="0" err="1"/>
              <a:t>a</a:t>
            </a:r>
            <a:r>
              <a:rPr lang="en-US" altLang="en-US" sz="3600" b="1" dirty="0" err="1">
                <a:solidFill>
                  <a:srgbClr val="FF0000"/>
                </a:solidFill>
              </a:rPr>
              <a:t>A</a:t>
            </a:r>
            <a:r>
              <a:rPr lang="en-US" altLang="en-US" sz="3600" dirty="0"/>
              <a:t>(dd) + </a:t>
            </a:r>
            <a:r>
              <a:rPr lang="en-US" altLang="en-US" sz="3600" dirty="0" err="1"/>
              <a:t>b</a:t>
            </a:r>
            <a:r>
              <a:rPr lang="en-US" altLang="en-US" sz="3600" b="1" dirty="0" err="1">
                <a:solidFill>
                  <a:srgbClr val="FF0000"/>
                </a:solidFill>
              </a:rPr>
              <a:t>B</a:t>
            </a:r>
            <a:r>
              <a:rPr lang="en-US" altLang="en-US" sz="3600" dirty="0"/>
              <a:t>(dd) ⇌ </a:t>
            </a:r>
            <a:r>
              <a:rPr lang="en-US" altLang="en-US" sz="3600" dirty="0" err="1"/>
              <a:t>c</a:t>
            </a:r>
            <a:r>
              <a:rPr lang="en-US" altLang="en-US" sz="3600" b="1" dirty="0" err="1">
                <a:solidFill>
                  <a:srgbClr val="FF0000"/>
                </a:solidFill>
              </a:rPr>
              <a:t>C</a:t>
            </a:r>
            <a:r>
              <a:rPr lang="en-US" altLang="en-US" sz="3600" dirty="0"/>
              <a:t>(dd) + </a:t>
            </a:r>
            <a:r>
              <a:rPr lang="en-US" altLang="en-US" sz="3600" dirty="0" err="1"/>
              <a:t>d</a:t>
            </a:r>
            <a:r>
              <a:rPr lang="en-US" altLang="en-US" sz="3600" b="1" dirty="0" err="1">
                <a:solidFill>
                  <a:srgbClr val="FF0000"/>
                </a:solidFill>
              </a:rPr>
              <a:t>D</a:t>
            </a:r>
            <a:r>
              <a:rPr lang="en-US" altLang="en-US" sz="3600" dirty="0"/>
              <a:t>(dd)</a:t>
            </a:r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055FBBEE-E391-4158-9578-9F0F4200AC2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0518364"/>
              </p:ext>
            </p:extLst>
          </p:nvPr>
        </p:nvGraphicFramePr>
        <p:xfrm>
          <a:off x="2895600" y="3124200"/>
          <a:ext cx="2825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Equation" r:id="rId4" imgW="1130300" imgH="457200" progId="Equation.3">
                  <p:embed/>
                </p:oleObj>
              </mc:Choice>
              <mc:Fallback>
                <p:oleObj name="Equation" r:id="rId4" imgW="1130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2825750" cy="1143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8DF445-1CBD-4B26-A5C0-76B6B6D76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74" y="935968"/>
            <a:ext cx="9024226" cy="2202178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60000"/>
              </a:lnSpc>
            </a:pPr>
            <a:r>
              <a:rPr lang="en-US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   </a:t>
            </a:r>
            <a:r>
              <a:rPr lang="en-US" sz="8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sz="8000" b="1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sz="8000" b="1" baseline="-250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nđ</a:t>
            </a:r>
            <a:r>
              <a:rPr lang="en-US" sz="8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&lt;  0   </a:t>
            </a:r>
            <a:r>
              <a:rPr lang="en-US" sz="8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RẮN   </a:t>
            </a:r>
            <a:r>
              <a:rPr lang="en-US" altLang="en-US" sz="90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⇌</a:t>
            </a:r>
            <a:r>
              <a:rPr lang="en-US" sz="9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8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H</a:t>
            </a:r>
            <a:r>
              <a:rPr lang="vi-VN" sz="8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Ơ</a:t>
            </a:r>
            <a:r>
              <a:rPr lang="en-US" sz="8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I       </a:t>
            </a:r>
            <a:r>
              <a:rPr lang="en-US" sz="8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sz="8000" b="1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sz="8000" b="1" baseline="-250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th</a:t>
            </a:r>
            <a:r>
              <a:rPr lang="en-US" sz="8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&gt; 0</a:t>
            </a:r>
          </a:p>
          <a:p>
            <a:pPr algn="l">
              <a:lnSpc>
                <a:spcPct val="160000"/>
              </a:lnSpc>
            </a:pPr>
            <a:r>
              <a:rPr lang="en-US" sz="41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sz="67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sz="67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67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= 0     </a:t>
            </a:r>
            <a:r>
              <a:rPr lang="en-US" sz="8000" dirty="0" err="1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8000" baseline="-25000" dirty="0" err="1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nđ</a:t>
            </a:r>
            <a:r>
              <a:rPr lang="en-US" sz="8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sz="8000" dirty="0" err="1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8000" baseline="-25000" dirty="0" err="1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th</a:t>
            </a:r>
            <a:r>
              <a:rPr lang="en-US" sz="8000" baseline="-25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80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67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   </a:t>
            </a:r>
            <a:r>
              <a:rPr lang="en-US" sz="6700" dirty="0" err="1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6700" baseline="-25000" dirty="0" err="1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bh</a:t>
            </a:r>
            <a:r>
              <a:rPr lang="en-US" sz="67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= const  </a:t>
            </a:r>
            <a:r>
              <a:rPr lang="en-US" sz="6700" dirty="0" err="1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khi</a:t>
            </a:r>
            <a:r>
              <a:rPr lang="en-US" sz="6700" dirty="0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 T= const</a:t>
            </a:r>
          </a:p>
          <a:p>
            <a:pPr algn="l"/>
            <a:r>
              <a:rPr lang="en-US" sz="67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                                    </a:t>
            </a:r>
            <a:endParaRPr lang="en-US" sz="6700" baseline="-25000" dirty="0"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CAA80-0D3E-4E16-99C8-65F16EC6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6218701" y="2587884"/>
            <a:ext cx="310172" cy="3754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B899A3-9644-4927-93A9-C6B356E62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5125533" y="3604976"/>
            <a:ext cx="310172" cy="37544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C9F0A3D-98A4-4C15-84B1-074CDD52B110}"/>
              </a:ext>
            </a:extLst>
          </p:cNvPr>
          <p:cNvSpPr/>
          <p:nvPr/>
        </p:nvSpPr>
        <p:spPr>
          <a:xfrm>
            <a:off x="4930723" y="2488824"/>
            <a:ext cx="4093504" cy="296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328EEB-0059-4410-8D17-72C3C88B99B2}"/>
              </a:ext>
            </a:extLst>
          </p:cNvPr>
          <p:cNvCxnSpPr>
            <a:cxnSpLocks/>
          </p:cNvCxnSpPr>
          <p:nvPr/>
        </p:nvCxnSpPr>
        <p:spPr>
          <a:xfrm>
            <a:off x="4921485" y="4639461"/>
            <a:ext cx="4093504" cy="0"/>
          </a:xfrm>
          <a:prstGeom prst="line">
            <a:avLst/>
          </a:prstGeom>
          <a:ln w="2222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C9C076B-F280-4AA7-BFB6-DEEFF83F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4999924" y="4689605"/>
            <a:ext cx="310172" cy="37544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EA98B60-C2A5-42B9-83D3-55600B843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8202388" y="4673712"/>
            <a:ext cx="310172" cy="3754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A275F3A-2261-4879-BD21-76C94280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7948463" y="2820540"/>
            <a:ext cx="310172" cy="3754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D94EED7-A8ED-463F-A499-A9251E48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7602234" y="4660080"/>
            <a:ext cx="310172" cy="37544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D400E8E-EB26-49D2-8E56-29981B9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7384912" y="3309970"/>
            <a:ext cx="310172" cy="37544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FFFDC7F-DF76-4EAA-8FD3-360D75CBA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6956647" y="4665324"/>
            <a:ext cx="310172" cy="3754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7C0A7DB-59F5-42CA-99E7-8518E6988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6763846" y="2662736"/>
            <a:ext cx="310172" cy="37544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8C60A8F-B041-4A87-9E86-F85F1C58A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6316786" y="4675520"/>
            <a:ext cx="310172" cy="37544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1AB2D6C-FF6E-4EF2-942F-9601B8863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6156550" y="3575450"/>
            <a:ext cx="310172" cy="37544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6FBF112-FF6D-4C45-9EF4-B53AC52E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5676583" y="4665326"/>
            <a:ext cx="310172" cy="3754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7E0B51-0ABF-4340-B4BE-16D9D281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5455958" y="3101629"/>
            <a:ext cx="310172" cy="37544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74D9532-2B05-4CB0-9B4B-9E835B772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8553487" y="2660807"/>
            <a:ext cx="310172" cy="37544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A6D8EA8-D34B-47C8-9E67-A177AE5C3C1A}"/>
              </a:ext>
            </a:extLst>
          </p:cNvPr>
          <p:cNvSpPr txBox="1"/>
          <p:nvPr/>
        </p:nvSpPr>
        <p:spPr>
          <a:xfrm>
            <a:off x="288708" y="2420597"/>
            <a:ext cx="4556677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Áp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suất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h</a:t>
            </a:r>
            <a:r>
              <a:rPr lang="vi-VN" sz="3200" dirty="0">
                <a:solidFill>
                  <a:srgbClr val="0000FF"/>
                </a:solidFill>
                <a:cs typeface="Arial" panose="020B0604020202020204" pitchFamily="34" charset="0"/>
              </a:rPr>
              <a:t>ơ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i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bão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hòa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phụ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thuộc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lực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liên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cs typeface="Arial" panose="020B0604020202020204" pitchFamily="34" charset="0"/>
              </a:rPr>
              <a:t>kết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trong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pha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rắn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nhiệt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cs typeface="Arial" panose="020B0604020202020204" pitchFamily="34" charset="0"/>
              </a:rPr>
              <a:t>độ</a:t>
            </a:r>
            <a:r>
              <a:rPr lang="vi-VN" sz="3200" dirty="0">
                <a:solidFill>
                  <a:srgbClr val="0000FF"/>
                </a:solidFill>
                <a:cs typeface="Arial" panose="020B0604020202020204" pitchFamily="34" charset="0"/>
              </a:rPr>
              <a:t> (T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vi-VN" sz="3200" dirty="0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thì P</a:t>
            </a:r>
            <a:r>
              <a:rPr lang="vi-VN" sz="3200" baseline="-25000" dirty="0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bh</a:t>
            </a:r>
            <a:r>
              <a:rPr lang="en-US" sz="3200" dirty="0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</a:t>
            </a:r>
            <a:r>
              <a:rPr lang="vi-VN" sz="3200" dirty="0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). </a:t>
            </a:r>
            <a:endParaRPr 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FD058-896A-4266-8C02-0DC1DE7A5562}"/>
              </a:ext>
            </a:extLst>
          </p:cNvPr>
          <p:cNvSpPr txBox="1"/>
          <p:nvPr/>
        </p:nvSpPr>
        <p:spPr>
          <a:xfrm>
            <a:off x="533400" y="319729"/>
            <a:ext cx="8289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FF"/>
                </a:solidFill>
              </a:rPr>
              <a:t>ÁP SUẤT H</a:t>
            </a:r>
            <a:r>
              <a:rPr lang="vi-VN" sz="3200" b="1" dirty="0">
                <a:solidFill>
                  <a:srgbClr val="CC00FF"/>
                </a:solidFill>
              </a:rPr>
              <a:t>Ơ</a:t>
            </a:r>
            <a:r>
              <a:rPr lang="en-US" sz="3200" b="1" dirty="0">
                <a:solidFill>
                  <a:srgbClr val="CC00FF"/>
                </a:solidFill>
              </a:rPr>
              <a:t>I BÃO HÒA CỦA CHẤT RẮN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0C8D142-FF08-4691-8B45-E4529593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5465807" y="5029562"/>
            <a:ext cx="310172" cy="37544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3B578C8-9134-41D5-B178-C9C6E7CB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5905735" y="5049092"/>
            <a:ext cx="310172" cy="37544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5C980FD-B6F4-4D3E-8D5A-82CF37062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6361070" y="5052086"/>
            <a:ext cx="310172" cy="3754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738CE0A-1088-4C4A-BC6C-BF6A4942A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6820269" y="5054398"/>
            <a:ext cx="310172" cy="37544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AC7A6ED-0090-42FD-B62F-8F7F0D4B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7239606" y="5054397"/>
            <a:ext cx="310172" cy="37544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765CA00-0E2C-466A-83D3-3A4D0EDC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7684315" y="5029563"/>
            <a:ext cx="310172" cy="37544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411E9F8-1FD5-43AD-B205-5CB06682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5057545" y="5039912"/>
            <a:ext cx="310172" cy="3754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9EB9934-D108-430A-8F8E-0DEF76FC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8067005" y="5047626"/>
            <a:ext cx="310172" cy="37544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89EF1E9-09BE-452C-884F-D937742B9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3364">
            <a:off x="8490789" y="5039911"/>
            <a:ext cx="310172" cy="3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3.33333E-6 L 4.79167E-6 -0.36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1.85185E-6 L -3.95833E-6 -0.40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-1.11111E-6 L 4.72222E-6 -0.143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1.85185E-6 L -4.16667E-7 -0.184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-3.7037E-6 L -2.29167E-6 -0.137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1.85185E-6 L -4.375E-6 -0.304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-4.44444E-6 L 2.70833E-6 -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111E-6 3.7037E-6 L 1.11111E-6 -0.2402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4.81481E-6 L -1.66667E-6 0.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5.55112E-17 L -6.25E-7 0.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2.96296E-6 L -3.75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6 4.44444E-6 L 2.08333E-6 0.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6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4.81481E-6 C 0.00964 0.03033 0.02852 0.04422 0.0418 0.03079 C 0.05717 0.01482 0.05378 -0.01828 0.05066 -0.03726 L 0.04597 -0.06203 C 0.04297 -0.08125 0.03998 -0.11458 0.05743 -0.1324 C 0.06862 -0.14398 0.08933 -0.1324 0.09922 -0.10185 C 0.10912 -0.07152 0.10443 -0.03356 0.09323 -0.02222 C 0.07579 -0.00416 0.06094 -0.02569 0.05313 -0.03981 L 0.04349 -0.05949 C 0.03568 -0.07384 0.02136 -0.09537 0.00586 -0.07962 C -0.00729 -0.06597 -0.00989 -0.03055 -4.375E-6 -4.81481E-6 Z " pathEditMode="relative" rAng="19800000" ptsTypes="AAAAAAAAAAA">
                                      <p:cBhvr>
                                        <p:cTn id="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50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6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4.44444E-6 C 0.00963 0.03033 0.02852 0.04422 0.0418 0.03079 C 0.05716 0.01482 0.05378 -0.01828 0.05065 -0.03726 L 0.04596 -0.06203 C 0.04297 -0.08125 0.03997 -0.11458 0.05742 -0.1324 C 0.06862 -0.14398 0.08932 -0.1324 0.09922 -0.10185 C 0.10911 -0.07152 0.10443 -0.03356 0.09323 -0.02222 C 0.07578 -0.00416 0.06094 -0.02569 0.05312 -0.03981 L 0.04349 -0.05949 C 0.03568 -0.07384 0.02135 -0.09537 0.00586 -0.07963 C -0.00729 -0.06597 -0.0099 -0.03055 6.25E-7 -4.44444E-6 Z " pathEditMode="relative" rAng="19800000" ptsTypes="AAAAAAAAA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50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3.33333E-6 C 0.06901 3.33333E-6 0.125 0.05602 0.125 0.125 C 0.125 0.19398 0.06901 0.25 4.79167E-6 0.25 C -0.06902 0.25 -0.125 0.19398 -0.125 0.125 C -0.125 0.05602 -0.06902 3.33333E-6 4.79167E-6 3.33333E-6 Z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85185E-6 L 0.02084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59259E-6 L 0.02083 2.5925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11111E-6 L 0.02083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7778E-6 -1.85185E-6 L 0.02083 -1.85185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1.85185E-6 L 0.02083 -1.85185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1.85185E-6 L 0.02084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1.48148E-6 L 0.02083 1.4814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94444E-6 4.07407E-6 L 0.02084 4.0740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889E-6 1.48148E-6 L 0.02083 1.48148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18058D5-87D4-47F0-B9E4-7EFC81F53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152400"/>
            <a:ext cx="8229600" cy="1143000"/>
          </a:xfrm>
          <a:noFill/>
        </p:spPr>
        <p:txBody>
          <a:bodyPr/>
          <a:lstStyle/>
          <a:p>
            <a:pPr eaLnBrk="1" hangingPunct="1"/>
            <a:br>
              <a:rPr lang="en-US" altLang="en-US" sz="3200" b="1" dirty="0"/>
            </a:br>
            <a:r>
              <a:rPr lang="en-US" altLang="en-US" sz="4000" b="1" dirty="0">
                <a:solidFill>
                  <a:srgbClr val="990000"/>
                </a:solidFill>
              </a:rPr>
              <a:t>PHẢN ỨNG DỊ PHA</a:t>
            </a:r>
            <a:br>
              <a:rPr lang="en-US" altLang="en-US" sz="3200" dirty="0">
                <a:solidFill>
                  <a:srgbClr val="990000"/>
                </a:solidFill>
              </a:rPr>
            </a:br>
            <a:r>
              <a:rPr lang="en-US" altLang="en-US" sz="2800" dirty="0"/>
              <a:t>	</a:t>
            </a:r>
            <a:endParaRPr lang="en-US" altLang="en-US" sz="40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26BADCC-0372-4B26-A278-0044AFC86D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15118" y="1127125"/>
            <a:ext cx="8676482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dirty="0"/>
              <a:t>	  </a:t>
            </a:r>
            <a:r>
              <a:rPr lang="en-US" altLang="en-US" sz="3600" dirty="0">
                <a:solidFill>
                  <a:srgbClr val="0000FF"/>
                </a:solidFill>
              </a:rPr>
              <a:t>CaCO</a:t>
            </a:r>
            <a:r>
              <a:rPr lang="en-US" altLang="en-US" sz="3600" baseline="-25000" dirty="0">
                <a:solidFill>
                  <a:srgbClr val="0000FF"/>
                </a:solidFill>
              </a:rPr>
              <a:t>3(r)</a:t>
            </a:r>
            <a:r>
              <a:rPr lang="en-US" altLang="en-US" sz="3600" dirty="0">
                <a:solidFill>
                  <a:srgbClr val="0000FF"/>
                </a:solidFill>
              </a:rPr>
              <a:t> </a:t>
            </a:r>
            <a:r>
              <a:rPr lang="en-US" altLang="en-US" sz="3600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⇌</a:t>
            </a:r>
            <a:r>
              <a:rPr lang="en-US" altLang="en-US" sz="3600" dirty="0">
                <a:solidFill>
                  <a:srgbClr val="0000FF"/>
                </a:solidFill>
              </a:rPr>
              <a:t> </a:t>
            </a:r>
            <a:r>
              <a:rPr lang="en-US" altLang="en-US" sz="3600" dirty="0" err="1">
                <a:solidFill>
                  <a:srgbClr val="0000FF"/>
                </a:solidFill>
              </a:rPr>
              <a:t>CaO</a:t>
            </a:r>
            <a:r>
              <a:rPr lang="en-US" altLang="en-US" sz="3600" baseline="-25000" dirty="0">
                <a:solidFill>
                  <a:srgbClr val="0000FF"/>
                </a:solidFill>
              </a:rPr>
              <a:t>(r)</a:t>
            </a:r>
            <a:r>
              <a:rPr lang="en-US" altLang="en-US" sz="3600" dirty="0">
                <a:solidFill>
                  <a:srgbClr val="0000FF"/>
                </a:solidFill>
              </a:rPr>
              <a:t> + CO</a:t>
            </a:r>
            <a:r>
              <a:rPr lang="en-US" altLang="en-US" sz="3600" baseline="-25000" dirty="0">
                <a:solidFill>
                  <a:srgbClr val="0000FF"/>
                </a:solidFill>
              </a:rPr>
              <a:t>2(k)</a:t>
            </a:r>
            <a:r>
              <a:rPr lang="vi-VN" altLang="en-US" sz="3600" dirty="0">
                <a:solidFill>
                  <a:srgbClr val="0000FF"/>
                </a:solidFill>
              </a:rPr>
              <a:t>  (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</a:t>
            </a:r>
            <a:r>
              <a:rPr lang="vi-VN" sz="3600" dirty="0">
                <a:solidFill>
                  <a:srgbClr val="0000FF"/>
                </a:solidFill>
                <a:sym typeface="Symbol" panose="05050102010706020507" pitchFamily="18" charset="2"/>
              </a:rPr>
              <a:t>n = 1)</a:t>
            </a:r>
            <a:r>
              <a:rPr lang="vi-VN" altLang="en-US" sz="3600" dirty="0">
                <a:solidFill>
                  <a:srgbClr val="0000FF"/>
                </a:solidFill>
              </a:rPr>
              <a:t> </a:t>
            </a:r>
            <a:br>
              <a:rPr lang="en-US" altLang="en-US" sz="3600" baseline="-25000" dirty="0">
                <a:solidFill>
                  <a:srgbClr val="0000FF"/>
                </a:solidFill>
              </a:rPr>
            </a:br>
            <a:r>
              <a:rPr lang="en-US" altLang="en-US" sz="3600" dirty="0"/>
              <a:t>				 		</a:t>
            </a:r>
            <a:br>
              <a:rPr lang="en-US" altLang="en-US" sz="3600" dirty="0"/>
            </a:br>
            <a:endParaRPr lang="en-US" altLang="en-US" sz="3600" dirty="0"/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6AC38181-201F-4FAB-B943-68E56B2A3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29762"/>
              </p:ext>
            </p:extLst>
          </p:nvPr>
        </p:nvGraphicFramePr>
        <p:xfrm>
          <a:off x="769937" y="1877997"/>
          <a:ext cx="3344863" cy="118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8" name="Equation" r:id="rId4" imgW="1295400" imgH="482600" progId="Equation.3">
                  <p:embed/>
                </p:oleObj>
              </mc:Choice>
              <mc:Fallback>
                <p:oleObj name="Equation" r:id="rId4" imgW="1295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7" y="1877997"/>
                        <a:ext cx="3344863" cy="118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F79A788C-EB0C-4186-9A1D-078C39EBE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82108"/>
              </p:ext>
            </p:extLst>
          </p:nvPr>
        </p:nvGraphicFramePr>
        <p:xfrm>
          <a:off x="4327525" y="1833563"/>
          <a:ext cx="4287838" cy="118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9" name="Equation" r:id="rId6" imgW="1727200" imgH="457200" progId="Equation.3">
                  <p:embed/>
                </p:oleObj>
              </mc:Choice>
              <mc:Fallback>
                <p:oleObj name="Equation" r:id="rId6" imgW="1727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1833563"/>
                        <a:ext cx="4287838" cy="118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6">
            <a:extLst>
              <a:ext uri="{FF2B5EF4-FFF2-40B4-BE49-F238E27FC236}">
                <a16:creationId xmlns:a16="http://schemas.microsoft.com/office/drawing/2014/main" id="{3B810336-5D51-4B97-81EA-F382DE50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562600"/>
            <a:ext cx="502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3560" name="Object 9">
            <a:extLst>
              <a:ext uri="{FF2B5EF4-FFF2-40B4-BE49-F238E27FC236}">
                <a16:creationId xmlns:a16="http://schemas.microsoft.com/office/drawing/2014/main" id="{52C21A18-56BF-4E9E-9A53-DFD697537B9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21030172"/>
              </p:ext>
            </p:extLst>
          </p:nvPr>
        </p:nvGraphicFramePr>
        <p:xfrm>
          <a:off x="4355526" y="3106836"/>
          <a:ext cx="3048000" cy="7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0" name="Equation" r:id="rId8" imgW="837836" imgH="253890" progId="Equation.3">
                  <p:embed/>
                </p:oleObj>
              </mc:Choice>
              <mc:Fallback>
                <p:oleObj name="Equation" r:id="rId8" imgW="837836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526" y="3106836"/>
                        <a:ext cx="3048000" cy="7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11">
            <a:extLst>
              <a:ext uri="{FF2B5EF4-FFF2-40B4-BE49-F238E27FC236}">
                <a16:creationId xmlns:a16="http://schemas.microsoft.com/office/drawing/2014/main" id="{ACA6521B-0991-453D-BBA2-F624FD63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59" y="3866676"/>
            <a:ext cx="8610600" cy="2217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C00000"/>
                </a:solidFill>
              </a:rPr>
              <a:t>Trong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biểu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thức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của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hằng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số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cân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bằng</a:t>
            </a:r>
            <a:r>
              <a:rPr lang="en-US" altLang="en-US" dirty="0">
                <a:solidFill>
                  <a:srgbClr val="C00000"/>
                </a:solidFill>
              </a:rPr>
              <a:t> K </a:t>
            </a:r>
            <a:r>
              <a:rPr lang="en-US" altLang="en-US" dirty="0" err="1">
                <a:solidFill>
                  <a:srgbClr val="C00000"/>
                </a:solidFill>
              </a:rPr>
              <a:t>không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xuất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hiện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các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thành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phần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sau</a:t>
            </a:r>
            <a:r>
              <a:rPr lang="en-US" altLang="en-US" dirty="0">
                <a:solidFill>
                  <a:srgbClr val="C00000"/>
                </a:solidFill>
              </a:rPr>
              <a:t>: </a:t>
            </a:r>
            <a:r>
              <a:rPr lang="en-US" altLang="en-US" dirty="0" err="1">
                <a:solidFill>
                  <a:srgbClr val="006600"/>
                </a:solidFill>
              </a:rPr>
              <a:t>chất</a:t>
            </a:r>
            <a:r>
              <a:rPr lang="en-US" altLang="en-US" dirty="0">
                <a:solidFill>
                  <a:srgbClr val="006600"/>
                </a:solidFill>
              </a:rPr>
              <a:t> </a:t>
            </a:r>
            <a:r>
              <a:rPr lang="en-US" altLang="en-US" dirty="0" err="1">
                <a:solidFill>
                  <a:srgbClr val="006600"/>
                </a:solidFill>
              </a:rPr>
              <a:t>rắn</a:t>
            </a:r>
            <a:r>
              <a:rPr lang="en-US" altLang="en-US" dirty="0">
                <a:solidFill>
                  <a:srgbClr val="006600"/>
                </a:solidFill>
              </a:rPr>
              <a:t> </a:t>
            </a:r>
            <a:r>
              <a:rPr lang="en-US" altLang="en-US" dirty="0" err="1">
                <a:solidFill>
                  <a:srgbClr val="006600"/>
                </a:solidFill>
              </a:rPr>
              <a:t>nguyên</a:t>
            </a:r>
            <a:r>
              <a:rPr lang="en-US" altLang="en-US" dirty="0">
                <a:solidFill>
                  <a:srgbClr val="006600"/>
                </a:solidFill>
              </a:rPr>
              <a:t> </a:t>
            </a:r>
            <a:r>
              <a:rPr lang="en-US" altLang="en-US" dirty="0" err="1">
                <a:solidFill>
                  <a:srgbClr val="006600"/>
                </a:solidFill>
              </a:rPr>
              <a:t>chất</a:t>
            </a:r>
            <a:r>
              <a:rPr lang="en-US" altLang="en-US" dirty="0">
                <a:solidFill>
                  <a:srgbClr val="C00000"/>
                </a:solidFill>
              </a:rPr>
              <a:t>, </a:t>
            </a:r>
            <a:r>
              <a:rPr lang="en-US" altLang="en-US" dirty="0" err="1">
                <a:solidFill>
                  <a:srgbClr val="CC00FF"/>
                </a:solidFill>
              </a:rPr>
              <a:t>chất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lỏng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nguyên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chất</a:t>
            </a:r>
            <a:r>
              <a:rPr lang="en-US" altLang="en-US" dirty="0">
                <a:solidFill>
                  <a:srgbClr val="C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</a:rPr>
              <a:t>dung </a:t>
            </a:r>
            <a:r>
              <a:rPr lang="en-US" altLang="en-US" dirty="0" err="1">
                <a:solidFill>
                  <a:srgbClr val="0000FF"/>
                </a:solidFill>
              </a:rPr>
              <a:t>môi</a:t>
            </a:r>
            <a:r>
              <a:rPr lang="en-US" alt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DD19B-1BF9-4083-8FF4-87FFACD26D43}"/>
              </a:ext>
            </a:extLst>
          </p:cNvPr>
          <p:cNvSpPr txBox="1"/>
          <p:nvPr/>
        </p:nvSpPr>
        <p:spPr>
          <a:xfrm>
            <a:off x="638091" y="3106836"/>
            <a:ext cx="360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P</a:t>
            </a:r>
            <a:r>
              <a:rPr lang="vi-VN" sz="3200" baseline="-25000" dirty="0"/>
              <a:t>CO2</a:t>
            </a:r>
            <a:r>
              <a:rPr lang="vi-VN" sz="3200" dirty="0"/>
              <a:t>  = C</a:t>
            </a:r>
            <a:r>
              <a:rPr lang="vi-VN" sz="3200" baseline="-25000" dirty="0"/>
              <a:t>CO2</a:t>
            </a:r>
            <a:r>
              <a:rPr lang="vi-VN" sz="3200" dirty="0"/>
              <a:t>. R.T</a:t>
            </a:r>
            <a:endParaRPr lang="en-US" sz="3200" dirty="0"/>
          </a:p>
        </p:txBody>
      </p:sp>
      <p:graphicFrame>
        <p:nvGraphicFramePr>
          <p:cNvPr id="23556" name="Object 7">
            <a:extLst>
              <a:ext uri="{FF2B5EF4-FFF2-40B4-BE49-F238E27FC236}">
                <a16:creationId xmlns:a16="http://schemas.microsoft.com/office/drawing/2014/main" id="{BD0A1E46-9450-43DD-9FBA-E7B25619D53F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13555615"/>
              </p:ext>
            </p:extLst>
          </p:nvPr>
        </p:nvGraphicFramePr>
        <p:xfrm>
          <a:off x="730593" y="3061217"/>
          <a:ext cx="3350024" cy="84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1" name="Equation" r:id="rId10" imgW="761669" imgH="228501" progId="Equation.3">
                  <p:embed/>
                </p:oleObj>
              </mc:Choice>
              <mc:Fallback>
                <p:oleObj name="Equation" r:id="rId10" imgW="76166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93" y="3061217"/>
                        <a:ext cx="3350024" cy="8498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63AE09-C3F8-4532-9D84-8D2AB6923B71}"/>
              </a:ext>
            </a:extLst>
          </p:cNvPr>
          <p:cNvSpPr txBox="1"/>
          <p:nvPr/>
        </p:nvSpPr>
        <p:spPr>
          <a:xfrm>
            <a:off x="3115771" y="2592847"/>
            <a:ext cx="113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</a:rPr>
              <a:t>const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C1320-AF09-4E47-9297-13DC8AD6204D}"/>
              </a:ext>
            </a:extLst>
          </p:cNvPr>
          <p:cNvSpPr txBox="1"/>
          <p:nvPr/>
        </p:nvSpPr>
        <p:spPr>
          <a:xfrm>
            <a:off x="1274731" y="1716643"/>
            <a:ext cx="113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</a:rPr>
              <a:t>const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>
            <a:extLst>
              <a:ext uri="{FF2B5EF4-FFF2-40B4-BE49-F238E27FC236}">
                <a16:creationId xmlns:a16="http://schemas.microsoft.com/office/drawing/2014/main" id="{27A684AD-0BE8-4721-ACE0-8B5F51C8B6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771525"/>
            <a:ext cx="7696200" cy="838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3600" b="1" dirty="0">
                <a:solidFill>
                  <a:srgbClr val="0000FF"/>
                </a:solidFill>
              </a:rPr>
              <a:t>S(r)  +   O</a:t>
            </a:r>
            <a:r>
              <a:rPr lang="en-US" sz="3600" b="1" baseline="-25000" dirty="0">
                <a:solidFill>
                  <a:srgbClr val="0000FF"/>
                </a:solidFill>
              </a:rPr>
              <a:t>2</a:t>
            </a:r>
            <a:r>
              <a:rPr lang="en-US" sz="3600" b="1" dirty="0">
                <a:solidFill>
                  <a:srgbClr val="0000FF"/>
                </a:solidFill>
              </a:rPr>
              <a:t>(k) </a:t>
            </a:r>
            <a:r>
              <a:rPr lang="vi-VN" sz="3600" b="1" dirty="0">
                <a:solidFill>
                  <a:srgbClr val="0000FF"/>
                </a:solidFill>
              </a:rPr>
              <a:t>   </a:t>
            </a:r>
            <a:r>
              <a:rPr lang="en-US" altLang="en-US" sz="3600" b="1" dirty="0">
                <a:solidFill>
                  <a:srgbClr val="0000FF"/>
                </a:solidFill>
              </a:rPr>
              <a:t>⇌ </a:t>
            </a:r>
            <a:r>
              <a:rPr lang="vi-VN" altLang="en-US" sz="3600" b="1" dirty="0">
                <a:solidFill>
                  <a:srgbClr val="0000FF"/>
                </a:solidFill>
              </a:rPr>
              <a:t>  </a:t>
            </a:r>
            <a:r>
              <a:rPr lang="en-US" sz="3600" b="1" dirty="0">
                <a:solidFill>
                  <a:srgbClr val="0000FF"/>
                </a:solidFill>
              </a:rPr>
              <a:t>SO</a:t>
            </a:r>
            <a:r>
              <a:rPr lang="en-US" sz="3600" b="1" baseline="-25000" dirty="0">
                <a:solidFill>
                  <a:srgbClr val="0000FF"/>
                </a:solidFill>
              </a:rPr>
              <a:t>2</a:t>
            </a:r>
            <a:r>
              <a:rPr lang="en-US" sz="3600" b="1" dirty="0">
                <a:solidFill>
                  <a:srgbClr val="0000FF"/>
                </a:solidFill>
              </a:rPr>
              <a:t>(k)</a:t>
            </a:r>
          </a:p>
          <a:p>
            <a:pPr eaLnBrk="1" hangingPunct="1"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5903C48B-AD77-4FAC-A17E-DA731ABE2E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024063"/>
            <a:ext cx="2590800" cy="3113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6B73-C981-4ED4-8D6C-A7EB69AB1D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2"/>
          </p:nvPr>
        </p:nvSpPr>
        <p:spPr>
          <a:xfrm>
            <a:off x="3581400" y="1765231"/>
            <a:ext cx="4737347" cy="3371709"/>
          </a:xfrm>
          <a:blipFill>
            <a:blip r:embed="rId4"/>
            <a:stretch>
              <a:fillRect l="-5920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2F2F8C-856C-43AA-82C4-76C62101F9C4}"/>
              </a:ext>
            </a:extLst>
          </p:cNvPr>
          <p:cNvSpPr/>
          <p:nvPr/>
        </p:nvSpPr>
        <p:spPr>
          <a:xfrm>
            <a:off x="1429274" y="737270"/>
            <a:ext cx="533400" cy="838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2072-CC1A-4393-96A5-C1338B9A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09" y="2507963"/>
            <a:ext cx="8801100" cy="101925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</a:rPr>
              <a:t>Cho NH</a:t>
            </a:r>
            <a:r>
              <a:rPr lang="en-US" sz="2800" baseline="-25000" dirty="0">
                <a:solidFill>
                  <a:srgbClr val="0000FF"/>
                </a:solidFill>
              </a:rPr>
              <a:t>4</a:t>
            </a:r>
            <a:r>
              <a:rPr lang="en-US" sz="2800" dirty="0">
                <a:solidFill>
                  <a:srgbClr val="0000FF"/>
                </a:solidFill>
              </a:rPr>
              <a:t>COONH</a:t>
            </a:r>
            <a:r>
              <a:rPr lang="en-US" sz="2800" baseline="-25000" dirty="0">
                <a:solidFill>
                  <a:srgbClr val="0000FF"/>
                </a:solidFill>
              </a:rPr>
              <a:t>2 </a:t>
            </a:r>
            <a:r>
              <a:rPr lang="en-US" sz="2800" dirty="0">
                <a:solidFill>
                  <a:srgbClr val="0000FF"/>
                </a:solidFill>
              </a:rPr>
              <a:t>(ammonium carbamate) </a:t>
            </a:r>
            <a:r>
              <a:rPr lang="en-US" sz="2800" dirty="0" err="1">
                <a:solidFill>
                  <a:srgbClr val="0000FF"/>
                </a:solidFill>
              </a:rPr>
              <a:t>vào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bình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chân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không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có</a:t>
            </a:r>
            <a:r>
              <a:rPr lang="en-US" sz="2800" dirty="0">
                <a:solidFill>
                  <a:srgbClr val="0000FF"/>
                </a:solidFill>
              </a:rPr>
              <a:t> dung </a:t>
            </a:r>
            <a:r>
              <a:rPr lang="en-US" sz="2800" dirty="0" err="1">
                <a:solidFill>
                  <a:srgbClr val="0000FF"/>
                </a:solidFill>
              </a:rPr>
              <a:t>tích</a:t>
            </a:r>
            <a:r>
              <a:rPr lang="en-US" sz="2800" dirty="0">
                <a:solidFill>
                  <a:srgbClr val="0000FF"/>
                </a:solidFill>
              </a:rPr>
              <a:t> 5,46 lit ở 20</a:t>
            </a:r>
            <a:r>
              <a:rPr lang="en-US" sz="2800" baseline="30000" dirty="0">
                <a:solidFill>
                  <a:srgbClr val="0000FF"/>
                </a:solidFill>
              </a:rPr>
              <a:t>0</a:t>
            </a:r>
            <a:r>
              <a:rPr lang="en-US" sz="2800" dirty="0">
                <a:solidFill>
                  <a:srgbClr val="0000FF"/>
                </a:solidFill>
              </a:rPr>
              <a:t>C </a:t>
            </a:r>
            <a:r>
              <a:rPr lang="en-US" sz="2800" dirty="0" err="1">
                <a:solidFill>
                  <a:srgbClr val="0000FF"/>
                </a:solidFill>
              </a:rPr>
              <a:t>thực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hiện</a:t>
            </a:r>
            <a:r>
              <a:rPr lang="en-US" sz="2800" dirty="0">
                <a:solidFill>
                  <a:srgbClr val="0000FF"/>
                </a:solidFill>
              </a:rPr>
              <a:t> p</a:t>
            </a:r>
            <a:r>
              <a:rPr lang="vi-VN" sz="2800" dirty="0">
                <a:solidFill>
                  <a:srgbClr val="0000FF"/>
                </a:solidFill>
              </a:rPr>
              <a:t>ư</a:t>
            </a:r>
            <a:r>
              <a:rPr lang="en-US" sz="2800" dirty="0">
                <a:solidFill>
                  <a:srgbClr val="0000FF"/>
                </a:solidFill>
              </a:rPr>
              <a:t>: 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NH</a:t>
            </a:r>
            <a:r>
              <a:rPr lang="en-US" sz="2800" baseline="-25000" dirty="0">
                <a:solidFill>
                  <a:srgbClr val="C00000"/>
                </a:solidFill>
              </a:rPr>
              <a:t>4</a:t>
            </a:r>
            <a:r>
              <a:rPr lang="en-US" sz="2800" dirty="0">
                <a:solidFill>
                  <a:srgbClr val="C00000"/>
                </a:solidFill>
              </a:rPr>
              <a:t>COONH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tt</a:t>
            </a:r>
            <a:r>
              <a:rPr lang="en-US" sz="2800" dirty="0">
                <a:solidFill>
                  <a:srgbClr val="C00000"/>
                </a:solidFill>
              </a:rPr>
              <a:t>)   </a:t>
            </a:r>
            <a:r>
              <a:rPr lang="en-US" altLang="en-US" sz="2800" b="1" dirty="0">
                <a:solidFill>
                  <a:srgbClr val="C00000"/>
                </a:solidFill>
              </a:rPr>
              <a:t>⇌</a:t>
            </a:r>
            <a:r>
              <a:rPr lang="en-US" sz="2800" dirty="0">
                <a:solidFill>
                  <a:srgbClr val="C00000"/>
                </a:solidFill>
              </a:rPr>
              <a:t>  CO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(k)        +      2NH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(k)</a:t>
            </a:r>
            <a:br>
              <a:rPr lang="en-US" sz="2800" dirty="0">
                <a:solidFill>
                  <a:srgbClr val="C00000"/>
                </a:solidFill>
              </a:rPr>
            </a:br>
            <a:br>
              <a:rPr lang="en-US" sz="2800" dirty="0"/>
            </a:br>
            <a:r>
              <a:rPr lang="en-US" sz="2800" dirty="0" err="1">
                <a:solidFill>
                  <a:srgbClr val="006600"/>
                </a:solidFill>
              </a:rPr>
              <a:t>Khi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phản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ứng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đạt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cân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bằng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thì</a:t>
            </a:r>
            <a:r>
              <a:rPr lang="en-US" sz="2800" dirty="0">
                <a:solidFill>
                  <a:srgbClr val="006600"/>
                </a:solidFill>
              </a:rPr>
              <a:t>  </a:t>
            </a:r>
            <a:r>
              <a:rPr lang="en-US" sz="2800" dirty="0" err="1">
                <a:solidFill>
                  <a:srgbClr val="006600"/>
                </a:solidFill>
              </a:rPr>
              <a:t>hệ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có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áp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suất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chung</a:t>
            </a:r>
            <a:r>
              <a:rPr lang="en-US" sz="2800" dirty="0">
                <a:solidFill>
                  <a:srgbClr val="006600"/>
                </a:solidFill>
              </a:rPr>
              <a:t> P</a:t>
            </a:r>
            <a:r>
              <a:rPr lang="en-US" sz="2800" baseline="-25000" dirty="0">
                <a:solidFill>
                  <a:srgbClr val="006600"/>
                </a:solidFill>
              </a:rPr>
              <a:t>c</a:t>
            </a:r>
            <a:r>
              <a:rPr lang="en-US" sz="2800" dirty="0">
                <a:solidFill>
                  <a:srgbClr val="006600"/>
                </a:solidFill>
              </a:rPr>
              <a:t> = 66,88 mmHg. </a:t>
            </a:r>
            <a:r>
              <a:rPr lang="en-US" sz="2800" dirty="0" err="1">
                <a:solidFill>
                  <a:srgbClr val="006600"/>
                </a:solidFill>
              </a:rPr>
              <a:t>Tính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 err="1">
                <a:solidFill>
                  <a:srgbClr val="006600"/>
                </a:solidFill>
              </a:rPr>
              <a:t>K</a:t>
            </a:r>
            <a:r>
              <a:rPr lang="en-US" sz="2800" baseline="-25000" dirty="0" err="1">
                <a:solidFill>
                  <a:srgbClr val="006600"/>
                </a:solidFill>
              </a:rPr>
              <a:t>p</a:t>
            </a:r>
            <a:r>
              <a:rPr lang="en-US" sz="2800" dirty="0">
                <a:solidFill>
                  <a:srgbClr val="006600"/>
                </a:solidFill>
              </a:rPr>
              <a:t> , K</a:t>
            </a:r>
            <a:r>
              <a:rPr lang="en-US" sz="2800" baseline="-25000" dirty="0">
                <a:solidFill>
                  <a:srgbClr val="006600"/>
                </a:solidFill>
              </a:rPr>
              <a:t>C </a:t>
            </a:r>
            <a:r>
              <a:rPr lang="en-US" sz="2800" dirty="0">
                <a:solidFill>
                  <a:srgbClr val="006600"/>
                </a:solidFill>
              </a:rPr>
              <a:t>ở 20</a:t>
            </a:r>
            <a:r>
              <a:rPr lang="en-US" sz="2800" baseline="30000" dirty="0">
                <a:solidFill>
                  <a:srgbClr val="006600"/>
                </a:solidFill>
              </a:rPr>
              <a:t>0</a:t>
            </a:r>
            <a:r>
              <a:rPr lang="en-US" sz="2800" dirty="0">
                <a:solidFill>
                  <a:srgbClr val="006600"/>
                </a:solidFill>
              </a:rPr>
              <a:t>C. </a:t>
            </a:r>
            <a:br>
              <a:rPr lang="en-US" sz="2800" dirty="0"/>
            </a:br>
            <a:br>
              <a:rPr lang="en-US" sz="28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265A22-81B8-4189-B990-D3697C20B49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276600" y="2297008"/>
                <a:ext cx="5484652" cy="83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cb</m:t>
                    </m:r>
                  </m:oMath>
                </a14:m>
                <a:r>
                  <a:rPr lang="en-US" dirty="0"/>
                  <a:t>              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baseline="-25000" dirty="0" err="1"/>
                  <a:t>cb</a:t>
                </a: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265A22-81B8-4189-B990-D3697C20B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276600" y="2297008"/>
                <a:ext cx="5484652" cy="838200"/>
              </a:xfrm>
              <a:blipFill>
                <a:blip r:embed="rId2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008A-DCF5-42F3-974F-CB08CEDFF5CD}"/>
                  </a:ext>
                </a:extLst>
              </p:cNvPr>
              <p:cNvSpPr txBox="1"/>
              <p:nvPr/>
            </p:nvSpPr>
            <p:spPr>
              <a:xfrm>
                <a:off x="1509318" y="4191000"/>
                <a:ext cx="6263081" cy="1019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CC00FF"/>
                    </a:solidFill>
                  </a:rPr>
                  <a:t>K</a:t>
                </a:r>
                <a:r>
                  <a:rPr lang="en-US" sz="2800" baseline="-25000" dirty="0">
                    <a:solidFill>
                      <a:srgbClr val="CC00FF"/>
                    </a:solidFill>
                  </a:rPr>
                  <a:t>P</a:t>
                </a:r>
                <a:r>
                  <a:rPr lang="en-US" sz="2800" dirty="0">
                    <a:solidFill>
                      <a:srgbClr val="CC00FF"/>
                    </a:solidFill>
                  </a:rPr>
                  <a:t> 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CC00FF"/>
                    </a:solidFill>
                  </a:rPr>
                  <a:t>).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2.</m:t>
                            </m:r>
                            <m: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800" i="1" dirty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C00FF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4.</m:t>
                            </m:r>
                            <m:r>
                              <a:rPr lang="en-US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sz="2800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CC00FF"/>
                    </a:solidFill>
                  </a:rPr>
                  <a:t> = 10</a:t>
                </a:r>
                <a:r>
                  <a:rPr lang="en-US" sz="2800" baseline="30000" dirty="0">
                    <a:solidFill>
                      <a:srgbClr val="CC00FF"/>
                    </a:solidFill>
                  </a:rPr>
                  <a:t>-4</a:t>
                </a:r>
                <a:r>
                  <a:rPr lang="en-US" sz="2800" dirty="0">
                    <a:solidFill>
                      <a:srgbClr val="CC00FF"/>
                    </a:solidFill>
                  </a:rPr>
                  <a:t>  (ở 20</a:t>
                </a:r>
                <a:r>
                  <a:rPr lang="en-US" sz="2800" baseline="30000" dirty="0">
                    <a:solidFill>
                      <a:srgbClr val="CC00FF"/>
                    </a:solidFill>
                  </a:rPr>
                  <a:t>0</a:t>
                </a:r>
                <a:r>
                  <a:rPr lang="en-US" sz="2800" dirty="0">
                    <a:solidFill>
                      <a:srgbClr val="CC00FF"/>
                    </a:solidFill>
                  </a:rPr>
                  <a:t>C)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C0008A-DCF5-42F3-974F-CB08CEDFF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18" y="4191000"/>
                <a:ext cx="6263081" cy="1019253"/>
              </a:xfrm>
              <a:prstGeom prst="rect">
                <a:avLst/>
              </a:prstGeom>
              <a:blipFill>
                <a:blip r:embed="rId3"/>
                <a:stretch>
                  <a:fillRect l="-2045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0094F64-854E-4796-81DA-A643F4224FF9}"/>
              </a:ext>
            </a:extLst>
          </p:cNvPr>
          <p:cNvSpPr txBox="1"/>
          <p:nvPr/>
        </p:nvSpPr>
        <p:spPr>
          <a:xfrm>
            <a:off x="457200" y="241918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G</a:t>
            </a:r>
            <a:r>
              <a:rPr lang="en-US" sz="3200" baseline="-25000" dirty="0">
                <a:sym typeface="Symbol" panose="05050102010706020507" pitchFamily="18" charset="2"/>
              </a:rPr>
              <a:t>293 </a:t>
            </a:r>
            <a:r>
              <a:rPr lang="en-US" sz="3200" dirty="0">
                <a:sym typeface="Symbol" panose="05050102010706020507" pitchFamily="18" charset="2"/>
              </a:rPr>
              <a:t>= 0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DA9949-1B30-41A7-9DA5-1D733D46624A}"/>
                  </a:ext>
                </a:extLst>
              </p:cNvPr>
              <p:cNvSpPr txBox="1"/>
              <p:nvPr/>
            </p:nvSpPr>
            <p:spPr>
              <a:xfrm>
                <a:off x="126009" y="5210253"/>
                <a:ext cx="8915400" cy="80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K</a:t>
                </a:r>
                <a:r>
                  <a:rPr lang="en-US" sz="2800" baseline="-25000" dirty="0">
                    <a:solidFill>
                      <a:srgbClr val="C00000"/>
                    </a:solidFill>
                  </a:rPr>
                  <a:t>c</a:t>
                </a:r>
                <a:r>
                  <a:rPr lang="en-US" sz="28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K</a:t>
                </a:r>
                <a:r>
                  <a:rPr lang="en-US" sz="2800" baseline="-25000" dirty="0" err="1">
                    <a:solidFill>
                      <a:srgbClr val="C00000"/>
                    </a:solidFill>
                  </a:rPr>
                  <a:t>p</a:t>
                </a:r>
                <a:r>
                  <a:rPr lang="en-US" sz="2800" dirty="0">
                    <a:solidFill>
                      <a:srgbClr val="C00000"/>
                    </a:solidFill>
                  </a:rPr>
                  <a:t>.(RT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= 10</a:t>
                </a:r>
                <a:r>
                  <a:rPr lang="en-US" sz="2800" baseline="30000" dirty="0">
                    <a:solidFill>
                      <a:srgbClr val="C00000"/>
                    </a:solidFill>
                  </a:rPr>
                  <a:t>-4</a:t>
                </a:r>
                <a:r>
                  <a:rPr lang="en-US" sz="2800" dirty="0">
                    <a:solidFill>
                      <a:srgbClr val="C00000"/>
                    </a:solidFill>
                  </a:rPr>
                  <a:t>.(0,082.293)</a:t>
                </a:r>
                <a:r>
                  <a:rPr lang="en-US" sz="2800" baseline="30000" dirty="0">
                    <a:solidFill>
                      <a:srgbClr val="C00000"/>
                    </a:solidFill>
                  </a:rPr>
                  <a:t>-3</a:t>
                </a:r>
                <a:r>
                  <a:rPr lang="en-US" sz="2800" dirty="0">
                    <a:solidFill>
                      <a:srgbClr val="C00000"/>
                    </a:solidFill>
                  </a:rPr>
                  <a:t> = 7,2.10</a:t>
                </a:r>
                <a:r>
                  <a:rPr lang="en-US" sz="2800" baseline="30000" dirty="0">
                    <a:solidFill>
                      <a:srgbClr val="C00000"/>
                    </a:solidFill>
                  </a:rPr>
                  <a:t>-9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(ở 20</a:t>
                </a:r>
                <a:r>
                  <a:rPr lang="en-US" sz="28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2800" dirty="0">
                    <a:solidFill>
                      <a:srgbClr val="C00000"/>
                    </a:solidFill>
                  </a:rPr>
                  <a:t>C)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DA9949-1B30-41A7-9DA5-1D733D466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9" y="5210253"/>
                <a:ext cx="8915400" cy="809965"/>
              </a:xfrm>
              <a:prstGeom prst="rect">
                <a:avLst/>
              </a:prstGeom>
              <a:blipFill>
                <a:blip r:embed="rId4"/>
                <a:stretch>
                  <a:fillRect l="-1436" t="-7519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80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723" name="Rectangle 3">
                <a:extLst>
                  <a:ext uri="{FF2B5EF4-FFF2-40B4-BE49-F238E27FC236}">
                    <a16:creationId xmlns:a16="http://schemas.microsoft.com/office/drawing/2014/main" id="{6EB0828B-4946-4AC0-9724-A22154D0DF8B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0" y="252413"/>
                <a:ext cx="9296400" cy="1957384"/>
              </a:xfrm>
            </p:spPr>
            <p:txBody>
              <a:bodyPr lIns="90488" tIns="44450" rIns="90488" bIns="44450"/>
              <a:lstStyle/>
              <a:p>
                <a:pPr eaLnBrk="1" hangingPunct="1">
                  <a:lnSpc>
                    <a:spcPct val="110000"/>
                  </a:lnSpc>
                  <a:buFontTx/>
                  <a:buNone/>
                  <a:defRPr/>
                </a:pPr>
                <a:r>
                  <a:rPr lang="en-US" sz="3000" b="1" dirty="0">
                    <a:solidFill>
                      <a:srgbClr val="FF0000"/>
                    </a:solidFill>
                  </a:rPr>
                  <a:t> HẰNG SỐ CÂN BẰNG CỦA PHẢN ỨNG </a:t>
                </a:r>
                <a:r>
                  <a:rPr lang="en-US" b="1" dirty="0">
                    <a:solidFill>
                      <a:srgbClr val="FF0000"/>
                    </a:solidFill>
                  </a:rPr>
                  <a:t>TỔNG</a:t>
                </a:r>
              </a:p>
              <a:p>
                <a:pPr eaLnBrk="1" hangingPunct="1">
                  <a:lnSpc>
                    <a:spcPct val="110000"/>
                  </a:lnSpc>
                  <a:buFontTx/>
                  <a:buNone/>
                  <a:defRPr/>
                </a:pPr>
                <a:r>
                  <a: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</a:t>
                </a:r>
                <a:r>
                  <a:rPr lang="en-US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S(r)     +   O</a:t>
                </a:r>
                <a:r>
                  <a:rPr lang="en-US" b="1" baseline="-250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en-US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(k)      </a:t>
                </a:r>
                <a:r>
                  <a:rPr lang="en-US" altLang="en-US" b="1" dirty="0"/>
                  <a:t>⇌</a:t>
                </a:r>
                <a:r>
                  <a:rPr lang="en-US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SO</a:t>
                </a:r>
                <a:r>
                  <a:rPr lang="en-US" b="1" baseline="-250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en-US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(k); </a:t>
                </a: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𝑺𝑶</m:t>
                            </m:r>
                          </m:e>
                          <m:sub>
                            <m:r>
                              <a:rPr lang="en-US" sz="4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4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] </m:t>
                        </m:r>
                      </m:num>
                      <m:den>
                        <m:sSub>
                          <m:sSubPr>
                            <m:ctrlPr>
                              <a:rPr lang="en-US" sz="4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4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4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4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  <a:p>
                <a:pPr eaLnBrk="1" hangingPunct="1">
                  <a:lnSpc>
                    <a:spcPct val="200000"/>
                  </a:lnSpc>
                  <a:buFontTx/>
                  <a:buNone/>
                  <a:defRPr/>
                </a:pPr>
                <a:r>
                  <a:rPr lang="en-US" sz="28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eaLnBrk="1" hangingPunct="1">
                  <a:lnSpc>
                    <a:spcPct val="200000"/>
                  </a:lnSpc>
                  <a:buFontTx/>
                  <a:buNone/>
                  <a:defRPr/>
                </a:pPr>
                <a:endParaRPr 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8723" name="Rectangle 3">
                <a:extLst>
                  <a:ext uri="{FF2B5EF4-FFF2-40B4-BE49-F238E27FC236}">
                    <a16:creationId xmlns:a16="http://schemas.microsoft.com/office/drawing/2014/main" id="{6EB0828B-4946-4AC0-9724-A22154D0D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0" y="252413"/>
                <a:ext cx="9296400" cy="1957384"/>
              </a:xfrm>
              <a:blipFill>
                <a:blip r:embed="rId3"/>
                <a:stretch>
                  <a:fillRect l="-459" t="-3738"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F7C9-AB1C-4A33-93C5-1D3D493988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2"/>
          </p:nvPr>
        </p:nvSpPr>
        <p:spPr>
          <a:xfrm>
            <a:off x="685800" y="4065970"/>
            <a:ext cx="6757923" cy="2087563"/>
          </a:xfrm>
          <a:blipFill>
            <a:blip r:embed="rId4"/>
            <a:stretch>
              <a:fillRect l="-2347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ADEC4F-00AB-4D6B-B208-5FDB3374AF90}"/>
                  </a:ext>
                </a:extLst>
              </p:cNvPr>
              <p:cNvSpPr txBox="1"/>
              <p:nvPr/>
            </p:nvSpPr>
            <p:spPr>
              <a:xfrm>
                <a:off x="304800" y="2228292"/>
                <a:ext cx="8991600" cy="110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SO</a:t>
                </a:r>
                <a:r>
                  <a:rPr lang="en-US" sz="3200" b="1" baseline="-250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en-US" sz="32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(k) + 1/2 O</a:t>
                </a:r>
                <a:r>
                  <a:rPr lang="en-US" sz="3200" b="1" baseline="-250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en-US" sz="32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(k)  </a:t>
                </a:r>
                <a:r>
                  <a:rPr lang="en-US" altLang="en-US" sz="3200" b="1" dirty="0"/>
                  <a:t>⇌</a:t>
                </a:r>
                <a:r>
                  <a:rPr lang="en-US" sz="32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HM17SSB" charset="0"/>
                  </a:rPr>
                  <a:t>   </a:t>
                </a:r>
                <a:r>
                  <a:rPr lang="en-US" sz="32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SO</a:t>
                </a:r>
                <a:r>
                  <a:rPr lang="en-US" sz="3200" b="1" baseline="-250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r>
                  <a:rPr lang="en-US" sz="32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(k); </a:t>
                </a:r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sz="3200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𝑺𝑶</m:t>
                            </m:r>
                          </m:e>
                          <m:sub>
                            <m: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2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[</m:t>
                            </m:r>
                            <m: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𝑺𝑶</m:t>
                            </m:r>
                          </m:e>
                          <m:sub>
                            <m: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sz="3200" b="1" i="1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1" i="1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3200" b="1" i="1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sub/>
                            </m:sSub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ADEC4F-00AB-4D6B-B208-5FDB3374A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28292"/>
                <a:ext cx="8991600" cy="1102161"/>
              </a:xfrm>
              <a:prstGeom prst="rect">
                <a:avLst/>
              </a:prstGeom>
              <a:blipFill>
                <a:blip r:embed="rId5"/>
                <a:stretch>
                  <a:fillRect l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F3ECA4-8069-4A7B-9F15-3E45C1B16F7A}"/>
              </a:ext>
            </a:extLst>
          </p:cNvPr>
          <p:cNvSpPr txBox="1"/>
          <p:nvPr/>
        </p:nvSpPr>
        <p:spPr>
          <a:xfrm>
            <a:off x="266700" y="34290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S(r)    +   3/2 O</a:t>
            </a:r>
            <a:r>
              <a:rPr lang="en-US" sz="32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(k)  </a:t>
            </a:r>
            <a:r>
              <a:rPr lang="en-US" altLang="en-US" sz="3200" b="1" dirty="0"/>
              <a:t>⇌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M17SSB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en-US" sz="32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(k) ; 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 ????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1A719E-FBDE-478D-BFC9-380175495BD6}"/>
              </a:ext>
            </a:extLst>
          </p:cNvPr>
          <p:cNvCxnSpPr/>
          <p:nvPr/>
        </p:nvCxnSpPr>
        <p:spPr>
          <a:xfrm>
            <a:off x="304800" y="3124200"/>
            <a:ext cx="5410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D30775E-5E4E-4F22-86D5-BADB93E642FF}"/>
              </a:ext>
            </a:extLst>
          </p:cNvPr>
          <p:cNvSpPr/>
          <p:nvPr/>
        </p:nvSpPr>
        <p:spPr>
          <a:xfrm>
            <a:off x="685800" y="1435618"/>
            <a:ext cx="533400" cy="5848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7AE73-0083-4E5F-AA59-877CF0D8E5A8}"/>
              </a:ext>
            </a:extLst>
          </p:cNvPr>
          <p:cNvSpPr/>
          <p:nvPr/>
        </p:nvSpPr>
        <p:spPr>
          <a:xfrm>
            <a:off x="609600" y="3455050"/>
            <a:ext cx="533400" cy="5848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/>
      <p:bldP spid="4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0C433-E0E9-4768-A6C7-FEF7B5874E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2"/>
          </p:nvPr>
        </p:nvSpPr>
        <p:spPr>
          <a:xfrm>
            <a:off x="239697" y="381000"/>
            <a:ext cx="8915400" cy="5105400"/>
          </a:xfrm>
          <a:blipFill>
            <a:blip r:embed="rId2"/>
            <a:stretch>
              <a:fillRect l="-1709" t="-155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1D832F-ED10-4198-AB89-1BEE5D5C7954}"/>
              </a:ext>
            </a:extLst>
          </p:cNvPr>
          <p:cNvCxnSpPr>
            <a:cxnSpLocks/>
          </p:cNvCxnSpPr>
          <p:nvPr/>
        </p:nvCxnSpPr>
        <p:spPr>
          <a:xfrm>
            <a:off x="239697" y="2209800"/>
            <a:ext cx="7151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990EF9E-65A8-42CC-9046-5967A781C5BF}"/>
              </a:ext>
            </a:extLst>
          </p:cNvPr>
          <p:cNvSpPr/>
          <p:nvPr/>
        </p:nvSpPr>
        <p:spPr>
          <a:xfrm>
            <a:off x="2119618" y="228600"/>
            <a:ext cx="856726" cy="838200"/>
          </a:xfrm>
          <a:prstGeom prst="ellipse">
            <a:avLst/>
          </a:prstGeom>
          <a:noFill/>
          <a:ln w="317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5D42B6-BDB6-4C89-8655-5873901B02AA}"/>
              </a:ext>
            </a:extLst>
          </p:cNvPr>
          <p:cNvSpPr/>
          <p:nvPr/>
        </p:nvSpPr>
        <p:spPr>
          <a:xfrm>
            <a:off x="2133600" y="2383871"/>
            <a:ext cx="1097560" cy="838200"/>
          </a:xfrm>
          <a:prstGeom prst="ellipse">
            <a:avLst/>
          </a:prstGeom>
          <a:noFill/>
          <a:ln w="317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2D340A-A0EE-46D6-8F09-0F7CB28DB72E}"/>
              </a:ext>
            </a:extLst>
          </p:cNvPr>
          <p:cNvSpPr/>
          <p:nvPr/>
        </p:nvSpPr>
        <p:spPr>
          <a:xfrm>
            <a:off x="2362200" y="1219200"/>
            <a:ext cx="932926" cy="838200"/>
          </a:xfrm>
          <a:prstGeom prst="ellipse">
            <a:avLst/>
          </a:prstGeom>
          <a:noFill/>
          <a:ln w="317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D413BEE-9523-497F-B1DF-EC764AD92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9725" y="350389"/>
            <a:ext cx="8229600" cy="1283289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rgbClr val="0000FF"/>
                </a:solidFill>
              </a:rPr>
              <a:t>Mg(OH)</a:t>
            </a:r>
            <a:r>
              <a:rPr lang="en-US" altLang="en-US" sz="3200" b="1" baseline="-25000" dirty="0">
                <a:solidFill>
                  <a:srgbClr val="0000FF"/>
                </a:solidFill>
              </a:rPr>
              <a:t>2 </a:t>
            </a:r>
            <a:r>
              <a:rPr lang="en-US" altLang="en-US" sz="3200" b="1" dirty="0">
                <a:solidFill>
                  <a:srgbClr val="0000FF"/>
                </a:solidFill>
              </a:rPr>
              <a:t>(r)    </a:t>
            </a:r>
            <a:r>
              <a:rPr lang="en-US" altLang="en-US" sz="3200" b="1" dirty="0">
                <a:solidFill>
                  <a:srgbClr val="0000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⇌    Mg</a:t>
            </a:r>
            <a:r>
              <a:rPr lang="en-US" altLang="en-US" sz="3200" b="1" baseline="30000" dirty="0">
                <a:solidFill>
                  <a:srgbClr val="0000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2+</a:t>
            </a:r>
            <a:r>
              <a:rPr lang="en-US" altLang="en-US" sz="3200" b="1" dirty="0">
                <a:solidFill>
                  <a:srgbClr val="0000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(dd)   +    2OH</a:t>
            </a:r>
            <a:r>
              <a:rPr lang="en-US" altLang="en-US" sz="3200" b="1" baseline="30000" dirty="0">
                <a:solidFill>
                  <a:srgbClr val="0000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altLang="en-US" sz="3200" b="1" dirty="0">
                <a:solidFill>
                  <a:srgbClr val="0000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(dd)</a:t>
            </a:r>
            <a:br>
              <a:rPr lang="en-US" altLang="en-US" sz="3200" b="1" dirty="0">
                <a:solidFill>
                  <a:srgbClr val="0000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br>
              <a:rPr lang="en-US" altLang="en-US" sz="3200" b="1" dirty="0">
                <a:solidFill>
                  <a:srgbClr val="0000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K = [Mg</a:t>
            </a:r>
            <a:r>
              <a:rPr lang="en-US" altLang="en-US" sz="32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2+</a:t>
            </a:r>
            <a:r>
              <a:rPr lang="en-US" alt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]</a:t>
            </a:r>
            <a:r>
              <a:rPr lang="en-US" altLang="en-US" sz="3200" baseline="-25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cb</a:t>
            </a:r>
            <a:r>
              <a:rPr lang="en-US" alt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.[OH</a:t>
            </a:r>
            <a:r>
              <a:rPr lang="en-US" altLang="en-US" sz="32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alt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]</a:t>
            </a:r>
            <a:r>
              <a:rPr lang="en-US" altLang="en-US" sz="32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3200" baseline="-25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cb</a:t>
            </a:r>
            <a:r>
              <a:rPr lang="en-US" altLang="en-US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altLang="en-US" sz="32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en-US" sz="3200" baseline="-25000" dirty="0" err="1"/>
              <a:t>Mg</a:t>
            </a:r>
            <a:r>
              <a:rPr lang="en-US" altLang="en-US" sz="3200" baseline="-25000" dirty="0"/>
              <a:t>(OH)2 </a:t>
            </a:r>
            <a:r>
              <a:rPr lang="en-US" altLang="en-US" sz="3200" dirty="0"/>
              <a:t> </a:t>
            </a:r>
            <a:r>
              <a:rPr lang="en-US" altLang="en-US" sz="3200" b="1" dirty="0" err="1">
                <a:solidFill>
                  <a:srgbClr val="FF0000"/>
                </a:solidFill>
              </a:rPr>
              <a:t>Tích</a:t>
            </a:r>
            <a:r>
              <a:rPr lang="en-US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</a:rPr>
              <a:t>số</a:t>
            </a:r>
            <a:r>
              <a:rPr lang="en-US" altLang="en-US" sz="3200" b="1" dirty="0">
                <a:solidFill>
                  <a:srgbClr val="FF0000"/>
                </a:solidFill>
              </a:rPr>
              <a:t> tan</a:t>
            </a:r>
            <a:endParaRPr lang="en-US" alt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58F0CA2-BAE0-4D93-8D89-AA37C20EBE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1985963"/>
            <a:ext cx="8950325" cy="74957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CH</a:t>
            </a:r>
            <a:r>
              <a:rPr lang="en-US" altLang="en-US" b="1" baseline="-250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3</a:t>
            </a:r>
            <a:r>
              <a:rPr lang="en-US" altLang="en-US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COOH(dd) + H</a:t>
            </a:r>
            <a:r>
              <a:rPr lang="en-US" altLang="en-US" b="1" baseline="-250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O </a:t>
            </a:r>
            <a:r>
              <a:rPr lang="en-US" altLang="en-US" b="1" dirty="0">
                <a:solidFill>
                  <a:srgbClr val="0000FF"/>
                </a:solidFill>
                <a:latin typeface="+mj-lt"/>
                <a:ea typeface="Arial Unicode MS" panose="020B0604020202020204" pitchFamily="34" charset="-128"/>
                <a:cs typeface="Times New Roman" panose="02020603050405020304" pitchFamily="18" charset="0"/>
              </a:rPr>
              <a:t>⇌ CH</a:t>
            </a:r>
            <a:r>
              <a:rPr lang="en-US" altLang="en-US" b="1" baseline="-25000" dirty="0">
                <a:solidFill>
                  <a:srgbClr val="0000FF"/>
                </a:solidFill>
                <a:latin typeface="+mj-lt"/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en-US" b="1" dirty="0">
                <a:solidFill>
                  <a:srgbClr val="0000FF"/>
                </a:solidFill>
                <a:latin typeface="+mj-lt"/>
                <a:ea typeface="Arial Unicode MS" panose="020B0604020202020204" pitchFamily="34" charset="-128"/>
                <a:cs typeface="Times New Roman" panose="02020603050405020304" pitchFamily="18" charset="0"/>
              </a:rPr>
              <a:t>COO</a:t>
            </a:r>
            <a:r>
              <a:rPr lang="en-US" altLang="en-US" b="1" baseline="30000" dirty="0">
                <a:solidFill>
                  <a:srgbClr val="0000FF"/>
                </a:solidFill>
                <a:latin typeface="+mj-lt"/>
                <a:ea typeface="Arial Unicode MS" panose="020B0604020202020204" pitchFamily="34" charset="-128"/>
                <a:cs typeface="Times New Roman" panose="02020603050405020304" pitchFamily="18" charset="0"/>
              </a:rPr>
              <a:t>-</a:t>
            </a:r>
            <a:r>
              <a:rPr lang="en-US" altLang="en-US" b="1" dirty="0">
                <a:solidFill>
                  <a:srgbClr val="0000FF"/>
                </a:solidFill>
                <a:latin typeface="+mj-lt"/>
                <a:ea typeface="Arial Unicode MS" panose="020B0604020202020204" pitchFamily="34" charset="-128"/>
                <a:cs typeface="Times New Roman" panose="02020603050405020304" pitchFamily="18" charset="0"/>
              </a:rPr>
              <a:t> (dd) + H</a:t>
            </a:r>
            <a:r>
              <a:rPr lang="en-US" altLang="en-US" b="1" baseline="-25000" dirty="0">
                <a:solidFill>
                  <a:srgbClr val="0000FF"/>
                </a:solidFill>
                <a:latin typeface="+mj-lt"/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en-US" b="1" dirty="0">
                <a:solidFill>
                  <a:srgbClr val="0000FF"/>
                </a:solidFill>
                <a:latin typeface="+mj-lt"/>
                <a:ea typeface="Arial Unicode MS" panose="020B0604020202020204" pitchFamily="34" charset="-128"/>
                <a:cs typeface="Times New Roman" panose="02020603050405020304" pitchFamily="18" charset="0"/>
              </a:rPr>
              <a:t>O</a:t>
            </a:r>
            <a:r>
              <a:rPr lang="en-US" altLang="en-US" b="1" baseline="30000" dirty="0">
                <a:solidFill>
                  <a:srgbClr val="0000FF"/>
                </a:solidFill>
                <a:latin typeface="+mj-lt"/>
                <a:ea typeface="Arial Unicode MS" panose="020B0604020202020204" pitchFamily="34" charset="-128"/>
                <a:cs typeface="Times New Roman" panose="02020603050405020304" pitchFamily="18" charset="0"/>
              </a:rPr>
              <a:t>+</a:t>
            </a:r>
          </a:p>
          <a:p>
            <a:pPr eaLnBrk="1" hangingPunct="1">
              <a:buFontTx/>
              <a:buNone/>
            </a:pPr>
            <a:r>
              <a:rPr lang="en-US" altLang="en-US" baseline="30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CA44BB1C-5968-44E8-AAC9-4C202A8199F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08524902"/>
              </p:ext>
            </p:extLst>
          </p:nvPr>
        </p:nvGraphicFramePr>
        <p:xfrm>
          <a:off x="304800" y="2735541"/>
          <a:ext cx="3950980" cy="1229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3" name="Equation" r:id="rId4" imgW="1549400" imgH="457200" progId="Equation.3">
                  <p:embed/>
                </p:oleObj>
              </mc:Choice>
              <mc:Fallback>
                <p:oleObj name="Equation" r:id="rId4" imgW="1549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35541"/>
                        <a:ext cx="3950980" cy="1229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6">
            <a:extLst>
              <a:ext uri="{FF2B5EF4-FFF2-40B4-BE49-F238E27FC236}">
                <a16:creationId xmlns:a16="http://schemas.microsoft.com/office/drawing/2014/main" id="{3773BDC6-72E5-452B-A95E-A1E72D3E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780" y="2928462"/>
            <a:ext cx="49993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Hằng</a:t>
            </a:r>
            <a:r>
              <a:rPr lang="en-US" alt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alt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vi-VN" alt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điện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ly</a:t>
            </a:r>
            <a:r>
              <a:rPr lang="en-US" alt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alt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axit</a:t>
            </a:r>
            <a:endParaRPr lang="en-US" altLang="en-US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726" name="Text Box 7">
            <a:extLst>
              <a:ext uri="{FF2B5EF4-FFF2-40B4-BE49-F238E27FC236}">
                <a16:creationId xmlns:a16="http://schemas.microsoft.com/office/drawing/2014/main" id="{BF79BC15-5894-4CEB-B200-B21761058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4090988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NH</a:t>
            </a:r>
            <a:r>
              <a:rPr lang="en-US" altLang="en-US" b="1" baseline="-250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4</a:t>
            </a:r>
            <a:r>
              <a:rPr lang="en-US" altLang="en-US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OH (dd) ⇌ NH</a:t>
            </a:r>
            <a:r>
              <a:rPr lang="en-US" altLang="en-US" b="1" baseline="-250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4</a:t>
            </a:r>
            <a:r>
              <a:rPr lang="en-US" altLang="en-US" b="1" baseline="300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+</a:t>
            </a:r>
            <a:r>
              <a:rPr lang="en-US" altLang="en-US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 (dd)  +  OH</a:t>
            </a:r>
            <a:r>
              <a:rPr lang="en-US" altLang="en-US" b="1" baseline="300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-</a:t>
            </a:r>
            <a:r>
              <a:rPr lang="en-US" altLang="en-US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(dd)</a:t>
            </a:r>
          </a:p>
        </p:txBody>
      </p:sp>
      <p:graphicFrame>
        <p:nvGraphicFramePr>
          <p:cNvPr id="30727" name="Object 8">
            <a:extLst>
              <a:ext uri="{FF2B5EF4-FFF2-40B4-BE49-F238E27FC236}">
                <a16:creationId xmlns:a16="http://schemas.microsoft.com/office/drawing/2014/main" id="{C44C4D72-DCB2-4A00-9E12-D94F57293AB8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32570079"/>
              </p:ext>
            </p:extLst>
          </p:nvPr>
        </p:nvGraphicFramePr>
        <p:xfrm>
          <a:off x="329725" y="4901474"/>
          <a:ext cx="3281363" cy="134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4" name="Equation" r:id="rId6" imgW="1143000" imgH="457200" progId="Equation.3">
                  <p:embed/>
                </p:oleObj>
              </mc:Choice>
              <mc:Fallback>
                <p:oleObj name="Equation" r:id="rId6" imgW="1143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5" y="4901474"/>
                        <a:ext cx="3281363" cy="1346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11">
            <a:extLst>
              <a:ext uri="{FF2B5EF4-FFF2-40B4-BE49-F238E27FC236}">
                <a16:creationId xmlns:a16="http://schemas.microsoft.com/office/drawing/2014/main" id="{BDD410A5-CFA9-43F3-A734-8678D605A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339" y="5181600"/>
            <a:ext cx="5219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Hằng</a:t>
            </a:r>
            <a:r>
              <a:rPr lang="en-US" alt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alt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điện</a:t>
            </a:r>
            <a:r>
              <a:rPr lang="en-US" alt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ly</a:t>
            </a:r>
            <a:r>
              <a:rPr lang="en-US" alt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alt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base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284EF8-B220-49B5-B4AE-F5DF0F7BB992}"/>
              </a:ext>
            </a:extLst>
          </p:cNvPr>
          <p:cNvSpPr/>
          <p:nvPr/>
        </p:nvSpPr>
        <p:spPr>
          <a:xfrm>
            <a:off x="2057400" y="211999"/>
            <a:ext cx="620394" cy="659850"/>
          </a:xfrm>
          <a:prstGeom prst="ellipse">
            <a:avLst/>
          </a:prstGeom>
          <a:noFill/>
          <a:ln w="317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69C559-E876-4152-A3C4-3919BAC41E58}"/>
              </a:ext>
            </a:extLst>
          </p:cNvPr>
          <p:cNvSpPr/>
          <p:nvPr/>
        </p:nvSpPr>
        <p:spPr>
          <a:xfrm>
            <a:off x="3380522" y="1955506"/>
            <a:ext cx="875258" cy="659850"/>
          </a:xfrm>
          <a:prstGeom prst="ellipse">
            <a:avLst/>
          </a:prstGeom>
          <a:noFill/>
          <a:ln w="317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5" grpId="0"/>
      <p:bldP spid="30726" grpId="0"/>
      <p:bldP spid="3072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D4447109-CB38-4787-A751-4ED59ED50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1224"/>
            <a:ext cx="8229600" cy="1143000"/>
          </a:xfrm>
          <a:effectLst>
            <a:outerShdw dist="53882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FF0000"/>
                </a:solidFill>
              </a:rPr>
              <a:t>THAY ĐỔI HỆ SỐ TỈ L</a:t>
            </a:r>
            <a:r>
              <a:rPr lang="vi-VN" sz="4000" b="1" dirty="0">
                <a:solidFill>
                  <a:srgbClr val="FF0000"/>
                </a:solidFill>
              </a:rPr>
              <a:t>Ư</a:t>
            </a:r>
            <a:r>
              <a:rPr lang="en-US" sz="4000" b="1" dirty="0">
                <a:solidFill>
                  <a:srgbClr val="FF0000"/>
                </a:solidFill>
              </a:rPr>
              <a:t>ỢNG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71DC08D6-3ED0-460D-AC69-258856C9B2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065525"/>
            <a:ext cx="9042400" cy="1452705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	</a:t>
            </a:r>
            <a:r>
              <a:rPr lang="en-US" b="1" dirty="0">
                <a:solidFill>
                  <a:srgbClr val="FF0000"/>
                </a:solidFill>
              </a:rPr>
              <a:t>S (r)  +   3/2 O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(k)   </a:t>
            </a:r>
            <a:r>
              <a:rPr lang="en-US" altLang="en-US" b="1" dirty="0">
                <a:solidFill>
                  <a:srgbClr val="FF0000"/>
                </a:solidFill>
              </a:rPr>
              <a:t>⇌</a:t>
            </a:r>
            <a:r>
              <a:rPr lang="en-US" b="1" dirty="0">
                <a:solidFill>
                  <a:srgbClr val="FF0000"/>
                </a:solidFill>
              </a:rPr>
              <a:t>     SO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(k)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endParaRPr 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78EC-5755-442F-A341-CABCD8528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2"/>
          </p:nvPr>
        </p:nvSpPr>
        <p:spPr>
          <a:xfrm>
            <a:off x="2552700" y="2799989"/>
            <a:ext cx="4038600" cy="1142995"/>
          </a:xfrm>
          <a:blipFill>
            <a:blip r:embed="rId3"/>
            <a:stretch>
              <a:fillRect l="-4683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D5D0C1-E5F5-435A-B3C2-98B0564CC6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3"/>
          </p:nvPr>
        </p:nvSpPr>
        <p:spPr>
          <a:xfrm>
            <a:off x="1542063" y="5148092"/>
            <a:ext cx="6593273" cy="1319670"/>
          </a:xfrm>
          <a:blipFill>
            <a:blip r:embed="rId4"/>
            <a:stretch>
              <a:fillRect l="-2865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CA6D2-5B7A-4D43-A2A4-A1C57A4CFB96}"/>
              </a:ext>
            </a:extLst>
          </p:cNvPr>
          <p:cNvSpPr txBox="1"/>
          <p:nvPr/>
        </p:nvSpPr>
        <p:spPr>
          <a:xfrm>
            <a:off x="1828800" y="4038600"/>
            <a:ext cx="6515100" cy="145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S (r)  +  3 O</a:t>
            </a:r>
            <a:r>
              <a:rPr lang="en-US" sz="32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(k)    </a:t>
            </a:r>
            <a:r>
              <a:rPr lang="en-US" altLang="en-US" sz="3200" b="1" dirty="0">
                <a:solidFill>
                  <a:srgbClr val="006600"/>
                </a:solidFill>
              </a:rPr>
              <a:t>⇌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M17SSB" charset="0"/>
              </a:rPr>
              <a:t>   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SO</a:t>
            </a:r>
            <a:r>
              <a:rPr lang="en-US" sz="32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(k)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942828-0232-4F6E-9417-4E3B50774103}"/>
              </a:ext>
            </a:extLst>
          </p:cNvPr>
          <p:cNvSpPr/>
          <p:nvPr/>
        </p:nvSpPr>
        <p:spPr>
          <a:xfrm>
            <a:off x="1600200" y="1687071"/>
            <a:ext cx="620394" cy="65985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C2A115-4467-4779-B787-025666A30849}"/>
              </a:ext>
            </a:extLst>
          </p:cNvPr>
          <p:cNvSpPr/>
          <p:nvPr/>
        </p:nvSpPr>
        <p:spPr>
          <a:xfrm>
            <a:off x="2572040" y="4038600"/>
            <a:ext cx="620394" cy="65985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2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0C3BB6F6-AA72-467A-85BC-0AA579511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41300"/>
            <a:ext cx="7162800" cy="1143000"/>
          </a:xfrm>
          <a:effectLst>
            <a:outerShdw dist="53882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ĐỔI CHIỀU PHẢN ỨNG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F1FB625-276E-45F4-93A2-C0F7DC48A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40014"/>
            <a:ext cx="7924800" cy="2641227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  <a:buFontTx/>
              <a:buNone/>
              <a:defRPr/>
            </a:pPr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 (r)  +   O</a:t>
            </a:r>
            <a:r>
              <a:rPr 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(k)  	</a:t>
            </a:r>
            <a:r>
              <a:rPr lang="en-US" altLang="en-US" b="1" dirty="0"/>
              <a:t> ⇌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M17SSB" charset="0"/>
              </a:rPr>
              <a:t>  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SO</a:t>
            </a:r>
            <a:r>
              <a:rPr 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(k)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endParaRPr lang="en-US" sz="3600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7896" name="Text Box 12">
            <a:extLst>
              <a:ext uri="{FF2B5EF4-FFF2-40B4-BE49-F238E27FC236}">
                <a16:creationId xmlns:a16="http://schemas.microsoft.com/office/drawing/2014/main" id="{46BF1238-52DD-496F-AE47-F9710E18BBF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81600" y="3446369"/>
            <a:ext cx="3886200" cy="1122102"/>
          </a:xfrm>
          <a:prstGeom prst="rect">
            <a:avLst/>
          </a:prstGeom>
          <a:blipFill>
            <a:blip r:embed="rId3"/>
            <a:stretch>
              <a:fillRect l="-548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F554E599-13D0-4D51-94E2-E8B67539A24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50260" y="5108712"/>
            <a:ext cx="3733800" cy="1091453"/>
          </a:xfrm>
          <a:prstGeom prst="rect">
            <a:avLst/>
          </a:prstGeom>
          <a:blipFill>
            <a:blip r:embed="rId4"/>
            <a:stretch>
              <a:fillRect l="-5882" b="-111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357673B7-57E4-46AC-9608-5BE8BA2B753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50260" y="2789788"/>
            <a:ext cx="3657600" cy="1091453"/>
          </a:xfrm>
          <a:prstGeom prst="rect">
            <a:avLst/>
          </a:prstGeom>
          <a:blipFill>
            <a:blip r:embed="rId5"/>
            <a:stretch>
              <a:fillRect l="-6000" b="-111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61A7A-782E-4346-83D6-C0DB018EDE24}"/>
              </a:ext>
            </a:extLst>
          </p:cNvPr>
          <p:cNvSpPr txBox="1"/>
          <p:nvPr/>
        </p:nvSpPr>
        <p:spPr>
          <a:xfrm>
            <a:off x="457200" y="4359749"/>
            <a:ext cx="525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</a:t>
            </a:r>
            <a:r>
              <a:rPr lang="en-US" sz="32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(k)   </a:t>
            </a:r>
            <a:r>
              <a:rPr lang="en-US" altLang="en-US" sz="3200" b="1" dirty="0">
                <a:solidFill>
                  <a:srgbClr val="006600"/>
                </a:solidFill>
              </a:rPr>
              <a:t>⇌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HM17SSB" charset="0"/>
              </a:rPr>
              <a:t>    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(r)  +  O</a:t>
            </a:r>
            <a:r>
              <a:rPr lang="en-US" sz="32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(k)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8C7A54-2018-49C5-8E0B-07BD630FF964}"/>
              </a:ext>
            </a:extLst>
          </p:cNvPr>
          <p:cNvSpPr/>
          <p:nvPr/>
        </p:nvSpPr>
        <p:spPr>
          <a:xfrm>
            <a:off x="838200" y="1900777"/>
            <a:ext cx="620394" cy="65985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64979-8737-40D4-8A79-A6AADFA5F5AD}"/>
              </a:ext>
            </a:extLst>
          </p:cNvPr>
          <p:cNvSpPr/>
          <p:nvPr/>
        </p:nvSpPr>
        <p:spPr>
          <a:xfrm>
            <a:off x="3105733" y="4359749"/>
            <a:ext cx="620394" cy="65985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  <p:bldP spid="13" grpId="0" animBg="1"/>
      <p:bldP spid="14" grpId="0" animBg="1"/>
      <p:bldP spid="2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259F2104-375B-4394-BEB8-D7A47A1C4F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9144000" cy="2514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vi-V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Phản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ứng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thuận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nghịch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(</a:t>
            </a:r>
            <a:r>
              <a:rPr lang="en-US" altLang="en-US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pư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không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hoàn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toàn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): </a:t>
            </a:r>
            <a:r>
              <a:rPr lang="en-US" altLang="en-US" sz="28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⇌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Ở </a:t>
            </a:r>
            <a:r>
              <a:rPr lang="en-US" altLang="en-US" sz="2800" dirty="0" err="1"/>
              <a:t>cùng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đk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pư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xảy</a:t>
            </a:r>
            <a:r>
              <a:rPr lang="en-US" altLang="en-US" sz="2800" dirty="0"/>
              <a:t> ra </a:t>
            </a:r>
            <a:r>
              <a:rPr lang="en-US" altLang="en-US" sz="2800" dirty="0" err="1"/>
              <a:t>đồng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thời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vi-VN" altLang="en-US" sz="2800" dirty="0"/>
              <a:t>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.</a:t>
            </a:r>
          </a:p>
        </p:txBody>
      </p:sp>
      <p:pic>
        <p:nvPicPr>
          <p:cNvPr id="3076" name="Picture 4" descr="equilibrium composition independent of reaction direction">
            <a:extLst>
              <a:ext uri="{FF2B5EF4-FFF2-40B4-BE49-F238E27FC236}">
                <a16:creationId xmlns:a16="http://schemas.microsoft.com/office/drawing/2014/main" id="{CBB72569-A4D4-4513-83F7-351146D473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3473450"/>
            <a:ext cx="7200900" cy="3384550"/>
          </a:xfrm>
          <a:solidFill>
            <a:srgbClr val="FFFFFF"/>
          </a:solidFill>
        </p:spPr>
      </p:pic>
      <p:sp>
        <p:nvSpPr>
          <p:cNvPr id="3077" name="Text Box 5">
            <a:extLst>
              <a:ext uri="{FF2B5EF4-FFF2-40B4-BE49-F238E27FC236}">
                <a16:creationId xmlns:a16="http://schemas.microsoft.com/office/drawing/2014/main" id="{61E5D811-A7B7-40ED-95D4-7748ED71F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813" y="2892425"/>
            <a:ext cx="6172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err="1">
                <a:solidFill>
                  <a:srgbClr val="9933FF"/>
                </a:solidFill>
              </a:rPr>
              <a:t>Ví</a:t>
            </a:r>
            <a:r>
              <a:rPr lang="en-US" altLang="en-US" sz="2400" b="1" dirty="0">
                <a:solidFill>
                  <a:srgbClr val="9933FF"/>
                </a:solidFill>
              </a:rPr>
              <a:t> </a:t>
            </a:r>
            <a:r>
              <a:rPr lang="en-US" altLang="en-US" sz="2400" b="1" dirty="0" err="1">
                <a:solidFill>
                  <a:srgbClr val="9933FF"/>
                </a:solidFill>
              </a:rPr>
              <a:t>dụ</a:t>
            </a:r>
            <a:r>
              <a:rPr lang="vi-VN" altLang="en-US" sz="2400" dirty="0">
                <a:solidFill>
                  <a:srgbClr val="9933FF"/>
                </a:solidFill>
              </a:rPr>
              <a:t>:  </a:t>
            </a:r>
            <a:r>
              <a:rPr lang="en-US" altLang="en-US" sz="2400" dirty="0">
                <a:solidFill>
                  <a:srgbClr val="9933FF"/>
                </a:solidFill>
              </a:rPr>
              <a:t> </a:t>
            </a:r>
            <a:r>
              <a:rPr lang="en-US" altLang="en-US" sz="2800" b="1" dirty="0">
                <a:solidFill>
                  <a:srgbClr val="9933FF"/>
                </a:solidFill>
              </a:rPr>
              <a:t>H</a:t>
            </a:r>
            <a:r>
              <a:rPr lang="en-US" altLang="en-US" sz="2800" b="1" baseline="-25000" dirty="0">
                <a:solidFill>
                  <a:srgbClr val="9933FF"/>
                </a:solidFill>
              </a:rPr>
              <a:t>2</a:t>
            </a:r>
            <a:r>
              <a:rPr lang="en-US" altLang="en-US" sz="2800" b="1" dirty="0">
                <a:solidFill>
                  <a:srgbClr val="9933FF"/>
                </a:solidFill>
              </a:rPr>
              <a:t> (k)  + I</a:t>
            </a:r>
            <a:r>
              <a:rPr lang="en-US" altLang="en-US" sz="2800" b="1" baseline="-25000" dirty="0">
                <a:solidFill>
                  <a:srgbClr val="9933FF"/>
                </a:solidFill>
              </a:rPr>
              <a:t>2</a:t>
            </a:r>
            <a:r>
              <a:rPr lang="en-US" altLang="en-US" sz="2800" b="1" dirty="0">
                <a:solidFill>
                  <a:srgbClr val="9933FF"/>
                </a:solidFill>
              </a:rPr>
              <a:t> (k)    ⇌     2HI (k)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26A9510C-A11D-401E-90D4-312A83F6D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vi-VN" altLang="en-US" sz="2800" b="1" dirty="0">
                <a:solidFill>
                  <a:srgbClr val="FF0000"/>
                </a:solidFill>
              </a:rPr>
              <a:t>   </a:t>
            </a:r>
            <a:r>
              <a:rPr lang="en-US" altLang="en-US" sz="2800" b="1" dirty="0" err="1">
                <a:solidFill>
                  <a:srgbClr val="FF0000"/>
                </a:solidFill>
              </a:rPr>
              <a:t>Phản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ứng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một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chiều</a:t>
            </a:r>
            <a:r>
              <a:rPr lang="en-US" altLang="en-US" sz="2800" b="1" dirty="0">
                <a:solidFill>
                  <a:srgbClr val="FF0000"/>
                </a:solidFill>
              </a:rPr>
              <a:t> (</a:t>
            </a:r>
            <a:r>
              <a:rPr lang="en-US" altLang="en-US" sz="2800" b="1" dirty="0" err="1">
                <a:solidFill>
                  <a:srgbClr val="FF0000"/>
                </a:solidFill>
              </a:rPr>
              <a:t>pư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hoàn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toàn</a:t>
            </a:r>
            <a:r>
              <a:rPr lang="en-US" altLang="en-US" sz="2800" b="1" dirty="0">
                <a:solidFill>
                  <a:srgbClr val="FF0000"/>
                </a:solidFill>
              </a:rPr>
              <a:t>): = hay  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            </a:t>
            </a:r>
            <a:r>
              <a:rPr lang="en-US" altLang="en-US" sz="2800" b="1" dirty="0" err="1">
                <a:solidFill>
                  <a:srgbClr val="0000FF"/>
                </a:solidFill>
                <a:sym typeface="Symbol" panose="05050102010706020507" pitchFamily="18" charset="2"/>
              </a:rPr>
              <a:t>Ví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sym typeface="Symbol" panose="05050102010706020507" pitchFamily="18" charset="2"/>
              </a:rPr>
              <a:t>dụ</a:t>
            </a:r>
            <a:r>
              <a:rPr lang="vi-VN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: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 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KClO</a:t>
            </a:r>
            <a:r>
              <a:rPr lang="en-US" altLang="en-US" sz="28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3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 (r) = </a:t>
            </a:r>
            <a:r>
              <a:rPr lang="en-US" altLang="en-US" sz="2800" b="1" dirty="0" err="1">
                <a:solidFill>
                  <a:srgbClr val="0000FF"/>
                </a:solidFill>
                <a:sym typeface="Symbol" panose="05050102010706020507" pitchFamily="18" charset="2"/>
              </a:rPr>
              <a:t>KCl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(r)   + 3/2O</a:t>
            </a:r>
            <a:r>
              <a:rPr lang="en-US" altLang="en-US" sz="28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7" grpId="0"/>
      <p:bldP spid="30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8AE82F38-FF1D-4385-890C-36AFA55F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83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FF0000"/>
                </a:solidFill>
              </a:rPr>
              <a:t>CuS</a:t>
            </a:r>
            <a:r>
              <a:rPr lang="en-US" altLang="en-US" b="1" dirty="0">
                <a:solidFill>
                  <a:srgbClr val="FF0000"/>
                </a:solidFill>
              </a:rPr>
              <a:t>(r)  +  2H</a:t>
            </a:r>
            <a:r>
              <a:rPr lang="en-US" altLang="en-US" b="1" baseline="30000" dirty="0">
                <a:solidFill>
                  <a:srgbClr val="FF0000"/>
                </a:solidFill>
              </a:rPr>
              <a:t>+</a:t>
            </a:r>
            <a:r>
              <a:rPr lang="en-US" altLang="en-US" b="1" dirty="0">
                <a:solidFill>
                  <a:srgbClr val="FF0000"/>
                </a:solidFill>
              </a:rPr>
              <a:t>(dd) ⇌  Cu</a:t>
            </a:r>
            <a:r>
              <a:rPr lang="en-US" altLang="en-US" b="1" baseline="30000" dirty="0">
                <a:solidFill>
                  <a:srgbClr val="FF0000"/>
                </a:solidFill>
              </a:rPr>
              <a:t>2+</a:t>
            </a:r>
            <a:r>
              <a:rPr lang="en-US" altLang="en-US" b="1" dirty="0">
                <a:solidFill>
                  <a:srgbClr val="FF0000"/>
                </a:solidFill>
              </a:rPr>
              <a:t>(dd) + H</a:t>
            </a:r>
            <a:r>
              <a:rPr lang="en-US" altLang="en-US" b="1" baseline="-25000" dirty="0">
                <a:solidFill>
                  <a:srgbClr val="FF0000"/>
                </a:solidFill>
              </a:rPr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S(dd); K?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406C-44E9-40CE-8BC1-D2745F7AFDCB}"/>
              </a:ext>
            </a:extLst>
          </p:cNvPr>
          <p:cNvSpPr/>
          <p:nvPr/>
        </p:nvSpPr>
        <p:spPr>
          <a:xfrm>
            <a:off x="609600" y="1148269"/>
            <a:ext cx="6894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err="1">
                <a:solidFill>
                  <a:srgbClr val="0000FF"/>
                </a:solidFill>
              </a:rPr>
              <a:t>CuS</a:t>
            </a:r>
            <a:r>
              <a:rPr lang="en-US" altLang="en-US" sz="3200" b="1" dirty="0">
                <a:solidFill>
                  <a:srgbClr val="0000FF"/>
                </a:solidFill>
              </a:rPr>
              <a:t>(r) ⇌ Cu</a:t>
            </a:r>
            <a:r>
              <a:rPr lang="en-US" altLang="en-US" sz="3200" b="1" baseline="30000" dirty="0">
                <a:solidFill>
                  <a:srgbClr val="0000FF"/>
                </a:solidFill>
              </a:rPr>
              <a:t>2+</a:t>
            </a:r>
            <a:r>
              <a:rPr lang="en-US" altLang="en-US" sz="3200" b="1" dirty="0">
                <a:solidFill>
                  <a:srgbClr val="0000FF"/>
                </a:solidFill>
              </a:rPr>
              <a:t>(dd)   +  S</a:t>
            </a:r>
            <a:r>
              <a:rPr lang="en-US" altLang="en-US" sz="3200" b="1" baseline="30000" dirty="0">
                <a:solidFill>
                  <a:srgbClr val="0000FF"/>
                </a:solidFill>
              </a:rPr>
              <a:t>2-</a:t>
            </a:r>
            <a:r>
              <a:rPr lang="en-US" altLang="en-US" sz="3200" b="1" dirty="0">
                <a:solidFill>
                  <a:srgbClr val="0000FF"/>
                </a:solidFill>
              </a:rPr>
              <a:t>(dd) ; </a:t>
            </a:r>
            <a:r>
              <a:rPr lang="en-US" altLang="en-US" sz="3200" b="1" dirty="0" err="1">
                <a:solidFill>
                  <a:srgbClr val="0000FF"/>
                </a:solidFill>
              </a:rPr>
              <a:t>T</a:t>
            </a:r>
            <a:r>
              <a:rPr lang="en-US" altLang="en-US" sz="3200" b="1" baseline="-25000" dirty="0" err="1">
                <a:solidFill>
                  <a:srgbClr val="0000FF"/>
                </a:solidFill>
              </a:rPr>
              <a:t>CuS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52BF3-3A3D-4AA8-B9B8-E5B3BFCFCB05}"/>
              </a:ext>
            </a:extLst>
          </p:cNvPr>
          <p:cNvSpPr txBox="1"/>
          <p:nvPr/>
        </p:nvSpPr>
        <p:spPr>
          <a:xfrm>
            <a:off x="381000" y="1981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0000FF"/>
                </a:solidFill>
              </a:rPr>
              <a:t>H</a:t>
            </a:r>
            <a:r>
              <a:rPr lang="en-US" altLang="en-US" sz="3200" b="1" baseline="-25000" dirty="0">
                <a:solidFill>
                  <a:srgbClr val="0000FF"/>
                </a:solidFill>
              </a:rPr>
              <a:t>2</a:t>
            </a:r>
            <a:r>
              <a:rPr lang="en-US" altLang="en-US" sz="3200" b="1" dirty="0">
                <a:solidFill>
                  <a:srgbClr val="0000FF"/>
                </a:solidFill>
              </a:rPr>
              <a:t>S (dd) ⇌  2H</a:t>
            </a:r>
            <a:r>
              <a:rPr lang="en-US" altLang="en-US" sz="3200" b="1" baseline="30000" dirty="0">
                <a:solidFill>
                  <a:srgbClr val="0000FF"/>
                </a:solidFill>
              </a:rPr>
              <a:t>+</a:t>
            </a:r>
            <a:r>
              <a:rPr lang="en-US" altLang="en-US" sz="3200" b="1" dirty="0">
                <a:solidFill>
                  <a:srgbClr val="0000FF"/>
                </a:solidFill>
              </a:rPr>
              <a:t>(dd)     +   S</a:t>
            </a:r>
            <a:r>
              <a:rPr lang="en-US" altLang="en-US" sz="3200" b="1" baseline="30000" dirty="0">
                <a:solidFill>
                  <a:srgbClr val="0000FF"/>
                </a:solidFill>
              </a:rPr>
              <a:t>2-</a:t>
            </a:r>
            <a:r>
              <a:rPr lang="en-US" altLang="en-US" sz="3200" b="1" dirty="0">
                <a:solidFill>
                  <a:srgbClr val="0000FF"/>
                </a:solidFill>
              </a:rPr>
              <a:t>(dd) ; K</a:t>
            </a:r>
            <a:r>
              <a:rPr lang="en-US" altLang="en-US" sz="3200" b="1" baseline="-25000" dirty="0">
                <a:solidFill>
                  <a:srgbClr val="0000FF"/>
                </a:solidFill>
              </a:rPr>
              <a:t>a1</a:t>
            </a:r>
            <a:r>
              <a:rPr lang="en-US" altLang="en-US" sz="3200" b="1" dirty="0">
                <a:solidFill>
                  <a:srgbClr val="0000FF"/>
                </a:solidFill>
              </a:rPr>
              <a:t> .K</a:t>
            </a:r>
            <a:r>
              <a:rPr lang="en-US" altLang="en-US" sz="3200" b="1" baseline="-25000" dirty="0">
                <a:solidFill>
                  <a:srgbClr val="0000FF"/>
                </a:solidFill>
              </a:rPr>
              <a:t>a2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6DBF11-C900-4962-9390-C50D0C863F88}"/>
                  </a:ext>
                </a:extLst>
              </p:cNvPr>
              <p:cNvSpPr txBox="1"/>
              <p:nvPr/>
            </p:nvSpPr>
            <p:spPr>
              <a:xfrm>
                <a:off x="152400" y="1926237"/>
                <a:ext cx="9007136" cy="9370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3200" b="1" dirty="0">
                    <a:solidFill>
                      <a:srgbClr val="0000FF"/>
                    </a:solidFill>
                  </a:rPr>
                  <a:t>2H</a:t>
                </a:r>
                <a:r>
                  <a:rPr lang="en-US" altLang="en-US" sz="3200" b="1" baseline="30000" dirty="0">
                    <a:solidFill>
                      <a:srgbClr val="0000FF"/>
                    </a:solidFill>
                  </a:rPr>
                  <a:t>+</a:t>
                </a:r>
                <a:r>
                  <a:rPr lang="en-US" altLang="en-US" sz="3200" b="1" dirty="0">
                    <a:solidFill>
                      <a:srgbClr val="0000FF"/>
                    </a:solidFill>
                  </a:rPr>
                  <a:t>(dd)   +  S</a:t>
                </a:r>
                <a:r>
                  <a:rPr lang="en-US" altLang="en-US" sz="3200" b="1" baseline="30000" dirty="0">
                    <a:solidFill>
                      <a:srgbClr val="0000FF"/>
                    </a:solidFill>
                  </a:rPr>
                  <a:t>2-</a:t>
                </a:r>
                <a:r>
                  <a:rPr lang="en-US" altLang="en-US" sz="3200" b="1" dirty="0">
                    <a:solidFill>
                      <a:srgbClr val="0000FF"/>
                    </a:solidFill>
                  </a:rPr>
                  <a:t>(dd)   ⇌      H</a:t>
                </a:r>
                <a:r>
                  <a:rPr lang="en-US" altLang="en-US" sz="3200" b="1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en-US" sz="3200" b="1" dirty="0">
                    <a:solidFill>
                      <a:srgbClr val="0000FF"/>
                    </a:solidFill>
                  </a:rPr>
                  <a:t>S (dd) 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en-US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en-US" sz="3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altLang="en-US" b="1" dirty="0">
                    <a:solidFill>
                      <a:srgbClr val="0000FF"/>
                    </a:solidFill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6DBF11-C900-4962-9390-C50D0C863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26237"/>
                <a:ext cx="9007136" cy="937051"/>
              </a:xfrm>
              <a:prstGeom prst="rect">
                <a:avLst/>
              </a:prstGeom>
              <a:blipFill>
                <a:blip r:embed="rId2"/>
                <a:stretch>
                  <a:fillRect l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DCF504-8ED0-4A94-B8F1-1F55734C6F6A}"/>
              </a:ext>
            </a:extLst>
          </p:cNvPr>
          <p:cNvCxnSpPr>
            <a:cxnSpLocks/>
          </p:cNvCxnSpPr>
          <p:nvPr/>
        </p:nvCxnSpPr>
        <p:spPr>
          <a:xfrm>
            <a:off x="304800" y="3733800"/>
            <a:ext cx="6781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6">
            <a:extLst>
              <a:ext uri="{FF2B5EF4-FFF2-40B4-BE49-F238E27FC236}">
                <a16:creationId xmlns:a16="http://schemas.microsoft.com/office/drawing/2014/main" id="{95F02F27-5406-49B7-ACCE-0E482AB50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75736"/>
            <a:ext cx="8839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CC00FF"/>
                </a:solidFill>
              </a:rPr>
              <a:t>CuS</a:t>
            </a:r>
            <a:r>
              <a:rPr lang="en-US" altLang="en-US" b="1" dirty="0">
                <a:solidFill>
                  <a:srgbClr val="CC00FF"/>
                </a:solidFill>
              </a:rPr>
              <a:t>(r)  +  2H</a:t>
            </a:r>
            <a:r>
              <a:rPr lang="en-US" altLang="en-US" b="1" baseline="30000" dirty="0">
                <a:solidFill>
                  <a:srgbClr val="CC00FF"/>
                </a:solidFill>
              </a:rPr>
              <a:t>+</a:t>
            </a:r>
            <a:r>
              <a:rPr lang="en-US" altLang="en-US" b="1" dirty="0">
                <a:solidFill>
                  <a:srgbClr val="CC00FF"/>
                </a:solidFill>
              </a:rPr>
              <a:t>(dd) ⇌  Cu</a:t>
            </a:r>
            <a:r>
              <a:rPr lang="en-US" altLang="en-US" b="1" baseline="30000" dirty="0">
                <a:solidFill>
                  <a:srgbClr val="CC00FF"/>
                </a:solidFill>
              </a:rPr>
              <a:t>2+</a:t>
            </a:r>
            <a:r>
              <a:rPr lang="en-US" altLang="en-US" b="1" dirty="0">
                <a:solidFill>
                  <a:srgbClr val="CC00FF"/>
                </a:solidFill>
              </a:rPr>
              <a:t>(dd) + H</a:t>
            </a:r>
            <a:r>
              <a:rPr lang="en-US" altLang="en-US" b="1" baseline="-25000" dirty="0">
                <a:solidFill>
                  <a:srgbClr val="CC00FF"/>
                </a:solidFill>
              </a:rPr>
              <a:t>2</a:t>
            </a:r>
            <a:r>
              <a:rPr lang="en-US" altLang="en-US" b="1" dirty="0">
                <a:solidFill>
                  <a:srgbClr val="CC00FF"/>
                </a:solidFill>
              </a:rPr>
              <a:t>S(dd);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58299677-2BEA-4055-854D-957EC45C5E31}"/>
                  </a:ext>
                </a:extLst>
              </p:cNvPr>
              <p:cNvSpPr txBox="1"/>
              <p:nvPr/>
            </p:nvSpPr>
            <p:spPr bwMode="auto">
              <a:xfrm>
                <a:off x="1676400" y="4437455"/>
                <a:ext cx="6553200" cy="1085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𝑪𝒖𝑺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58299677-2BEA-4055-854D-957EC45C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4437455"/>
                <a:ext cx="6553200" cy="1085850"/>
              </a:xfrm>
              <a:prstGeom prst="rect">
                <a:avLst/>
              </a:prstGeom>
              <a:blipFill>
                <a:blip r:embed="rId3"/>
                <a:stretch>
                  <a:fillRect b="-134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83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48AC9B5-4D46-45DF-97DB-FEA948344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185738"/>
            <a:ext cx="8229600" cy="1325562"/>
          </a:xfrm>
        </p:spPr>
        <p:txBody>
          <a:bodyPr/>
          <a:lstStyle/>
          <a:p>
            <a:r>
              <a:rPr lang="en-US" altLang="en-US" sz="3200" b="1">
                <a:solidFill>
                  <a:srgbClr val="FF0000"/>
                </a:solidFill>
              </a:rPr>
              <a:t>HẰNG SỐ CÂN BẰNG CỦA P</a:t>
            </a:r>
            <a:r>
              <a:rPr lang="vi-VN" altLang="en-US" sz="3200" b="1">
                <a:solidFill>
                  <a:srgbClr val="FF0000"/>
                </a:solidFill>
              </a:rPr>
              <a:t>Ư</a:t>
            </a:r>
            <a:r>
              <a:rPr lang="en-US" altLang="en-US" sz="3200" b="1">
                <a:solidFill>
                  <a:srgbClr val="FF0000"/>
                </a:solidFill>
              </a:rPr>
              <a:t> TRAO ĐỔI </a:t>
            </a:r>
            <a:br>
              <a:rPr lang="en-US" altLang="en-US" sz="3200" b="1">
                <a:solidFill>
                  <a:srgbClr val="FF0000"/>
                </a:solidFill>
              </a:rPr>
            </a:br>
            <a:endParaRPr lang="en-US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36867" name="Object 4">
            <a:extLst>
              <a:ext uri="{FF2B5EF4-FFF2-40B4-BE49-F238E27FC236}">
                <a16:creationId xmlns:a16="http://schemas.microsoft.com/office/drawing/2014/main" id="{7B00783A-A713-4842-A2C1-8889AD36990F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1123517"/>
              </p:ext>
            </p:extLst>
          </p:nvPr>
        </p:nvGraphicFramePr>
        <p:xfrm>
          <a:off x="228601" y="935038"/>
          <a:ext cx="3352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5" name="Equation" r:id="rId3" imgW="1091726" imgH="520474" progId="Equation.3">
                  <p:embed/>
                </p:oleObj>
              </mc:Choice>
              <mc:Fallback>
                <p:oleObj name="Equation" r:id="rId3" imgW="1091726" imgH="5204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935038"/>
                        <a:ext cx="3352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6">
            <a:extLst>
              <a:ext uri="{FF2B5EF4-FFF2-40B4-BE49-F238E27FC236}">
                <a16:creationId xmlns:a16="http://schemas.microsoft.com/office/drawing/2014/main" id="{4E59092A-0E66-4EB8-A46C-0A02CEBD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0195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err="1">
                <a:solidFill>
                  <a:srgbClr val="0000FF"/>
                </a:solidFill>
              </a:rPr>
              <a:t>CuS</a:t>
            </a:r>
            <a:r>
              <a:rPr lang="en-US" altLang="en-US" sz="2800" b="1" dirty="0">
                <a:solidFill>
                  <a:srgbClr val="0000FF"/>
                </a:solidFill>
              </a:rPr>
              <a:t>(r)  +  2H</a:t>
            </a:r>
            <a:r>
              <a:rPr lang="en-US" altLang="en-US" sz="2800" b="1" baseline="30000" dirty="0">
                <a:solidFill>
                  <a:srgbClr val="0000FF"/>
                </a:solidFill>
              </a:rPr>
              <a:t>+</a:t>
            </a:r>
            <a:r>
              <a:rPr lang="en-US" altLang="en-US" sz="2800" b="1" dirty="0">
                <a:solidFill>
                  <a:srgbClr val="0000FF"/>
                </a:solidFill>
              </a:rPr>
              <a:t> (dd) ⇌  Cu</a:t>
            </a:r>
            <a:r>
              <a:rPr lang="en-US" altLang="en-US" sz="2800" b="1" baseline="30000" dirty="0">
                <a:solidFill>
                  <a:srgbClr val="0000FF"/>
                </a:solidFill>
              </a:rPr>
              <a:t>2+</a:t>
            </a:r>
            <a:r>
              <a:rPr lang="en-US" altLang="en-US" sz="2800" b="1" dirty="0">
                <a:solidFill>
                  <a:srgbClr val="0000FF"/>
                </a:solidFill>
              </a:rPr>
              <a:t> (dd)    +  H</a:t>
            </a:r>
            <a:r>
              <a:rPr lang="en-US" altLang="en-US" sz="2800" b="1" baseline="-25000" dirty="0">
                <a:solidFill>
                  <a:srgbClr val="0000FF"/>
                </a:solidFill>
              </a:rPr>
              <a:t>2</a:t>
            </a:r>
            <a:r>
              <a:rPr lang="en-US" altLang="en-US" sz="2800" b="1" dirty="0">
                <a:solidFill>
                  <a:srgbClr val="0000FF"/>
                </a:solidFill>
              </a:rPr>
              <a:t>S (dd)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AFE8CBE-6F04-44D2-B720-1791F5CF2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41947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err="1">
                <a:solidFill>
                  <a:srgbClr val="FF0000"/>
                </a:solidFill>
              </a:rPr>
              <a:t>T</a:t>
            </a:r>
            <a:r>
              <a:rPr lang="en-US" altLang="en-US" sz="2800" b="1" baseline="-25000" dirty="0" err="1">
                <a:solidFill>
                  <a:srgbClr val="FF0000"/>
                </a:solidFill>
              </a:rPr>
              <a:t>cuS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A99867A5-1EF5-4E7F-98E4-1D7BEE007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2106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K</a:t>
            </a:r>
            <a:r>
              <a:rPr lang="en-US" altLang="en-US" sz="2800" b="1" baseline="-25000" dirty="0">
                <a:solidFill>
                  <a:srgbClr val="FF0000"/>
                </a:solidFill>
              </a:rPr>
              <a:t>a1</a:t>
            </a:r>
            <a:r>
              <a:rPr lang="en-US" altLang="en-US" sz="2800" b="1" dirty="0">
                <a:solidFill>
                  <a:srgbClr val="FF0000"/>
                </a:solidFill>
              </a:rPr>
              <a:t>.K</a:t>
            </a:r>
            <a:r>
              <a:rPr lang="en-US" altLang="en-US" sz="2800" b="1" baseline="-25000" dirty="0">
                <a:solidFill>
                  <a:srgbClr val="FF0000"/>
                </a:solidFill>
              </a:rPr>
              <a:t>a2 </a:t>
            </a:r>
            <a:r>
              <a:rPr lang="en-US" altLang="en-US" sz="2800" b="1" dirty="0">
                <a:solidFill>
                  <a:srgbClr val="FF0000"/>
                </a:solidFill>
              </a:rPr>
              <a:t>(H</a:t>
            </a:r>
            <a:r>
              <a:rPr lang="en-US" alt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altLang="en-US" sz="2800" b="1" dirty="0">
                <a:solidFill>
                  <a:srgbClr val="FF0000"/>
                </a:solidFill>
              </a:rPr>
              <a:t>S)</a:t>
            </a:r>
          </a:p>
        </p:txBody>
      </p:sp>
      <p:sp>
        <p:nvSpPr>
          <p:cNvPr id="36871" name="Text Box 9">
            <a:extLst>
              <a:ext uri="{FF2B5EF4-FFF2-40B4-BE49-F238E27FC236}">
                <a16:creationId xmlns:a16="http://schemas.microsoft.com/office/drawing/2014/main" id="{3FF92658-84A5-42A4-90D6-4E42026F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24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36872" name="Object 10">
            <a:extLst>
              <a:ext uri="{FF2B5EF4-FFF2-40B4-BE49-F238E27FC236}">
                <a16:creationId xmlns:a16="http://schemas.microsoft.com/office/drawing/2014/main" id="{3AC95492-EE3E-4C59-ABAA-DD41BC95CFF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3763963"/>
          <a:ext cx="4038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6" name="Equation" r:id="rId5" imgW="1701800" imgH="457200" progId="Equation.3">
                  <p:embed/>
                </p:oleObj>
              </mc:Choice>
              <mc:Fallback>
                <p:oleObj name="Equation" r:id="rId5" imgW="1701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63963"/>
                        <a:ext cx="40386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12">
            <a:extLst>
              <a:ext uri="{FF2B5EF4-FFF2-40B4-BE49-F238E27FC236}">
                <a16:creationId xmlns:a16="http://schemas.microsoft.com/office/drawing/2014/main" id="{815C6AE2-D8FA-4D63-81C0-31C1199A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981575"/>
            <a:ext cx="8991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9933FF"/>
                </a:solidFill>
                <a:cs typeface="Arial" panose="020B0604020202020204" pitchFamily="34" charset="0"/>
              </a:rPr>
              <a:t>              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∆G</a:t>
            </a:r>
            <a:r>
              <a:rPr lang="en-US" altLang="en-US" sz="2800" baseline="30000" dirty="0">
                <a:solidFill>
                  <a:srgbClr val="CC00FF"/>
                </a:solidFill>
                <a:cs typeface="Arial" panose="020B0604020202020204" pitchFamily="34" charset="0"/>
              </a:rPr>
              <a:t>0</a:t>
            </a:r>
            <a:r>
              <a:rPr lang="en-US" altLang="en-US" sz="2800" baseline="-25000" dirty="0">
                <a:solidFill>
                  <a:srgbClr val="CC00FF"/>
                </a:solidFill>
                <a:cs typeface="Arial" panose="020B0604020202020204" pitchFamily="34" charset="0"/>
              </a:rPr>
              <a:t>298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= -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RTlnK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=  +164,328kJ &gt; +40 kJ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Pư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có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khả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năng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tự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phát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hoàn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toàn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theo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chiều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nghịch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36874" name="Text Box 8">
            <a:extLst>
              <a:ext uri="{FF2B5EF4-FFF2-40B4-BE49-F238E27FC236}">
                <a16:creationId xmlns:a16="http://schemas.microsoft.com/office/drawing/2014/main" id="{4B7E13CD-2F01-46A4-92C9-548773D91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29043"/>
            <a:ext cx="60198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i="1" dirty="0" err="1">
                <a:solidFill>
                  <a:srgbClr val="006600"/>
                </a:solidFill>
              </a:rPr>
              <a:t>Pư</a:t>
            </a:r>
            <a:r>
              <a:rPr lang="en-US" altLang="en-US" sz="2800" i="1" dirty="0">
                <a:solidFill>
                  <a:srgbClr val="006600"/>
                </a:solidFill>
              </a:rPr>
              <a:t> </a:t>
            </a:r>
            <a:r>
              <a:rPr lang="en-US" altLang="en-US" sz="2800" i="1" dirty="0" err="1">
                <a:solidFill>
                  <a:srgbClr val="006600"/>
                </a:solidFill>
              </a:rPr>
              <a:t>có</a:t>
            </a:r>
            <a:r>
              <a:rPr lang="en-US" altLang="en-US" sz="2800" i="1" dirty="0">
                <a:solidFill>
                  <a:srgbClr val="006600"/>
                </a:solidFill>
              </a:rPr>
              <a:t> ion đ</a:t>
            </a:r>
            <a:r>
              <a:rPr lang="vi-VN" altLang="en-US" sz="2800" i="1" dirty="0">
                <a:solidFill>
                  <a:srgbClr val="006600"/>
                </a:solidFill>
              </a:rPr>
              <a:t>ơ</a:t>
            </a:r>
            <a:r>
              <a:rPr lang="en-US" altLang="en-US" sz="2800" i="1" dirty="0">
                <a:solidFill>
                  <a:srgbClr val="006600"/>
                </a:solidFill>
              </a:rPr>
              <a:t>n </a:t>
            </a:r>
            <a:r>
              <a:rPr lang="en-US" altLang="en-US" sz="2800" i="1" dirty="0" err="1">
                <a:solidFill>
                  <a:srgbClr val="006600"/>
                </a:solidFill>
              </a:rPr>
              <a:t>giản</a:t>
            </a:r>
            <a:r>
              <a:rPr lang="en-US" altLang="en-US" sz="2800" i="1" dirty="0">
                <a:solidFill>
                  <a:srgbClr val="006600"/>
                </a:solidFill>
              </a:rPr>
              <a:t>, </a:t>
            </a:r>
            <a:r>
              <a:rPr lang="en-US" altLang="en-US" sz="2800" i="1" dirty="0" err="1">
                <a:solidFill>
                  <a:srgbClr val="006600"/>
                </a:solidFill>
              </a:rPr>
              <a:t>axit</a:t>
            </a:r>
            <a:r>
              <a:rPr lang="en-US" altLang="en-US" sz="2800" i="1" dirty="0">
                <a:solidFill>
                  <a:srgbClr val="006600"/>
                </a:solidFill>
              </a:rPr>
              <a:t>, base, </a:t>
            </a:r>
            <a:r>
              <a:rPr lang="en-US" altLang="en-US" sz="2800" i="1" dirty="0" err="1">
                <a:solidFill>
                  <a:srgbClr val="006600"/>
                </a:solidFill>
              </a:rPr>
              <a:t>đly</a:t>
            </a:r>
            <a:r>
              <a:rPr lang="en-US" altLang="en-US" sz="2800" i="1" dirty="0">
                <a:solidFill>
                  <a:srgbClr val="006600"/>
                </a:solidFill>
              </a:rPr>
              <a:t> </a:t>
            </a:r>
            <a:r>
              <a:rPr lang="en-US" altLang="en-US" sz="2800" i="1" dirty="0" err="1">
                <a:solidFill>
                  <a:srgbClr val="006600"/>
                </a:solidFill>
              </a:rPr>
              <a:t>khó</a:t>
            </a:r>
            <a:r>
              <a:rPr lang="en-US" altLang="en-US" sz="2800" i="1" dirty="0">
                <a:solidFill>
                  <a:srgbClr val="006600"/>
                </a:solidFill>
              </a:rPr>
              <a:t> tan, H</a:t>
            </a:r>
            <a:r>
              <a:rPr lang="en-US" altLang="en-US" sz="2800" i="1" baseline="-25000" dirty="0">
                <a:solidFill>
                  <a:srgbClr val="006600"/>
                </a:solidFill>
              </a:rPr>
              <a:t>2</a:t>
            </a:r>
            <a:r>
              <a:rPr lang="en-US" altLang="en-US" sz="2800" i="1" dirty="0">
                <a:solidFill>
                  <a:srgbClr val="006600"/>
                </a:solidFill>
              </a:rPr>
              <a:t>O,không </a:t>
            </a:r>
            <a:r>
              <a:rPr lang="en-US" altLang="en-US" sz="2800" i="1" dirty="0" err="1">
                <a:solidFill>
                  <a:srgbClr val="006600"/>
                </a:solidFill>
              </a:rPr>
              <a:t>có</a:t>
            </a:r>
            <a:r>
              <a:rPr lang="en-US" altLang="en-US" sz="2800" i="1" dirty="0">
                <a:solidFill>
                  <a:srgbClr val="006600"/>
                </a:solidFill>
              </a:rPr>
              <a:t> </a:t>
            </a:r>
            <a:r>
              <a:rPr lang="en-US" altLang="en-US" sz="2800" i="1" dirty="0" err="1">
                <a:solidFill>
                  <a:srgbClr val="006600"/>
                </a:solidFill>
              </a:rPr>
              <a:t>chất</a:t>
            </a:r>
            <a:r>
              <a:rPr lang="en-US" altLang="en-US" sz="2800" i="1" dirty="0">
                <a:solidFill>
                  <a:srgbClr val="006600"/>
                </a:solidFill>
              </a:rPr>
              <a:t> </a:t>
            </a:r>
            <a:r>
              <a:rPr lang="en-US" altLang="en-US" sz="2800" i="1" dirty="0" err="1">
                <a:solidFill>
                  <a:srgbClr val="006600"/>
                </a:solidFill>
              </a:rPr>
              <a:t>khí</a:t>
            </a:r>
            <a:r>
              <a:rPr lang="en-US" altLang="en-US" sz="2800" i="1" dirty="0">
                <a:solidFill>
                  <a:srgbClr val="006600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i="1" dirty="0">
                <a:solidFill>
                  <a:srgbClr val="006600"/>
                </a:solidFill>
              </a:rPr>
              <a:t>K = K</a:t>
            </a:r>
            <a:r>
              <a:rPr lang="en-US" altLang="en-US" sz="2800" i="1" baseline="-25000" dirty="0">
                <a:solidFill>
                  <a:srgbClr val="006600"/>
                </a:solidFill>
              </a:rPr>
              <a:t>a ,</a:t>
            </a:r>
            <a:r>
              <a:rPr lang="en-US" altLang="en-US" sz="2800" i="1" dirty="0">
                <a:solidFill>
                  <a:srgbClr val="006600"/>
                </a:solidFill>
              </a:rPr>
              <a:t> </a:t>
            </a:r>
            <a:r>
              <a:rPr lang="en-US" altLang="en-US" sz="2800" i="1" dirty="0" err="1">
                <a:solidFill>
                  <a:srgbClr val="006600"/>
                </a:solidFill>
              </a:rPr>
              <a:t>K</a:t>
            </a:r>
            <a:r>
              <a:rPr lang="en-US" altLang="en-US" sz="2800" i="1" baseline="-25000" dirty="0" err="1">
                <a:solidFill>
                  <a:srgbClr val="006600"/>
                </a:solidFill>
              </a:rPr>
              <a:t>b</a:t>
            </a:r>
            <a:r>
              <a:rPr lang="en-US" altLang="en-US" sz="2800" i="1" dirty="0">
                <a:solidFill>
                  <a:srgbClr val="006600"/>
                </a:solidFill>
              </a:rPr>
              <a:t> , </a:t>
            </a:r>
            <a:r>
              <a:rPr lang="en-US" altLang="en-US" sz="2800" i="1" dirty="0" err="1">
                <a:solidFill>
                  <a:srgbClr val="006600"/>
                </a:solidFill>
              </a:rPr>
              <a:t>K</a:t>
            </a:r>
            <a:r>
              <a:rPr lang="en-US" altLang="en-US" sz="2800" i="1" baseline="-25000" dirty="0" err="1">
                <a:solidFill>
                  <a:srgbClr val="006600"/>
                </a:solidFill>
              </a:rPr>
              <a:t>n</a:t>
            </a:r>
            <a:r>
              <a:rPr lang="en-US" altLang="en-US" sz="2800" i="1" dirty="0">
                <a:solidFill>
                  <a:srgbClr val="006600"/>
                </a:solidFill>
              </a:rPr>
              <a:t> ,T</a:t>
            </a:r>
            <a:r>
              <a:rPr lang="en-US" altLang="en-US" sz="2800" i="1" baseline="-25000" dirty="0">
                <a:solidFill>
                  <a:srgbClr val="006600"/>
                </a:solidFill>
              </a:rPr>
              <a:t> </a:t>
            </a:r>
            <a:r>
              <a:rPr lang="en-US" altLang="en-US" sz="2800" i="1" dirty="0">
                <a:solidFill>
                  <a:srgbClr val="006600"/>
                </a:solidFill>
              </a:rPr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/>
      <p:bldP spid="368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3161-F155-421F-B21B-42DDF62A4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609600"/>
            <a:ext cx="9067800" cy="12162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CC00FF"/>
                </a:solidFill>
              </a:rPr>
              <a:t>Thiết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 err="1">
                <a:solidFill>
                  <a:srgbClr val="CC00FF"/>
                </a:solidFill>
              </a:rPr>
              <a:t>lập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 err="1">
                <a:solidFill>
                  <a:srgbClr val="CC00FF"/>
                </a:solidFill>
              </a:rPr>
              <a:t>biểu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 err="1">
                <a:solidFill>
                  <a:srgbClr val="CC00FF"/>
                </a:solidFill>
              </a:rPr>
              <a:t>thức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 err="1">
                <a:solidFill>
                  <a:srgbClr val="CC00FF"/>
                </a:solidFill>
              </a:rPr>
              <a:t>hằng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 err="1">
                <a:solidFill>
                  <a:srgbClr val="CC00FF"/>
                </a:solidFill>
              </a:rPr>
              <a:t>số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 err="1">
                <a:solidFill>
                  <a:srgbClr val="CC00FF"/>
                </a:solidFill>
              </a:rPr>
              <a:t>cân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 err="1">
                <a:solidFill>
                  <a:srgbClr val="CC00FF"/>
                </a:solidFill>
              </a:rPr>
              <a:t>bằng</a:t>
            </a:r>
            <a:r>
              <a:rPr lang="en-US" dirty="0">
                <a:solidFill>
                  <a:srgbClr val="CC00FF"/>
                </a:solidFill>
              </a:rPr>
              <a:t> </a:t>
            </a:r>
            <a:r>
              <a:rPr lang="en-US" dirty="0" err="1">
                <a:solidFill>
                  <a:srgbClr val="CC00FF"/>
                </a:solidFill>
              </a:rPr>
              <a:t>của</a:t>
            </a:r>
            <a:r>
              <a:rPr lang="en-US" dirty="0">
                <a:solidFill>
                  <a:srgbClr val="CC00FF"/>
                </a:solidFill>
              </a:rPr>
              <a:t> p</a:t>
            </a:r>
            <a:r>
              <a:rPr lang="vi-VN" dirty="0">
                <a:solidFill>
                  <a:srgbClr val="CC00FF"/>
                </a:solidFill>
              </a:rPr>
              <a:t>ư</a:t>
            </a:r>
            <a:r>
              <a:rPr lang="en-US" dirty="0">
                <a:solidFill>
                  <a:srgbClr val="CC00FF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NH</a:t>
            </a:r>
            <a:r>
              <a:rPr lang="en-US" sz="2400" baseline="-25000" dirty="0">
                <a:solidFill>
                  <a:srgbClr val="0000FF"/>
                </a:solidFill>
              </a:rPr>
              <a:t>4</a:t>
            </a:r>
            <a:r>
              <a:rPr lang="en-US" sz="2400" dirty="0">
                <a:solidFill>
                  <a:srgbClr val="FF0000"/>
                </a:solidFill>
              </a:rPr>
              <a:t>Cl</a:t>
            </a:r>
            <a:r>
              <a:rPr lang="en-US" sz="2400" dirty="0"/>
              <a:t>(dd)+ </a:t>
            </a:r>
            <a:r>
              <a:rPr lang="en-US" sz="2400" dirty="0">
                <a:solidFill>
                  <a:srgbClr val="0000FF"/>
                </a:solidFill>
              </a:rPr>
              <a:t>Na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(dd)+ H</a:t>
            </a:r>
            <a:r>
              <a:rPr lang="en-US" sz="2400" baseline="-25000" dirty="0"/>
              <a:t>2</a:t>
            </a:r>
            <a:r>
              <a:rPr lang="en-US" sz="2400" dirty="0"/>
              <a:t>O = NH</a:t>
            </a:r>
            <a:r>
              <a:rPr lang="en-US" sz="2400" baseline="-25000" dirty="0"/>
              <a:t>4</a:t>
            </a:r>
            <a:r>
              <a:rPr lang="en-US" sz="2400" dirty="0"/>
              <a:t>OH(dd)+ </a:t>
            </a:r>
            <a:r>
              <a:rPr lang="en-US" sz="2400" dirty="0" err="1">
                <a:solidFill>
                  <a:srgbClr val="0000FF"/>
                </a:solidFill>
              </a:rPr>
              <a:t>Na</a:t>
            </a:r>
            <a:r>
              <a:rPr lang="en-US" sz="2400" dirty="0" err="1">
                <a:solidFill>
                  <a:srgbClr val="FF0000"/>
                </a:solidFill>
              </a:rPr>
              <a:t>HS</a:t>
            </a:r>
            <a:r>
              <a:rPr lang="en-US" sz="2400" dirty="0"/>
              <a:t>(dd)+ </a:t>
            </a:r>
            <a:r>
              <a:rPr lang="en-US" sz="2400" dirty="0">
                <a:solidFill>
                  <a:srgbClr val="0000FF"/>
                </a:solidFill>
              </a:rPr>
              <a:t>Na</a:t>
            </a:r>
            <a:r>
              <a:rPr lang="en-US" sz="2400" dirty="0">
                <a:solidFill>
                  <a:srgbClr val="FF0000"/>
                </a:solidFill>
              </a:rPr>
              <a:t>Cl</a:t>
            </a:r>
            <a:r>
              <a:rPr lang="en-US" sz="2400" dirty="0"/>
              <a:t>(dd)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413B0-46AB-4A4B-ADC4-43F009D5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209800"/>
            <a:ext cx="8115300" cy="6917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NH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/>
              <a:t>(dd)+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30000" dirty="0">
                <a:solidFill>
                  <a:srgbClr val="FF0000"/>
                </a:solidFill>
              </a:rPr>
              <a:t>2-</a:t>
            </a:r>
            <a:r>
              <a:rPr lang="en-US" dirty="0"/>
              <a:t>(dd)+ H</a:t>
            </a:r>
            <a:r>
              <a:rPr lang="en-US" baseline="-25000" dirty="0"/>
              <a:t>2</a:t>
            </a:r>
            <a:r>
              <a:rPr lang="en-US" dirty="0"/>
              <a:t>O = NH</a:t>
            </a:r>
            <a:r>
              <a:rPr lang="en-US" baseline="-25000" dirty="0"/>
              <a:t>4</a:t>
            </a:r>
            <a:r>
              <a:rPr lang="en-US" dirty="0"/>
              <a:t>OH(dd)+ </a:t>
            </a:r>
            <a:r>
              <a:rPr lang="en-US" dirty="0">
                <a:solidFill>
                  <a:srgbClr val="FF0000"/>
                </a:solidFill>
              </a:rPr>
              <a:t>HS</a:t>
            </a:r>
            <a:r>
              <a:rPr lang="en-US" baseline="30000" dirty="0">
                <a:solidFill>
                  <a:srgbClr val="FF0000"/>
                </a:solidFill>
              </a:rPr>
              <a:t>-</a:t>
            </a:r>
            <a:r>
              <a:rPr lang="en-US" dirty="0"/>
              <a:t>(dd)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9F2676-8E70-4223-90E6-D758939F6D91}"/>
                  </a:ext>
                </a:extLst>
              </p:cNvPr>
              <p:cNvSpPr txBox="1"/>
              <p:nvPr/>
            </p:nvSpPr>
            <p:spPr>
              <a:xfrm>
                <a:off x="1981200" y="3124200"/>
                <a:ext cx="6629400" cy="104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</a:rPr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𝑵𝑯</m:t>
                                </m:r>
                              </m:e>
                              <m:sub>
                                <m:r>
                                  <a:rPr lang="en-US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𝑶𝑯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den>
                    </m:f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9F2676-8E70-4223-90E6-D758939F6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124200"/>
                <a:ext cx="6629400" cy="1040028"/>
              </a:xfrm>
              <a:prstGeom prst="rect">
                <a:avLst/>
              </a:prstGeom>
              <a:blipFill>
                <a:blip r:embed="rId2"/>
                <a:stretch>
                  <a:fillRect l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A8F1-E031-4722-949E-C55DAD17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10" y="1295400"/>
            <a:ext cx="899160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rgbClr val="CC00FF"/>
                </a:solidFill>
              </a:rPr>
              <a:t>Thiết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  <a:r>
              <a:rPr lang="en-US" sz="3200" dirty="0" err="1">
                <a:solidFill>
                  <a:srgbClr val="CC00FF"/>
                </a:solidFill>
              </a:rPr>
              <a:t>lập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  <a:r>
              <a:rPr lang="en-US" sz="3200" dirty="0" err="1">
                <a:solidFill>
                  <a:srgbClr val="CC00FF"/>
                </a:solidFill>
              </a:rPr>
              <a:t>biểu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  <a:r>
              <a:rPr lang="en-US" sz="3200" dirty="0" err="1">
                <a:solidFill>
                  <a:srgbClr val="CC00FF"/>
                </a:solidFill>
              </a:rPr>
              <a:t>thức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  <a:r>
              <a:rPr lang="en-US" sz="3200" dirty="0" err="1">
                <a:solidFill>
                  <a:srgbClr val="CC00FF"/>
                </a:solidFill>
              </a:rPr>
              <a:t>hằng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  <a:r>
              <a:rPr lang="en-US" sz="3200" dirty="0" err="1">
                <a:solidFill>
                  <a:srgbClr val="CC00FF"/>
                </a:solidFill>
              </a:rPr>
              <a:t>số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  <a:r>
              <a:rPr lang="en-US" sz="3200" dirty="0" err="1">
                <a:solidFill>
                  <a:srgbClr val="CC00FF"/>
                </a:solidFill>
              </a:rPr>
              <a:t>cân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  <a:r>
              <a:rPr lang="en-US" sz="3200" dirty="0" err="1">
                <a:solidFill>
                  <a:srgbClr val="CC00FF"/>
                </a:solidFill>
              </a:rPr>
              <a:t>bằng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  <a:r>
              <a:rPr lang="en-US" sz="3200" dirty="0" err="1">
                <a:solidFill>
                  <a:srgbClr val="CC00FF"/>
                </a:solidFill>
              </a:rPr>
              <a:t>của</a:t>
            </a:r>
            <a:r>
              <a:rPr lang="en-US" sz="3200" dirty="0">
                <a:solidFill>
                  <a:srgbClr val="CC00FF"/>
                </a:solidFill>
              </a:rPr>
              <a:t> p</a:t>
            </a:r>
            <a:r>
              <a:rPr lang="vi-VN" sz="3200" dirty="0">
                <a:solidFill>
                  <a:srgbClr val="CC00FF"/>
                </a:solidFill>
              </a:rPr>
              <a:t>ư</a:t>
            </a:r>
            <a:r>
              <a:rPr lang="en-US" sz="3200" dirty="0">
                <a:solidFill>
                  <a:srgbClr val="CC00FF"/>
                </a:solidFill>
              </a:rPr>
              <a:t>:</a:t>
            </a:r>
            <a:br>
              <a:rPr lang="en-US" sz="3200" dirty="0">
                <a:solidFill>
                  <a:srgbClr val="CC00FF"/>
                </a:solidFill>
              </a:rPr>
            </a:br>
            <a:r>
              <a:rPr lang="vi-VN" sz="3000" dirty="0"/>
              <a:t>2</a:t>
            </a:r>
            <a:r>
              <a:rPr lang="vi-VN" sz="3000" dirty="0">
                <a:solidFill>
                  <a:srgbClr val="FF0000"/>
                </a:solidFill>
              </a:rPr>
              <a:t>Na</a:t>
            </a:r>
            <a:r>
              <a:rPr lang="vi-VN" sz="3000" dirty="0">
                <a:solidFill>
                  <a:srgbClr val="0000FF"/>
                </a:solidFill>
              </a:rPr>
              <a:t>H</a:t>
            </a:r>
            <a:r>
              <a:rPr lang="vi-VN" sz="3000" baseline="-25000" dirty="0">
                <a:solidFill>
                  <a:srgbClr val="0000FF"/>
                </a:solidFill>
              </a:rPr>
              <a:t>2</a:t>
            </a:r>
            <a:r>
              <a:rPr lang="vi-VN" sz="3000" dirty="0">
                <a:solidFill>
                  <a:srgbClr val="0000FF"/>
                </a:solidFill>
              </a:rPr>
              <a:t>PO</a:t>
            </a:r>
            <a:r>
              <a:rPr lang="vi-VN" sz="3000" baseline="-25000" dirty="0">
                <a:solidFill>
                  <a:srgbClr val="0000FF"/>
                </a:solidFill>
              </a:rPr>
              <a:t>4</a:t>
            </a:r>
            <a:r>
              <a:rPr lang="vi-VN" sz="3000" dirty="0"/>
              <a:t>(dd) + 3</a:t>
            </a:r>
            <a:r>
              <a:rPr lang="vi-VN" sz="3000" dirty="0">
                <a:solidFill>
                  <a:srgbClr val="FF0000"/>
                </a:solidFill>
              </a:rPr>
              <a:t>Ca</a:t>
            </a:r>
            <a:r>
              <a:rPr lang="vi-VN" sz="3000" dirty="0"/>
              <a:t>(</a:t>
            </a:r>
            <a:r>
              <a:rPr lang="vi-VN" sz="3000" dirty="0">
                <a:solidFill>
                  <a:srgbClr val="0000FF"/>
                </a:solidFill>
              </a:rPr>
              <a:t>CH</a:t>
            </a:r>
            <a:r>
              <a:rPr lang="vi-VN" sz="3000" baseline="-25000" dirty="0">
                <a:solidFill>
                  <a:srgbClr val="0000FF"/>
                </a:solidFill>
              </a:rPr>
              <a:t>3</a:t>
            </a:r>
            <a:r>
              <a:rPr lang="vi-VN" sz="3000" dirty="0">
                <a:solidFill>
                  <a:srgbClr val="0000FF"/>
                </a:solidFill>
              </a:rPr>
              <a:t>COO</a:t>
            </a:r>
            <a:r>
              <a:rPr lang="vi-VN" sz="3000" dirty="0"/>
              <a:t>)</a:t>
            </a:r>
            <a:r>
              <a:rPr lang="vi-VN" sz="3000" baseline="-25000" dirty="0"/>
              <a:t>2</a:t>
            </a:r>
            <a:r>
              <a:rPr lang="vi-VN" sz="3000" dirty="0"/>
              <a:t>(dd) ⇄ Ca</a:t>
            </a:r>
            <a:r>
              <a:rPr lang="vi-VN" sz="3000" baseline="-25000" dirty="0"/>
              <a:t>3</a:t>
            </a:r>
            <a:r>
              <a:rPr lang="vi-VN" sz="3000" dirty="0"/>
              <a:t>(PO</a:t>
            </a:r>
            <a:r>
              <a:rPr lang="vi-VN" sz="3000" baseline="-25000" dirty="0"/>
              <a:t>4</a:t>
            </a:r>
            <a:r>
              <a:rPr lang="vi-VN" sz="3000" dirty="0"/>
              <a:t>)</a:t>
            </a:r>
            <a:r>
              <a:rPr lang="vi-VN" sz="3000" baseline="-25000" dirty="0"/>
              <a:t>2</a:t>
            </a:r>
            <a:r>
              <a:rPr lang="vi-VN" sz="3000" dirty="0"/>
              <a:t>(r) + 2</a:t>
            </a:r>
            <a:r>
              <a:rPr lang="vi-VN" sz="3000" dirty="0">
                <a:solidFill>
                  <a:srgbClr val="FF0000"/>
                </a:solidFill>
              </a:rPr>
              <a:t>Na</a:t>
            </a:r>
            <a:r>
              <a:rPr lang="vi-VN" sz="3000" dirty="0">
                <a:solidFill>
                  <a:srgbClr val="0000FF"/>
                </a:solidFill>
              </a:rPr>
              <a:t>CH</a:t>
            </a:r>
            <a:r>
              <a:rPr lang="vi-VN" sz="3000" baseline="-25000" dirty="0">
                <a:solidFill>
                  <a:srgbClr val="0000FF"/>
                </a:solidFill>
              </a:rPr>
              <a:t>3</a:t>
            </a:r>
            <a:r>
              <a:rPr lang="vi-VN" sz="3000" dirty="0">
                <a:solidFill>
                  <a:srgbClr val="0000FF"/>
                </a:solidFill>
              </a:rPr>
              <a:t>COO</a:t>
            </a:r>
            <a:r>
              <a:rPr lang="vi-VN" sz="3000" dirty="0"/>
              <a:t>(dd) + 4CH</a:t>
            </a:r>
            <a:r>
              <a:rPr lang="vi-VN" sz="3000" baseline="-25000" dirty="0"/>
              <a:t>3</a:t>
            </a:r>
            <a:r>
              <a:rPr lang="vi-VN" sz="3000" dirty="0"/>
              <a:t>COOH(dd)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1A48A-9981-4690-8AC6-EFC9EDA5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3097874"/>
            <a:ext cx="8686800" cy="1706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dirty="0"/>
              <a:t>2</a:t>
            </a:r>
            <a:r>
              <a:rPr lang="vi-VN" dirty="0">
                <a:solidFill>
                  <a:srgbClr val="0000FF"/>
                </a:solidFill>
              </a:rPr>
              <a:t>H</a:t>
            </a:r>
            <a:r>
              <a:rPr lang="vi-VN" baseline="-25000" dirty="0">
                <a:solidFill>
                  <a:srgbClr val="0000FF"/>
                </a:solidFill>
              </a:rPr>
              <a:t>2</a:t>
            </a:r>
            <a:r>
              <a:rPr lang="vi-VN" dirty="0">
                <a:solidFill>
                  <a:srgbClr val="0000FF"/>
                </a:solidFill>
              </a:rPr>
              <a:t>PO</a:t>
            </a:r>
            <a:r>
              <a:rPr lang="vi-VN" baseline="-25000" dirty="0">
                <a:solidFill>
                  <a:srgbClr val="0000FF"/>
                </a:solidFill>
              </a:rPr>
              <a:t>4</a:t>
            </a:r>
            <a:r>
              <a:rPr lang="vi-VN" baseline="30000" dirty="0">
                <a:solidFill>
                  <a:srgbClr val="0000FF"/>
                </a:solidFill>
              </a:rPr>
              <a:t>-</a:t>
            </a:r>
            <a:r>
              <a:rPr lang="vi-VN" dirty="0"/>
              <a:t>(dd) + 3</a:t>
            </a:r>
            <a:r>
              <a:rPr lang="vi-VN" dirty="0">
                <a:solidFill>
                  <a:srgbClr val="FF0000"/>
                </a:solidFill>
              </a:rPr>
              <a:t>Ca</a:t>
            </a:r>
            <a:r>
              <a:rPr lang="en-US" baseline="30000" dirty="0">
                <a:solidFill>
                  <a:srgbClr val="FF0000"/>
                </a:solidFill>
              </a:rPr>
              <a:t>2+</a:t>
            </a:r>
            <a:r>
              <a:rPr lang="en-US" dirty="0">
                <a:solidFill>
                  <a:srgbClr val="FF0000"/>
                </a:solidFill>
              </a:rPr>
              <a:t>(dd) + 4</a:t>
            </a:r>
            <a:r>
              <a:rPr lang="vi-VN" dirty="0">
                <a:solidFill>
                  <a:srgbClr val="0000FF"/>
                </a:solidFill>
              </a:rPr>
              <a:t>CH</a:t>
            </a:r>
            <a:r>
              <a:rPr lang="vi-VN" baseline="-25000" dirty="0">
                <a:solidFill>
                  <a:srgbClr val="0000FF"/>
                </a:solidFill>
              </a:rPr>
              <a:t>3</a:t>
            </a:r>
            <a:r>
              <a:rPr lang="vi-VN" dirty="0">
                <a:solidFill>
                  <a:srgbClr val="0000FF"/>
                </a:solidFill>
              </a:rPr>
              <a:t>COO</a:t>
            </a:r>
            <a:r>
              <a:rPr lang="en-US" baseline="30000" dirty="0">
                <a:solidFill>
                  <a:srgbClr val="0000FF"/>
                </a:solidFill>
              </a:rPr>
              <a:t>-</a:t>
            </a:r>
            <a:r>
              <a:rPr lang="vi-VN" dirty="0"/>
              <a:t>(dd) ⇄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</a:t>
            </a:r>
            <a:r>
              <a:rPr lang="vi-VN" dirty="0"/>
              <a:t> </a:t>
            </a:r>
            <a:r>
              <a:rPr lang="en-US" dirty="0"/>
              <a:t>   </a:t>
            </a:r>
            <a:r>
              <a:rPr lang="vi-VN" dirty="0"/>
              <a:t>Ca</a:t>
            </a:r>
            <a:r>
              <a:rPr lang="vi-VN" baseline="-25000" dirty="0"/>
              <a:t>3</a:t>
            </a:r>
            <a:r>
              <a:rPr lang="vi-VN" dirty="0"/>
              <a:t>(PO</a:t>
            </a:r>
            <a:r>
              <a:rPr lang="vi-VN" baseline="-25000" dirty="0"/>
              <a:t>4</a:t>
            </a:r>
            <a:r>
              <a:rPr lang="vi-VN" dirty="0"/>
              <a:t>)</a:t>
            </a:r>
            <a:r>
              <a:rPr lang="vi-VN" baseline="-25000" dirty="0"/>
              <a:t>2</a:t>
            </a:r>
            <a:r>
              <a:rPr lang="vi-VN" dirty="0"/>
              <a:t>(r) + 4CH</a:t>
            </a:r>
            <a:r>
              <a:rPr lang="vi-VN" baseline="-25000" dirty="0"/>
              <a:t>3</a:t>
            </a:r>
            <a:r>
              <a:rPr lang="vi-VN" dirty="0"/>
              <a:t>COOH(dd)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52C7D-9355-47A8-B21E-79F5E774CC1A}"/>
              </a:ext>
            </a:extLst>
          </p:cNvPr>
          <p:cNvPicPr/>
          <p:nvPr/>
        </p:nvPicPr>
        <p:blipFill>
          <a:blip r:embed="rId2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74406"/>
            <a:ext cx="5143499" cy="157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00733E3-4C30-4560-B202-3AFB8FEBBD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63" y="117475"/>
            <a:ext cx="9144000" cy="1554163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rgbClr val="0000FF"/>
                </a:solidFill>
              </a:rPr>
              <a:t>QUAN HỆ GIỮA HẰNG SỐ CÂN BẰNG VÀ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G</a:t>
            </a:r>
            <a:b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</a:b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800" b="1" dirty="0" err="1">
                <a:solidFill>
                  <a:schemeClr val="tx1"/>
                </a:solidFill>
              </a:rPr>
              <a:t>Phản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ứng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dị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pha</a:t>
            </a:r>
            <a:r>
              <a:rPr lang="en-US" altLang="en-US" sz="2800" b="1" dirty="0">
                <a:solidFill>
                  <a:schemeClr val="tx1"/>
                </a:solidFill>
              </a:rPr>
              <a:t> : </a:t>
            </a:r>
            <a:r>
              <a:rPr lang="en-US" altLang="en-US" sz="3200" dirty="0" err="1"/>
              <a:t>a</a:t>
            </a:r>
            <a:r>
              <a:rPr lang="en-US" altLang="en-US" sz="3200" dirty="0" err="1">
                <a:solidFill>
                  <a:srgbClr val="FF0000"/>
                </a:solidFill>
              </a:rPr>
              <a:t>A</a:t>
            </a:r>
            <a:r>
              <a:rPr lang="en-US" altLang="en-US" sz="3200" dirty="0"/>
              <a:t>   +   </a:t>
            </a:r>
            <a:r>
              <a:rPr lang="en-US" altLang="en-US" sz="3200" dirty="0" err="1"/>
              <a:t>b</a:t>
            </a:r>
            <a:r>
              <a:rPr lang="en-US" altLang="en-US" sz="3200" dirty="0" err="1">
                <a:solidFill>
                  <a:srgbClr val="FF0000"/>
                </a:solidFill>
              </a:rPr>
              <a:t>B</a:t>
            </a:r>
            <a:r>
              <a:rPr lang="en-US" altLang="en-US" sz="3200" dirty="0"/>
              <a:t>    ⇌   </a:t>
            </a:r>
            <a:r>
              <a:rPr lang="en-US" altLang="en-US" sz="3200" dirty="0" err="1"/>
              <a:t>c</a:t>
            </a:r>
            <a:r>
              <a:rPr lang="en-US" altLang="en-US" sz="3200" dirty="0" err="1">
                <a:solidFill>
                  <a:srgbClr val="FF0000"/>
                </a:solidFill>
              </a:rPr>
              <a:t>C</a:t>
            </a:r>
            <a:r>
              <a:rPr lang="en-US" altLang="en-US" sz="3200" dirty="0"/>
              <a:t>    +   </a:t>
            </a:r>
            <a:r>
              <a:rPr lang="en-US" altLang="en-US" sz="3200" dirty="0" err="1"/>
              <a:t>d</a:t>
            </a:r>
            <a:r>
              <a:rPr lang="en-US" altLang="en-US" sz="3200" dirty="0" err="1">
                <a:solidFill>
                  <a:srgbClr val="FF0000"/>
                </a:solidFill>
              </a:rPr>
              <a:t>D</a:t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4EAD5EC-52B8-4D73-AE31-4FD1B30B8F7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6700" y="1612901"/>
            <a:ext cx="8077200" cy="38735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               </a:t>
            </a:r>
          </a:p>
          <a:p>
            <a:pPr eaLnBrk="1" hangingPunct="1"/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5" name="Text Box 13">
                <a:extLst>
                  <a:ext uri="{FF2B5EF4-FFF2-40B4-BE49-F238E27FC236}">
                    <a16:creationId xmlns:a16="http://schemas.microsoft.com/office/drawing/2014/main" id="{323ED121-82F0-40D6-AFAF-A221B692B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7" y="2760270"/>
                <a:ext cx="9144000" cy="2842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b="1" dirty="0">
                    <a:solidFill>
                      <a:srgbClr val="CC00FF"/>
                    </a:solidFill>
                  </a:rPr>
                  <a:t>   </a:t>
                </a:r>
                <a:r>
                  <a:rPr lang="en-US" altLang="en-US" sz="2800" b="1" dirty="0" err="1">
                    <a:solidFill>
                      <a:srgbClr val="CC00FF"/>
                    </a:solidFill>
                  </a:rPr>
                  <a:t>Khí</a:t>
                </a:r>
                <a:r>
                  <a:rPr lang="en-US" altLang="en-US" sz="2800" b="1" dirty="0">
                    <a:solidFill>
                      <a:srgbClr val="CC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CC00FF"/>
                    </a:solidFill>
                  </a:rPr>
                  <a:t>lý</a:t>
                </a:r>
                <a:r>
                  <a:rPr lang="en-US" altLang="en-US" sz="2800" b="1" dirty="0">
                    <a:solidFill>
                      <a:srgbClr val="CC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CC00FF"/>
                    </a:solidFill>
                  </a:rPr>
                  <a:t>tưởng</a:t>
                </a:r>
                <a:r>
                  <a:rPr lang="en-US" altLang="en-US" sz="2800" b="1" dirty="0">
                    <a:solidFill>
                      <a:srgbClr val="CC00FF"/>
                    </a:solidFill>
                  </a:rPr>
                  <a:t>  </a:t>
                </a:r>
                <a:r>
                  <a:rPr lang="en-US" altLang="en-US" sz="2800" b="1" dirty="0">
                    <a:solidFill>
                      <a:srgbClr val="CC00FF"/>
                    </a:solidFill>
                    <a:cs typeface="Arial" panose="020B0604020202020204" pitchFamily="34" charset="0"/>
                  </a:rPr>
                  <a:t>→</a:t>
                </a:r>
                <a:r>
                  <a:rPr lang="en-US" sz="2800" dirty="0"/>
                  <a:t> </a:t>
                </a:r>
                <a:r>
                  <a:rPr lang="en-US" altLang="en-US" sz="2800" b="1" dirty="0">
                    <a:solidFill>
                      <a:srgbClr val="CC00FF"/>
                    </a:solidFill>
                    <a:cs typeface="Arial" panose="020B0604020202020204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CC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vi-VN" sz="28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b="1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1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vi-VN" sz="28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en-US" sz="2800" b="1" dirty="0">
                    <a:solidFill>
                      <a:srgbClr val="CC00FF"/>
                    </a:solidFill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1" i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sz="2800" b="1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𝐚𝐭𝐦</m:t>
                        </m:r>
                        <m:r>
                          <a:rPr lang="en-US" sz="2800" b="1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b="1" i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1" i="0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2800" b="1" i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sz="2800" b="1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𝟏𝐚𝐭𝐦</m:t>
                        </m:r>
                        <m:r>
                          <a:rPr lang="en-US" sz="2800" b="1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den>
                    </m:f>
                  </m:oMath>
                </a14:m>
                <a:r>
                  <a:rPr lang="en-US" altLang="en-US" sz="2800" b="1" dirty="0">
                    <a:solidFill>
                      <a:srgbClr val="CC00FF"/>
                    </a:solidFill>
                    <a:cs typeface="Arial" panose="020B0604020202020204" pitchFamily="34" charset="0"/>
                  </a:rPr>
                  <a:t> = P </a:t>
                </a:r>
                <a:endParaRPr lang="en-US" altLang="en-US" b="1" dirty="0">
                  <a:solidFill>
                    <a:srgbClr val="CC00FF"/>
                  </a:solidFill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b="1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   Dd </a:t>
                </a:r>
                <a:r>
                  <a:rPr lang="en-US" altLang="en-US" sz="2800" b="1" dirty="0" err="1">
                    <a:solidFill>
                      <a:srgbClr val="006600"/>
                    </a:solidFill>
                    <a:cs typeface="Arial" panose="020B0604020202020204" pitchFamily="34" charset="0"/>
                  </a:rPr>
                  <a:t>lỏng</a:t>
                </a:r>
                <a:r>
                  <a:rPr lang="en-US" altLang="en-US" sz="2800" b="1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US" altLang="en-US" sz="2800" b="1" dirty="0" err="1">
                    <a:solidFill>
                      <a:srgbClr val="006600"/>
                    </a:solidFill>
                    <a:cs typeface="Arial" panose="020B0604020202020204" pitchFamily="34" charset="0"/>
                  </a:rPr>
                  <a:t>loãng</a:t>
                </a:r>
                <a:r>
                  <a:rPr lang="en-US" altLang="en-US" sz="2800" b="1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800" b="1" dirty="0">
                    <a:solidFill>
                      <a:srgbClr val="006600"/>
                    </a:solidFill>
                  </a:rPr>
                  <a:t>→</a:t>
                </a:r>
                <a:r>
                  <a:rPr lang="en-US" altLang="en-US" sz="1800" b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2800" b="1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vi-VN" sz="28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vi-VN" sz="28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en-US" sz="2800" b="1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 b="1" i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2800" b="1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en-US" sz="2800" b="1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b="1" i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1" i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sz="2800" b="1" i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sz="2800" b="1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𝟏𝐌</m:t>
                        </m:r>
                        <m:r>
                          <a:rPr lang="en-US" sz="2800" b="1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vi-VN" sz="2800" b="1" i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b="1" dirty="0">
                    <a:solidFill>
                      <a:srgbClr val="006600"/>
                    </a:solidFill>
                    <a:cs typeface="Arial" panose="020B0604020202020204" pitchFamily="34" charset="0"/>
                  </a:rPr>
                  <a:t>= C </a:t>
                </a:r>
                <a:endParaRPr lang="en-US" altLang="en-US" b="1" dirty="0">
                  <a:solidFill>
                    <a:srgbClr val="006600"/>
                  </a:solidFill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</a:t>
                </a:r>
                <a:r>
                  <a:rPr lang="en-US" altLang="en-US" sz="2800" b="1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Rắn</a:t>
                </a:r>
                <a:r>
                  <a:rPr lang="en-US" altLang="en-US" sz="28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800" b="1" baseline="-2500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nc</a:t>
                </a:r>
                <a:r>
                  <a:rPr lang="en-US" altLang="en-US" sz="28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US" altLang="en-US" sz="2800" b="1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lỏng</a:t>
                </a:r>
                <a:r>
                  <a:rPr lang="en-US" altLang="en-US" sz="28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800" b="1" baseline="-2500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nc</a:t>
                </a:r>
                <a:r>
                  <a:rPr lang="en-US" altLang="en-US" sz="28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, dung </a:t>
                </a:r>
                <a:r>
                  <a:rPr lang="en-US" altLang="en-US" sz="2800" b="1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môi</a:t>
                </a:r>
                <a:r>
                  <a:rPr lang="en-US" altLang="en-US" sz="28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→ </a:t>
                </a:r>
                <a:r>
                  <a:rPr lang="en-US" altLang="en-US" sz="2800" b="1" dirty="0">
                    <a:solidFill>
                      <a:srgbClr val="FF0000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= 1 </a:t>
                </a:r>
                <a:endParaRPr lang="en-US" altLang="en-US" sz="28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895" name="Text Box 13">
                <a:extLst>
                  <a:ext uri="{FF2B5EF4-FFF2-40B4-BE49-F238E27FC236}">
                    <a16:creationId xmlns:a16="http://schemas.microsoft.com/office/drawing/2014/main" id="{323ED121-82F0-40D6-AFAF-A221B692B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07" y="2760270"/>
                <a:ext cx="9144000" cy="2842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97EF87E-9117-4CA9-97DC-B933CCC70E8D}"/>
              </a:ext>
            </a:extLst>
          </p:cNvPr>
          <p:cNvSpPr txBox="1"/>
          <p:nvPr/>
        </p:nvSpPr>
        <p:spPr>
          <a:xfrm>
            <a:off x="1171069" y="1118343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G</a:t>
            </a:r>
            <a:r>
              <a:rPr lang="en-US" sz="3200" baseline="-25000" dirty="0">
                <a:solidFill>
                  <a:srgbClr val="006600"/>
                </a:solidFill>
                <a:sym typeface="Symbol" panose="05050102010706020507" pitchFamily="18" charset="2"/>
              </a:rPr>
              <a:t>T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= (</a:t>
            </a:r>
            <a:r>
              <a:rPr lang="en-US" sz="3200" dirty="0" err="1">
                <a:solidFill>
                  <a:srgbClr val="006600"/>
                </a:solidFill>
                <a:sym typeface="Symbol" panose="05050102010706020507" pitchFamily="18" charset="2"/>
              </a:rPr>
              <a:t>c.G</a:t>
            </a:r>
            <a:r>
              <a:rPr lang="en-US" sz="3200" baseline="-25000" dirty="0" err="1">
                <a:solidFill>
                  <a:srgbClr val="006600"/>
                </a:solidFill>
                <a:sym typeface="Symbol" panose="05050102010706020507" pitchFamily="18" charset="2"/>
              </a:rPr>
              <a:t>c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+ d.G</a:t>
            </a:r>
            <a:r>
              <a:rPr lang="en-US" sz="3200" baseline="-25000" dirty="0">
                <a:solidFill>
                  <a:srgbClr val="006600"/>
                </a:solidFill>
                <a:sym typeface="Symbol" panose="05050102010706020507" pitchFamily="18" charset="2"/>
              </a:rPr>
              <a:t>D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) – (a.G</a:t>
            </a:r>
            <a:r>
              <a:rPr lang="en-US" sz="3200" baseline="-25000" dirty="0">
                <a:solidFill>
                  <a:srgbClr val="006600"/>
                </a:solidFill>
                <a:sym typeface="Symbol" panose="05050102010706020507" pitchFamily="18" charset="2"/>
              </a:rPr>
              <a:t>A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  +  b.G</a:t>
            </a:r>
            <a:r>
              <a:rPr lang="en-US" sz="3200" baseline="-25000" dirty="0">
                <a:solidFill>
                  <a:srgbClr val="006600"/>
                </a:solidFill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006600"/>
                </a:solidFill>
                <a:sym typeface="Symbol" panose="05050102010706020507" pitchFamily="18" charset="2"/>
              </a:rPr>
              <a:t>)</a:t>
            </a:r>
            <a:endParaRPr lang="en-US" sz="3200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F42BEA-02C0-4552-993B-297B27B3B7C5}"/>
                  </a:ext>
                </a:extLst>
              </p:cNvPr>
              <p:cNvSpPr txBox="1"/>
              <p:nvPr/>
            </p:nvSpPr>
            <p:spPr>
              <a:xfrm>
                <a:off x="152400" y="1753028"/>
                <a:ext cx="8610600" cy="962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Thế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đẳng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áp</a:t>
                </a:r>
                <a:r>
                  <a:rPr lang="en-US" sz="2400" dirty="0">
                    <a:solidFill>
                      <a:srgbClr val="C00000"/>
                    </a:solidFill>
                  </a:rPr>
                  <a:t> mol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riêng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phần</a:t>
                </a:r>
                <a:r>
                  <a:rPr lang="en-US" sz="2400" dirty="0">
                    <a:solidFill>
                      <a:srgbClr val="C00000"/>
                    </a:solidFill>
                  </a:rPr>
                  <a:t> (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hóa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thế</a:t>
                </a:r>
                <a:r>
                  <a:rPr lang="en-US" sz="2400" dirty="0">
                    <a:solidFill>
                      <a:srgbClr val="C00000"/>
                    </a:solidFill>
                  </a:rPr>
                  <a:t>): </a:t>
                </a:r>
                <a:r>
                  <a:rPr lang="en-US" sz="2800" dirty="0">
                    <a:solidFill>
                      <a:srgbClr val="C00000"/>
                    </a:solidFill>
                  </a:rPr>
                  <a:t>G</a:t>
                </a:r>
                <a:r>
                  <a:rPr lang="en-US" sz="2800" baseline="-25000" dirty="0">
                    <a:solidFill>
                      <a:srgbClr val="C00000"/>
                    </a:solidFill>
                  </a:rPr>
                  <a:t>X</a:t>
                </a:r>
                <a:r>
                  <a:rPr lang="en-US" sz="280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+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RTlnx</a:t>
                </a:r>
                <a:endParaRPr lang="en-US" sz="2800" dirty="0"/>
              </a:p>
              <a:p>
                <a:r>
                  <a:rPr lang="en-US" sz="2800" dirty="0"/>
                  <a:t>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F42BEA-02C0-4552-993B-297B27B3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53028"/>
                <a:ext cx="8610600" cy="962828"/>
              </a:xfrm>
              <a:prstGeom prst="rect">
                <a:avLst/>
              </a:prstGeom>
              <a:blipFill>
                <a:blip r:embed="rId4"/>
                <a:stretch>
                  <a:fillRect l="-1062" t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80CFA8-E966-405B-938E-AAF42E9561C4}"/>
                  </a:ext>
                </a:extLst>
              </p:cNvPr>
              <p:cNvSpPr txBox="1"/>
              <p:nvPr/>
            </p:nvSpPr>
            <p:spPr>
              <a:xfrm>
                <a:off x="342900" y="5575213"/>
                <a:ext cx="8458200" cy="84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ym typeface="Symbol" panose="05050102010706020507" pitchFamily="18" charset="2"/>
                  </a:rPr>
                  <a:t>G</a:t>
                </a:r>
                <a:r>
                  <a:rPr lang="en-US" sz="3200" baseline="-25000" dirty="0">
                    <a:sym typeface="Symbol" panose="05050102010706020507" pitchFamily="18" charset="2"/>
                  </a:rPr>
                  <a:t>T</a:t>
                </a:r>
                <a:r>
                  <a:rPr lang="en-US" sz="32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/>
                  <a:t>                             + </a:t>
                </a:r>
                <a:r>
                  <a:rPr lang="en-US" sz="3200" dirty="0" err="1"/>
                  <a:t>RTln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/>
                        </m:sSub>
                      </m:num>
                      <m:den/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80CFA8-E966-405B-938E-AAF42E95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575213"/>
                <a:ext cx="8458200" cy="847989"/>
              </a:xfrm>
              <a:prstGeom prst="rect">
                <a:avLst/>
              </a:prstGeom>
              <a:blipFill>
                <a:blip r:embed="rId5"/>
                <a:stretch>
                  <a:fillRect l="-1801" b="-7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0FBB4-1260-4A3E-AADF-A6967E9EB724}"/>
                  </a:ext>
                </a:extLst>
              </p:cNvPr>
              <p:cNvSpPr txBox="1"/>
              <p:nvPr/>
            </p:nvSpPr>
            <p:spPr>
              <a:xfrm>
                <a:off x="2363030" y="5745132"/>
                <a:ext cx="914400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0FBB4-1260-4A3E-AADF-A6967E9EB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030" y="5745132"/>
                <a:ext cx="914400" cy="531940"/>
              </a:xfrm>
              <a:prstGeom prst="rect">
                <a:avLst/>
              </a:prstGeom>
              <a:blipFill>
                <a:blip r:embed="rId6"/>
                <a:stretch>
                  <a:fillRect r="-1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76BF694-4B38-4182-A223-C2E7850E53CA}"/>
              </a:ext>
            </a:extLst>
          </p:cNvPr>
          <p:cNvSpPr txBox="1"/>
          <p:nvPr/>
        </p:nvSpPr>
        <p:spPr>
          <a:xfrm>
            <a:off x="7168290" y="550685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sz="2800" dirty="0"/>
              <a:t>D</a:t>
            </a:r>
            <a:r>
              <a:rPr lang="en-US" sz="2800" baseline="30000" dirty="0"/>
              <a:t>d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D755E5-2B5C-43BF-8981-E4F453631411}"/>
                  </a:ext>
                </a:extLst>
              </p:cNvPr>
              <p:cNvSpPr txBox="1"/>
              <p:nvPr/>
            </p:nvSpPr>
            <p:spPr>
              <a:xfrm>
                <a:off x="3465818" y="5745545"/>
                <a:ext cx="914400" cy="534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D755E5-2B5C-43BF-8981-E4F453631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18" y="5745545"/>
                <a:ext cx="914400" cy="534121"/>
              </a:xfrm>
              <a:prstGeom prst="rect">
                <a:avLst/>
              </a:prstGeom>
              <a:blipFill>
                <a:blip r:embed="rId7"/>
                <a:stretch>
                  <a:fillRect r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316B73-4688-4827-A4A0-64E8BCE13675}"/>
                  </a:ext>
                </a:extLst>
              </p:cNvPr>
              <p:cNvSpPr txBox="1"/>
              <p:nvPr/>
            </p:nvSpPr>
            <p:spPr>
              <a:xfrm>
                <a:off x="4538378" y="5745132"/>
                <a:ext cx="914400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316B73-4688-4827-A4A0-64E8BCE13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78" y="5745132"/>
                <a:ext cx="914400" cy="531940"/>
              </a:xfrm>
              <a:prstGeom prst="rect">
                <a:avLst/>
              </a:prstGeom>
              <a:blipFill>
                <a:blip r:embed="rId8"/>
                <a:stretch>
                  <a:fillRect r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092D62B-1938-4D71-9606-2B52682222B2}"/>
              </a:ext>
            </a:extLst>
          </p:cNvPr>
          <p:cNvSpPr txBox="1"/>
          <p:nvPr/>
        </p:nvSpPr>
        <p:spPr>
          <a:xfrm>
            <a:off x="7406756" y="59836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sz="2800" dirty="0"/>
              <a:t>B</a:t>
            </a:r>
            <a:r>
              <a:rPr lang="en-US" sz="2800" baseline="30000" dirty="0"/>
              <a:t>b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751D4D-E590-4C49-A6A0-42401FFCEB27}"/>
              </a:ext>
            </a:extLst>
          </p:cNvPr>
          <p:cNvSpPr txBox="1"/>
          <p:nvPr/>
        </p:nvSpPr>
        <p:spPr>
          <a:xfrm>
            <a:off x="6877478" y="596154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30000" dirty="0"/>
              <a:t>a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BFFA59-3A56-457D-A0A8-A7F90C4FFBA1}"/>
                  </a:ext>
                </a:extLst>
              </p:cNvPr>
              <p:cNvSpPr txBox="1"/>
              <p:nvPr/>
            </p:nvSpPr>
            <p:spPr>
              <a:xfrm>
                <a:off x="245647" y="1701291"/>
                <a:ext cx="8500306" cy="1063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m:t>GT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solidFill>
                              <a:srgbClr val="FF0000"/>
                            </a:solidFill>
                            <a:sym typeface="Symbol" panose="05050102010706020507" pitchFamily="18" charset="2"/>
                          </a:rPr>
                          <m:t> =</m:t>
                        </m:r>
                        <m:r>
                          <a:rPr lang="en-US" sz="32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32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T</m:t>
                        </m:r>
                      </m:sub>
                      <m:sup>
                        <m: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+ </a:t>
                </a:r>
                <a:r>
                  <a:rPr lang="en-US" sz="3200" dirty="0" err="1">
                    <a:solidFill>
                      <a:srgbClr val="FF0000"/>
                    </a:solidFill>
                  </a:rPr>
                  <a:t>RTln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</a:t>
                </a:r>
                <a:r>
                  <a:rPr lang="en-US" sz="32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T</m:t>
                        </m:r>
                      </m:sub>
                      <m:sup>
                        <m:r>
                          <a:rPr lang="en-US" sz="3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+ </a:t>
                </a:r>
                <a:r>
                  <a:rPr lang="en-US" sz="3200" dirty="0" err="1">
                    <a:solidFill>
                      <a:srgbClr val="FF0000"/>
                    </a:solidFill>
                  </a:rPr>
                  <a:t>RTlnQ</a:t>
                </a:r>
                <a:r>
                  <a:rPr lang="en-US" sz="3200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</a:t>
                </a:r>
                <a:endParaRPr lang="en-US" sz="3200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BFFA59-3A56-457D-A0A8-A7F90C4F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47" y="1701291"/>
                <a:ext cx="8500306" cy="10635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CDB8ADF-2A03-449B-81A6-645850B75972}"/>
              </a:ext>
            </a:extLst>
          </p:cNvPr>
          <p:cNvSpPr txBox="1"/>
          <p:nvPr/>
        </p:nvSpPr>
        <p:spPr>
          <a:xfrm>
            <a:off x="7254521" y="3370116"/>
            <a:ext cx="1503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32A901-AE4D-49E4-829F-01C9BB905049}"/>
              </a:ext>
            </a:extLst>
          </p:cNvPr>
          <p:cNvCxnSpPr>
            <a:cxnSpLocks/>
          </p:cNvCxnSpPr>
          <p:nvPr/>
        </p:nvCxnSpPr>
        <p:spPr>
          <a:xfrm flipH="1" flipV="1">
            <a:off x="7412853" y="2356308"/>
            <a:ext cx="349073" cy="1131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F972DA-4FE4-48E6-A318-AA4FF663B15D}"/>
              </a:ext>
            </a:extLst>
          </p:cNvPr>
          <p:cNvSpPr txBox="1"/>
          <p:nvPr/>
        </p:nvSpPr>
        <p:spPr>
          <a:xfrm>
            <a:off x="7591931" y="1936871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/>
              <a:t>Tỉ số pư</a:t>
            </a:r>
            <a:endParaRPr lang="en-US" sz="2800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F24463A-B9C2-4C59-AE52-AF3EE4917FE7}"/>
              </a:ext>
            </a:extLst>
          </p:cNvPr>
          <p:cNvSpPr/>
          <p:nvPr/>
        </p:nvSpPr>
        <p:spPr>
          <a:xfrm>
            <a:off x="6858000" y="3020149"/>
            <a:ext cx="303877" cy="231385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" grpId="0"/>
      <p:bldP spid="18" grpId="0"/>
      <p:bldP spid="5" grpId="0"/>
      <p:bldP spid="6" grpId="0"/>
      <p:bldP spid="20" grpId="0"/>
      <p:bldP spid="21" grpId="0"/>
      <p:bldP spid="22" grpId="0"/>
      <p:bldP spid="23" grpId="0"/>
      <p:bldP spid="7" grpId="0" animBg="1"/>
      <p:bldP spid="8" grpId="0"/>
      <p:bldP spid="4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00733E3-4C30-4560-B202-3AFB8FEBBD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63" y="117475"/>
            <a:ext cx="9144000" cy="1554163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rgbClr val="0000FF"/>
                </a:solidFill>
              </a:rPr>
              <a:t>QUAN HỆ GIỮA HẰNG SỐ CÂN BẰNG VÀ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G</a:t>
            </a:r>
            <a:b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</a:br>
            <a:r>
              <a:rPr lang="en-US" altLang="en-US" sz="2800" b="1" dirty="0" err="1">
                <a:solidFill>
                  <a:schemeClr val="tx1"/>
                </a:solidFill>
              </a:rPr>
              <a:t>Phản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ứng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dị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pha</a:t>
            </a:r>
            <a:r>
              <a:rPr lang="en-US" altLang="en-US" sz="2800" b="1" dirty="0">
                <a:solidFill>
                  <a:schemeClr val="tx1"/>
                </a:solidFill>
              </a:rPr>
              <a:t> : </a:t>
            </a:r>
            <a:r>
              <a:rPr lang="en-US" altLang="en-US" sz="3200" dirty="0" err="1"/>
              <a:t>a</a:t>
            </a:r>
            <a:r>
              <a:rPr lang="en-US" altLang="en-US" sz="3200" dirty="0" err="1">
                <a:solidFill>
                  <a:srgbClr val="FF0000"/>
                </a:solidFill>
              </a:rPr>
              <a:t>A</a:t>
            </a:r>
            <a:r>
              <a:rPr lang="en-US" altLang="en-US" sz="3200" dirty="0"/>
              <a:t>   +   </a:t>
            </a:r>
            <a:r>
              <a:rPr lang="en-US" altLang="en-US" sz="3200" dirty="0" err="1"/>
              <a:t>b</a:t>
            </a:r>
            <a:r>
              <a:rPr lang="en-US" altLang="en-US" sz="3200" dirty="0" err="1">
                <a:solidFill>
                  <a:srgbClr val="FF0000"/>
                </a:solidFill>
              </a:rPr>
              <a:t>B</a:t>
            </a:r>
            <a:r>
              <a:rPr lang="en-US" altLang="en-US" sz="3200" dirty="0"/>
              <a:t>    ⇌    </a:t>
            </a:r>
            <a:r>
              <a:rPr lang="en-US" altLang="en-US" sz="3200" dirty="0" err="1"/>
              <a:t>c</a:t>
            </a:r>
            <a:r>
              <a:rPr lang="en-US" altLang="en-US" sz="3200" dirty="0" err="1">
                <a:solidFill>
                  <a:srgbClr val="FF0000"/>
                </a:solidFill>
              </a:rPr>
              <a:t>C</a:t>
            </a:r>
            <a:r>
              <a:rPr lang="en-US" altLang="en-US" sz="3200" dirty="0"/>
              <a:t>    +    </a:t>
            </a:r>
            <a:r>
              <a:rPr lang="en-US" altLang="en-US" sz="3200" dirty="0" err="1"/>
              <a:t>d</a:t>
            </a:r>
            <a:r>
              <a:rPr lang="en-US" altLang="en-US" sz="3200" dirty="0" err="1">
                <a:solidFill>
                  <a:srgbClr val="FF0000"/>
                </a:solidFill>
              </a:rPr>
              <a:t>D</a:t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4EAD5EC-52B8-4D73-AE31-4FD1B30B8F7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6700" y="1612900"/>
            <a:ext cx="80772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               </a:t>
            </a:r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77024503-8CE7-471F-A89B-F7492AE5560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01286220"/>
              </p:ext>
            </p:extLst>
          </p:nvPr>
        </p:nvGraphicFramePr>
        <p:xfrm>
          <a:off x="762741" y="5122428"/>
          <a:ext cx="53562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Equation" r:id="rId4" imgW="2032000" imgH="393700" progId="Equation.3">
                  <p:embed/>
                </p:oleObj>
              </mc:Choice>
              <mc:Fallback>
                <p:oleObj name="Equation" r:id="rId4" imgW="2032000" imgH="393700" progId="Equation.3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77024503-8CE7-471F-A89B-F7492AE55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41" y="5122428"/>
                        <a:ext cx="5356225" cy="9826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894" name="Object 12">
                <a:extLst>
                  <a:ext uri="{FF2B5EF4-FFF2-40B4-BE49-F238E27FC236}">
                    <a16:creationId xmlns:a16="http://schemas.microsoft.com/office/drawing/2014/main" id="{D244C64D-8C86-4DBE-9178-19B98D2CC593}"/>
                  </a:ext>
                </a:extLst>
              </p:cNvPr>
              <p:cNvSpPr txBox="1"/>
              <p:nvPr/>
            </p:nvSpPr>
            <p:spPr bwMode="auto">
              <a:xfrm>
                <a:off x="4114800" y="3493290"/>
                <a:ext cx="5203214" cy="21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vi-V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894" name="Object 12">
                <a:extLst>
                  <a:ext uri="{FF2B5EF4-FFF2-40B4-BE49-F238E27FC236}">
                    <a16:creationId xmlns:a16="http://schemas.microsoft.com/office/drawing/2014/main" id="{D244C64D-8C86-4DBE-9178-19B98D2CC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3493290"/>
                <a:ext cx="5203214" cy="2133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>
            <a:extLst>
              <a:ext uri="{FF2B5EF4-FFF2-40B4-BE49-F238E27FC236}">
                <a16:creationId xmlns:a16="http://schemas.microsoft.com/office/drawing/2014/main" id="{E86B1B8B-C994-4B78-933C-750239DD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58" y="2452008"/>
            <a:ext cx="908923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3200" kern="0" dirty="0" err="1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Khi</a:t>
            </a:r>
            <a:r>
              <a:rPr lang="en-US" altLang="en-US" sz="3200" kern="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cân</a:t>
            </a:r>
            <a:r>
              <a:rPr lang="en-US" altLang="en-US" sz="3200" kern="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3200" kern="0" dirty="0" err="1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bằng</a:t>
            </a:r>
            <a:r>
              <a:rPr lang="en-US" altLang="en-US" sz="3200" kern="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: </a:t>
            </a:r>
          </a:p>
          <a:p>
            <a:pPr algn="l" eaLnBrk="1" hangingPunct="1">
              <a:defRPr/>
            </a:pPr>
            <a:r>
              <a:rPr lang="en-US" altLang="en-US" sz="3200" kern="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∆G</a:t>
            </a:r>
            <a:r>
              <a:rPr lang="en-US" altLang="en-US" sz="3200" kern="0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T</a:t>
            </a:r>
            <a:r>
              <a:rPr lang="en-US" altLang="en-US" sz="3200" kern="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= 0 </a:t>
            </a:r>
            <a:r>
              <a:rPr lang="en-US" altLang="en-US" sz="3200" kern="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3200" kern="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∆G</a:t>
            </a:r>
            <a:r>
              <a:rPr lang="en-US" altLang="en-US" sz="3200" kern="0" baseline="30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en-US" sz="3200" kern="0" baseline="-250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T</a:t>
            </a:r>
            <a:r>
              <a:rPr lang="en-US" altLang="en-US" sz="3200" kern="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= -</a:t>
            </a:r>
            <a:r>
              <a:rPr lang="en-US" altLang="en-US" sz="3200" kern="0" dirty="0" err="1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RTln</a:t>
            </a:r>
            <a:r>
              <a:rPr lang="en-US" altLang="en-US" sz="3200" kern="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(Q)</a:t>
            </a:r>
            <a:r>
              <a:rPr lang="en-US" altLang="en-US" sz="3200" kern="0" baseline="-25000" dirty="0" err="1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cb</a:t>
            </a:r>
            <a:r>
              <a:rPr lang="en-US" altLang="en-US" sz="3200" kern="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 = -</a:t>
            </a:r>
            <a:r>
              <a:rPr lang="en-US" altLang="en-US" sz="3200" kern="0" dirty="0" err="1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RTlnK</a:t>
            </a:r>
            <a:endParaRPr lang="en-US" altLang="en-US" sz="3200" kern="0" dirty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0">
                <a:extLst>
                  <a:ext uri="{FF2B5EF4-FFF2-40B4-BE49-F238E27FC236}">
                    <a16:creationId xmlns:a16="http://schemas.microsoft.com/office/drawing/2014/main" id="{1819BCF8-4008-4199-AC9F-6D1266A1B42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3580" y="3332947"/>
                <a:ext cx="3225735" cy="1674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:r>
                  <a:rPr lang="vi-VN" kern="0" dirty="0">
                    <a:solidFill>
                      <a:srgbClr val="006600"/>
                    </a:solidFill>
                  </a:rPr>
                  <a:t>Tỉ số pư:</a:t>
                </a:r>
                <a:endParaRPr lang="en-US" kern="0" dirty="0">
                  <a:solidFill>
                    <a:srgbClr val="006600"/>
                  </a:solidFill>
                </a:endParaRP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vi-VN" b="0" i="1" kern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kern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ker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ker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ker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kern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i="1" ker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 kern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i="1" kern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n-US" i="1" ker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kern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i="1" kern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 ker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ker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kern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i="1" kern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 ker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i="1" kern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n-US" i="1" kern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kern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i="1" kern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 ker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 ker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18" name="Object 10">
                <a:extLst>
                  <a:ext uri="{FF2B5EF4-FFF2-40B4-BE49-F238E27FC236}">
                    <a16:creationId xmlns:a16="http://schemas.microsoft.com/office/drawing/2014/main" id="{1819BCF8-4008-4199-AC9F-6D1266A1B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580" y="3332947"/>
                <a:ext cx="3225735" cy="1674840"/>
              </a:xfrm>
              <a:prstGeom prst="rect">
                <a:avLst/>
              </a:prstGeom>
              <a:blipFill>
                <a:blip r:embed="rId7"/>
                <a:stretch>
                  <a:fillRect l="-4348" t="-47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DE4C4B-04C9-4D49-84DF-852D31B87898}"/>
                  </a:ext>
                </a:extLst>
              </p:cNvPr>
              <p:cNvSpPr txBox="1"/>
              <p:nvPr/>
            </p:nvSpPr>
            <p:spPr>
              <a:xfrm>
                <a:off x="817708" y="1296859"/>
                <a:ext cx="8500306" cy="13716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200" dirty="0"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sz="3200" dirty="0">
                            <a:sym typeface="Symbol" panose="05050102010706020507" pitchFamily="18" charset="2"/>
                          </a:rPr>
                          <m:t>GT</m:t>
                        </m:r>
                        <m:r>
                          <m:rPr>
                            <m:nor/>
                          </m:rPr>
                          <a:rPr lang="en-US" sz="3200" dirty="0">
                            <a:sym typeface="Symbol" panose="05050102010706020507" pitchFamily="18" charset="2"/>
                          </a:rPr>
                          <m:t> =</m:t>
                        </m:r>
                        <m:r>
                          <a:rPr lang="en-US" sz="3200" b="0" i="0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T</m:t>
                        </m:r>
                      </m:sub>
                      <m:sup>
                        <m:r>
                          <a:rPr lang="en-US" sz="32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/>
                  <a:t> + </a:t>
                </a:r>
                <a:r>
                  <a:rPr lang="en-US" sz="3200" dirty="0" err="1"/>
                  <a:t>RTln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baseline="-25000" dirty="0">
                    <a:sym typeface="Symbol" panose="05050102010706020507" pitchFamily="18" charset="2"/>
                  </a:rPr>
                  <a:t></a:t>
                </a:r>
                <a:r>
                  <a:rPr lang="en-US" sz="32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T</m:t>
                        </m:r>
                      </m:sub>
                      <m:sup>
                        <m:r>
                          <a:rPr lang="en-US" sz="3200" i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/>
                  <a:t> + </a:t>
                </a:r>
                <a:r>
                  <a:rPr lang="en-US" sz="3200" dirty="0" err="1"/>
                  <a:t>RTlnQ</a:t>
                </a:r>
                <a:r>
                  <a:rPr lang="en-US" sz="3200" baseline="-25000" dirty="0">
                    <a:sym typeface="Symbol" panose="05050102010706020507" pitchFamily="18" charset="2"/>
                  </a:rPr>
                  <a:t></a:t>
                </a:r>
                <a:endParaRPr lang="en-US" sz="3200" baseline="-25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DE4C4B-04C9-4D49-84DF-852D31B87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08" y="1296859"/>
                <a:ext cx="8500306" cy="1371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129D322-AD9A-4FAC-A883-3FD91884D9C9}"/>
              </a:ext>
            </a:extLst>
          </p:cNvPr>
          <p:cNvSpPr txBox="1"/>
          <p:nvPr/>
        </p:nvSpPr>
        <p:spPr>
          <a:xfrm>
            <a:off x="4495800" y="4263049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D16BA7-6CE5-40C2-8C1E-A572564C22D5}"/>
              </a:ext>
            </a:extLst>
          </p:cNvPr>
          <p:cNvSpPr txBox="1"/>
          <p:nvPr/>
        </p:nvSpPr>
        <p:spPr>
          <a:xfrm>
            <a:off x="5551213" y="4291408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FCE00D-BF56-4B26-A454-8B4129B68203}"/>
                  </a:ext>
                </a:extLst>
              </p:cNvPr>
              <p:cNvSpPr txBox="1"/>
              <p:nvPr/>
            </p:nvSpPr>
            <p:spPr>
              <a:xfrm>
                <a:off x="7087039" y="3539328"/>
                <a:ext cx="1387937" cy="12620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FCE00D-BF56-4B26-A454-8B4129B68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039" y="3539328"/>
                <a:ext cx="1387937" cy="12620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461FF3-228C-4179-B9C4-74CE093D04F9}"/>
              </a:ext>
            </a:extLst>
          </p:cNvPr>
          <p:cNvSpPr txBox="1"/>
          <p:nvPr/>
        </p:nvSpPr>
        <p:spPr>
          <a:xfrm>
            <a:off x="6358279" y="5281215"/>
            <a:ext cx="2552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ln = 2,303.lg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ACC26-65C0-4679-A483-3D5DFF89AB59}"/>
              </a:ext>
            </a:extLst>
          </p:cNvPr>
          <p:cNvSpPr txBox="1"/>
          <p:nvPr/>
        </p:nvSpPr>
        <p:spPr>
          <a:xfrm>
            <a:off x="5117029" y="856967"/>
            <a:ext cx="30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1373C5-A3E2-4CDC-904A-7142C7D7275D}"/>
              </a:ext>
            </a:extLst>
          </p:cNvPr>
          <p:cNvSpPr txBox="1"/>
          <p:nvPr/>
        </p:nvSpPr>
        <p:spPr>
          <a:xfrm>
            <a:off x="3700687" y="847475"/>
            <a:ext cx="30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825F-F22C-45E1-AD71-B6750E2546F0}"/>
              </a:ext>
            </a:extLst>
          </p:cNvPr>
          <p:cNvSpPr txBox="1"/>
          <p:nvPr/>
        </p:nvSpPr>
        <p:spPr>
          <a:xfrm>
            <a:off x="8508021" y="861227"/>
            <a:ext cx="30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B29CA-E457-4DC3-A2E2-64D0E06E1FAE}"/>
              </a:ext>
            </a:extLst>
          </p:cNvPr>
          <p:cNvSpPr txBox="1"/>
          <p:nvPr/>
        </p:nvSpPr>
        <p:spPr>
          <a:xfrm>
            <a:off x="6840208" y="861227"/>
            <a:ext cx="30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F037A-897C-49CB-879B-2BC59C9C1F39}"/>
              </a:ext>
            </a:extLst>
          </p:cNvPr>
          <p:cNvSpPr txBox="1"/>
          <p:nvPr/>
        </p:nvSpPr>
        <p:spPr>
          <a:xfrm>
            <a:off x="3739131" y="918046"/>
            <a:ext cx="465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FF"/>
                </a:solidFill>
              </a:rPr>
              <a:t>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C2F7FC-4730-4E20-907C-565218575CF1}"/>
              </a:ext>
            </a:extLst>
          </p:cNvPr>
          <p:cNvSpPr txBox="1"/>
          <p:nvPr/>
        </p:nvSpPr>
        <p:spPr>
          <a:xfrm>
            <a:off x="5135583" y="961171"/>
            <a:ext cx="465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FF"/>
                </a:solidFill>
              </a:rPr>
              <a:t>dd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DA66B-9509-4F51-A6DE-88C4CD875850}"/>
              </a:ext>
            </a:extLst>
          </p:cNvPr>
          <p:cNvSpPr txBox="1"/>
          <p:nvPr/>
        </p:nvSpPr>
        <p:spPr>
          <a:xfrm>
            <a:off x="6924726" y="932547"/>
            <a:ext cx="465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FF"/>
                </a:solidFill>
              </a:rPr>
              <a:t>dd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DAA2B-23B6-45EC-AA03-C5BCEE0C4C94}"/>
              </a:ext>
            </a:extLst>
          </p:cNvPr>
          <p:cNvSpPr txBox="1"/>
          <p:nvPr/>
        </p:nvSpPr>
        <p:spPr>
          <a:xfrm>
            <a:off x="8579899" y="897502"/>
            <a:ext cx="465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FF"/>
                </a:solidFill>
              </a:rPr>
              <a:t>dd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017A-D31E-4001-8A62-0F066D563B88}"/>
              </a:ext>
            </a:extLst>
          </p:cNvPr>
          <p:cNvSpPr txBox="1"/>
          <p:nvPr/>
        </p:nvSpPr>
        <p:spPr>
          <a:xfrm>
            <a:off x="4456892" y="4302623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C00FF"/>
                </a:solidFill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EB9E-A9C4-4B31-A492-84CD2431CF21}"/>
              </a:ext>
            </a:extLst>
          </p:cNvPr>
          <p:cNvSpPr txBox="1"/>
          <p:nvPr/>
        </p:nvSpPr>
        <p:spPr>
          <a:xfrm>
            <a:off x="5577220" y="4364300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C00FF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536E1-FB5B-43A9-B1DF-208E99619EA8}"/>
                  </a:ext>
                </a:extLst>
              </p:cNvPr>
              <p:cNvSpPr txBox="1"/>
              <p:nvPr/>
            </p:nvSpPr>
            <p:spPr>
              <a:xfrm>
                <a:off x="7061032" y="3579518"/>
                <a:ext cx="1413944" cy="12694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536E1-FB5B-43A9-B1DF-208E9961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32" y="3579518"/>
                <a:ext cx="1413944" cy="12694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660714-2AA7-46B7-9661-6BA56D09B258}"/>
                  </a:ext>
                </a:extLst>
              </p:cNvPr>
              <p:cNvSpPr txBox="1"/>
              <p:nvPr/>
            </p:nvSpPr>
            <p:spPr>
              <a:xfrm>
                <a:off x="1901392" y="3745710"/>
                <a:ext cx="1158939" cy="12620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660714-2AA7-46B7-9661-6BA56D09B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392" y="3745710"/>
                <a:ext cx="1158939" cy="12620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BFDEEC4-1F32-4227-95F5-75130E552E8F}"/>
              </a:ext>
            </a:extLst>
          </p:cNvPr>
          <p:cNvSpPr txBox="1"/>
          <p:nvPr/>
        </p:nvSpPr>
        <p:spPr>
          <a:xfrm>
            <a:off x="1103653" y="4450331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E79883-CF9B-400F-8183-3D00903E5E85}"/>
                  </a:ext>
                </a:extLst>
              </p:cNvPr>
              <p:cNvSpPr txBox="1"/>
              <p:nvPr/>
            </p:nvSpPr>
            <p:spPr>
              <a:xfrm>
                <a:off x="1905505" y="3784554"/>
                <a:ext cx="1154826" cy="12694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sub>
                            <m:sup>
                              <m:r>
                                <a:rPr lang="en-US" sz="3200" b="1" i="0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E79883-CF9B-400F-8183-3D00903E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5" y="3784554"/>
                <a:ext cx="1154826" cy="12694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32C3E8C-2739-4EFB-8DF5-04050E64D109}"/>
              </a:ext>
            </a:extLst>
          </p:cNvPr>
          <p:cNvSpPr txBox="1"/>
          <p:nvPr/>
        </p:nvSpPr>
        <p:spPr>
          <a:xfrm>
            <a:off x="1111128" y="4473439"/>
            <a:ext cx="381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C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8544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19" grpId="0"/>
      <p:bldP spid="18" grpId="0"/>
      <p:bldP spid="20" grpId="0"/>
      <p:bldP spid="22" grpId="0" animBg="1"/>
      <p:bldP spid="23" grpId="0" animBg="1"/>
      <p:bldP spid="24" grpId="0" animBg="1"/>
      <p:bldP spid="2" grpId="0"/>
      <p:bldP spid="4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21" grpId="0" animBg="1"/>
      <p:bldP spid="6" grpId="0" animBg="1"/>
      <p:bldP spid="7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780D83C-1408-4BC5-BCE0-D5E619D8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661A45D3-24BD-4081-8C87-2973C2BBA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377744"/>
              </p:ext>
            </p:extLst>
          </p:nvPr>
        </p:nvGraphicFramePr>
        <p:xfrm>
          <a:off x="685800" y="419101"/>
          <a:ext cx="4876800" cy="157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4" imgW="990170" imgH="393529" progId="Equation.3">
                  <p:embed/>
                </p:oleObj>
              </mc:Choice>
              <mc:Fallback>
                <p:oleObj name="Equation" r:id="rId4" imgW="990170" imgH="393529" progId="Equation.3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661A45D3-24BD-4081-8C87-2973C2BBA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1"/>
                        <a:ext cx="4876800" cy="1575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>
            <a:extLst>
              <a:ext uri="{FF2B5EF4-FFF2-40B4-BE49-F238E27FC236}">
                <a16:creationId xmlns:a16="http://schemas.microsoft.com/office/drawing/2014/main" id="{3B8AA250-B14D-4C9C-95B0-726F969A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D438BD1-489D-4C19-974E-E45A42EE5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41" y="2108993"/>
            <a:ext cx="9144000" cy="208756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000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Q &lt; K →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en-US" dirty="0">
                <a:solidFill>
                  <a:srgbClr val="FF0000"/>
                </a:solidFill>
              </a:rPr>
              <a:t>G &lt; 0 → p</a:t>
            </a:r>
            <a:r>
              <a:rPr lang="vi-VN" altLang="en-US" dirty="0">
                <a:solidFill>
                  <a:srgbClr val="FF0000"/>
                </a:solidFill>
              </a:rPr>
              <a:t>ư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xảy</a:t>
            </a:r>
            <a:r>
              <a:rPr lang="en-US" altLang="en-US" dirty="0">
                <a:solidFill>
                  <a:srgbClr val="FF0000"/>
                </a:solidFill>
              </a:rPr>
              <a:t> ra </a:t>
            </a:r>
            <a:r>
              <a:rPr lang="en-US" altLang="en-US" dirty="0" err="1">
                <a:solidFill>
                  <a:srgbClr val="FF0000"/>
                </a:solidFill>
              </a:rPr>
              <a:t>theo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chiều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thuận</a:t>
            </a:r>
            <a:r>
              <a:rPr lang="vi-VN" altLang="en-US" dirty="0">
                <a:solidFill>
                  <a:srgbClr val="FF0000"/>
                </a:solidFill>
              </a:rPr>
              <a:t>.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CC00FF"/>
                </a:solidFill>
              </a:rPr>
              <a:t> Q &gt; K → </a:t>
            </a:r>
            <a:r>
              <a:rPr lang="en-US" altLang="en-US" dirty="0">
                <a:solidFill>
                  <a:srgbClr val="CC00FF"/>
                </a:solidFill>
                <a:sym typeface="Symbol" panose="05050102010706020507" pitchFamily="18" charset="2"/>
              </a:rPr>
              <a:t></a:t>
            </a:r>
            <a:r>
              <a:rPr lang="en-US" altLang="en-US" dirty="0">
                <a:solidFill>
                  <a:srgbClr val="CC00FF"/>
                </a:solidFill>
              </a:rPr>
              <a:t>G &gt; 0 → p</a:t>
            </a:r>
            <a:r>
              <a:rPr lang="vi-VN" altLang="en-US" dirty="0">
                <a:solidFill>
                  <a:srgbClr val="CC00FF"/>
                </a:solidFill>
              </a:rPr>
              <a:t>ư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xảy</a:t>
            </a:r>
            <a:r>
              <a:rPr lang="en-US" altLang="en-US" dirty="0">
                <a:solidFill>
                  <a:srgbClr val="CC00FF"/>
                </a:solidFill>
              </a:rPr>
              <a:t> ra </a:t>
            </a:r>
            <a:r>
              <a:rPr lang="en-US" altLang="en-US" dirty="0" err="1">
                <a:solidFill>
                  <a:srgbClr val="CC00FF"/>
                </a:solidFill>
              </a:rPr>
              <a:t>theo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chiều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nghịch</a:t>
            </a:r>
            <a:r>
              <a:rPr lang="vi-VN" altLang="en-US" dirty="0">
                <a:solidFill>
                  <a:srgbClr val="CC00FF"/>
                </a:solidFill>
              </a:rPr>
              <a:t>.</a:t>
            </a:r>
            <a:endParaRPr lang="en-US" altLang="en-US" dirty="0">
              <a:solidFill>
                <a:srgbClr val="CC00FF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0000FF"/>
                </a:solidFill>
              </a:rPr>
              <a:t> Q = K →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</a:t>
            </a:r>
            <a:r>
              <a:rPr lang="en-US" altLang="en-US" dirty="0">
                <a:solidFill>
                  <a:srgbClr val="0000FF"/>
                </a:solidFill>
              </a:rPr>
              <a:t>G = 0 → </a:t>
            </a:r>
            <a:r>
              <a:rPr lang="en-US" altLang="en-US" dirty="0" err="1">
                <a:solidFill>
                  <a:srgbClr val="0000FF"/>
                </a:solidFill>
              </a:rPr>
              <a:t>hệ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đạt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trạng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thái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cân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bằng</a:t>
            </a:r>
            <a:r>
              <a:rPr lang="vi-VN" altLang="en-US" dirty="0">
                <a:solidFill>
                  <a:srgbClr val="0000FF"/>
                </a:solidFill>
              </a:rPr>
              <a:t>.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6087" name="Rectangle 8">
            <a:extLst>
              <a:ext uri="{FF2B5EF4-FFF2-40B4-BE49-F238E27FC236}">
                <a16:creationId xmlns:a16="http://schemas.microsoft.com/office/drawing/2014/main" id="{3E866E4F-0639-48C4-8C23-98812B598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8" name="Rectangle 10">
            <a:extLst>
              <a:ext uri="{FF2B5EF4-FFF2-40B4-BE49-F238E27FC236}">
                <a16:creationId xmlns:a16="http://schemas.microsoft.com/office/drawing/2014/main" id="{460D9597-A19D-4276-98BF-9DB5ABF92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9" name="Rectangle 12">
            <a:extLst>
              <a:ext uri="{FF2B5EF4-FFF2-40B4-BE49-F238E27FC236}">
                <a16:creationId xmlns:a16="http://schemas.microsoft.com/office/drawing/2014/main" id="{CE43C97E-848A-4776-A980-90CD3A49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91" name="Rectangle 14">
            <a:extLst>
              <a:ext uri="{FF2B5EF4-FFF2-40B4-BE49-F238E27FC236}">
                <a16:creationId xmlns:a16="http://schemas.microsoft.com/office/drawing/2014/main" id="{AD8E6A8D-67AC-45D8-96F0-57696933A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D3E6B-AAFC-4116-8634-53568DD24C6B}"/>
              </a:ext>
            </a:extLst>
          </p:cNvPr>
          <p:cNvSpPr txBox="1"/>
          <p:nvPr/>
        </p:nvSpPr>
        <p:spPr>
          <a:xfrm>
            <a:off x="6172200" y="852954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; K =(Q)</a:t>
            </a:r>
            <a:r>
              <a:rPr lang="en-US" sz="4000" baseline="-25000" dirty="0" err="1">
                <a:solidFill>
                  <a:srgbClr val="C00000"/>
                </a:solidFill>
              </a:rPr>
              <a:t>cb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F480AD-E8D2-4EF9-86B7-FA2F70A88D1B}"/>
                  </a:ext>
                </a:extLst>
              </p:cNvPr>
              <p:cNvSpPr txBox="1"/>
              <p:nvPr/>
            </p:nvSpPr>
            <p:spPr>
              <a:xfrm>
                <a:off x="304800" y="838200"/>
                <a:ext cx="8534400" cy="1805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THIẾT LẬP HẰNG SỐ CÂN BẰNG CỦA P</a:t>
                </a:r>
                <a:r>
                  <a:rPr lang="vi-VN" sz="3200" b="1" dirty="0">
                    <a:solidFill>
                      <a:srgbClr val="FF0000"/>
                    </a:solidFill>
                  </a:rPr>
                  <a:t>Ư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00FF"/>
                    </a:solidFill>
                  </a:rPr>
                  <a:t>Ce</a:t>
                </a:r>
                <a:r>
                  <a:rPr lang="en-US" sz="3200" b="1" baseline="30000" dirty="0">
                    <a:solidFill>
                      <a:srgbClr val="0000FF"/>
                    </a:solidFill>
                  </a:rPr>
                  <a:t>4+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(dd)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3200" b="1" i="1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H</a:t>
                </a:r>
                <a:r>
                  <a:rPr lang="en-US" sz="3200" b="1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(k) </a:t>
                </a:r>
                <a:r>
                  <a:rPr lang="en-US" altLang="en-US" sz="3200" b="1" dirty="0">
                    <a:solidFill>
                      <a:srgbClr val="0000FF"/>
                    </a:solidFill>
                  </a:rPr>
                  <a:t>⇌  Ce</a:t>
                </a:r>
                <a:r>
                  <a:rPr lang="en-US" altLang="en-US" sz="3200" b="1" baseline="30000" dirty="0">
                    <a:solidFill>
                      <a:srgbClr val="0000FF"/>
                    </a:solidFill>
                  </a:rPr>
                  <a:t>3+</a:t>
                </a:r>
                <a:r>
                  <a:rPr lang="en-US" altLang="en-US" sz="3200" b="1" dirty="0">
                    <a:solidFill>
                      <a:srgbClr val="0000FF"/>
                    </a:solidFill>
                  </a:rPr>
                  <a:t>(dd)   +  H</a:t>
                </a:r>
                <a:r>
                  <a:rPr lang="en-US" altLang="en-US" sz="3200" b="1" baseline="30000" dirty="0">
                    <a:solidFill>
                      <a:srgbClr val="0000FF"/>
                    </a:solidFill>
                  </a:rPr>
                  <a:t>+</a:t>
                </a:r>
                <a:r>
                  <a:rPr lang="en-US" altLang="en-US" sz="3200" b="1" dirty="0">
                    <a:solidFill>
                      <a:srgbClr val="0000FF"/>
                    </a:solidFill>
                  </a:rPr>
                  <a:t>(dd) </a:t>
                </a:r>
                <a:endParaRPr lang="en-US" sz="3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F480AD-E8D2-4EF9-86B7-FA2F70A8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38200"/>
                <a:ext cx="8534400" cy="1805879"/>
              </a:xfrm>
              <a:prstGeom prst="rect">
                <a:avLst/>
              </a:prstGeom>
              <a:blipFill>
                <a:blip r:embed="rId2"/>
                <a:stretch>
                  <a:fillRect l="-1786" r="-643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EF29A5-9FB3-4C39-9EC0-5D2C706B3AA5}"/>
                  </a:ext>
                </a:extLst>
              </p:cNvPr>
              <p:cNvSpPr txBox="1"/>
              <p:nvPr/>
            </p:nvSpPr>
            <p:spPr>
              <a:xfrm>
                <a:off x="2362200" y="2902858"/>
                <a:ext cx="5791200" cy="150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9933FF"/>
                    </a:solidFill>
                  </a:rPr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𝑪𝒆</m:t>
                            </m:r>
                          </m:e>
                          <m:sup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40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𝑪𝒆</m:t>
                            </m:r>
                          </m:e>
                          <m:sup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vi-VN" sz="4000" b="1" i="1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4000" b="1" i="1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4000" b="1" i="1" smtClean="0">
                                    <a:solidFill>
                                      <a:srgbClr val="99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000" b="1" i="1">
                                    <a:solidFill>
                                      <a:srgbClr val="9933FF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4000" b="1" i="1">
                                    <a:solidFill>
                                      <a:srgbClr val="9933FF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4000" b="1" i="1">
                                        <a:solidFill>
                                          <a:srgbClr val="99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1" i="1">
                                        <a:solidFill>
                                          <a:srgbClr val="99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4000" b="1" i="1">
                                        <a:solidFill>
                                          <a:srgbClr val="99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sub>
                              <m:sup/>
                            </m:sSubSup>
                            <m:r>
                              <a:rPr lang="vi-VN" sz="40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4000" b="1" i="1">
                                    <a:solidFill>
                                      <a:srgbClr val="99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1" i="1">
                                    <a:solidFill>
                                      <a:srgbClr val="99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4000" b="1" i="1">
                                    <a:solidFill>
                                      <a:srgbClr val="9933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EF29A5-9FB3-4C39-9EC0-5D2C706B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902858"/>
                <a:ext cx="5791200" cy="1508042"/>
              </a:xfrm>
              <a:prstGeom prst="rect">
                <a:avLst/>
              </a:prstGeom>
              <a:blipFill>
                <a:blip r:embed="rId3"/>
                <a:stretch>
                  <a:fillRect l="-3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74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2A4DD-5C8F-4112-8CE4-C1DC36C27FF4}"/>
              </a:ext>
            </a:extLst>
          </p:cNvPr>
          <p:cNvSpPr txBox="1"/>
          <p:nvPr/>
        </p:nvSpPr>
        <p:spPr>
          <a:xfrm>
            <a:off x="1371600" y="38183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0000FF"/>
                </a:solidFill>
              </a:rPr>
              <a:t>A(r)  + 2B(dd) </a:t>
            </a:r>
            <a:r>
              <a:rPr lang="en-US" altLang="en-US" sz="3200" b="1" dirty="0">
                <a:solidFill>
                  <a:srgbClr val="0000FF"/>
                </a:solidFill>
              </a:rPr>
              <a:t> ⇌</a:t>
            </a:r>
            <a:r>
              <a:rPr lang="vi-VN" altLang="en-US" sz="3200" b="1" dirty="0">
                <a:solidFill>
                  <a:srgbClr val="0000FF"/>
                </a:solidFill>
              </a:rPr>
              <a:t>  C(k)  + D(dd) </a:t>
            </a:r>
            <a:r>
              <a:rPr lang="vi-VN" sz="3200" b="1" dirty="0">
                <a:solidFill>
                  <a:srgbClr val="0000FF"/>
                </a:solidFill>
              </a:rPr>
              <a:t> 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5CF5B-EFF0-4061-8D22-C7EA5BE4C529}"/>
              </a:ext>
            </a:extLst>
          </p:cNvPr>
          <p:cNvSpPr txBox="1"/>
          <p:nvPr/>
        </p:nvSpPr>
        <p:spPr>
          <a:xfrm>
            <a:off x="990600" y="1215456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Thiết lập biểu thức Q và K</a:t>
            </a:r>
            <a:r>
              <a:rPr lang="vi-VN" sz="3200" baseline="-25000" dirty="0"/>
              <a:t>cb</a:t>
            </a:r>
            <a:r>
              <a:rPr lang="vi-VN" sz="3200" dirty="0"/>
              <a:t> của pư: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981A52-DE3D-426B-B274-110BE79A4FD7}"/>
                  </a:ext>
                </a:extLst>
              </p:cNvPr>
              <p:cNvSpPr txBox="1"/>
              <p:nvPr/>
            </p:nvSpPr>
            <p:spPr>
              <a:xfrm>
                <a:off x="1605185" y="1869289"/>
                <a:ext cx="7620000" cy="891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2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Q = 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vi-V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𝑫</m:t>
                            </m:r>
                          </m:e>
                        </m:d>
                        <m: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sSub>
                          <m:sSubPr>
                            <m:ctrlP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𝑷</m:t>
                            </m:r>
                          </m:e>
                          <m:sub>
                            <m:r>
                              <a:rPr lang="vi-V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sSup>
                          <m:sSupPr>
                            <m:ctrlP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]</m:t>
                            </m:r>
                          </m:e>
                          <m:sup>
                            <m: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sz="32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</a:t>
                </a:r>
                <a:r>
                  <a:rPr lang="vi-VN" sz="3200" b="1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</a:t>
                </a:r>
                <a:r>
                  <a:rPr lang="vi-VN" sz="32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   K</a:t>
                </a:r>
                <a:r>
                  <a:rPr lang="vi-VN" sz="3200" b="1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cb</a:t>
                </a:r>
                <a:r>
                  <a:rPr lang="vi-VN" sz="32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= 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vi-V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𝑫</m:t>
                            </m:r>
                          </m:e>
                        </m:d>
                        <m: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sSub>
                          <m:sSubPr>
                            <m:ctrlP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𝑷</m:t>
                            </m:r>
                          </m:e>
                          <m:sub>
                            <m:r>
                              <a:rPr lang="vi-V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vi-V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sSup>
                          <m:sSupPr>
                            <m:ctrlP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]</m:t>
                            </m:r>
                          </m:e>
                          <m:sup>
                            <m:r>
                              <a:rPr lang="vi-V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sz="32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</a:t>
                </a:r>
                <a:r>
                  <a:rPr lang="vi-VN" sz="3200" b="1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cb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981A52-DE3D-426B-B274-110BE79A4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85" y="1869289"/>
                <a:ext cx="7620000" cy="891270"/>
              </a:xfrm>
              <a:prstGeom prst="rect">
                <a:avLst/>
              </a:prstGeom>
              <a:blipFill>
                <a:blip r:embed="rId2"/>
                <a:stretch>
                  <a:fillRect l="-200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ACA14-097F-46F3-8AFB-4286C336D1AB}"/>
                  </a:ext>
                </a:extLst>
              </p:cNvPr>
              <p:cNvSpPr txBox="1"/>
              <p:nvPr/>
            </p:nvSpPr>
            <p:spPr>
              <a:xfrm>
                <a:off x="36053" y="1206079"/>
                <a:ext cx="9033082" cy="1554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vi-VN" sz="3200" dirty="0">
                    <a:solidFill>
                      <a:srgbClr val="0000FF"/>
                    </a:solidFill>
                  </a:rPr>
                  <a:t>Tính HSCB K</a:t>
                </a:r>
                <a:r>
                  <a:rPr lang="vi-VN" sz="3200" baseline="-25000" dirty="0">
                    <a:solidFill>
                      <a:srgbClr val="0000FF"/>
                    </a:solidFill>
                  </a:rPr>
                  <a:t> </a:t>
                </a:r>
                <a:r>
                  <a:rPr lang="vi-VN" sz="3200" dirty="0">
                    <a:solidFill>
                      <a:srgbClr val="0000FF"/>
                    </a:solidFill>
                  </a:rPr>
                  <a:t>ở 298K cho biết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vi-VN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a:rPr lang="vi-VN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vi-VN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298</m:t>
                        </m:r>
                        <m:r>
                          <a:rPr lang="vi-V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vi-V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vi-V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ư</m:t>
                        </m:r>
                      </m:sub>
                      <m:sup>
                        <m:r>
                          <a:rPr lang="vi-VN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vi-VN" sz="3200" dirty="0">
                    <a:solidFill>
                      <a:srgbClr val="0000FF"/>
                    </a:solidFill>
                  </a:rPr>
                  <a:t> = -11,4 kJ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ACA14-097F-46F3-8AFB-4286C336D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" y="1206079"/>
                <a:ext cx="9033082" cy="1554480"/>
              </a:xfrm>
              <a:prstGeom prst="rect">
                <a:avLst/>
              </a:prstGeom>
              <a:blipFill>
                <a:blip r:embed="rId3"/>
                <a:stretch>
                  <a:fillRect l="-1754" t="-4706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34F16F-AA84-405A-BA9A-C57EA5121D74}"/>
                  </a:ext>
                </a:extLst>
              </p:cNvPr>
              <p:cNvSpPr txBox="1"/>
              <p:nvPr/>
            </p:nvSpPr>
            <p:spPr>
              <a:xfrm>
                <a:off x="135843" y="1841701"/>
                <a:ext cx="9089342" cy="1391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vi-VN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a:rPr lang="vi-VN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vi-VN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298 </m:t>
                        </m:r>
                        <m:r>
                          <a:rPr lang="vi-VN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vi-VN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ư</m:t>
                        </m:r>
                      </m:sub>
                      <m:sup>
                        <m:r>
                          <a:rPr lang="vi-VN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vi-VN" sz="2800" dirty="0">
                    <a:solidFill>
                      <a:srgbClr val="CC00FF"/>
                    </a:solidFill>
                  </a:rPr>
                  <a:t> = -RTlnK = -11,4 = -8,314.10</a:t>
                </a:r>
                <a:r>
                  <a:rPr lang="vi-VN" sz="2800" baseline="30000" dirty="0">
                    <a:solidFill>
                      <a:srgbClr val="CC00FF"/>
                    </a:solidFill>
                  </a:rPr>
                  <a:t>-3</a:t>
                </a:r>
                <a:r>
                  <a:rPr lang="vi-VN" sz="2800" dirty="0">
                    <a:solidFill>
                      <a:srgbClr val="CC00FF"/>
                    </a:solidFill>
                  </a:rPr>
                  <a:t>. 298.2,303.lgK 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2800" dirty="0">
                    <a:solidFill>
                      <a:srgbClr val="CC00FF"/>
                    </a:solidFill>
                  </a:rPr>
                  <a:t> </a:t>
                </a:r>
                <a:r>
                  <a:rPr lang="vi-VN" sz="28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 Hằng số cân bằng ở 298K: K = 100</a:t>
                </a:r>
                <a:endParaRPr lang="en-US" sz="2800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34F16F-AA84-405A-BA9A-C57EA5121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3" y="1841701"/>
                <a:ext cx="9089342" cy="1391471"/>
              </a:xfrm>
              <a:prstGeom prst="rect">
                <a:avLst/>
              </a:prstGeom>
              <a:blipFill>
                <a:blip r:embed="rId4"/>
                <a:stretch>
                  <a:fillRect l="-268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423FF9-8A51-4765-83C9-A2E61AC7228E}"/>
              </a:ext>
            </a:extLst>
          </p:cNvPr>
          <p:cNvSpPr txBox="1"/>
          <p:nvPr/>
        </p:nvSpPr>
        <p:spPr>
          <a:xfrm>
            <a:off x="74865" y="1115644"/>
            <a:ext cx="8859229" cy="2117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6600"/>
                </a:solidFill>
              </a:rPr>
              <a:t>Tính tỉ số </a:t>
            </a:r>
            <a:r>
              <a:rPr lang="vi-VN" sz="2800" dirty="0">
                <a:solidFill>
                  <a:srgbClr val="006600"/>
                </a:solidFill>
                <a:sym typeface="Symbol" panose="05050102010706020507" pitchFamily="18" charset="2"/>
              </a:rPr>
              <a:t>pư Q và xác định chiều pư ở 298K. Cho biết: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6600"/>
                </a:solidFill>
                <a:sym typeface="Symbol" panose="05050102010706020507" pitchFamily="18" charset="2"/>
              </a:rPr>
              <a:t> [B] = 0,1M; [D] = 0,01M; P</a:t>
            </a:r>
            <a:r>
              <a:rPr lang="vi-VN" sz="2800" baseline="-25000" dirty="0">
                <a:solidFill>
                  <a:srgbClr val="006600"/>
                </a:solidFill>
                <a:sym typeface="Symbol" panose="05050102010706020507" pitchFamily="18" charset="2"/>
              </a:rPr>
              <a:t>C</a:t>
            </a:r>
            <a:r>
              <a:rPr lang="vi-VN" sz="2800" dirty="0">
                <a:solidFill>
                  <a:srgbClr val="006600"/>
                </a:solidFill>
                <a:sym typeface="Symbol" panose="05050102010706020507" pitchFamily="18" charset="2"/>
              </a:rPr>
              <a:t> = 1atm; HSCB K</a:t>
            </a:r>
            <a:r>
              <a:rPr lang="vi-VN" sz="2800" baseline="-25000" dirty="0">
                <a:solidFill>
                  <a:srgbClr val="006600"/>
                </a:solidFill>
                <a:sym typeface="Symbol" panose="05050102010706020507" pitchFamily="18" charset="2"/>
              </a:rPr>
              <a:t>298</a:t>
            </a:r>
            <a:r>
              <a:rPr lang="vi-VN" sz="2800" dirty="0">
                <a:solidFill>
                  <a:srgbClr val="006600"/>
                </a:solidFill>
                <a:sym typeface="Symbol" panose="05050102010706020507" pitchFamily="18" charset="2"/>
              </a:rPr>
              <a:t>= 10</a:t>
            </a:r>
            <a:r>
              <a:rPr lang="vi-VN" sz="2800" baseline="30000" dirty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endParaRPr lang="en-US" sz="2800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A774B1-00BB-4134-A694-3E5B2D56FCF5}"/>
                  </a:ext>
                </a:extLst>
              </p:cNvPr>
              <p:cNvSpPr txBox="1"/>
              <p:nvPr/>
            </p:nvSpPr>
            <p:spPr>
              <a:xfrm>
                <a:off x="74865" y="2510781"/>
                <a:ext cx="9823033" cy="1995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200" dirty="0">
                    <a:sym typeface="Symbol" panose="05050102010706020507" pitchFamily="18" charset="2"/>
                  </a:rPr>
                  <a:t>        Q = 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vi-VN" sz="3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e>
                        </m:d>
                        <m:r>
                          <a:rPr lang="vi-VN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sSub>
                          <m:sSubPr>
                            <m:ctrlPr>
                              <a:rPr lang="vi-VN" sz="3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vi-VN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vi-VN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sSup>
                          <m:sSupPr>
                            <m:ctrlPr>
                              <a:rPr lang="vi-VN" sz="3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]</m:t>
                            </m:r>
                          </m:e>
                          <m:sup>
                            <m:r>
                              <a:rPr lang="vi-VN" sz="3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sz="3200" dirty="0">
                    <a:sym typeface="Symbol" panose="05050102010706020507" pitchFamily="18" charset="2"/>
                  </a:rPr>
                  <a:t></a:t>
                </a:r>
                <a:r>
                  <a:rPr lang="vi-VN" sz="3200" baseline="-25000" dirty="0">
                    <a:sym typeface="Symbol" panose="05050102010706020507" pitchFamily="18" charset="2"/>
                  </a:rPr>
                  <a:t></a:t>
                </a:r>
                <a:r>
                  <a:rPr lang="vi-VN" sz="32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vi-VN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0,01.1 </m:t>
                        </m:r>
                      </m:num>
                      <m:den>
                        <m:sSup>
                          <m:sSupPr>
                            <m:ctrlPr>
                              <a:rPr lang="vi-VN" sz="32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[0,1]</m:t>
                            </m:r>
                          </m:e>
                          <m:sup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vi-VN" sz="3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=1&lt;</m:t>
                    </m:r>
                    <m:r>
                      <a:rPr lang="vi-VN" sz="3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vi-VN" sz="3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=100 </m:t>
                    </m:r>
                  </m:oMath>
                </a14:m>
                <a:endParaRPr lang="vi-VN" sz="3200" b="0" dirty="0">
                  <a:sym typeface="Symbol" panose="05050102010706020507" pitchFamily="18" charset="2"/>
                </a:endParaRPr>
              </a:p>
              <a:p>
                <a:r>
                  <a:rPr lang="vi-V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G</a:t>
                </a:r>
                <a:r>
                  <a:rPr lang="vi-VN" sz="2800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298</a:t>
                </a:r>
                <a:r>
                  <a:rPr lang="vi-V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= RTln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𝑄</m:t>
                        </m:r>
                        <m:r>
                          <a:rPr lang="vi-V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num>
                      <m:den>
                        <m:r>
                          <a:rPr lang="vi-V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</m:t>
                        </m:r>
                      </m:den>
                    </m:f>
                  </m:oMath>
                </a14:m>
                <a:r>
                  <a:rPr lang="vi-VN" sz="2800" b="1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&lt; 0 </a:t>
                </a:r>
                <a:r>
                  <a:rPr lang="vi-VN" sz="28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Phản ứng tự phát theo chiều thuận.</a:t>
                </a:r>
                <a:endParaRPr lang="vi-VN" sz="2800" i="1" dirty="0">
                  <a:solidFill>
                    <a:srgbClr val="FF0000"/>
                  </a:solidFill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A774B1-00BB-4134-A694-3E5B2D56F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" y="2510781"/>
                <a:ext cx="9823033" cy="1995675"/>
              </a:xfrm>
              <a:prstGeom prst="rect">
                <a:avLst/>
              </a:prstGeom>
              <a:blipFill>
                <a:blip r:embed="rId5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652CD-40C2-484E-909C-F0395ACA91BA}"/>
                  </a:ext>
                </a:extLst>
              </p:cNvPr>
              <p:cNvSpPr txBox="1"/>
              <p:nvPr/>
            </p:nvSpPr>
            <p:spPr>
              <a:xfrm>
                <a:off x="176613" y="1215456"/>
                <a:ext cx="8953500" cy="29886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2800" dirty="0">
                    <a:solidFill>
                      <a:srgbClr val="006600"/>
                    </a:solidFill>
                  </a:rPr>
                  <a:t>Tính </a:t>
                </a:r>
                <a:r>
                  <a:rPr lang="vi-VN" sz="28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G</a:t>
                </a:r>
                <a:r>
                  <a:rPr lang="vi-VN" sz="2800" baseline="-25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298</a:t>
                </a:r>
                <a:r>
                  <a:rPr lang="vi-VN" sz="28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của pư, xác định chiều pư. Cho biết: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28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[B] = 0,1M; [D] = 0,01M; P</a:t>
                </a:r>
                <a:r>
                  <a:rPr lang="vi-VN" sz="2800" baseline="-25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C</a:t>
                </a:r>
                <a:r>
                  <a:rPr lang="vi-VN" sz="28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= 1atm;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vi-VN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a:rPr lang="vi-VN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vi-VN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298</m:t>
                        </m:r>
                      </m:sub>
                      <m:sup>
                        <m:r>
                          <a:rPr lang="vi-VN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vi-VN" sz="28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= -11,4 kJ</a:t>
                </a:r>
              </a:p>
              <a:p>
                <a:pPr>
                  <a:lnSpc>
                    <a:spcPct val="150000"/>
                  </a:lnSpc>
                </a:pPr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652CD-40C2-484E-909C-F0395ACA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13" y="1215456"/>
                <a:ext cx="8953500" cy="2988661"/>
              </a:xfrm>
              <a:prstGeom prst="rect">
                <a:avLst/>
              </a:prstGeom>
              <a:blipFill>
                <a:blip r:embed="rId6"/>
                <a:stretch>
                  <a:fillRect l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E053EA-414E-4E98-9AF4-400841A4F437}"/>
                  </a:ext>
                </a:extLst>
              </p:cNvPr>
              <p:cNvSpPr txBox="1"/>
              <p:nvPr/>
            </p:nvSpPr>
            <p:spPr>
              <a:xfrm>
                <a:off x="1144335" y="2742237"/>
                <a:ext cx="7924800" cy="8912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vi-VN" sz="3200" dirty="0">
                    <a:sym typeface="Symbol" panose="05050102010706020507" pitchFamily="18" charset="2"/>
                  </a:rPr>
                  <a:t>G</a:t>
                </a:r>
                <a:r>
                  <a:rPr lang="vi-VN" sz="3200" baseline="-25000" dirty="0">
                    <a:sym typeface="Symbol" panose="05050102010706020507" pitchFamily="18" charset="2"/>
                  </a:rPr>
                  <a:t>298</a:t>
                </a:r>
                <a:r>
                  <a:rPr lang="vi-VN" sz="3200" dirty="0"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vi-V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∆</m:t>
                        </m:r>
                        <m: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𝐺</m:t>
                        </m:r>
                      </m:e>
                      <m:sub>
                        <m:r>
                          <a:rPr lang="vi-VN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298</m:t>
                        </m:r>
                      </m:sub>
                      <m:sup>
                        <m:r>
                          <a:rPr lang="vi-VN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vi-VN" sz="3200" dirty="0">
                    <a:sym typeface="Symbol" panose="05050102010706020507" pitchFamily="18" charset="2"/>
                  </a:rPr>
                  <a:t> + RTln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e>
                        </m:d>
                        <m:sSub>
                          <m:sSubPr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vi-VN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vi-VN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sSup>
                          <m:sSupPr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]</m:t>
                            </m:r>
                          </m:e>
                          <m:sup>
                            <m:r>
                              <a:rPr lang="vi-VN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sz="3200" dirty="0">
                    <a:sym typeface="Symbol" panose="05050102010706020507" pitchFamily="18" charset="2"/>
                  </a:rPr>
                  <a:t></a:t>
                </a:r>
                <a:r>
                  <a:rPr lang="vi-VN" sz="3200" baseline="-25000" dirty="0">
                    <a:sym typeface="Symbol" panose="05050102010706020507" pitchFamily="18" charset="2"/>
                  </a:rPr>
                  <a:t></a:t>
                </a:r>
                <a:r>
                  <a:rPr lang="vi-VN" sz="3200" dirty="0">
                    <a:sym typeface="Symbol" panose="05050102010706020507" pitchFamily="18" charset="2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E053EA-414E-4E98-9AF4-400841A4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35" y="2742237"/>
                <a:ext cx="7924800" cy="891270"/>
              </a:xfrm>
              <a:prstGeom prst="rect">
                <a:avLst/>
              </a:prstGeom>
              <a:blipFill>
                <a:blip r:embed="rId7"/>
                <a:stretch>
                  <a:fillRect l="-2000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D453A-8856-4E37-A728-4A7FC84B6941}"/>
                  </a:ext>
                </a:extLst>
              </p:cNvPr>
              <p:cNvSpPr txBox="1"/>
              <p:nvPr/>
            </p:nvSpPr>
            <p:spPr>
              <a:xfrm>
                <a:off x="304800" y="3429000"/>
                <a:ext cx="9018839" cy="3145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G</a:t>
                </a:r>
                <a:r>
                  <a:rPr lang="vi-VN" sz="3200" baseline="-250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298</a:t>
                </a:r>
                <a:r>
                  <a:rPr lang="vi-VN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 = </a:t>
                </a:r>
                <a:r>
                  <a:rPr lang="vi-VN" sz="3200" dirty="0">
                    <a:solidFill>
                      <a:srgbClr val="0000FF"/>
                    </a:solidFill>
                  </a:rPr>
                  <a:t>- 11,4 + </a:t>
                </a:r>
                <a:r>
                  <a:rPr lang="vi-VN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8,314</a:t>
                </a:r>
                <a:r>
                  <a:rPr lang="vi-VN" sz="3200" dirty="0">
                    <a:solidFill>
                      <a:srgbClr val="0000FF"/>
                    </a:solidFill>
                  </a:rPr>
                  <a:t>.10</a:t>
                </a:r>
                <a:r>
                  <a:rPr lang="vi-VN" sz="3200" baseline="30000" dirty="0">
                    <a:solidFill>
                      <a:srgbClr val="0000FF"/>
                    </a:solidFill>
                  </a:rPr>
                  <a:t>-3</a:t>
                </a:r>
                <a:r>
                  <a:rPr lang="vi-VN" sz="3200" dirty="0">
                    <a:solidFill>
                      <a:srgbClr val="0000FF"/>
                    </a:solidFill>
                  </a:rPr>
                  <a:t>. 298. 2,303.lg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0,01.1</m:t>
                        </m:r>
                      </m:num>
                      <m:den>
                        <m:r>
                          <a:rPr lang="vi-V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[0,1</m:t>
                        </m:r>
                        <m:sSup>
                          <m:sSupPr>
                            <m:ctrlPr>
                              <a:rPr lang="vi-VN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vi-VN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]</m:t>
                            </m:r>
                          </m:e>
                          <m:sup>
                            <m:r>
                              <a:rPr lang="vi-VN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sz="3200" dirty="0">
                    <a:solidFill>
                      <a:srgbClr val="0000FF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G</a:t>
                </a:r>
                <a:r>
                  <a:rPr lang="vi-VN" sz="3200" baseline="-250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298</a:t>
                </a:r>
                <a:r>
                  <a:rPr lang="vi-VN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vi-VN" sz="3200" dirty="0">
                    <a:solidFill>
                      <a:srgbClr val="0000FF"/>
                    </a:solidFill>
                  </a:rPr>
                  <a:t>= -11,4 [kJ] &lt; 0 </a:t>
                </a:r>
                <a:endParaRPr lang="vi-VN" sz="3200" dirty="0"/>
              </a:p>
              <a:p>
                <a:pPr>
                  <a:lnSpc>
                    <a:spcPct val="150000"/>
                  </a:lnSpc>
                </a:pPr>
                <a:r>
                  <a:rPr lang="vi-VN" sz="3200" b="1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     Phản ứng tự phát theo chiều thuận.</a:t>
                </a:r>
                <a:endParaRPr lang="vi-VN" sz="3200" b="1" i="1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D453A-8856-4E37-A728-4A7FC84B6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9018839" cy="3145605"/>
              </a:xfrm>
              <a:prstGeom prst="rect">
                <a:avLst/>
              </a:prstGeom>
              <a:blipFill>
                <a:blip r:embed="rId8"/>
                <a:stretch>
                  <a:fillRect l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C0E78DC-A5C7-4697-BD02-6FBDD80F5F93}"/>
              </a:ext>
            </a:extLst>
          </p:cNvPr>
          <p:cNvSpPr txBox="1"/>
          <p:nvPr/>
        </p:nvSpPr>
        <p:spPr>
          <a:xfrm>
            <a:off x="-16913" y="1115643"/>
            <a:ext cx="9058719" cy="5120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CC00FF"/>
                </a:solidFill>
              </a:rPr>
              <a:t>Tính P</a:t>
            </a:r>
            <a:r>
              <a:rPr lang="vi-VN" sz="2800" baseline="-25000" dirty="0">
                <a:solidFill>
                  <a:srgbClr val="CC00FF"/>
                </a:solidFill>
              </a:rPr>
              <a:t>C</a:t>
            </a:r>
            <a:r>
              <a:rPr lang="vi-VN" sz="2800" dirty="0">
                <a:solidFill>
                  <a:srgbClr val="CC00FF"/>
                </a:solidFill>
              </a:rPr>
              <a:t> để pư tự phát theo chiều nghịch ở 298K. 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CC00FF"/>
                </a:solidFill>
              </a:rPr>
              <a:t>Cho biết: </a:t>
            </a:r>
            <a:r>
              <a:rPr lang="vi-VN" sz="2800" dirty="0">
                <a:solidFill>
                  <a:srgbClr val="CC00FF"/>
                </a:solidFill>
                <a:sym typeface="Symbol" panose="05050102010706020507" pitchFamily="18" charset="2"/>
              </a:rPr>
              <a:t>[B] = 0,1M; [D] = 0,01M ; K</a:t>
            </a:r>
            <a:r>
              <a:rPr lang="vi-VN" sz="2800" baseline="-25000" dirty="0">
                <a:solidFill>
                  <a:srgbClr val="CC00FF"/>
                </a:solidFill>
                <a:sym typeface="Symbol" panose="05050102010706020507" pitchFamily="18" charset="2"/>
              </a:rPr>
              <a:t>298</a:t>
            </a:r>
            <a:r>
              <a:rPr lang="vi-VN" sz="2800" dirty="0">
                <a:solidFill>
                  <a:srgbClr val="CC00FF"/>
                </a:solidFill>
                <a:sym typeface="Symbol" panose="05050102010706020507" pitchFamily="18" charset="2"/>
              </a:rPr>
              <a:t> = Q</a:t>
            </a:r>
            <a:r>
              <a:rPr lang="vi-VN" sz="2800" baseline="-25000" dirty="0">
                <a:solidFill>
                  <a:srgbClr val="CC00FF"/>
                </a:solidFill>
                <a:sym typeface="Symbol" panose="05050102010706020507" pitchFamily="18" charset="2"/>
              </a:rPr>
              <a:t>cb</a:t>
            </a:r>
            <a:r>
              <a:rPr lang="vi-VN" sz="2800" dirty="0">
                <a:solidFill>
                  <a:srgbClr val="CC00FF"/>
                </a:solidFill>
                <a:sym typeface="Symbol" panose="05050102010706020507" pitchFamily="18" charset="2"/>
              </a:rPr>
              <a:t> =100.</a:t>
            </a:r>
            <a:endParaRPr lang="en-US" sz="2800" dirty="0">
              <a:solidFill>
                <a:srgbClr val="CC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81620F-9407-4FE9-8B70-DA55FC27EC76}"/>
                  </a:ext>
                </a:extLst>
              </p:cNvPr>
              <p:cNvSpPr txBox="1"/>
              <p:nvPr/>
            </p:nvSpPr>
            <p:spPr>
              <a:xfrm>
                <a:off x="159966" y="2697816"/>
                <a:ext cx="8920207" cy="3284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3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ư 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ự 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ph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á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theo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chi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ề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ngh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ị</m:t>
                    </m:r>
                    <m:r>
                      <m:rPr>
                        <m:nor/>
                      </m:rPr>
                      <a:rPr lang="vi-VN" sz="3200" dirty="0" smtClean="0">
                        <a:solidFill>
                          <a:srgbClr val="FF0000"/>
                        </a:solidFill>
                      </a:rPr>
                      <m:t>ch</m:t>
                    </m:r>
                    <m:r>
                      <a:rPr lang="vi-VN" sz="32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vi-V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vi-V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RTln</m:t>
                    </m:r>
                    <m:f>
                      <m:fPr>
                        <m:ctrlPr>
                          <a:rPr lang="vi-V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vi-VN" sz="3200" dirty="0"/>
                  <a:t> &gt; 0 </a:t>
                </a:r>
                <a14:m>
                  <m:oMath xmlns:m="http://schemas.openxmlformats.org/officeDocument/2006/math">
                    <m:r>
                      <a:rPr lang="vi-V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                      </m:t>
                    </m:r>
                    <m:r>
                      <a:rPr lang="vi-VN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 </m:t>
                    </m:r>
                    <m:f>
                      <m:fPr>
                        <m:ctrl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vi-VN" sz="3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  <m:r>
                      <a:rPr lang="vi-V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 sz="3200" dirty="0"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vi-VN" sz="3200" b="0" dirty="0" smtClean="0"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vi-VN" sz="3200" dirty="0"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vi-VN" sz="3200" dirty="0">
                        <a:ea typeface="Cambria Math" panose="02040503050406030204" pitchFamily="18" charset="0"/>
                      </a:rPr>
                      <m:t> &gt; </m:t>
                    </m:r>
                    <m:r>
                      <m:rPr>
                        <m:nor/>
                      </m:rPr>
                      <a:rPr lang="vi-VN" sz="3200" dirty="0"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endParaRPr lang="vi-VN" sz="3200" dirty="0"/>
              </a:p>
              <a:p>
                <a:pPr>
                  <a:lnSpc>
                    <a:spcPct val="150000"/>
                  </a:lnSpc>
                </a:pPr>
                <a:r>
                  <a:rPr lang="vi-VN" sz="3200" dirty="0">
                    <a:solidFill>
                      <a:srgbClr val="0000FF"/>
                    </a:solidFill>
                  </a:rPr>
                  <a:t>                     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vi-V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vi-V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.0,01</m:t>
                        </m:r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vi-VN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vi-VN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vi-VN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vi-VN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sz="3200" dirty="0">
                    <a:solidFill>
                      <a:srgbClr val="0000FF"/>
                    </a:solidFill>
                  </a:rPr>
                  <a:t> &gt; 100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vi-V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                        </m:t>
                    </m:r>
                    <m:r>
                      <a:rPr lang="vi-VN" sz="32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 </m:t>
                    </m:r>
                  </m:oMath>
                </a14:m>
                <a:r>
                  <a:rPr lang="vi-VN" sz="3200" b="1" dirty="0">
                    <a:solidFill>
                      <a:srgbClr val="006600"/>
                    </a:solidFill>
                  </a:rPr>
                  <a:t>P</a:t>
                </a:r>
                <a:r>
                  <a:rPr lang="vi-VN" sz="3200" b="1" baseline="-25000" dirty="0">
                    <a:solidFill>
                      <a:srgbClr val="006600"/>
                    </a:solidFill>
                  </a:rPr>
                  <a:t>C</a:t>
                </a:r>
                <a:r>
                  <a:rPr lang="vi-VN" sz="3200" b="1" dirty="0">
                    <a:solidFill>
                      <a:srgbClr val="006600"/>
                    </a:solidFill>
                  </a:rPr>
                  <a:t> &gt; 100 atm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81620F-9407-4FE9-8B70-DA55FC27E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6" y="2697816"/>
                <a:ext cx="8920207" cy="3284232"/>
              </a:xfrm>
              <a:prstGeom prst="rect">
                <a:avLst/>
              </a:prstGeom>
              <a:blipFill>
                <a:blip r:embed="rId9"/>
                <a:stretch>
                  <a:fillRect b="-5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48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/>
      <p:bldP spid="3" grpId="0" animBg="1"/>
      <p:bldP spid="7" grpId="0"/>
      <p:bldP spid="13" grpId="0" animBg="1"/>
      <p:bldP spid="6" grpId="0" animBg="1"/>
      <p:bldP spid="9" grpId="0"/>
      <p:bldP spid="16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A4D52681-4A10-4DB7-96D8-810F3A8B0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0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QUAN HỆ GIỮA HẰNG SỐ CÂN BẰNG VÀ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G               CHO PHẢN ỨNG ĐỒNG THỂ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600" b="1" dirty="0">
                <a:solidFill>
                  <a:srgbClr val="0000FF"/>
                </a:solidFill>
              </a:rPr>
              <a:t> </a:t>
            </a:r>
            <a:endParaRPr lang="en-US" altLang="en-US" sz="3600" b="1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3600" b="1" dirty="0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AB38A7EB-6AE4-4EC1-B5F8-8793A46C1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28428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2400" b="1" dirty="0" err="1">
                <a:solidFill>
                  <a:srgbClr val="FF0000"/>
                </a:solidFill>
              </a:rPr>
              <a:t>Khí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lý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tưởng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FE7C9516-9E8E-4077-B3F7-5E2EA072A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919" y="914073"/>
            <a:ext cx="76426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vi-VN" altLang="en-US" sz="2800" dirty="0"/>
              <a:t> </a:t>
            </a:r>
            <a:r>
              <a:rPr lang="en-US" altLang="en-US" sz="2800" dirty="0" err="1"/>
              <a:t>a</a:t>
            </a:r>
            <a:r>
              <a:rPr lang="en-US" altLang="en-US" sz="2800" dirty="0" err="1">
                <a:solidFill>
                  <a:srgbClr val="FF0000"/>
                </a:solidFill>
              </a:rPr>
              <a:t>A</a:t>
            </a:r>
            <a:r>
              <a:rPr lang="en-US" altLang="en-US" sz="2800" dirty="0"/>
              <a:t> </a:t>
            </a:r>
            <a:r>
              <a:rPr lang="vi-VN" altLang="en-US" sz="2800" dirty="0"/>
              <a:t>   </a:t>
            </a:r>
            <a:r>
              <a:rPr lang="en-US" altLang="en-US" sz="2800" dirty="0"/>
              <a:t> </a:t>
            </a:r>
            <a:r>
              <a:rPr lang="vi-VN" altLang="en-US" sz="2800" dirty="0"/>
              <a:t>    </a:t>
            </a:r>
            <a:r>
              <a:rPr lang="en-US" altLang="en-US" sz="2800" dirty="0"/>
              <a:t>+  </a:t>
            </a:r>
            <a:r>
              <a:rPr lang="en-US" altLang="en-US" sz="2800" dirty="0" err="1"/>
              <a:t>b</a:t>
            </a:r>
            <a:r>
              <a:rPr lang="en-US" altLang="en-US" sz="2800" dirty="0" err="1">
                <a:solidFill>
                  <a:srgbClr val="FF0000"/>
                </a:solidFill>
              </a:rPr>
              <a:t>B</a:t>
            </a:r>
            <a:r>
              <a:rPr lang="vi-VN" altLang="en-US" sz="2800" dirty="0">
                <a:solidFill>
                  <a:srgbClr val="FF0000"/>
                </a:solidFill>
              </a:rPr>
              <a:t>     </a:t>
            </a:r>
            <a:r>
              <a:rPr lang="en-US" altLang="en-US" sz="2800" dirty="0"/>
              <a:t> </a:t>
            </a:r>
            <a:r>
              <a:rPr lang="vi-VN" altLang="en-US" sz="2800" dirty="0"/>
              <a:t>   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⇌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c</a:t>
            </a:r>
            <a:r>
              <a:rPr lang="en-US" altLang="en-US" sz="2800" dirty="0" err="1">
                <a:solidFill>
                  <a:srgbClr val="FF0000"/>
                </a:solidFill>
              </a:rPr>
              <a:t>C</a:t>
            </a:r>
            <a:r>
              <a:rPr lang="vi-VN" altLang="en-US" sz="2800" dirty="0">
                <a:solidFill>
                  <a:srgbClr val="FF0000"/>
                </a:solidFill>
              </a:rPr>
              <a:t>    </a:t>
            </a:r>
            <a:r>
              <a:rPr lang="en-US" altLang="en-US" sz="2800" dirty="0"/>
              <a:t>  </a:t>
            </a:r>
            <a:r>
              <a:rPr lang="vi-VN" altLang="en-US" sz="2800" dirty="0"/>
              <a:t>    </a:t>
            </a:r>
            <a:r>
              <a:rPr lang="en-US" altLang="en-US" sz="2800" dirty="0"/>
              <a:t>+  </a:t>
            </a:r>
            <a:r>
              <a:rPr lang="en-US" altLang="en-US" sz="2800" dirty="0" err="1"/>
              <a:t>d</a:t>
            </a:r>
            <a:r>
              <a:rPr lang="en-US" altLang="en-US" sz="2800" dirty="0" err="1">
                <a:solidFill>
                  <a:srgbClr val="FF0000"/>
                </a:solidFill>
              </a:rPr>
              <a:t>D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40965" name="Rectangle 6">
            <a:extLst>
              <a:ext uri="{FF2B5EF4-FFF2-40B4-BE49-F238E27FC236}">
                <a16:creationId xmlns:a16="http://schemas.microsoft.com/office/drawing/2014/main" id="{99E0DFD7-E368-4995-8289-8B8EB8D6A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5CD5B5CE-E20E-4AAB-95F8-0D16571B13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43743"/>
              </p:ext>
            </p:extLst>
          </p:nvPr>
        </p:nvGraphicFramePr>
        <p:xfrm>
          <a:off x="429419" y="1697539"/>
          <a:ext cx="77565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5" name="Equation" r:id="rId4" imgW="4368800" imgH="495300" progId="Equation.3">
                  <p:embed/>
                </p:oleObj>
              </mc:Choice>
              <mc:Fallback>
                <p:oleObj name="Equation" r:id="rId4" imgW="43688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9" y="1697539"/>
                        <a:ext cx="77565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extLst>
              <a:ext uri="{FF2B5EF4-FFF2-40B4-BE49-F238E27FC236}">
                <a16:creationId xmlns:a16="http://schemas.microsoft.com/office/drawing/2014/main" id="{195188E0-D35D-4E08-A592-DE3F15C9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2495436"/>
            <a:ext cx="734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solidFill>
                  <a:srgbClr val="CC00FF"/>
                </a:solidFill>
              </a:rPr>
              <a:t>Khi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phản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ứng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đạt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trạng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thái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cân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bằng</a:t>
            </a:r>
            <a:r>
              <a:rPr lang="en-US" altLang="en-US" sz="2400" dirty="0">
                <a:solidFill>
                  <a:srgbClr val="CC00FF"/>
                </a:solidFill>
              </a:rPr>
              <a:t>: </a:t>
            </a:r>
            <a:r>
              <a:rPr lang="en-US" altLang="en-US" sz="2400" dirty="0">
                <a:solidFill>
                  <a:srgbClr val="CC00FF"/>
                </a:solidFill>
                <a:sym typeface="Symbol" panose="05050102010706020507" pitchFamily="18" charset="2"/>
              </a:rPr>
              <a:t></a:t>
            </a:r>
            <a:r>
              <a:rPr lang="en-US" altLang="en-US" sz="2400" dirty="0">
                <a:solidFill>
                  <a:srgbClr val="CC00FF"/>
                </a:solidFill>
              </a:rPr>
              <a:t>G</a:t>
            </a:r>
            <a:r>
              <a:rPr lang="en-US" altLang="en-US" sz="2400" baseline="-25000" dirty="0">
                <a:solidFill>
                  <a:srgbClr val="CC00FF"/>
                </a:solidFill>
              </a:rPr>
              <a:t>T</a:t>
            </a:r>
            <a:r>
              <a:rPr lang="en-US" altLang="en-US" sz="2400" dirty="0">
                <a:solidFill>
                  <a:srgbClr val="CC00FF"/>
                </a:solidFill>
              </a:rPr>
              <a:t> = 0</a:t>
            </a:r>
          </a:p>
        </p:txBody>
      </p:sp>
      <p:sp>
        <p:nvSpPr>
          <p:cNvPr id="40968" name="Rectangle 9">
            <a:extLst>
              <a:ext uri="{FF2B5EF4-FFF2-40B4-BE49-F238E27FC236}">
                <a16:creationId xmlns:a16="http://schemas.microsoft.com/office/drawing/2014/main" id="{6E47F8FD-942B-40F1-9F0B-11AD9F556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D553D4B5-5531-486D-8EE3-360A1645F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2973388"/>
          <a:ext cx="38877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6" name="Equation" r:id="rId6" imgW="2336800" imgH="495300" progId="Equation.3">
                  <p:embed/>
                </p:oleObj>
              </mc:Choice>
              <mc:Fallback>
                <p:oleObj name="Equation" r:id="rId6" imgW="2336800" imgH="495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973388"/>
                        <a:ext cx="38877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>
            <a:extLst>
              <a:ext uri="{FF2B5EF4-FFF2-40B4-BE49-F238E27FC236}">
                <a16:creationId xmlns:a16="http://schemas.microsoft.com/office/drawing/2014/main" id="{CC91AB71-4A9F-4BDE-8ADF-C5D8B5A56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3709988"/>
            <a:ext cx="3630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2400" b="1" dirty="0">
                <a:solidFill>
                  <a:srgbClr val="FF0000"/>
                </a:solidFill>
              </a:rPr>
              <a:t>Dung</a:t>
            </a:r>
            <a:r>
              <a:rPr lang="vi-V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dịch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lỏng</a:t>
            </a:r>
            <a:r>
              <a:rPr lang="en-US" altLang="en-US" sz="2400" b="1" dirty="0">
                <a:solidFill>
                  <a:srgbClr val="FF0000"/>
                </a:solidFill>
              </a:rPr>
              <a:t>,</a:t>
            </a:r>
            <a:r>
              <a:rPr lang="vi-V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loãng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971" name="Rectangle 12">
            <a:extLst>
              <a:ext uri="{FF2B5EF4-FFF2-40B4-BE49-F238E27FC236}">
                <a16:creationId xmlns:a16="http://schemas.microsoft.com/office/drawing/2014/main" id="{ED281CEB-A2FE-4B51-81AC-12BE86C9E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308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id="{0CC9C700-5219-466E-BEE6-0380B3E2C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13" y="4078288"/>
          <a:ext cx="6457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7" name="Equation" r:id="rId8" imgW="3670300" imgH="495300" progId="Equation.3">
                  <p:embed/>
                </p:oleObj>
              </mc:Choice>
              <mc:Fallback>
                <p:oleObj name="Equation" r:id="rId8" imgW="3670300" imgH="495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4078288"/>
                        <a:ext cx="64579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>
            <a:extLst>
              <a:ext uri="{FF2B5EF4-FFF2-40B4-BE49-F238E27FC236}">
                <a16:creationId xmlns:a16="http://schemas.microsoft.com/office/drawing/2014/main" id="{041E4F71-C654-40FE-AF3F-8B37A98BE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83150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solidFill>
                  <a:srgbClr val="CC00FF"/>
                </a:solidFill>
              </a:rPr>
              <a:t>Khi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phản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ứng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đạt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trạng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thái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cân</a:t>
            </a:r>
            <a:r>
              <a:rPr lang="en-US" altLang="en-US" sz="2400" dirty="0">
                <a:solidFill>
                  <a:srgbClr val="CC00FF"/>
                </a:solidFill>
              </a:rPr>
              <a:t> </a:t>
            </a:r>
            <a:r>
              <a:rPr lang="en-US" altLang="en-US" sz="2400" dirty="0" err="1">
                <a:solidFill>
                  <a:srgbClr val="CC00FF"/>
                </a:solidFill>
              </a:rPr>
              <a:t>bằng</a:t>
            </a:r>
            <a:r>
              <a:rPr lang="en-US" altLang="en-US" sz="2400" dirty="0">
                <a:solidFill>
                  <a:srgbClr val="CC00FF"/>
                </a:solidFill>
              </a:rPr>
              <a:t>: </a:t>
            </a:r>
            <a:r>
              <a:rPr lang="en-US" altLang="en-US" sz="2400" dirty="0">
                <a:solidFill>
                  <a:srgbClr val="CC00FF"/>
                </a:solidFill>
                <a:sym typeface="Symbol" panose="05050102010706020507" pitchFamily="18" charset="2"/>
              </a:rPr>
              <a:t></a:t>
            </a:r>
            <a:r>
              <a:rPr lang="en-US" altLang="en-US" sz="2400" dirty="0">
                <a:solidFill>
                  <a:srgbClr val="CC00FF"/>
                </a:solidFill>
              </a:rPr>
              <a:t>G</a:t>
            </a:r>
            <a:r>
              <a:rPr lang="en-US" altLang="en-US" sz="2400" baseline="-25000" dirty="0">
                <a:solidFill>
                  <a:srgbClr val="CC00FF"/>
                </a:solidFill>
              </a:rPr>
              <a:t>T</a:t>
            </a:r>
            <a:r>
              <a:rPr lang="en-US" altLang="en-US" sz="2400" dirty="0">
                <a:solidFill>
                  <a:srgbClr val="CC00FF"/>
                </a:solidFill>
              </a:rPr>
              <a:t> = 0</a:t>
            </a:r>
          </a:p>
        </p:txBody>
      </p:sp>
      <p:sp>
        <p:nvSpPr>
          <p:cNvPr id="40974" name="Rectangle 15">
            <a:extLst>
              <a:ext uri="{FF2B5EF4-FFF2-40B4-BE49-F238E27FC236}">
                <a16:creationId xmlns:a16="http://schemas.microsoft.com/office/drawing/2014/main" id="{884AD98A-B36C-498F-8655-30215198A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1AF5AA45-3528-4ED0-934D-871C3D99C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378450"/>
          <a:ext cx="44640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8" name="Equation" r:id="rId10" imgW="2387600" imgH="495300" progId="Equation.3">
                  <p:embed/>
                </p:oleObj>
              </mc:Choice>
              <mc:Fallback>
                <p:oleObj name="Equation" r:id="rId10" imgW="2387600" imgH="495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78450"/>
                        <a:ext cx="44640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>
            <a:extLst>
              <a:ext uri="{FF2B5EF4-FFF2-40B4-BE49-F238E27FC236}">
                <a16:creationId xmlns:a16="http://schemas.microsoft.com/office/drawing/2014/main" id="{3E4B10F0-61B4-45B3-A59D-6381BBD7D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5545138"/>
            <a:ext cx="3692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 </a:t>
            </a:r>
            <a:r>
              <a:rPr lang="en-US" altLang="en-US" sz="2800" b="1" dirty="0">
                <a:solidFill>
                  <a:srgbClr val="FF0000"/>
                </a:solidFill>
              </a:rPr>
              <a:t>K</a:t>
            </a:r>
            <a:r>
              <a:rPr lang="en-US" altLang="en-US" sz="2800" b="1" baseline="-25000" dirty="0">
                <a:solidFill>
                  <a:srgbClr val="FF0000"/>
                </a:solidFill>
              </a:rPr>
              <a:t>c</a:t>
            </a:r>
            <a:r>
              <a:rPr lang="en-US" altLang="en-US" sz="2800" b="1" dirty="0">
                <a:solidFill>
                  <a:srgbClr val="FF0000"/>
                </a:solidFill>
              </a:rPr>
              <a:t> = f( T) ; K</a:t>
            </a:r>
            <a:r>
              <a:rPr lang="en-US" altLang="en-US" sz="2800" b="1" baseline="-25000" dirty="0">
                <a:solidFill>
                  <a:srgbClr val="FF0000"/>
                </a:solidFill>
              </a:rPr>
              <a:t>c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 </a:t>
            </a:r>
            <a:r>
              <a:rPr lang="en-US" altLang="en-US" sz="2800" b="1" dirty="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EBEFE3C-4839-4C40-BD68-A56042AEC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357" y="3066558"/>
            <a:ext cx="3887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 </a:t>
            </a:r>
            <a:r>
              <a:rPr lang="en-US" altLang="en-US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en-US" sz="2800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en-US" sz="2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= f(T)  ; </a:t>
            </a:r>
            <a:r>
              <a:rPr lang="en-US" altLang="en-US" sz="2800" b="1" dirty="0" err="1">
                <a:solidFill>
                  <a:srgbClr val="FF0000"/>
                </a:solidFill>
              </a:rPr>
              <a:t>K</a:t>
            </a:r>
            <a:r>
              <a:rPr lang="en-US" altLang="en-US" sz="2800" b="1" baseline="-25000" dirty="0" err="1">
                <a:solidFill>
                  <a:srgbClr val="FF0000"/>
                </a:solidFill>
              </a:rPr>
              <a:t>p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 p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D6265-3410-4600-8D9E-AEC1EFF1A7BF}"/>
              </a:ext>
            </a:extLst>
          </p:cNvPr>
          <p:cNvSpPr txBox="1"/>
          <p:nvPr/>
        </p:nvSpPr>
        <p:spPr>
          <a:xfrm>
            <a:off x="1676400" y="903088"/>
            <a:ext cx="66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00FF"/>
                </a:solidFill>
              </a:rPr>
              <a:t>(k)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60F9B-802C-440F-8D11-3D68996A7FB7}"/>
              </a:ext>
            </a:extLst>
          </p:cNvPr>
          <p:cNvSpPr txBox="1"/>
          <p:nvPr/>
        </p:nvSpPr>
        <p:spPr>
          <a:xfrm>
            <a:off x="3493294" y="895024"/>
            <a:ext cx="66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00FF"/>
                </a:solidFill>
              </a:rPr>
              <a:t>(k)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A3CBB2-6BE7-4B92-99C1-F0B8277AA3C8}"/>
              </a:ext>
            </a:extLst>
          </p:cNvPr>
          <p:cNvSpPr txBox="1"/>
          <p:nvPr/>
        </p:nvSpPr>
        <p:spPr>
          <a:xfrm>
            <a:off x="7085570" y="887800"/>
            <a:ext cx="66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00FF"/>
                </a:solidFill>
              </a:rPr>
              <a:t>(k)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D47B63-9828-4FD5-B987-144E3F51FF29}"/>
              </a:ext>
            </a:extLst>
          </p:cNvPr>
          <p:cNvSpPr txBox="1"/>
          <p:nvPr/>
        </p:nvSpPr>
        <p:spPr>
          <a:xfrm>
            <a:off x="5310188" y="902684"/>
            <a:ext cx="66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00FF"/>
                </a:solidFill>
              </a:rPr>
              <a:t>(k)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F54B3-3EA7-48AA-B1F5-D46BAEEDE186}"/>
              </a:ext>
            </a:extLst>
          </p:cNvPr>
          <p:cNvSpPr txBox="1"/>
          <p:nvPr/>
        </p:nvSpPr>
        <p:spPr>
          <a:xfrm>
            <a:off x="3394937" y="909804"/>
            <a:ext cx="8537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CC00FF"/>
                </a:solidFill>
              </a:rPr>
              <a:t>(dd)</a:t>
            </a:r>
            <a:endParaRPr lang="en-US" sz="2800" dirty="0">
              <a:solidFill>
                <a:srgbClr val="CC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8AFFB-9CF5-44F1-9135-A9618BF77652}"/>
              </a:ext>
            </a:extLst>
          </p:cNvPr>
          <p:cNvSpPr txBox="1"/>
          <p:nvPr/>
        </p:nvSpPr>
        <p:spPr>
          <a:xfrm>
            <a:off x="1643602" y="877888"/>
            <a:ext cx="8537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CC00FF"/>
                </a:solidFill>
              </a:rPr>
              <a:t>(dd)</a:t>
            </a:r>
            <a:endParaRPr lang="en-US" sz="2800" dirty="0">
              <a:solidFill>
                <a:srgbClr val="CC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8B932-4B4F-4D1C-8759-0F4962A3E9BD}"/>
              </a:ext>
            </a:extLst>
          </p:cNvPr>
          <p:cNvSpPr txBox="1"/>
          <p:nvPr/>
        </p:nvSpPr>
        <p:spPr>
          <a:xfrm>
            <a:off x="5281743" y="914289"/>
            <a:ext cx="8537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CC00FF"/>
                </a:solidFill>
              </a:rPr>
              <a:t>(dd)</a:t>
            </a:r>
            <a:endParaRPr lang="en-US" sz="2800" dirty="0">
              <a:solidFill>
                <a:srgbClr val="CC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B7014-46BF-4936-A313-279BDBAB9D3C}"/>
              </a:ext>
            </a:extLst>
          </p:cNvPr>
          <p:cNvSpPr txBox="1"/>
          <p:nvPr/>
        </p:nvSpPr>
        <p:spPr>
          <a:xfrm>
            <a:off x="7116057" y="912019"/>
            <a:ext cx="8537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CC00FF"/>
                </a:solidFill>
              </a:rPr>
              <a:t>(dd)</a:t>
            </a:r>
            <a:endParaRPr lang="en-US" sz="2800" dirty="0">
              <a:solidFill>
                <a:srgbClr val="CC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DA2EA-1DCB-46A5-9612-EB697AF2F2CB}"/>
              </a:ext>
            </a:extLst>
          </p:cNvPr>
          <p:cNvSpPr txBox="1"/>
          <p:nvPr/>
        </p:nvSpPr>
        <p:spPr>
          <a:xfrm>
            <a:off x="5641975" y="1833562"/>
            <a:ext cx="2739996" cy="6807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2A0E6174-1A0E-4714-BC3E-7902B07B5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296358"/>
              </p:ext>
            </p:extLst>
          </p:nvPr>
        </p:nvGraphicFramePr>
        <p:xfrm>
          <a:off x="429419" y="1677266"/>
          <a:ext cx="77565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9" name="Equation" r:id="rId12" imgW="4368800" imgH="495300" progId="Equation.3">
                  <p:embed/>
                </p:oleObj>
              </mc:Choice>
              <mc:Fallback>
                <p:oleObj name="Equation" r:id="rId12" imgW="4368800" imgH="495300" progId="Equation.3">
                  <p:embed/>
                  <p:pic>
                    <p:nvPicPr>
                      <p:cNvPr id="8199" name="Object 7">
                        <a:extLst>
                          <a:ext uri="{FF2B5EF4-FFF2-40B4-BE49-F238E27FC236}">
                            <a16:creationId xmlns:a16="http://schemas.microsoft.com/office/drawing/2014/main" id="{5CD5B5CE-E20E-4AAB-95F8-0D16571B13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9" y="1677266"/>
                        <a:ext cx="7756525" cy="890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>
            <a:extLst>
              <a:ext uri="{FF2B5EF4-FFF2-40B4-BE49-F238E27FC236}">
                <a16:creationId xmlns:a16="http://schemas.microsoft.com/office/drawing/2014/main" id="{3F1237FD-08BE-4CB6-802A-C3FA859F6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11865"/>
              </p:ext>
            </p:extLst>
          </p:nvPr>
        </p:nvGraphicFramePr>
        <p:xfrm>
          <a:off x="5563164" y="1475079"/>
          <a:ext cx="1629248" cy="385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0" name="Equation" r:id="rId13" imgW="990170" imgH="266584" progId="Equation.3">
                  <p:embed/>
                </p:oleObj>
              </mc:Choice>
              <mc:Fallback>
                <p:oleObj name="Equation" r:id="rId13" imgW="990170" imgH="266584" progId="Equation.3">
                  <p:embed/>
                  <p:pic>
                    <p:nvPicPr>
                      <p:cNvPr id="7179" name="Object 11">
                        <a:extLst>
                          <a:ext uri="{FF2B5EF4-FFF2-40B4-BE49-F238E27FC236}">
                            <a16:creationId xmlns:a16="http://schemas.microsoft.com/office/drawing/2014/main" id="{A0355268-3323-4896-81F7-14FC1FCB9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164" y="1475079"/>
                        <a:ext cx="1629248" cy="38527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4908847A-B894-4196-9A14-343D187E4892}"/>
                  </a:ext>
                </a:extLst>
              </p:cNvPr>
              <p:cNvSpPr txBox="1"/>
              <p:nvPr/>
            </p:nvSpPr>
            <p:spPr bwMode="auto">
              <a:xfrm>
                <a:off x="7146925" y="1468375"/>
                <a:ext cx="1724025" cy="4819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4908847A-B894-4196-9A14-343D187E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6925" y="1468375"/>
                <a:ext cx="1724025" cy="481900"/>
              </a:xfrm>
              <a:prstGeom prst="rect">
                <a:avLst/>
              </a:prstGeom>
              <a:blipFill>
                <a:blip r:embed="rId15"/>
                <a:stretch>
                  <a:fillRect l="-70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0A85BFA-4FBF-40D9-B299-A7475B5929DA}"/>
              </a:ext>
            </a:extLst>
          </p:cNvPr>
          <p:cNvSpPr txBox="1"/>
          <p:nvPr/>
        </p:nvSpPr>
        <p:spPr>
          <a:xfrm>
            <a:off x="5563164" y="3916582"/>
            <a:ext cx="1723164" cy="10525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3" name="Object 13">
            <a:extLst>
              <a:ext uri="{FF2B5EF4-FFF2-40B4-BE49-F238E27FC236}">
                <a16:creationId xmlns:a16="http://schemas.microsoft.com/office/drawing/2014/main" id="{4F547661-F258-4C89-B30E-37729EF8F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288750"/>
              </p:ext>
            </p:extLst>
          </p:nvPr>
        </p:nvGraphicFramePr>
        <p:xfrm>
          <a:off x="411467" y="4093708"/>
          <a:ext cx="6457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1" name="Equation" r:id="rId16" imgW="3670300" imgH="495300" progId="Equation.3">
                  <p:embed/>
                </p:oleObj>
              </mc:Choice>
              <mc:Fallback>
                <p:oleObj name="Equation" r:id="rId16" imgW="3670300" imgH="495300" progId="Equation.3">
                  <p:embed/>
                  <p:pic>
                    <p:nvPicPr>
                      <p:cNvPr id="8205" name="Object 13">
                        <a:extLst>
                          <a:ext uri="{FF2B5EF4-FFF2-40B4-BE49-F238E27FC236}">
                            <a16:creationId xmlns:a16="http://schemas.microsoft.com/office/drawing/2014/main" id="{0CC9C700-5219-466E-BEE6-0380B3E2C9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67" y="4093708"/>
                        <a:ext cx="6457950" cy="873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00" grpId="0"/>
      <p:bldP spid="8203" grpId="0"/>
      <p:bldP spid="8206" grpId="0"/>
      <p:bldP spid="8209" grpId="0"/>
      <p:bldP spid="17" grpId="0"/>
      <p:bldP spid="2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5" grpId="0" animBg="1"/>
      <p:bldP spid="2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10A3E28-4E52-4914-9F0E-0EFDF3619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3000" b="1" dirty="0" err="1">
                <a:solidFill>
                  <a:srgbClr val="FF0000"/>
                </a:solidFill>
                <a:latin typeface="+mn-lt"/>
              </a:rPr>
              <a:t>Phản</a:t>
            </a:r>
            <a:r>
              <a:rPr lang="en-US" altLang="en-US" sz="3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b="1" dirty="0" err="1">
                <a:solidFill>
                  <a:srgbClr val="FF0000"/>
                </a:solidFill>
                <a:latin typeface="+mn-lt"/>
              </a:rPr>
              <a:t>ứng</a:t>
            </a:r>
            <a:r>
              <a:rPr lang="en-US" altLang="en-US" sz="3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b="1" dirty="0" err="1">
                <a:solidFill>
                  <a:srgbClr val="FF0000"/>
                </a:solidFill>
                <a:latin typeface="+mn-lt"/>
              </a:rPr>
              <a:t>đồng</a:t>
            </a:r>
            <a:r>
              <a:rPr lang="en-US" altLang="en-US" sz="3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b="1" dirty="0" err="1">
                <a:solidFill>
                  <a:srgbClr val="FF0000"/>
                </a:solidFill>
                <a:latin typeface="+mn-lt"/>
              </a:rPr>
              <a:t>thể</a:t>
            </a:r>
            <a:r>
              <a:rPr lang="en-US" altLang="en-US" sz="3000" dirty="0">
                <a:solidFill>
                  <a:srgbClr val="FF0000"/>
                </a:solidFill>
                <a:latin typeface="+mn-lt"/>
              </a:rPr>
              <a:t>: p</a:t>
            </a:r>
            <a:r>
              <a:rPr lang="vi-VN" altLang="en-US" sz="3000" dirty="0">
                <a:solidFill>
                  <a:srgbClr val="FF0000"/>
                </a:solidFill>
                <a:latin typeface="+mn-lt"/>
              </a:rPr>
              <a:t>ư</a:t>
            </a:r>
            <a:r>
              <a:rPr lang="en-US" altLang="en-US" sz="3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+mn-lt"/>
              </a:rPr>
              <a:t>trong</a:t>
            </a:r>
            <a:r>
              <a:rPr lang="en-US" altLang="en-US" sz="3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+mn-lt"/>
              </a:rPr>
              <a:t>thể</a:t>
            </a:r>
            <a:r>
              <a:rPr lang="en-US" altLang="en-US" sz="3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dirty="0" err="1">
                <a:solidFill>
                  <a:srgbClr val="FF0000"/>
                </a:solidFill>
                <a:latin typeface="+mn-lt"/>
              </a:rPr>
              <a:t>tích</a:t>
            </a:r>
            <a:r>
              <a:rPr lang="en-US" altLang="en-US" sz="3000" dirty="0">
                <a:solidFill>
                  <a:srgbClr val="FF0000"/>
                </a:solidFill>
                <a:latin typeface="+mn-lt"/>
              </a:rPr>
              <a:t> 1 </a:t>
            </a:r>
            <a:r>
              <a:rPr lang="en-US" altLang="en-US" sz="3000" dirty="0" err="1">
                <a:solidFill>
                  <a:srgbClr val="FF0000"/>
                </a:solidFill>
                <a:latin typeface="+mn-lt"/>
              </a:rPr>
              <a:t>pha</a:t>
            </a:r>
            <a:r>
              <a:rPr lang="vi-VN" altLang="en-US" sz="3000" dirty="0">
                <a:solidFill>
                  <a:srgbClr val="FF0000"/>
                </a:solidFill>
                <a:latin typeface="+mn-lt"/>
              </a:rPr>
              <a:t>.</a:t>
            </a:r>
            <a:br>
              <a:rPr lang="en-US" altLang="en-US" sz="3000" dirty="0">
                <a:solidFill>
                  <a:srgbClr val="FF0000"/>
                </a:solidFill>
                <a:latin typeface="+mn-lt"/>
              </a:rPr>
            </a:br>
            <a:r>
              <a:rPr lang="en-US" altLang="en-US" sz="3000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en-US" sz="3000" i="1" dirty="0">
                <a:solidFill>
                  <a:srgbClr val="FF0000"/>
                </a:solidFill>
                <a:latin typeface="+mn-lt"/>
              </a:rPr>
              <a:t>HCl(dd)  +  NaOH(dd) </a:t>
            </a:r>
            <a:r>
              <a:rPr lang="vi-VN" altLang="en-US" sz="30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i="1" dirty="0">
                <a:solidFill>
                  <a:srgbClr val="FF0000"/>
                </a:solidFill>
                <a:latin typeface="+mn-lt"/>
              </a:rPr>
              <a:t>= </a:t>
            </a:r>
            <a:r>
              <a:rPr lang="vi-VN" altLang="en-US" sz="30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i="1" dirty="0">
                <a:solidFill>
                  <a:srgbClr val="FF0000"/>
                </a:solidFill>
                <a:latin typeface="+mn-lt"/>
              </a:rPr>
              <a:t>NaCl (dd)  + </a:t>
            </a:r>
            <a:r>
              <a:rPr lang="vi-VN" altLang="en-US" sz="30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i="1" dirty="0">
                <a:solidFill>
                  <a:srgbClr val="FF0000"/>
                </a:solidFill>
                <a:latin typeface="+mn-lt"/>
              </a:rPr>
              <a:t>H</a:t>
            </a:r>
            <a:r>
              <a:rPr lang="en-US" altLang="en-US" sz="3000" i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altLang="en-US" sz="3000" i="1" dirty="0">
                <a:solidFill>
                  <a:srgbClr val="FF0000"/>
                </a:solidFill>
                <a:latin typeface="+mn-lt"/>
              </a:rPr>
              <a:t>O(l)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3F9D000-68B6-4A72-9E1B-659816E2D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8100" y="1542774"/>
            <a:ext cx="92202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</a:rPr>
              <a:t>Phản</a:t>
            </a:r>
            <a:r>
              <a:rPr lang="en-US" altLang="en-US" sz="2800" b="1" dirty="0">
                <a:solidFill>
                  <a:srgbClr val="006600"/>
                </a:solidFill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</a:rPr>
              <a:t>ứng</a:t>
            </a:r>
            <a:r>
              <a:rPr lang="en-US" altLang="en-US" sz="2800" b="1" dirty="0">
                <a:solidFill>
                  <a:srgbClr val="006600"/>
                </a:solidFill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</a:rPr>
              <a:t>dị</a:t>
            </a:r>
            <a:r>
              <a:rPr lang="en-US" altLang="en-US" sz="2800" b="1" dirty="0">
                <a:solidFill>
                  <a:srgbClr val="006600"/>
                </a:solidFill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</a:rPr>
              <a:t>thể</a:t>
            </a:r>
            <a:r>
              <a:rPr lang="vi-VN" altLang="en-US" sz="2800" dirty="0">
                <a:solidFill>
                  <a:srgbClr val="006600"/>
                </a:solidFill>
              </a:rPr>
              <a:t>: </a:t>
            </a:r>
            <a:r>
              <a:rPr lang="en-US" altLang="en-US" sz="2800" dirty="0" err="1">
                <a:solidFill>
                  <a:srgbClr val="006600"/>
                </a:solidFill>
              </a:rPr>
              <a:t>pư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diễn</a:t>
            </a:r>
            <a:r>
              <a:rPr lang="en-US" altLang="en-US" sz="2800" dirty="0">
                <a:solidFill>
                  <a:srgbClr val="006600"/>
                </a:solidFill>
              </a:rPr>
              <a:t> ra </a:t>
            </a:r>
            <a:r>
              <a:rPr lang="en-US" altLang="en-US" sz="2800" dirty="0" err="1">
                <a:solidFill>
                  <a:srgbClr val="006600"/>
                </a:solidFill>
              </a:rPr>
              <a:t>trên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bề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mặt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phân</a:t>
            </a:r>
            <a:r>
              <a:rPr lang="en-US" altLang="en-US" sz="2800" dirty="0">
                <a:solidFill>
                  <a:srgbClr val="006600"/>
                </a:solidFill>
              </a:rPr>
              <a:t> chia </a:t>
            </a:r>
            <a:r>
              <a:rPr lang="en-US" altLang="en-US" sz="2800" dirty="0" err="1">
                <a:solidFill>
                  <a:srgbClr val="006600"/>
                </a:solidFill>
              </a:rPr>
              <a:t>pha</a:t>
            </a:r>
            <a:r>
              <a:rPr lang="vi-VN" altLang="en-US" sz="2800" dirty="0">
                <a:solidFill>
                  <a:srgbClr val="006600"/>
                </a:solidFill>
              </a:rPr>
              <a:t>.</a:t>
            </a:r>
            <a:endParaRPr lang="en-US" altLang="en-US" sz="2800" dirty="0">
              <a:solidFill>
                <a:srgbClr val="0066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</a:rPr>
              <a:t>  </a:t>
            </a:r>
            <a:r>
              <a:rPr lang="vi-VN" altLang="en-US" sz="2800" dirty="0">
                <a:solidFill>
                  <a:srgbClr val="006600"/>
                </a:solidFill>
              </a:rPr>
              <a:t>   </a:t>
            </a:r>
            <a:r>
              <a:rPr lang="en-US" altLang="en-US" i="1" dirty="0">
                <a:solidFill>
                  <a:srgbClr val="006600"/>
                </a:solidFill>
              </a:rPr>
              <a:t>Zn (r)  +  2HCl (dd)  =  ZnCl</a:t>
            </a:r>
            <a:r>
              <a:rPr lang="en-US" altLang="en-US" i="1" baseline="-25000" dirty="0">
                <a:solidFill>
                  <a:srgbClr val="006600"/>
                </a:solidFill>
              </a:rPr>
              <a:t>2</a:t>
            </a:r>
            <a:r>
              <a:rPr lang="en-US" altLang="en-US" i="1" dirty="0">
                <a:solidFill>
                  <a:srgbClr val="006600"/>
                </a:solidFill>
              </a:rPr>
              <a:t>(dd)  +  H</a:t>
            </a:r>
            <a:r>
              <a:rPr lang="en-US" altLang="en-US" i="1" baseline="-25000" dirty="0">
                <a:solidFill>
                  <a:srgbClr val="006600"/>
                </a:solidFill>
              </a:rPr>
              <a:t>2</a:t>
            </a:r>
            <a:r>
              <a:rPr lang="en-US" altLang="en-US" i="1" dirty="0">
                <a:solidFill>
                  <a:srgbClr val="006600"/>
                </a:solidFill>
              </a:rPr>
              <a:t>(k) 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4B0A9120-5B1B-4DB9-9FD2-97FFB035B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2915276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  </a:t>
            </a:r>
            <a:r>
              <a:rPr lang="en-US" altLang="en-US" sz="2800" b="1" dirty="0" err="1">
                <a:solidFill>
                  <a:srgbClr val="0000FF"/>
                </a:solidFill>
              </a:rPr>
              <a:t>Phản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ứng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đơn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giản</a:t>
            </a:r>
            <a:r>
              <a:rPr lang="vi-VN" altLang="en-US" sz="2800" dirty="0">
                <a:solidFill>
                  <a:srgbClr val="0000FF"/>
                </a:solidFill>
              </a:rPr>
              <a:t>:</a:t>
            </a:r>
            <a:r>
              <a:rPr lang="en-US" altLang="en-US" sz="2800" dirty="0">
                <a:solidFill>
                  <a:srgbClr val="0000FF"/>
                </a:solidFill>
              </a:rPr>
              <a:t> p</a:t>
            </a:r>
            <a:r>
              <a:rPr lang="vi-VN" altLang="en-US" sz="2800" dirty="0">
                <a:solidFill>
                  <a:srgbClr val="0000FF"/>
                </a:solidFill>
              </a:rPr>
              <a:t>ư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diễn</a:t>
            </a:r>
            <a:r>
              <a:rPr lang="en-US" altLang="en-US" sz="2800" dirty="0">
                <a:solidFill>
                  <a:srgbClr val="0000FF"/>
                </a:solidFill>
              </a:rPr>
              <a:t> ra qua 1 </a:t>
            </a:r>
            <a:r>
              <a:rPr lang="en-US" altLang="en-US" sz="2800" dirty="0" err="1">
                <a:solidFill>
                  <a:srgbClr val="0000FF"/>
                </a:solidFill>
              </a:rPr>
              <a:t>giai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đoạn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 (1 </a:t>
            </a:r>
            <a:r>
              <a:rPr lang="en-US" altLang="en-US" sz="2800" dirty="0" err="1">
                <a:solidFill>
                  <a:srgbClr val="0000FF"/>
                </a:solidFill>
              </a:rPr>
              <a:t>tác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dụng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cơ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bản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  <a:r>
              <a:rPr lang="vi-VN" altLang="en-US" sz="2800" dirty="0">
                <a:solidFill>
                  <a:srgbClr val="0000FF"/>
                </a:solidFill>
              </a:rPr>
              <a:t>.      </a:t>
            </a:r>
            <a:r>
              <a:rPr lang="en-US" altLang="en-US" i="1" dirty="0">
                <a:solidFill>
                  <a:srgbClr val="0000FF"/>
                </a:solidFill>
              </a:rPr>
              <a:t>H</a:t>
            </a:r>
            <a:r>
              <a:rPr lang="en-US" altLang="en-US" i="1" baseline="-25000" dirty="0">
                <a:solidFill>
                  <a:srgbClr val="0000FF"/>
                </a:solidFill>
              </a:rPr>
              <a:t>2</a:t>
            </a:r>
            <a:r>
              <a:rPr lang="en-US" altLang="en-US" i="1" dirty="0">
                <a:solidFill>
                  <a:srgbClr val="0000FF"/>
                </a:solidFill>
              </a:rPr>
              <a:t>(k) + I</a:t>
            </a:r>
            <a:r>
              <a:rPr lang="en-US" altLang="en-US" i="1" baseline="-25000" dirty="0">
                <a:solidFill>
                  <a:srgbClr val="0000FF"/>
                </a:solidFill>
              </a:rPr>
              <a:t>2</a:t>
            </a:r>
            <a:r>
              <a:rPr lang="en-US" altLang="en-US" i="1" dirty="0">
                <a:solidFill>
                  <a:srgbClr val="0000FF"/>
                </a:solidFill>
              </a:rPr>
              <a:t>(k) = 2HI (k)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 dirty="0">
              <a:solidFill>
                <a:srgbClr val="0000FF"/>
              </a:solidFill>
            </a:endParaRP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D86AAF3C-8B12-446F-B98C-CB1B34D11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4343400"/>
            <a:ext cx="91440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  </a:t>
            </a:r>
            <a:r>
              <a:rPr lang="en-US" altLang="en-US" sz="2800" b="1" dirty="0" err="1">
                <a:solidFill>
                  <a:srgbClr val="CC00FF"/>
                </a:solidFill>
              </a:rPr>
              <a:t>Phản</a:t>
            </a:r>
            <a:r>
              <a:rPr lang="en-US" altLang="en-US" sz="2800" b="1" dirty="0">
                <a:solidFill>
                  <a:srgbClr val="CC00FF"/>
                </a:solidFill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</a:rPr>
              <a:t>ứng</a:t>
            </a:r>
            <a:r>
              <a:rPr lang="en-US" altLang="en-US" sz="2800" b="1" dirty="0">
                <a:solidFill>
                  <a:srgbClr val="CC00FF"/>
                </a:solidFill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</a:rPr>
              <a:t>phức</a:t>
            </a:r>
            <a:r>
              <a:rPr lang="en-US" altLang="en-US" sz="2800" b="1" dirty="0">
                <a:solidFill>
                  <a:srgbClr val="CC00FF"/>
                </a:solidFill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</a:rPr>
              <a:t>tạp</a:t>
            </a:r>
            <a:r>
              <a:rPr lang="vi-VN" altLang="en-US" sz="2800" dirty="0">
                <a:solidFill>
                  <a:srgbClr val="CC00FF"/>
                </a:solidFill>
              </a:rPr>
              <a:t>: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pư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diễn</a:t>
            </a:r>
            <a:r>
              <a:rPr lang="en-US" altLang="en-US" sz="2800" dirty="0">
                <a:solidFill>
                  <a:srgbClr val="CC00FF"/>
                </a:solidFill>
              </a:rPr>
              <a:t> ra qua </a:t>
            </a:r>
            <a:r>
              <a:rPr lang="en-US" altLang="en-US" sz="2800" dirty="0" err="1">
                <a:solidFill>
                  <a:srgbClr val="CC00FF"/>
                </a:solidFill>
              </a:rPr>
              <a:t>nhiều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giai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đoạn</a:t>
            </a:r>
            <a:endParaRPr lang="en-US" altLang="en-US" sz="2800" dirty="0">
              <a:solidFill>
                <a:srgbClr val="CC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</a:rPr>
              <a:t>  ( </a:t>
            </a:r>
            <a:r>
              <a:rPr lang="en-US" altLang="en-US" sz="2800" dirty="0" err="1">
                <a:solidFill>
                  <a:srgbClr val="CC00FF"/>
                </a:solidFill>
              </a:rPr>
              <a:t>nhiều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tác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dụng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cơ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bản</a:t>
            </a:r>
            <a:r>
              <a:rPr lang="en-US" altLang="en-US" sz="2800" dirty="0">
                <a:solidFill>
                  <a:srgbClr val="CC00FF"/>
                </a:solidFill>
              </a:rPr>
              <a:t>)</a:t>
            </a:r>
            <a:r>
              <a:rPr lang="vi-VN" altLang="en-US" sz="2800" dirty="0">
                <a:solidFill>
                  <a:srgbClr val="CC00FF"/>
                </a:solidFill>
              </a:rPr>
              <a:t>.</a:t>
            </a:r>
            <a:endParaRPr lang="en-US" altLang="en-US" sz="2800" dirty="0">
              <a:solidFill>
                <a:srgbClr val="CC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</a:rPr>
              <a:t>  </a:t>
            </a:r>
            <a:r>
              <a:rPr lang="en-US" altLang="en-US" sz="2800" dirty="0" err="1">
                <a:solidFill>
                  <a:srgbClr val="CC00FF"/>
                </a:solidFill>
              </a:rPr>
              <a:t>Các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giai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đoạn</a:t>
            </a:r>
            <a:r>
              <a:rPr lang="en-US" altLang="en-US" sz="2800" dirty="0">
                <a:solidFill>
                  <a:srgbClr val="CC00FF"/>
                </a:solidFill>
              </a:rPr>
              <a:t>: </a:t>
            </a:r>
            <a:r>
              <a:rPr lang="en-US" altLang="en-US" sz="2800" dirty="0" err="1">
                <a:solidFill>
                  <a:srgbClr val="CC00FF"/>
                </a:solidFill>
              </a:rPr>
              <a:t>nối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tiếp</a:t>
            </a:r>
            <a:r>
              <a:rPr lang="en-US" altLang="en-US" sz="2800" dirty="0">
                <a:solidFill>
                  <a:srgbClr val="CC00FF"/>
                </a:solidFill>
              </a:rPr>
              <a:t> , song </a:t>
            </a:r>
            <a:r>
              <a:rPr lang="en-US" altLang="en-US" sz="2800" dirty="0" err="1">
                <a:solidFill>
                  <a:srgbClr val="CC00FF"/>
                </a:solidFill>
              </a:rPr>
              <a:t>song</a:t>
            </a:r>
            <a:r>
              <a:rPr lang="en-US" altLang="en-US" sz="2800" dirty="0">
                <a:solidFill>
                  <a:srgbClr val="CC00FF"/>
                </a:solidFill>
              </a:rPr>
              <a:t>, </a:t>
            </a:r>
            <a:r>
              <a:rPr lang="en-US" altLang="en-US" sz="2800" dirty="0" err="1">
                <a:solidFill>
                  <a:srgbClr val="CC00FF"/>
                </a:solidFill>
              </a:rPr>
              <a:t>thuận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nghịch</a:t>
            </a:r>
            <a:r>
              <a:rPr lang="en-US" altLang="en-US" sz="2800" dirty="0">
                <a:solidFill>
                  <a:srgbClr val="CC00FF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  <p:bldP spid="27652" grpId="0"/>
      <p:bldP spid="276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5449956-4940-470F-9A7B-A6C695808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NHẬN XÉT về K</a:t>
            </a:r>
            <a:r>
              <a:rPr lang="en-US" altLang="en-US" sz="3600" b="1" baseline="-25000">
                <a:solidFill>
                  <a:srgbClr val="FF0000"/>
                </a:solidFill>
              </a:rPr>
              <a:t>p</a:t>
            </a:r>
            <a:r>
              <a:rPr lang="en-US" altLang="en-US" sz="3600" b="1">
                <a:solidFill>
                  <a:srgbClr val="FF0000"/>
                </a:solidFill>
              </a:rPr>
              <a:t> và K</a:t>
            </a:r>
            <a:r>
              <a:rPr lang="en-US" altLang="en-US" sz="3600" b="1" baseline="-250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D12CE2A-0C16-4026-B4E7-141A59246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7" y="687313"/>
            <a:ext cx="8945563" cy="1371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 err="1">
                <a:solidFill>
                  <a:srgbClr val="CC00FF"/>
                </a:solidFill>
              </a:rPr>
              <a:t>Là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hằng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số</a:t>
            </a:r>
            <a:r>
              <a:rPr lang="en-US" altLang="en-US" sz="2800" dirty="0">
                <a:solidFill>
                  <a:srgbClr val="CC00FF"/>
                </a:solidFill>
              </a:rPr>
              <a:t> ở </a:t>
            </a:r>
            <a:r>
              <a:rPr lang="en-US" altLang="en-US" sz="2800" dirty="0" err="1">
                <a:solidFill>
                  <a:srgbClr val="CC00FF"/>
                </a:solidFill>
              </a:rPr>
              <a:t>nhiệt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độ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nhất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định</a:t>
            </a:r>
            <a:r>
              <a:rPr lang="en-US" altLang="en-US" sz="2800" dirty="0">
                <a:solidFill>
                  <a:srgbClr val="CC00FF"/>
                </a:solidFill>
              </a:rPr>
              <a:t>, </a:t>
            </a:r>
            <a:r>
              <a:rPr lang="en-US" altLang="en-US" sz="2800" dirty="0" err="1">
                <a:solidFill>
                  <a:srgbClr val="CC00FF"/>
                </a:solidFill>
              </a:rPr>
              <a:t>chỉ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phụ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thuộc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vào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bản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chất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pư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và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nhiệt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độ</a:t>
            </a:r>
            <a:r>
              <a:rPr lang="en-US" altLang="en-US" sz="2800" dirty="0">
                <a:solidFill>
                  <a:srgbClr val="CC00FF"/>
                </a:solidFill>
              </a:rPr>
              <a:t>, </a:t>
            </a:r>
            <a:r>
              <a:rPr lang="en-US" altLang="en-US" sz="2800" dirty="0" err="1">
                <a:solidFill>
                  <a:srgbClr val="CC00FF"/>
                </a:solidFill>
              </a:rPr>
              <a:t>chứ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không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phụ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thuộc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vào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nồng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độ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hoặc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áp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suất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riêng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phần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của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chất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pư</a:t>
            </a:r>
            <a:r>
              <a:rPr lang="en-US" altLang="en-US" sz="2800" dirty="0">
                <a:solidFill>
                  <a:srgbClr val="CC00FF"/>
                </a:solidFill>
              </a:rPr>
              <a:t> ở </a:t>
            </a:r>
            <a:r>
              <a:rPr lang="en-US" altLang="en-US" sz="2800" dirty="0" err="1">
                <a:solidFill>
                  <a:srgbClr val="CC00FF"/>
                </a:solidFill>
              </a:rPr>
              <a:t>cân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bằng</a:t>
            </a:r>
            <a:r>
              <a:rPr lang="en-US" altLang="en-US" sz="2800" dirty="0">
                <a:solidFill>
                  <a:srgbClr val="CC00FF"/>
                </a:solidFill>
              </a:rPr>
              <a:t>.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14314EEF-B6B1-4F83-8AA7-A4491895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2841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  </a:t>
            </a:r>
            <a:r>
              <a:rPr lang="en-US" altLang="en-US" sz="2800" dirty="0" err="1">
                <a:solidFill>
                  <a:srgbClr val="FF0000"/>
                </a:solidFill>
              </a:rPr>
              <a:t>Phụ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thuộc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vào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cách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thiết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lập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các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hệ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số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trong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ptpư</a:t>
            </a:r>
            <a:r>
              <a:rPr lang="en-US" altLang="en-US" sz="2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E1462A0A-8D61-4A82-81AE-BB5AD4F3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3610200"/>
            <a:ext cx="914400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sz="2800" dirty="0" err="1"/>
              <a:t>Hằng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</a:t>
            </a:r>
            <a:r>
              <a:rPr lang="en-US" altLang="en-US" sz="2800" baseline="-25000" dirty="0" err="1"/>
              <a:t>p</a:t>
            </a:r>
            <a:r>
              <a:rPr lang="en-US" altLang="en-US" sz="2800" dirty="0"/>
              <a:t> ,K</a:t>
            </a:r>
            <a:r>
              <a:rPr lang="en-US" altLang="en-US" sz="2800" baseline="-25000" dirty="0"/>
              <a:t>c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nguyên</a:t>
            </a:r>
            <a:r>
              <a:rPr lang="en-US" altLang="en-US" sz="2800" dirty="0"/>
              <a:t>.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08BCBF1D-6F8D-4A21-9F4F-1CF454959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10649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</a:rPr>
              <a:t>  </a:t>
            </a:r>
            <a:r>
              <a:rPr lang="en-US" altLang="en-US" sz="2800" dirty="0" err="1">
                <a:solidFill>
                  <a:srgbClr val="006600"/>
                </a:solidFill>
              </a:rPr>
              <a:t>Hằng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số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cân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bằng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không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phụ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thuộc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vào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chất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xúc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</a:rPr>
              <a:t>tác</a:t>
            </a:r>
            <a:r>
              <a:rPr lang="en-US" altLang="en-US" sz="2800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0965AC9B-B5BB-40BF-A38B-AF4F3B796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211097"/>
            <a:ext cx="9144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Hằng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số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cân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bằng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có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giá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trị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càng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lớn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thì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hiệu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suất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pư</a:t>
            </a:r>
            <a:r>
              <a:rPr lang="en-US" altLang="en-US" sz="2800" dirty="0">
                <a:solidFill>
                  <a:srgbClr val="0000FF"/>
                </a:solidFill>
              </a:rPr>
              <a:t>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càng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cao</a:t>
            </a:r>
            <a:r>
              <a:rPr lang="en-US" altLang="en-US" sz="2800" dirty="0">
                <a:solidFill>
                  <a:srgbClr val="0000FF"/>
                </a:solidFill>
              </a:rPr>
              <a:t> →    </a:t>
            </a:r>
            <a:r>
              <a:rPr lang="en-US" altLang="en-US" sz="2800" dirty="0" err="1">
                <a:solidFill>
                  <a:srgbClr val="0000FF"/>
                </a:solidFill>
              </a:rPr>
              <a:t>K</a:t>
            </a:r>
            <a:r>
              <a:rPr lang="en-US" altLang="en-US" sz="2800" baseline="-25000" dirty="0" err="1">
                <a:solidFill>
                  <a:srgbClr val="0000FF"/>
                </a:solidFill>
              </a:rPr>
              <a:t>cb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&gt; 10</a:t>
            </a:r>
            <a:r>
              <a:rPr lang="en-US" altLang="en-US" sz="2800" baseline="30000" dirty="0">
                <a:solidFill>
                  <a:srgbClr val="0000FF"/>
                </a:solidFill>
              </a:rPr>
              <a:t>7</a:t>
            </a:r>
            <a:r>
              <a:rPr lang="en-US" altLang="en-US" sz="2800" dirty="0">
                <a:solidFill>
                  <a:srgbClr val="0000FF"/>
                </a:solidFill>
              </a:rPr>
              <a:t> : </a:t>
            </a:r>
            <a:r>
              <a:rPr lang="en-US" altLang="en-US" sz="2800" dirty="0" err="1">
                <a:solidFill>
                  <a:srgbClr val="0000FF"/>
                </a:solidFill>
              </a:rPr>
              <a:t>xem</a:t>
            </a:r>
            <a:r>
              <a:rPr lang="en-US" altLang="en-US" sz="2800" dirty="0">
                <a:solidFill>
                  <a:srgbClr val="0000FF"/>
                </a:solidFill>
              </a:rPr>
              <a:t> p</a:t>
            </a:r>
            <a:r>
              <a:rPr lang="vi-VN" altLang="en-US" sz="2800" dirty="0">
                <a:solidFill>
                  <a:srgbClr val="0000FF"/>
                </a:solidFill>
              </a:rPr>
              <a:t>ư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hoàn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toàn</a:t>
            </a:r>
            <a:r>
              <a:rPr lang="en-US" altLang="en-US" sz="2800" dirty="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  <p:bldP spid="43014" grpId="0"/>
      <p:bldP spid="430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8FF8737-B02D-475F-B3EC-121DD7818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9191002" cy="5486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n-US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en-US" sz="3000" dirty="0">
                <a:solidFill>
                  <a:srgbClr val="0000FF"/>
                </a:solidFill>
              </a:rPr>
              <a:t>(</a:t>
            </a:r>
            <a:r>
              <a:rPr lang="en-US" altLang="en-US" sz="3000" dirty="0">
                <a:solidFill>
                  <a:srgbClr val="0000FF"/>
                </a:solidFill>
                <a:cs typeface="Arial" panose="020B0604020202020204" pitchFamily="34" charset="0"/>
              </a:rPr>
              <a:t>∆G</a:t>
            </a:r>
            <a:r>
              <a:rPr lang="en-US" altLang="en-US" sz="3000" baseline="30000" dirty="0">
                <a:solidFill>
                  <a:srgbClr val="0000FF"/>
                </a:solidFill>
                <a:cs typeface="Arial" panose="020B0604020202020204" pitchFamily="34" charset="0"/>
              </a:rPr>
              <a:t>0</a:t>
            </a:r>
            <a:r>
              <a:rPr lang="en-US" altLang="en-US" sz="3000" baseline="-25000" dirty="0">
                <a:solidFill>
                  <a:srgbClr val="0000FF"/>
                </a:solidFill>
                <a:cs typeface="Arial" panose="020B0604020202020204" pitchFamily="34" charset="0"/>
              </a:rPr>
              <a:t>298</a:t>
            </a:r>
            <a:r>
              <a:rPr lang="en-US" altLang="en-US" sz="30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r>
              <a:rPr lang="en-US" altLang="en-US" sz="3000" baseline="-25000" dirty="0" err="1">
                <a:solidFill>
                  <a:srgbClr val="0000FF"/>
                </a:solidFill>
                <a:cs typeface="Arial" panose="020B0604020202020204" pitchFamily="34" charset="0"/>
              </a:rPr>
              <a:t>pư</a:t>
            </a:r>
            <a:r>
              <a:rPr lang="en-US" altLang="en-US" sz="3000" dirty="0">
                <a:solidFill>
                  <a:srgbClr val="0000FF"/>
                </a:solidFill>
                <a:cs typeface="Arial" panose="020B0604020202020204" pitchFamily="34" charset="0"/>
              </a:rPr>
              <a:t> &lt; - 40kJ → K&gt;10</a:t>
            </a:r>
            <a:r>
              <a:rPr lang="en-US" altLang="en-US" sz="3000" baseline="30000" dirty="0">
                <a:solidFill>
                  <a:srgbClr val="0000FF"/>
                </a:solidFill>
                <a:cs typeface="Arial" panose="020B0604020202020204" pitchFamily="34" charset="0"/>
              </a:rPr>
              <a:t>7</a:t>
            </a:r>
            <a:r>
              <a:rPr lang="en-US" altLang="en-US" sz="3000" dirty="0">
                <a:solidFill>
                  <a:srgbClr val="0000FF"/>
                </a:solidFill>
                <a:cs typeface="Arial" panose="020B0604020202020204" pitchFamily="34" charset="0"/>
              </a:rPr>
              <a:t> : </a:t>
            </a:r>
            <a:r>
              <a:rPr lang="en-US" altLang="en-US" sz="3000" dirty="0" err="1">
                <a:solidFill>
                  <a:srgbClr val="0000FF"/>
                </a:solidFill>
                <a:cs typeface="Arial" panose="020B0604020202020204" pitchFamily="34" charset="0"/>
              </a:rPr>
              <a:t>Trong</a:t>
            </a:r>
            <a:r>
              <a:rPr lang="en-US" altLang="en-US" sz="30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cs typeface="Arial" panose="020B0604020202020204" pitchFamily="34" charset="0"/>
              </a:rPr>
              <a:t>thực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cs typeface="Arial" panose="020B0604020202020204" pitchFamily="34" charset="0"/>
              </a:rPr>
              <a:t>tế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solidFill>
                  <a:srgbClr val="0000FF"/>
                </a:solidFill>
                <a:cs typeface="Arial" panose="020B0604020202020204" pitchFamily="34" charset="0"/>
              </a:rPr>
              <a:t>phản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cs typeface="Arial" panose="020B0604020202020204" pitchFamily="34" charset="0"/>
              </a:rPr>
              <a:t>ứng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cs typeface="Arial" panose="020B0604020202020204" pitchFamily="34" charset="0"/>
              </a:rPr>
              <a:t>thể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solidFill>
                  <a:srgbClr val="0000FF"/>
                </a:solidFill>
                <a:cs typeface="Arial" panose="020B0604020202020204" pitchFamily="34" charset="0"/>
              </a:rPr>
              <a:t>tự</a:t>
            </a:r>
            <a:r>
              <a:rPr lang="en-US" altLang="en-US" sz="2800" u="sng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solidFill>
                  <a:srgbClr val="0000FF"/>
                </a:solidFill>
                <a:cs typeface="Arial" panose="020B0604020202020204" pitchFamily="34" charset="0"/>
              </a:rPr>
              <a:t>phát</a:t>
            </a:r>
            <a:r>
              <a:rPr lang="en-US" altLang="en-US" sz="2800" u="sng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solidFill>
                  <a:srgbClr val="0000FF"/>
                </a:solidFill>
                <a:cs typeface="Arial" panose="020B0604020202020204" pitchFamily="34" charset="0"/>
              </a:rPr>
              <a:t>hoàn</a:t>
            </a:r>
            <a:r>
              <a:rPr lang="en-US" altLang="en-US" sz="2800" u="sng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solidFill>
                  <a:srgbClr val="0000FF"/>
                </a:solidFill>
                <a:cs typeface="Arial" panose="020B0604020202020204" pitchFamily="34" charset="0"/>
              </a:rPr>
              <a:t>toàn</a:t>
            </a:r>
            <a:r>
              <a:rPr lang="en-US" altLang="en-US" sz="2800" u="sng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cs typeface="Arial" panose="020B0604020202020204" pitchFamily="34" charset="0"/>
              </a:rPr>
              <a:t>theo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cs typeface="Arial" panose="020B0604020202020204" pitchFamily="34" charset="0"/>
              </a:rPr>
              <a:t>chiều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cs typeface="Arial" panose="020B0604020202020204" pitchFamily="34" charset="0"/>
              </a:rPr>
              <a:t>thuận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 ở 298K.</a:t>
            </a:r>
            <a:endParaRPr lang="en-US" altLang="en-US" sz="30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en-US" sz="3000" dirty="0">
                <a:solidFill>
                  <a:srgbClr val="CC00FF"/>
                </a:solidFill>
              </a:rPr>
              <a:t>(</a:t>
            </a:r>
            <a:r>
              <a:rPr lang="en-US" altLang="en-US" sz="3000" dirty="0">
                <a:solidFill>
                  <a:srgbClr val="CC00FF"/>
                </a:solidFill>
                <a:cs typeface="Arial" panose="020B0604020202020204" pitchFamily="34" charset="0"/>
              </a:rPr>
              <a:t>∆G</a:t>
            </a:r>
            <a:r>
              <a:rPr lang="en-US" altLang="en-US" sz="3000" baseline="30000" dirty="0">
                <a:solidFill>
                  <a:srgbClr val="CC00FF"/>
                </a:solidFill>
                <a:cs typeface="Arial" panose="020B0604020202020204" pitchFamily="34" charset="0"/>
              </a:rPr>
              <a:t>0</a:t>
            </a:r>
            <a:r>
              <a:rPr lang="en-US" altLang="en-US" sz="3000" baseline="-25000" dirty="0">
                <a:solidFill>
                  <a:srgbClr val="CC00FF"/>
                </a:solidFill>
                <a:cs typeface="Arial" panose="020B0604020202020204" pitchFamily="34" charset="0"/>
              </a:rPr>
              <a:t>298</a:t>
            </a:r>
            <a:r>
              <a:rPr lang="en-US" altLang="en-US" sz="3000" dirty="0">
                <a:solidFill>
                  <a:srgbClr val="CC00FF"/>
                </a:solidFill>
                <a:cs typeface="Arial" panose="020B0604020202020204" pitchFamily="34" charset="0"/>
              </a:rPr>
              <a:t>)</a:t>
            </a:r>
            <a:r>
              <a:rPr lang="en-US" altLang="en-US" sz="3000" baseline="-25000" dirty="0" err="1">
                <a:solidFill>
                  <a:srgbClr val="CC00FF"/>
                </a:solidFill>
                <a:cs typeface="Arial" panose="020B0604020202020204" pitchFamily="34" charset="0"/>
              </a:rPr>
              <a:t>pư</a:t>
            </a:r>
            <a:r>
              <a:rPr lang="en-US" altLang="en-US" sz="3000" dirty="0">
                <a:solidFill>
                  <a:srgbClr val="CC00FF"/>
                </a:solidFill>
                <a:cs typeface="Arial" panose="020B0604020202020204" pitchFamily="34" charset="0"/>
              </a:rPr>
              <a:t> &gt; +40kJ : </a:t>
            </a:r>
            <a:r>
              <a:rPr lang="en-US" altLang="en-US" sz="3000" dirty="0" err="1">
                <a:solidFill>
                  <a:srgbClr val="CC00FF"/>
                </a:solidFill>
                <a:cs typeface="Arial" panose="020B0604020202020204" pitchFamily="34" charset="0"/>
              </a:rPr>
              <a:t>Trong</a:t>
            </a:r>
            <a:r>
              <a:rPr lang="en-US" altLang="en-US" sz="30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thực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tế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phản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ứng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không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tự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phát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theo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chiều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thuận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nh</a:t>
            </a:r>
            <a:r>
              <a:rPr lang="vi-VN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ư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ng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thể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solidFill>
                  <a:srgbClr val="CC00FF"/>
                </a:solidFill>
                <a:cs typeface="Arial" panose="020B0604020202020204" pitchFamily="34" charset="0"/>
              </a:rPr>
              <a:t>tự</a:t>
            </a:r>
            <a:r>
              <a:rPr lang="en-US" altLang="en-US" sz="2800" u="sng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solidFill>
                  <a:srgbClr val="CC00FF"/>
                </a:solidFill>
                <a:cs typeface="Arial" panose="020B0604020202020204" pitchFamily="34" charset="0"/>
              </a:rPr>
              <a:t>phát</a:t>
            </a:r>
            <a:r>
              <a:rPr lang="en-US" altLang="en-US" sz="2800" u="sng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solidFill>
                  <a:srgbClr val="CC00FF"/>
                </a:solidFill>
                <a:cs typeface="Arial" panose="020B0604020202020204" pitchFamily="34" charset="0"/>
              </a:rPr>
              <a:t>hoàn</a:t>
            </a:r>
            <a:r>
              <a:rPr lang="en-US" altLang="en-US" sz="2800" u="sng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solidFill>
                  <a:srgbClr val="CC00FF"/>
                </a:solidFill>
                <a:cs typeface="Arial" panose="020B0604020202020204" pitchFamily="34" charset="0"/>
              </a:rPr>
              <a:t>toàn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theo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chiều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cs typeface="Arial" panose="020B0604020202020204" pitchFamily="34" charset="0"/>
              </a:rPr>
              <a:t>nghịch</a:t>
            </a:r>
            <a:r>
              <a:rPr lang="en-US" altLang="en-US" sz="2800" dirty="0">
                <a:solidFill>
                  <a:srgbClr val="CC00FF"/>
                </a:solidFill>
                <a:cs typeface="Arial" panose="020B0604020202020204" pitchFamily="34" charset="0"/>
              </a:rPr>
              <a:t> ở 298K.</a:t>
            </a:r>
            <a:r>
              <a:rPr lang="en-US" altLang="en-US" sz="3000" dirty="0">
                <a:solidFill>
                  <a:srgbClr val="CC00FF"/>
                </a:solidFill>
                <a:cs typeface="Arial" panose="020B0604020202020204" pitchFamily="34" charset="0"/>
              </a:rPr>
              <a:t>                                  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C00000"/>
                </a:solidFill>
              </a:rPr>
              <a:t>- 40kJ &lt;(</a:t>
            </a:r>
            <a:r>
              <a:rPr lang="en-US" altLang="en-US" sz="3000" dirty="0">
                <a:solidFill>
                  <a:srgbClr val="C00000"/>
                </a:solidFill>
                <a:cs typeface="Arial" panose="020B0604020202020204" pitchFamily="34" charset="0"/>
              </a:rPr>
              <a:t>∆G</a:t>
            </a:r>
            <a:r>
              <a:rPr lang="en-US" altLang="en-US" sz="3000" baseline="30000" dirty="0">
                <a:solidFill>
                  <a:srgbClr val="C00000"/>
                </a:solidFill>
                <a:cs typeface="Arial" panose="020B0604020202020204" pitchFamily="34" charset="0"/>
              </a:rPr>
              <a:t>0</a:t>
            </a:r>
            <a:r>
              <a:rPr lang="en-US" altLang="en-US" sz="3000" baseline="-25000" dirty="0">
                <a:solidFill>
                  <a:srgbClr val="C00000"/>
                </a:solidFill>
                <a:cs typeface="Arial" panose="020B0604020202020204" pitchFamily="34" charset="0"/>
              </a:rPr>
              <a:t>298</a:t>
            </a:r>
            <a:r>
              <a:rPr lang="en-US" altLang="en-US" sz="3000" dirty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en-US" sz="3000" baseline="-25000" dirty="0" err="1">
                <a:solidFill>
                  <a:srgbClr val="C00000"/>
                </a:solidFill>
                <a:cs typeface="Arial" panose="020B0604020202020204" pitchFamily="34" charset="0"/>
              </a:rPr>
              <a:t>pư</a:t>
            </a:r>
            <a:r>
              <a:rPr lang="en-US" altLang="en-US" sz="3000" dirty="0">
                <a:solidFill>
                  <a:srgbClr val="C00000"/>
                </a:solidFill>
                <a:cs typeface="Arial" panose="020B0604020202020204" pitchFamily="34" charset="0"/>
              </a:rPr>
              <a:t>&lt;+40kJ: </a:t>
            </a:r>
            <a:r>
              <a:rPr lang="en-US" altLang="en-US" sz="3000" dirty="0" err="1">
                <a:solidFill>
                  <a:srgbClr val="C00000"/>
                </a:solidFill>
                <a:cs typeface="Arial" panose="020B0604020202020204" pitchFamily="34" charset="0"/>
              </a:rPr>
              <a:t>Trong</a:t>
            </a:r>
            <a:r>
              <a:rPr lang="en-US" altLang="en-US" sz="30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thực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tế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phản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ứng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cs typeface="Arial" panose="020B0604020202020204" pitchFamily="34" charset="0"/>
              </a:rPr>
              <a:t>diễn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ra </a:t>
            </a:r>
            <a:r>
              <a:rPr lang="en-US" altLang="en-US" sz="2800" u="sng" dirty="0" err="1">
                <a:solidFill>
                  <a:srgbClr val="C00000"/>
                </a:solidFill>
                <a:cs typeface="Arial" panose="020B0604020202020204" pitchFamily="34" charset="0"/>
              </a:rPr>
              <a:t>thuận</a:t>
            </a:r>
            <a:r>
              <a:rPr lang="en-US" altLang="en-US" sz="2800" u="sng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solidFill>
                  <a:srgbClr val="C00000"/>
                </a:solidFill>
                <a:cs typeface="Arial" panose="020B0604020202020204" pitchFamily="34" charset="0"/>
              </a:rPr>
              <a:t>nghịch</a:t>
            </a:r>
            <a:r>
              <a:rPr lang="en-US" altLang="en-US" sz="2800" u="sng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ở 298K.</a:t>
            </a:r>
          </a:p>
          <a:p>
            <a:pPr marL="0" indent="0">
              <a:buFontTx/>
              <a:buNone/>
              <a:defRPr/>
            </a:pPr>
            <a:endParaRPr lang="en-US" altLang="en-US" sz="2800" dirty="0">
              <a:cs typeface="Arial" panose="020B0604020202020204" pitchFamily="34" charset="0"/>
            </a:endParaRPr>
          </a:p>
        </p:txBody>
      </p:sp>
      <p:sp>
        <p:nvSpPr>
          <p:cNvPr id="45059" name="Title 2">
            <a:extLst>
              <a:ext uri="{FF2B5EF4-FFF2-40B4-BE49-F238E27FC236}">
                <a16:creationId xmlns:a16="http://schemas.microsoft.com/office/drawing/2014/main" id="{F8156B63-02C1-455A-8976-92C172E79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57200" y="304800"/>
            <a:ext cx="9220200" cy="88423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 sz="3200" dirty="0">
                <a:solidFill>
                  <a:srgbClr val="FF0000"/>
                </a:solidFill>
              </a:rPr>
              <a:t>        </a:t>
            </a:r>
            <a:r>
              <a:rPr lang="en-US" altLang="en-US" sz="3200" dirty="0" err="1">
                <a:solidFill>
                  <a:srgbClr val="FF0000"/>
                </a:solidFill>
              </a:rPr>
              <a:t>Khi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∆G</a:t>
            </a:r>
            <a:r>
              <a:rPr lang="en-US" altLang="en-US" sz="3200" baseline="3000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  <a:r>
              <a:rPr lang="en-US" altLang="en-US" sz="32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298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 = - 40kJ = - </a:t>
            </a: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RTlnK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 → K ≈ 10</a:t>
            </a:r>
            <a:r>
              <a:rPr lang="en-US" altLang="en-US" sz="3200" baseline="30000" dirty="0">
                <a:solidFill>
                  <a:srgbClr val="FF0000"/>
                </a:solidFill>
                <a:cs typeface="Arial" panose="020B0604020202020204" pitchFamily="34" charset="0"/>
              </a:rPr>
              <a:t>7</a:t>
            </a:r>
            <a:br>
              <a:rPr lang="en-US" altLang="en-US" sz="3200" baseline="30000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en-US" sz="3200" baseline="30000" dirty="0">
                <a:solidFill>
                  <a:srgbClr val="FF0000"/>
                </a:solidFill>
                <a:cs typeface="Arial" panose="020B0604020202020204" pitchFamily="34" charset="0"/>
              </a:rPr>
              <a:t>            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→ </a:t>
            </a: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phản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ứng</a:t>
            </a:r>
            <a:r>
              <a:rPr lang="en-US" altLang="en-US" sz="3200" baseline="30000" dirty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tự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phát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hoàn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toàn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780D83C-1408-4BC5-BCE0-D5E619D8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B8AA250-B14D-4C9C-95B0-726F969A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11E66AAA-A4C4-49F4-9AC0-BDDA12A85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96562"/>
            <a:ext cx="9144000" cy="240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</a:rPr>
              <a:t>  </a:t>
            </a:r>
            <a:r>
              <a:rPr lang="vi-VN" altLang="en-US" sz="2800" b="1" i="1" dirty="0">
                <a:solidFill>
                  <a:srgbClr val="FF0000"/>
                </a:solidFill>
              </a:rPr>
              <a:t>Phản ứng</a:t>
            </a:r>
            <a:r>
              <a:rPr lang="en-US" altLang="en-US" sz="2800" dirty="0"/>
              <a:t>: </a:t>
            </a:r>
            <a:r>
              <a:rPr lang="es-ES" altLang="en-US" sz="2800" dirty="0"/>
              <a:t>2 NO</a:t>
            </a:r>
            <a:r>
              <a:rPr lang="es-ES" altLang="en-US" sz="2800" baseline="-25000" dirty="0"/>
              <a:t>2(k)</a:t>
            </a:r>
            <a:r>
              <a:rPr lang="es-ES" altLang="en-US" sz="2800" dirty="0"/>
              <a:t> 	↔</a:t>
            </a:r>
            <a:r>
              <a:rPr lang="vi-VN" altLang="en-US" sz="2800" dirty="0"/>
              <a:t> </a:t>
            </a:r>
            <a:r>
              <a:rPr lang="es-ES" altLang="en-US" sz="2800" dirty="0"/>
              <a:t>N</a:t>
            </a:r>
            <a:r>
              <a:rPr lang="es-ES" altLang="en-US" sz="2800" baseline="-25000" dirty="0"/>
              <a:t>2</a:t>
            </a:r>
            <a:r>
              <a:rPr lang="es-ES" altLang="en-US" sz="2800" dirty="0"/>
              <a:t>O</a:t>
            </a:r>
            <a:r>
              <a:rPr lang="es-ES" altLang="en-US" sz="2800" baseline="-25000" dirty="0"/>
              <a:t>4(k) </a:t>
            </a:r>
            <a:r>
              <a:rPr lang="es-ES" altLang="en-US" sz="2800" dirty="0"/>
              <a:t>; ∆G</a:t>
            </a:r>
            <a:r>
              <a:rPr lang="es-ES" altLang="en-US" sz="2800" baseline="30000" dirty="0"/>
              <a:t>0</a:t>
            </a:r>
            <a:r>
              <a:rPr lang="es-ES" altLang="en-US" sz="2800" baseline="-25000" dirty="0"/>
              <a:t>298</a:t>
            </a:r>
            <a:r>
              <a:rPr lang="es-ES" altLang="en-US" sz="2800" dirty="0"/>
              <a:t> = -5,4123 kJ</a:t>
            </a:r>
            <a:endParaRPr lang="vi-VN" altLang="en-US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2800" dirty="0">
                <a:solidFill>
                  <a:srgbClr val="0000FF"/>
                </a:solidFill>
              </a:rPr>
              <a:t>Tính K</a:t>
            </a:r>
            <a:r>
              <a:rPr lang="vi-VN" altLang="en-US" sz="2800" baseline="-25000" dirty="0">
                <a:solidFill>
                  <a:srgbClr val="0000FF"/>
                </a:solidFill>
              </a:rPr>
              <a:t>p</a:t>
            </a:r>
            <a:r>
              <a:rPr lang="vi-VN" altLang="en-US" sz="2800" dirty="0">
                <a:solidFill>
                  <a:srgbClr val="0000FF"/>
                </a:solidFill>
              </a:rPr>
              <a:t> ở 298K .</a:t>
            </a:r>
            <a:r>
              <a:rPr lang="en-US" altLang="en-US" sz="2800" dirty="0">
                <a:solidFill>
                  <a:srgbClr val="0000FF"/>
                </a:solidFill>
              </a:rPr>
              <a:t> Cho </a:t>
            </a:r>
            <a:r>
              <a:rPr lang="en-US" altLang="en-US" sz="2800" dirty="0" err="1">
                <a:solidFill>
                  <a:srgbClr val="0000FF"/>
                </a:solidFill>
              </a:rPr>
              <a:t>biết</a:t>
            </a:r>
            <a:r>
              <a:rPr lang="en-US" altLang="en-US" sz="2800" dirty="0">
                <a:solidFill>
                  <a:srgbClr val="0000FF"/>
                </a:solidFill>
              </a:rPr>
              <a:t> R = 8,314 J/</a:t>
            </a:r>
            <a:r>
              <a:rPr lang="en-US" altLang="en-US" sz="2800" dirty="0" err="1">
                <a:solidFill>
                  <a:srgbClr val="0000FF"/>
                </a:solidFill>
              </a:rPr>
              <a:t>mol.K</a:t>
            </a:r>
            <a:endParaRPr lang="vi-VN" altLang="en-US" sz="2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2800" dirty="0">
                <a:solidFill>
                  <a:srgbClr val="006600"/>
                </a:solidFill>
              </a:rPr>
              <a:t>Xác định chiều pư: </a:t>
            </a:r>
            <a:r>
              <a:rPr lang="en-US" altLang="en-US" sz="2800" dirty="0">
                <a:solidFill>
                  <a:srgbClr val="006600"/>
                </a:solidFill>
              </a:rPr>
              <a:t>P(NO</a:t>
            </a:r>
            <a:r>
              <a:rPr lang="en-US" altLang="en-US" sz="2800" baseline="-25000" dirty="0">
                <a:solidFill>
                  <a:srgbClr val="006600"/>
                </a:solidFill>
              </a:rPr>
              <a:t>2</a:t>
            </a:r>
            <a:r>
              <a:rPr lang="en-US" altLang="en-US" sz="2800" dirty="0">
                <a:solidFill>
                  <a:srgbClr val="006600"/>
                </a:solidFill>
              </a:rPr>
              <a:t>) = 0,1atm ; P(N</a:t>
            </a:r>
            <a:r>
              <a:rPr lang="en-US" altLang="en-US" sz="2800" baseline="-25000" dirty="0">
                <a:solidFill>
                  <a:srgbClr val="006600"/>
                </a:solidFill>
              </a:rPr>
              <a:t>2</a:t>
            </a:r>
            <a:r>
              <a:rPr lang="en-US" altLang="en-US" sz="2800" dirty="0">
                <a:solidFill>
                  <a:srgbClr val="006600"/>
                </a:solidFill>
              </a:rPr>
              <a:t>O</a:t>
            </a:r>
            <a:r>
              <a:rPr lang="en-US" altLang="en-US" sz="2800" baseline="-25000" dirty="0">
                <a:solidFill>
                  <a:srgbClr val="006600"/>
                </a:solidFill>
              </a:rPr>
              <a:t>4</a:t>
            </a:r>
            <a:r>
              <a:rPr lang="en-US" altLang="en-US" sz="2800" dirty="0">
                <a:solidFill>
                  <a:srgbClr val="006600"/>
                </a:solidFill>
              </a:rPr>
              <a:t>) =1</a:t>
            </a:r>
            <a:r>
              <a:rPr lang="vi-VN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>
                <a:solidFill>
                  <a:srgbClr val="006600"/>
                </a:solidFill>
              </a:rPr>
              <a:t>atm</a:t>
            </a:r>
            <a:r>
              <a:rPr lang="vi-VN" altLang="en-US" sz="2800" dirty="0">
                <a:solidFill>
                  <a:srgbClr val="006600"/>
                </a:solidFill>
              </a:rPr>
              <a:t>.</a:t>
            </a:r>
            <a:r>
              <a:rPr lang="en-US" altLang="en-US" sz="2800" dirty="0"/>
              <a:t> </a:t>
            </a:r>
            <a:endParaRPr lang="vi-VN" altLang="en-US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" altLang="en-US" sz="2800" baseline="-25000" dirty="0"/>
          </a:p>
        </p:txBody>
      </p:sp>
      <p:sp>
        <p:nvSpPr>
          <p:cNvPr id="46087" name="Rectangle 8">
            <a:extLst>
              <a:ext uri="{FF2B5EF4-FFF2-40B4-BE49-F238E27FC236}">
                <a16:creationId xmlns:a16="http://schemas.microsoft.com/office/drawing/2014/main" id="{3E866E4F-0639-48C4-8C23-98812B598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8" name="Rectangle 10">
            <a:extLst>
              <a:ext uri="{FF2B5EF4-FFF2-40B4-BE49-F238E27FC236}">
                <a16:creationId xmlns:a16="http://schemas.microsoft.com/office/drawing/2014/main" id="{460D9597-A19D-4276-98BF-9DB5ABF92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9" name="Rectangle 12">
            <a:extLst>
              <a:ext uri="{FF2B5EF4-FFF2-40B4-BE49-F238E27FC236}">
                <a16:creationId xmlns:a16="http://schemas.microsoft.com/office/drawing/2014/main" id="{CE43C97E-848A-4776-A980-90CD3A49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90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F3BE183C-7E09-4CC1-8DA9-E936F3AA2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8778"/>
              </p:ext>
            </p:extLst>
          </p:nvPr>
        </p:nvGraphicFramePr>
        <p:xfrm>
          <a:off x="452391" y="2817314"/>
          <a:ext cx="50601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7" name="Equation" r:id="rId4" imgW="2324100" imgH="444500" progId="Equation.3">
                  <p:embed/>
                </p:oleObj>
              </mc:Choice>
              <mc:Fallback>
                <p:oleObj name="Equation" r:id="rId4" imgW="23241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91" y="2817314"/>
                        <a:ext cx="506016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Rectangle 14">
            <a:extLst>
              <a:ext uri="{FF2B5EF4-FFF2-40B4-BE49-F238E27FC236}">
                <a16:creationId xmlns:a16="http://schemas.microsoft.com/office/drawing/2014/main" id="{AD8E6A8D-67AC-45D8-96F0-57696933A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9231" name="Object 15">
            <a:extLst>
              <a:ext uri="{FF2B5EF4-FFF2-40B4-BE49-F238E27FC236}">
                <a16:creationId xmlns:a16="http://schemas.microsoft.com/office/drawing/2014/main" id="{60AA130C-102C-45DA-8BDE-4AF253DAE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904084"/>
              </p:ext>
            </p:extLst>
          </p:nvPr>
        </p:nvGraphicFramePr>
        <p:xfrm>
          <a:off x="5864190" y="2889963"/>
          <a:ext cx="2827419" cy="106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8" name="Equation" r:id="rId6" imgW="1104900" imgH="482600" progId="Equation.3">
                  <p:embed/>
                </p:oleObj>
              </mc:Choice>
              <mc:Fallback>
                <p:oleObj name="Equation" r:id="rId6" imgW="11049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190" y="2889963"/>
                        <a:ext cx="2827419" cy="1069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56A5FF-883E-4A6F-9507-ED2A06FB0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4498362"/>
                <a:ext cx="8534400" cy="1893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vi-VN" altLang="en-US" dirty="0"/>
                  <a:t>                </a:t>
                </a:r>
                <a:r>
                  <a:rPr lang="en-US" altLang="en-US" dirty="0" err="1">
                    <a:solidFill>
                      <a:srgbClr val="CC00FF"/>
                    </a:solidFill>
                  </a:rPr>
                  <a:t>Q</a:t>
                </a:r>
                <a:r>
                  <a:rPr lang="en-US" altLang="en-US" baseline="-25000" dirty="0" err="1">
                    <a:solidFill>
                      <a:srgbClr val="CC00FF"/>
                    </a:solidFill>
                  </a:rPr>
                  <a:t>p</a:t>
                </a:r>
                <a:r>
                  <a:rPr lang="en-US" altLang="en-US" dirty="0">
                    <a:solidFill>
                      <a:srgbClr val="CC00FF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altLang="en-US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en-US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altLang="en-US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[0,1]</m:t>
                            </m:r>
                          </m:e>
                          <m:sup>
                            <m:r>
                              <a:rPr lang="vi-VN" altLang="en-US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altLang="en-US" dirty="0">
                    <a:solidFill>
                      <a:srgbClr val="CC00FF"/>
                    </a:solidFill>
                  </a:rPr>
                  <a:t> = </a:t>
                </a:r>
                <a:r>
                  <a:rPr lang="en-US" altLang="en-US" dirty="0">
                    <a:solidFill>
                      <a:srgbClr val="CC00FF"/>
                    </a:solidFill>
                  </a:rPr>
                  <a:t>100 &gt; </a:t>
                </a:r>
                <a:r>
                  <a:rPr lang="en-US" altLang="en-US" dirty="0" err="1">
                    <a:solidFill>
                      <a:srgbClr val="CC00FF"/>
                    </a:solidFill>
                  </a:rPr>
                  <a:t>K</a:t>
                </a:r>
                <a:r>
                  <a:rPr lang="en-US" altLang="en-US" baseline="-25000" dirty="0" err="1">
                    <a:solidFill>
                      <a:srgbClr val="CC00FF"/>
                    </a:solidFill>
                  </a:rPr>
                  <a:t>p</a:t>
                </a:r>
                <a:r>
                  <a:rPr lang="en-US" altLang="en-US" dirty="0">
                    <a:solidFill>
                      <a:srgbClr val="CC00FF"/>
                    </a:solidFill>
                  </a:rPr>
                  <a:t> = 8,9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b="1" i="1" dirty="0">
                    <a:solidFill>
                      <a:srgbClr val="FF0000"/>
                    </a:solidFill>
                  </a:rPr>
                  <a:t>→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Phản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ứng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tự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phát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theo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chiều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nghịch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56A5FF-883E-4A6F-9507-ED2A06FB0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498362"/>
                <a:ext cx="8534400" cy="1893339"/>
              </a:xfrm>
              <a:prstGeom prst="rect">
                <a:avLst/>
              </a:prstGeom>
              <a:blipFill>
                <a:blip r:embed="rId8"/>
                <a:stretch>
                  <a:fillRect l="-1786" b="-90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EF612C1-3C6E-46DE-BE4C-E896E7B76E6D}"/>
              </a:ext>
            </a:extLst>
          </p:cNvPr>
          <p:cNvSpPr txBox="1"/>
          <p:nvPr/>
        </p:nvSpPr>
        <p:spPr>
          <a:xfrm>
            <a:off x="94227" y="1782790"/>
            <a:ext cx="89916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altLang="en-US" sz="2800" dirty="0">
                <a:solidFill>
                  <a:srgbClr val="CC00FF"/>
                </a:solidFill>
              </a:rPr>
              <a:t>Xác định chiều pư: </a:t>
            </a:r>
            <a:r>
              <a:rPr lang="en-US" altLang="en-US" sz="2800" dirty="0">
                <a:solidFill>
                  <a:srgbClr val="CC00FF"/>
                </a:solidFill>
              </a:rPr>
              <a:t>P(NO</a:t>
            </a:r>
            <a:r>
              <a:rPr lang="en-US" altLang="en-US" sz="2800" baseline="-25000" dirty="0">
                <a:solidFill>
                  <a:srgbClr val="CC00FF"/>
                </a:solidFill>
              </a:rPr>
              <a:t>2</a:t>
            </a:r>
            <a:r>
              <a:rPr lang="en-US" altLang="en-US" sz="2800" dirty="0">
                <a:solidFill>
                  <a:srgbClr val="CC00FF"/>
                </a:solidFill>
              </a:rPr>
              <a:t>) = 1atm ; P(N</a:t>
            </a:r>
            <a:r>
              <a:rPr lang="en-US" altLang="en-US" sz="2800" baseline="-25000" dirty="0">
                <a:solidFill>
                  <a:srgbClr val="CC00FF"/>
                </a:solidFill>
              </a:rPr>
              <a:t>2</a:t>
            </a:r>
            <a:r>
              <a:rPr lang="en-US" altLang="en-US" sz="2800" dirty="0">
                <a:solidFill>
                  <a:srgbClr val="CC00FF"/>
                </a:solidFill>
              </a:rPr>
              <a:t>O</a:t>
            </a:r>
            <a:r>
              <a:rPr lang="en-US" altLang="en-US" sz="2800" baseline="-25000" dirty="0">
                <a:solidFill>
                  <a:srgbClr val="CC00FF"/>
                </a:solidFill>
              </a:rPr>
              <a:t>4</a:t>
            </a:r>
            <a:r>
              <a:rPr lang="en-US" altLang="en-US" sz="2800" dirty="0">
                <a:solidFill>
                  <a:srgbClr val="CC00FF"/>
                </a:solidFill>
              </a:rPr>
              <a:t>) =</a:t>
            </a:r>
            <a:r>
              <a:rPr lang="vi-VN" altLang="en-US" sz="2800" dirty="0">
                <a:solidFill>
                  <a:srgbClr val="CC00FF"/>
                </a:solidFill>
              </a:rPr>
              <a:t> 0,</a:t>
            </a:r>
            <a:r>
              <a:rPr lang="en-US" altLang="en-US" sz="2800" dirty="0">
                <a:solidFill>
                  <a:srgbClr val="CC00FF"/>
                </a:solidFill>
              </a:rPr>
              <a:t>1</a:t>
            </a:r>
            <a:r>
              <a:rPr lang="vi-VN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>
                <a:solidFill>
                  <a:srgbClr val="CC00FF"/>
                </a:solidFill>
              </a:rPr>
              <a:t>atm</a:t>
            </a:r>
            <a:r>
              <a:rPr lang="vi-VN" altLang="en-US" sz="2800" dirty="0">
                <a:solidFill>
                  <a:srgbClr val="CC00FF"/>
                </a:solidFill>
              </a:rPr>
              <a:t>.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endParaRPr lang="es-ES" altLang="en-US" sz="2800" baseline="-25000" dirty="0">
              <a:solidFill>
                <a:srgbClr val="CC00FF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6529AE-2625-404A-84F8-967AC1D13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38" y="4453006"/>
                <a:ext cx="8534400" cy="18933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vi-VN" altLang="en-US" dirty="0"/>
                  <a:t>                </a:t>
                </a:r>
                <a:r>
                  <a:rPr lang="en-US" altLang="en-US" dirty="0" err="1">
                    <a:solidFill>
                      <a:srgbClr val="CC00FF"/>
                    </a:solidFill>
                  </a:rPr>
                  <a:t>Q</a:t>
                </a:r>
                <a:r>
                  <a:rPr lang="en-US" altLang="en-US" baseline="-25000" dirty="0" err="1">
                    <a:solidFill>
                      <a:srgbClr val="CC00FF"/>
                    </a:solidFill>
                  </a:rPr>
                  <a:t>p</a:t>
                </a:r>
                <a:r>
                  <a:rPr lang="en-US" altLang="en-US" dirty="0">
                    <a:solidFill>
                      <a:srgbClr val="CC00FF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altLang="en-US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num>
                      <m:den>
                        <m:sSup>
                          <m:sSupPr>
                            <m:ctrlPr>
                              <a:rPr lang="en-US" altLang="en-US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altLang="en-US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e>
                          <m:sup>
                            <m:r>
                              <a:rPr lang="vi-VN" altLang="en-US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altLang="en-US" dirty="0">
                    <a:solidFill>
                      <a:srgbClr val="CC00FF"/>
                    </a:solidFill>
                  </a:rPr>
                  <a:t> = 0,</a:t>
                </a:r>
                <a:r>
                  <a:rPr lang="en-US" altLang="en-US" dirty="0">
                    <a:solidFill>
                      <a:srgbClr val="CC00FF"/>
                    </a:solidFill>
                  </a:rPr>
                  <a:t>1 </a:t>
                </a:r>
                <a:r>
                  <a:rPr lang="vi-VN" altLang="en-US" dirty="0">
                    <a:solidFill>
                      <a:srgbClr val="CC00FF"/>
                    </a:solidFill>
                  </a:rPr>
                  <a:t>&lt;</a:t>
                </a:r>
                <a:r>
                  <a:rPr lang="en-US" altLang="en-US" dirty="0">
                    <a:solidFill>
                      <a:srgbClr val="CC00FF"/>
                    </a:solidFill>
                  </a:rPr>
                  <a:t> </a:t>
                </a:r>
                <a:r>
                  <a:rPr lang="en-US" altLang="en-US" dirty="0" err="1">
                    <a:solidFill>
                      <a:srgbClr val="CC00FF"/>
                    </a:solidFill>
                  </a:rPr>
                  <a:t>K</a:t>
                </a:r>
                <a:r>
                  <a:rPr lang="en-US" altLang="en-US" baseline="-25000" dirty="0" err="1">
                    <a:solidFill>
                      <a:srgbClr val="CC00FF"/>
                    </a:solidFill>
                  </a:rPr>
                  <a:t>p</a:t>
                </a:r>
                <a:r>
                  <a:rPr lang="en-US" altLang="en-US" dirty="0">
                    <a:solidFill>
                      <a:srgbClr val="CC00FF"/>
                    </a:solidFill>
                  </a:rPr>
                  <a:t> = 8,9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vi-VN" altLang="en-US" b="1" i="1" dirty="0">
                    <a:solidFill>
                      <a:srgbClr val="FF0000"/>
                    </a:solidFill>
                  </a:rPr>
                  <a:t>      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→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Phản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ứng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tự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phát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theo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1" i="1" dirty="0" err="1">
                    <a:solidFill>
                      <a:srgbClr val="FF0000"/>
                    </a:solidFill>
                  </a:rPr>
                  <a:t>chiều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b="1" i="1" dirty="0">
                    <a:solidFill>
                      <a:srgbClr val="FF0000"/>
                    </a:solidFill>
                  </a:rPr>
                  <a:t>thuận</a:t>
                </a:r>
                <a:r>
                  <a:rPr lang="en-US" altLang="en-US" b="1" i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6529AE-2625-404A-84F8-967AC1D13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38" y="4453006"/>
                <a:ext cx="8534400" cy="1893339"/>
              </a:xfrm>
              <a:prstGeom prst="rect">
                <a:avLst/>
              </a:prstGeom>
              <a:blipFill>
                <a:blip r:embed="rId9"/>
                <a:stretch>
                  <a:fillRect b="-90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661A45D3-24BD-4081-8C87-2973C2BBA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276687"/>
              </p:ext>
            </p:extLst>
          </p:nvPr>
        </p:nvGraphicFramePr>
        <p:xfrm>
          <a:off x="3124211" y="3828936"/>
          <a:ext cx="22875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9" name="Equation" r:id="rId10" imgW="990170" imgH="393529" progId="Equation.3">
                  <p:embed/>
                </p:oleObj>
              </mc:Choice>
              <mc:Fallback>
                <p:oleObj name="Equation" r:id="rId10" imgW="990170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11" y="3828936"/>
                        <a:ext cx="22875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7D91241-2E64-4E02-8B5C-EBF33647F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921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 HỆ GIỮA HẰNG SỐ CÂN BẰNG VÀ NHIỆT ĐỘ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4004EAF-454F-4D41-BEAA-3D3D169DD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89D715E6-337E-47B7-9272-6DEA4D81D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56260"/>
              </p:ext>
            </p:extLst>
          </p:nvPr>
        </p:nvGraphicFramePr>
        <p:xfrm>
          <a:off x="1219201" y="980948"/>
          <a:ext cx="3252787" cy="59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5" name="Equation" r:id="rId4" imgW="1231366" imgH="203112" progId="Equation.3">
                  <p:embed/>
                </p:oleObj>
              </mc:Choice>
              <mc:Fallback>
                <p:oleObj name="Equation" r:id="rId4" imgW="1231366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980948"/>
                        <a:ext cx="3252787" cy="593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>
            <a:extLst>
              <a:ext uri="{FF2B5EF4-FFF2-40B4-BE49-F238E27FC236}">
                <a16:creationId xmlns:a16="http://schemas.microsoft.com/office/drawing/2014/main" id="{20F1488A-7BDB-416B-819E-2AB8B7243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4" name="Rectangle 7">
            <a:extLst>
              <a:ext uri="{FF2B5EF4-FFF2-40B4-BE49-F238E27FC236}">
                <a16:creationId xmlns:a16="http://schemas.microsoft.com/office/drawing/2014/main" id="{E07AFA7F-03F5-4BDA-84A1-574A590D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5" name="AutoShape 8">
            <a:extLst>
              <a:ext uri="{FF2B5EF4-FFF2-40B4-BE49-F238E27FC236}">
                <a16:creationId xmlns:a16="http://schemas.microsoft.com/office/drawing/2014/main" id="{8C7E1C69-283F-4A66-B4CA-BD5A5AFFA4E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35150" y="1916113"/>
            <a:ext cx="31686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7504A60-1C6D-48D9-AD99-5F46D1C76EF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419600"/>
            <a:ext cx="4191000" cy="1295400"/>
            <a:chOff x="1183" y="2468"/>
            <a:chExt cx="1934" cy="592"/>
          </a:xfrm>
          <a:noFill/>
        </p:grpSpPr>
        <p:sp>
          <p:nvSpPr>
            <p:cNvPr id="46126" name="Line 10">
              <a:extLst>
                <a:ext uri="{FF2B5EF4-FFF2-40B4-BE49-F238E27FC236}">
                  <a16:creationId xmlns:a16="http://schemas.microsoft.com/office/drawing/2014/main" id="{2E003868-1D96-497F-B1E1-B1911B8B0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2762"/>
              <a:ext cx="279" cy="1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27" name="Line 11">
              <a:extLst>
                <a:ext uri="{FF2B5EF4-FFF2-40B4-BE49-F238E27FC236}">
                  <a16:creationId xmlns:a16="http://schemas.microsoft.com/office/drawing/2014/main" id="{FA2FDD2E-4C90-4213-ADAB-D461C1B65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762"/>
              <a:ext cx="416" cy="1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28" name="Line 12">
              <a:extLst>
                <a:ext uri="{FF2B5EF4-FFF2-40B4-BE49-F238E27FC236}">
                  <a16:creationId xmlns:a16="http://schemas.microsoft.com/office/drawing/2014/main" id="{D8AE1E5B-175D-4BF7-A523-A2BD7233A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762"/>
              <a:ext cx="184" cy="1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29" name="Line 13">
              <a:extLst>
                <a:ext uri="{FF2B5EF4-FFF2-40B4-BE49-F238E27FC236}">
                  <a16:creationId xmlns:a16="http://schemas.microsoft.com/office/drawing/2014/main" id="{811A0549-BE70-4B9F-8630-4D7512B41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2762"/>
              <a:ext cx="207" cy="1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30" name="Rectangle 14">
              <a:extLst>
                <a:ext uri="{FF2B5EF4-FFF2-40B4-BE49-F238E27FC236}">
                  <a16:creationId xmlns:a16="http://schemas.microsoft.com/office/drawing/2014/main" id="{CA26B7EB-2019-4252-A1AC-422D59426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689"/>
              <a:ext cx="77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÷</a:t>
              </a:r>
              <a:endParaRPr lang="en-US" altLang="en-US" sz="1800"/>
            </a:p>
          </p:txBody>
        </p:sp>
        <p:sp>
          <p:nvSpPr>
            <p:cNvPr id="46131" name="Rectangle 15">
              <a:extLst>
                <a:ext uri="{FF2B5EF4-FFF2-40B4-BE49-F238E27FC236}">
                  <a16:creationId xmlns:a16="http://schemas.microsoft.com/office/drawing/2014/main" id="{E124FCB8-EE66-44D0-A4BD-0BC366903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598"/>
              <a:ext cx="77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÷</a:t>
              </a:r>
              <a:endParaRPr lang="en-US" altLang="en-US" sz="1800"/>
            </a:p>
          </p:txBody>
        </p:sp>
        <p:sp>
          <p:nvSpPr>
            <p:cNvPr id="46132" name="Rectangle 16">
              <a:extLst>
                <a:ext uri="{FF2B5EF4-FFF2-40B4-BE49-F238E27FC236}">
                  <a16:creationId xmlns:a16="http://schemas.microsoft.com/office/drawing/2014/main" id="{67951C9D-252B-42B7-A2E4-FF5A4844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819"/>
              <a:ext cx="77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dirty="0">
                  <a:solidFill>
                    <a:srgbClr val="000000"/>
                  </a:solidFill>
                  <a:latin typeface="Symbol" panose="05050102010706020507" pitchFamily="18" charset="2"/>
                </a:rPr>
                <a:t>ø</a:t>
              </a:r>
              <a:endParaRPr lang="en-US" altLang="en-US" sz="1800" dirty="0"/>
            </a:p>
          </p:txBody>
        </p:sp>
        <p:sp>
          <p:nvSpPr>
            <p:cNvPr id="46133" name="Rectangle 17">
              <a:extLst>
                <a:ext uri="{FF2B5EF4-FFF2-40B4-BE49-F238E27FC236}">
                  <a16:creationId xmlns:a16="http://schemas.microsoft.com/office/drawing/2014/main" id="{E452D25A-9D82-4660-B98E-EF3F3165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468"/>
              <a:ext cx="77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dirty="0">
                  <a:solidFill>
                    <a:srgbClr val="000000"/>
                  </a:solidFill>
                  <a:latin typeface="Symbol" panose="05050102010706020507" pitchFamily="18" charset="2"/>
                </a:rPr>
                <a:t>ö</a:t>
              </a:r>
              <a:endParaRPr lang="en-US" altLang="en-US" sz="1800" dirty="0"/>
            </a:p>
          </p:txBody>
        </p:sp>
        <p:sp>
          <p:nvSpPr>
            <p:cNvPr id="46134" name="Rectangle 18">
              <a:extLst>
                <a:ext uri="{FF2B5EF4-FFF2-40B4-BE49-F238E27FC236}">
                  <a16:creationId xmlns:a16="http://schemas.microsoft.com/office/drawing/2014/main" id="{02C855CE-9BC2-4201-BF82-F43B3BA32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2689"/>
              <a:ext cx="77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en-US" sz="1800"/>
            </a:p>
          </p:txBody>
        </p:sp>
        <p:sp>
          <p:nvSpPr>
            <p:cNvPr id="46135" name="Rectangle 19">
              <a:extLst>
                <a:ext uri="{FF2B5EF4-FFF2-40B4-BE49-F238E27FC236}">
                  <a16:creationId xmlns:a16="http://schemas.microsoft.com/office/drawing/2014/main" id="{77C3ED23-8779-43BD-A6EB-4AC565914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2598"/>
              <a:ext cx="77" cy="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dirty="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en-US" sz="1800" dirty="0"/>
            </a:p>
          </p:txBody>
        </p:sp>
        <p:sp>
          <p:nvSpPr>
            <p:cNvPr id="46136" name="Rectangle 20">
              <a:extLst>
                <a:ext uri="{FF2B5EF4-FFF2-40B4-BE49-F238E27FC236}">
                  <a16:creationId xmlns:a16="http://schemas.microsoft.com/office/drawing/2014/main" id="{520FC663-3609-47CA-A6C3-B97526B1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2819"/>
              <a:ext cx="77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en-US" sz="1800"/>
            </a:p>
          </p:txBody>
        </p:sp>
        <p:sp>
          <p:nvSpPr>
            <p:cNvPr id="46137" name="Rectangle 21">
              <a:extLst>
                <a:ext uri="{FF2B5EF4-FFF2-40B4-BE49-F238E27FC236}">
                  <a16:creationId xmlns:a16="http://schemas.microsoft.com/office/drawing/2014/main" id="{723A5C1A-4AC4-4F03-AD02-FEFDF1C72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2468"/>
              <a:ext cx="77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dirty="0">
                  <a:solidFill>
                    <a:srgbClr val="000000"/>
                  </a:solidFill>
                  <a:latin typeface="Symbol" panose="05050102010706020507" pitchFamily="18" charset="2"/>
                </a:rPr>
                <a:t>æ</a:t>
              </a:r>
              <a:endParaRPr lang="en-US" altLang="en-US" sz="1800" dirty="0"/>
            </a:p>
          </p:txBody>
        </p:sp>
        <p:sp>
          <p:nvSpPr>
            <p:cNvPr id="46138" name="Rectangle 22">
              <a:extLst>
                <a:ext uri="{FF2B5EF4-FFF2-40B4-BE49-F238E27FC236}">
                  <a16:creationId xmlns:a16="http://schemas.microsoft.com/office/drawing/2014/main" id="{245B08BD-71DD-4EC8-809B-65FFC192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2609"/>
              <a:ext cx="110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46139" name="Rectangle 23">
              <a:extLst>
                <a:ext uri="{FF2B5EF4-FFF2-40B4-BE49-F238E27FC236}">
                  <a16:creationId xmlns:a16="http://schemas.microsoft.com/office/drawing/2014/main" id="{1B7F2F84-A4F8-4A38-BED0-83A527DA2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2530"/>
              <a:ext cx="103" cy="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dirty="0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endParaRPr lang="en-US" altLang="en-US" sz="1800" dirty="0"/>
            </a:p>
          </p:txBody>
        </p:sp>
        <p:sp>
          <p:nvSpPr>
            <p:cNvPr id="46140" name="Rectangle 24">
              <a:extLst>
                <a:ext uri="{FF2B5EF4-FFF2-40B4-BE49-F238E27FC236}">
                  <a16:creationId xmlns:a16="http://schemas.microsoft.com/office/drawing/2014/main" id="{93662CAE-C1F6-4766-9EA6-58387ADC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609"/>
              <a:ext cx="110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46141" name="Rectangle 25">
              <a:extLst>
                <a:ext uri="{FF2B5EF4-FFF2-40B4-BE49-F238E27FC236}">
                  <a16:creationId xmlns:a16="http://schemas.microsoft.com/office/drawing/2014/main" id="{C90D4E34-D617-48E8-A013-5740A8E0C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2916"/>
              <a:ext cx="6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46142" name="Rectangle 26">
              <a:extLst>
                <a:ext uri="{FF2B5EF4-FFF2-40B4-BE49-F238E27FC236}">
                  <a16:creationId xmlns:a16="http://schemas.microsoft.com/office/drawing/2014/main" id="{93D651D0-A65F-468B-91E0-0396B7DE6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2916"/>
              <a:ext cx="6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46143" name="Rectangle 27">
              <a:extLst>
                <a:ext uri="{FF2B5EF4-FFF2-40B4-BE49-F238E27FC236}">
                  <a16:creationId xmlns:a16="http://schemas.microsoft.com/office/drawing/2014/main" id="{B833D9D7-7856-4175-81D5-5A038BF4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542"/>
              <a:ext cx="6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 dirty="0"/>
            </a:p>
          </p:txBody>
        </p:sp>
        <p:sp>
          <p:nvSpPr>
            <p:cNvPr id="46144" name="Rectangle 28">
              <a:extLst>
                <a:ext uri="{FF2B5EF4-FFF2-40B4-BE49-F238E27FC236}">
                  <a16:creationId xmlns:a16="http://schemas.microsoft.com/office/drawing/2014/main" id="{93B8587D-6197-458D-B648-1DBCC4277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916"/>
              <a:ext cx="6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46145" name="Rectangle 29">
              <a:extLst>
                <a:ext uri="{FF2B5EF4-FFF2-40B4-BE49-F238E27FC236}">
                  <a16:creationId xmlns:a16="http://schemas.microsoft.com/office/drawing/2014/main" id="{290343C7-5064-4916-A392-D3F9984D6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626"/>
              <a:ext cx="6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 dirty="0"/>
            </a:p>
          </p:txBody>
        </p:sp>
        <p:sp>
          <p:nvSpPr>
            <p:cNvPr id="46146" name="Rectangle 30">
              <a:extLst>
                <a:ext uri="{FF2B5EF4-FFF2-40B4-BE49-F238E27FC236}">
                  <a16:creationId xmlns:a16="http://schemas.microsoft.com/office/drawing/2014/main" id="{DC1FD87B-7629-4122-AB02-1F8D0D0C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504"/>
              <a:ext cx="100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 dirty="0"/>
            </a:p>
          </p:txBody>
        </p:sp>
        <p:sp>
          <p:nvSpPr>
            <p:cNvPr id="46147" name="Rectangle 31">
              <a:extLst>
                <a:ext uri="{FF2B5EF4-FFF2-40B4-BE49-F238E27FC236}">
                  <a16:creationId xmlns:a16="http://schemas.microsoft.com/office/drawing/2014/main" id="{1F4FACB9-1BE4-482D-A6C4-D4D978F6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504"/>
              <a:ext cx="100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46148" name="Rectangle 32">
              <a:extLst>
                <a:ext uri="{FF2B5EF4-FFF2-40B4-BE49-F238E27FC236}">
                  <a16:creationId xmlns:a16="http://schemas.microsoft.com/office/drawing/2014/main" id="{25F2EF27-132E-499E-8EED-938A8CBF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632"/>
              <a:ext cx="156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>
                  <a:solidFill>
                    <a:srgbClr val="000000"/>
                  </a:solidFill>
                  <a:latin typeface="Times New Roman" panose="02020603050405020304" pitchFamily="18" charset="0"/>
                </a:rPr>
                <a:t>ln</a:t>
              </a:r>
              <a:endParaRPr lang="en-US" altLang="en-US" sz="1800"/>
            </a:p>
          </p:txBody>
        </p:sp>
        <p:sp>
          <p:nvSpPr>
            <p:cNvPr id="46149" name="Rectangle 33">
              <a:extLst>
                <a:ext uri="{FF2B5EF4-FFF2-40B4-BE49-F238E27FC236}">
                  <a16:creationId xmlns:a16="http://schemas.microsoft.com/office/drawing/2014/main" id="{292DBDD0-7A83-471E-AB1D-471D08D4C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2790"/>
              <a:ext cx="111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800" dirty="0"/>
            </a:p>
          </p:txBody>
        </p:sp>
        <p:sp>
          <p:nvSpPr>
            <p:cNvPr id="46150" name="Rectangle 34">
              <a:extLst>
                <a:ext uri="{FF2B5EF4-FFF2-40B4-BE49-F238E27FC236}">
                  <a16:creationId xmlns:a16="http://schemas.microsoft.com/office/drawing/2014/main" id="{EDA8CC80-28B7-4F9E-A6ED-C0DB3778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2790"/>
              <a:ext cx="111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800"/>
            </a:p>
          </p:txBody>
        </p:sp>
        <p:sp>
          <p:nvSpPr>
            <p:cNvPr id="46151" name="Rectangle 35">
              <a:extLst>
                <a:ext uri="{FF2B5EF4-FFF2-40B4-BE49-F238E27FC236}">
                  <a16:creationId xmlns:a16="http://schemas.microsoft.com/office/drawing/2014/main" id="{838534A0-BB97-4CEF-A71D-05B7432B4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2790"/>
              <a:ext cx="122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1800"/>
            </a:p>
          </p:txBody>
        </p:sp>
        <p:sp>
          <p:nvSpPr>
            <p:cNvPr id="46152" name="Rectangle 36">
              <a:extLst>
                <a:ext uri="{FF2B5EF4-FFF2-40B4-BE49-F238E27FC236}">
                  <a16:creationId xmlns:a16="http://schemas.microsoft.com/office/drawing/2014/main" id="{AF46E5A1-116B-4219-89BB-F39AAE30E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2546"/>
              <a:ext cx="144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lang="en-US" altLang="en-US" sz="1800" dirty="0"/>
            </a:p>
          </p:txBody>
        </p:sp>
        <p:sp>
          <p:nvSpPr>
            <p:cNvPr id="46153" name="Rectangle 37">
              <a:extLst>
                <a:ext uri="{FF2B5EF4-FFF2-40B4-BE49-F238E27FC236}">
                  <a16:creationId xmlns:a16="http://schemas.microsoft.com/office/drawing/2014/main" id="{9A37F414-B37E-4C44-8291-1F48955F6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790"/>
              <a:ext cx="133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  <p:sp>
          <p:nvSpPr>
            <p:cNvPr id="46154" name="Rectangle 38">
              <a:extLst>
                <a:ext uri="{FF2B5EF4-FFF2-40B4-BE49-F238E27FC236}">
                  <a16:creationId xmlns:a16="http://schemas.microsoft.com/office/drawing/2014/main" id="{535A682F-D1B6-4EB0-B3C5-1D20C3606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2555"/>
              <a:ext cx="133" cy="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5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1800" dirty="0"/>
            </a:p>
          </p:txBody>
        </p:sp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6FE094D2-B957-4CB1-A429-14507C481A84}"/>
              </a:ext>
            </a:extLst>
          </p:cNvPr>
          <p:cNvGrpSpPr>
            <a:grpSpLocks/>
          </p:cNvGrpSpPr>
          <p:nvPr/>
        </p:nvGrpSpPr>
        <p:grpSpPr bwMode="auto">
          <a:xfrm>
            <a:off x="2059585" y="3287715"/>
            <a:ext cx="2809875" cy="909638"/>
            <a:chOff x="1183" y="1848"/>
            <a:chExt cx="1770" cy="573"/>
          </a:xfrm>
        </p:grpSpPr>
        <p:sp>
          <p:nvSpPr>
            <p:cNvPr id="48158" name="Line 40">
              <a:extLst>
                <a:ext uri="{FF2B5EF4-FFF2-40B4-BE49-F238E27FC236}">
                  <a16:creationId xmlns:a16="http://schemas.microsoft.com/office/drawing/2014/main" id="{3C89C3E0-F6E2-4161-A713-60EE1CF11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" y="2122"/>
              <a:ext cx="4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Line 41">
              <a:extLst>
                <a:ext uri="{FF2B5EF4-FFF2-40B4-BE49-F238E27FC236}">
                  <a16:creationId xmlns:a16="http://schemas.microsoft.com/office/drawing/2014/main" id="{395A1728-370B-4305-B751-7D9B08324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" y="2122"/>
              <a:ext cx="36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Rectangle 42">
              <a:extLst>
                <a:ext uri="{FF2B5EF4-FFF2-40B4-BE49-F238E27FC236}">
                  <a16:creationId xmlns:a16="http://schemas.microsoft.com/office/drawing/2014/main" id="{43042C61-CF36-4C3D-839F-1751287F9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858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dirty="0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endParaRPr lang="en-US" altLang="en-US" sz="1800" dirty="0"/>
            </a:p>
          </p:txBody>
        </p:sp>
        <p:sp>
          <p:nvSpPr>
            <p:cNvPr id="48161" name="Rectangle 43">
              <a:extLst>
                <a:ext uri="{FF2B5EF4-FFF2-40B4-BE49-F238E27FC236}">
                  <a16:creationId xmlns:a16="http://schemas.microsoft.com/office/drawing/2014/main" id="{0A41ED5C-9741-4E5E-88A6-8360B6A0B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1969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1800"/>
            </a:p>
          </p:txBody>
        </p:sp>
        <p:sp>
          <p:nvSpPr>
            <p:cNvPr id="48162" name="Rectangle 44">
              <a:extLst>
                <a:ext uri="{FF2B5EF4-FFF2-40B4-BE49-F238E27FC236}">
                  <a16:creationId xmlns:a16="http://schemas.microsoft.com/office/drawing/2014/main" id="{A9BFB5A9-3E38-46B6-AD50-61075ECE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1853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dirty="0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endParaRPr lang="en-US" altLang="en-US" sz="1800" dirty="0"/>
            </a:p>
          </p:txBody>
        </p:sp>
        <p:sp>
          <p:nvSpPr>
            <p:cNvPr id="48163" name="Rectangle 45">
              <a:extLst>
                <a:ext uri="{FF2B5EF4-FFF2-40B4-BE49-F238E27FC236}">
                  <a16:creationId xmlns:a16="http://schemas.microsoft.com/office/drawing/2014/main" id="{BB61B295-417D-4536-A94D-7A65C555D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969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48164" name="Rectangle 46">
              <a:extLst>
                <a:ext uri="{FF2B5EF4-FFF2-40B4-BE49-F238E27FC236}">
                  <a16:creationId xmlns:a16="http://schemas.microsoft.com/office/drawing/2014/main" id="{F69D945C-F1BB-449A-922C-BFE0DC2C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1969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48165" name="Rectangle 47">
              <a:extLst>
                <a:ext uri="{FF2B5EF4-FFF2-40B4-BE49-F238E27FC236}">
                  <a16:creationId xmlns:a16="http://schemas.microsoft.com/office/drawing/2014/main" id="{BB2C544E-06A8-44BB-A84D-BD1FBF5B2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184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/>
            </a:p>
          </p:txBody>
        </p:sp>
        <p:sp>
          <p:nvSpPr>
            <p:cNvPr id="48166" name="Rectangle 48">
              <a:extLst>
                <a:ext uri="{FF2B5EF4-FFF2-40B4-BE49-F238E27FC236}">
                  <a16:creationId xmlns:a16="http://schemas.microsoft.com/office/drawing/2014/main" id="{62A03BD8-F11E-440D-B35D-A093C124D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227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48167" name="Rectangle 49">
              <a:extLst>
                <a:ext uri="{FF2B5EF4-FFF2-40B4-BE49-F238E27FC236}">
                  <a16:creationId xmlns:a16="http://schemas.microsoft.com/office/drawing/2014/main" id="{90424212-15D9-46E5-9CAF-1E25735B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84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/>
            </a:p>
          </p:txBody>
        </p:sp>
        <p:sp>
          <p:nvSpPr>
            <p:cNvPr id="48168" name="Rectangle 50">
              <a:extLst>
                <a:ext uri="{FF2B5EF4-FFF2-40B4-BE49-F238E27FC236}">
                  <a16:creationId xmlns:a16="http://schemas.microsoft.com/office/drawing/2014/main" id="{63074CC5-57A3-41DF-8466-8EED2CD24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11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48169" name="Rectangle 51">
              <a:extLst>
                <a:ext uri="{FF2B5EF4-FFF2-40B4-BE49-F238E27FC236}">
                  <a16:creationId xmlns:a16="http://schemas.microsoft.com/office/drawing/2014/main" id="{5FCA4AF9-7245-4BBA-9483-F61E4B54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1992"/>
              <a:ext cx="1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Times New Roman" panose="02020603050405020304" pitchFamily="18" charset="0"/>
                </a:rPr>
                <a:t>ln</a:t>
              </a:r>
              <a:endParaRPr lang="en-US" altLang="en-US" sz="1800"/>
            </a:p>
          </p:txBody>
        </p:sp>
        <p:sp>
          <p:nvSpPr>
            <p:cNvPr id="48170" name="Rectangle 52">
              <a:extLst>
                <a:ext uri="{FF2B5EF4-FFF2-40B4-BE49-F238E27FC236}">
                  <a16:creationId xmlns:a16="http://schemas.microsoft.com/office/drawing/2014/main" id="{A96D9F72-DE12-4DC8-91CC-FAE3A0532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2151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1800"/>
            </a:p>
          </p:txBody>
        </p:sp>
        <p:sp>
          <p:nvSpPr>
            <p:cNvPr id="48171" name="Rectangle 53">
              <a:extLst>
                <a:ext uri="{FF2B5EF4-FFF2-40B4-BE49-F238E27FC236}">
                  <a16:creationId xmlns:a16="http://schemas.microsoft.com/office/drawing/2014/main" id="{60D2D49C-DC96-40EC-8CFA-5FBFD1736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864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en-US" sz="1800"/>
            </a:p>
          </p:txBody>
        </p:sp>
        <p:sp>
          <p:nvSpPr>
            <p:cNvPr id="48172" name="Rectangle 54">
              <a:extLst>
                <a:ext uri="{FF2B5EF4-FFF2-40B4-BE49-F238E27FC236}">
                  <a16:creationId xmlns:a16="http://schemas.microsoft.com/office/drawing/2014/main" id="{88C66C9E-BFB7-49FD-9840-6A9BB52FE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151"/>
              <a:ext cx="2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RT</a:t>
              </a:r>
              <a:endParaRPr lang="en-US" altLang="en-US" sz="1800"/>
            </a:p>
          </p:txBody>
        </p:sp>
        <p:sp>
          <p:nvSpPr>
            <p:cNvPr id="48173" name="Rectangle 55">
              <a:extLst>
                <a:ext uri="{FF2B5EF4-FFF2-40B4-BE49-F238E27FC236}">
                  <a16:creationId xmlns:a16="http://schemas.microsoft.com/office/drawing/2014/main" id="{B1FA00AF-F82F-45E9-ABE9-A5DB7009E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86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lang="en-US" altLang="en-US" sz="1800"/>
            </a:p>
          </p:txBody>
        </p:sp>
        <p:sp>
          <p:nvSpPr>
            <p:cNvPr id="48174" name="Rectangle 56">
              <a:extLst>
                <a:ext uri="{FF2B5EF4-FFF2-40B4-BE49-F238E27FC236}">
                  <a16:creationId xmlns:a16="http://schemas.microsoft.com/office/drawing/2014/main" id="{13F0E626-90CD-406A-AFF5-14905A78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1992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</p:grpSp>
      <p:grpSp>
        <p:nvGrpSpPr>
          <p:cNvPr id="4" name="Group 57">
            <a:extLst>
              <a:ext uri="{FF2B5EF4-FFF2-40B4-BE49-F238E27FC236}">
                <a16:creationId xmlns:a16="http://schemas.microsoft.com/office/drawing/2014/main" id="{4D06614E-A678-424C-AB07-419B0E55230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286000"/>
            <a:ext cx="2774950" cy="919163"/>
            <a:chOff x="1183" y="1221"/>
            <a:chExt cx="1748" cy="579"/>
          </a:xfrm>
        </p:grpSpPr>
        <p:sp>
          <p:nvSpPr>
            <p:cNvPr id="48141" name="Line 58">
              <a:extLst>
                <a:ext uri="{FF2B5EF4-FFF2-40B4-BE49-F238E27FC236}">
                  <a16:creationId xmlns:a16="http://schemas.microsoft.com/office/drawing/2014/main" id="{4FBC1276-0CB1-4EB8-8B95-A18D62CC8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1501"/>
              <a:ext cx="4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Line 59">
              <a:extLst>
                <a:ext uri="{FF2B5EF4-FFF2-40B4-BE49-F238E27FC236}">
                  <a16:creationId xmlns:a16="http://schemas.microsoft.com/office/drawing/2014/main" id="{7465D166-CE31-44D2-96ED-1FE277901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1501"/>
              <a:ext cx="36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Rectangle 60">
              <a:extLst>
                <a:ext uri="{FF2B5EF4-FFF2-40B4-BE49-F238E27FC236}">
                  <a16:creationId xmlns:a16="http://schemas.microsoft.com/office/drawing/2014/main" id="{A0F9C90B-2187-4809-ABD9-6DF79620B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1221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endParaRPr lang="en-US" altLang="en-US" sz="1800"/>
            </a:p>
          </p:txBody>
        </p:sp>
        <p:sp>
          <p:nvSpPr>
            <p:cNvPr id="48144" name="Rectangle 61">
              <a:extLst>
                <a:ext uri="{FF2B5EF4-FFF2-40B4-BE49-F238E27FC236}">
                  <a16:creationId xmlns:a16="http://schemas.microsoft.com/office/drawing/2014/main" id="{6E3005AA-DD0F-4D0D-81DA-488647E2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348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1800"/>
            </a:p>
          </p:txBody>
        </p:sp>
        <p:sp>
          <p:nvSpPr>
            <p:cNvPr id="48145" name="Rectangle 62">
              <a:extLst>
                <a:ext uri="{FF2B5EF4-FFF2-40B4-BE49-F238E27FC236}">
                  <a16:creationId xmlns:a16="http://schemas.microsoft.com/office/drawing/2014/main" id="{7E1DE530-8DC0-4437-ACD4-A3FC47EEA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1253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dirty="0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endParaRPr lang="en-US" altLang="en-US" sz="1800" dirty="0"/>
            </a:p>
          </p:txBody>
        </p:sp>
        <p:sp>
          <p:nvSpPr>
            <p:cNvPr id="48146" name="Rectangle 63">
              <a:extLst>
                <a:ext uri="{FF2B5EF4-FFF2-40B4-BE49-F238E27FC236}">
                  <a16:creationId xmlns:a16="http://schemas.microsoft.com/office/drawing/2014/main" id="{E7DA59E1-8501-489B-82BB-5E99DC781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348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48147" name="Rectangle 64">
              <a:extLst>
                <a:ext uri="{FF2B5EF4-FFF2-40B4-BE49-F238E27FC236}">
                  <a16:creationId xmlns:a16="http://schemas.microsoft.com/office/drawing/2014/main" id="{79FF6D92-5A90-4AB1-8300-45FD2EF79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348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48148" name="Rectangle 65">
              <a:extLst>
                <a:ext uri="{FF2B5EF4-FFF2-40B4-BE49-F238E27FC236}">
                  <a16:creationId xmlns:a16="http://schemas.microsoft.com/office/drawing/2014/main" id="{2612E783-C9C4-45BA-A00F-BF7732263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22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/>
            </a:p>
          </p:txBody>
        </p:sp>
        <p:sp>
          <p:nvSpPr>
            <p:cNvPr id="48149" name="Rectangle 66">
              <a:extLst>
                <a:ext uri="{FF2B5EF4-FFF2-40B4-BE49-F238E27FC236}">
                  <a16:creationId xmlns:a16="http://schemas.microsoft.com/office/drawing/2014/main" id="{A53F3FE8-8413-4011-94FF-0F112BED9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1656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48150" name="Rectangle 67">
              <a:extLst>
                <a:ext uri="{FF2B5EF4-FFF2-40B4-BE49-F238E27FC236}">
                  <a16:creationId xmlns:a16="http://schemas.microsoft.com/office/drawing/2014/main" id="{A73CBF55-DEE3-4E2F-9417-CD4C8349B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122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/>
            </a:p>
          </p:txBody>
        </p:sp>
        <p:sp>
          <p:nvSpPr>
            <p:cNvPr id="48151" name="Rectangle 68">
              <a:extLst>
                <a:ext uri="{FF2B5EF4-FFF2-40B4-BE49-F238E27FC236}">
                  <a16:creationId xmlns:a16="http://schemas.microsoft.com/office/drawing/2014/main" id="{9FFFD6DD-AE79-492D-8E0B-1D8FDFEFB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49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48152" name="Rectangle 69">
              <a:extLst>
                <a:ext uri="{FF2B5EF4-FFF2-40B4-BE49-F238E27FC236}">
                  <a16:creationId xmlns:a16="http://schemas.microsoft.com/office/drawing/2014/main" id="{37A8DA6E-AE7B-4C2B-8127-46F27612B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1371"/>
              <a:ext cx="1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Times New Roman" panose="02020603050405020304" pitchFamily="18" charset="0"/>
                </a:rPr>
                <a:t>ln</a:t>
              </a:r>
              <a:endParaRPr lang="en-US" altLang="en-US" sz="1800"/>
            </a:p>
          </p:txBody>
        </p:sp>
        <p:sp>
          <p:nvSpPr>
            <p:cNvPr id="48153" name="Rectangle 70">
              <a:extLst>
                <a:ext uri="{FF2B5EF4-FFF2-40B4-BE49-F238E27FC236}">
                  <a16:creationId xmlns:a16="http://schemas.microsoft.com/office/drawing/2014/main" id="{C05727A1-C62F-4794-B050-CB4C323F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1530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1800"/>
            </a:p>
          </p:txBody>
        </p:sp>
        <p:sp>
          <p:nvSpPr>
            <p:cNvPr id="48154" name="Rectangle 71">
              <a:extLst>
                <a:ext uri="{FF2B5EF4-FFF2-40B4-BE49-F238E27FC236}">
                  <a16:creationId xmlns:a16="http://schemas.microsoft.com/office/drawing/2014/main" id="{08B4CA85-082C-4BF9-BDF3-0F7D9C1F4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1244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en-US" sz="1800"/>
            </a:p>
          </p:txBody>
        </p:sp>
        <p:sp>
          <p:nvSpPr>
            <p:cNvPr id="48155" name="Rectangle 72">
              <a:extLst>
                <a:ext uri="{FF2B5EF4-FFF2-40B4-BE49-F238E27FC236}">
                  <a16:creationId xmlns:a16="http://schemas.microsoft.com/office/drawing/2014/main" id="{9E78E284-22DB-4EAB-A202-45676A4D9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1530"/>
              <a:ext cx="2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RT</a:t>
              </a:r>
              <a:endParaRPr lang="en-US" altLang="en-US" sz="1800"/>
            </a:p>
          </p:txBody>
        </p:sp>
        <p:sp>
          <p:nvSpPr>
            <p:cNvPr id="48156" name="Rectangle 73">
              <a:extLst>
                <a:ext uri="{FF2B5EF4-FFF2-40B4-BE49-F238E27FC236}">
                  <a16:creationId xmlns:a16="http://schemas.microsoft.com/office/drawing/2014/main" id="{9B444070-E9A6-4C3A-A754-A1323CF5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4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lang="en-US" altLang="en-US" sz="1800"/>
            </a:p>
          </p:txBody>
        </p:sp>
        <p:sp>
          <p:nvSpPr>
            <p:cNvPr id="48157" name="Rectangle 74">
              <a:extLst>
                <a:ext uri="{FF2B5EF4-FFF2-40B4-BE49-F238E27FC236}">
                  <a16:creationId xmlns:a16="http://schemas.microsoft.com/office/drawing/2014/main" id="{F8037D48-DD11-4F32-9CC5-8E914D9D5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137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960EAB-4540-4CB9-BA62-6CE8B8A16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1763159"/>
            <a:ext cx="3252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∆G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RTlnK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81416-1C26-4181-BCCD-F074C14B4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7" y="4446974"/>
            <a:ext cx="32702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∆H &gt; 0 : T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  K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∆H &lt; 0 : T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  K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E5884-D282-4024-ABA9-7C5553E1470A}"/>
              </a:ext>
            </a:extLst>
          </p:cNvPr>
          <p:cNvSpPr txBox="1"/>
          <p:nvPr/>
        </p:nvSpPr>
        <p:spPr>
          <a:xfrm>
            <a:off x="5110527" y="1144214"/>
            <a:ext cx="402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C00000"/>
                </a:solidFill>
              </a:rPr>
              <a:t>Xem </a:t>
            </a:r>
            <a:r>
              <a:rPr lang="vi-VN" sz="2800" dirty="0">
                <a:solidFill>
                  <a:srgbClr val="C00000"/>
                </a:solidFill>
                <a:sym typeface="Symbol" panose="05050102010706020507" pitchFamily="18" charset="2"/>
              </a:rPr>
              <a:t>H</a:t>
            </a:r>
            <a:r>
              <a:rPr lang="vi-VN" sz="2800" baseline="30000" dirty="0">
                <a:solidFill>
                  <a:srgbClr val="C00000"/>
                </a:solidFill>
                <a:sym typeface="Symbol" panose="05050102010706020507" pitchFamily="18" charset="2"/>
              </a:rPr>
              <a:t>0</a:t>
            </a:r>
            <a:r>
              <a:rPr lang="vi-VN" sz="2800" dirty="0">
                <a:solidFill>
                  <a:srgbClr val="C00000"/>
                </a:solidFill>
                <a:sym typeface="Symbol" panose="05050102010706020507" pitchFamily="18" charset="2"/>
              </a:rPr>
              <a:t> và  S</a:t>
            </a:r>
            <a:r>
              <a:rPr lang="vi-VN" sz="2800" baseline="30000" dirty="0">
                <a:solidFill>
                  <a:srgbClr val="C00000"/>
                </a:solidFill>
                <a:sym typeface="Symbol" panose="05050102010706020507" pitchFamily="18" charset="2"/>
              </a:rPr>
              <a:t>0</a:t>
            </a:r>
            <a:r>
              <a:rPr lang="vi-VN" sz="2800" dirty="0">
                <a:solidFill>
                  <a:srgbClr val="C00000"/>
                </a:solidFill>
                <a:sym typeface="Symbol" panose="05050102010706020507" pitchFamily="18" charset="2"/>
              </a:rPr>
              <a:t> là hằng số trong khoảng nhiệt độ: T</a:t>
            </a:r>
            <a:r>
              <a:rPr lang="vi-V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vi-VN" sz="2800" dirty="0">
                <a:solidFill>
                  <a:srgbClr val="C00000"/>
                </a:solidFill>
                <a:sym typeface="Symbol" panose="05050102010706020507" pitchFamily="18" charset="2"/>
              </a:rPr>
              <a:t> –T</a:t>
            </a:r>
            <a:r>
              <a:rPr lang="vi-V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vi-VN" sz="2800" dirty="0">
                <a:solidFill>
                  <a:srgbClr val="C00000"/>
                </a:solidFill>
                <a:sym typeface="Symbol" panose="05050102010706020507" pitchFamily="18" charset="2"/>
              </a:rPr>
              <a:t>.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9CC102C-3E03-4EAC-B5E6-F45C4FB2F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706438"/>
          </a:xfrm>
        </p:spPr>
        <p:txBody>
          <a:bodyPr/>
          <a:lstStyle/>
          <a:p>
            <a:pPr algn="l" eaLnBrk="1" hangingPunct="1"/>
            <a:r>
              <a:rPr lang="en-US" altLang="en-US" sz="2800" b="1">
                <a:solidFill>
                  <a:srgbClr val="FF0000"/>
                </a:solidFill>
              </a:rPr>
              <a:t>Ví dụ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06F4D75-A85E-4B35-8A27-D1074D6D2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6868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s-ES" altLang="en-US" dirty="0"/>
              <a:t>	    </a:t>
            </a:r>
            <a:r>
              <a:rPr lang="es-ES" altLang="en-US" sz="2800" dirty="0">
                <a:solidFill>
                  <a:srgbClr val="FF0000"/>
                </a:solidFill>
              </a:rPr>
              <a:t>NO</a:t>
            </a:r>
            <a:r>
              <a:rPr lang="es-ES" altLang="en-US" sz="2800" baseline="-25000" dirty="0">
                <a:solidFill>
                  <a:srgbClr val="FF0000"/>
                </a:solidFill>
              </a:rPr>
              <a:t>(k)</a:t>
            </a:r>
            <a:r>
              <a:rPr lang="es-ES" altLang="en-US" sz="2800" dirty="0">
                <a:solidFill>
                  <a:srgbClr val="FF0000"/>
                </a:solidFill>
              </a:rPr>
              <a:t> + ½ O</a:t>
            </a:r>
            <a:r>
              <a:rPr lang="es-ES" altLang="en-US" sz="2800" baseline="-25000" dirty="0">
                <a:solidFill>
                  <a:srgbClr val="FF0000"/>
                </a:solidFill>
              </a:rPr>
              <a:t>2(k)</a:t>
            </a:r>
            <a:r>
              <a:rPr lang="es-ES" altLang="en-US" sz="2800" dirty="0">
                <a:solidFill>
                  <a:srgbClr val="FF0000"/>
                </a:solidFill>
              </a:rPr>
              <a:t> </a:t>
            </a:r>
            <a:r>
              <a:rPr lang="es-ES" altLang="en-US" sz="28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⇌</a:t>
            </a:r>
            <a:r>
              <a:rPr lang="es-ES" altLang="en-US" sz="2800" dirty="0">
                <a:solidFill>
                  <a:srgbClr val="FF0000"/>
                </a:solidFill>
              </a:rPr>
              <a:t> NO</a:t>
            </a:r>
            <a:r>
              <a:rPr lang="es-ES" altLang="en-US" sz="2800" baseline="-25000" dirty="0">
                <a:solidFill>
                  <a:srgbClr val="FF0000"/>
                </a:solidFill>
              </a:rPr>
              <a:t>2(k)</a:t>
            </a:r>
            <a:r>
              <a:rPr lang="es-ES" altLang="en-US" sz="2800" dirty="0">
                <a:solidFill>
                  <a:srgbClr val="FF0000"/>
                </a:solidFill>
              </a:rPr>
              <a:t>	; </a:t>
            </a:r>
            <a:r>
              <a:rPr lang="es-ES" altLang="en-US" sz="2800" dirty="0" err="1">
                <a:solidFill>
                  <a:srgbClr val="FF0000"/>
                </a:solidFill>
              </a:rPr>
              <a:t>Tính</a:t>
            </a:r>
            <a:r>
              <a:rPr lang="es-ES" altLang="en-US" sz="2800" dirty="0">
                <a:solidFill>
                  <a:srgbClr val="FF0000"/>
                </a:solidFill>
              </a:rPr>
              <a:t> </a:t>
            </a:r>
            <a:r>
              <a:rPr lang="es-ES" altLang="en-US" sz="2800" dirty="0" err="1">
                <a:solidFill>
                  <a:srgbClr val="FF0000"/>
                </a:solidFill>
              </a:rPr>
              <a:t>K</a:t>
            </a:r>
            <a:r>
              <a:rPr lang="es-ES" altLang="en-US" sz="2800" baseline="-25000" dirty="0" err="1">
                <a:solidFill>
                  <a:srgbClr val="FF0000"/>
                </a:solidFill>
              </a:rPr>
              <a:t>p</a:t>
            </a:r>
            <a:r>
              <a:rPr lang="es-ES" altLang="en-US" sz="2800" dirty="0">
                <a:solidFill>
                  <a:srgbClr val="FF0000"/>
                </a:solidFill>
              </a:rPr>
              <a:t> ở 325</a:t>
            </a:r>
            <a:r>
              <a:rPr lang="es-ES" altLang="en-US" sz="2800" baseline="30000" dirty="0">
                <a:solidFill>
                  <a:srgbClr val="FF0000"/>
                </a:solidFill>
              </a:rPr>
              <a:t>0</a:t>
            </a:r>
            <a:r>
              <a:rPr lang="es-ES" altLang="en-US" sz="2800" dirty="0">
                <a:solidFill>
                  <a:srgbClr val="FF0000"/>
                </a:solidFill>
              </a:rPr>
              <a:t>C ?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s-ES" altLang="en-US" sz="2400" dirty="0"/>
              <a:t> </a:t>
            </a:r>
            <a:r>
              <a:rPr lang="es-ES" altLang="en-US" sz="2800" dirty="0" err="1">
                <a:solidFill>
                  <a:srgbClr val="006600"/>
                </a:solidFill>
              </a:rPr>
              <a:t>Biết</a:t>
            </a:r>
            <a:r>
              <a:rPr lang="es-ES" altLang="en-US" sz="2800" dirty="0">
                <a:solidFill>
                  <a:srgbClr val="006600"/>
                </a:solidFill>
              </a:rPr>
              <a:t>: </a:t>
            </a:r>
            <a:r>
              <a:rPr lang="en-US" altLang="en-US" sz="2800" dirty="0">
                <a:solidFill>
                  <a:srgbClr val="006600"/>
                </a:solidFill>
                <a:sym typeface="Symbol" panose="05050102010706020507" pitchFamily="18" charset="2"/>
              </a:rPr>
              <a:t></a:t>
            </a:r>
            <a:r>
              <a:rPr lang="es-ES" altLang="en-US" sz="2800" dirty="0">
                <a:solidFill>
                  <a:srgbClr val="006600"/>
                </a:solidFill>
              </a:rPr>
              <a:t>H</a:t>
            </a:r>
            <a:r>
              <a:rPr lang="es-ES" altLang="en-US" sz="2800" baseline="30000" dirty="0">
                <a:solidFill>
                  <a:srgbClr val="006600"/>
                </a:solidFill>
              </a:rPr>
              <a:t>0</a:t>
            </a:r>
            <a:r>
              <a:rPr lang="es-ES" altLang="en-US" sz="2800" dirty="0">
                <a:solidFill>
                  <a:srgbClr val="006600"/>
                </a:solidFill>
              </a:rPr>
              <a:t> = -56,484 kJ </a:t>
            </a:r>
            <a:r>
              <a:rPr lang="es-ES" altLang="en-US" sz="2800" dirty="0" err="1">
                <a:solidFill>
                  <a:srgbClr val="006600"/>
                </a:solidFill>
              </a:rPr>
              <a:t>và</a:t>
            </a:r>
            <a:r>
              <a:rPr lang="es-ES" altLang="en-US" sz="2800" dirty="0">
                <a:solidFill>
                  <a:srgbClr val="006600"/>
                </a:solidFill>
              </a:rPr>
              <a:t> </a:t>
            </a:r>
            <a:r>
              <a:rPr lang="es-ES" altLang="en-US" sz="2800" dirty="0" err="1">
                <a:solidFill>
                  <a:srgbClr val="006600"/>
                </a:solidFill>
              </a:rPr>
              <a:t>K</a:t>
            </a:r>
            <a:r>
              <a:rPr lang="es-ES" altLang="en-US" sz="2800" baseline="-25000" dirty="0" err="1">
                <a:solidFill>
                  <a:srgbClr val="006600"/>
                </a:solidFill>
              </a:rPr>
              <a:t>p</a:t>
            </a:r>
            <a:r>
              <a:rPr lang="es-ES" altLang="en-US" sz="2800" dirty="0">
                <a:solidFill>
                  <a:srgbClr val="006600"/>
                </a:solidFill>
              </a:rPr>
              <a:t> = 1,3.10</a:t>
            </a:r>
            <a:r>
              <a:rPr lang="es-ES" altLang="en-US" sz="2800" baseline="30000" dirty="0">
                <a:solidFill>
                  <a:srgbClr val="006600"/>
                </a:solidFill>
              </a:rPr>
              <a:t>6</a:t>
            </a:r>
            <a:r>
              <a:rPr lang="es-ES" altLang="en-US" sz="2800" dirty="0">
                <a:solidFill>
                  <a:srgbClr val="006600"/>
                </a:solidFill>
              </a:rPr>
              <a:t> ở 25</a:t>
            </a:r>
            <a:r>
              <a:rPr lang="es-ES" altLang="en-US" sz="2800" baseline="30000" dirty="0">
                <a:solidFill>
                  <a:srgbClr val="006600"/>
                </a:solidFill>
              </a:rPr>
              <a:t>0</a:t>
            </a:r>
            <a:r>
              <a:rPr lang="es-ES" altLang="en-US" sz="2800" dirty="0">
                <a:solidFill>
                  <a:srgbClr val="006600"/>
                </a:solidFill>
              </a:rPr>
              <a:t>C.</a:t>
            </a:r>
            <a:endParaRPr lang="en-US" altLang="en-US" sz="2800" dirty="0">
              <a:solidFill>
                <a:srgbClr val="006600"/>
              </a:solidFill>
            </a:endParaRP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75A8980-C175-4FE6-9052-434A3DD78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67A6233-1750-4E3D-B300-A5FB7A4A2085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5300663"/>
            <a:ext cx="1728787" cy="503237"/>
            <a:chOff x="1107" y="3102"/>
            <a:chExt cx="1089" cy="317"/>
          </a:xfrm>
        </p:grpSpPr>
        <p:sp>
          <p:nvSpPr>
            <p:cNvPr id="50256" name="Rectangle 6">
              <a:extLst>
                <a:ext uri="{FF2B5EF4-FFF2-40B4-BE49-F238E27FC236}">
                  <a16:creationId xmlns:a16="http://schemas.microsoft.com/office/drawing/2014/main" id="{D3A03EFC-2AB3-4B1B-90A5-3EA40453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128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endParaRPr lang="en-US" altLang="en-US" sz="1800" dirty="0"/>
            </a:p>
          </p:txBody>
        </p:sp>
        <p:sp>
          <p:nvSpPr>
            <p:cNvPr id="50257" name="Rectangle 7">
              <a:extLst>
                <a:ext uri="{FF2B5EF4-FFF2-40B4-BE49-F238E27FC236}">
                  <a16:creationId xmlns:a16="http://schemas.microsoft.com/office/drawing/2014/main" id="{1CD2AF1F-69E9-43E4-8FB0-EAC4EF3F0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3128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 sz="1800" dirty="0"/>
            </a:p>
          </p:txBody>
        </p:sp>
        <p:sp>
          <p:nvSpPr>
            <p:cNvPr id="50258" name="Rectangle 8">
              <a:extLst>
                <a:ext uri="{FF2B5EF4-FFF2-40B4-BE49-F238E27FC236}">
                  <a16:creationId xmlns:a16="http://schemas.microsoft.com/office/drawing/2014/main" id="{A314CA52-7C22-4613-8652-C451983F6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3128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en-US" sz="1800"/>
            </a:p>
          </p:txBody>
        </p:sp>
        <p:sp>
          <p:nvSpPr>
            <p:cNvPr id="50259" name="Rectangle 9">
              <a:extLst>
                <a:ext uri="{FF2B5EF4-FFF2-40B4-BE49-F238E27FC236}">
                  <a16:creationId xmlns:a16="http://schemas.microsoft.com/office/drawing/2014/main" id="{1B2E3346-9985-4519-B986-10F50442E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3265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325</a:t>
              </a:r>
              <a:endParaRPr lang="en-US" altLang="en-US" sz="1800"/>
            </a:p>
          </p:txBody>
        </p:sp>
        <p:sp>
          <p:nvSpPr>
            <p:cNvPr id="50260" name="Rectangle 10">
              <a:extLst>
                <a:ext uri="{FF2B5EF4-FFF2-40B4-BE49-F238E27FC236}">
                  <a16:creationId xmlns:a16="http://schemas.microsoft.com/office/drawing/2014/main" id="{C5863C2C-F261-47D1-B529-2A23A292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310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50261" name="Rectangle 11">
              <a:extLst>
                <a:ext uri="{FF2B5EF4-FFF2-40B4-BE49-F238E27FC236}">
                  <a16:creationId xmlns:a16="http://schemas.microsoft.com/office/drawing/2014/main" id="{BA051E6B-3B12-4D2A-9AC5-53DEB850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128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1800" dirty="0"/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BD0DAD92-CABC-449C-80B4-8AD6290C52D5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581525"/>
            <a:ext cx="1928812" cy="501650"/>
            <a:chOff x="1096" y="2763"/>
            <a:chExt cx="1215" cy="316"/>
          </a:xfrm>
        </p:grpSpPr>
        <p:sp>
          <p:nvSpPr>
            <p:cNvPr id="50249" name="Rectangle 13">
              <a:extLst>
                <a:ext uri="{FF2B5EF4-FFF2-40B4-BE49-F238E27FC236}">
                  <a16:creationId xmlns:a16="http://schemas.microsoft.com/office/drawing/2014/main" id="{62DDBDD2-8C36-4815-824E-404480A33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2789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64</a:t>
              </a:r>
              <a:endParaRPr lang="en-US" altLang="en-US" sz="1800"/>
            </a:p>
          </p:txBody>
        </p:sp>
        <p:sp>
          <p:nvSpPr>
            <p:cNvPr id="50250" name="Rectangle 14">
              <a:extLst>
                <a:ext uri="{FF2B5EF4-FFF2-40B4-BE49-F238E27FC236}">
                  <a16:creationId xmlns:a16="http://schemas.microsoft.com/office/drawing/2014/main" id="{E103F272-33FF-49BE-A265-E3D2484EC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2789"/>
              <a:ext cx="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 sz="1800" dirty="0"/>
            </a:p>
          </p:txBody>
        </p:sp>
        <p:sp>
          <p:nvSpPr>
            <p:cNvPr id="50251" name="Rectangle 15">
              <a:extLst>
                <a:ext uri="{FF2B5EF4-FFF2-40B4-BE49-F238E27FC236}">
                  <a16:creationId xmlns:a16="http://schemas.microsoft.com/office/drawing/2014/main" id="{CB57B33D-535F-4B63-B53A-E556AF3AE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8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50252" name="Rectangle 16">
              <a:extLst>
                <a:ext uri="{FF2B5EF4-FFF2-40B4-BE49-F238E27FC236}">
                  <a16:creationId xmlns:a16="http://schemas.microsoft.com/office/drawing/2014/main" id="{4695B562-9936-4E6C-B10B-1A34019F3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789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ln</a:t>
              </a:r>
              <a:endParaRPr lang="en-US" altLang="en-US" sz="1800"/>
            </a:p>
          </p:txBody>
        </p:sp>
        <p:sp>
          <p:nvSpPr>
            <p:cNvPr id="50253" name="Rectangle 17">
              <a:extLst>
                <a:ext uri="{FF2B5EF4-FFF2-40B4-BE49-F238E27FC236}">
                  <a16:creationId xmlns:a16="http://schemas.microsoft.com/office/drawing/2014/main" id="{0237C67F-C555-4F85-B3F9-B94A80A48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925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325</a:t>
              </a:r>
              <a:endParaRPr lang="en-US" altLang="en-US" sz="1800"/>
            </a:p>
          </p:txBody>
        </p:sp>
        <p:sp>
          <p:nvSpPr>
            <p:cNvPr id="50254" name="Rectangle 18">
              <a:extLst>
                <a:ext uri="{FF2B5EF4-FFF2-40B4-BE49-F238E27FC236}">
                  <a16:creationId xmlns:a16="http://schemas.microsoft.com/office/drawing/2014/main" id="{29446489-84B5-4A24-89A2-0484BD7E6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276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50255" name="Rectangle 19">
              <a:extLst>
                <a:ext uri="{FF2B5EF4-FFF2-40B4-BE49-F238E27FC236}">
                  <a16:creationId xmlns:a16="http://schemas.microsoft.com/office/drawing/2014/main" id="{E8033D4D-4E4C-47BB-9099-D540539F3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789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41EC5880-398C-4709-98E4-F052FDD85429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3357563"/>
            <a:ext cx="6224587" cy="941387"/>
            <a:chOff x="1096" y="2140"/>
            <a:chExt cx="3921" cy="593"/>
          </a:xfrm>
        </p:grpSpPr>
        <p:sp>
          <p:nvSpPr>
            <p:cNvPr id="50214" name="Line 21">
              <a:extLst>
                <a:ext uri="{FF2B5EF4-FFF2-40B4-BE49-F238E27FC236}">
                  <a16:creationId xmlns:a16="http://schemas.microsoft.com/office/drawing/2014/main" id="{5DFC0112-D5A7-4F76-A3A2-FFEE6D3F4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5" y="2431"/>
              <a:ext cx="6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5" name="Line 22">
              <a:extLst>
                <a:ext uri="{FF2B5EF4-FFF2-40B4-BE49-F238E27FC236}">
                  <a16:creationId xmlns:a16="http://schemas.microsoft.com/office/drawing/2014/main" id="{5EEFFE0E-845F-4C66-86AC-158954504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9" y="2431"/>
              <a:ext cx="5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6" name="Line 23">
              <a:extLst>
                <a:ext uri="{FF2B5EF4-FFF2-40B4-BE49-F238E27FC236}">
                  <a16:creationId xmlns:a16="http://schemas.microsoft.com/office/drawing/2014/main" id="{ED928FD4-8DB9-4DF3-8C15-E20CB6966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" y="2431"/>
              <a:ext cx="35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7" name="Line 24">
              <a:extLst>
                <a:ext uri="{FF2B5EF4-FFF2-40B4-BE49-F238E27FC236}">
                  <a16:creationId xmlns:a16="http://schemas.microsoft.com/office/drawing/2014/main" id="{B371A7FC-A311-4B37-A07B-F8291C468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" y="2431"/>
              <a:ext cx="34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Rectangle 25">
              <a:extLst>
                <a:ext uri="{FF2B5EF4-FFF2-40B4-BE49-F238E27FC236}">
                  <a16:creationId xmlns:a16="http://schemas.microsoft.com/office/drawing/2014/main" id="{7422FD52-80AC-4B31-BAED-6B9F9B23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2289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437</a:t>
              </a:r>
              <a:endParaRPr lang="en-US" altLang="en-US" sz="1800"/>
            </a:p>
          </p:txBody>
        </p:sp>
        <p:sp>
          <p:nvSpPr>
            <p:cNvPr id="50219" name="Rectangle 26">
              <a:extLst>
                <a:ext uri="{FF2B5EF4-FFF2-40B4-BE49-F238E27FC236}">
                  <a16:creationId xmlns:a16="http://schemas.microsoft.com/office/drawing/2014/main" id="{FC32C4D7-D9BA-4E6D-B30B-7C665447C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28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 sz="1800"/>
            </a:p>
          </p:txBody>
        </p:sp>
        <p:sp>
          <p:nvSpPr>
            <p:cNvPr id="50220" name="Rectangle 27">
              <a:extLst>
                <a:ext uri="{FF2B5EF4-FFF2-40B4-BE49-F238E27FC236}">
                  <a16:creationId xmlns:a16="http://schemas.microsoft.com/office/drawing/2014/main" id="{32024CD1-8360-47F3-AAE6-02D9830F3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289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en-US" sz="1800"/>
            </a:p>
          </p:txBody>
        </p:sp>
        <p:sp>
          <p:nvSpPr>
            <p:cNvPr id="50221" name="Rectangle 28">
              <a:extLst>
                <a:ext uri="{FF2B5EF4-FFF2-40B4-BE49-F238E27FC236}">
                  <a16:creationId xmlns:a16="http://schemas.microsoft.com/office/drawing/2014/main" id="{15AFD6DA-E90A-4347-94D4-50AAA91B8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463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598</a:t>
              </a:r>
              <a:endParaRPr lang="en-US" altLang="en-US" sz="1800"/>
            </a:p>
          </p:txBody>
        </p:sp>
        <p:sp>
          <p:nvSpPr>
            <p:cNvPr id="50222" name="Rectangle 29">
              <a:extLst>
                <a:ext uri="{FF2B5EF4-FFF2-40B4-BE49-F238E27FC236}">
                  <a16:creationId xmlns:a16="http://schemas.microsoft.com/office/drawing/2014/main" id="{106FCB38-BA88-4114-9551-9BF812B4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214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50223" name="Rectangle 30">
              <a:extLst>
                <a:ext uri="{FF2B5EF4-FFF2-40B4-BE49-F238E27FC236}">
                  <a16:creationId xmlns:a16="http://schemas.microsoft.com/office/drawing/2014/main" id="{6A74B902-C6DE-4512-938E-A183CAF9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463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298</a:t>
              </a:r>
              <a:endParaRPr lang="en-US" altLang="en-US" sz="1800"/>
            </a:p>
          </p:txBody>
        </p:sp>
        <p:sp>
          <p:nvSpPr>
            <p:cNvPr id="50224" name="Rectangle 31">
              <a:extLst>
                <a:ext uri="{FF2B5EF4-FFF2-40B4-BE49-F238E27FC236}">
                  <a16:creationId xmlns:a16="http://schemas.microsoft.com/office/drawing/2014/main" id="{EEC0CA30-8810-4967-A1F1-53462447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14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50225" name="Rectangle 32">
              <a:extLst>
                <a:ext uri="{FF2B5EF4-FFF2-40B4-BE49-F238E27FC236}">
                  <a16:creationId xmlns:a16="http://schemas.microsoft.com/office/drawing/2014/main" id="{A6C914B9-1D7E-4DD0-8581-ACE344827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2463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314</a:t>
              </a:r>
              <a:endParaRPr lang="en-US" altLang="en-US" sz="1800"/>
            </a:p>
          </p:txBody>
        </p:sp>
        <p:sp>
          <p:nvSpPr>
            <p:cNvPr id="50226" name="Rectangle 33">
              <a:extLst>
                <a:ext uri="{FF2B5EF4-FFF2-40B4-BE49-F238E27FC236}">
                  <a16:creationId xmlns:a16="http://schemas.microsoft.com/office/drawing/2014/main" id="{FCD69AD1-8F39-4FCD-803A-22325447F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463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 sz="1800"/>
            </a:p>
          </p:txBody>
        </p:sp>
        <p:sp>
          <p:nvSpPr>
            <p:cNvPr id="50227" name="Rectangle 34">
              <a:extLst>
                <a:ext uri="{FF2B5EF4-FFF2-40B4-BE49-F238E27FC236}">
                  <a16:creationId xmlns:a16="http://schemas.microsoft.com/office/drawing/2014/main" id="{D345DFF1-B460-4251-8EBB-BFF7065E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46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en-US" sz="1800"/>
            </a:p>
          </p:txBody>
        </p:sp>
        <p:sp>
          <p:nvSpPr>
            <p:cNvPr id="50228" name="Rectangle 35">
              <a:extLst>
                <a:ext uri="{FF2B5EF4-FFF2-40B4-BE49-F238E27FC236}">
                  <a16:creationId xmlns:a16="http://schemas.microsoft.com/office/drawing/2014/main" id="{41333402-89C5-49C8-9B48-24709614F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2149"/>
              <a:ext cx="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56484</a:t>
              </a:r>
              <a:endParaRPr lang="en-US" altLang="en-US" sz="1800"/>
            </a:p>
          </p:txBody>
        </p:sp>
        <p:sp>
          <p:nvSpPr>
            <p:cNvPr id="50229" name="Rectangle 36">
              <a:extLst>
                <a:ext uri="{FF2B5EF4-FFF2-40B4-BE49-F238E27FC236}">
                  <a16:creationId xmlns:a16="http://schemas.microsoft.com/office/drawing/2014/main" id="{11178C88-ABF1-42DF-A0CB-B515292E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2464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en-US" sz="1800"/>
            </a:p>
          </p:txBody>
        </p:sp>
        <p:sp>
          <p:nvSpPr>
            <p:cNvPr id="50230" name="Rectangle 37">
              <a:extLst>
                <a:ext uri="{FF2B5EF4-FFF2-40B4-BE49-F238E27FC236}">
                  <a16:creationId xmlns:a16="http://schemas.microsoft.com/office/drawing/2014/main" id="{5955AA6D-EEBE-4037-AF53-B213CD1FC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464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/>
            </a:p>
          </p:txBody>
        </p:sp>
        <p:sp>
          <p:nvSpPr>
            <p:cNvPr id="50231" name="Rectangle 38">
              <a:extLst>
                <a:ext uri="{FF2B5EF4-FFF2-40B4-BE49-F238E27FC236}">
                  <a16:creationId xmlns:a16="http://schemas.microsoft.com/office/drawing/2014/main" id="{E7597C91-94B7-440D-AB84-C97CCCA40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24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800"/>
            </a:p>
          </p:txBody>
        </p:sp>
        <p:sp>
          <p:nvSpPr>
            <p:cNvPr id="50232" name="Rectangle 39">
              <a:extLst>
                <a:ext uri="{FF2B5EF4-FFF2-40B4-BE49-F238E27FC236}">
                  <a16:creationId xmlns:a16="http://schemas.microsoft.com/office/drawing/2014/main" id="{B28284B0-0DB6-4E83-9785-1E77C4A30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2464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 sz="1800"/>
            </a:p>
          </p:txBody>
        </p:sp>
        <p:sp>
          <p:nvSpPr>
            <p:cNvPr id="50233" name="Rectangle 40">
              <a:extLst>
                <a:ext uri="{FF2B5EF4-FFF2-40B4-BE49-F238E27FC236}">
                  <a16:creationId xmlns:a16="http://schemas.microsoft.com/office/drawing/2014/main" id="{64DC9451-1E27-4A88-874A-FE06CE660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50234" name="Rectangle 41">
              <a:extLst>
                <a:ext uri="{FF2B5EF4-FFF2-40B4-BE49-F238E27FC236}">
                  <a16:creationId xmlns:a16="http://schemas.microsoft.com/office/drawing/2014/main" id="{550116C0-5ADE-46D3-8538-23B4460B2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289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ln</a:t>
              </a:r>
              <a:endParaRPr lang="en-US" altLang="en-US" sz="1800"/>
            </a:p>
          </p:txBody>
        </p:sp>
        <p:sp>
          <p:nvSpPr>
            <p:cNvPr id="50235" name="Rectangle 42">
              <a:extLst>
                <a:ext uri="{FF2B5EF4-FFF2-40B4-BE49-F238E27FC236}">
                  <a16:creationId xmlns:a16="http://schemas.microsoft.com/office/drawing/2014/main" id="{FC3341EE-7C11-4483-ABD3-2C984B83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244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800"/>
            </a:p>
          </p:txBody>
        </p:sp>
        <p:sp>
          <p:nvSpPr>
            <p:cNvPr id="50236" name="Rectangle 43">
              <a:extLst>
                <a:ext uri="{FF2B5EF4-FFF2-40B4-BE49-F238E27FC236}">
                  <a16:creationId xmlns:a16="http://schemas.microsoft.com/office/drawing/2014/main" id="{10BCBA3F-2363-433E-A705-59FDEFAB4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2281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598</a:t>
              </a:r>
              <a:endParaRPr lang="en-US" altLang="en-US" sz="1800"/>
            </a:p>
          </p:txBody>
        </p:sp>
        <p:sp>
          <p:nvSpPr>
            <p:cNvPr id="50237" name="Rectangle 44">
              <a:extLst>
                <a:ext uri="{FF2B5EF4-FFF2-40B4-BE49-F238E27FC236}">
                  <a16:creationId xmlns:a16="http://schemas.microsoft.com/office/drawing/2014/main" id="{5498A78F-7D2D-4715-A990-01222ED1E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226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50238" name="Rectangle 45">
              <a:extLst>
                <a:ext uri="{FF2B5EF4-FFF2-40B4-BE49-F238E27FC236}">
                  <a16:creationId xmlns:a16="http://schemas.microsoft.com/office/drawing/2014/main" id="{804CBF5B-389C-4FDE-8295-568E6AA0F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3" y="226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50239" name="Rectangle 46">
              <a:extLst>
                <a:ext uri="{FF2B5EF4-FFF2-40B4-BE49-F238E27FC236}">
                  <a16:creationId xmlns:a16="http://schemas.microsoft.com/office/drawing/2014/main" id="{5BC457C6-4309-41B6-BC41-1FF142C14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2282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÷</a:t>
              </a:r>
              <a:endParaRPr lang="en-US" altLang="en-US" sz="1800"/>
            </a:p>
          </p:txBody>
        </p:sp>
        <p:sp>
          <p:nvSpPr>
            <p:cNvPr id="50240" name="Rectangle 47">
              <a:extLst>
                <a:ext uri="{FF2B5EF4-FFF2-40B4-BE49-F238E27FC236}">
                  <a16:creationId xmlns:a16="http://schemas.microsoft.com/office/drawing/2014/main" id="{32F2BF6F-D519-4634-81DA-2963B623B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2463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ø</a:t>
              </a:r>
              <a:endParaRPr lang="en-US" altLang="en-US" sz="1800"/>
            </a:p>
          </p:txBody>
        </p:sp>
        <p:sp>
          <p:nvSpPr>
            <p:cNvPr id="50241" name="Rectangle 48">
              <a:extLst>
                <a:ext uri="{FF2B5EF4-FFF2-40B4-BE49-F238E27FC236}">
                  <a16:creationId xmlns:a16="http://schemas.microsoft.com/office/drawing/2014/main" id="{FCC6E595-741F-4388-9B14-AAD203E91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2140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ö</a:t>
              </a:r>
              <a:endParaRPr lang="en-US" altLang="en-US" sz="1800"/>
            </a:p>
          </p:txBody>
        </p:sp>
        <p:sp>
          <p:nvSpPr>
            <p:cNvPr id="50242" name="Rectangle 49">
              <a:extLst>
                <a:ext uri="{FF2B5EF4-FFF2-40B4-BE49-F238E27FC236}">
                  <a16:creationId xmlns:a16="http://schemas.microsoft.com/office/drawing/2014/main" id="{D39EA591-4980-4EE8-AE85-D647DF2FF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282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en-US" sz="1800"/>
            </a:p>
          </p:txBody>
        </p:sp>
        <p:sp>
          <p:nvSpPr>
            <p:cNvPr id="50243" name="Rectangle 50">
              <a:extLst>
                <a:ext uri="{FF2B5EF4-FFF2-40B4-BE49-F238E27FC236}">
                  <a16:creationId xmlns:a16="http://schemas.microsoft.com/office/drawing/2014/main" id="{15E15F74-9C8C-4FA6-97AC-8F09002A7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463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en-US" sz="1800"/>
            </a:p>
          </p:txBody>
        </p:sp>
        <p:sp>
          <p:nvSpPr>
            <p:cNvPr id="50244" name="Rectangle 51">
              <a:extLst>
                <a:ext uri="{FF2B5EF4-FFF2-40B4-BE49-F238E27FC236}">
                  <a16:creationId xmlns:a16="http://schemas.microsoft.com/office/drawing/2014/main" id="{81034EE9-A6F1-4CA3-912C-39A3CB62D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140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æ</a:t>
              </a:r>
              <a:endParaRPr lang="en-US" altLang="en-US" sz="1800"/>
            </a:p>
          </p:txBody>
        </p:sp>
        <p:sp>
          <p:nvSpPr>
            <p:cNvPr id="50245" name="Rectangle 52">
              <a:extLst>
                <a:ext uri="{FF2B5EF4-FFF2-40B4-BE49-F238E27FC236}">
                  <a16:creationId xmlns:a16="http://schemas.microsoft.com/office/drawing/2014/main" id="{8FC375F5-1E6E-478F-9F10-A012B7C25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226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50246" name="Rectangle 53">
              <a:extLst>
                <a:ext uri="{FF2B5EF4-FFF2-40B4-BE49-F238E27FC236}">
                  <a16:creationId xmlns:a16="http://schemas.microsoft.com/office/drawing/2014/main" id="{32F15D23-FD11-4806-B822-BF589B70D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226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50247" name="Rectangle 54">
              <a:extLst>
                <a:ext uri="{FF2B5EF4-FFF2-40B4-BE49-F238E27FC236}">
                  <a16:creationId xmlns:a16="http://schemas.microsoft.com/office/drawing/2014/main" id="{8C77217F-190C-4947-B0A3-43AAB41DC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226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50248" name="Rectangle 55">
              <a:extLst>
                <a:ext uri="{FF2B5EF4-FFF2-40B4-BE49-F238E27FC236}">
                  <a16:creationId xmlns:a16="http://schemas.microsoft.com/office/drawing/2014/main" id="{EC22ED5A-57C7-4501-8B47-A18392CC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214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</p:grpSp>
      <p:grpSp>
        <p:nvGrpSpPr>
          <p:cNvPr id="5" name="Group 56">
            <a:extLst>
              <a:ext uri="{FF2B5EF4-FFF2-40B4-BE49-F238E27FC236}">
                <a16:creationId xmlns:a16="http://schemas.microsoft.com/office/drawing/2014/main" id="{A3CEA8FE-3908-472D-9939-C1B9E844D4D2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060575"/>
            <a:ext cx="3956050" cy="1041400"/>
            <a:chOff x="1096" y="1418"/>
            <a:chExt cx="2492" cy="656"/>
          </a:xfrm>
        </p:grpSpPr>
        <p:sp>
          <p:nvSpPr>
            <p:cNvPr id="50185" name="Line 57">
              <a:extLst>
                <a:ext uri="{FF2B5EF4-FFF2-40B4-BE49-F238E27FC236}">
                  <a16:creationId xmlns:a16="http://schemas.microsoft.com/office/drawing/2014/main" id="{D4CA93F3-63F2-4A5D-A2A9-58537AC94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5" y="1742"/>
              <a:ext cx="42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Line 58">
              <a:extLst>
                <a:ext uri="{FF2B5EF4-FFF2-40B4-BE49-F238E27FC236}">
                  <a16:creationId xmlns:a16="http://schemas.microsoft.com/office/drawing/2014/main" id="{1AB7D6A9-0D94-4D07-BECB-84933A22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5" y="1742"/>
              <a:ext cx="45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Line 59">
              <a:extLst>
                <a:ext uri="{FF2B5EF4-FFF2-40B4-BE49-F238E27FC236}">
                  <a16:creationId xmlns:a16="http://schemas.microsoft.com/office/drawing/2014/main" id="{AB6A958A-DB5B-4AAB-B898-E0FCC217D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1742"/>
              <a:ext cx="35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Line 60">
              <a:extLst>
                <a:ext uri="{FF2B5EF4-FFF2-40B4-BE49-F238E27FC236}">
                  <a16:creationId xmlns:a16="http://schemas.microsoft.com/office/drawing/2014/main" id="{69C82E0E-EDEF-49D2-8151-0B7DAC33D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742"/>
              <a:ext cx="34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Rectangle 61">
              <a:extLst>
                <a:ext uri="{FF2B5EF4-FFF2-40B4-BE49-F238E27FC236}">
                  <a16:creationId xmlns:a16="http://schemas.microsoft.com/office/drawing/2014/main" id="{AFF21F12-1F6C-44A4-BEB9-FD2CA47A6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46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50190" name="Rectangle 62">
              <a:extLst>
                <a:ext uri="{FF2B5EF4-FFF2-40B4-BE49-F238E27FC236}">
                  <a16:creationId xmlns:a16="http://schemas.microsoft.com/office/drawing/2014/main" id="{BF532EA4-CC26-4389-9E83-1AEF27335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146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50191" name="Rectangle 63">
              <a:extLst>
                <a:ext uri="{FF2B5EF4-FFF2-40B4-BE49-F238E27FC236}">
                  <a16:creationId xmlns:a16="http://schemas.microsoft.com/office/drawing/2014/main" id="{FE72C6D8-0D99-42AC-9988-1242379E4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599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ln</a:t>
              </a:r>
              <a:endParaRPr lang="en-US" altLang="en-US" sz="1800"/>
            </a:p>
          </p:txBody>
        </p:sp>
        <p:sp>
          <p:nvSpPr>
            <p:cNvPr id="50192" name="Rectangle 64">
              <a:extLst>
                <a:ext uri="{FF2B5EF4-FFF2-40B4-BE49-F238E27FC236}">
                  <a16:creationId xmlns:a16="http://schemas.microsoft.com/office/drawing/2014/main" id="{F827BD01-7470-4607-B8D1-A23EE66ED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91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598</a:t>
              </a:r>
              <a:endParaRPr lang="en-US" altLang="en-US" sz="1800"/>
            </a:p>
          </p:txBody>
        </p:sp>
        <p:sp>
          <p:nvSpPr>
            <p:cNvPr id="50193" name="Rectangle 65">
              <a:extLst>
                <a:ext uri="{FF2B5EF4-FFF2-40B4-BE49-F238E27FC236}">
                  <a16:creationId xmlns:a16="http://schemas.microsoft.com/office/drawing/2014/main" id="{8D0C4DED-6156-4512-B369-F60977475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191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298</a:t>
              </a:r>
              <a:endParaRPr lang="en-US" altLang="en-US" sz="1800"/>
            </a:p>
          </p:txBody>
        </p:sp>
        <p:sp>
          <p:nvSpPr>
            <p:cNvPr id="50194" name="Rectangle 66">
              <a:extLst>
                <a:ext uri="{FF2B5EF4-FFF2-40B4-BE49-F238E27FC236}">
                  <a16:creationId xmlns:a16="http://schemas.microsoft.com/office/drawing/2014/main" id="{5776702E-02C1-4263-BB90-B652EC8CC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44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/>
            </a:p>
          </p:txBody>
        </p:sp>
        <p:sp>
          <p:nvSpPr>
            <p:cNvPr id="50195" name="Rectangle 67">
              <a:extLst>
                <a:ext uri="{FF2B5EF4-FFF2-40B4-BE49-F238E27FC236}">
                  <a16:creationId xmlns:a16="http://schemas.microsoft.com/office/drawing/2014/main" id="{6CEC1603-465C-44F0-824D-FBFC0992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91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298</a:t>
              </a:r>
              <a:endParaRPr lang="en-US" altLang="en-US" sz="1800"/>
            </a:p>
          </p:txBody>
        </p:sp>
        <p:sp>
          <p:nvSpPr>
            <p:cNvPr id="50196" name="Rectangle 68">
              <a:extLst>
                <a:ext uri="{FF2B5EF4-FFF2-40B4-BE49-F238E27FC236}">
                  <a16:creationId xmlns:a16="http://schemas.microsoft.com/office/drawing/2014/main" id="{F153E843-7F41-4ED3-9111-D67252ADB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591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598</a:t>
              </a:r>
              <a:endParaRPr lang="en-US" altLang="en-US" sz="1800"/>
            </a:p>
          </p:txBody>
        </p:sp>
        <p:sp>
          <p:nvSpPr>
            <p:cNvPr id="50197" name="Rectangle 69">
              <a:extLst>
                <a:ext uri="{FF2B5EF4-FFF2-40B4-BE49-F238E27FC236}">
                  <a16:creationId xmlns:a16="http://schemas.microsoft.com/office/drawing/2014/main" id="{A95A514D-14E2-4C07-A7F9-72B124FD4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663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÷</a:t>
              </a:r>
              <a:endParaRPr lang="en-US" altLang="en-US" sz="1800"/>
            </a:p>
          </p:txBody>
        </p:sp>
        <p:sp>
          <p:nvSpPr>
            <p:cNvPr id="50198" name="Rectangle 70">
              <a:extLst>
                <a:ext uri="{FF2B5EF4-FFF2-40B4-BE49-F238E27FC236}">
                  <a16:creationId xmlns:a16="http://schemas.microsoft.com/office/drawing/2014/main" id="{22212CA4-EE85-4F0F-8FC8-5694B3E0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561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÷</a:t>
              </a:r>
              <a:endParaRPr lang="en-US" altLang="en-US" sz="1800"/>
            </a:p>
          </p:txBody>
        </p:sp>
        <p:sp>
          <p:nvSpPr>
            <p:cNvPr id="50199" name="Rectangle 71">
              <a:extLst>
                <a:ext uri="{FF2B5EF4-FFF2-40B4-BE49-F238E27FC236}">
                  <a16:creationId xmlns:a16="http://schemas.microsoft.com/office/drawing/2014/main" id="{5B3B6B02-5EE8-4E10-921D-F282E4DB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805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ø</a:t>
              </a:r>
              <a:endParaRPr lang="en-US" altLang="en-US" sz="1800"/>
            </a:p>
          </p:txBody>
        </p:sp>
        <p:sp>
          <p:nvSpPr>
            <p:cNvPr id="50200" name="Rectangle 72">
              <a:extLst>
                <a:ext uri="{FF2B5EF4-FFF2-40B4-BE49-F238E27FC236}">
                  <a16:creationId xmlns:a16="http://schemas.microsoft.com/office/drawing/2014/main" id="{4DD7188D-BECF-45EA-9134-A43BCF33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418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ö</a:t>
              </a:r>
              <a:endParaRPr lang="en-US" altLang="en-US" sz="1800"/>
            </a:p>
          </p:txBody>
        </p:sp>
        <p:sp>
          <p:nvSpPr>
            <p:cNvPr id="50201" name="Rectangle 73">
              <a:extLst>
                <a:ext uri="{FF2B5EF4-FFF2-40B4-BE49-F238E27FC236}">
                  <a16:creationId xmlns:a16="http://schemas.microsoft.com/office/drawing/2014/main" id="{4D534267-65D0-4FFB-B8B9-530512F00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663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en-US" sz="1800"/>
            </a:p>
          </p:txBody>
        </p:sp>
        <p:sp>
          <p:nvSpPr>
            <p:cNvPr id="50202" name="Rectangle 74">
              <a:extLst>
                <a:ext uri="{FF2B5EF4-FFF2-40B4-BE49-F238E27FC236}">
                  <a16:creationId xmlns:a16="http://schemas.microsoft.com/office/drawing/2014/main" id="{39843302-D058-4873-A16A-105BEEF7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561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en-US" sz="1800"/>
            </a:p>
          </p:txBody>
        </p:sp>
        <p:sp>
          <p:nvSpPr>
            <p:cNvPr id="50203" name="Rectangle 75">
              <a:extLst>
                <a:ext uri="{FF2B5EF4-FFF2-40B4-BE49-F238E27FC236}">
                  <a16:creationId xmlns:a16="http://schemas.microsoft.com/office/drawing/2014/main" id="{12EE94F6-53CC-49D4-BC4F-25E20BEE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805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en-US" sz="1800"/>
            </a:p>
          </p:txBody>
        </p:sp>
        <p:sp>
          <p:nvSpPr>
            <p:cNvPr id="50204" name="Rectangle 76">
              <a:extLst>
                <a:ext uri="{FF2B5EF4-FFF2-40B4-BE49-F238E27FC236}">
                  <a16:creationId xmlns:a16="http://schemas.microsoft.com/office/drawing/2014/main" id="{CF118901-5B0A-444F-8AC4-E23D32C91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418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æ</a:t>
              </a:r>
              <a:endParaRPr lang="en-US" altLang="en-US" sz="1800"/>
            </a:p>
          </p:txBody>
        </p:sp>
        <p:sp>
          <p:nvSpPr>
            <p:cNvPr id="50205" name="Rectangle 77">
              <a:extLst>
                <a:ext uri="{FF2B5EF4-FFF2-40B4-BE49-F238E27FC236}">
                  <a16:creationId xmlns:a16="http://schemas.microsoft.com/office/drawing/2014/main" id="{D6BACBA6-6038-4EC4-8DE8-C1E92D68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157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50206" name="Rectangle 78">
              <a:extLst>
                <a:ext uri="{FF2B5EF4-FFF2-40B4-BE49-F238E27FC236}">
                  <a16:creationId xmlns:a16="http://schemas.microsoft.com/office/drawing/2014/main" id="{6850780E-E18A-456B-A7A6-751B3C049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434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endParaRPr lang="en-US" altLang="en-US" sz="1800"/>
            </a:p>
          </p:txBody>
        </p:sp>
        <p:sp>
          <p:nvSpPr>
            <p:cNvPr id="50207" name="Rectangle 79">
              <a:extLst>
                <a:ext uri="{FF2B5EF4-FFF2-40B4-BE49-F238E27FC236}">
                  <a16:creationId xmlns:a16="http://schemas.microsoft.com/office/drawing/2014/main" id="{60EC930A-38ED-40F6-AE3A-0768C5A4D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157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50208" name="Rectangle 80">
              <a:extLst>
                <a:ext uri="{FF2B5EF4-FFF2-40B4-BE49-F238E27FC236}">
                  <a16:creationId xmlns:a16="http://schemas.microsoft.com/office/drawing/2014/main" id="{62AA570B-3110-43E1-9154-5F0DB2F3B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1773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800"/>
            </a:p>
          </p:txBody>
        </p:sp>
        <p:sp>
          <p:nvSpPr>
            <p:cNvPr id="50209" name="Rectangle 81">
              <a:extLst>
                <a:ext uri="{FF2B5EF4-FFF2-40B4-BE49-F238E27FC236}">
                  <a16:creationId xmlns:a16="http://schemas.microsoft.com/office/drawing/2014/main" id="{36EFFA39-64D2-4502-AF8B-317AC5E70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1773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800"/>
            </a:p>
          </p:txBody>
        </p:sp>
        <p:sp>
          <p:nvSpPr>
            <p:cNvPr id="50210" name="Rectangle 82">
              <a:extLst>
                <a:ext uri="{FF2B5EF4-FFF2-40B4-BE49-F238E27FC236}">
                  <a16:creationId xmlns:a16="http://schemas.microsoft.com/office/drawing/2014/main" id="{8C65B0F7-5CC3-4148-A2BC-F17A4350E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773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1800"/>
            </a:p>
          </p:txBody>
        </p:sp>
        <p:sp>
          <p:nvSpPr>
            <p:cNvPr id="50211" name="Rectangle 83">
              <a:extLst>
                <a:ext uri="{FF2B5EF4-FFF2-40B4-BE49-F238E27FC236}">
                  <a16:creationId xmlns:a16="http://schemas.microsoft.com/office/drawing/2014/main" id="{7BC950AA-554B-4C20-BFD7-4136522FC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46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lang="en-US" altLang="en-US" sz="1800"/>
            </a:p>
          </p:txBody>
        </p:sp>
        <p:sp>
          <p:nvSpPr>
            <p:cNvPr id="50212" name="Rectangle 84">
              <a:extLst>
                <a:ext uri="{FF2B5EF4-FFF2-40B4-BE49-F238E27FC236}">
                  <a16:creationId xmlns:a16="http://schemas.microsoft.com/office/drawing/2014/main" id="{94B60CE2-4B25-44C0-80D7-2B63DE7BA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773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  <p:sp>
          <p:nvSpPr>
            <p:cNvPr id="50213" name="Rectangle 85">
              <a:extLst>
                <a:ext uri="{FF2B5EF4-FFF2-40B4-BE49-F238E27FC236}">
                  <a16:creationId xmlns:a16="http://schemas.microsoft.com/office/drawing/2014/main" id="{C97FBF10-6F05-46D1-BAD3-BD84BD259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145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D087F07-5B1B-4083-B7A0-78DCA7F2E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28600"/>
            <a:ext cx="8964612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 dirty="0"/>
              <a:t> </a:t>
            </a:r>
            <a:r>
              <a:rPr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NGUYÊN LÝ CHUYỂN DỊCH CÂN BẰNG</a:t>
            </a:r>
            <a:br>
              <a:rPr lang="en-US" altLang="en-US" sz="3200" b="1" dirty="0">
                <a:solidFill>
                  <a:srgbClr val="0000FF"/>
                </a:solidFill>
              </a:rPr>
            </a:br>
            <a:r>
              <a:rPr lang="en-US" altLang="en-US" sz="3200" b="1" dirty="0">
                <a:solidFill>
                  <a:srgbClr val="0000FF"/>
                </a:solidFill>
              </a:rPr>
              <a:t>                          </a:t>
            </a:r>
            <a:r>
              <a:rPr lang="en-US" altLang="en-US" sz="2800" b="1" dirty="0">
                <a:solidFill>
                  <a:srgbClr val="0000FF"/>
                </a:solidFill>
              </a:rPr>
              <a:t>LE CHATELIER</a:t>
            </a:r>
            <a:r>
              <a:rPr lang="en-US" altLang="en-US" sz="4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70BFAC6-9E69-4F75-8E3D-9EBFF7AE7F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6350" y="1405731"/>
            <a:ext cx="5257800" cy="4314825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en-US" sz="2800" i="1" dirty="0"/>
              <a:t>	</a:t>
            </a:r>
            <a:r>
              <a:rPr lang="en-US" altLang="en-US" sz="2800" i="1" u="sng" dirty="0" err="1">
                <a:solidFill>
                  <a:srgbClr val="CC00FF"/>
                </a:solidFill>
              </a:rPr>
              <a:t>Phát</a:t>
            </a:r>
            <a:r>
              <a:rPr lang="en-US" altLang="en-US" sz="2800" i="1" u="sng" dirty="0">
                <a:solidFill>
                  <a:srgbClr val="CC00FF"/>
                </a:solidFill>
              </a:rPr>
              <a:t> </a:t>
            </a:r>
            <a:r>
              <a:rPr lang="en-US" altLang="en-US" sz="2800" i="1" u="sng" dirty="0" err="1">
                <a:solidFill>
                  <a:srgbClr val="CC00FF"/>
                </a:solidFill>
              </a:rPr>
              <a:t>biểu</a:t>
            </a:r>
            <a:r>
              <a:rPr lang="en-US" altLang="en-US" sz="2800" i="1" dirty="0">
                <a:solidFill>
                  <a:srgbClr val="CC00FF"/>
                </a:solidFill>
              </a:rPr>
              <a:t>: </a:t>
            </a:r>
            <a:r>
              <a:rPr lang="en-US" altLang="en-US" sz="2800" i="1" dirty="0" err="1">
                <a:solidFill>
                  <a:srgbClr val="CC00FF"/>
                </a:solidFill>
              </a:rPr>
              <a:t>Một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hệ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đang</a:t>
            </a:r>
            <a:r>
              <a:rPr lang="en-US" altLang="en-US" sz="2800" i="1" dirty="0">
                <a:solidFill>
                  <a:srgbClr val="CC00FF"/>
                </a:solidFill>
              </a:rPr>
              <a:t> ở </a:t>
            </a:r>
            <a:r>
              <a:rPr lang="en-US" altLang="en-US" sz="2800" i="1" dirty="0" err="1">
                <a:solidFill>
                  <a:srgbClr val="CC00FF"/>
                </a:solidFill>
              </a:rPr>
              <a:t>trạng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thái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cân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bằng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nếu</a:t>
            </a:r>
            <a:r>
              <a:rPr lang="en-US" altLang="en-US" sz="2800" i="1" dirty="0">
                <a:solidFill>
                  <a:srgbClr val="CC00FF"/>
                </a:solidFill>
              </a:rPr>
              <a:t> ta </a:t>
            </a:r>
            <a:r>
              <a:rPr lang="en-US" altLang="en-US" sz="2800" i="1" dirty="0" err="1">
                <a:solidFill>
                  <a:srgbClr val="CC00FF"/>
                </a:solidFill>
              </a:rPr>
              <a:t>thay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đổi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một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trong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các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thông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số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trạng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thái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của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hệ</a:t>
            </a:r>
            <a:r>
              <a:rPr lang="en-US" altLang="en-US" sz="2800" i="1" dirty="0">
                <a:solidFill>
                  <a:srgbClr val="CC00FF"/>
                </a:solidFill>
              </a:rPr>
              <a:t>: </a:t>
            </a:r>
            <a:r>
              <a:rPr lang="en-US" altLang="en-US" sz="2800" i="1" dirty="0" err="1">
                <a:solidFill>
                  <a:srgbClr val="CC00FF"/>
                </a:solidFill>
              </a:rPr>
              <a:t>nồng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độ</a:t>
            </a:r>
            <a:r>
              <a:rPr lang="en-US" altLang="en-US" sz="2800" i="1" dirty="0">
                <a:solidFill>
                  <a:srgbClr val="CC00FF"/>
                </a:solidFill>
              </a:rPr>
              <a:t>, </a:t>
            </a:r>
            <a:r>
              <a:rPr lang="en-US" altLang="en-US" sz="2800" i="1" dirty="0" err="1">
                <a:solidFill>
                  <a:srgbClr val="CC00FF"/>
                </a:solidFill>
              </a:rPr>
              <a:t>nhiệt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độ</a:t>
            </a:r>
            <a:r>
              <a:rPr lang="en-US" altLang="en-US" sz="2800" i="1" dirty="0">
                <a:solidFill>
                  <a:srgbClr val="CC00FF"/>
                </a:solidFill>
              </a:rPr>
              <a:t>, </a:t>
            </a:r>
            <a:r>
              <a:rPr lang="en-US" altLang="en-US" sz="2800" i="1" dirty="0" err="1">
                <a:solidFill>
                  <a:srgbClr val="CC00FF"/>
                </a:solidFill>
              </a:rPr>
              <a:t>áp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suất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thì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cân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bằng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sẽ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dịch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chuyển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theo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chiều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có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tác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dụng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chống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lại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sự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thay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đổi</a:t>
            </a:r>
            <a:r>
              <a:rPr lang="en-US" altLang="en-US" sz="2800" i="1" dirty="0">
                <a:solidFill>
                  <a:srgbClr val="CC00FF"/>
                </a:solidFill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</a:rPr>
              <a:t>đó</a:t>
            </a:r>
            <a:r>
              <a:rPr lang="en-US" altLang="en-US" sz="2800" i="1" dirty="0">
                <a:solidFill>
                  <a:srgbClr val="CC00FF"/>
                </a:solidFill>
              </a:rPr>
              <a:t>.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228600B4-A6A2-4DA6-976B-AC5BDCEFE3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557338"/>
            <a:ext cx="3276600" cy="4081462"/>
          </a:xfrm>
          <a:noFill/>
        </p:spPr>
      </p:pic>
      <p:sp>
        <p:nvSpPr>
          <p:cNvPr id="52229" name="Text Box 5">
            <a:extLst>
              <a:ext uri="{FF2B5EF4-FFF2-40B4-BE49-F238E27FC236}">
                <a16:creationId xmlns:a16="http://schemas.microsoft.com/office/drawing/2014/main" id="{441C93C3-9863-4EEB-B1BC-896200E7B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580231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n =0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áp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suất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chung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không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ảnh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hưởng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đến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trạng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thái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cân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bằng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7E3DD26-D083-4415-AE61-AC05CC52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pPr eaLnBrk="1" hangingPunct="1"/>
            <a:r>
              <a:rPr lang="es-ES" altLang="en-US" sz="3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T H&gt;0</a:t>
            </a:r>
            <a:r>
              <a:rPr lang="en-US" altLang="en-US" sz="3200" b="1">
                <a:solidFill>
                  <a:schemeClr val="tx1"/>
                </a:solidFill>
              </a:rPr>
              <a:t> ; </a:t>
            </a:r>
            <a:r>
              <a:rPr lang="en-US" altLang="en-US" sz="3200" b="1">
                <a:solidFill>
                  <a:srgbClr val="0000FF"/>
                </a:solidFill>
              </a:rPr>
              <a:t>N</a:t>
            </a:r>
            <a:r>
              <a:rPr lang="en-US" altLang="en-US" sz="3200" b="1" baseline="-25000">
                <a:solidFill>
                  <a:srgbClr val="0000FF"/>
                </a:solidFill>
              </a:rPr>
              <a:t>2</a:t>
            </a:r>
            <a:r>
              <a:rPr lang="en-US" altLang="en-US" sz="3200" b="1">
                <a:solidFill>
                  <a:srgbClr val="0000FF"/>
                </a:solidFill>
              </a:rPr>
              <a:t>(k) + 3H</a:t>
            </a:r>
            <a:r>
              <a:rPr lang="en-US" altLang="en-US" sz="3200" b="1" baseline="-25000">
                <a:solidFill>
                  <a:srgbClr val="0000FF"/>
                </a:solidFill>
              </a:rPr>
              <a:t>2</a:t>
            </a:r>
            <a:r>
              <a:rPr lang="en-US" altLang="en-US" sz="3200" b="1">
                <a:solidFill>
                  <a:srgbClr val="0000FF"/>
                </a:solidFill>
              </a:rPr>
              <a:t>(k)</a:t>
            </a:r>
            <a:r>
              <a:rPr lang="en-US" altLang="en-US" sz="3200">
                <a:solidFill>
                  <a:srgbClr val="0000FF"/>
                </a:solidFill>
              </a:rPr>
              <a:t> </a:t>
            </a:r>
            <a:r>
              <a:rPr lang="es-ES" altLang="en-US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⇌ </a:t>
            </a:r>
            <a:r>
              <a:rPr lang="es-ES" altLang="en-US" sz="3200" b="1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2NH</a:t>
            </a:r>
            <a:r>
              <a:rPr lang="es-ES" altLang="en-US" sz="3200" b="1" baseline="-2500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s-ES" altLang="en-US" sz="3200" b="1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(k)</a:t>
            </a:r>
            <a:r>
              <a:rPr lang="es-ES" altLang="en-US" sz="320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; </a:t>
            </a:r>
            <a:r>
              <a:rPr lang="es-ES" altLang="en-US" sz="3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H&lt;0 T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F9493BF-1D6E-475B-8DF7-AFA0C89D8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979613"/>
            <a:ext cx="1370013" cy="800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9933FF"/>
                </a:solidFill>
              </a:rPr>
              <a:t>[N</a:t>
            </a:r>
            <a:r>
              <a:rPr lang="en-US" altLang="en-US" baseline="-25000" dirty="0">
                <a:solidFill>
                  <a:srgbClr val="9933FF"/>
                </a:solidFill>
              </a:rPr>
              <a:t>2</a:t>
            </a:r>
            <a:r>
              <a:rPr lang="en-US" altLang="en-US" dirty="0">
                <a:solidFill>
                  <a:srgbClr val="9933FF"/>
                </a:solidFill>
              </a:rPr>
              <a:t>] </a:t>
            </a:r>
            <a:r>
              <a:rPr lang="en-US" altLang="en-US" dirty="0">
                <a:solidFill>
                  <a:srgbClr val="9933FF"/>
                </a:solidFill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EB90CA6A-42BA-4E1E-964B-551C92B01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2859088"/>
            <a:ext cx="1658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CC6600"/>
                </a:solidFill>
              </a:rPr>
              <a:t>[NH</a:t>
            </a:r>
            <a:r>
              <a:rPr lang="en-US" altLang="en-US" baseline="-25000" dirty="0">
                <a:solidFill>
                  <a:srgbClr val="CC6600"/>
                </a:solidFill>
              </a:rPr>
              <a:t>3</a:t>
            </a:r>
            <a:r>
              <a:rPr lang="en-US" altLang="en-US" dirty="0">
                <a:solidFill>
                  <a:srgbClr val="CC6600"/>
                </a:solidFill>
              </a:rPr>
              <a:t>] ↓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570736D4-F20F-4CCD-8067-9FD745F37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2032000"/>
            <a:ext cx="73628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 err="1">
                <a:solidFill>
                  <a:srgbClr val="9933FF"/>
                </a:solidFill>
              </a:rPr>
              <a:t>Cân</a:t>
            </a:r>
            <a:r>
              <a:rPr lang="en-US" altLang="en-US" dirty="0">
                <a:solidFill>
                  <a:srgbClr val="9933FF"/>
                </a:solidFill>
              </a:rPr>
              <a:t> </a:t>
            </a:r>
            <a:r>
              <a:rPr lang="en-US" altLang="en-US" dirty="0" err="1">
                <a:solidFill>
                  <a:srgbClr val="9933FF"/>
                </a:solidFill>
              </a:rPr>
              <a:t>bằng</a:t>
            </a:r>
            <a:r>
              <a:rPr lang="en-US" altLang="en-US" dirty="0">
                <a:solidFill>
                  <a:srgbClr val="9933FF"/>
                </a:solidFill>
              </a:rPr>
              <a:t> </a:t>
            </a:r>
            <a:r>
              <a:rPr lang="en-US" altLang="en-US" dirty="0" err="1">
                <a:solidFill>
                  <a:srgbClr val="9933FF"/>
                </a:solidFill>
              </a:rPr>
              <a:t>chuyển</a:t>
            </a:r>
            <a:r>
              <a:rPr lang="en-US" altLang="en-US" dirty="0">
                <a:solidFill>
                  <a:srgbClr val="9933FF"/>
                </a:solidFill>
              </a:rPr>
              <a:t> </a:t>
            </a:r>
            <a:r>
              <a:rPr lang="en-US" altLang="en-US" dirty="0" err="1">
                <a:solidFill>
                  <a:srgbClr val="9933FF"/>
                </a:solidFill>
              </a:rPr>
              <a:t>dịch</a:t>
            </a:r>
            <a:r>
              <a:rPr lang="en-US" altLang="en-US" dirty="0">
                <a:solidFill>
                  <a:srgbClr val="9933FF"/>
                </a:solidFill>
              </a:rPr>
              <a:t> </a:t>
            </a:r>
            <a:r>
              <a:rPr lang="en-US" altLang="en-US" dirty="0" err="1">
                <a:solidFill>
                  <a:srgbClr val="9933FF"/>
                </a:solidFill>
              </a:rPr>
              <a:t>theo</a:t>
            </a:r>
            <a:r>
              <a:rPr lang="en-US" altLang="en-US" dirty="0">
                <a:solidFill>
                  <a:srgbClr val="9933FF"/>
                </a:solidFill>
              </a:rPr>
              <a:t> </a:t>
            </a:r>
            <a:r>
              <a:rPr lang="en-US" altLang="en-US" dirty="0" err="1">
                <a:solidFill>
                  <a:srgbClr val="9933FF"/>
                </a:solidFill>
              </a:rPr>
              <a:t>chiều</a:t>
            </a:r>
            <a:r>
              <a:rPr lang="en-US" altLang="en-US" dirty="0">
                <a:solidFill>
                  <a:srgbClr val="9933FF"/>
                </a:solidFill>
              </a:rPr>
              <a:t> </a:t>
            </a:r>
            <a:r>
              <a:rPr lang="en-US" altLang="en-US" dirty="0" err="1">
                <a:solidFill>
                  <a:srgbClr val="9933FF"/>
                </a:solidFill>
              </a:rPr>
              <a:t>thuận</a:t>
            </a:r>
            <a:endParaRPr lang="en-US" altLang="en-US" dirty="0">
              <a:solidFill>
                <a:srgbClr val="9933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70C3667F-B3EF-4766-AD2D-F3721B17F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887663"/>
            <a:ext cx="7631112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CC6600"/>
                </a:solidFill>
              </a:rPr>
              <a:t>Cân</a:t>
            </a:r>
            <a:r>
              <a:rPr lang="en-US" altLang="en-US" dirty="0">
                <a:solidFill>
                  <a:srgbClr val="CC6600"/>
                </a:solidFill>
              </a:rPr>
              <a:t> </a:t>
            </a:r>
            <a:r>
              <a:rPr lang="en-US" altLang="en-US" dirty="0" err="1">
                <a:solidFill>
                  <a:srgbClr val="CC6600"/>
                </a:solidFill>
              </a:rPr>
              <a:t>bằng</a:t>
            </a:r>
            <a:r>
              <a:rPr lang="en-US" altLang="en-US" dirty="0">
                <a:solidFill>
                  <a:srgbClr val="CC6600"/>
                </a:solidFill>
              </a:rPr>
              <a:t> </a:t>
            </a:r>
            <a:r>
              <a:rPr lang="en-US" altLang="en-US" dirty="0" err="1">
                <a:solidFill>
                  <a:srgbClr val="CC6600"/>
                </a:solidFill>
              </a:rPr>
              <a:t>chuyển</a:t>
            </a:r>
            <a:r>
              <a:rPr lang="en-US" altLang="en-US" dirty="0">
                <a:solidFill>
                  <a:srgbClr val="CC6600"/>
                </a:solidFill>
              </a:rPr>
              <a:t> </a:t>
            </a:r>
            <a:r>
              <a:rPr lang="en-US" altLang="en-US" dirty="0" err="1">
                <a:solidFill>
                  <a:srgbClr val="CC6600"/>
                </a:solidFill>
              </a:rPr>
              <a:t>dịch</a:t>
            </a:r>
            <a:r>
              <a:rPr lang="en-US" altLang="en-US" dirty="0">
                <a:solidFill>
                  <a:srgbClr val="CC6600"/>
                </a:solidFill>
              </a:rPr>
              <a:t> </a:t>
            </a:r>
            <a:r>
              <a:rPr lang="en-US" altLang="en-US" dirty="0" err="1">
                <a:solidFill>
                  <a:srgbClr val="CC6600"/>
                </a:solidFill>
              </a:rPr>
              <a:t>theo</a:t>
            </a:r>
            <a:r>
              <a:rPr lang="en-US" altLang="en-US" dirty="0">
                <a:solidFill>
                  <a:srgbClr val="CC6600"/>
                </a:solidFill>
              </a:rPr>
              <a:t> </a:t>
            </a:r>
            <a:r>
              <a:rPr lang="en-US" altLang="en-US" dirty="0" err="1">
                <a:solidFill>
                  <a:srgbClr val="CC6600"/>
                </a:solidFill>
              </a:rPr>
              <a:t>chiều</a:t>
            </a:r>
            <a:r>
              <a:rPr lang="en-US" altLang="en-US" dirty="0">
                <a:solidFill>
                  <a:srgbClr val="CC6600"/>
                </a:solidFill>
              </a:rPr>
              <a:t> </a:t>
            </a:r>
            <a:r>
              <a:rPr lang="en-US" altLang="en-US" dirty="0" err="1">
                <a:solidFill>
                  <a:srgbClr val="CC6600"/>
                </a:solidFill>
              </a:rPr>
              <a:t>thuận</a:t>
            </a:r>
            <a:endParaRPr lang="en-US" altLang="en-US" dirty="0">
              <a:solidFill>
                <a:srgbClr val="CC66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FF1C477B-3D5B-478E-8543-CDA0DAD7A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3805238"/>
            <a:ext cx="10795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P ↑</a:t>
            </a: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6D6F6417-DCF6-41F9-A142-A2FC44B7B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830638"/>
            <a:ext cx="73644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Cân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bằng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chuyển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dịch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theo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chiều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thuận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B764E54D-0153-484E-A5BC-48E30A5D5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4564063"/>
            <a:ext cx="11509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</a:rPr>
              <a:t>T ↓</a:t>
            </a:r>
          </a:p>
        </p:txBody>
      </p:sp>
      <p:sp>
        <p:nvSpPr>
          <p:cNvPr id="54282" name="Text Box 10">
            <a:extLst>
              <a:ext uri="{FF2B5EF4-FFF2-40B4-BE49-F238E27FC236}">
                <a16:creationId xmlns:a16="http://schemas.microsoft.com/office/drawing/2014/main" id="{1F451809-ABFD-433B-843F-59DB00D88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679950"/>
            <a:ext cx="7386638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Cân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bằng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chuyển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dịch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theo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chiều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thuận</a:t>
            </a:r>
            <a:endParaRPr lang="en-US" altLang="en-US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276" grpId="0"/>
      <p:bldP spid="54277" grpId="0"/>
      <p:bldP spid="54278" grpId="0"/>
      <p:bldP spid="54279" grpId="0"/>
      <p:bldP spid="54280" grpId="0"/>
      <p:bldP spid="54281" grpId="0"/>
      <p:bldP spid="542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AAFFB39A-D67B-4DC9-BD20-A7BDE958F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124867"/>
            <a:ext cx="7696200" cy="685800"/>
          </a:xfrm>
          <a:effectLst>
            <a:outerShdw dist="53882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CHUYỂN DỊCH CÂN BẰNG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B97B68A4-F82B-4F62-8E01-4CE62C63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</a:t>
            </a:r>
            <a:r>
              <a:rPr lang="en-US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Co(H</a:t>
            </a:r>
            <a:r>
              <a:rPr lang="en-US" sz="3200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O)</a:t>
            </a:r>
            <a:r>
              <a:rPr lang="en-US" sz="3200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sz="3200" b="1" baseline="30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2+</a:t>
            </a:r>
            <a:r>
              <a:rPr lang="en-US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+ 4Cl</a:t>
            </a:r>
            <a:r>
              <a:rPr lang="en-US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200" b="1" dirty="0">
                <a:solidFill>
                  <a:schemeClr val="tx2"/>
                </a:solidFill>
              </a:rPr>
              <a:t>⇌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CoCl</a:t>
            </a:r>
            <a:r>
              <a:rPr lang="en-US" sz="32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sz="32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2-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+ 6 H</a:t>
            </a:r>
            <a:r>
              <a:rPr lang="en-US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endParaRPr lang="en-US" sz="32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447483CA-A914-49D3-970E-8D195410852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39955"/>
            <a:ext cx="3048000" cy="3886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>
            <a:extLst>
              <a:ext uri="{FF2B5EF4-FFF2-40B4-BE49-F238E27FC236}">
                <a16:creationId xmlns:a16="http://schemas.microsoft.com/office/drawing/2014/main" id="{920C3548-7997-42DB-B395-D4ACEAF9E8C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83" y="2647951"/>
            <a:ext cx="2819400" cy="38100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8">
            <a:extLst>
              <a:ext uri="{FF2B5EF4-FFF2-40B4-BE49-F238E27FC236}">
                <a16:creationId xmlns:a16="http://schemas.microsoft.com/office/drawing/2014/main" id="{6B72A8B1-B988-40DD-B5F1-767AE2B34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762" y="2689202"/>
            <a:ext cx="24765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LÀM LẠNH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38888-9872-4E9D-9764-4E430E554782}"/>
              </a:ext>
            </a:extLst>
          </p:cNvPr>
          <p:cNvSpPr txBox="1"/>
          <p:nvPr/>
        </p:nvSpPr>
        <p:spPr>
          <a:xfrm>
            <a:off x="1165789" y="1816703"/>
            <a:ext cx="720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Tăng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nhiệt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độ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ym typeface="Symbol" panose="05050102010706020507" pitchFamily="18" charset="2"/>
              </a:rPr>
              <a:t> </a:t>
            </a:r>
            <a:r>
              <a:rPr lang="en-US" sz="3200" b="1" dirty="0" err="1">
                <a:solidFill>
                  <a:srgbClr val="0000FF"/>
                </a:solidFill>
                <a:sym typeface="Symbol" panose="05050102010706020507" pitchFamily="18" charset="2"/>
              </a:rPr>
              <a:t>màu</a:t>
            </a:r>
            <a:r>
              <a:rPr 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sym typeface="Symbol" panose="05050102010706020507" pitchFamily="18" charset="2"/>
              </a:rPr>
              <a:t>xanh</a:t>
            </a:r>
            <a:r>
              <a:rPr 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sym typeface="Symbol" panose="05050102010706020507" pitchFamily="18" charset="2"/>
              </a:rPr>
              <a:t>đậm</a:t>
            </a:r>
            <a:r>
              <a:rPr 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sym typeface="Symbol" panose="05050102010706020507" pitchFamily="18" charset="2"/>
              </a:rPr>
              <a:t>dần</a:t>
            </a:r>
            <a:r>
              <a:rPr 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5C935-5A79-4D81-BC7B-23FC7B2F9775}"/>
              </a:ext>
            </a:extLst>
          </p:cNvPr>
          <p:cNvSpPr txBox="1"/>
          <p:nvPr/>
        </p:nvSpPr>
        <p:spPr>
          <a:xfrm>
            <a:off x="7505700" y="534375"/>
            <a:ext cx="1981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en-US" sz="2800" b="1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H</a:t>
            </a:r>
            <a:r>
              <a:rPr lang="en-US" sz="2800" b="1" baseline="-2500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pư</a:t>
            </a:r>
            <a:r>
              <a:rPr lang="en-US" sz="2800" b="1" baseline="-25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&gt; 0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T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4D6A2-8186-4D82-89FB-64EC514DA577}"/>
              </a:ext>
            </a:extLst>
          </p:cNvPr>
          <p:cNvSpPr txBox="1"/>
          <p:nvPr/>
        </p:nvSpPr>
        <p:spPr>
          <a:xfrm>
            <a:off x="152400" y="587722"/>
            <a:ext cx="1754380" cy="130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</a:t>
            </a:r>
            <a:r>
              <a:rPr lang="en-US" sz="2800" b="1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H</a:t>
            </a:r>
            <a:r>
              <a:rPr lang="en-US" sz="2800" b="1" baseline="-2500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pư</a:t>
            </a:r>
            <a:r>
              <a:rPr lang="en-US" sz="2800" b="1" baseline="-25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&lt; 0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T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B136B-9B31-431A-986B-8ACD7105F809}"/>
              </a:ext>
            </a:extLst>
          </p:cNvPr>
          <p:cNvSpPr txBox="1"/>
          <p:nvPr/>
        </p:nvSpPr>
        <p:spPr>
          <a:xfrm>
            <a:off x="1198191" y="1816703"/>
            <a:ext cx="70485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3200" b="1" dirty="0" err="1">
                <a:solidFill>
                  <a:srgbClr val="FF00FF"/>
                </a:solidFill>
                <a:sym typeface="Symbol" panose="05050102010706020507" pitchFamily="18" charset="2"/>
              </a:rPr>
              <a:t>Màu</a:t>
            </a:r>
            <a:r>
              <a:rPr lang="en-US" sz="3200" b="1" dirty="0">
                <a:solidFill>
                  <a:srgbClr val="FF00FF"/>
                </a:solidFill>
                <a:sym typeface="Symbol" panose="05050102010706020507" pitchFamily="18" charset="2"/>
              </a:rPr>
              <a:t> </a:t>
            </a:r>
            <a:r>
              <a:rPr lang="en-US" sz="3200" b="1" dirty="0" err="1">
                <a:solidFill>
                  <a:srgbClr val="FF00FF"/>
                </a:solidFill>
                <a:sym typeface="Symbol" panose="05050102010706020507" pitchFamily="18" charset="2"/>
              </a:rPr>
              <a:t>hồng</a:t>
            </a:r>
            <a:r>
              <a:rPr lang="en-US" sz="3200" b="1" dirty="0">
                <a:solidFill>
                  <a:srgbClr val="FF00FF"/>
                </a:solidFill>
                <a:sym typeface="Symbol" panose="05050102010706020507" pitchFamily="18" charset="2"/>
              </a:rPr>
              <a:t> </a:t>
            </a:r>
            <a:r>
              <a:rPr lang="en-US" sz="3200" b="1" dirty="0" err="1">
                <a:solidFill>
                  <a:srgbClr val="FF00FF"/>
                </a:solidFill>
                <a:sym typeface="Symbol" panose="05050102010706020507" pitchFamily="18" charset="2"/>
              </a:rPr>
              <a:t>đậm</a:t>
            </a:r>
            <a:r>
              <a:rPr lang="en-US" sz="3200" b="1" dirty="0">
                <a:solidFill>
                  <a:srgbClr val="FF00FF"/>
                </a:solidFill>
                <a:sym typeface="Symbol" panose="05050102010706020507" pitchFamily="18" charset="2"/>
              </a:rPr>
              <a:t> </a:t>
            </a:r>
            <a:r>
              <a:rPr lang="en-US" sz="3200" b="1" dirty="0" err="1">
                <a:solidFill>
                  <a:srgbClr val="FF00FF"/>
                </a:solidFill>
                <a:sym typeface="Symbol" panose="05050102010706020507" pitchFamily="18" charset="2"/>
              </a:rPr>
              <a:t>dần</a:t>
            </a:r>
            <a:r>
              <a:rPr lang="en-US" sz="3200" b="1" dirty="0">
                <a:solidFill>
                  <a:srgbClr val="FF00FF"/>
                </a:solidFill>
                <a:sym typeface="Symbol" panose="05050102010706020507" pitchFamily="18" charset="2"/>
              </a:rPr>
              <a:t>  </a:t>
            </a:r>
            <a:r>
              <a:rPr lang="en-US" sz="3200" dirty="0">
                <a:sym typeface="Symbol" panose="05050102010706020507" pitchFamily="18" charset="2"/>
              </a:rPr>
              <a:t> </a:t>
            </a:r>
            <a:r>
              <a:rPr lang="en-US" sz="3200" dirty="0" err="1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sz="3200" dirty="0" err="1">
                <a:solidFill>
                  <a:srgbClr val="0000FF"/>
                </a:solidFill>
              </a:rPr>
              <a:t>ạ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nhiệt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độ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AA285-4DC0-4E38-BF81-72B9073BC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029200"/>
            <a:ext cx="3124200" cy="1428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460DA5-B49B-4BF9-88D3-F9AD4625D3AF}"/>
              </a:ext>
            </a:extLst>
          </p:cNvPr>
          <p:cNvSpPr txBox="1"/>
          <p:nvPr/>
        </p:nvSpPr>
        <p:spPr>
          <a:xfrm>
            <a:off x="1143000" y="5346157"/>
            <a:ext cx="28194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30101-0DCC-4C32-AF0A-62B5768C5984}"/>
              </a:ext>
            </a:extLst>
          </p:cNvPr>
          <p:cNvSpPr txBox="1"/>
          <p:nvPr/>
        </p:nvSpPr>
        <p:spPr>
          <a:xfrm>
            <a:off x="6622635" y="2567307"/>
            <a:ext cx="1378365" cy="2651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C9643-D7BB-4751-AB81-679D6B72D86C}"/>
              </a:ext>
            </a:extLst>
          </p:cNvPr>
          <p:cNvSpPr txBox="1"/>
          <p:nvPr/>
        </p:nvSpPr>
        <p:spPr>
          <a:xfrm>
            <a:off x="4800600" y="2534898"/>
            <a:ext cx="1371600" cy="2651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6327" name="Text Box 10">
            <a:extLst>
              <a:ext uri="{FF2B5EF4-FFF2-40B4-BE49-F238E27FC236}">
                <a16:creationId xmlns:a16="http://schemas.microsoft.com/office/drawing/2014/main" id="{1624C2B9-C574-4ED0-A4EA-9936C384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15137"/>
            <a:ext cx="2727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ĐUN NÓNG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2" grpId="0"/>
      <p:bldP spid="4" grpId="0"/>
      <p:bldP spid="5" grpId="0"/>
      <p:bldP spid="6" grpId="0" animBg="1"/>
      <p:bldP spid="9" grpId="0" animBg="1"/>
      <p:bldP spid="10" grpId="0" animBg="1"/>
      <p:bldP spid="17" grpId="0" animBg="1"/>
      <p:bldP spid="563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B7C887CA-71DF-4E00-83D6-31DDCC74F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2667000"/>
          </a:xfrm>
        </p:spPr>
        <p:txBody>
          <a:bodyPr/>
          <a:lstStyle/>
          <a:p>
            <a:pPr marL="287338" indent="-236538" eaLnBrk="1" hangingPunct="1">
              <a:buFontTx/>
              <a:buNone/>
            </a:pPr>
            <a:r>
              <a:rPr lang="en-US" altLang="en-US" sz="2800" b="1" dirty="0" err="1">
                <a:solidFill>
                  <a:srgbClr val="0000FF"/>
                </a:solidFill>
              </a:rPr>
              <a:t>Định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luật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tác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dụng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khối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lượng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(</a:t>
            </a:r>
            <a:r>
              <a:rPr lang="en-US" altLang="en-US" sz="2400" dirty="0" err="1">
                <a:solidFill>
                  <a:srgbClr val="0000FF"/>
                </a:solidFill>
              </a:rPr>
              <a:t>M.Guldberg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và</a:t>
            </a:r>
            <a:r>
              <a:rPr lang="en-US" altLang="en-US" sz="2400" dirty="0">
                <a:solidFill>
                  <a:srgbClr val="0000FF"/>
                </a:solidFill>
              </a:rPr>
              <a:t> P. </a:t>
            </a:r>
            <a:r>
              <a:rPr lang="en-US" altLang="en-US" sz="2400" dirty="0" err="1">
                <a:solidFill>
                  <a:srgbClr val="0000FF"/>
                </a:solidFill>
              </a:rPr>
              <a:t>Waage</a:t>
            </a:r>
            <a:r>
              <a:rPr lang="en-US" altLang="en-US" sz="2400" dirty="0">
                <a:solidFill>
                  <a:srgbClr val="0000FF"/>
                </a:solidFill>
              </a:rPr>
              <a:t> )</a:t>
            </a:r>
          </a:p>
          <a:p>
            <a:pPr marL="287338" indent="-236538" eaLnBrk="1" hangingPunct="1">
              <a:buFontTx/>
              <a:buNone/>
            </a:pPr>
            <a:r>
              <a:rPr lang="en-US" altLang="en-US" sz="2800" dirty="0"/>
              <a:t>Ở </a:t>
            </a:r>
            <a:r>
              <a:rPr lang="en-US" altLang="en-US" sz="2800" dirty="0" err="1"/>
              <a:t>nhiệt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độ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phản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đồng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đơn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giản</a:t>
            </a:r>
            <a:r>
              <a:rPr lang="en-US" altLang="en-US" sz="2800" dirty="0"/>
              <a:t>:</a:t>
            </a:r>
            <a:r>
              <a:rPr lang="en-US" altLang="en-US" dirty="0"/>
              <a:t>  </a:t>
            </a:r>
          </a:p>
          <a:p>
            <a:pPr marL="287338" indent="-236538" eaLnBrk="1" hangingPunct="1">
              <a:buFontTx/>
              <a:buNone/>
            </a:pPr>
            <a:r>
              <a:rPr lang="en-US" altLang="en-US" dirty="0"/>
              <a:t>           </a:t>
            </a:r>
            <a:r>
              <a:rPr lang="en-US" altLang="en-US" dirty="0" err="1"/>
              <a:t>aA</a:t>
            </a:r>
            <a:r>
              <a:rPr lang="en-US" altLang="en-US" dirty="0"/>
              <a:t>   +   </a:t>
            </a:r>
            <a:r>
              <a:rPr lang="en-US" altLang="en-US" dirty="0" err="1"/>
              <a:t>bB</a:t>
            </a:r>
            <a:r>
              <a:rPr lang="en-US" altLang="en-US" dirty="0"/>
              <a:t>   =   </a:t>
            </a:r>
            <a:r>
              <a:rPr lang="en-US" altLang="en-US" dirty="0" err="1"/>
              <a:t>cC</a:t>
            </a:r>
            <a:r>
              <a:rPr lang="en-US" altLang="en-US" dirty="0"/>
              <a:t>   +     </a:t>
            </a:r>
            <a:r>
              <a:rPr lang="en-US" altLang="en-US" dirty="0" err="1"/>
              <a:t>dD</a:t>
            </a:r>
            <a:endParaRPr lang="en-US" altLang="en-US" dirty="0"/>
          </a:p>
          <a:p>
            <a:pPr marL="287338" indent="-236538" eaLnBrk="1" hangingPunct="1">
              <a:buFontTx/>
              <a:buNone/>
            </a:pPr>
            <a:r>
              <a:rPr lang="en-US" altLang="en-US" sz="2800" dirty="0"/>
              <a:t>  </a:t>
            </a:r>
            <a:r>
              <a:rPr lang="vi-VN" altLang="en-US" sz="2800" dirty="0"/>
              <a:t>  </a:t>
            </a:r>
            <a:r>
              <a:rPr lang="en-US" altLang="en-US" sz="2800" dirty="0" err="1">
                <a:solidFill>
                  <a:srgbClr val="FF0000"/>
                </a:solidFill>
              </a:rPr>
              <a:t>Tốc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độ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phản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ứng</a:t>
            </a:r>
            <a:r>
              <a:rPr lang="en-US" altLang="en-US" sz="2800" dirty="0">
                <a:solidFill>
                  <a:srgbClr val="FF0000"/>
                </a:solidFill>
              </a:rPr>
              <a:t>:     </a:t>
            </a:r>
            <a:r>
              <a:rPr lang="en-US" altLang="en-US" b="1" dirty="0">
                <a:solidFill>
                  <a:srgbClr val="FF0000"/>
                </a:solidFill>
              </a:rPr>
              <a:t>v  = </a:t>
            </a:r>
            <a:r>
              <a:rPr lang="en-US" altLang="en-US" b="1" dirty="0" err="1">
                <a:solidFill>
                  <a:srgbClr val="FF0000"/>
                </a:solidFill>
              </a:rPr>
              <a:t>k.C</a:t>
            </a:r>
            <a:r>
              <a:rPr lang="en-US" altLang="en-US" b="1" baseline="30000" dirty="0" err="1">
                <a:solidFill>
                  <a:srgbClr val="FF0000"/>
                </a:solidFill>
              </a:rPr>
              <a:t>a</a:t>
            </a:r>
            <a:r>
              <a:rPr lang="en-US" altLang="en-US" b="1" baseline="-25000" dirty="0" err="1">
                <a:solidFill>
                  <a:srgbClr val="FF0000"/>
                </a:solidFill>
              </a:rPr>
              <a:t>A</a:t>
            </a:r>
            <a:r>
              <a:rPr lang="en-US" altLang="en-US" b="1" dirty="0" err="1">
                <a:solidFill>
                  <a:srgbClr val="FF0000"/>
                </a:solidFill>
              </a:rPr>
              <a:t>.C</a:t>
            </a:r>
            <a:r>
              <a:rPr lang="en-US" altLang="en-US" b="1" baseline="30000" dirty="0" err="1">
                <a:solidFill>
                  <a:srgbClr val="FF0000"/>
                </a:solidFill>
              </a:rPr>
              <a:t>b</a:t>
            </a:r>
            <a:r>
              <a:rPr lang="en-US" altLang="en-US" b="1" baseline="-25000" dirty="0" err="1">
                <a:solidFill>
                  <a:srgbClr val="FF0000"/>
                </a:solidFill>
              </a:rPr>
              <a:t>B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C8D4EC06-EA1F-4C05-A042-7FA6862D9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8382000" cy="29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b="1" i="1" dirty="0" err="1">
                <a:solidFill>
                  <a:srgbClr val="006600"/>
                </a:solidFill>
              </a:rPr>
              <a:t>Định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luật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này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nghiệm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đúng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cho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các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phản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ứng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đơn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giản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và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cho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từng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giai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đoạn</a:t>
            </a:r>
            <a:r>
              <a:rPr lang="en-US" altLang="en-US" b="1" i="1" dirty="0">
                <a:solidFill>
                  <a:srgbClr val="006600"/>
                </a:solidFill>
              </a:rPr>
              <a:t>        (</a:t>
            </a:r>
            <a:r>
              <a:rPr lang="en-US" altLang="en-US" b="1" i="1" dirty="0" err="1">
                <a:solidFill>
                  <a:srgbClr val="006600"/>
                </a:solidFill>
              </a:rPr>
              <a:t>tác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dụng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cơ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bản</a:t>
            </a:r>
            <a:r>
              <a:rPr lang="en-US" altLang="en-US" b="1" i="1" dirty="0">
                <a:solidFill>
                  <a:srgbClr val="006600"/>
                </a:solidFill>
              </a:rPr>
              <a:t>) </a:t>
            </a:r>
            <a:r>
              <a:rPr lang="en-US" altLang="en-US" b="1" i="1" dirty="0" err="1">
                <a:solidFill>
                  <a:srgbClr val="006600"/>
                </a:solidFill>
              </a:rPr>
              <a:t>của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phản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ứng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phức</a:t>
            </a:r>
            <a:r>
              <a:rPr lang="en-US" altLang="en-US" b="1" i="1" dirty="0">
                <a:solidFill>
                  <a:srgbClr val="006600"/>
                </a:solidFill>
              </a:rPr>
              <a:t> </a:t>
            </a:r>
            <a:r>
              <a:rPr lang="en-US" altLang="en-US" b="1" i="1" dirty="0" err="1">
                <a:solidFill>
                  <a:srgbClr val="006600"/>
                </a:solidFill>
              </a:rPr>
              <a:t>tạp</a:t>
            </a:r>
            <a:r>
              <a:rPr lang="en-US" altLang="en-US" b="1" i="1" dirty="0">
                <a:solidFill>
                  <a:srgbClr val="006600"/>
                </a:solidFill>
              </a:rPr>
              <a:t>.</a:t>
            </a:r>
            <a:endParaRPr lang="en-US" altLang="en-US" b="1" dirty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3B31F4B-12C3-44D5-9112-CAE881E16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+mn-lt"/>
              </a:rPr>
              <a:t>CÂN BẰNG HÓA HỌC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2DBE88A2-BAE6-48EB-A938-F9E5D009A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854F489F-603E-4C01-ADE0-9F8CE708E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512598"/>
              </p:ext>
            </p:extLst>
          </p:nvPr>
        </p:nvGraphicFramePr>
        <p:xfrm>
          <a:off x="5064711" y="4520850"/>
          <a:ext cx="3415673" cy="80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4" imgW="812447" imgH="241195" progId="Equation.3">
                  <p:embed/>
                </p:oleObj>
              </mc:Choice>
              <mc:Fallback>
                <p:oleObj name="Equation" r:id="rId4" imgW="81244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711" y="4520850"/>
                        <a:ext cx="3415673" cy="804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6">
            <a:extLst>
              <a:ext uri="{FF2B5EF4-FFF2-40B4-BE49-F238E27FC236}">
                <a16:creationId xmlns:a16="http://schemas.microsoft.com/office/drawing/2014/main" id="{9D50A6E4-9550-466D-98D2-3DE0795A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4CC6C771-7EFD-4C91-8261-6C78F986A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955142"/>
              </p:ext>
            </p:extLst>
          </p:nvPr>
        </p:nvGraphicFramePr>
        <p:xfrm>
          <a:off x="5064988" y="5476927"/>
          <a:ext cx="3326561" cy="80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6" imgW="838200" imgH="241300" progId="Equation.3">
                  <p:embed/>
                </p:oleObj>
              </mc:Choice>
              <mc:Fallback>
                <p:oleObj name="Equation" r:id="rId6" imgW="8382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988" y="5476927"/>
                        <a:ext cx="3326561" cy="804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9">
            <a:extLst>
              <a:ext uri="{FF2B5EF4-FFF2-40B4-BE49-F238E27FC236}">
                <a16:creationId xmlns:a16="http://schemas.microsoft.com/office/drawing/2014/main" id="{B8F08506-439F-4391-9B46-CCBEAB65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2" name="Rectangle 13">
            <a:extLst>
              <a:ext uri="{FF2B5EF4-FFF2-40B4-BE49-F238E27FC236}">
                <a16:creationId xmlns:a16="http://schemas.microsoft.com/office/drawing/2014/main" id="{AE979DCB-EFC4-4EBC-A4D1-027CECF4F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3" name="Rectangle 15">
            <a:extLst>
              <a:ext uri="{FF2B5EF4-FFF2-40B4-BE49-F238E27FC236}">
                <a16:creationId xmlns:a16="http://schemas.microsoft.com/office/drawing/2014/main" id="{CFD8A364-C0B4-4BDA-AADD-7D6491A19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02A5C233-CA1D-478D-A79B-08C732DC93DD}"/>
              </a:ext>
            </a:extLst>
          </p:cNvPr>
          <p:cNvGrpSpPr>
            <a:grpSpLocks/>
          </p:cNvGrpSpPr>
          <p:nvPr/>
        </p:nvGrpSpPr>
        <p:grpSpPr bwMode="auto">
          <a:xfrm>
            <a:off x="662778" y="4071717"/>
            <a:ext cx="4032250" cy="2160588"/>
            <a:chOff x="3362" y="10512"/>
            <a:chExt cx="4810" cy="2340"/>
          </a:xfrm>
        </p:grpSpPr>
        <p:sp>
          <p:nvSpPr>
            <p:cNvPr id="11284" name="Line 18">
              <a:extLst>
                <a:ext uri="{FF2B5EF4-FFF2-40B4-BE49-F238E27FC236}">
                  <a16:creationId xmlns:a16="http://schemas.microsoft.com/office/drawing/2014/main" id="{C5FBBB44-F937-4CBC-90B4-F1D1F5D49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2" y="10512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19">
              <a:extLst>
                <a:ext uri="{FF2B5EF4-FFF2-40B4-BE49-F238E27FC236}">
                  <a16:creationId xmlns:a16="http://schemas.microsoft.com/office/drawing/2014/main" id="{0934ED53-D1EA-4870-BBEE-41FF2E3F8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12852"/>
              <a:ext cx="4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Arc 20">
              <a:extLst>
                <a:ext uri="{FF2B5EF4-FFF2-40B4-BE49-F238E27FC236}">
                  <a16:creationId xmlns:a16="http://schemas.microsoft.com/office/drawing/2014/main" id="{F99FD163-EA03-4D93-942C-47F4ABA5F87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63" y="10692"/>
              <a:ext cx="4322" cy="1440"/>
            </a:xfrm>
            <a:custGeom>
              <a:avLst/>
              <a:gdLst>
                <a:gd name="T0" fmla="*/ 0 w 21762"/>
                <a:gd name="T1" fmla="*/ 0 h 21600"/>
                <a:gd name="T2" fmla="*/ 7 w 21762"/>
                <a:gd name="T3" fmla="*/ 0 h 21600"/>
                <a:gd name="T4" fmla="*/ 0 w 217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62"/>
                <a:gd name="T10" fmla="*/ 0 h 21600"/>
                <a:gd name="T11" fmla="*/ 21762 w 217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62" h="21600" fill="none" extrusionOk="0">
                  <a:moveTo>
                    <a:pt x="-1" y="0"/>
                  </a:moveTo>
                  <a:cubicBezTo>
                    <a:pt x="53" y="0"/>
                    <a:pt x="107" y="-1"/>
                    <a:pt x="162" y="0"/>
                  </a:cubicBezTo>
                  <a:cubicBezTo>
                    <a:pt x="12091" y="0"/>
                    <a:pt x="21762" y="9670"/>
                    <a:pt x="21762" y="21600"/>
                  </a:cubicBezTo>
                </a:path>
                <a:path w="21762" h="21600" stroke="0" extrusionOk="0">
                  <a:moveTo>
                    <a:pt x="-1" y="0"/>
                  </a:moveTo>
                  <a:cubicBezTo>
                    <a:pt x="53" y="0"/>
                    <a:pt x="107" y="-1"/>
                    <a:pt x="162" y="0"/>
                  </a:cubicBezTo>
                  <a:cubicBezTo>
                    <a:pt x="12091" y="0"/>
                    <a:pt x="21762" y="9670"/>
                    <a:pt x="21762" y="21600"/>
                  </a:cubicBezTo>
                  <a:lnTo>
                    <a:pt x="162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Arc 21">
              <a:extLst>
                <a:ext uri="{FF2B5EF4-FFF2-40B4-BE49-F238E27FC236}">
                  <a16:creationId xmlns:a16="http://schemas.microsoft.com/office/drawing/2014/main" id="{F32C69FD-9BE2-4FFA-879C-72EA7296A9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62" y="12132"/>
              <a:ext cx="4290" cy="720"/>
            </a:xfrm>
            <a:custGeom>
              <a:avLst/>
              <a:gdLst>
                <a:gd name="T0" fmla="*/ 0 w 21600"/>
                <a:gd name="T1" fmla="*/ 0 h 21600"/>
                <a:gd name="T2" fmla="*/ 7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2">
              <a:extLst>
                <a:ext uri="{FF2B5EF4-FFF2-40B4-BE49-F238E27FC236}">
                  <a16:creationId xmlns:a16="http://schemas.microsoft.com/office/drawing/2014/main" id="{D598B452-C28F-4934-9BE9-3C5B4B93C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2" y="12132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9" name="Text Box 23">
            <a:extLst>
              <a:ext uri="{FF2B5EF4-FFF2-40B4-BE49-F238E27FC236}">
                <a16:creationId xmlns:a16="http://schemas.microsoft.com/office/drawing/2014/main" id="{48844EF5-643D-4916-8CC8-CB0AE9EC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473" y="4924470"/>
            <a:ext cx="149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err="1">
                <a:solidFill>
                  <a:srgbClr val="FF0000"/>
                </a:solidFill>
              </a:rPr>
              <a:t>v</a:t>
            </a:r>
            <a:r>
              <a:rPr lang="en-US" altLang="en-US" sz="2800" b="1" baseline="-25000" dirty="0" err="1">
                <a:solidFill>
                  <a:srgbClr val="FF0000"/>
                </a:solidFill>
              </a:rPr>
              <a:t>t</a:t>
            </a:r>
            <a:r>
              <a:rPr lang="en-US" altLang="en-US" sz="2800" b="1" dirty="0">
                <a:solidFill>
                  <a:srgbClr val="FF0000"/>
                </a:solidFill>
              </a:rPr>
              <a:t> = </a:t>
            </a:r>
            <a:r>
              <a:rPr lang="en-US" altLang="en-US" sz="2800" b="1" dirty="0" err="1">
                <a:solidFill>
                  <a:srgbClr val="FF0000"/>
                </a:solidFill>
              </a:rPr>
              <a:t>v</a:t>
            </a:r>
            <a:r>
              <a:rPr lang="en-US" altLang="en-US" sz="2800" b="1" baseline="-25000" dirty="0" err="1">
                <a:solidFill>
                  <a:srgbClr val="FF0000"/>
                </a:solidFill>
              </a:rPr>
              <a:t>n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20" name="Text Box 24">
            <a:extLst>
              <a:ext uri="{FF2B5EF4-FFF2-40B4-BE49-F238E27FC236}">
                <a16:creationId xmlns:a16="http://schemas.microsoft.com/office/drawing/2014/main" id="{44E4E61F-A469-4025-8E36-B8F82F67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43600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ym typeface="Symbol" panose="05050102010706020507" pitchFamily="18" charset="2"/>
              </a:rPr>
              <a:t></a:t>
            </a:r>
            <a:r>
              <a:rPr lang="en-US" altLang="en-US" sz="1800" dirty="0"/>
              <a:t> </a:t>
            </a:r>
          </a:p>
        </p:txBody>
      </p:sp>
      <p:sp>
        <p:nvSpPr>
          <p:cNvPr id="4121" name="Text Box 25">
            <a:extLst>
              <a:ext uri="{FF2B5EF4-FFF2-40B4-BE49-F238E27FC236}">
                <a16:creationId xmlns:a16="http://schemas.microsoft.com/office/drawing/2014/main" id="{E23ECC9F-9859-4854-85D7-1F64EE153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92" y="6022929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0</a:t>
            </a:r>
          </a:p>
        </p:txBody>
      </p:sp>
      <p:sp>
        <p:nvSpPr>
          <p:cNvPr id="4122" name="Text Box 26">
            <a:extLst>
              <a:ext uri="{FF2B5EF4-FFF2-40B4-BE49-F238E27FC236}">
                <a16:creationId xmlns:a16="http://schemas.microsoft.com/office/drawing/2014/main" id="{C0F83944-CE3B-45E1-8B50-F47BCA008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" y="3917407"/>
            <a:ext cx="504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/>
              <a:t>v</a:t>
            </a:r>
          </a:p>
        </p:txBody>
      </p:sp>
      <p:sp>
        <p:nvSpPr>
          <p:cNvPr id="4123" name="Text Box 27">
            <a:extLst>
              <a:ext uri="{FF2B5EF4-FFF2-40B4-BE49-F238E27FC236}">
                <a16:creationId xmlns:a16="http://schemas.microsoft.com/office/drawing/2014/main" id="{3D659675-4D03-4878-A170-0D77831B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3" y="4389150"/>
            <a:ext cx="8381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 err="1"/>
              <a:t>v</a:t>
            </a:r>
            <a:r>
              <a:rPr lang="en-US" altLang="en-US" baseline="-25000" dirty="0" err="1"/>
              <a:t>t</a:t>
            </a:r>
            <a:endParaRPr lang="en-US" altLang="en-US" dirty="0"/>
          </a:p>
        </p:txBody>
      </p:sp>
      <p:sp>
        <p:nvSpPr>
          <p:cNvPr id="4124" name="Text Box 28">
            <a:extLst>
              <a:ext uri="{FF2B5EF4-FFF2-40B4-BE49-F238E27FC236}">
                <a16:creationId xmlns:a16="http://schemas.microsoft.com/office/drawing/2014/main" id="{D1C0BB4E-48DF-4048-8E25-C96EB5D7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43" y="5660848"/>
            <a:ext cx="761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 err="1"/>
              <a:t>v</a:t>
            </a:r>
            <a:r>
              <a:rPr lang="en-US" altLang="en-US" baseline="-25000" dirty="0" err="1"/>
              <a:t>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5" name="Text Box 29">
                <a:extLst>
                  <a:ext uri="{FF2B5EF4-FFF2-40B4-BE49-F238E27FC236}">
                    <a16:creationId xmlns:a16="http://schemas.microsoft.com/office/drawing/2014/main" id="{3F1E0304-59B9-4AE1-948E-CB63145D14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" y="651714"/>
                <a:ext cx="9144000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50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</a:rPr>
                  <a:t>Phản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ứng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của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hệ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khí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lý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tưởng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(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pư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đơn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800" b="1" dirty="0" err="1">
                    <a:solidFill>
                      <a:srgbClr val="0000FF"/>
                    </a:solidFill>
                  </a:rPr>
                  <a:t>giản</a:t>
                </a:r>
                <a:r>
                  <a:rPr lang="en-US" altLang="en-US" sz="2800" b="1" dirty="0">
                    <a:solidFill>
                      <a:srgbClr val="0000FF"/>
                    </a:solidFill>
                  </a:rPr>
                  <a:t>):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dirty="0"/>
                  <a:t>           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a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A</a:t>
                </a:r>
                <a:r>
                  <a:rPr lang="en-US" altLang="en-US" sz="2800" dirty="0"/>
                  <a:t> (k)  +   </a:t>
                </a:r>
                <a:r>
                  <a:rPr lang="en-US" altLang="en-US" sz="2800" b="1" dirty="0" err="1"/>
                  <a:t>b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B</a:t>
                </a:r>
                <a:r>
                  <a:rPr lang="en-US" altLang="en-US" sz="2800" dirty="0"/>
                  <a:t>(k)    </a:t>
                </a:r>
                <a:r>
                  <a:rPr lang="en-US" altLang="en-US" sz="2800" b="1" dirty="0"/>
                  <a:t>⇌</a:t>
                </a:r>
                <a:r>
                  <a:rPr lang="en-US" altLang="en-US" sz="2800" dirty="0"/>
                  <a:t>    </a:t>
                </a:r>
                <a:r>
                  <a:rPr lang="en-US" altLang="en-US" sz="2800" b="1" dirty="0" err="1"/>
                  <a:t>c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en-US" sz="2800" dirty="0"/>
                  <a:t>(k)   +   </a:t>
                </a:r>
                <a:r>
                  <a:rPr lang="vi-VN" altLang="en-US" sz="2800" dirty="0"/>
                  <a:t>  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/>
                  <a:t>d</a:t>
                </a:r>
                <a:r>
                  <a:rPr lang="en-US" altLang="en-US" sz="2800" b="1" dirty="0" err="1">
                    <a:solidFill>
                      <a:srgbClr val="FF0000"/>
                    </a:solidFill>
                  </a:rPr>
                  <a:t>D</a:t>
                </a:r>
                <a:r>
                  <a:rPr lang="en-US" altLang="en-US" sz="2800" dirty="0"/>
                  <a:t>(k)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8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</a:t>
                </a:r>
                <a:r>
                  <a:rPr lang="en-US" altLang="en-US" sz="2800" dirty="0">
                    <a:solidFill>
                      <a:srgbClr val="CC00FF"/>
                    </a:solidFill>
                  </a:rPr>
                  <a:t> = 0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8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en-US" sz="2800" b="0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en-US" sz="2800" dirty="0">
                    <a:solidFill>
                      <a:srgbClr val="CC00FF"/>
                    </a:solidFill>
                    <a:latin typeface="+mj-lt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8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800" b="0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n-US" altLang="en-US" sz="2800" i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2800" b="0" i="0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  <m:sup>
                        <m:r>
                          <a:rPr lang="en-US" altLang="en-US" sz="2800" i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en-US" sz="2800" dirty="0">
                    <a:solidFill>
                      <a:srgbClr val="CC00FF"/>
                    </a:solidFill>
                  </a:rPr>
                  <a:t>                   0             </a:t>
                </a:r>
                <a:r>
                  <a:rPr lang="vi-VN" altLang="en-US" sz="2800" dirty="0">
                    <a:solidFill>
                      <a:srgbClr val="CC00FF"/>
                    </a:solidFill>
                  </a:rPr>
                  <a:t>    </a:t>
                </a:r>
                <a:r>
                  <a:rPr lang="en-US" altLang="en-US" sz="2800" dirty="0">
                    <a:solidFill>
                      <a:srgbClr val="CC00FF"/>
                    </a:solidFill>
                  </a:rPr>
                  <a:t>0  (mol/l )                      </a:t>
                </a:r>
                <a:r>
                  <a:rPr lang="en-US" altLang="en-US" sz="28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</a:t>
                </a:r>
                <a:r>
                  <a:rPr lang="en-US" altLang="en-US" sz="2800" dirty="0">
                    <a:solidFill>
                      <a:srgbClr val="990000"/>
                    </a:solidFill>
                  </a:rPr>
                  <a:t>  </a:t>
                </a:r>
                <a:r>
                  <a:rPr lang="en-US" altLang="en-US" sz="28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      C</a:t>
                </a:r>
                <a:r>
                  <a:rPr lang="en-US" altLang="en-US" sz="2800" b="1" baseline="-250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altLang="en-US" sz="2800" baseline="-250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           C</a:t>
                </a:r>
                <a:r>
                  <a:rPr lang="en-US" altLang="en-US" sz="2800" b="1" baseline="-25000" dirty="0">
                    <a:solidFill>
                      <a:srgbClr val="990000"/>
                    </a:solidFill>
                  </a:rPr>
                  <a:t>B</a:t>
                </a:r>
                <a:r>
                  <a:rPr lang="en-US" altLang="en-US" sz="28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               C</a:t>
                </a:r>
                <a:r>
                  <a:rPr lang="en-US" altLang="en-US" b="1" baseline="-250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c</a:t>
                </a:r>
                <a:r>
                  <a:rPr lang="en-US" altLang="en-US" sz="2800" baseline="-250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          </a:t>
                </a:r>
                <a:r>
                  <a:rPr lang="vi-VN" altLang="en-US" sz="28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   </a:t>
                </a:r>
                <a:r>
                  <a:rPr lang="en-US" altLang="en-US" sz="28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C</a:t>
                </a:r>
                <a:r>
                  <a:rPr lang="en-US" altLang="en-US" sz="2800" b="1" baseline="-250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D</a:t>
                </a:r>
                <a:r>
                  <a:rPr lang="en-US" altLang="en-US" sz="2800" dirty="0">
                    <a:solidFill>
                      <a:srgbClr val="990000"/>
                    </a:solidFill>
                    <a:sym typeface="Symbol" panose="05050102010706020507" pitchFamily="18" charset="2"/>
                  </a:rPr>
                  <a:t> 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 b="1" dirty="0">
                  <a:solidFill>
                    <a:srgbClr val="990000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125" name="Text Box 29">
                <a:extLst>
                  <a:ext uri="{FF2B5EF4-FFF2-40B4-BE49-F238E27FC236}">
                    <a16:creationId xmlns:a16="http://schemas.microsoft.com/office/drawing/2014/main" id="{3F1E0304-59B9-4AE1-948E-CB63145D1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651714"/>
                <a:ext cx="9144000" cy="2286000"/>
              </a:xfrm>
              <a:prstGeom prst="rect">
                <a:avLst/>
              </a:prstGeom>
              <a:blipFill>
                <a:blip r:embed="rId8"/>
                <a:stretch>
                  <a:fillRect l="-800" t="-2933" r="-20400" b="-77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6" name="Text Box 30">
            <a:extLst>
              <a:ext uri="{FF2B5EF4-FFF2-40B4-BE49-F238E27FC236}">
                <a16:creationId xmlns:a16="http://schemas.microsoft.com/office/drawing/2014/main" id="{E3D5E439-DE5D-4269-B382-D853FDA4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28" y="2838194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=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(C</a:t>
            </a:r>
            <a:r>
              <a:rPr lang="en-US" alt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cb</a:t>
            </a:r>
            <a:r>
              <a:rPr lang="en-US" altLang="en-US" sz="2400" dirty="0">
                <a:sym typeface="Symbol" panose="05050102010706020507" pitchFamily="18" charset="2"/>
              </a:rPr>
              <a:t>=const    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(C</a:t>
            </a:r>
            <a:r>
              <a:rPr lang="en-US" alt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cb</a:t>
            </a:r>
            <a:r>
              <a:rPr lang="en-US" altLang="en-US" sz="2400" dirty="0">
                <a:sym typeface="Symbol" panose="05050102010706020507" pitchFamily="18" charset="2"/>
              </a:rPr>
              <a:t>=const   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(C</a:t>
            </a:r>
            <a:r>
              <a:rPr lang="en-US" alt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cb</a:t>
            </a:r>
            <a:r>
              <a:rPr lang="en-US" altLang="en-US" sz="2400" dirty="0">
                <a:sym typeface="Symbol" panose="05050102010706020507" pitchFamily="18" charset="2"/>
              </a:rPr>
              <a:t>=const  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(C</a:t>
            </a:r>
            <a:r>
              <a:rPr lang="en-US" alt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D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cb</a:t>
            </a: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=const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G=0</a:t>
            </a:r>
            <a:r>
              <a:rPr lang="en-US" altLang="en-US" sz="2400" dirty="0">
                <a:sym typeface="Symbol" panose="05050102010706020507" pitchFamily="18" charset="2"/>
              </a:rPr>
              <a:t> 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(P</a:t>
            </a:r>
            <a:r>
              <a:rPr lang="en-US" alt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cb</a:t>
            </a:r>
            <a:r>
              <a:rPr lang="en-US" altLang="en-US" sz="2400" dirty="0">
                <a:sym typeface="Symbol" panose="05050102010706020507" pitchFamily="18" charset="2"/>
              </a:rPr>
              <a:t>=const    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(P</a:t>
            </a:r>
            <a:r>
              <a:rPr lang="en-US" alt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cb</a:t>
            </a:r>
            <a:r>
              <a:rPr lang="en-US" altLang="en-US" sz="2400" dirty="0">
                <a:sym typeface="Symbol" panose="05050102010706020507" pitchFamily="18" charset="2"/>
              </a:rPr>
              <a:t>=const    (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=const  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(P</a:t>
            </a:r>
            <a:r>
              <a:rPr lang="en-US" alt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D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cb</a:t>
            </a: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=const</a:t>
            </a:r>
          </a:p>
        </p:txBody>
      </p:sp>
      <p:sp>
        <p:nvSpPr>
          <p:cNvPr id="4127" name="Text Box 31">
            <a:extLst>
              <a:ext uri="{FF2B5EF4-FFF2-40B4-BE49-F238E27FC236}">
                <a16:creationId xmlns:a16="http://schemas.microsoft.com/office/drawing/2014/main" id="{7621EE6E-8BEF-4654-A223-78C56FF65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572" y="6119592"/>
            <a:ext cx="2155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</a:t>
            </a:r>
            <a:r>
              <a:rPr lang="en-US" altLang="en-US" sz="2400" b="1" baseline="-25000" dirty="0" err="1">
                <a:solidFill>
                  <a:srgbClr val="FF0000"/>
                </a:solidFill>
              </a:rPr>
              <a:t>cb</a:t>
            </a:r>
            <a:r>
              <a:rPr lang="vi-VN" altLang="en-US" sz="2400" b="1" dirty="0">
                <a:solidFill>
                  <a:srgbClr val="FF0000"/>
                </a:solidFill>
              </a:rPr>
              <a:t> </a:t>
            </a:r>
            <a:r>
              <a:rPr lang="vi-V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 cbhh</a:t>
            </a:r>
            <a:endParaRPr lang="en-US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80B1C0-5BED-4121-87BD-D4680F97957F}"/>
              </a:ext>
            </a:extLst>
          </p:cNvPr>
          <p:cNvSpPr txBox="1"/>
          <p:nvPr/>
        </p:nvSpPr>
        <p:spPr>
          <a:xfrm>
            <a:off x="5756373" y="3993937"/>
            <a:ext cx="272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CC00FF"/>
                </a:solidFill>
                <a:sym typeface="Symbol" panose="05050102010706020507" pitchFamily="18" charset="2"/>
              </a:rPr>
              <a:t></a:t>
            </a:r>
            <a:r>
              <a:rPr lang="en-US" sz="2800" dirty="0">
                <a:solidFill>
                  <a:srgbClr val="CC00FF"/>
                </a:solidFill>
                <a:sym typeface="Symbol" panose="05050102010706020507" pitchFamily="18" charset="2"/>
              </a:rPr>
              <a:t> </a:t>
            </a:r>
            <a:r>
              <a:rPr lang="vi-VN" sz="2800" dirty="0">
                <a:solidFill>
                  <a:srgbClr val="CC00FF"/>
                </a:solidFill>
              </a:rPr>
              <a:t>P</a:t>
            </a:r>
            <a:r>
              <a:rPr lang="vi-VN" sz="2800" baseline="-25000" dirty="0">
                <a:solidFill>
                  <a:srgbClr val="CC00FF"/>
                </a:solidFill>
              </a:rPr>
              <a:t>X</a:t>
            </a:r>
            <a:r>
              <a:rPr lang="vi-VN" sz="2800" dirty="0">
                <a:solidFill>
                  <a:srgbClr val="CC00FF"/>
                </a:solidFill>
              </a:rPr>
              <a:t>  = C</a:t>
            </a:r>
            <a:r>
              <a:rPr lang="vi-VN" sz="2800" baseline="-25000" dirty="0">
                <a:solidFill>
                  <a:srgbClr val="CC00FF"/>
                </a:solidFill>
              </a:rPr>
              <a:t>X</a:t>
            </a:r>
            <a:r>
              <a:rPr lang="vi-VN" sz="2800" dirty="0">
                <a:solidFill>
                  <a:srgbClr val="CC00FF"/>
                </a:solidFill>
              </a:rPr>
              <a:t>. R.T</a:t>
            </a:r>
            <a:endParaRPr lang="en-US" sz="2800" dirty="0">
              <a:solidFill>
                <a:srgbClr val="CC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1BB54-4A61-4F92-92BE-584323AB4DF0}"/>
              </a:ext>
            </a:extLst>
          </p:cNvPr>
          <p:cNvSpPr txBox="1"/>
          <p:nvPr/>
        </p:nvSpPr>
        <p:spPr>
          <a:xfrm>
            <a:off x="3098873" y="4025904"/>
            <a:ext cx="272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6600"/>
                </a:solidFill>
              </a:rPr>
              <a:t>P</a:t>
            </a:r>
            <a:r>
              <a:rPr lang="vi-VN" sz="2800" baseline="-25000" dirty="0">
                <a:solidFill>
                  <a:srgbClr val="006600"/>
                </a:solidFill>
              </a:rPr>
              <a:t>X</a:t>
            </a:r>
            <a:r>
              <a:rPr lang="vi-VN" sz="2800" dirty="0">
                <a:solidFill>
                  <a:srgbClr val="006600"/>
                </a:solidFill>
              </a:rPr>
              <a:t> .V = n</a:t>
            </a:r>
            <a:r>
              <a:rPr lang="vi-VN" sz="2800" baseline="-25000" dirty="0">
                <a:solidFill>
                  <a:srgbClr val="006600"/>
                </a:solidFill>
              </a:rPr>
              <a:t>X</a:t>
            </a:r>
            <a:r>
              <a:rPr lang="vi-VN" sz="2800" dirty="0">
                <a:solidFill>
                  <a:srgbClr val="006600"/>
                </a:solidFill>
              </a:rPr>
              <a:t>. R.T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19" grpId="0"/>
      <p:bldP spid="4120" grpId="0"/>
      <p:bldP spid="4121" grpId="0"/>
      <p:bldP spid="4122" grpId="0"/>
      <p:bldP spid="4123" grpId="0"/>
      <p:bldP spid="4124" grpId="0"/>
      <p:bldP spid="4125" grpId="0"/>
      <p:bldP spid="4126" grpId="0"/>
      <p:bldP spid="4127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40E04C5-159C-4B68-84D1-02174036F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5175"/>
          </a:xfrm>
          <a:noFill/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3200" b="1" i="1" dirty="0"/>
              <a:t>   </a:t>
            </a:r>
            <a:r>
              <a:rPr lang="en-US" altLang="en-US" sz="2800" b="1" i="1" dirty="0">
                <a:solidFill>
                  <a:srgbClr val="006600"/>
                </a:solidFill>
              </a:rPr>
              <a:t>NHẬN XÉT VỀ TRẠNG THÁI CÂN BẰNG HÓA HỌC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FD41F90-1D4C-4D10-B883-2AC0523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448800" cy="5410200"/>
          </a:xfrm>
          <a:noFill/>
        </p:spPr>
        <p:txBody>
          <a:bodyPr/>
          <a:lstStyle/>
          <a:p>
            <a:pPr marL="236538" indent="558800" eaLnBrk="1" hangingPunct="1">
              <a:lnSpc>
                <a:spcPct val="150000"/>
              </a:lnSpc>
              <a:buFontTx/>
              <a:buNone/>
            </a:pPr>
            <a:endParaRPr lang="en-US" altLang="en-US" sz="1800" dirty="0"/>
          </a:p>
          <a:p>
            <a:pPr marL="236538" indent="0" eaLnBrk="1" hangingPunct="1">
              <a:lnSpc>
                <a:spcPct val="150000"/>
              </a:lnSpc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Trạng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thái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cbhh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là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trạng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thái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cân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bằng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động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pPr marL="236538" indent="0" eaLnBrk="1" hangingPunct="1">
              <a:lnSpc>
                <a:spcPct val="150000"/>
              </a:lnSpc>
              <a:buNone/>
            </a:pPr>
            <a:r>
              <a:rPr lang="en-US" altLang="en-US" dirty="0" err="1">
                <a:solidFill>
                  <a:srgbClr val="CC00FF"/>
                </a:solidFill>
              </a:rPr>
              <a:t>Trạng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thái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cân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bằng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ứng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 err="1">
                <a:solidFill>
                  <a:srgbClr val="CC00FF"/>
                </a:solidFill>
              </a:rPr>
              <a:t>với</a:t>
            </a:r>
            <a:r>
              <a:rPr lang="en-US" altLang="en-US" dirty="0">
                <a:solidFill>
                  <a:srgbClr val="CC00FF"/>
                </a:solidFill>
              </a:rPr>
              <a:t> </a:t>
            </a:r>
            <a:r>
              <a:rPr lang="en-US" altLang="en-US" dirty="0">
                <a:solidFill>
                  <a:srgbClr val="CC00FF"/>
                </a:solidFill>
                <a:sym typeface="Symbol" panose="05050102010706020507" pitchFamily="18" charset="2"/>
              </a:rPr>
              <a:t></a:t>
            </a:r>
            <a:r>
              <a:rPr lang="en-US" altLang="en-US" dirty="0" err="1">
                <a:solidFill>
                  <a:srgbClr val="CC00FF"/>
                </a:solidFill>
              </a:rPr>
              <a:t>G</a:t>
            </a:r>
            <a:r>
              <a:rPr lang="en-US" altLang="en-US" baseline="-25000" dirty="0" err="1">
                <a:solidFill>
                  <a:srgbClr val="CC00FF"/>
                </a:solidFill>
              </a:rPr>
              <a:t>pư</a:t>
            </a:r>
            <a:r>
              <a:rPr lang="en-US" altLang="en-US" dirty="0">
                <a:solidFill>
                  <a:srgbClr val="CC00FF"/>
                </a:solidFill>
              </a:rPr>
              <a:t>= 0. (A’=0)</a:t>
            </a:r>
          </a:p>
          <a:p>
            <a:pPr marL="236538" indent="0" eaLnBrk="1" hangingPunct="1">
              <a:lnSpc>
                <a:spcPct val="150000"/>
              </a:lnSpc>
              <a:buNone/>
            </a:pPr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</a:t>
            </a:r>
            <a:r>
              <a:rPr lang="en-US" altLang="en-US" dirty="0" err="1"/>
              <a:t>cân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hoá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: </a:t>
            </a:r>
          </a:p>
          <a:p>
            <a:pPr marL="236538" indent="5588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 err="1">
                <a:solidFill>
                  <a:srgbClr val="0000FF"/>
                </a:solidFill>
              </a:rPr>
              <a:t>Tính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bất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biến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theo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thời</a:t>
            </a: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</a:rPr>
              <a:t>gian</a:t>
            </a:r>
            <a:r>
              <a:rPr lang="en-US" altLang="en-US" sz="2800" b="1" dirty="0">
                <a:solidFill>
                  <a:srgbClr val="0000FF"/>
                </a:solidFill>
              </a:rPr>
              <a:t>. </a:t>
            </a:r>
          </a:p>
          <a:p>
            <a:pPr marL="236538" indent="5588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</a:rPr>
              <a:t>Tính</a:t>
            </a:r>
            <a:r>
              <a:rPr lang="en-US" altLang="en-US" sz="2800" b="1" dirty="0">
                <a:solidFill>
                  <a:srgbClr val="CC00FF"/>
                </a:solidFill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</a:rPr>
              <a:t>linh</a:t>
            </a:r>
            <a:r>
              <a:rPr lang="en-US" altLang="en-US" sz="2800" b="1" dirty="0">
                <a:solidFill>
                  <a:srgbClr val="CC00FF"/>
                </a:solidFill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</a:rPr>
              <a:t>động</a:t>
            </a:r>
            <a:r>
              <a:rPr lang="en-US" altLang="en-US" sz="2800" b="1" dirty="0">
                <a:solidFill>
                  <a:srgbClr val="CC00FF"/>
                </a:solidFill>
              </a:rPr>
              <a:t>. </a:t>
            </a:r>
          </a:p>
          <a:p>
            <a:pPr marL="236538" indent="5588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</a:rPr>
              <a:t>Tính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</a:rPr>
              <a:t>hai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</a:rPr>
              <a:t>chiều</a:t>
            </a:r>
            <a:r>
              <a:rPr lang="en-US" altLang="en-US" sz="28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5BC32E-316F-4233-A38B-B86091B9D240}"/>
              </a:ext>
            </a:extLst>
          </p:cNvPr>
          <p:cNvSpPr/>
          <p:nvPr/>
        </p:nvSpPr>
        <p:spPr>
          <a:xfrm>
            <a:off x="6868752" y="4890432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5A7BA1-AEB2-4B9A-AD8F-64B258852497}"/>
              </a:ext>
            </a:extLst>
          </p:cNvPr>
          <p:cNvSpPr/>
          <p:nvPr/>
        </p:nvSpPr>
        <p:spPr>
          <a:xfrm>
            <a:off x="3668001" y="4053771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60271-E47E-4241-B549-6B0B33DD81C1}"/>
              </a:ext>
            </a:extLst>
          </p:cNvPr>
          <p:cNvSpPr/>
          <p:nvPr/>
        </p:nvSpPr>
        <p:spPr>
          <a:xfrm>
            <a:off x="4419600" y="49530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B97C49-723B-4CF3-9BD7-ECE0A4057289}"/>
              </a:ext>
            </a:extLst>
          </p:cNvPr>
          <p:cNvSpPr/>
          <p:nvPr/>
        </p:nvSpPr>
        <p:spPr>
          <a:xfrm>
            <a:off x="5029200" y="6193032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BB35A9-73C4-4E36-B225-8A36354D9AFD}"/>
              </a:ext>
            </a:extLst>
          </p:cNvPr>
          <p:cNvSpPr/>
          <p:nvPr/>
        </p:nvSpPr>
        <p:spPr>
          <a:xfrm>
            <a:off x="6034480" y="527143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8D7BFE-642B-40E1-89FE-3B9B8D5788C1}"/>
              </a:ext>
            </a:extLst>
          </p:cNvPr>
          <p:cNvSpPr/>
          <p:nvPr/>
        </p:nvSpPr>
        <p:spPr>
          <a:xfrm>
            <a:off x="7994009" y="4301945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CF8C114-2115-4E8D-8564-3F675C0EE4B6}"/>
              </a:ext>
            </a:extLst>
          </p:cNvPr>
          <p:cNvSpPr/>
          <p:nvPr/>
        </p:nvSpPr>
        <p:spPr>
          <a:xfrm>
            <a:off x="3592500" y="4466929"/>
            <a:ext cx="4764947" cy="2124230"/>
          </a:xfrm>
          <a:custGeom>
            <a:avLst/>
            <a:gdLst>
              <a:gd name="connsiteX0" fmla="*/ 0 w 4764947"/>
              <a:gd name="connsiteY0" fmla="*/ 284068 h 2124230"/>
              <a:gd name="connsiteX1" fmla="*/ 528507 w 4764947"/>
              <a:gd name="connsiteY1" fmla="*/ 149844 h 2124230"/>
              <a:gd name="connsiteX2" fmla="*/ 1518408 w 4764947"/>
              <a:gd name="connsiteY2" fmla="*/ 2112868 h 2124230"/>
              <a:gd name="connsiteX3" fmla="*/ 3011648 w 4764947"/>
              <a:gd name="connsiteY3" fmla="*/ 946798 h 2124230"/>
              <a:gd name="connsiteX4" fmla="*/ 4093828 w 4764947"/>
              <a:gd name="connsiteY4" fmla="*/ 745462 h 2124230"/>
              <a:gd name="connsiteX5" fmla="*/ 4764947 w 4764947"/>
              <a:gd name="connsiteY5" fmla="*/ 133066 h 21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4947" h="2124230">
                <a:moveTo>
                  <a:pt x="0" y="284068"/>
                </a:moveTo>
                <a:cubicBezTo>
                  <a:pt x="137719" y="64556"/>
                  <a:pt x="275439" y="-154956"/>
                  <a:pt x="528507" y="149844"/>
                </a:cubicBezTo>
                <a:cubicBezTo>
                  <a:pt x="781575" y="454644"/>
                  <a:pt x="1104551" y="1980042"/>
                  <a:pt x="1518408" y="2112868"/>
                </a:cubicBezTo>
                <a:cubicBezTo>
                  <a:pt x="1932265" y="2245694"/>
                  <a:pt x="2582411" y="1174699"/>
                  <a:pt x="3011648" y="946798"/>
                </a:cubicBezTo>
                <a:cubicBezTo>
                  <a:pt x="3440885" y="718897"/>
                  <a:pt x="3801612" y="881084"/>
                  <a:pt x="4093828" y="745462"/>
                </a:cubicBezTo>
                <a:cubicBezTo>
                  <a:pt x="4386045" y="609840"/>
                  <a:pt x="4632121" y="250512"/>
                  <a:pt x="4764947" y="1330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0B1A98-DBD6-4D2B-872C-5F41CC5A4E7B}"/>
              </a:ext>
            </a:extLst>
          </p:cNvPr>
          <p:cNvCxnSpPr>
            <a:cxnSpLocks/>
          </p:cNvCxnSpPr>
          <p:nvPr/>
        </p:nvCxnSpPr>
        <p:spPr>
          <a:xfrm>
            <a:off x="4692417" y="5340922"/>
            <a:ext cx="101367" cy="2498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762E12-9297-4A30-ACAD-8ADBC96CF073}"/>
              </a:ext>
            </a:extLst>
          </p:cNvPr>
          <p:cNvCxnSpPr>
            <a:cxnSpLocks/>
          </p:cNvCxnSpPr>
          <p:nvPr/>
        </p:nvCxnSpPr>
        <p:spPr>
          <a:xfrm flipH="1">
            <a:off x="5943600" y="5590808"/>
            <a:ext cx="159128" cy="2003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CD3BBE-6ED7-4D4E-B3CE-3E7EAFEBE59D}"/>
              </a:ext>
            </a:extLst>
          </p:cNvPr>
          <p:cNvCxnSpPr>
            <a:cxnSpLocks/>
          </p:cNvCxnSpPr>
          <p:nvPr/>
        </p:nvCxnSpPr>
        <p:spPr>
          <a:xfrm flipH="1">
            <a:off x="7848600" y="4615659"/>
            <a:ext cx="187968" cy="2196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99F3B9-D006-455B-B0F6-07B5E4CEABAD}"/>
              </a:ext>
            </a:extLst>
          </p:cNvPr>
          <p:cNvSpPr txBox="1"/>
          <p:nvPr/>
        </p:nvSpPr>
        <p:spPr>
          <a:xfrm>
            <a:off x="4743100" y="5867746"/>
            <a:ext cx="250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CB BỀN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vi-VN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CBHH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4E1DF-A7E2-40DF-9339-97288C4CE6FC}"/>
              </a:ext>
            </a:extLst>
          </p:cNvPr>
          <p:cNvSpPr txBox="1"/>
          <p:nvPr/>
        </p:nvSpPr>
        <p:spPr>
          <a:xfrm>
            <a:off x="5919047" y="4540836"/>
            <a:ext cx="20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006600"/>
                </a:solidFill>
              </a:rPr>
              <a:t>CB KHÔNG BỀN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585BAA-F627-49CE-B552-048F4B95002B}"/>
              </a:ext>
            </a:extLst>
          </p:cNvPr>
          <p:cNvSpPr txBox="1"/>
          <p:nvPr/>
        </p:nvSpPr>
        <p:spPr>
          <a:xfrm>
            <a:off x="4024491" y="4060834"/>
            <a:ext cx="20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006600"/>
                </a:solidFill>
              </a:rPr>
              <a:t>CB KHÔNG BỀN</a:t>
            </a:r>
            <a:endParaRPr lang="en-US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" grpId="0" animBg="1"/>
      <p:bldP spid="26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>
            <a:extLst>
              <a:ext uri="{FF2B5EF4-FFF2-40B4-BE49-F238E27FC236}">
                <a16:creationId xmlns:a16="http://schemas.microsoft.com/office/drawing/2014/main" id="{0EAD467B-003E-432B-A92F-FB16BAF24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7963" y="4267200"/>
            <a:ext cx="9144000" cy="1828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sz="4000" b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SỰ TẠO THÀNH THẠCH NHŨ 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CaCO</a:t>
            </a:r>
            <a:r>
              <a:rPr lang="en-US" sz="3000" baseline="-25000" dirty="0">
                <a:solidFill>
                  <a:srgbClr val="0000FF"/>
                </a:solidFill>
              </a:rPr>
              <a:t>3</a:t>
            </a:r>
            <a:r>
              <a:rPr lang="en-US" sz="3000" dirty="0">
                <a:solidFill>
                  <a:srgbClr val="0000FF"/>
                </a:solidFill>
              </a:rPr>
              <a:t>(r)+ H</a:t>
            </a:r>
            <a:r>
              <a:rPr lang="en-US" sz="3000" baseline="-25000" dirty="0">
                <a:solidFill>
                  <a:srgbClr val="0000FF"/>
                </a:solidFill>
              </a:rPr>
              <a:t>2</a:t>
            </a:r>
            <a:r>
              <a:rPr lang="en-US" sz="3000" dirty="0">
                <a:solidFill>
                  <a:srgbClr val="0000FF"/>
                </a:solidFill>
              </a:rPr>
              <a:t>O(l)+ CO</a:t>
            </a:r>
            <a:r>
              <a:rPr lang="en-US" sz="3000" baseline="-25000" dirty="0">
                <a:solidFill>
                  <a:srgbClr val="0000FF"/>
                </a:solidFill>
              </a:rPr>
              <a:t>2</a:t>
            </a:r>
            <a:r>
              <a:rPr lang="en-US" sz="3000" dirty="0">
                <a:solidFill>
                  <a:srgbClr val="0000FF"/>
                </a:solidFill>
              </a:rPr>
              <a:t>(k) </a:t>
            </a:r>
            <a:r>
              <a:rPr lang="en-US" altLang="en-US" b="1" dirty="0"/>
              <a:t>⇌</a:t>
            </a:r>
            <a:r>
              <a:rPr lang="en-US" altLang="en-US" dirty="0"/>
              <a:t> </a:t>
            </a:r>
            <a:r>
              <a:rPr lang="en-US" sz="3000" dirty="0">
                <a:solidFill>
                  <a:srgbClr val="0000FF"/>
                </a:solidFill>
              </a:rPr>
              <a:t>Ca</a:t>
            </a:r>
            <a:r>
              <a:rPr lang="en-US" sz="3000" baseline="30000" dirty="0">
                <a:solidFill>
                  <a:srgbClr val="0000FF"/>
                </a:solidFill>
              </a:rPr>
              <a:t>2+</a:t>
            </a:r>
            <a:r>
              <a:rPr lang="en-US" sz="3000" dirty="0">
                <a:solidFill>
                  <a:srgbClr val="0000FF"/>
                </a:solidFill>
              </a:rPr>
              <a:t>(</a:t>
            </a:r>
            <a:r>
              <a:rPr lang="en-US" sz="3000" dirty="0" err="1">
                <a:solidFill>
                  <a:srgbClr val="0000FF"/>
                </a:solidFill>
              </a:rPr>
              <a:t>aq</a:t>
            </a:r>
            <a:r>
              <a:rPr lang="en-US" sz="3000" dirty="0">
                <a:solidFill>
                  <a:srgbClr val="0000FF"/>
                </a:solidFill>
              </a:rPr>
              <a:t>) + 2HCO</a:t>
            </a:r>
            <a:r>
              <a:rPr lang="en-US" sz="3000" baseline="-25000" dirty="0">
                <a:solidFill>
                  <a:srgbClr val="0000FF"/>
                </a:solidFill>
              </a:rPr>
              <a:t>3</a:t>
            </a:r>
            <a:r>
              <a:rPr lang="en-US" sz="3000" baseline="30000" dirty="0">
                <a:solidFill>
                  <a:srgbClr val="0000FF"/>
                </a:solidFill>
              </a:rPr>
              <a:t>-</a:t>
            </a:r>
            <a:r>
              <a:rPr lang="en-US" sz="3000" dirty="0">
                <a:solidFill>
                  <a:srgbClr val="0000FF"/>
                </a:solidFill>
              </a:rPr>
              <a:t>(</a:t>
            </a:r>
            <a:r>
              <a:rPr lang="en-US" sz="3000" dirty="0" err="1">
                <a:solidFill>
                  <a:srgbClr val="0000FF"/>
                </a:solidFill>
              </a:rPr>
              <a:t>aq</a:t>
            </a:r>
            <a:r>
              <a:rPr lang="en-US" sz="3000" dirty="0">
                <a:solidFill>
                  <a:srgbClr val="0000FF"/>
                </a:solidFill>
              </a:rPr>
              <a:t>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BE493-C228-46E0-93F3-E598B5F49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6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51E3D-D68D-4423-9693-8CA0544F5C12}"/>
              </a:ext>
            </a:extLst>
          </p:cNvPr>
          <p:cNvSpPr txBox="1"/>
          <p:nvPr/>
        </p:nvSpPr>
        <p:spPr>
          <a:xfrm>
            <a:off x="5181600" y="3048506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Động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thạch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nhũ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Gyokusendo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dài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900m,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hình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bởi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quá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trình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tích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tụ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lâu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dài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của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rạn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san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hô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58AB0DFB-3537-4C12-BBD4-0C200EDD4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" y="1104901"/>
            <a:ext cx="9144000" cy="26670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en-US" dirty="0"/>
              <a:t>	  </a:t>
            </a:r>
            <a:r>
              <a:rPr lang="en-US" altLang="en-US" dirty="0" err="1"/>
              <a:t>a</a:t>
            </a:r>
            <a:r>
              <a:rPr lang="en-US" altLang="en-US" b="1" dirty="0" err="1">
                <a:solidFill>
                  <a:srgbClr val="FF0000"/>
                </a:solidFill>
              </a:rPr>
              <a:t>A</a:t>
            </a:r>
            <a:r>
              <a:rPr lang="en-US" altLang="en-US" dirty="0"/>
              <a:t>(k) + </a:t>
            </a:r>
            <a:r>
              <a:rPr lang="en-US" altLang="en-US" dirty="0" err="1"/>
              <a:t>b</a:t>
            </a:r>
            <a:r>
              <a:rPr lang="en-US" altLang="en-US" b="1" dirty="0" err="1">
                <a:solidFill>
                  <a:srgbClr val="FF0000"/>
                </a:solidFill>
              </a:rPr>
              <a:t>B</a:t>
            </a:r>
            <a:r>
              <a:rPr lang="en-US" altLang="en-US" dirty="0"/>
              <a:t>(k) ⇌ </a:t>
            </a:r>
            <a:r>
              <a:rPr lang="en-US" altLang="en-US" dirty="0" err="1"/>
              <a:t>c</a:t>
            </a:r>
            <a:r>
              <a:rPr lang="en-US" altLang="en-US" b="1" dirty="0" err="1">
                <a:solidFill>
                  <a:srgbClr val="FF0000"/>
                </a:solidFill>
              </a:rPr>
              <a:t>C</a:t>
            </a:r>
            <a:r>
              <a:rPr lang="en-US" altLang="en-US" dirty="0"/>
              <a:t>(k) + </a:t>
            </a:r>
            <a:r>
              <a:rPr lang="en-US" altLang="en-US" dirty="0" err="1"/>
              <a:t>d</a:t>
            </a:r>
            <a:r>
              <a:rPr lang="en-US" altLang="en-US" b="1" dirty="0" err="1">
                <a:solidFill>
                  <a:srgbClr val="FF0000"/>
                </a:solidFill>
              </a:rPr>
              <a:t>D</a:t>
            </a:r>
            <a:r>
              <a:rPr lang="en-US" altLang="en-US" dirty="0"/>
              <a:t>(k) </a:t>
            </a:r>
            <a:r>
              <a:rPr lang="en-US" altLang="en-US" sz="2000" dirty="0">
                <a:solidFill>
                  <a:srgbClr val="FF0000"/>
                </a:solidFill>
              </a:rPr>
              <a:t>(</a:t>
            </a:r>
            <a:r>
              <a:rPr lang="en-US" altLang="en-US" sz="2000" dirty="0" err="1">
                <a:solidFill>
                  <a:srgbClr val="FF0000"/>
                </a:solidFill>
              </a:rPr>
              <a:t>pư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đơn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giản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cả</a:t>
            </a:r>
            <a:r>
              <a:rPr lang="en-US" altLang="en-US" sz="2000" dirty="0">
                <a:solidFill>
                  <a:srgbClr val="FF0000"/>
                </a:solidFill>
              </a:rPr>
              <a:t> 2 </a:t>
            </a:r>
            <a:r>
              <a:rPr lang="en-US" altLang="en-US" sz="2000" dirty="0" err="1">
                <a:solidFill>
                  <a:srgbClr val="FF0000"/>
                </a:solidFill>
              </a:rPr>
              <a:t>chiều</a:t>
            </a:r>
            <a:r>
              <a:rPr lang="en-US" altLang="en-US" sz="2000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sz="2800" dirty="0" err="1">
                <a:solidFill>
                  <a:srgbClr val="CC00FF"/>
                </a:solidFill>
              </a:rPr>
              <a:t>Khi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trạng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thái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đạt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cân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</a:rPr>
              <a:t>bằng</a:t>
            </a:r>
            <a:r>
              <a:rPr lang="en-US" altLang="en-US" sz="2800" dirty="0">
                <a:solidFill>
                  <a:srgbClr val="CC00FF"/>
                </a:solidFill>
              </a:rPr>
              <a:t>:   </a:t>
            </a:r>
            <a:r>
              <a:rPr lang="en-US" altLang="en-US" b="1" dirty="0" err="1">
                <a:solidFill>
                  <a:srgbClr val="CC00FF"/>
                </a:solidFill>
              </a:rPr>
              <a:t>v</a:t>
            </a:r>
            <a:r>
              <a:rPr lang="en-US" altLang="en-US" b="1" baseline="-25000" dirty="0" err="1">
                <a:solidFill>
                  <a:srgbClr val="CC00FF"/>
                </a:solidFill>
              </a:rPr>
              <a:t>t</a:t>
            </a:r>
            <a:r>
              <a:rPr lang="en-US" altLang="en-US" b="1" dirty="0">
                <a:solidFill>
                  <a:srgbClr val="CC00FF"/>
                </a:solidFill>
              </a:rPr>
              <a:t> = </a:t>
            </a:r>
            <a:r>
              <a:rPr lang="en-US" altLang="en-US" b="1" dirty="0" err="1">
                <a:solidFill>
                  <a:srgbClr val="CC00FF"/>
                </a:solidFill>
              </a:rPr>
              <a:t>v</a:t>
            </a:r>
            <a:r>
              <a:rPr lang="en-US" altLang="en-US" b="1" baseline="-25000" dirty="0" err="1">
                <a:solidFill>
                  <a:srgbClr val="CC00FF"/>
                </a:solidFill>
              </a:rPr>
              <a:t>n</a:t>
            </a:r>
            <a:endParaRPr lang="en-US" altLang="en-US" b="1" baseline="-25000" dirty="0">
              <a:solidFill>
                <a:srgbClr val="CC00FF"/>
              </a:solidFill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en-US" sz="2800" baseline="-25000" dirty="0"/>
          </a:p>
          <a:p>
            <a:pPr eaLnBrk="1" hangingPunct="1">
              <a:lnSpc>
                <a:spcPct val="125000"/>
              </a:lnSpc>
            </a:pPr>
            <a:endParaRPr lang="en-US" altLang="en-US" sz="2800" baseline="-25000" dirty="0"/>
          </a:p>
          <a:p>
            <a:pPr eaLnBrk="1" hangingPunct="1">
              <a:lnSpc>
                <a:spcPct val="125000"/>
              </a:lnSpc>
            </a:pPr>
            <a:endParaRPr lang="en-US" altLang="en-US" sz="2800" baseline="-25000" dirty="0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en-US" sz="2800" dirty="0"/>
              <a:t>    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en-US" sz="2800" dirty="0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en-US" dirty="0"/>
              <a:t>										 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3331C2AA-9D80-45CC-867B-0EDCB944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9ACEE7F1-525A-42CE-B412-31A256002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353059"/>
              </p:ext>
            </p:extLst>
          </p:nvPr>
        </p:nvGraphicFramePr>
        <p:xfrm>
          <a:off x="1604258" y="2378076"/>
          <a:ext cx="502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name="Equation" r:id="rId4" imgW="2667000" imgH="241300" progId="Equation.3">
                  <p:embed/>
                </p:oleObj>
              </mc:Choice>
              <mc:Fallback>
                <p:oleObj name="Equation" r:id="rId4" imgW="26670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258" y="2378076"/>
                        <a:ext cx="502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6">
            <a:extLst>
              <a:ext uri="{FF2B5EF4-FFF2-40B4-BE49-F238E27FC236}">
                <a16:creationId xmlns:a16="http://schemas.microsoft.com/office/drawing/2014/main" id="{25162BB2-4E93-470F-A279-2751E9FA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5065FB8B-847A-4E8D-AD2F-00FC822A5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37896"/>
              </p:ext>
            </p:extLst>
          </p:nvPr>
        </p:nvGraphicFramePr>
        <p:xfrm>
          <a:off x="2872924" y="3188028"/>
          <a:ext cx="2971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Equation" r:id="rId6" imgW="1473200" imgH="457200" progId="Equation.3">
                  <p:embed/>
                </p:oleObj>
              </mc:Choice>
              <mc:Fallback>
                <p:oleObj name="Equation" r:id="rId6" imgW="1473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924" y="3188028"/>
                        <a:ext cx="2971800" cy="8953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8">
            <a:extLst>
              <a:ext uri="{FF2B5EF4-FFF2-40B4-BE49-F238E27FC236}">
                <a16:creationId xmlns:a16="http://schemas.microsoft.com/office/drawing/2014/main" id="{BCAA4287-9D2B-4062-9BA3-59C841CD8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213F0050-17EF-4727-8891-9EEFEA16B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47958"/>
              </p:ext>
            </p:extLst>
          </p:nvPr>
        </p:nvGraphicFramePr>
        <p:xfrm>
          <a:off x="266700" y="4635596"/>
          <a:ext cx="861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9" name="Equation" r:id="rId8" imgW="4330700" imgH="482600" progId="Equation.3">
                  <p:embed/>
                </p:oleObj>
              </mc:Choice>
              <mc:Fallback>
                <p:oleObj name="Equation" r:id="rId8" imgW="43307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635596"/>
                        <a:ext cx="8610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0">
            <a:extLst>
              <a:ext uri="{FF2B5EF4-FFF2-40B4-BE49-F238E27FC236}">
                <a16:creationId xmlns:a16="http://schemas.microsoft.com/office/drawing/2014/main" id="{822FBE66-B0BE-4CE6-9288-66455654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A0355268-3323-4896-81F7-14FC1FCB9C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834444"/>
              </p:ext>
            </p:extLst>
          </p:nvPr>
        </p:nvGraphicFramePr>
        <p:xfrm>
          <a:off x="1174335" y="5708977"/>
          <a:ext cx="3429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" name="Equation" r:id="rId10" imgW="990170" imgH="266584" progId="Equation.3">
                  <p:embed/>
                </p:oleObj>
              </mc:Choice>
              <mc:Fallback>
                <p:oleObj name="Equation" r:id="rId10" imgW="990170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335" y="5708977"/>
                        <a:ext cx="3429000" cy="711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2">
            <a:extLst>
              <a:ext uri="{FF2B5EF4-FFF2-40B4-BE49-F238E27FC236}">
                <a16:creationId xmlns:a16="http://schemas.microsoft.com/office/drawing/2014/main" id="{0528F946-B4D4-439F-AF88-3FD108579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20" name="Rectangle 14">
            <a:extLst>
              <a:ext uri="{FF2B5EF4-FFF2-40B4-BE49-F238E27FC236}">
                <a16:creationId xmlns:a16="http://schemas.microsoft.com/office/drawing/2014/main" id="{69DD0708-C8A4-4F62-9517-9FA83C91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21" name="Rectangle 16">
            <a:extLst>
              <a:ext uri="{FF2B5EF4-FFF2-40B4-BE49-F238E27FC236}">
                <a16:creationId xmlns:a16="http://schemas.microsoft.com/office/drawing/2014/main" id="{B0938087-0A1B-4E1D-A301-D1BC513FF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23" name="Rectangle 17">
            <a:extLst>
              <a:ext uri="{FF2B5EF4-FFF2-40B4-BE49-F238E27FC236}">
                <a16:creationId xmlns:a16="http://schemas.microsoft.com/office/drawing/2014/main" id="{3258349D-CCFD-4DFC-8D8B-7FF7DE03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5738813"/>
            <a:ext cx="401796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R = 0,082 [</a:t>
            </a:r>
            <a:r>
              <a:rPr lang="en-US" altLang="en-US" sz="2800" dirty="0" err="1">
                <a:solidFill>
                  <a:srgbClr val="0000FF"/>
                </a:solidFill>
              </a:rPr>
              <a:t>lit.atm</a:t>
            </a:r>
            <a:r>
              <a:rPr lang="en-US" altLang="en-US" sz="2800" dirty="0">
                <a:solidFill>
                  <a:srgbClr val="0000FF"/>
                </a:solidFill>
              </a:rPr>
              <a:t>/</a:t>
            </a:r>
            <a:r>
              <a:rPr lang="en-US" altLang="en-US" sz="2800" dirty="0" err="1">
                <a:solidFill>
                  <a:srgbClr val="0000FF"/>
                </a:solidFill>
              </a:rPr>
              <a:t>mol.k</a:t>
            </a:r>
            <a:r>
              <a:rPr lang="en-US" altLang="en-US" sz="2800" dirty="0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11834E64-55B2-42B5-B88A-7060612B5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3" y="76201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0000FF"/>
                </a:solidFill>
              </a:rPr>
              <a:t>HẰNG SỐ CÂN BẰNG PHẢN ỨNG ĐỒNG THỂ</a:t>
            </a:r>
            <a:br>
              <a:rPr lang="en-US" altLang="en-US" sz="3200" b="1" dirty="0">
                <a:solidFill>
                  <a:srgbClr val="0000FF"/>
                </a:solidFill>
              </a:rPr>
            </a:br>
            <a:r>
              <a:rPr lang="en-US" altLang="en-US" sz="3200" b="1" dirty="0">
                <a:solidFill>
                  <a:srgbClr val="0000FF"/>
                </a:solidFill>
              </a:rPr>
              <a:t>TRONG HỆ KHÍ LÝ T</a:t>
            </a:r>
            <a:r>
              <a:rPr lang="vi-VN" altLang="en-US" sz="3200" b="1" dirty="0">
                <a:solidFill>
                  <a:srgbClr val="0000FF"/>
                </a:solidFill>
              </a:rPr>
              <a:t>Ư</a:t>
            </a:r>
            <a:r>
              <a:rPr lang="en-US" altLang="en-US" sz="3200" b="1" dirty="0">
                <a:solidFill>
                  <a:srgbClr val="0000FF"/>
                </a:solidFill>
              </a:rPr>
              <a:t>ỞNG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AF3340-CC99-4258-B7C2-9D3FFB11137A}"/>
              </a:ext>
            </a:extLst>
          </p:cNvPr>
          <p:cNvSpPr/>
          <p:nvPr/>
        </p:nvSpPr>
        <p:spPr>
          <a:xfrm>
            <a:off x="3585458" y="3188028"/>
            <a:ext cx="533400" cy="895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B5333B6B-829A-4155-B3B6-D187E3ABE878}"/>
              </a:ext>
            </a:extLst>
          </p:cNvPr>
          <p:cNvSpPr/>
          <p:nvPr/>
        </p:nvSpPr>
        <p:spPr>
          <a:xfrm>
            <a:off x="6179534" y="1342394"/>
            <a:ext cx="2870110" cy="441325"/>
          </a:xfrm>
          <a:prstGeom prst="borderCallout1">
            <a:avLst>
              <a:gd name="adj1" fmla="val 97202"/>
              <a:gd name="adj2" fmla="val -410"/>
              <a:gd name="adj3" fmla="val 489269"/>
              <a:gd name="adj4" fmla="val -71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22815-CF90-4AEB-9ADA-24ADDABAA0D6}"/>
              </a:ext>
            </a:extLst>
          </p:cNvPr>
          <p:cNvSpPr txBox="1"/>
          <p:nvPr/>
        </p:nvSpPr>
        <p:spPr>
          <a:xfrm>
            <a:off x="6179534" y="3229607"/>
            <a:ext cx="272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P</a:t>
            </a:r>
            <a:r>
              <a:rPr lang="vi-VN" sz="2800" baseline="-25000" dirty="0"/>
              <a:t>X</a:t>
            </a:r>
            <a:r>
              <a:rPr lang="vi-VN" sz="2800" dirty="0"/>
              <a:t> .V = n</a:t>
            </a:r>
            <a:r>
              <a:rPr lang="vi-VN" sz="2800" baseline="-25000" dirty="0"/>
              <a:t>X</a:t>
            </a:r>
            <a:r>
              <a:rPr lang="vi-VN" sz="2800" dirty="0"/>
              <a:t>. R.T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976A2-CFDE-4897-85AD-384E4E713A51}"/>
              </a:ext>
            </a:extLst>
          </p:cNvPr>
          <p:cNvSpPr txBox="1"/>
          <p:nvPr/>
        </p:nvSpPr>
        <p:spPr>
          <a:xfrm>
            <a:off x="6179534" y="3249358"/>
            <a:ext cx="272401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dirty="0"/>
              <a:t>P</a:t>
            </a:r>
            <a:r>
              <a:rPr lang="vi-VN" sz="2800" baseline="-25000" dirty="0"/>
              <a:t>X</a:t>
            </a:r>
            <a:r>
              <a:rPr lang="vi-VN" sz="2800" dirty="0"/>
              <a:t>  = C</a:t>
            </a:r>
            <a:r>
              <a:rPr lang="vi-VN" sz="2800" baseline="-25000" dirty="0"/>
              <a:t>X</a:t>
            </a:r>
            <a:r>
              <a:rPr lang="vi-VN" sz="2800" dirty="0"/>
              <a:t>. R.T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9A0F6-EE6D-441A-9F0B-D854DFEC2E91}"/>
              </a:ext>
            </a:extLst>
          </p:cNvPr>
          <p:cNvSpPr txBox="1"/>
          <p:nvPr/>
        </p:nvSpPr>
        <p:spPr>
          <a:xfrm>
            <a:off x="257442" y="4119795"/>
            <a:ext cx="851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K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c</a:t>
            </a:r>
            <a:r>
              <a:rPr lang="en-US" altLang="en-US" sz="2800" dirty="0">
                <a:solidFill>
                  <a:srgbClr val="FF0000"/>
                </a:solidFill>
              </a:rPr>
              <a:t>: </a:t>
            </a:r>
            <a:r>
              <a:rPr lang="en-US" altLang="en-US" sz="2800" dirty="0" err="1">
                <a:solidFill>
                  <a:srgbClr val="FF0000"/>
                </a:solidFill>
              </a:rPr>
              <a:t>hằng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số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cân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bằng</a:t>
            </a:r>
            <a:r>
              <a:rPr lang="en-US" altLang="en-US" sz="2800" dirty="0">
                <a:solidFill>
                  <a:srgbClr val="FF0000"/>
                </a:solidFill>
              </a:rPr>
              <a:t>, </a:t>
            </a:r>
            <a:r>
              <a:rPr lang="en-US" altLang="en-US" sz="2800" dirty="0" err="1">
                <a:solidFill>
                  <a:srgbClr val="FF0000"/>
                </a:solidFill>
              </a:rPr>
              <a:t>hằng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số</a:t>
            </a:r>
            <a:r>
              <a:rPr lang="en-US" altLang="en-US" sz="2800" dirty="0">
                <a:solidFill>
                  <a:srgbClr val="FF0000"/>
                </a:solidFill>
              </a:rPr>
              <a:t> ở </a:t>
            </a:r>
            <a:r>
              <a:rPr lang="en-US" altLang="en-US" sz="2800" dirty="0" err="1">
                <a:solidFill>
                  <a:srgbClr val="FF0000"/>
                </a:solidFill>
              </a:rPr>
              <a:t>nhiệt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độ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xác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định</a:t>
            </a:r>
            <a:r>
              <a:rPr lang="en-US" altLang="en-US" sz="2800" dirty="0">
                <a:solidFill>
                  <a:srgbClr val="FF0000"/>
                </a:solidFill>
              </a:rPr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85B08A-5D19-4AD7-808C-341CE73AA1ED}"/>
                  </a:ext>
                </a:extLst>
              </p:cNvPr>
              <p:cNvSpPr txBox="1"/>
              <p:nvPr/>
            </p:nvSpPr>
            <p:spPr>
              <a:xfrm>
                <a:off x="215312" y="4585668"/>
                <a:ext cx="8928688" cy="10547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sz="4000" dirty="0">
                    <a:sym typeface="Symbol" panose="05050102010706020507" pitchFamily="18" charset="2"/>
                  </a:rPr>
                  <a:t> </a:t>
                </a:r>
                <a:r>
                  <a:rPr lang="en-US" sz="40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n = 0  </a:t>
                </a:r>
                <a:r>
                  <a:rPr lang="en-US" sz="4000" dirty="0" err="1">
                    <a:solidFill>
                      <a:srgbClr val="CC00FF"/>
                    </a:solidFill>
                    <a:sym typeface="Symbol" panose="05050102010706020507" pitchFamily="18" charset="2"/>
                  </a:rPr>
                  <a:t>K</a:t>
                </a:r>
                <a:r>
                  <a:rPr lang="en-US" sz="4000" baseline="-25000" dirty="0" err="1">
                    <a:solidFill>
                      <a:srgbClr val="CC00FF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US" sz="40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 = K</a:t>
                </a:r>
                <a:r>
                  <a:rPr lang="en-US" sz="4000" baseline="-250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C</a:t>
                </a:r>
                <a:r>
                  <a:rPr lang="en-US" sz="40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 = </a:t>
                </a:r>
                <a:r>
                  <a:rPr lang="en-US" sz="4000" dirty="0" err="1">
                    <a:solidFill>
                      <a:srgbClr val="CC00FF"/>
                    </a:solidFill>
                    <a:sym typeface="Symbol" panose="05050102010706020507" pitchFamily="18" charset="2"/>
                  </a:rPr>
                  <a:t>K</a:t>
                </a:r>
                <a:r>
                  <a:rPr lang="en-US" sz="4000" baseline="-25000" dirty="0" err="1">
                    <a:solidFill>
                      <a:srgbClr val="CC00FF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sz="4000" dirty="0">
                    <a:solidFill>
                      <a:srgbClr val="CC00FF"/>
                    </a:solidFill>
                    <a:sym typeface="Symbol" panose="05050102010706020507" pitchFamily="18" charset="2"/>
                  </a:rPr>
                  <a:t> = 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𝐶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00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𝐷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𝑑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400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00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sup>
                        </m:sSubSup>
                      </m:den>
                    </m:f>
                    <m:r>
                      <a:rPr lang="en-US" sz="4000" i="1" smtClean="0">
                        <a:solidFill>
                          <a:srgbClr val="CC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</m:t>
                    </m:r>
                  </m:oMath>
                </a14:m>
                <a:r>
                  <a:rPr lang="en-US" sz="4000" baseline="-25000" dirty="0">
                    <a:solidFill>
                      <a:srgbClr val="CC00FF"/>
                    </a:solidFill>
                  </a:rPr>
                  <a:t>cb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85B08A-5D19-4AD7-808C-341CE73AA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12" y="4585668"/>
                <a:ext cx="8928688" cy="1054719"/>
              </a:xfrm>
              <a:prstGeom prst="rect">
                <a:avLst/>
              </a:prstGeom>
              <a:blipFill>
                <a:blip r:embed="rId12"/>
                <a:stretch>
                  <a:fillRect l="-819" b="-1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17423" grpId="0"/>
      <p:bldP spid="2" grpId="0" animBg="1"/>
      <p:bldP spid="20" grpId="0" animBg="1"/>
      <p:bldP spid="3" grpId="0"/>
      <p:bldP spid="21" grpId="0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4D8AA9B4-BE31-4F20-866C-AA4E7A64A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772" y="236568"/>
            <a:ext cx="8839200" cy="3157537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3600" dirty="0">
                <a:solidFill>
                  <a:srgbClr val="C00000"/>
                </a:solidFill>
              </a:rPr>
              <a:t>2 </a:t>
            </a:r>
            <a:r>
              <a:rPr lang="en-US" sz="3600" dirty="0" err="1">
                <a:solidFill>
                  <a:srgbClr val="C00000"/>
                </a:solidFill>
              </a:rPr>
              <a:t>NOCl</a:t>
            </a:r>
            <a:r>
              <a:rPr lang="en-US" sz="3600" dirty="0">
                <a:solidFill>
                  <a:srgbClr val="C00000"/>
                </a:solidFill>
              </a:rPr>
              <a:t>(K) </a:t>
            </a:r>
            <a:r>
              <a:rPr lang="en-US" altLang="en-US" sz="3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⇌</a:t>
            </a:r>
            <a:r>
              <a:rPr lang="en-US" sz="3600" dirty="0">
                <a:solidFill>
                  <a:srgbClr val="C00000"/>
                </a:solidFill>
                <a:latin typeface="CHM17SSB" charset="0"/>
              </a:rPr>
              <a:t>     </a:t>
            </a:r>
            <a:r>
              <a:rPr lang="en-US" sz="3600" dirty="0">
                <a:solidFill>
                  <a:srgbClr val="C00000"/>
                </a:solidFill>
              </a:rPr>
              <a:t>2 NO(k)   +   Cl</a:t>
            </a:r>
            <a:r>
              <a:rPr lang="en-US" sz="3600" baseline="-25000" dirty="0">
                <a:solidFill>
                  <a:srgbClr val="C00000"/>
                </a:solidFill>
              </a:rPr>
              <a:t>2</a:t>
            </a:r>
            <a:r>
              <a:rPr lang="en-US" sz="3600" dirty="0">
                <a:solidFill>
                  <a:srgbClr val="C00000"/>
                </a:solidFill>
              </a:rPr>
              <a:t>(k)</a:t>
            </a:r>
          </a:p>
          <a:p>
            <a:pPr eaLnBrk="1" hangingPunct="1">
              <a:buFontTx/>
              <a:buNone/>
              <a:defRPr/>
            </a:pPr>
            <a:r>
              <a:rPr lang="en-US" sz="3600" dirty="0"/>
              <a:t>			    </a:t>
            </a:r>
            <a:r>
              <a:rPr lang="en-US" sz="3600" b="1" dirty="0">
                <a:solidFill>
                  <a:srgbClr val="0000FF"/>
                </a:solidFill>
              </a:rPr>
              <a:t>[</a:t>
            </a:r>
            <a:r>
              <a:rPr lang="en-US" sz="3600" b="1" dirty="0" err="1">
                <a:solidFill>
                  <a:srgbClr val="0000FF"/>
                </a:solidFill>
              </a:rPr>
              <a:t>NOCl</a:t>
            </a:r>
            <a:r>
              <a:rPr lang="en-US" sz="3600" b="1" dirty="0">
                <a:solidFill>
                  <a:srgbClr val="0000FF"/>
                </a:solidFill>
              </a:rPr>
              <a:t>]	[NO]      [Cl</a:t>
            </a:r>
            <a:r>
              <a:rPr lang="en-US" sz="3600" b="1" baseline="-25000" dirty="0">
                <a:solidFill>
                  <a:srgbClr val="0000FF"/>
                </a:solidFill>
              </a:rPr>
              <a:t>2</a:t>
            </a:r>
            <a:r>
              <a:rPr lang="en-US" sz="3600" b="1" dirty="0">
                <a:solidFill>
                  <a:srgbClr val="0000FF"/>
                </a:solidFill>
              </a:rPr>
              <a:t>]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Ban </a:t>
            </a:r>
            <a:r>
              <a:rPr lang="en-US" dirty="0" err="1">
                <a:solidFill>
                  <a:srgbClr val="0000FF"/>
                </a:solidFill>
              </a:rPr>
              <a:t>đầu</a:t>
            </a:r>
            <a:r>
              <a:rPr lang="en-US" dirty="0">
                <a:solidFill>
                  <a:srgbClr val="0000FF"/>
                </a:solidFill>
              </a:rPr>
              <a:t> 		2</a:t>
            </a:r>
            <a:r>
              <a:rPr lang="vi-VN" dirty="0">
                <a:solidFill>
                  <a:srgbClr val="0000FF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00		</a:t>
            </a:r>
            <a:r>
              <a:rPr lang="vi-VN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0		</a:t>
            </a:r>
            <a:r>
              <a:rPr lang="vi-VN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vi-VN" dirty="0">
                <a:solidFill>
                  <a:srgbClr val="0000FF"/>
                </a:solidFill>
              </a:rPr>
              <a:t>       </a:t>
            </a:r>
            <a:r>
              <a:rPr lang="en-US" dirty="0">
                <a:solidFill>
                  <a:srgbClr val="0000FF"/>
                </a:solidFill>
              </a:rPr>
              <a:t>[M]</a:t>
            </a:r>
          </a:p>
          <a:p>
            <a:pPr eaLnBrk="1" hangingPunct="1">
              <a:buFontTx/>
              <a:buNone/>
              <a:defRPr/>
            </a:pPr>
            <a:r>
              <a:rPr lang="en-US" dirty="0" err="1">
                <a:solidFill>
                  <a:srgbClr val="712000"/>
                </a:solidFill>
              </a:rPr>
              <a:t>Phản</a:t>
            </a:r>
            <a:r>
              <a:rPr lang="en-US" dirty="0">
                <a:solidFill>
                  <a:srgbClr val="712000"/>
                </a:solidFill>
              </a:rPr>
              <a:t> </a:t>
            </a:r>
            <a:r>
              <a:rPr lang="en-US" dirty="0" err="1">
                <a:solidFill>
                  <a:srgbClr val="712000"/>
                </a:solidFill>
              </a:rPr>
              <a:t>ứng</a:t>
            </a:r>
            <a:r>
              <a:rPr lang="en-US" dirty="0">
                <a:solidFill>
                  <a:srgbClr val="712000"/>
                </a:solidFill>
              </a:rPr>
              <a:t>          	                       +0</a:t>
            </a:r>
            <a:r>
              <a:rPr lang="vi-VN" dirty="0">
                <a:solidFill>
                  <a:srgbClr val="712000"/>
                </a:solidFill>
              </a:rPr>
              <a:t>,</a:t>
            </a:r>
            <a:r>
              <a:rPr lang="en-US" dirty="0">
                <a:solidFill>
                  <a:srgbClr val="712000"/>
                </a:solidFill>
              </a:rPr>
              <a:t>33  </a:t>
            </a:r>
            <a:r>
              <a:rPr lang="vi-VN" dirty="0">
                <a:solidFill>
                  <a:srgbClr val="712000"/>
                </a:solidFill>
              </a:rPr>
              <a:t> </a:t>
            </a:r>
            <a:r>
              <a:rPr lang="en-US" dirty="0">
                <a:solidFill>
                  <a:srgbClr val="712000"/>
                </a:solidFill>
              </a:rPr>
              <a:t>[M]</a:t>
            </a:r>
          </a:p>
          <a:p>
            <a:pPr eaLnBrk="1" hangingPunct="1">
              <a:buFontTx/>
              <a:buNone/>
              <a:defRPr/>
            </a:pPr>
            <a:endParaRPr lang="en-US" sz="2800" dirty="0">
              <a:solidFill>
                <a:srgbClr val="6E004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endParaRPr lang="en-US" sz="2800" dirty="0">
              <a:solidFill>
                <a:srgbClr val="6E004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endParaRPr lang="en-US" sz="2800" dirty="0">
              <a:solidFill>
                <a:srgbClr val="6E004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465" name="Text Box 9">
            <a:extLst>
              <a:ext uri="{FF2B5EF4-FFF2-40B4-BE49-F238E27FC236}">
                <a16:creationId xmlns:a16="http://schemas.microsoft.com/office/drawing/2014/main" id="{AC9BD4C3-60DC-43F9-B2BB-6C810541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32210"/>
            <a:ext cx="342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-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66       </a:t>
            </a: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+0</a:t>
            </a: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66</a:t>
            </a:r>
          </a:p>
        </p:txBody>
      </p:sp>
      <p:sp>
        <p:nvSpPr>
          <p:cNvPr id="147466" name="Text Box 10">
            <a:extLst>
              <a:ext uri="{FF2B5EF4-FFF2-40B4-BE49-F238E27FC236}">
                <a16:creationId xmlns:a16="http://schemas.microsoft.com/office/drawing/2014/main" id="{90073196-E313-4573-A7F3-4A598027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72" y="2732117"/>
            <a:ext cx="90966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3200" dirty="0" err="1">
                <a:solidFill>
                  <a:srgbClr val="CC00FF"/>
                </a:solidFill>
              </a:rPr>
              <a:t>Cân</a:t>
            </a:r>
            <a:r>
              <a:rPr lang="en-US" sz="3200" dirty="0">
                <a:solidFill>
                  <a:srgbClr val="CC00FF"/>
                </a:solidFill>
              </a:rPr>
              <a:t> </a:t>
            </a:r>
            <a:r>
              <a:rPr lang="en-US" sz="3200" dirty="0" err="1">
                <a:solidFill>
                  <a:srgbClr val="CC00FF"/>
                </a:solidFill>
              </a:rPr>
              <a:t>bằng</a:t>
            </a:r>
            <a:r>
              <a:rPr lang="vi-VN" sz="3200" dirty="0">
                <a:solidFill>
                  <a:srgbClr val="CC00FF"/>
                </a:solidFill>
              </a:rPr>
              <a:t>        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34	</a:t>
            </a: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66	</a:t>
            </a: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33   </a:t>
            </a:r>
            <a:r>
              <a:rPr lang="en-US" sz="3200" b="1" dirty="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[M]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B3807-E99E-4B6A-A052-1F084BF6AAF1}"/>
              </a:ext>
            </a:extLst>
          </p:cNvPr>
          <p:cNvSpPr txBox="1"/>
          <p:nvPr/>
        </p:nvSpPr>
        <p:spPr>
          <a:xfrm>
            <a:off x="36320" y="4911672"/>
            <a:ext cx="9372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C00FF"/>
                </a:solidFill>
              </a:rPr>
              <a:t>Ở 25</a:t>
            </a:r>
            <a:r>
              <a:rPr lang="en-US" sz="3000" baseline="30000" dirty="0">
                <a:solidFill>
                  <a:srgbClr val="CC00FF"/>
                </a:solidFill>
              </a:rPr>
              <a:t>0</a:t>
            </a:r>
            <a:r>
              <a:rPr lang="en-US" sz="3000" dirty="0">
                <a:solidFill>
                  <a:srgbClr val="CC00FF"/>
                </a:solidFill>
              </a:rPr>
              <a:t>C, </a:t>
            </a:r>
            <a:r>
              <a:rPr lang="en-US" sz="3000" dirty="0" err="1">
                <a:solidFill>
                  <a:srgbClr val="CC00FF"/>
                </a:solidFill>
              </a:rPr>
              <a:t>hằng</a:t>
            </a:r>
            <a:r>
              <a:rPr lang="en-US" sz="3000" dirty="0">
                <a:solidFill>
                  <a:srgbClr val="CC00FF"/>
                </a:solidFill>
              </a:rPr>
              <a:t> </a:t>
            </a:r>
            <a:r>
              <a:rPr lang="en-US" sz="3000" dirty="0" err="1">
                <a:solidFill>
                  <a:srgbClr val="CC00FF"/>
                </a:solidFill>
              </a:rPr>
              <a:t>số</a:t>
            </a:r>
            <a:r>
              <a:rPr lang="en-US" sz="3000" dirty="0">
                <a:solidFill>
                  <a:srgbClr val="CC00FF"/>
                </a:solidFill>
              </a:rPr>
              <a:t> </a:t>
            </a:r>
            <a:r>
              <a:rPr lang="en-US" sz="3000" dirty="0" err="1">
                <a:solidFill>
                  <a:srgbClr val="CC00FF"/>
                </a:solidFill>
              </a:rPr>
              <a:t>cân</a:t>
            </a:r>
            <a:r>
              <a:rPr lang="en-US" sz="3000" dirty="0">
                <a:solidFill>
                  <a:srgbClr val="CC00FF"/>
                </a:solidFill>
              </a:rPr>
              <a:t> </a:t>
            </a:r>
            <a:r>
              <a:rPr lang="en-US" sz="3000" dirty="0" err="1">
                <a:solidFill>
                  <a:srgbClr val="CC00FF"/>
                </a:solidFill>
              </a:rPr>
              <a:t>bằng</a:t>
            </a:r>
            <a:r>
              <a:rPr lang="en-US" sz="3000" dirty="0">
                <a:solidFill>
                  <a:srgbClr val="CC00FF"/>
                </a:solidFill>
              </a:rPr>
              <a:t> </a:t>
            </a:r>
            <a:r>
              <a:rPr lang="en-US" sz="3000" dirty="0" err="1">
                <a:solidFill>
                  <a:srgbClr val="CC00FF"/>
                </a:solidFill>
              </a:rPr>
              <a:t>K</a:t>
            </a:r>
            <a:r>
              <a:rPr lang="en-US" sz="3000" baseline="-25000" dirty="0" err="1">
                <a:solidFill>
                  <a:srgbClr val="CC00FF"/>
                </a:solidFill>
              </a:rPr>
              <a:t>p</a:t>
            </a:r>
            <a:r>
              <a:rPr lang="en-US" sz="3000" dirty="0">
                <a:solidFill>
                  <a:srgbClr val="CC00FF"/>
                </a:solidFill>
              </a:rPr>
              <a:t>= </a:t>
            </a:r>
            <a:r>
              <a:rPr lang="vi-VN" sz="2800" dirty="0">
                <a:solidFill>
                  <a:srgbClr val="CC00FF"/>
                </a:solidFill>
              </a:rPr>
              <a:t>0,08.(0,082.298)</a:t>
            </a:r>
            <a:r>
              <a:rPr lang="vi-VN" sz="3000" dirty="0">
                <a:solidFill>
                  <a:srgbClr val="CC00FF"/>
                </a:solidFill>
              </a:rPr>
              <a:t>=</a:t>
            </a:r>
            <a:r>
              <a:rPr lang="en-US" sz="3000" dirty="0">
                <a:solidFill>
                  <a:srgbClr val="CC00FF"/>
                </a:solidFill>
              </a:rPr>
              <a:t>1,95</a:t>
            </a:r>
            <a:endParaRPr lang="vi-VN" sz="3000" dirty="0">
              <a:solidFill>
                <a:srgbClr val="CC00FF"/>
              </a:solidFill>
            </a:endParaRPr>
          </a:p>
          <a:p>
            <a:r>
              <a:rPr lang="vi-VN" sz="3000" dirty="0">
                <a:solidFill>
                  <a:srgbClr val="CC00FF"/>
                </a:solidFill>
              </a:rPr>
              <a:t>  </a:t>
            </a:r>
            <a:r>
              <a:rPr lang="en-US" sz="3000" dirty="0">
                <a:solidFill>
                  <a:srgbClr val="CC00FF"/>
                </a:solidFill>
                <a:sym typeface="Symbol" panose="05050102010706020507" pitchFamily="18" charset="2"/>
              </a:rPr>
              <a:t></a:t>
            </a:r>
            <a:r>
              <a:rPr lang="vi-VN" sz="3000" dirty="0">
                <a:solidFill>
                  <a:srgbClr val="CC00FF"/>
                </a:solidFill>
                <a:sym typeface="Symbol" panose="05050102010706020507" pitchFamily="18" charset="2"/>
              </a:rPr>
              <a:t>n = 1.</a:t>
            </a:r>
            <a:endParaRPr lang="en-US" sz="3000" dirty="0">
              <a:solidFill>
                <a:srgbClr val="CC00FF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AB5C6-CBCC-4A19-92B2-A1C7489FD50F}"/>
              </a:ext>
            </a:extLst>
          </p:cNvPr>
          <p:cNvSpPr txBox="1"/>
          <p:nvPr/>
        </p:nvSpPr>
        <p:spPr>
          <a:xfrm>
            <a:off x="533400" y="388313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006600"/>
                </a:solidFill>
              </a:rPr>
              <a:t>Tính </a:t>
            </a:r>
            <a:r>
              <a:rPr lang="en-US" sz="3200" dirty="0" err="1">
                <a:solidFill>
                  <a:srgbClr val="006600"/>
                </a:solidFill>
              </a:rPr>
              <a:t>hằng</a:t>
            </a:r>
            <a:r>
              <a:rPr lang="en-US" sz="3200" dirty="0">
                <a:solidFill>
                  <a:srgbClr val="006600"/>
                </a:solidFill>
              </a:rPr>
              <a:t> </a:t>
            </a:r>
            <a:r>
              <a:rPr lang="en-US" sz="3200" dirty="0" err="1">
                <a:solidFill>
                  <a:srgbClr val="006600"/>
                </a:solidFill>
              </a:rPr>
              <a:t>số</a:t>
            </a:r>
            <a:r>
              <a:rPr lang="en-US" sz="3200" dirty="0">
                <a:solidFill>
                  <a:srgbClr val="006600"/>
                </a:solidFill>
              </a:rPr>
              <a:t> </a:t>
            </a:r>
            <a:r>
              <a:rPr lang="en-US" sz="3200" dirty="0" err="1">
                <a:solidFill>
                  <a:srgbClr val="006600"/>
                </a:solidFill>
              </a:rPr>
              <a:t>cân</a:t>
            </a:r>
            <a:r>
              <a:rPr lang="en-US" sz="3200" dirty="0">
                <a:solidFill>
                  <a:srgbClr val="006600"/>
                </a:solidFill>
              </a:rPr>
              <a:t> </a:t>
            </a:r>
            <a:r>
              <a:rPr lang="en-US" sz="3200" dirty="0" err="1">
                <a:solidFill>
                  <a:srgbClr val="006600"/>
                </a:solidFill>
              </a:rPr>
              <a:t>bằng</a:t>
            </a:r>
            <a:r>
              <a:rPr lang="en-US" sz="3200" dirty="0">
                <a:solidFill>
                  <a:srgbClr val="006600"/>
                </a:solidFill>
              </a:rPr>
              <a:t> K</a:t>
            </a:r>
            <a:r>
              <a:rPr lang="en-US" sz="3200" baseline="-25000" dirty="0">
                <a:solidFill>
                  <a:srgbClr val="006600"/>
                </a:solidFill>
              </a:rPr>
              <a:t>c</a:t>
            </a:r>
            <a:r>
              <a:rPr lang="vi-VN" sz="3200" dirty="0">
                <a:solidFill>
                  <a:srgbClr val="006600"/>
                </a:solidFill>
              </a:rPr>
              <a:t>, K</a:t>
            </a:r>
            <a:r>
              <a:rPr lang="vi-VN" sz="3200" baseline="-25000" dirty="0">
                <a:solidFill>
                  <a:srgbClr val="006600"/>
                </a:solidFill>
              </a:rPr>
              <a:t>p</a:t>
            </a:r>
            <a:r>
              <a:rPr lang="vi-VN" sz="3200" dirty="0">
                <a:solidFill>
                  <a:srgbClr val="006600"/>
                </a:solidFill>
              </a:rPr>
              <a:t> ở 25</a:t>
            </a:r>
            <a:r>
              <a:rPr lang="vi-VN" sz="3200" baseline="30000" dirty="0">
                <a:solidFill>
                  <a:srgbClr val="006600"/>
                </a:solidFill>
              </a:rPr>
              <a:t>0</a:t>
            </a:r>
            <a:r>
              <a:rPr lang="vi-VN" sz="3200" dirty="0">
                <a:solidFill>
                  <a:srgbClr val="006600"/>
                </a:solidFill>
              </a:rPr>
              <a:t>C ? </a:t>
            </a:r>
            <a:endParaRPr lang="en-US" sz="3200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AFB63-4E9A-4B30-B5FE-72600B30D777}"/>
                  </a:ext>
                </a:extLst>
              </p:cNvPr>
              <p:cNvSpPr txBox="1"/>
              <p:nvPr/>
            </p:nvSpPr>
            <p:spPr>
              <a:xfrm>
                <a:off x="36320" y="3704293"/>
                <a:ext cx="9144000" cy="1200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</a:rPr>
                  <a:t>Ở 25</a:t>
                </a:r>
                <a:r>
                  <a:rPr lang="en-US" sz="3200" baseline="30000" dirty="0">
                    <a:solidFill>
                      <a:srgbClr val="0000FF"/>
                    </a:solidFill>
                  </a:rPr>
                  <a:t>0</a:t>
                </a:r>
                <a:r>
                  <a:rPr lang="en-US" sz="3200" dirty="0">
                    <a:solidFill>
                      <a:srgbClr val="0000FF"/>
                    </a:solidFill>
                  </a:rPr>
                  <a:t>C, </a:t>
                </a:r>
                <a:r>
                  <a:rPr lang="en-US" sz="3200" dirty="0" err="1">
                    <a:solidFill>
                      <a:srgbClr val="0000FF"/>
                    </a:solidFill>
                  </a:rPr>
                  <a:t>hằng</a:t>
                </a:r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0000FF"/>
                    </a:solidFill>
                  </a:rPr>
                  <a:t>số</a:t>
                </a:r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0000FF"/>
                    </a:solidFill>
                  </a:rPr>
                  <a:t>cân</a:t>
                </a:r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0000FF"/>
                    </a:solidFill>
                  </a:rPr>
                  <a:t>bằng</a:t>
                </a:r>
                <a:r>
                  <a:rPr lang="en-US" sz="3200" dirty="0">
                    <a:solidFill>
                      <a:srgbClr val="0000FF"/>
                    </a:solidFill>
                  </a:rPr>
                  <a:t> K</a:t>
                </a:r>
                <a:r>
                  <a:rPr lang="en-US" sz="3200" baseline="-25000" dirty="0">
                    <a:solidFill>
                      <a:srgbClr val="0000FF"/>
                    </a:solidFill>
                  </a:rPr>
                  <a:t>c</a:t>
                </a:r>
                <a:r>
                  <a:rPr lang="vi-VN" sz="3200" dirty="0">
                    <a:solidFill>
                      <a:srgbClr val="0000FF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3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3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0,66</m:t>
                                </m:r>
                              </m:e>
                            </m:d>
                          </m:e>
                          <m:sup>
                            <m:r>
                              <a:rPr lang="vi-V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.(0,33)</m:t>
                        </m:r>
                      </m:num>
                      <m:den>
                        <m:sSup>
                          <m:sSupPr>
                            <m:ctrlPr>
                              <a:rPr lang="vi-VN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(1,34)</m:t>
                            </m:r>
                          </m:e>
                          <m:sup>
                            <m:r>
                              <a:rPr lang="vi-VN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sz="3200" dirty="0">
                    <a:solidFill>
                      <a:srgbClr val="0000FF"/>
                    </a:solidFill>
                  </a:rPr>
                  <a:t> = 0.08</a:t>
                </a:r>
                <a:endParaRPr lang="en-US" sz="3200" dirty="0">
                  <a:solidFill>
                    <a:srgbClr val="0000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AFB63-4E9A-4B30-B5FE-72600B30D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0" y="3704293"/>
                <a:ext cx="9144000" cy="1200970"/>
              </a:xfrm>
              <a:prstGeom prst="rect">
                <a:avLst/>
              </a:prstGeom>
              <a:blipFill>
                <a:blip r:embed="rId3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/>
      <p:bldP spid="147466" grpId="0"/>
      <p:bldP spid="2" grpId="0"/>
      <p:bldP spid="4" grpId="0"/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3198</Words>
  <Application>Microsoft Office PowerPoint</Application>
  <PresentationFormat>On-screen Show (4:3)</PresentationFormat>
  <Paragraphs>444</Paragraphs>
  <Slides>37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 Unicode MS</vt:lpstr>
      <vt:lpstr>Arial</vt:lpstr>
      <vt:lpstr>Cambria Math</vt:lpstr>
      <vt:lpstr>CHM17SSB</vt:lpstr>
      <vt:lpstr>Symbol</vt:lpstr>
      <vt:lpstr>Times New Roman</vt:lpstr>
      <vt:lpstr>Wingdings</vt:lpstr>
      <vt:lpstr>Default Design</vt:lpstr>
      <vt:lpstr>Equation</vt:lpstr>
      <vt:lpstr>CHƯƠNG VI CÂN BẰNG HOÁ HỌC </vt:lpstr>
      <vt:lpstr>PowerPoint Presentation</vt:lpstr>
      <vt:lpstr>  Phản ứng đồng thể: pư trong thể tích 1 pha.   HCl(dd)  +  NaOH(dd)  =  NaCl (dd)  +  H2O(l)</vt:lpstr>
      <vt:lpstr>PowerPoint Presentation</vt:lpstr>
      <vt:lpstr>CÂN BẰNG HÓA HỌC</vt:lpstr>
      <vt:lpstr>   NHẬN XÉT VỀ TRẠNG THÁI CÂN BẰNG HÓA HỌC</vt:lpstr>
      <vt:lpstr>PowerPoint Presentation</vt:lpstr>
      <vt:lpstr>HẰNG SỐ CÂN BẰNG PHẢN ỨNG ĐỒNG THỂ TRONG HỆ KHÍ LÝ TƯỞNG</vt:lpstr>
      <vt:lpstr>PowerPoint Presentation</vt:lpstr>
      <vt:lpstr>HẰNG SỐ CÂN BẰNG PHẢN ỨNG ĐỒNG THỂ TRONG DUNG DỊCH LỎNG LOÃNG</vt:lpstr>
      <vt:lpstr>PowerPoint Presentation</vt:lpstr>
      <vt:lpstr> PHẢN ỨNG DỊ PHA  </vt:lpstr>
      <vt:lpstr>PowerPoint Presentation</vt:lpstr>
      <vt:lpstr>Cho NH4COONH2 (ammonium carbamate) vào bình chân không có dung tích 5,46 lit ở 200C thực hiện pư:   NH4COONH2(tt)   ⇌  CO2(k)        +      2NH3(k)  Khi phản ứng đạt cân bằng thì  hệ có áp suất chung Pc = 66,88 mmHg. Tính Kp , KC ở 200C.   </vt:lpstr>
      <vt:lpstr>PowerPoint Presentation</vt:lpstr>
      <vt:lpstr>PowerPoint Presentation</vt:lpstr>
      <vt:lpstr>Mg(OH)2 (r)    ⇌    Mg2+(dd)   +    2OH-(dd)  K = [Mg2+]cb .[OH-]2cb = TMg(OH)2  Tích số tan</vt:lpstr>
      <vt:lpstr>THAY ĐỔI HỆ SỐ TỈ LƯỢNG</vt:lpstr>
      <vt:lpstr>ĐỔI CHIỀU PHẢN ỨNG</vt:lpstr>
      <vt:lpstr>PowerPoint Presentation</vt:lpstr>
      <vt:lpstr>HẰNG SỐ CÂN BẰNG CỦA PƯ TRAO ĐỔI  </vt:lpstr>
      <vt:lpstr>PowerPoint Presentation</vt:lpstr>
      <vt:lpstr>Thiết lập biểu thức hằng số cân bằng của pư: 2NaH2PO4(dd) + 3Ca(CH3COO)2(dd) ⇄ Ca3(PO4)2(r) + 2NaCH3COO(dd) + 4CH3COOH(dd) </vt:lpstr>
      <vt:lpstr>QUAN HỆ GIỮA HẰNG SỐ CÂN BẰNG VÀ G   Phản ứng dị pha : aA   +   bB    ⇌   cC    +   dD </vt:lpstr>
      <vt:lpstr>QUAN HỆ GIỮA HẰNG SỐ CÂN BẰNG VÀ G Phản ứng dị pha : aA   +   bB    ⇌    cC    +    dD </vt:lpstr>
      <vt:lpstr>PowerPoint Presentation</vt:lpstr>
      <vt:lpstr>PowerPoint Presentation</vt:lpstr>
      <vt:lpstr>PowerPoint Presentation</vt:lpstr>
      <vt:lpstr>PowerPoint Presentation</vt:lpstr>
      <vt:lpstr>NHẬN XÉT về Kp và Kc</vt:lpstr>
      <vt:lpstr>        Khi ∆G0298 = - 40kJ = - RTlnK → K ≈ 107             → phản ứng  tự phát hoàn toàn.</vt:lpstr>
      <vt:lpstr>PowerPoint Presentation</vt:lpstr>
      <vt:lpstr>QUAN HỆ GIỮA HẰNG SỐ CÂN BẰNG VÀ NHIỆT ĐỘ</vt:lpstr>
      <vt:lpstr>Ví dụ</vt:lpstr>
      <vt:lpstr> NGUYÊN LÝ CHUYỂN DỊCH CÂN BẰNG                           LE CHATELIER </vt:lpstr>
      <vt:lpstr>T H&gt;0 ; N2(k) + 3H2(k) ⇌ 2NH3(k) ; H&lt;0 T</vt:lpstr>
      <vt:lpstr>CHUYỂN DỊCH CÂN BẰNG</vt:lpstr>
    </vt:vector>
  </TitlesOfParts>
  <Company>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Khái niệm về phản ứng thuận nghịch</dc:title>
  <dc:creator>NVC</dc:creator>
  <cp:lastModifiedBy>Win 8 64Bit VS7</cp:lastModifiedBy>
  <cp:revision>221</cp:revision>
  <dcterms:created xsi:type="dcterms:W3CDTF">2006-12-18T11:29:26Z</dcterms:created>
  <dcterms:modified xsi:type="dcterms:W3CDTF">2019-11-05T14:39:04Z</dcterms:modified>
</cp:coreProperties>
</file>