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jpe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92"/>
  </p:notesMasterIdLst>
  <p:handoutMasterIdLst>
    <p:handoutMasterId r:id="rId93"/>
  </p:handoutMasterIdLst>
  <p:sldIdLst>
    <p:sldId id="341" r:id="rId2"/>
    <p:sldId id="379" r:id="rId3"/>
    <p:sldId id="799" r:id="rId4"/>
    <p:sldId id="822" r:id="rId5"/>
    <p:sldId id="800" r:id="rId6"/>
    <p:sldId id="803" r:id="rId7"/>
    <p:sldId id="804" r:id="rId8"/>
    <p:sldId id="381" r:id="rId9"/>
    <p:sldId id="812" r:id="rId10"/>
    <p:sldId id="815" r:id="rId11"/>
    <p:sldId id="810" r:id="rId12"/>
    <p:sldId id="816" r:id="rId13"/>
    <p:sldId id="382" r:id="rId14"/>
    <p:sldId id="383" r:id="rId15"/>
    <p:sldId id="384" r:id="rId16"/>
    <p:sldId id="494" r:id="rId17"/>
    <p:sldId id="496" r:id="rId18"/>
    <p:sldId id="787" r:id="rId19"/>
    <p:sldId id="386" r:id="rId20"/>
    <p:sldId id="770" r:id="rId21"/>
    <p:sldId id="400" r:id="rId22"/>
    <p:sldId id="771" r:id="rId23"/>
    <p:sldId id="344" r:id="rId24"/>
    <p:sldId id="772" r:id="rId25"/>
    <p:sldId id="788" r:id="rId26"/>
    <p:sldId id="387" r:id="rId27"/>
    <p:sldId id="813" r:id="rId28"/>
    <p:sldId id="814" r:id="rId29"/>
    <p:sldId id="345" r:id="rId30"/>
    <p:sldId id="773" r:id="rId31"/>
    <p:sldId id="805" r:id="rId32"/>
    <p:sldId id="806" r:id="rId33"/>
    <p:sldId id="295" r:id="rId34"/>
    <p:sldId id="742" r:id="rId35"/>
    <p:sldId id="743" r:id="rId36"/>
    <p:sldId id="260" r:id="rId37"/>
    <p:sldId id="774" r:id="rId38"/>
    <p:sldId id="778" r:id="rId39"/>
    <p:sldId id="821" r:id="rId40"/>
    <p:sldId id="768" r:id="rId41"/>
    <p:sldId id="824" r:id="rId42"/>
    <p:sldId id="759" r:id="rId43"/>
    <p:sldId id="796" r:id="rId44"/>
    <p:sldId id="769" r:id="rId45"/>
    <p:sldId id="751" r:id="rId46"/>
    <p:sldId id="807" r:id="rId47"/>
    <p:sldId id="808" r:id="rId48"/>
    <p:sldId id="818" r:id="rId49"/>
    <p:sldId id="393" r:id="rId50"/>
    <p:sldId id="394" r:id="rId51"/>
    <p:sldId id="779" r:id="rId52"/>
    <p:sldId id="776" r:id="rId53"/>
    <p:sldId id="525" r:id="rId54"/>
    <p:sldId id="396" r:id="rId55"/>
    <p:sldId id="819" r:id="rId56"/>
    <p:sldId id="526" r:id="rId57"/>
    <p:sldId id="780" r:id="rId58"/>
    <p:sldId id="781" r:id="rId59"/>
    <p:sldId id="397" r:id="rId60"/>
    <p:sldId id="782" r:id="rId61"/>
    <p:sldId id="809" r:id="rId62"/>
    <p:sldId id="823" r:id="rId63"/>
    <p:sldId id="740" r:id="rId64"/>
    <p:sldId id="520" r:id="rId65"/>
    <p:sldId id="777" r:id="rId66"/>
    <p:sldId id="820" r:id="rId67"/>
    <p:sldId id="757" r:id="rId68"/>
    <p:sldId id="784" r:id="rId69"/>
    <p:sldId id="811" r:id="rId70"/>
    <p:sldId id="505" r:id="rId71"/>
    <p:sldId id="794" r:id="rId72"/>
    <p:sldId id="785" r:id="rId73"/>
    <p:sldId id="523" r:id="rId74"/>
    <p:sldId id="565" r:id="rId75"/>
    <p:sldId id="566" r:id="rId76"/>
    <p:sldId id="568" r:id="rId77"/>
    <p:sldId id="522" r:id="rId78"/>
    <p:sldId id="793" r:id="rId79"/>
    <p:sldId id="797" r:id="rId80"/>
    <p:sldId id="567" r:id="rId81"/>
    <p:sldId id="667" r:id="rId82"/>
    <p:sldId id="571" r:id="rId83"/>
    <p:sldId id="543" r:id="rId84"/>
    <p:sldId id="544" r:id="rId85"/>
    <p:sldId id="791" r:id="rId86"/>
    <p:sldId id="766" r:id="rId87"/>
    <p:sldId id="790" r:id="rId88"/>
    <p:sldId id="789" r:id="rId89"/>
    <p:sldId id="546" r:id="rId90"/>
    <p:sldId id="792" r:id="rId9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006600"/>
    <a:srgbClr val="66CCFF"/>
    <a:srgbClr val="FFFFFF"/>
    <a:srgbClr val="CCFFFF"/>
    <a:srgbClr val="66FFFF"/>
    <a:srgbClr val="99FFCC"/>
    <a:srgbClr val="99CC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139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4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9678D641-EB74-42DD-9B04-EC1C79158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FD43465-C811-4E05-AFB6-3B6EFDCEFC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FD864F8A-2DAB-4B3E-AB6E-2B5EF0FE50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49A1B711-AD73-4747-A2AE-5D73376FAB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DD6262-6657-4395-85A7-458EEC327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2D3EC0B-91AF-42BE-9821-71774E8B69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18C464-E25C-4C11-A0D3-BDB1CCDFB0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4EADFFD-49BF-48A5-8F39-FD2F736C9C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812652A-00EF-4048-BF6E-447C7BE3E7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5AB04C1-0513-49B3-8D11-F758EF1115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0369AE2-B72D-416F-B9FB-FFC7BA99F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ct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70C1F5-5090-49B7-85D6-7882B2BCE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70C1F5-5090-49B7-85D6-7882B2BCECB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A086631-8F4D-4E6E-98B8-42D66C2EA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C502C87F-D390-4176-B99F-EEEC8E3957E3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59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584D30C-D25D-41A1-9099-C6920AFCA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8975C61-C4C2-461C-A557-8C46EE2B5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II.3 Áp suất thẩm thấu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70C1F5-5090-49B7-85D6-7882B2BCECB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97CC505-A2C5-4B03-9972-2913839B7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8759BC30-8F37-45ED-9597-B07724BB7900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76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097A75C-B494-4DBF-AE17-E42CD1C11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B261C21-8A31-4647-AE26-49670DB10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III.3 DD chất đly yếu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F3FEEFC-CCC1-4987-AD32-571616894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69C4A906-75F4-487C-ADF8-8BC07BE88F00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83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C54AAEE-1734-4549-9BFF-61E064566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AAAF7CC-855D-4245-8AEC-29AF7CF2C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Cb của dd chất đly khó tan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6B3575D3-2599-4341-838A-6A61F4A80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7E23F7D8-5E7A-4E64-A021-F5C130FEF140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84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E8609B5-D323-47CA-8321-01E42FD12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5C71786-0A44-4963-A2F5-CBB708631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</a:t>
            </a:r>
            <a:r>
              <a:rPr lang="en-US" altLang="en-US">
                <a:sym typeface="Symbol" panose="05050102010706020507" pitchFamily="18" charset="2"/>
              </a:rPr>
              <a:t> 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B10728CB-4C9C-4367-8E10-6A6C02956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26B8878E-D3BB-4344-ACDB-D7BD16694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42FCD-20FA-4F01-86E2-068515C93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8AA82-ABA8-4108-AAF8-EF9940D1F9DA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0878E11-571D-4738-AFF0-04FA06D86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97EA464C-9EF6-4E2C-80A1-8D088EB6B1DA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86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3CF3A5F-60CB-4615-8703-E1BFFD9FB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B0B3C53-4E13-4E2A-9286-8657895CF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Ảnh hưởng cũa các ion trong dd đến 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92C3C50-7EC1-4362-ADDC-BE2B7890B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43ED1802-F982-4485-BB3A-AB902FE0E32A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89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6E61588-1950-4CFB-A3C0-836B9DFEA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6D5FF32-F5AD-41A1-BAD7-1664B70F6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Đk hòa tan, kết tủa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B6C367F-F867-437B-98B6-F99258BBC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3144A4A6-75EB-44E0-83DD-989DF5044138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515CBF8-AF3A-460A-A92B-682173456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FCF9C60-B1D7-45CE-A4A0-0FD34FB26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I.2.KN về độ tan (tt)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70C1F5-5090-49B7-85D6-7882B2BCECB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8016E1F-4263-4C32-B5F7-0AAAAB8DC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BAF7CC2C-A9B2-4858-9EA9-84DF536C5DCB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29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7E0B4E5-5F1C-42D3-A56D-0EDC24507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FA1CE8-4A1B-4AC5-A44E-CAAF01759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I.5 Nồng độ dd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432181D4-C9AC-4D06-A1E7-2569664723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6D0F2C6-F00A-4B52-8F8A-A75F0FEC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A1DB140-1767-4E76-BD89-03030BA66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EF367-3EBB-4C00-AAEC-32AC0C1D3CF4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70C1F5-5090-49B7-85D6-7882B2BCECB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082B8DF-F00E-421C-90A5-28152BCAB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F829B406-F419-4822-9636-8FEBE9B5D89A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49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F8C6F23-C1AD-43FD-8A31-02A9C8BF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D1F4F38-574E-4040-B8D0-8B5E7A274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8F6C5DA-9D4F-4ADD-8D9E-8B80A361A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30F2BFDA-E141-4356-866D-D216C9C814F6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50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98FE2D0-B1F9-46F4-92E9-856BE510D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957ED70-C69E-439B-938E-CB95E3CAC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II.1 Áp suất hơn bão hòa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CF54C65-1505-4EF5-A522-9CF5CA733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9A2FCB48-45C0-4E4E-ACA8-3E0FEC6A429E}" type="slidenum">
              <a:rPr lang="en-US" altLang="en-US" smtClean="0">
                <a:latin typeface="Arial" panose="020B0604020202020204" pitchFamily="34" charset="0"/>
                <a:ea typeface="MS PGothic" panose="020B0600070205080204" pitchFamily="34" charset="-128"/>
              </a:rPr>
              <a:pPr fontAlgn="base">
                <a:spcAft>
                  <a:spcPct val="0"/>
                </a:spcAft>
              </a:pPr>
              <a:t>54</a:t>
            </a:fld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64EADB5-9464-4561-9531-065AA0FEC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91A2A92-3A50-4BF2-9231-85A22562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II.2.a T</a:t>
            </a:r>
            <a:r>
              <a:rPr lang="en-US" altLang="en-US" baseline="-25000"/>
              <a:t>s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EC2E-21FC-47FE-9382-AE1C18AA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DD94-DE67-4E0E-BE3D-CC5A3AC6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3A98-9E61-48E3-BC94-1AEC405E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E91FC-774B-4636-80B5-697491CFD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61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37CC-281F-4C48-8435-4E0ECE1A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1AE8-A66B-4734-91D3-BEDD54F5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FB8A-2465-42F9-A1A6-56B80E1C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C8A8-3577-4282-B09D-B3BDF9F67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434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BFC4-3B35-45FB-ABA6-18FB4EC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A657-BBF4-4C64-A2D8-AADFF447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886D-6DAA-416C-890B-63738D8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5EE4E-F498-4F02-8587-372F43BD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189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10CDB5-0233-4F38-8151-7EA1622A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D691AB-2EC5-439E-A020-EE0DEE0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BC0BF5-091C-43E9-BA58-B867136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BBB88-7049-45E8-AE3A-1084BAE1B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258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15CB-51D4-4E40-BFAA-8554684F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9E68-C890-42C9-8A85-FFAC93A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5F8F-B379-42F6-A1A2-78C1335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57CAA-426F-4CC9-B599-4B33507B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732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3800BFF-497F-4B61-9315-12824062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46E736-FB33-42B9-9399-7B427CF8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130852-4DFE-41F3-927C-F449A970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B560-D252-400E-AA4C-5593271AC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014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5EDF-3C46-4BB2-A23C-40E581D8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4C45-BEB2-42E1-8820-382FD68C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C946-E37E-4939-8AF5-13B951B9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C16-68AF-4F99-BFAD-41C3E5F56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43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1C2B-E096-4CC7-845E-58D45321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889E-E108-479F-A392-BC861243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47AA-3499-4363-BE1C-D5EA86A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25518-CB9C-482A-9462-DC06D0F86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919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F00D21-3E1F-4E2F-8CC4-FE66E36A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991C75-4372-4BD4-8798-96CE5956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25AB35-E297-4622-90B3-BDEA155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3762-EB63-4FDD-9FDB-B5536F1D1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041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4FBF07-BAF4-41B8-BD68-CA7D1839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F1BCED-57D7-4BD7-9211-4F15577F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1F764EC-79C7-484D-BE58-1DF5D314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A246-C25D-4E1F-978D-671EA27D6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455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A2A79A7-3DA5-4189-9976-ACA8F941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0D40C8A-083B-44DF-99B5-0857F14C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1FF826-1486-4FFC-B9AA-F7B2C786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583E-9603-4E24-B1FE-7291FD1AF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50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5193FC-4586-4CD4-9612-A398474B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EEDD33-6655-429D-B8D9-AF4F7A4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9F07AF-CDE1-4635-8AE1-275D4423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F929-F33D-425E-98BA-5B1814EF0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001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542D7-B3D1-44BA-8E12-57B5D9D9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DC6D56-692B-42B8-A110-79BB5387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BAC42B-D7E7-4C25-AE3B-FDAD1D48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2326C-38C4-49B5-A22D-2E96D856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47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F5B3CD-4F49-4CE0-AC14-9F445F54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D11AED-B704-465A-85CE-D33BBD3B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0FFEC3-09D0-4ABF-8A20-14C8556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19E62-2B96-472A-8F78-E8D124F43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37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8C40C14-C4D7-4BAC-86FB-2AE1ECD64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1A1A0A-0BED-4851-94B2-98CB09C14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9136-0C50-4024-BA78-B4516DBF5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4656-B501-4588-9AC0-138A15F4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C374-F653-4517-87C1-99EB16DBE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01A9332-9884-4549-9652-37EA95C0A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9">
            <a:extLst>
              <a:ext uri="{FF2B5EF4-FFF2-40B4-BE49-F238E27FC236}">
                <a16:creationId xmlns:a16="http://schemas.microsoft.com/office/drawing/2014/main" id="{164A20F8-6395-4751-9F48-4F00864D82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1032" name="Picture 7" descr="spine icon">
              <a:extLst>
                <a:ext uri="{FF2B5EF4-FFF2-40B4-BE49-F238E27FC236}">
                  <a16:creationId xmlns:a16="http://schemas.microsoft.com/office/drawing/2014/main" id="{6786A703-3D7A-4243-B482-A0A212E3C8F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32F4B7-90AD-46EA-8F39-50BE23D1E4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59" y="3792"/>
              <a:ext cx="5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5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C82E32"/>
                  </a:solidFill>
                  <a:latin typeface="Times New Roman" panose="02020603050405020304" pitchFamily="18" charset="0"/>
                </a:rPr>
                <a:t>Solutions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 spd="slow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%C4%90i%E1%BB%83m_t%E1%BB%9Bi_h%E1%BA%A1n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.wikipedia.org/wiki/Ch%E1%BA%A5t_l%E1%BB%8Fng" TargetMode="External"/><Relationship Id="rId4" Type="http://schemas.openxmlformats.org/officeDocument/2006/relationships/hyperlink" Target="https://vi.wikipedia.org/wiki/Ch%E1%BA%A5t_kh%C3%AD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hyperlink" Target="../../Media/PowerPoint_Lectures/PowerPoint%20Media/Movies/14M08AN2.MOV" TargetMode="External"/><Relationship Id="rId5" Type="http://schemas.openxmlformats.org/officeDocument/2006/relationships/image" Target="../media/image49.wmf"/><Relationship Id="rId10" Type="http://schemas.openxmlformats.org/officeDocument/2006/relationships/image" Target="../media/image52.png"/><Relationship Id="rId4" Type="http://schemas.openxmlformats.org/officeDocument/2006/relationships/oleObject" Target="../embeddings/oleObject8.bin"/><Relationship Id="rId9" Type="http://schemas.openxmlformats.org/officeDocument/2006/relationships/hyperlink" Target="../../Media/PowerPoint_Lectures/PowerPoint%20Media/Movies/14M08AN3.MOV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5" Type="http://schemas.openxmlformats.org/officeDocument/2006/relationships/image" Target="../media/image58.jpeg"/><Relationship Id="rId4" Type="http://schemas.openxmlformats.org/officeDocument/2006/relationships/image" Target="../media/image5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6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8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17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78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22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7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6E86FFCA-3ECA-4EB7-B598-D5F4D61EF7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11113" y="0"/>
            <a:ext cx="9144001" cy="2743200"/>
          </a:xfrm>
          <a:noFill/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vi-VN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VIII</a:t>
            </a:r>
            <a:b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CÂN BẰNG TRONG DUNG DỊCH LỎNG</a:t>
            </a:r>
            <a:br>
              <a:rPr 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3377A52-8442-4C34-9096-4BB69C78F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133600"/>
            <a:ext cx="91551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C2B9A5-AFB5-43ED-A4D7-435938D09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76800" cy="3508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A3782-D33A-4A7E-9BE5-5A4D54CBC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972"/>
            <a:ext cx="9144000" cy="3425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D6273-3390-48EC-8701-1EA3DCB3942E}"/>
              </a:ext>
            </a:extLst>
          </p:cNvPr>
          <p:cNvSpPr txBox="1"/>
          <p:nvPr/>
        </p:nvSpPr>
        <p:spPr>
          <a:xfrm>
            <a:off x="4991100" y="200214"/>
            <a:ext cx="403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mầm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COONa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CH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COONa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en-US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COONa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tỏa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D377D3-9742-4EEA-BFE0-4E8CA13A311A}"/>
              </a:ext>
            </a:extLst>
          </p:cNvPr>
          <p:cNvCxnSpPr>
            <a:cxnSpLocks/>
          </p:cNvCxnSpPr>
          <p:nvPr/>
        </p:nvCxnSpPr>
        <p:spPr>
          <a:xfrm flipV="1">
            <a:off x="3124200" y="1465765"/>
            <a:ext cx="2667000" cy="284193"/>
          </a:xfrm>
          <a:prstGeom prst="straightConnector1">
            <a:avLst/>
          </a:prstGeom>
          <a:ln w="3810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E60317-DB69-4948-86AD-0D7DBCAA2020}"/>
              </a:ext>
            </a:extLst>
          </p:cNvPr>
          <p:cNvCxnSpPr>
            <a:cxnSpLocks/>
          </p:cNvCxnSpPr>
          <p:nvPr/>
        </p:nvCxnSpPr>
        <p:spPr>
          <a:xfrm flipV="1">
            <a:off x="1981200" y="1465765"/>
            <a:ext cx="3962400" cy="3944435"/>
          </a:xfrm>
          <a:prstGeom prst="straightConnector1">
            <a:avLst/>
          </a:prstGeom>
          <a:ln w="3810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43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4DF-FD99-4190-8EA9-533FBEA8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MUỐI BẰNG PP PH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N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</a:p>
        </p:txBody>
      </p:sp>
      <p:pic>
        <p:nvPicPr>
          <p:cNvPr id="86024" name="Picture 8" descr="Kết quả hình ảnh cho LÀM MUỐI CẦN GIỜ">
            <a:extLst>
              <a:ext uri="{FF2B5EF4-FFF2-40B4-BE49-F238E27FC236}">
                <a16:creationId xmlns:a16="http://schemas.microsoft.com/office/drawing/2014/main" id="{D4195862-905E-455E-826F-8436DD92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6893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C0AF-B3AD-45FC-A450-C2F4618A36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" y="0"/>
            <a:ext cx="8991600" cy="335280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đậm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dd BaSO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0,002 gam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lít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ở 18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A0AF-E4AF-492B-9C2B-63718155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599" y="3124200"/>
            <a:ext cx="8915401" cy="12538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loãng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dd 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Na</a:t>
            </a:r>
            <a:r>
              <a:rPr lang="en-US" sz="32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</a:t>
            </a:r>
            <a:r>
              <a:rPr lang="en-US" sz="32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O</a:t>
            </a:r>
            <a:r>
              <a:rPr lang="en-US" sz="32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</a:t>
            </a:r>
            <a:r>
              <a:rPr lang="vi-VN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bão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hòa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chứa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500 gam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tan 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1 lit n</a:t>
            </a:r>
            <a:r>
              <a:rPr lang="vi-VN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ớc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ở 25</a:t>
            </a:r>
            <a:r>
              <a:rPr lang="en-US" sz="3200" baseline="30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0</a:t>
            </a:r>
            <a:r>
              <a:rPr lang="en-US" sz="32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6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16FCC8-501C-45CC-8A85-98A2164CF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4938"/>
            <a:ext cx="8839200" cy="1325562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TAN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</a:t>
            </a:r>
            <a:r>
              <a:rPr lang="en-US" altLang="en-US" sz="3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altLang="en-US" sz="3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vi-VN" altLang="en-US" sz="3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trong100g dung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D71507-89B9-439A-B3AE-30925835A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&gt; 10g 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defRPr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&lt; 1g 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: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&lt; 0,01g</a:t>
            </a:r>
            <a:r>
              <a:rPr lang="vi-VN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8196" name="Picture 4" descr="Table14-02">
            <a:extLst>
              <a:ext uri="{FF2B5EF4-FFF2-40B4-BE49-F238E27FC236}">
                <a16:creationId xmlns:a16="http://schemas.microsoft.com/office/drawing/2014/main" id="{A9C3AF85-A4C1-4AF6-9FCE-94AE1580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7600"/>
            <a:ext cx="9086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>
            <a:extLst>
              <a:ext uri="{FF2B5EF4-FFF2-40B4-BE49-F238E27FC236}">
                <a16:creationId xmlns:a16="http://schemas.microsoft.com/office/drawing/2014/main" id="{6D1166C3-198C-49F9-8B5E-32F6B5B2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95662"/>
            <a:ext cx="9086850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 TAN (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gam 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/100g H</a:t>
            </a:r>
            <a:r>
              <a:rPr lang="en-US" altLang="en-US" b="1" baseline="-25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F417B-0A7F-471F-A9AA-A5453CE923A3}"/>
              </a:ext>
            </a:extLst>
          </p:cNvPr>
          <p:cNvSpPr txBox="1"/>
          <p:nvPr/>
        </p:nvSpPr>
        <p:spPr>
          <a:xfrm>
            <a:off x="3657600" y="4627504"/>
            <a:ext cx="3779822" cy="122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0000FF"/>
                </a:solidFill>
                <a:latin typeface="+mn-lt"/>
              </a:rPr>
              <a:t>95% </a:t>
            </a:r>
            <a:r>
              <a:rPr lang="vi-VN" sz="2600" b="1" dirty="0">
                <a:solidFill>
                  <a:srgbClr val="0000FF"/>
                </a:solidFill>
                <a:latin typeface="+mn-lt"/>
              </a:rPr>
              <a:t>HỢP CHẤT ION 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0000FF"/>
                </a:solidFill>
                <a:latin typeface="+mn-lt"/>
              </a:rPr>
              <a:t>          </a:t>
            </a:r>
            <a:r>
              <a:rPr lang="vi-VN" sz="2600" b="1" dirty="0">
                <a:solidFill>
                  <a:srgbClr val="0000FF"/>
                </a:solidFill>
                <a:latin typeface="+mn-lt"/>
              </a:rPr>
              <a:t>T</a:t>
            </a:r>
            <a:r>
              <a:rPr lang="vi-VN" sz="2600" b="1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    S</a:t>
            </a:r>
            <a:endParaRPr lang="en-US" sz="2600" b="1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197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E184F7D-981E-4D7E-8368-7C980928F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915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ĐỘ TAN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ml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tan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tan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100g dung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100ml dung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3DFE2D9-CA11-4FA7-B000-CD300A06A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3124200"/>
            <a:ext cx="89916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TAN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mol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(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1lit dung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614ED9FA-A446-4834-A7D4-9963B2999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372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YẾU TỐ ẢNH HƯỞNG ĐẾN ĐỘ TAN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897B553E-D7D7-4120-A213-801922E40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43513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altLang="en-US" sz="36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600" b="1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600" b="1" dirty="0">
                <a:solidFill>
                  <a:srgbClr val="3E18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6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6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vi-VN" altLang="en-US" sz="36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6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vi-V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10A38D-D72D-4D1F-8C06-5B5E732C1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25546"/>
            <a:ext cx="8229600" cy="1219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vi-VN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4723" name="Group 3">
            <a:extLst>
              <a:ext uri="{FF2B5EF4-FFF2-40B4-BE49-F238E27FC236}">
                <a16:creationId xmlns:a16="http://schemas.microsoft.com/office/drawing/2014/main" id="{D1C0CF5D-DB57-4DA7-A4CE-9FF61438459E}"/>
              </a:ext>
            </a:extLst>
          </p:cNvPr>
          <p:cNvGrpSpPr>
            <a:grpSpLocks/>
          </p:cNvGrpSpPr>
          <p:nvPr/>
        </p:nvGrpSpPr>
        <p:grpSpPr bwMode="auto">
          <a:xfrm>
            <a:off x="19616" y="3581400"/>
            <a:ext cx="2638425" cy="1595438"/>
            <a:chOff x="-412" y="1913"/>
            <a:chExt cx="1371" cy="1005"/>
          </a:xfrm>
        </p:grpSpPr>
        <p:sp>
          <p:nvSpPr>
            <p:cNvPr id="12295" name="Line 4">
              <a:extLst>
                <a:ext uri="{FF2B5EF4-FFF2-40B4-BE49-F238E27FC236}">
                  <a16:creationId xmlns:a16="http://schemas.microsoft.com/office/drawing/2014/main" id="{1C42CC4F-FCCF-4729-8213-6B5D1F390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" y="1913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DB343A2C-8B7E-4923-ADFF-8AD17B10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12" y="2278"/>
              <a:ext cx="1371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Độ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p</a:t>
              </a:r>
              <a:r>
                <a:rPr lang="vi-VN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hâ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cực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của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dung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môi</a:t>
              </a:r>
              <a:endPara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14726" name="Rectangle 6">
            <a:extLst>
              <a:ext uri="{FF2B5EF4-FFF2-40B4-BE49-F238E27FC236}">
                <a16:creationId xmlns:a16="http://schemas.microsoft.com/office/drawing/2014/main" id="{FEA4679B-A4D6-456A-9E65-A7F0F227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68" y="3353780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lvl="1" indent="0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vi-V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    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NaCl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thì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Tan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tốt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nước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Tan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ít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ethyl alcohol.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tan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ether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benzen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sz="3600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4727" name="Text Box 7">
            <a:extLst>
              <a:ext uri="{FF2B5EF4-FFF2-40B4-BE49-F238E27FC236}">
                <a16:creationId xmlns:a16="http://schemas.microsoft.com/office/drawing/2014/main" id="{84573458-1A36-414F-9611-B90E8EC8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5645"/>
            <a:ext cx="91440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CỦA BẢN CHẤT </a:t>
            </a:r>
            <a:r>
              <a:rPr lang="en-US" sz="24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  <a:r>
              <a:rPr lang="vi-VN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DUNG</a:t>
            </a:r>
            <a:r>
              <a:rPr lang="vi-VN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 </a:t>
            </a:r>
            <a:br>
              <a:rPr 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4" name="Text Box 8">
            <a:extLst>
              <a:ext uri="{FF2B5EF4-FFF2-40B4-BE49-F238E27FC236}">
                <a16:creationId xmlns:a16="http://schemas.microsoft.com/office/drawing/2014/main" id="{848D3E14-BC85-43E9-85DF-BC967C5D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29" y="887014"/>
            <a:ext cx="8305800" cy="73183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tương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tự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tương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tự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r>
              <a:rPr lang="vi-V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4147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E7444E9-4CF2-4DDB-818F-BD8B21EF3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7923213" cy="4114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16771" name="Group 3">
            <a:extLst>
              <a:ext uri="{FF2B5EF4-FFF2-40B4-BE49-F238E27FC236}">
                <a16:creationId xmlns:a16="http://schemas.microsoft.com/office/drawing/2014/main" id="{995D383B-C758-4535-B183-C3F9A986D87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24200"/>
            <a:ext cx="2611437" cy="1524000"/>
            <a:chOff x="35" y="1968"/>
            <a:chExt cx="1645" cy="960"/>
          </a:xfrm>
        </p:grpSpPr>
        <p:sp>
          <p:nvSpPr>
            <p:cNvPr id="13317" name="Line 4">
              <a:extLst>
                <a:ext uri="{FF2B5EF4-FFF2-40B4-BE49-F238E27FC236}">
                  <a16:creationId xmlns:a16="http://schemas.microsoft.com/office/drawing/2014/main" id="{80787F33-FE15-40CF-8EE8-B9F5BA49E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18" name="Text Box 5">
              <a:extLst>
                <a:ext uri="{FF2B5EF4-FFF2-40B4-BE49-F238E27FC236}">
                  <a16:creationId xmlns:a16="http://schemas.microsoft.com/office/drawing/2014/main" id="{8F1C8C2E-8F6A-4CB5-A5C3-D0CB6836E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968"/>
              <a:ext cx="163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Độ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p</a:t>
              </a:r>
              <a:r>
                <a:rPr lang="vi-VN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hâ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cực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của</a:t>
              </a:r>
              <a:r>
                <a:rPr lang="en-US" altLang="en-US" sz="3000" dirty="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dung </a:t>
              </a:r>
              <a:r>
                <a:rPr lang="en-US" altLang="en-US" sz="3000" dirty="0" err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môi</a:t>
              </a:r>
              <a:endPara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16774" name="Rectangle 6">
            <a:extLst>
              <a:ext uri="{FF2B5EF4-FFF2-40B4-BE49-F238E27FC236}">
                <a16:creationId xmlns:a16="http://schemas.microsoft.com/office/drawing/2014/main" id="{ACA1C517-0F23-4217-AE67-53FE207C6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24144"/>
            <a:ext cx="6553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3200" dirty="0">
                <a:latin typeface="Times New Roman" panose="02020603050405020304" pitchFamily="18" charset="0"/>
                <a:ea typeface="MS PGothic" panose="020B0600070205080204" pitchFamily="34" charset="-128"/>
              </a:rPr>
              <a:t>   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Benzene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thì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: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3200" dirty="0" err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tan </a:t>
            </a:r>
            <a:r>
              <a:rPr lang="en-US" altLang="en-US" sz="3200" dirty="0" err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nước</a:t>
            </a:r>
            <a:r>
              <a:rPr lang="en-US" altLang="en-US" sz="3200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914400" lvl="2" indent="0" eaLnBrk="1" hangingPunct="1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Tan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ether.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0D2F-B991-49AD-B27E-AA5CC3AF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6" y="228600"/>
            <a:ext cx="8991600" cy="1325563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 NĂNG L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 MẠNG TINH THỂ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9517C1-0FB2-415D-8BB5-EE6E11EB4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64265"/>
              </p:ext>
            </p:extLst>
          </p:nvPr>
        </p:nvGraphicFramePr>
        <p:xfrm>
          <a:off x="179388" y="1657350"/>
          <a:ext cx="8915400" cy="3941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5400">
                  <a:extLst>
                    <a:ext uri="{9D8B030D-6E8A-4147-A177-3AD203B41FA5}">
                      <a16:colId xmlns:a16="http://schemas.microsoft.com/office/drawing/2014/main" val="1754105586"/>
                    </a:ext>
                  </a:extLst>
                </a:gridCol>
              </a:tblGrid>
              <a:tr h="52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000" dirty="0">
                          <a:solidFill>
                            <a:srgbClr val="FF0000"/>
                          </a:solidFill>
                          <a:effectLst/>
                        </a:rPr>
                        <a:t>             </a:t>
                      </a:r>
                      <a:r>
                        <a:rPr lang="vi-VN" sz="2400" b="1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2400" b="1" dirty="0">
                          <a:solidFill>
                            <a:srgbClr val="FF0000"/>
                          </a:solidFill>
                          <a:effectLst/>
                        </a:rPr>
                        <a:t> ION           U</a:t>
                      </a:r>
                      <a:r>
                        <a:rPr lang="vi-VN" sz="2400" b="1" baseline="-25000" dirty="0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r>
                        <a:rPr lang="vi-VN" sz="2400" b="1" dirty="0">
                          <a:solidFill>
                            <a:srgbClr val="FF0000"/>
                          </a:solidFill>
                          <a:effectLst/>
                        </a:rPr>
                        <a:t> [kJ/mol]         Độ tan [g/100g H</a:t>
                      </a:r>
                      <a:r>
                        <a:rPr lang="vi-VN" sz="2400" b="1" baseline="-25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vi-VN" sz="2400" b="1" dirty="0">
                          <a:solidFill>
                            <a:srgbClr val="FF0000"/>
                          </a:solidFill>
                          <a:effectLst/>
                        </a:rPr>
                        <a:t>O] ở 20</a:t>
                      </a:r>
                      <a:r>
                        <a:rPr lang="vi-VN" sz="2400" b="1" baseline="300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vi-VN" sz="24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4" marB="952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113141"/>
                  </a:ext>
                </a:extLst>
              </a:tr>
              <a:tr h="622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vi-VN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vi-VN" sz="3200" b="0" dirty="0">
                          <a:solidFill>
                            <a:srgbClr val="CC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          924                     4,06</a:t>
                      </a:r>
                      <a:endParaRPr lang="en-US" sz="3200" b="0" dirty="0">
                        <a:solidFill>
                          <a:srgbClr val="CC00CC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4" marB="952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58266"/>
                  </a:ext>
                </a:extLst>
              </a:tr>
              <a:tr h="622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vi-VN" sz="3200" b="0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NaCl         788                   35,9</a:t>
                      </a:r>
                      <a:endParaRPr lang="en-US" sz="3200" b="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4" marB="952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2808"/>
                  </a:ext>
                </a:extLst>
              </a:tr>
              <a:tr h="622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vi-VN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NaBr         751                   90,8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4" marB="952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063563"/>
                  </a:ext>
                </a:extLst>
              </a:tr>
              <a:tr h="1546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vi-VN" sz="32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           704               </a:t>
                      </a:r>
                      <a:r>
                        <a:rPr lang="en-US" sz="32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vi-VN" sz="32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  </a:t>
                      </a:r>
                      <a:endParaRPr lang="en-US" sz="3200" b="0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4" marB="952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803"/>
                  </a:ext>
                </a:extLst>
              </a:tr>
            </a:tbl>
          </a:graphicData>
        </a:graphic>
      </p:graphicFrame>
      <p:sp>
        <p:nvSpPr>
          <p:cNvPr id="14353" name="TextBox 4">
            <a:extLst>
              <a:ext uri="{FF2B5EF4-FFF2-40B4-BE49-F238E27FC236}">
                <a16:creationId xmlns:a16="http://schemas.microsoft.com/office/drawing/2014/main" id="{2D0B994B-D7F7-4360-AC56-83B08167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29" y="4876800"/>
            <a:ext cx="87137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i="1" baseline="-250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E22825-6C06-4B2E-9DF0-C3F240EAF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38" y="23813"/>
            <a:ext cx="8382000" cy="838200"/>
          </a:xfrm>
        </p:spPr>
        <p:txBody>
          <a:bodyPr/>
          <a:lstStyle/>
          <a:p>
            <a:pPr eaLnBrk="1" hangingPunct="1"/>
            <a:r>
              <a:rPr lang="vi-VN" altLang="en-US" sz="3200" b="1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ẢNH HƯỞNG CỦA NHIỆT ĐỘ VÀ ÁP SUẤT</a:t>
            </a:r>
            <a:endParaRPr lang="en-US" altLang="en-US" sz="3200" b="1" dirty="0">
              <a:solidFill>
                <a:srgbClr val="0000FF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5363" name="Object 11">
            <a:extLst>
              <a:ext uri="{FF2B5EF4-FFF2-40B4-BE49-F238E27FC236}">
                <a16:creationId xmlns:a16="http://schemas.microsoft.com/office/drawing/2014/main" id="{31C01136-F638-400F-81EC-6C5DFFEB432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648584"/>
              </p:ext>
            </p:extLst>
          </p:nvPr>
        </p:nvGraphicFramePr>
        <p:xfrm>
          <a:off x="3525838" y="1473381"/>
          <a:ext cx="171608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3" imgW="520474" imgH="393529" progId="Equation.3">
                  <p:embed/>
                </p:oleObj>
              </mc:Choice>
              <mc:Fallback>
                <p:oleObj name="Equation" r:id="rId3" imgW="520474" imgH="393529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1473381"/>
                        <a:ext cx="1716087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E272B77-C7A0-4835-B009-2A3CE3AA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62000"/>
            <a:ext cx="807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vi-VN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</a:t>
            </a:r>
            <a:r>
              <a:rPr lang="en-US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</a:t>
            </a:r>
            <a:r>
              <a:rPr lang="vi-VN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HÍ</a:t>
            </a:r>
            <a:r>
              <a:rPr lang="en-US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+ </a:t>
            </a:r>
            <a:r>
              <a:rPr lang="vi-VN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MÔI</a:t>
            </a:r>
            <a:r>
              <a:rPr lang="en-US" altLang="en-US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</a:t>
            </a:r>
            <a:r>
              <a:rPr lang="vi-VN" altLang="en-US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⇌      </a:t>
            </a:r>
            <a:r>
              <a:rPr lang="vi-VN" altLang="en-US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DỊCH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15365" name="Text Box 8">
            <a:extLst>
              <a:ext uri="{FF2B5EF4-FFF2-40B4-BE49-F238E27FC236}">
                <a16:creationId xmlns:a16="http://schemas.microsoft.com/office/drawing/2014/main" id="{17B387D0-4BD2-4150-A9A6-5A16DC6D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84" y="1240575"/>
            <a:ext cx="152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G = 0</a:t>
            </a:r>
          </a:p>
        </p:txBody>
      </p:sp>
      <p:sp>
        <p:nvSpPr>
          <p:cNvPr id="15366" name="Text Box 9">
            <a:extLst>
              <a:ext uri="{FF2B5EF4-FFF2-40B4-BE49-F238E27FC236}">
                <a16:creationId xmlns:a16="http://schemas.microsoft.com/office/drawing/2014/main" id="{5249064E-55D5-4B09-8AB0-EDDC97782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319" y="1240575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E024FA66-9A8C-4341-A472-A62D381B0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527" y="1273843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tan S</a:t>
            </a:r>
          </a:p>
        </p:txBody>
      </p:sp>
      <p:sp>
        <p:nvSpPr>
          <p:cNvPr id="15368" name="Text Box 13">
            <a:extLst>
              <a:ext uri="{FF2B5EF4-FFF2-40B4-BE49-F238E27FC236}">
                <a16:creationId xmlns:a16="http://schemas.microsoft.com/office/drawing/2014/main" id="{0F3A917F-53FE-4542-B55F-05AC579D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Century Gothic" panose="020B0502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5374" name="Picture 17" descr="FG12_13">
            <a:extLst>
              <a:ext uri="{FF2B5EF4-FFF2-40B4-BE49-F238E27FC236}">
                <a16:creationId xmlns:a16="http://schemas.microsoft.com/office/drawing/2014/main" id="{148ACBF0-1555-4A75-B1FD-D01183FD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0"/>
          <a:stretch>
            <a:fillRect/>
          </a:stretch>
        </p:blipFill>
        <p:spPr bwMode="auto">
          <a:xfrm>
            <a:off x="2628877" y="2690006"/>
            <a:ext cx="4789715" cy="128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9" descr="FG12_14">
            <a:extLst>
              <a:ext uri="{FF2B5EF4-FFF2-40B4-BE49-F238E27FC236}">
                <a16:creationId xmlns:a16="http://schemas.microsoft.com/office/drawing/2014/main" id="{832E89E2-3B2D-4581-89B6-94F5F2B6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3"/>
          <a:stretch>
            <a:fillRect/>
          </a:stretch>
        </p:blipFill>
        <p:spPr bwMode="auto">
          <a:xfrm>
            <a:off x="457200" y="3971836"/>
            <a:ext cx="8229600" cy="26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Text Box 20">
            <a:extLst>
              <a:ext uri="{FF2B5EF4-FFF2-40B4-BE49-F238E27FC236}">
                <a16:creationId xmlns:a16="http://schemas.microsoft.com/office/drawing/2014/main" id="{1866E1E6-BA00-4EE5-BFA2-AEBB3A7A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85" y="4020578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T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không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đổi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riêng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phần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khí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tăng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→S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tăng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br>
              <a:rPr lang="en-US" altLang="en-US" sz="2400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endParaRPr lang="en-US" altLang="en-US" sz="2400" dirty="0">
              <a:solidFill>
                <a:srgbClr val="F90F0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5372" name="Text Box 22">
            <a:extLst>
              <a:ext uri="{FF2B5EF4-FFF2-40B4-BE49-F238E27FC236}">
                <a16:creationId xmlns:a16="http://schemas.microsoft.com/office/drawing/2014/main" id="{2733829C-FAA6-4721-B053-11B89703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15" y="1792889"/>
            <a:ext cx="3216275" cy="585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Định</a:t>
            </a:r>
            <a:r>
              <a:rPr lang="en-US" altLang="en-US" sz="3200" b="1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 err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luật</a:t>
            </a:r>
            <a:r>
              <a:rPr lang="en-US" altLang="en-US" sz="3200" b="1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Henry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9A2F4-0E2E-4AB6-8154-E0ADE0083A3D}"/>
              </a:ext>
            </a:extLst>
          </p:cNvPr>
          <p:cNvSpPr txBox="1"/>
          <p:nvPr/>
        </p:nvSpPr>
        <p:spPr>
          <a:xfrm rot="16200000">
            <a:off x="-1078958" y="4298582"/>
            <a:ext cx="36112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  <a:latin typeface="+mn-lt"/>
              </a:rPr>
              <a:t>ĐỘ TAN (mg khí / 100 g nước</a:t>
            </a:r>
            <a:r>
              <a:rPr lang="vi-VN" sz="2800" b="1" dirty="0">
                <a:solidFill>
                  <a:srgbClr val="FF0000"/>
                </a:solidFill>
                <a:latin typeface="+mn-lt"/>
              </a:rPr>
              <a:t>)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AA6C5-AF14-4749-BC39-2392DC7F17FD}"/>
              </a:ext>
            </a:extLst>
          </p:cNvPr>
          <p:cNvSpPr txBox="1"/>
          <p:nvPr/>
        </p:nvSpPr>
        <p:spPr>
          <a:xfrm>
            <a:off x="3860800" y="6444734"/>
            <a:ext cx="19415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006600"/>
                </a:solidFill>
                <a:latin typeface="+mn-lt"/>
              </a:rPr>
              <a:t>ÁP SUẤT , atm</a:t>
            </a:r>
            <a:endParaRPr lang="en-US" b="1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5B77B-2374-479B-98E3-76E32CC1CEB6}"/>
              </a:ext>
            </a:extLst>
          </p:cNvPr>
          <p:cNvSpPr txBox="1"/>
          <p:nvPr/>
        </p:nvSpPr>
        <p:spPr>
          <a:xfrm>
            <a:off x="5066085" y="217204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DB25-0198-4C39-B17D-9E63C95B2D81}"/>
              </a:ext>
            </a:extLst>
          </p:cNvPr>
          <p:cNvSpPr txBox="1"/>
          <p:nvPr/>
        </p:nvSpPr>
        <p:spPr>
          <a:xfrm>
            <a:off x="5012905" y="1440645"/>
            <a:ext cx="48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D0B7B-64FE-4A57-A7C8-919B0E07DF67}"/>
              </a:ext>
            </a:extLst>
          </p:cNvPr>
          <p:cNvSpPr txBox="1"/>
          <p:nvPr/>
        </p:nvSpPr>
        <p:spPr>
          <a:xfrm>
            <a:off x="5487440" y="1825350"/>
            <a:ext cx="321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  <a:latin typeface="+mn-lt"/>
              </a:rPr>
              <a:t>= const; T = const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 animBg="1"/>
      <p:bldP spid="15" grpId="0" animBg="1"/>
      <p:bldP spid="2" grpId="0" animBg="1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D272E6-AA96-472D-9469-E8DCF123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22600"/>
            <a:ext cx="8534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DỊCH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ở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DA193-44E1-4B60-AD37-752762E20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08" y="3459932"/>
            <a:ext cx="4835074" cy="334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DE68F-D15E-4B34-B9EC-89F86B99B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" y="3429000"/>
            <a:ext cx="2443978" cy="3405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C9B81-641A-4D25-A759-B06D7D10C8FF}"/>
              </a:ext>
            </a:extLst>
          </p:cNvPr>
          <p:cNvSpPr txBox="1"/>
          <p:nvPr/>
        </p:nvSpPr>
        <p:spPr>
          <a:xfrm>
            <a:off x="388008" y="2896555"/>
            <a:ext cx="314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KHÍ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A3BE3-AFC4-45AB-A843-448DC4F80985}"/>
              </a:ext>
            </a:extLst>
          </p:cNvPr>
          <p:cNvSpPr txBox="1"/>
          <p:nvPr/>
        </p:nvSpPr>
        <p:spPr>
          <a:xfrm>
            <a:off x="2543351" y="3673616"/>
            <a:ext cx="26357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Thuỷ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</a:t>
            </a:r>
            <a:r>
              <a:rPr lang="en-US" altLang="en-US" sz="2800" b="1" baseline="-25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SiO</a:t>
            </a:r>
            <a:r>
              <a:rPr lang="en-US" altLang="en-US" sz="2800" b="1" baseline="-25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2800" b="1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47EB62-2815-446E-B654-830B8C83C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3513984"/>
            <a:ext cx="3962400" cy="33440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C25D21-6017-4EC0-913D-F72BF8037437}"/>
              </a:ext>
            </a:extLst>
          </p:cNvPr>
          <p:cNvSpPr txBox="1"/>
          <p:nvPr/>
        </p:nvSpPr>
        <p:spPr>
          <a:xfrm>
            <a:off x="159574" y="4816161"/>
            <a:ext cx="2012749" cy="52322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BDCF86-7681-4FBB-B121-3FF708371D38}"/>
              </a:ext>
            </a:extLst>
          </p:cNvPr>
          <p:cNvSpPr txBox="1"/>
          <p:nvPr/>
        </p:nvSpPr>
        <p:spPr>
          <a:xfrm>
            <a:off x="2831986" y="2891535"/>
            <a:ext cx="317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RẮN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5538A0-7491-4BE8-A60F-A15450AA5810}"/>
              </a:ext>
            </a:extLst>
          </p:cNvPr>
          <p:cNvSpPr txBox="1"/>
          <p:nvPr/>
        </p:nvSpPr>
        <p:spPr>
          <a:xfrm>
            <a:off x="6176632" y="2899679"/>
            <a:ext cx="239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LỎNG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800E85-389A-4D15-9ECD-4DDE54D1A0AF}"/>
              </a:ext>
            </a:extLst>
          </p:cNvPr>
          <p:cNvSpPr txBox="1"/>
          <p:nvPr/>
        </p:nvSpPr>
        <p:spPr>
          <a:xfrm>
            <a:off x="5664635" y="3196904"/>
            <a:ext cx="3942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</a:rPr>
              <a:t>DD </a:t>
            </a:r>
            <a:r>
              <a:rPr lang="en-US" sz="3200" dirty="0" err="1">
                <a:solidFill>
                  <a:srgbClr val="0000FF"/>
                </a:solidFill>
              </a:rPr>
              <a:t>lỏng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phân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tử</a:t>
            </a:r>
            <a:r>
              <a:rPr lang="en-US" sz="3200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</a:rPr>
              <a:t>n</a:t>
            </a:r>
            <a:r>
              <a:rPr lang="vi-VN" sz="3200" dirty="0">
                <a:solidFill>
                  <a:srgbClr val="0000FF"/>
                </a:solidFill>
              </a:rPr>
              <a:t>ư</a:t>
            </a:r>
            <a:r>
              <a:rPr lang="en-US" sz="3200" dirty="0" err="1">
                <a:solidFill>
                  <a:srgbClr val="0000FF"/>
                </a:solidFill>
              </a:rPr>
              <a:t>ớc</a:t>
            </a:r>
            <a:r>
              <a:rPr lang="en-US" sz="3200" dirty="0">
                <a:solidFill>
                  <a:srgbClr val="0000FF"/>
                </a:solidFill>
              </a:rPr>
              <a:t> đ</a:t>
            </a:r>
            <a:r>
              <a:rPr lang="vi-VN" sz="3200" dirty="0">
                <a:solidFill>
                  <a:srgbClr val="0000FF"/>
                </a:solidFill>
              </a:rPr>
              <a:t>ư</a:t>
            </a:r>
            <a:r>
              <a:rPr lang="en-US" sz="3200" dirty="0" err="1">
                <a:solidFill>
                  <a:srgbClr val="0000FF"/>
                </a:solidFill>
              </a:rPr>
              <a:t>ờng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</a:p>
          <a:p>
            <a:endParaRPr lang="en-US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C14C26-548F-4ADB-B052-07222942A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80" y="3487578"/>
            <a:ext cx="4024431" cy="33704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075141-B105-4D57-8E4A-7383C06BB470}"/>
              </a:ext>
            </a:extLst>
          </p:cNvPr>
          <p:cNvSpPr txBox="1"/>
          <p:nvPr/>
        </p:nvSpPr>
        <p:spPr>
          <a:xfrm>
            <a:off x="5122107" y="3201102"/>
            <a:ext cx="4024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</a:rPr>
              <a:t>DD </a:t>
            </a:r>
            <a:r>
              <a:rPr lang="en-US" sz="3200" dirty="0" err="1">
                <a:solidFill>
                  <a:srgbClr val="0000FF"/>
                </a:solidFill>
              </a:rPr>
              <a:t>điện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ly</a:t>
            </a:r>
            <a:r>
              <a:rPr lang="en-US" sz="3200" dirty="0">
                <a:solidFill>
                  <a:srgbClr val="0000FF"/>
                </a:solidFill>
              </a:rPr>
              <a:t>: dd NaCl 3%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4CF05-1202-45EC-BA9A-350F4FF74BC2}"/>
              </a:ext>
            </a:extLst>
          </p:cNvPr>
          <p:cNvSpPr txBox="1"/>
          <p:nvPr/>
        </p:nvSpPr>
        <p:spPr>
          <a:xfrm>
            <a:off x="2347591" y="3445327"/>
            <a:ext cx="2796856" cy="34002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HỢP KIM: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75% Cu + 25%Ni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91373-BAA8-49A9-A208-97CDE45CB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55" y="4433148"/>
            <a:ext cx="2794000" cy="1397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  <p:bldP spid="19" grpId="0"/>
      <p:bldP spid="21" grpId="0"/>
      <p:bldP spid="22" grpId="0"/>
      <p:bldP spid="28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673DF07-834D-4AF2-8EA7-00C5DC49E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058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Áp suất h</a:t>
            </a:r>
            <a:r>
              <a:rPr lang="vi-VN" altLang="en-US" sz="32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 của NH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trên dd 1% bằng 4mmHg. Tính áp suất NH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trên dd 2,5% ở cùng nhiệt độ.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C322-8D26-40DE-883C-904F13390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1333500" y="2743200"/>
            <a:ext cx="6172200" cy="914400"/>
          </a:xfrm>
          <a:blipFill>
            <a:blip r:embed="rId2"/>
            <a:stretch>
              <a:fillRect l="-2075" t="-3333" b="-2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6388" name="Content Placeholder 3">
            <a:extLst>
              <a:ext uri="{FF2B5EF4-FFF2-40B4-BE49-F238E27FC236}">
                <a16:creationId xmlns:a16="http://schemas.microsoft.com/office/drawing/2014/main" id="{94E0171D-4799-4052-8C01-22C6FE550EB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676400" y="4114800"/>
            <a:ext cx="4800600" cy="1752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  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P(NH</a:t>
            </a:r>
            <a:r>
              <a:rPr lang="en-US" altLang="en-US" sz="3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10 [mmHg]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638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DCE5EC2-78E8-4F60-9E24-A2EE6D7FC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2362200"/>
            <a:ext cx="4267200" cy="2590800"/>
          </a:xfrm>
        </p:spPr>
        <p:txBody>
          <a:bodyPr/>
          <a:lstStyle/>
          <a:p>
            <a:pPr eaLnBrk="1" hangingPunct="1"/>
            <a:br>
              <a:rPr lang="en-US" altLang="en-US" sz="3200"/>
            </a:br>
            <a:endParaRPr lang="en-US" altLang="en-US">
              <a:solidFill>
                <a:srgbClr val="F90F0F"/>
              </a:solidFill>
            </a:endParaRP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BAA219C7-D79B-43CD-954B-843BE2864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096000"/>
            <a:ext cx="4714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ea typeface="MS PGothic" panose="020B0600070205080204" pitchFamily="34" charset="-128"/>
              </a:rPr>
              <a:t>EOS</a:t>
            </a:r>
          </a:p>
        </p:txBody>
      </p:sp>
      <p:pic>
        <p:nvPicPr>
          <p:cNvPr id="17412" name="Picture 6" descr="FG12_12">
            <a:extLst>
              <a:ext uri="{FF2B5EF4-FFF2-40B4-BE49-F238E27FC236}">
                <a16:creationId xmlns:a16="http://schemas.microsoft.com/office/drawing/2014/main" id="{83C6BE61-3D6A-4098-8694-89430824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8"/>
          <a:stretch>
            <a:fillRect/>
          </a:stretch>
        </p:blipFill>
        <p:spPr bwMode="auto">
          <a:xfrm>
            <a:off x="427553" y="1459138"/>
            <a:ext cx="84582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7">
            <a:extLst>
              <a:ext uri="{FF2B5EF4-FFF2-40B4-BE49-F238E27FC236}">
                <a16:creationId xmlns:a16="http://schemas.microsoft.com/office/drawing/2014/main" id="{3FB70E16-3D88-44D0-9EC4-90BB4AD1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21991"/>
            <a:ext cx="617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tăng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→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khí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giảm</a:t>
            </a:r>
            <a:endParaRPr lang="en-US" altLang="en-US" sz="3200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266765B2-525F-4F3D-A8CF-B74DBC50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876"/>
            <a:ext cx="86868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</a:t>
            </a:r>
            <a:r>
              <a:rPr lang="vi-VN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HÍ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+ </a:t>
            </a:r>
            <a:r>
              <a:rPr lang="vi-VN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MÔI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⇌  </a:t>
            </a:r>
            <a:r>
              <a:rPr lang="vi-VN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DỊCH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EBDA6870-F0CC-45C6-A23B-18B2DB84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094" y="207219"/>
            <a:ext cx="2057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b="1" dirty="0" err="1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="1" baseline="-25000" dirty="0" err="1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&lt;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34EA7FE-3371-403B-BA2C-8C097619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978073"/>
            <a:ext cx="48104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cp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=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</a:t>
            </a:r>
            <a:r>
              <a:rPr lang="vi-VN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ntụ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&lt;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 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;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&lt;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7514A-4C55-4140-8B35-EE132F00F4A6}"/>
              </a:ext>
            </a:extLst>
          </p:cNvPr>
          <p:cNvSpPr txBox="1"/>
          <p:nvPr/>
        </p:nvSpPr>
        <p:spPr>
          <a:xfrm rot="16200000">
            <a:off x="-1990595" y="3362143"/>
            <a:ext cx="53791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n-lt"/>
              </a:rPr>
              <a:t>ĐỘ TAN (mg khí / 100 g nước)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95006-A8D2-4967-807D-B1E434B61588}"/>
              </a:ext>
            </a:extLst>
          </p:cNvPr>
          <p:cNvSpPr txBox="1"/>
          <p:nvPr/>
        </p:nvSpPr>
        <p:spPr>
          <a:xfrm>
            <a:off x="3543300" y="6172200"/>
            <a:ext cx="2667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0000FF"/>
                </a:solidFill>
                <a:latin typeface="+mn-lt"/>
              </a:rPr>
              <a:t>NHIỆT ĐỘ  </a:t>
            </a:r>
            <a:r>
              <a:rPr lang="vi-VN" sz="2800" b="1" baseline="30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vi-VN" sz="2800" b="1" dirty="0">
                <a:solidFill>
                  <a:srgbClr val="0000FF"/>
                </a:solidFill>
                <a:latin typeface="+mn-lt"/>
              </a:rPr>
              <a:t>C</a:t>
            </a: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78DF9-4551-427E-848A-EB6D758803F7}"/>
              </a:ext>
            </a:extLst>
          </p:cNvPr>
          <p:cNvSpPr txBox="1"/>
          <p:nvPr/>
        </p:nvSpPr>
        <p:spPr>
          <a:xfrm>
            <a:off x="1961001" y="634201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n-lt"/>
              </a:rPr>
              <a:t>T </a:t>
            </a:r>
            <a:r>
              <a:rPr lang="vi-VN" sz="28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763D-2C8C-4E33-BFF4-891749EE733D}"/>
              </a:ext>
            </a:extLst>
          </p:cNvPr>
          <p:cNvSpPr txBox="1"/>
          <p:nvPr/>
        </p:nvSpPr>
        <p:spPr>
          <a:xfrm>
            <a:off x="5196513" y="6197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vi-VN" sz="28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B5D11-DE07-449C-8029-3AFAE0AA9E3B}"/>
              </a:ext>
            </a:extLst>
          </p:cNvPr>
          <p:cNvSpPr txBox="1"/>
          <p:nvPr/>
        </p:nvSpPr>
        <p:spPr>
          <a:xfrm>
            <a:off x="3971784" y="374823"/>
            <a:ext cx="523222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C2A81E-FA73-4126-9E7D-4CED5D6FF266}"/>
              </a:ext>
            </a:extLst>
          </p:cNvPr>
          <p:cNvCxnSpPr>
            <a:cxnSpLocks/>
          </p:cNvCxnSpPr>
          <p:nvPr/>
        </p:nvCxnSpPr>
        <p:spPr>
          <a:xfrm flipH="1">
            <a:off x="3837306" y="533400"/>
            <a:ext cx="533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17413" grpId="0"/>
      <p:bldP spid="17415" grpId="0"/>
      <p:bldP spid="2" grpId="0" animBg="1"/>
      <p:bldP spid="3" grpId="0" animBg="1"/>
      <p:bldP spid="4" grpId="0"/>
      <p:bldP spid="9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43BA403-C21B-491A-941D-13B47A507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725" y="2597282"/>
            <a:ext cx="7886700" cy="2163763"/>
          </a:xfrm>
        </p:spPr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P(CO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= 5 atm    ; t = 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P(CO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= 0,1 atm ; t = 30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P(CO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= 0,1 atm ; t = 10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P(CO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 =   5 atm ; t = 10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B7BFE714-3F50-4630-983B-C00D48E1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4800"/>
            <a:ext cx="8801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S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ắp xếp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CO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theo trật tự giảm dần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0C501B63-34DC-4054-B19A-E7F56C84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661" y="1375923"/>
            <a:ext cx="386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S</a:t>
            </a:r>
            <a:r>
              <a:rPr lang="en-US" alt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S</a:t>
            </a:r>
            <a:r>
              <a:rPr lang="en-US" alt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&gt; S</a:t>
            </a:r>
            <a:r>
              <a:rPr lang="en-US" alt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801C5-10D8-4E28-A804-BA57B3EF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0"/>
            <a:ext cx="1514475" cy="30194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05F38C74-DD1B-44FD-BBEC-74C24EDA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72" y="971251"/>
            <a:ext cx="7810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G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=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               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K</a:t>
            </a:r>
            <a:r>
              <a:rPr lang="en-US" altLang="en-US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cb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(T) = S       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                                                     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C090BA28-BD1A-471C-8271-EA3B5F97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20" y="2493287"/>
            <a:ext cx="5173663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5">
            <a:extLst>
              <a:ext uri="{FF2B5EF4-FFF2-40B4-BE49-F238E27FC236}">
                <a16:creationId xmlns:a16="http://schemas.microsoft.com/office/drawing/2014/main" id="{72DBF54E-92A3-4776-8918-B38648E18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6" y="224277"/>
            <a:ext cx="968995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  <a:r>
              <a:rPr lang="vi-VN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HẤT RẮN</a:t>
            </a:r>
            <a:r>
              <a:rPr lang="en-US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+ </a:t>
            </a:r>
            <a:r>
              <a:rPr lang="vi-VN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MÔI</a:t>
            </a:r>
            <a:r>
              <a:rPr lang="en-US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⇌ </a:t>
            </a:r>
            <a:r>
              <a:rPr lang="vi-VN" altLang="en-US" sz="3000" b="1" dirty="0">
                <a:solidFill>
                  <a:srgbClr val="3E18DE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DỊCH</a:t>
            </a:r>
            <a:r>
              <a:rPr lang="en-US" altLang="en-US" sz="3000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b="1" dirty="0" err="1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="1" baseline="-25000" dirty="0" err="1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27B96418-4A54-4590-B4F5-3AAA0CE05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64" y="1478002"/>
            <a:ext cx="84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hầu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như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không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ảnh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hưởng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đến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ở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đk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bình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</a:rPr>
              <a:t>thường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0714412B-D94E-4BDC-B921-1911F5820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5" y="2693412"/>
            <a:ext cx="4021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&lt; 0  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↑ → S↓</a:t>
            </a:r>
            <a:endParaRPr lang="en-US" altLang="en-US" sz="3200" b="1" baseline="-250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63" name="Text Box 11">
            <a:extLst>
              <a:ext uri="{FF2B5EF4-FFF2-40B4-BE49-F238E27FC236}">
                <a16:creationId xmlns:a16="http://schemas.microsoft.com/office/drawing/2014/main" id="{98CB04CD-539D-403E-87D9-0DD2F4D5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6" y="3441749"/>
            <a:ext cx="4152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="1" baseline="-250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vi-VN" altLang="en-US" sz="3200" b="1" baseline="-250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&gt;</a:t>
            </a:r>
            <a:r>
              <a:rPr lang="vi-VN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  T↑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→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S↑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64" name="Text Box 12">
            <a:extLst>
              <a:ext uri="{FF2B5EF4-FFF2-40B4-BE49-F238E27FC236}">
                <a16:creationId xmlns:a16="http://schemas.microsoft.com/office/drawing/2014/main" id="{85006D2D-ED0C-44B9-9C8D-5674B4438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86" y="4206343"/>
            <a:ext cx="3642872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Khoảng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95%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hợp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ion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có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tăng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theo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B291D-E6E9-4CD5-B36D-E55BB842010F}"/>
              </a:ext>
            </a:extLst>
          </p:cNvPr>
          <p:cNvSpPr txBox="1"/>
          <p:nvPr/>
        </p:nvSpPr>
        <p:spPr>
          <a:xfrm>
            <a:off x="5465531" y="6346082"/>
            <a:ext cx="19186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000FF"/>
                </a:solidFill>
                <a:latin typeface="+mn-lt"/>
              </a:rPr>
              <a:t>NHIỆT ĐỘ </a:t>
            </a:r>
            <a:r>
              <a:rPr lang="vi-VN" sz="2000" b="1" baseline="30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vi-VN" sz="2000" b="1" dirty="0">
                <a:solidFill>
                  <a:srgbClr val="0000FF"/>
                </a:solidFill>
                <a:latin typeface="+mn-lt"/>
              </a:rPr>
              <a:t>C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55086-BFD5-45DE-B96B-893962536819}"/>
              </a:ext>
            </a:extLst>
          </p:cNvPr>
          <p:cNvSpPr txBox="1"/>
          <p:nvPr/>
        </p:nvSpPr>
        <p:spPr>
          <a:xfrm>
            <a:off x="8194895" y="272275"/>
            <a:ext cx="75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&lt; 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38D3-4CDF-4D41-88DE-8175C02C47E4}"/>
              </a:ext>
            </a:extLst>
          </p:cNvPr>
          <p:cNvSpPr txBox="1"/>
          <p:nvPr/>
        </p:nvSpPr>
        <p:spPr>
          <a:xfrm>
            <a:off x="8228805" y="276900"/>
            <a:ext cx="7540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FF0000"/>
                </a:solidFill>
              </a:rPr>
              <a:t>&gt; 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50356-3FB3-4319-992A-B6E861A0A007}"/>
              </a:ext>
            </a:extLst>
          </p:cNvPr>
          <p:cNvSpPr txBox="1"/>
          <p:nvPr/>
        </p:nvSpPr>
        <p:spPr>
          <a:xfrm>
            <a:off x="6781800" y="2133600"/>
            <a:ext cx="533400" cy="449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1AE09-5A1B-42DF-B2F3-9001A307AA7D}"/>
              </a:ext>
            </a:extLst>
          </p:cNvPr>
          <p:cNvSpPr txBox="1"/>
          <p:nvPr/>
        </p:nvSpPr>
        <p:spPr>
          <a:xfrm>
            <a:off x="6828278" y="983908"/>
            <a:ext cx="37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C2D24-FA6A-4533-8A8F-84BA650BBC0D}"/>
              </a:ext>
            </a:extLst>
          </p:cNvPr>
          <p:cNvSpPr txBox="1"/>
          <p:nvPr/>
        </p:nvSpPr>
        <p:spPr>
          <a:xfrm>
            <a:off x="613569" y="964897"/>
            <a:ext cx="37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B2EC1-60B2-485B-96D4-D088077306EC}"/>
              </a:ext>
            </a:extLst>
          </p:cNvPr>
          <p:cNvSpPr txBox="1"/>
          <p:nvPr/>
        </p:nvSpPr>
        <p:spPr>
          <a:xfrm rot="16200000">
            <a:off x="2021695" y="4264498"/>
            <a:ext cx="38396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n-lt"/>
              </a:rPr>
              <a:t>ĐỘ TAN (g muối / 100 g nước)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E44DA-FAD9-41D4-A652-71B46C96BC4D}"/>
              </a:ext>
            </a:extLst>
          </p:cNvPr>
          <p:cNvSpPr txBox="1"/>
          <p:nvPr/>
        </p:nvSpPr>
        <p:spPr>
          <a:xfrm>
            <a:off x="4667300" y="301953"/>
            <a:ext cx="457200" cy="4249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249F63-0A35-4577-96A8-6DD538EA53D3}"/>
              </a:ext>
            </a:extLst>
          </p:cNvPr>
          <p:cNvCxnSpPr>
            <a:cxnSpLocks/>
          </p:cNvCxnSpPr>
          <p:nvPr/>
        </p:nvCxnSpPr>
        <p:spPr>
          <a:xfrm flipH="1">
            <a:off x="4572000" y="564662"/>
            <a:ext cx="514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F5B15F-59AB-474E-8970-8D6E580F378A}"/>
              </a:ext>
            </a:extLst>
          </p:cNvPr>
          <p:cNvSpPr txBox="1"/>
          <p:nvPr/>
        </p:nvSpPr>
        <p:spPr>
          <a:xfrm>
            <a:off x="4572000" y="366100"/>
            <a:ext cx="514300" cy="4547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78D5C-5BD4-4C74-895B-7675EDA22E50}"/>
              </a:ext>
            </a:extLst>
          </p:cNvPr>
          <p:cNvSpPr txBox="1"/>
          <p:nvPr/>
        </p:nvSpPr>
        <p:spPr>
          <a:xfrm>
            <a:off x="6828278" y="963733"/>
            <a:ext cx="2971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E3A842-01CF-44DB-81E3-71D95D56893F}"/>
              </a:ext>
            </a:extLst>
          </p:cNvPr>
          <p:cNvCxnSpPr>
            <a:cxnSpLocks/>
          </p:cNvCxnSpPr>
          <p:nvPr/>
        </p:nvCxnSpPr>
        <p:spPr>
          <a:xfrm>
            <a:off x="4522814" y="551548"/>
            <a:ext cx="563486" cy="106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3" grpId="0"/>
      <p:bldP spid="19464" grpId="0"/>
      <p:bldP spid="10" grpId="0" animBg="1"/>
      <p:bldP spid="2" grpId="0"/>
      <p:bldP spid="6" grpId="0" animBg="1"/>
      <p:bldP spid="13" grpId="0"/>
      <p:bldP spid="21" grpId="0"/>
      <p:bldP spid="23" grpId="0" animBg="1"/>
      <p:bldP spid="3" grpId="0" animBg="1"/>
      <p:bldP spid="12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F1C70D0D-E947-462A-A7D3-FA2AF815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55351"/>
            <a:ext cx="9031287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muối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30g KClO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100ml n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ở: 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05DFC7E-2396-489A-B2E6-0F1222BD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60588"/>
            <a:ext cx="685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>
            <a:extLst>
              <a:ext uri="{FF2B5EF4-FFF2-40B4-BE49-F238E27FC236}">
                <a16:creationId xmlns:a16="http://schemas.microsoft.com/office/drawing/2014/main" id="{8361B8D4-DE5A-4E39-8488-7E3BE6B7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34" y="2244631"/>
            <a:ext cx="1912544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●80</a:t>
            </a:r>
            <a:r>
              <a:rPr lang="en-US" alt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●70</a:t>
            </a:r>
            <a:r>
              <a:rPr lang="en-US" altLang="en-US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●30</a:t>
            </a:r>
            <a:r>
              <a:rPr lang="en-US" altLang="en-US" baseline="300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509" name="TextBox 5">
            <a:extLst>
              <a:ext uri="{FF2B5EF4-FFF2-40B4-BE49-F238E27FC236}">
                <a16:creationId xmlns:a16="http://schemas.microsoft.com/office/drawing/2014/main" id="{67D66C39-6E0F-4347-9743-02D0C1F4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926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E2CF0-4671-4F3F-934F-4AEF029E9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7926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endParaRPr lang="en-US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6D414-7935-4997-B15A-2C0FE80D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55626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endParaRPr lang="en-US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31676-EFCB-4EDD-9199-2683D482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926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endParaRPr lang="en-US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F5EAB-DF62-493A-8197-30AA44F2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7926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endParaRPr lang="en-US" altLang="en-US" sz="2000" b="1" dirty="0">
              <a:solidFill>
                <a:srgbClr val="99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61CE9-6A1B-4464-93A4-5FA521DD23F3}"/>
              </a:ext>
            </a:extLst>
          </p:cNvPr>
          <p:cNvSpPr txBox="1"/>
          <p:nvPr/>
        </p:nvSpPr>
        <p:spPr>
          <a:xfrm rot="16200000">
            <a:off x="524737" y="3911570"/>
            <a:ext cx="38396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n-lt"/>
              </a:rPr>
              <a:t>ĐỘ TAN (g muối / 100 g nước)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E54B7-3DEF-4931-9692-D57E6E9B1274}"/>
              </a:ext>
            </a:extLst>
          </p:cNvPr>
          <p:cNvSpPr txBox="1"/>
          <p:nvPr/>
        </p:nvSpPr>
        <p:spPr>
          <a:xfrm>
            <a:off x="4648200" y="6392578"/>
            <a:ext cx="2209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000FF"/>
                </a:solidFill>
                <a:latin typeface="+mn-lt"/>
              </a:rPr>
              <a:t>NHIỆT ĐỘ  </a:t>
            </a:r>
            <a:r>
              <a:rPr lang="vi-VN" sz="2000" b="1" baseline="30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vi-VN" sz="2000" b="1" dirty="0">
                <a:solidFill>
                  <a:srgbClr val="0000FF"/>
                </a:solidFill>
                <a:latin typeface="+mn-lt"/>
              </a:rPr>
              <a:t>C</a:t>
            </a:r>
            <a:endParaRPr lang="en-US" sz="2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31F4A-9D7B-4009-970E-7E8F0EC21CCE}"/>
              </a:ext>
            </a:extLst>
          </p:cNvPr>
          <p:cNvSpPr txBox="1"/>
          <p:nvPr/>
        </p:nvSpPr>
        <p:spPr>
          <a:xfrm>
            <a:off x="265660" y="4184978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6600"/>
                </a:solidFill>
                <a:latin typeface="+mn-lt"/>
              </a:rPr>
              <a:t>20 g KClO</a:t>
            </a:r>
            <a:r>
              <a:rPr lang="vi-VN" sz="2800" baseline="-25000" dirty="0">
                <a:solidFill>
                  <a:srgbClr val="006600"/>
                </a:solidFill>
                <a:latin typeface="+mn-lt"/>
              </a:rPr>
              <a:t>3</a:t>
            </a:r>
            <a:r>
              <a:rPr lang="vi-VN" sz="2800" dirty="0">
                <a:solidFill>
                  <a:srgbClr val="006600"/>
                </a:solidFill>
                <a:latin typeface="+mn-lt"/>
                <a:sym typeface="Symbol" panose="05050102010706020507" pitchFamily="18" charset="2"/>
              </a:rPr>
              <a:t></a:t>
            </a:r>
            <a:endParaRPr lang="en-US" sz="28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C2A7E-F56B-4BB5-93B9-3E3CCD2FA7A6}"/>
              </a:ext>
            </a:extLst>
          </p:cNvPr>
          <p:cNvSpPr txBox="1"/>
          <p:nvPr/>
        </p:nvSpPr>
        <p:spPr>
          <a:xfrm>
            <a:off x="6375630" y="4638922"/>
            <a:ext cx="55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bh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911B1-206E-4987-BE26-021182684479}"/>
              </a:ext>
            </a:extLst>
          </p:cNvPr>
          <p:cNvSpPr txBox="1"/>
          <p:nvPr/>
        </p:nvSpPr>
        <p:spPr>
          <a:xfrm>
            <a:off x="4648200" y="5688522"/>
            <a:ext cx="6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bh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98D44-692E-4678-95F5-EFF7B01D664B}"/>
              </a:ext>
            </a:extLst>
          </p:cNvPr>
          <p:cNvSpPr txBox="1"/>
          <p:nvPr/>
        </p:nvSpPr>
        <p:spPr>
          <a:xfrm>
            <a:off x="4720867" y="4610849"/>
            <a:ext cx="144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C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rgbClr val="CC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C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bh</a:t>
            </a:r>
            <a:endParaRPr lang="en-US" sz="2400" dirty="0">
              <a:solidFill>
                <a:srgbClr val="CC00FF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4C753-C7F7-4337-957D-E946301DFF37}"/>
              </a:ext>
            </a:extLst>
          </p:cNvPr>
          <p:cNvSpPr txBox="1"/>
          <p:nvPr/>
        </p:nvSpPr>
        <p:spPr>
          <a:xfrm>
            <a:off x="7435247" y="4667251"/>
            <a:ext cx="144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bh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" grpId="0"/>
      <p:bldP spid="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4BDC0658-39EB-49A8-8B8F-8EB60803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4605"/>
            <a:ext cx="90678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Ở 40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60</a:t>
            </a:r>
            <a:r>
              <a:rPr lang="en-US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C, KNO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ợt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63,9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g/100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n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vi-V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109,9 g/100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 n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KNO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5A88-87CB-41FA-A38D-AE0CC115E8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2200" y="3407875"/>
            <a:ext cx="7315200" cy="958660"/>
          </a:xfrm>
          <a:prstGeom prst="rect">
            <a:avLst/>
          </a:prstGeom>
          <a:blipFill>
            <a:blip r:embed="rId2"/>
            <a:stretch>
              <a:fillRect l="-2583" b="-31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4E409-27BD-445A-B489-03B37704C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7244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altLang="en-US" sz="36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ht</a:t>
            </a:r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23,5 kJ/mol</a:t>
            </a:r>
            <a:endParaRPr lang="en-US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F4589813-304E-4CAD-8737-7545FFF39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19779"/>
            <a:ext cx="8458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THAY ĐỔI TÍNH CHẤT NHIỆT ĐỘNG KHI TẠO THÀNH DUNG DỊCH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3E64F611-1D3A-4A44-ABE5-4A1DCD21D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96" y="1885064"/>
            <a:ext cx="7616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Khí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+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ung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ôi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(l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ỏng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= dung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dịch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(l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ỏng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B187AD48-B4E5-4AD2-9CEF-34646D0C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76" y="2549569"/>
            <a:ext cx="488791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=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cp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+ 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sol</a:t>
            </a:r>
            <a:endParaRPr lang="en-US" altLang="en-US" sz="3200" baseline="-25000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3558" name="Text Box 7">
            <a:extLst>
              <a:ext uri="{FF2B5EF4-FFF2-40B4-BE49-F238E27FC236}">
                <a16:creationId xmlns:a16="http://schemas.microsoft.com/office/drawing/2014/main" id="{76B3EB62-C79C-4EEC-A3E5-65438322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548" y="2616620"/>
            <a:ext cx="10604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04081BD4-4F19-4B2E-8A8D-137795EF1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257" y="3279994"/>
            <a:ext cx="4770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= 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cp</a:t>
            </a:r>
            <a:r>
              <a:rPr lang="vi-VN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   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+ 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sol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0BDA2ED3-6207-47B7-8419-90C6E3A1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548" y="3312010"/>
            <a:ext cx="109696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23561" name="Text Box 10">
            <a:extLst>
              <a:ext uri="{FF2B5EF4-FFF2-40B4-BE49-F238E27FC236}">
                <a16:creationId xmlns:a16="http://schemas.microsoft.com/office/drawing/2014/main" id="{4BF494FC-1CB9-4F34-B4AE-15F188CD1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071938"/>
            <a:ext cx="9312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+ d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ung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ôi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(l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ỏng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= dung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dịch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(lỏng)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3562" name="Text Box 12">
            <a:extLst>
              <a:ext uri="{FF2B5EF4-FFF2-40B4-BE49-F238E27FC236}">
                <a16:creationId xmlns:a16="http://schemas.microsoft.com/office/drawing/2014/main" id="{E71D6EC6-7B73-49C5-8B8D-3CC0A12D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30" y="4651405"/>
            <a:ext cx="48371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cp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sol</a:t>
            </a:r>
            <a:endParaRPr lang="en-US" altLang="en-US" sz="3200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563" name="Text Box 13">
            <a:extLst>
              <a:ext uri="{FF2B5EF4-FFF2-40B4-BE49-F238E27FC236}">
                <a16:creationId xmlns:a16="http://schemas.microsoft.com/office/drawing/2014/main" id="{83A57C63-DA26-4D05-9736-F55CC420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330" y="4691109"/>
            <a:ext cx="31369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 hay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&gt;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23564" name="Text Box 14">
            <a:extLst>
              <a:ext uri="{FF2B5EF4-FFF2-40B4-BE49-F238E27FC236}">
                <a16:creationId xmlns:a16="http://schemas.microsoft.com/office/drawing/2014/main" id="{5A74AB9B-3015-429A-9F3C-D868C6DC6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75" y="5402896"/>
            <a:ext cx="4837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= 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cp</a:t>
            </a:r>
            <a:r>
              <a:rPr lang="vi-VN" altLang="en-US" sz="3200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     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+ 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sol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3565" name="Text Box 15">
            <a:extLst>
              <a:ext uri="{FF2B5EF4-FFF2-40B4-BE49-F238E27FC236}">
                <a16:creationId xmlns:a16="http://schemas.microsoft.com/office/drawing/2014/main" id="{F2488CEB-F245-4523-B960-C3F80AFE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677" y="5455768"/>
            <a:ext cx="11467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&gt;</a:t>
            </a:r>
            <a:r>
              <a:rPr lang="vi-VN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>
                <a:solidFill>
                  <a:srgbClr val="F90F0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B4A7EFF8-3BB1-4222-840A-900FE0A9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708" y="1257471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altLang="en-US" sz="32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="1" baseline="-25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= 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32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r>
              <a:rPr lang="en-US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 T.</a:t>
            </a:r>
            <a:r>
              <a:rPr lang="en-US" altLang="en-US" sz="32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32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ht</a:t>
            </a:r>
            <a:endParaRPr lang="en-US" altLang="en-US" sz="3200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21AD3-5813-455A-B412-EE0DE153B6C8}"/>
              </a:ext>
            </a:extLst>
          </p:cNvPr>
          <p:cNvSpPr txBox="1"/>
          <p:nvPr/>
        </p:nvSpPr>
        <p:spPr>
          <a:xfrm>
            <a:off x="3533008" y="262758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CE164-4A72-4C6E-86C7-F5E9F5B4DED4}"/>
              </a:ext>
            </a:extLst>
          </p:cNvPr>
          <p:cNvSpPr txBox="1"/>
          <p:nvPr/>
        </p:nvSpPr>
        <p:spPr>
          <a:xfrm>
            <a:off x="3495750" y="326228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145F3-63E8-4A12-A8DA-22C6556FB67D}"/>
              </a:ext>
            </a:extLst>
          </p:cNvPr>
          <p:cNvSpPr txBox="1"/>
          <p:nvPr/>
        </p:nvSpPr>
        <p:spPr>
          <a:xfrm>
            <a:off x="5329714" y="2601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CD900-BF63-48AE-9FC5-E331EE0F35AD}"/>
              </a:ext>
            </a:extLst>
          </p:cNvPr>
          <p:cNvSpPr txBox="1"/>
          <p:nvPr/>
        </p:nvSpPr>
        <p:spPr>
          <a:xfrm>
            <a:off x="5291871" y="330648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2EB28-DF47-4FC7-BDB9-421B949A0707}"/>
              </a:ext>
            </a:extLst>
          </p:cNvPr>
          <p:cNvSpPr txBox="1"/>
          <p:nvPr/>
        </p:nvSpPr>
        <p:spPr>
          <a:xfrm>
            <a:off x="3465572" y="470080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(+)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FA119-2885-43A4-BE08-7CB860FD1F35}"/>
              </a:ext>
            </a:extLst>
          </p:cNvPr>
          <p:cNvSpPr txBox="1"/>
          <p:nvPr/>
        </p:nvSpPr>
        <p:spPr>
          <a:xfrm>
            <a:off x="5409724" y="4712960"/>
            <a:ext cx="81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88E89-AD94-4682-BAEB-D19C5A10E3C7}"/>
              </a:ext>
            </a:extLst>
          </p:cNvPr>
          <p:cNvSpPr txBox="1"/>
          <p:nvPr/>
        </p:nvSpPr>
        <p:spPr>
          <a:xfrm>
            <a:off x="3457650" y="544698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(+)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0CE01-6410-4137-883F-F65E1B3E9159}"/>
              </a:ext>
            </a:extLst>
          </p:cNvPr>
          <p:cNvSpPr txBox="1"/>
          <p:nvPr/>
        </p:nvSpPr>
        <p:spPr>
          <a:xfrm>
            <a:off x="5378364" y="5459143"/>
            <a:ext cx="61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(-)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60" grpId="0"/>
      <p:bldP spid="23563" grpId="0"/>
      <p:bldP spid="23565" grpId="0"/>
      <p:bldP spid="2" grpId="0"/>
      <p:bldP spid="3" grpId="0"/>
      <p:bldP spid="16" grpId="0"/>
      <p:bldP spid="17" grpId="0"/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795A-6BDB-4A91-B79A-EE6C68C4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4" y="-152400"/>
            <a:ext cx="8969626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DỊCH LÝ T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 = 0   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V= 0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4FCD-AD52-446E-B71C-75850B9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74" y="858953"/>
            <a:ext cx="8610600" cy="114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U = 0 ; H = 0 ; V= 0 ; S &gt; 0 G &lt; 0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D616C-2500-4EFE-B0AF-CEAD7BED91BD}"/>
              </a:ext>
            </a:extLst>
          </p:cNvPr>
          <p:cNvSpPr txBox="1"/>
          <p:nvPr/>
        </p:nvSpPr>
        <p:spPr>
          <a:xfrm>
            <a:off x="250574" y="3910643"/>
            <a:ext cx="8925161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benzen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toluene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2B149-45A8-4AA5-86AF-68F40FBE1BCE}"/>
              </a:ext>
            </a:extLst>
          </p:cNvPr>
          <p:cNvSpPr txBox="1"/>
          <p:nvPr/>
        </p:nvSpPr>
        <p:spPr>
          <a:xfrm>
            <a:off x="142546" y="4637039"/>
            <a:ext cx="904827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loãng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dd n</a:t>
            </a: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loãng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973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FE06-5C3A-499B-AFD3-4597492C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3670"/>
            <a:ext cx="85344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DỊCH 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lực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</a:t>
            </a:r>
            <a:r>
              <a:rPr lang="vi-VN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ơng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giữa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cùng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tên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giữa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tên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khác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nhau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nên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thành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dd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H  0   V 0</a:t>
            </a:r>
            <a:b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66D1-A8E5-40DC-B50B-90096A63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71" y="2286000"/>
            <a:ext cx="9067800" cy="99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7D6EB-CF71-4F15-BE0E-146728AA3863}"/>
              </a:ext>
            </a:extLst>
          </p:cNvPr>
          <p:cNvSpPr txBox="1"/>
          <p:nvPr/>
        </p:nvSpPr>
        <p:spPr>
          <a:xfrm>
            <a:off x="279395" y="2971800"/>
            <a:ext cx="8785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hút: F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–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&lt;   F(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hay  F(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Vd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Trộn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50ml butanol + 50 ml n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ớc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 &gt;0 ; V &gt; 0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AB1E-12A3-487A-B222-9B991DDBCFE5}"/>
              </a:ext>
            </a:extLst>
          </p:cNvPr>
          <p:cNvSpPr txBox="1"/>
          <p:nvPr/>
        </p:nvSpPr>
        <p:spPr>
          <a:xfrm>
            <a:off x="138470" y="4495800"/>
            <a:ext cx="878595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hút: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 –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&gt;   F(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hay  F(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Trộn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50ml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etanol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+ 50ml n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H &lt; 0 ; V &lt; 0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31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F70F0A32-7B7E-48A4-9988-6BA54F1A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NỒNG ĐỘ DUNG DỊCH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A77D84C5-3776-44B4-89FB-9B7FACED8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1256591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phần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trăm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khối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lượng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F867BCC8-127C-4250-8212-E83177AA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954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1F3EC48-34E8-48A2-B344-9889CA8F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303B508B-4869-43C9-AF2D-FEE9C7B5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0FC2E113-2B51-4F78-9CD8-56C5B461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10952" name="Object 8">
            <a:extLst>
              <a:ext uri="{FF2B5EF4-FFF2-40B4-BE49-F238E27FC236}">
                <a16:creationId xmlns:a16="http://schemas.microsoft.com/office/drawing/2014/main" id="{62111796-96E0-4533-878E-AF07283AD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12789"/>
              </p:ext>
            </p:extLst>
          </p:nvPr>
        </p:nvGraphicFramePr>
        <p:xfrm>
          <a:off x="5411787" y="1058570"/>
          <a:ext cx="35575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6" name="Equation" r:id="rId4" imgW="1269449" imgH="444307" progId="Equation.3">
                  <p:embed/>
                </p:oleObj>
              </mc:Choice>
              <mc:Fallback>
                <p:oleObj name="Equation" r:id="rId4" imgW="1269449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7" y="1058570"/>
                        <a:ext cx="35575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0E5867E7-BF52-4CED-841F-6D4766CAC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0954" name="Text Box 10">
            <a:extLst>
              <a:ext uri="{FF2B5EF4-FFF2-40B4-BE49-F238E27FC236}">
                <a16:creationId xmlns:a16="http://schemas.microsoft.com/office/drawing/2014/main" id="{10A77AA9-6DF6-40D7-BC08-DAA09987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2097088"/>
            <a:ext cx="891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8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mol</a:t>
            </a:r>
            <a:r>
              <a:rPr lang="vi-VN" altLang="en-US" sz="28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C</a:t>
            </a:r>
            <a:r>
              <a:rPr lang="vi-VN" altLang="en-US" sz="2800" b="1" baseline="-250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vi-VN" altLang="en-US" sz="2800" b="1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 số mol chất tan trong 1lit dd.</a:t>
            </a:r>
            <a:r>
              <a:rPr lang="en-US" altLang="en-US" sz="24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BECB28E-EAE8-4DD7-8CB5-D4C52391F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8283D509-B1D5-424C-A388-FF585095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CDB50C2-663C-4739-9882-498A5981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C5ADCD33-8BD5-42E9-AC67-3236A87E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0959" name="Text Box 15">
            <a:extLst>
              <a:ext uri="{FF2B5EF4-FFF2-40B4-BE49-F238E27FC236}">
                <a16:creationId xmlns:a16="http://schemas.microsoft.com/office/drawing/2014/main" id="{1C725964-5C6B-4802-AFEF-D99417F1E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860675"/>
            <a:ext cx="91440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8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molan</a:t>
            </a:r>
            <a:r>
              <a:rPr lang="vi-VN" altLang="en-US" sz="28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C</a:t>
            </a:r>
            <a:r>
              <a:rPr lang="vi-VN" altLang="en-US" sz="2800" b="1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vi-VN" altLang="en-US" sz="28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 số mol chất tan trong 1000g dm.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14C3E765-7221-4E0B-957E-AC199B71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166A5BEC-BF21-408B-B4EE-206CAE5E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6210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phần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mol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4594" name="Rectangle 19">
            <a:extLst>
              <a:ext uri="{FF2B5EF4-FFF2-40B4-BE49-F238E27FC236}">
                <a16:creationId xmlns:a16="http://schemas.microsoft.com/office/drawing/2014/main" id="{F0EFBD68-D95A-45DD-884C-E7F10AA1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10964" name="Object 20">
            <a:extLst>
              <a:ext uri="{FF2B5EF4-FFF2-40B4-BE49-F238E27FC236}">
                <a16:creationId xmlns:a16="http://schemas.microsoft.com/office/drawing/2014/main" id="{E2F257DA-2FE4-406A-AAFB-713BBA1DC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52430"/>
              </p:ext>
            </p:extLst>
          </p:nvPr>
        </p:nvGraphicFramePr>
        <p:xfrm>
          <a:off x="457200" y="4232275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7" name="Equation" r:id="rId6" imgW="711200" imgH="457200" progId="Equation.3">
                  <p:embed/>
                </p:oleObj>
              </mc:Choice>
              <mc:Fallback>
                <p:oleObj name="Equation" r:id="rId6" imgW="7112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32275"/>
                        <a:ext cx="1981200" cy="1371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Rectangle 22">
            <a:extLst>
              <a:ext uri="{FF2B5EF4-FFF2-40B4-BE49-F238E27FC236}">
                <a16:creationId xmlns:a16="http://schemas.microsoft.com/office/drawing/2014/main" id="{9E7B3831-D316-4C3F-8A92-B2982035E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597" name="Rectangle 23">
            <a:extLst>
              <a:ext uri="{FF2B5EF4-FFF2-40B4-BE49-F238E27FC236}">
                <a16:creationId xmlns:a16="http://schemas.microsoft.com/office/drawing/2014/main" id="{DBBB91DD-FDC4-445A-89E5-8D81D319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0FD60-AA4E-460D-95EF-4474169986A4}"/>
              </a:ext>
            </a:extLst>
          </p:cNvPr>
          <p:cNvSpPr txBox="1"/>
          <p:nvPr/>
        </p:nvSpPr>
        <p:spPr>
          <a:xfrm>
            <a:off x="2755900" y="4283075"/>
            <a:ext cx="25654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dirty="0">
                <a:latin typeface="+mn-lt"/>
              </a:rPr>
              <a:t>Dung dịch NaCl: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B53CA-857B-4CEF-9F6D-7585B1BC33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9903" y="3660154"/>
            <a:ext cx="3631406" cy="770211"/>
          </a:xfrm>
          <a:prstGeom prst="rect">
            <a:avLst/>
          </a:prstGeom>
          <a:blipFill>
            <a:blip r:embed="rId8"/>
            <a:stretch>
              <a:fillRect t="-236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FE9387-DFCF-485A-816A-97E99F98F69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17057" y="4621263"/>
            <a:ext cx="4000500" cy="801117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6137-39A6-463C-8528-57DA4912387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7822" y="5422380"/>
            <a:ext cx="3074193" cy="560218"/>
          </a:xfrm>
          <a:prstGeom prst="rect">
            <a:avLst/>
          </a:prstGeom>
          <a:blipFill>
            <a:blip r:embed="rId10"/>
            <a:stretch>
              <a:fillRect t="-9783" b="-2391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54" grpId="0"/>
      <p:bldP spid="210959" grpId="0"/>
      <p:bldP spid="21096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544D1E80-A6CF-48AA-8966-3CAE77FF3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586" y="157163"/>
            <a:ext cx="8430827" cy="8382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CHẾ TẠO DUNG DỊCH LỎNG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671C3A7-54AA-422C-A5F2-7CFC51C89CE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56384"/>
            <a:ext cx="6477000" cy="3094038"/>
            <a:chOff x="528" y="2064"/>
            <a:chExt cx="4944" cy="1949"/>
          </a:xfrm>
        </p:grpSpPr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92D3040A-896A-45C3-B09D-6CCF90C2E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0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ea typeface="MS PGothic" panose="020B0600070205080204" pitchFamily="34" charset="-128"/>
                </a:rPr>
                <a:t>EOS</a:t>
              </a:r>
            </a:p>
          </p:txBody>
        </p:sp>
        <p:grpSp>
          <p:nvGrpSpPr>
            <p:cNvPr id="6154" name="Group 10">
              <a:extLst>
                <a:ext uri="{FF2B5EF4-FFF2-40B4-BE49-F238E27FC236}">
                  <a16:creationId xmlns:a16="http://schemas.microsoft.com/office/drawing/2014/main" id="{401FCB47-335C-4BF3-A3CA-47C2B4178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64"/>
              <a:ext cx="4944" cy="1773"/>
              <a:chOff x="528" y="2064"/>
              <a:chExt cx="4944" cy="1773"/>
            </a:xfrm>
          </p:grpSpPr>
          <p:pic>
            <p:nvPicPr>
              <p:cNvPr id="6155" name="Picture 11" descr="FG12_07">
                <a:extLst>
                  <a:ext uri="{FF2B5EF4-FFF2-40B4-BE49-F238E27FC236}">
                    <a16:creationId xmlns:a16="http://schemas.microsoft.com/office/drawing/2014/main" id="{C48F72DB-D9EF-4D86-BC12-5E88208DE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07" t="3722" r="1640" b="8838"/>
              <a:stretch>
                <a:fillRect/>
              </a:stretch>
            </p:blipFill>
            <p:spPr bwMode="auto">
              <a:xfrm>
                <a:off x="528" y="2064"/>
                <a:ext cx="2640" cy="1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56" name="Text Box 12">
                <a:extLst>
                  <a:ext uri="{FF2B5EF4-FFF2-40B4-BE49-F238E27FC236}">
                    <a16:creationId xmlns:a16="http://schemas.microsoft.com/office/drawing/2014/main" id="{17AF13E9-76ED-4372-988D-83B8F21C2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064"/>
                <a:ext cx="20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6151" name="Text Box 13">
            <a:extLst>
              <a:ext uri="{FF2B5EF4-FFF2-40B4-BE49-F238E27FC236}">
                <a16:creationId xmlns:a16="http://schemas.microsoft.com/office/drawing/2014/main" id="{34313FF8-7296-4172-A609-32AD7DC5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41" y="4544468"/>
            <a:ext cx="5290541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Tương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tác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giữa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tiểu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p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hâ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tan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và dung môi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yếu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tố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đầu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quyết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sự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tạo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thành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dd.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7700E-01DD-44AB-A8EE-3FC81774201C}"/>
              </a:ext>
            </a:extLst>
          </p:cNvPr>
          <p:cNvSpPr txBox="1"/>
          <p:nvPr/>
        </p:nvSpPr>
        <p:spPr>
          <a:xfrm>
            <a:off x="356586" y="3065440"/>
            <a:ext cx="49668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hòa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tan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H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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sol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3200" baseline="-250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hòa</a:t>
            </a:r>
            <a:r>
              <a:rPr lang="en-US" sz="3200" baseline="-25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tan</a:t>
            </a:r>
            <a:r>
              <a:rPr 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</a:t>
            </a:r>
            <a:r>
              <a:rPr 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3200" baseline="-250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</a:t>
            </a:r>
            <a:r>
              <a:rPr lang="en-US" sz="32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sz="3200" baseline="-25000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sol</a:t>
            </a:r>
            <a:r>
              <a:rPr lang="en-US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endParaRPr lang="en-US" sz="3200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ym typeface="Symbol" panose="05050102010706020507" pitchFamily="18" charset="2"/>
              </a:rPr>
              <a:t>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39EF2-A7F2-468D-AC55-CB50D41057EE}"/>
              </a:ext>
            </a:extLst>
          </p:cNvPr>
          <p:cNvSpPr txBox="1"/>
          <p:nvPr/>
        </p:nvSpPr>
        <p:spPr>
          <a:xfrm>
            <a:off x="44758" y="907269"/>
            <a:ext cx="853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VẬT LÝ (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,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endParaRPr lang="en-US" altLang="en-US" sz="3200" baseline="-250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18BD5-E288-4B39-9309-93B290EFDEEF}"/>
              </a:ext>
            </a:extLst>
          </p:cNvPr>
          <p:cNvSpPr txBox="1"/>
          <p:nvPr/>
        </p:nvSpPr>
        <p:spPr>
          <a:xfrm>
            <a:off x="73305" y="2148795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HÓA HỌC (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solvat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t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 chất tan và dung môi.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32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sol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 , 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sol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F4D4E-E855-425D-9494-A6F6CF493388}"/>
              </a:ext>
            </a:extLst>
          </p:cNvPr>
          <p:cNvSpPr txBox="1"/>
          <p:nvPr/>
        </p:nvSpPr>
        <p:spPr>
          <a:xfrm>
            <a:off x="7998391" y="3156384"/>
            <a:ext cx="10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LỰC HÚT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C53BB-ABDB-470E-8FFF-C373BA159EBF}"/>
              </a:ext>
            </a:extLst>
          </p:cNvPr>
          <p:cNvSpPr txBox="1"/>
          <p:nvPr/>
        </p:nvSpPr>
        <p:spPr>
          <a:xfrm>
            <a:off x="5548691" y="3565513"/>
            <a:ext cx="10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LỰC HÚT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BCFC9-CA28-4018-8CCD-87DC7E62D078}"/>
              </a:ext>
            </a:extLst>
          </p:cNvPr>
          <p:cNvSpPr txBox="1"/>
          <p:nvPr/>
        </p:nvSpPr>
        <p:spPr>
          <a:xfrm>
            <a:off x="5306275" y="5520216"/>
            <a:ext cx="10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LỰC HÚT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CED023-D665-43AE-8B43-856D0185ED46}"/>
              </a:ext>
            </a:extLst>
          </p:cNvPr>
          <p:cNvSpPr txBox="1"/>
          <p:nvPr/>
        </p:nvSpPr>
        <p:spPr>
          <a:xfrm>
            <a:off x="6338694" y="5642427"/>
            <a:ext cx="10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LỰC HÚT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E3B09-AA24-4463-84FD-1BA55E75730A}"/>
              </a:ext>
            </a:extLst>
          </p:cNvPr>
          <p:cNvSpPr txBox="1"/>
          <p:nvPr/>
        </p:nvSpPr>
        <p:spPr>
          <a:xfrm>
            <a:off x="73305" y="1473076"/>
            <a:ext cx="1028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6600"/>
                </a:solidFill>
                <a:latin typeface="+mn-lt"/>
              </a:rPr>
              <a:t>Chất tan: khí </a:t>
            </a:r>
            <a:r>
              <a:rPr lang="vi-VN" sz="3200" dirty="0">
                <a:solidFill>
                  <a:srgbClr val="006600"/>
                </a:solidFill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khí lỏng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&lt; 0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,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&lt; 0</a:t>
            </a:r>
            <a:endParaRPr lang="en-US" sz="32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0FD18-4D56-47DE-B1F8-AE3D5FD3D3BB}"/>
              </a:ext>
            </a:extLst>
          </p:cNvPr>
          <p:cNvSpPr txBox="1"/>
          <p:nvPr/>
        </p:nvSpPr>
        <p:spPr>
          <a:xfrm>
            <a:off x="-10234" y="1547966"/>
            <a:ext cx="915319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C00FF"/>
                </a:solidFill>
                <a:latin typeface="+mn-lt"/>
              </a:rPr>
              <a:t>Chất tan: rắn </a:t>
            </a:r>
            <a:r>
              <a:rPr lang="vi-VN" sz="3200" dirty="0">
                <a:solidFill>
                  <a:srgbClr val="CC00FF"/>
                </a:solidFill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H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phá mạng tinh thể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&gt;0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,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cp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&gt;0</a:t>
            </a:r>
            <a:endParaRPr lang="en-US" sz="3200" dirty="0">
              <a:solidFill>
                <a:srgbClr val="CC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389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3" grpId="0"/>
      <p:bldP spid="5" grpId="0"/>
      <p:bldP spid="9" grpId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5">
            <a:extLst>
              <a:ext uri="{FF2B5EF4-FFF2-40B4-BE49-F238E27FC236}">
                <a16:creationId xmlns:a16="http://schemas.microsoft.com/office/drawing/2014/main" id="{162B355E-D8E7-4B45-B37E-F43B208EB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458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Cho dd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gluco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20 %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klg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(M = 180 g/mol).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1.Tính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molan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2.Tính 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mol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A5359-9AB1-472D-A881-805888DBDE9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2600" y="1828800"/>
            <a:ext cx="7010400" cy="2498826"/>
          </a:xfrm>
          <a:prstGeom prst="rect">
            <a:avLst/>
          </a:prstGeom>
          <a:blipFill>
            <a:blip r:embed="rId2"/>
            <a:stretch>
              <a:fillRect l="-1826" b="-1707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5604" name="TextBox 8">
            <a:extLst>
              <a:ext uri="{FF2B5EF4-FFF2-40B4-BE49-F238E27FC236}">
                <a16:creationId xmlns:a16="http://schemas.microsoft.com/office/drawing/2014/main" id="{92B6B591-5F0B-41AB-A5F2-4048F15E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14800"/>
            <a:ext cx="312420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1,39 m   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b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0,024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0,976</a:t>
            </a:r>
          </a:p>
        </p:txBody>
      </p:sp>
    </p:spTree>
    <p:extLst>
      <p:ext uri="{BB962C8B-B14F-4D97-AF65-F5344CB8AC3E}">
        <p14:creationId xmlns:p14="http://schemas.microsoft.com/office/powerpoint/2010/main" val="326605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56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77CE4-B410-4A7C-A51F-B829CE402AEA}"/>
                  </a:ext>
                </a:extLst>
              </p:cNvPr>
              <p:cNvSpPr txBox="1"/>
              <p:nvPr/>
            </p:nvSpPr>
            <p:spPr>
              <a:xfrm>
                <a:off x="36968" y="253353"/>
                <a:ext cx="9296400" cy="1793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3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ĐƯƠNG LƯỢNG CỦA  HỢP CHẤT (NGUYÊN TỐ)</a:t>
                </a:r>
              </a:p>
              <a:p>
                <a:endParaRPr lang="vi-V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Đ =</a:t>
                </a:r>
                <a:r>
                  <a:rPr lang="vi-V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4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𝑘h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ố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ượ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</m:t>
                        </m:r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â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ử(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𝑛𝑔𝑢𝑦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ê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vi-VN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ử))</m:t>
                        </m:r>
                      </m:num>
                      <m:den>
                        <m:r>
                          <a:rPr lang="vi-VN" sz="4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vi-VN" sz="4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vi-VN" sz="4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Đ </m:t>
                    </m:r>
                    <m:r>
                      <a:rPr lang="vi-VN" sz="4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vi-VN" sz="4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𝑀</m:t>
                    </m:r>
                  </m:oMath>
                </a14:m>
                <a:endParaRPr lang="en-US" sz="40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077CE4-B410-4A7C-A51F-B829CE402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253353"/>
                <a:ext cx="9296400" cy="1793504"/>
              </a:xfrm>
              <a:prstGeom prst="rect">
                <a:avLst/>
              </a:prstGeom>
              <a:blipFill>
                <a:blip r:embed="rId2"/>
                <a:stretch>
                  <a:fillRect l="-1508" t="-4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1C617DB-5BE2-455D-A8A2-A71554A4C680}"/>
              </a:ext>
            </a:extLst>
          </p:cNvPr>
          <p:cNvSpPr txBox="1"/>
          <p:nvPr/>
        </p:nvSpPr>
        <p:spPr>
          <a:xfrm>
            <a:off x="152400" y="2037944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00FF"/>
                </a:solidFill>
                <a:latin typeface="+mn-lt"/>
              </a:rPr>
              <a:t>AXIT (BASE):</a:t>
            </a:r>
            <a:r>
              <a:rPr lang="vi-V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 n = số H</a:t>
            </a:r>
            <a:r>
              <a:rPr lang="vi-VN" sz="2800" baseline="300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+</a:t>
            </a:r>
            <a:r>
              <a:rPr lang="vi-V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(OH</a:t>
            </a:r>
            <a:r>
              <a:rPr lang="vi-VN" sz="2800" baseline="300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-</a:t>
            </a:r>
            <a:r>
              <a:rPr lang="vi-VN" sz="28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) trao đổi ứng với 1 phân tử.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52DB6-8BEE-4EE6-B9CC-7611B0B0D4ED}"/>
              </a:ext>
            </a:extLst>
          </p:cNvPr>
          <p:cNvSpPr txBox="1"/>
          <p:nvPr/>
        </p:nvSpPr>
        <p:spPr>
          <a:xfrm>
            <a:off x="304800" y="2733915"/>
            <a:ext cx="8627198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latin typeface="+mn-lt"/>
              </a:rPr>
              <a:t>    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H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vi-VN" sz="3200" dirty="0">
                <a:latin typeface="+mn-lt"/>
              </a:rPr>
              <a:t>SO</a:t>
            </a:r>
            <a:r>
              <a:rPr lang="vi-VN" sz="3200" baseline="-25000" dirty="0">
                <a:latin typeface="+mn-lt"/>
              </a:rPr>
              <a:t>4</a:t>
            </a:r>
            <a:r>
              <a:rPr lang="vi-VN" sz="3200" dirty="0">
                <a:latin typeface="+mn-lt"/>
              </a:rPr>
              <a:t>  +  Na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OH</a:t>
            </a:r>
            <a:r>
              <a:rPr lang="vi-VN" sz="3200" dirty="0">
                <a:latin typeface="+mn-lt"/>
              </a:rPr>
              <a:t>  =  Na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H</a:t>
            </a:r>
            <a:r>
              <a:rPr lang="vi-VN" sz="3200" dirty="0">
                <a:latin typeface="+mn-lt"/>
              </a:rPr>
              <a:t>SO</a:t>
            </a:r>
            <a:r>
              <a:rPr lang="vi-VN" sz="3200" baseline="-25000" dirty="0">
                <a:latin typeface="+mn-lt"/>
              </a:rPr>
              <a:t>4</a:t>
            </a:r>
            <a:r>
              <a:rPr lang="vi-VN" sz="3200" dirty="0">
                <a:latin typeface="+mn-lt"/>
              </a:rPr>
              <a:t>   +  H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00000"/>
                </a:solidFill>
                <a:latin typeface="+mn-lt"/>
              </a:rPr>
              <a:t>Đ(H</a:t>
            </a:r>
            <a:r>
              <a:rPr lang="vi-VN" sz="3200" baseline="-25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vi-VN" sz="3200" dirty="0">
                <a:solidFill>
                  <a:srgbClr val="C00000"/>
                </a:solidFill>
                <a:latin typeface="+mn-lt"/>
              </a:rPr>
              <a:t>SO</a:t>
            </a:r>
            <a:r>
              <a:rPr lang="vi-VN" sz="3200" baseline="-25000" dirty="0">
                <a:solidFill>
                  <a:srgbClr val="C00000"/>
                </a:solidFill>
                <a:latin typeface="+mn-lt"/>
              </a:rPr>
              <a:t>4</a:t>
            </a:r>
            <a:r>
              <a:rPr lang="vi-VN" sz="3200" dirty="0">
                <a:solidFill>
                  <a:srgbClr val="C00000"/>
                </a:solidFill>
                <a:latin typeface="+mn-lt"/>
              </a:rPr>
              <a:t>) = 98: 1 = 98 ; Đ(NaOH) = 40:1 = 40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D4E62-5AFC-4B64-BD7D-ECCD6D0B0538}"/>
              </a:ext>
            </a:extLst>
          </p:cNvPr>
          <p:cNvSpPr txBox="1"/>
          <p:nvPr/>
        </p:nvSpPr>
        <p:spPr>
          <a:xfrm>
            <a:off x="219547" y="2906666"/>
            <a:ext cx="8627198" cy="1490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latin typeface="+mn-lt"/>
              </a:rPr>
              <a:t>    </a:t>
            </a:r>
            <a:r>
              <a:rPr lang="vi-VN" sz="3200" dirty="0">
                <a:solidFill>
                  <a:srgbClr val="FF0000"/>
                </a:solidFill>
                <a:latin typeface="+mn-lt"/>
              </a:rPr>
              <a:t>H</a:t>
            </a:r>
            <a:r>
              <a:rPr lang="vi-VN" sz="3200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vi-VN" sz="3200" dirty="0">
                <a:latin typeface="+mn-lt"/>
              </a:rPr>
              <a:t>SO</a:t>
            </a:r>
            <a:r>
              <a:rPr lang="vi-VN" sz="3200" baseline="-25000" dirty="0">
                <a:latin typeface="+mn-lt"/>
              </a:rPr>
              <a:t>4</a:t>
            </a:r>
            <a:r>
              <a:rPr lang="vi-VN" sz="3200" dirty="0">
                <a:latin typeface="+mn-lt"/>
              </a:rPr>
              <a:t>  +  2Na</a:t>
            </a:r>
            <a:r>
              <a:rPr lang="vi-VN" sz="3200" dirty="0">
                <a:solidFill>
                  <a:srgbClr val="0000FF"/>
                </a:solidFill>
                <a:latin typeface="+mn-lt"/>
              </a:rPr>
              <a:t>OH</a:t>
            </a:r>
            <a:r>
              <a:rPr lang="vi-VN" sz="3200" dirty="0">
                <a:latin typeface="+mn-lt"/>
              </a:rPr>
              <a:t>  =  Na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SO</a:t>
            </a:r>
            <a:r>
              <a:rPr lang="vi-VN" sz="3200" baseline="-25000" dirty="0">
                <a:latin typeface="+mn-lt"/>
              </a:rPr>
              <a:t>4</a:t>
            </a:r>
            <a:r>
              <a:rPr lang="vi-VN" sz="3200" dirty="0">
                <a:latin typeface="+mn-lt"/>
              </a:rPr>
              <a:t>   +  2H</a:t>
            </a:r>
            <a:r>
              <a:rPr lang="vi-VN" sz="3200" baseline="-25000" dirty="0">
                <a:latin typeface="+mn-lt"/>
              </a:rPr>
              <a:t>2</a:t>
            </a:r>
            <a:r>
              <a:rPr lang="vi-VN" sz="3200" dirty="0">
                <a:latin typeface="+mn-lt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00000"/>
                </a:solidFill>
                <a:latin typeface="+mn-lt"/>
              </a:rPr>
              <a:t>Đ(H</a:t>
            </a:r>
            <a:r>
              <a:rPr lang="vi-VN" sz="3200" baseline="-25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vi-VN" sz="3200" dirty="0">
                <a:solidFill>
                  <a:srgbClr val="C00000"/>
                </a:solidFill>
                <a:latin typeface="+mn-lt"/>
              </a:rPr>
              <a:t>SO</a:t>
            </a:r>
            <a:r>
              <a:rPr lang="vi-VN" sz="3200" baseline="-25000" dirty="0">
                <a:solidFill>
                  <a:srgbClr val="C00000"/>
                </a:solidFill>
                <a:latin typeface="+mn-lt"/>
              </a:rPr>
              <a:t>4</a:t>
            </a:r>
            <a:r>
              <a:rPr lang="vi-VN" sz="3200" dirty="0">
                <a:solidFill>
                  <a:srgbClr val="C00000"/>
                </a:solidFill>
                <a:latin typeface="+mn-lt"/>
              </a:rPr>
              <a:t>) = 98: 2 = 49 ; Đ(NaOH) = 40:1 = 40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7E931-E920-4F30-A7FF-36621D553F92}"/>
              </a:ext>
            </a:extLst>
          </p:cNvPr>
          <p:cNvSpPr txBox="1"/>
          <p:nvPr/>
        </p:nvSpPr>
        <p:spPr>
          <a:xfrm>
            <a:off x="36968" y="2699242"/>
            <a:ext cx="8610600" cy="1905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298F5-7B97-4428-9B8A-F0AE0E950821}"/>
              </a:ext>
            </a:extLst>
          </p:cNvPr>
          <p:cNvSpPr txBox="1"/>
          <p:nvPr/>
        </p:nvSpPr>
        <p:spPr>
          <a:xfrm>
            <a:off x="570746" y="2699242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PƯ OXHK: n = số e trao đổi ứng với 1 phân tử.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BDBF7-8263-498E-B34A-CD2103AF63AA}"/>
              </a:ext>
            </a:extLst>
          </p:cNvPr>
          <p:cNvSpPr txBox="1"/>
          <p:nvPr/>
        </p:nvSpPr>
        <p:spPr>
          <a:xfrm>
            <a:off x="1219200" y="3171255"/>
            <a:ext cx="6477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 +  3HCl  =  AlCl</a:t>
            </a:r>
            <a:r>
              <a:rPr lang="vi-VN" sz="3200" baseline="-25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+  3/2H</a:t>
            </a:r>
            <a:r>
              <a:rPr lang="vi-VN" sz="3200" baseline="-25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Đ(Al) = 27 : 3 = 9</a:t>
            </a:r>
            <a:endParaRPr lang="en-US" sz="3200" dirty="0">
              <a:solidFill>
                <a:srgbClr val="CC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1F205-21D3-46A8-978F-2C0E65ADCFD3}"/>
              </a:ext>
            </a:extLst>
          </p:cNvPr>
          <p:cNvSpPr txBox="1"/>
          <p:nvPr/>
        </p:nvSpPr>
        <p:spPr>
          <a:xfrm>
            <a:off x="33196" y="1979940"/>
            <a:ext cx="9073836" cy="2743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5A378-C4C8-451E-B701-A86DBBF90E91}"/>
              </a:ext>
            </a:extLst>
          </p:cNvPr>
          <p:cNvSpPr txBox="1"/>
          <p:nvPr/>
        </p:nvSpPr>
        <p:spPr>
          <a:xfrm>
            <a:off x="212002" y="1946382"/>
            <a:ext cx="8190368" cy="19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 lượng gam của 1 chất là đương lượng của chất đó tính bằng gam.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Đ(H</a:t>
            </a:r>
            <a:r>
              <a:rPr lang="vi-VN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vi-VN" sz="28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49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đương lượng gam là 49 gam.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3CE4A-90FF-45FF-BC52-C6432F010758}"/>
              </a:ext>
            </a:extLst>
          </p:cNvPr>
          <p:cNvSpPr txBox="1"/>
          <p:nvPr/>
        </p:nvSpPr>
        <p:spPr>
          <a:xfrm>
            <a:off x="176921" y="3426532"/>
            <a:ext cx="89244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Số đương lượng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gam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= m(khối lượng) : Đ = n. Số mol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5BA1CE-69D7-4F20-A22D-F2412A2A0AED}"/>
                  </a:ext>
                </a:extLst>
              </p:cNvPr>
              <p:cNvSpPr txBox="1"/>
              <p:nvPr/>
            </p:nvSpPr>
            <p:spPr>
              <a:xfrm>
                <a:off x="27161" y="4058854"/>
                <a:ext cx="8924453" cy="26333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Nồng độ đương lượng gam (C</a:t>
                </a:r>
                <a:r>
                  <a:rPr lang="vi-VN" sz="28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là  số đương lượng </a:t>
                </a:r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 </a:t>
                </a: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chất </a:t>
                </a:r>
                <a:r>
                  <a:rPr lang="en-US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tan</a:t>
                </a:r>
                <a:r>
                  <a:rPr lang="vi-VN" sz="28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có trong 1 lit dung dịch. 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sz="2800" dirty="0">
                    <a:solidFill>
                      <a:srgbClr val="CC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</a:t>
                </a:r>
                <a:r>
                  <a:rPr lang="vi-VN" sz="3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vi-VN" sz="36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sz="3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vi-V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Đ . </m:t>
                        </m:r>
                        <m:r>
                          <a:rPr lang="vi-V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vi-VN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CC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5BA1CE-69D7-4F20-A22D-F2412A2A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" y="4058854"/>
                <a:ext cx="8924453" cy="2633341"/>
              </a:xfrm>
              <a:prstGeom prst="rect">
                <a:avLst/>
              </a:prstGeom>
              <a:blipFill>
                <a:blip r:embed="rId3"/>
                <a:stretch>
                  <a:fillRect l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1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E7C64-1264-4FEF-8CA0-D6B842CE0C96}"/>
              </a:ext>
            </a:extLst>
          </p:cNvPr>
          <p:cNvSpPr txBox="1"/>
          <p:nvPr/>
        </p:nvSpPr>
        <p:spPr>
          <a:xfrm>
            <a:off x="304800" y="228600"/>
            <a:ext cx="876300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LUẬT ĐƯƠNG LƯỢNG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pư hóa học, số đương lượng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 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chất tham gia phản ứng phải bằng nhau.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0501D-D200-42FF-931D-476874010E7B}"/>
              </a:ext>
            </a:extLst>
          </p:cNvPr>
          <p:cNvSpPr txBox="1"/>
          <p:nvPr/>
        </p:nvSpPr>
        <p:spPr>
          <a:xfrm>
            <a:off x="0" y="2286000"/>
            <a:ext cx="9144000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00FF"/>
                </a:solidFill>
                <a:latin typeface="+mn-lt"/>
              </a:rPr>
              <a:t>         HCl      +      NaOH   =      NaCl      +       H</a:t>
            </a:r>
            <a:r>
              <a:rPr lang="vi-VN" sz="2800" baseline="-25000" dirty="0">
                <a:solidFill>
                  <a:srgbClr val="0000FF"/>
                </a:solidFill>
                <a:latin typeface="+mn-lt"/>
              </a:rPr>
              <a:t>2</a:t>
            </a:r>
            <a:r>
              <a:rPr lang="vi-VN" sz="2800" dirty="0">
                <a:solidFill>
                  <a:srgbClr val="0000FF"/>
                </a:solidFill>
                <a:latin typeface="+mn-lt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00FF"/>
                </a:solidFill>
                <a:latin typeface="+mn-lt"/>
              </a:rPr>
              <a:t>              </a:t>
            </a:r>
            <a:r>
              <a:rPr lang="vi-VN" sz="2800" dirty="0">
                <a:solidFill>
                  <a:srgbClr val="C00000"/>
                </a:solidFill>
                <a:latin typeface="+mn-lt"/>
              </a:rPr>
              <a:t>V(HCl).C</a:t>
            </a:r>
            <a:r>
              <a:rPr lang="vi-VN" sz="2800" baseline="-25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vi-VN" sz="2800" dirty="0">
                <a:solidFill>
                  <a:srgbClr val="C00000"/>
                </a:solidFill>
                <a:latin typeface="+mn-lt"/>
              </a:rPr>
              <a:t>(HCl)   =     V(NaOH).C</a:t>
            </a:r>
            <a:r>
              <a:rPr lang="vi-VN" sz="2800" baseline="-25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vi-VN" sz="2800" dirty="0">
                <a:solidFill>
                  <a:srgbClr val="C00000"/>
                </a:solidFill>
                <a:latin typeface="+mn-lt"/>
              </a:rPr>
              <a:t>(NaOH)</a:t>
            </a:r>
          </a:p>
          <a:p>
            <a:pPr>
              <a:lnSpc>
                <a:spcPct val="150000"/>
              </a:lnSpc>
            </a:pP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>
                <a:latin typeface="+mn-lt"/>
              </a:rPr>
              <a:t>Số đ lượng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gam </a:t>
            </a:r>
            <a:r>
              <a:rPr lang="vi-VN" sz="2800" dirty="0">
                <a:latin typeface="+mn-lt"/>
              </a:rPr>
              <a:t>của HCl = Số đ lượng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gam</a:t>
            </a:r>
            <a:r>
              <a:rPr lang="en-US" sz="2800" dirty="0">
                <a:latin typeface="+mn-lt"/>
              </a:rPr>
              <a:t> </a:t>
            </a:r>
            <a:r>
              <a:rPr lang="vi-VN" sz="2800" dirty="0">
                <a:latin typeface="+mn-lt"/>
              </a:rPr>
              <a:t>của NaOH 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C8AA6-DD43-4407-A5DE-22ED0F70B8C7}"/>
                  </a:ext>
                </a:extLst>
              </p:cNvPr>
              <p:cNvSpPr txBox="1"/>
              <p:nvPr/>
            </p:nvSpPr>
            <p:spPr>
              <a:xfrm>
                <a:off x="21879" y="4337232"/>
                <a:ext cx="8763000" cy="173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vi-VN" sz="32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 HỆ GIỮA C</a:t>
                </a:r>
                <a:r>
                  <a:rPr lang="vi-VN" sz="32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sz="32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VÀ C</a:t>
                </a:r>
                <a:r>
                  <a:rPr lang="vi-VN" sz="3200" b="1" baseline="-25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vi-VN" sz="32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vi-VN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vi-VN" sz="32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vi-VN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vi-V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Đ . </m:t>
                        </m:r>
                        <m:r>
                          <a:rPr lang="vi-V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vi-V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den>
                    </m:f>
                    <m:r>
                      <a:rPr lang="vi-V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vi-V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vi-V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f>
                      <m:fPr>
                        <m:ctrlPr>
                          <a:rPr lang="vi-V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vi-V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vi-V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. </m:t>
                        </m:r>
                        <m:r>
                          <a:rPr lang="vi-V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vi-V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den>
                    </m:f>
                    <m:r>
                      <a:rPr lang="vi-V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vi-VN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n.C</a:t>
                </a:r>
                <a:r>
                  <a:rPr lang="vi-VN" sz="32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C8AA6-DD43-4407-A5DE-22ED0F70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" y="4337232"/>
                <a:ext cx="8763000" cy="1737270"/>
              </a:xfrm>
              <a:prstGeom prst="rect">
                <a:avLst/>
              </a:prstGeom>
              <a:blipFill>
                <a:blip r:embed="rId2"/>
                <a:stretch>
                  <a:fillRect b="-3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262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02737BC-ACCE-4987-B768-B29F4680B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5957"/>
            <a:ext cx="8839200" cy="786279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TRẠNG THÁI TẬP HỌP CỦA VẬT CHẤT</a:t>
            </a:r>
            <a:b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395" name="Picture 3" descr="FG11_02">
            <a:extLst>
              <a:ext uri="{FF2B5EF4-FFF2-40B4-BE49-F238E27FC236}">
                <a16:creationId xmlns:a16="http://schemas.microsoft.com/office/drawing/2014/main" id="{5E3D9B07-64BC-410F-9262-607ADD30A84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034" y="2345096"/>
            <a:ext cx="8848966" cy="4342548"/>
          </a:xfrm>
          <a:noFill/>
        </p:spPr>
      </p:pic>
      <p:sp>
        <p:nvSpPr>
          <p:cNvPr id="59396" name="Text Box 4">
            <a:extLst>
              <a:ext uri="{FF2B5EF4-FFF2-40B4-BE49-F238E27FC236}">
                <a16:creationId xmlns:a16="http://schemas.microsoft.com/office/drawing/2014/main" id="{E887751A-FFA6-4455-A3A2-E947DC043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0130"/>
            <a:ext cx="13716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CC00FF"/>
                </a:solidFill>
              </a:rPr>
              <a:t>KHÍ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E63BCF66-172E-43DB-9A83-58FB2B1D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094" y="5725905"/>
            <a:ext cx="3733800" cy="948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0000FF"/>
                </a:solidFill>
              </a:rPr>
              <a:t>LỎNG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78EAA6C7-1CBC-425E-ABAD-ED562248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62655"/>
            <a:ext cx="16002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</a:rPr>
              <a:t>RẮN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8B1FA-D674-4CC2-B6BF-2E0B1BCE8BD3}"/>
              </a:ext>
            </a:extLst>
          </p:cNvPr>
          <p:cNvSpPr txBox="1"/>
          <p:nvPr/>
        </p:nvSpPr>
        <p:spPr>
          <a:xfrm>
            <a:off x="218834" y="2355822"/>
            <a:ext cx="2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C00FF"/>
                </a:solidFill>
                <a:latin typeface="+mn-lt"/>
              </a:rPr>
              <a:t>ĐỘNG NĂNG</a:t>
            </a:r>
            <a:r>
              <a:rPr lang="en-US" sz="2800" b="1" dirty="0">
                <a:solidFill>
                  <a:srgbClr val="CC00FF"/>
                </a:solidFill>
                <a:latin typeface="+mn-lt"/>
              </a:rPr>
              <a:t> </a:t>
            </a:r>
            <a:r>
              <a:rPr lang="vi-VN" sz="2800" b="1" dirty="0">
                <a:solidFill>
                  <a:srgbClr val="CC00FF"/>
                </a:solidFill>
                <a:latin typeface="+mn-lt"/>
              </a:rPr>
              <a:t>&gt; THẾ NĂNG</a:t>
            </a:r>
            <a:r>
              <a:rPr lang="en-US" sz="2800" b="1" dirty="0">
                <a:solidFill>
                  <a:srgbClr val="CC00FF"/>
                </a:solidFill>
                <a:latin typeface="+mn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21DA3-1371-433B-B64F-BCF889B9A003}"/>
              </a:ext>
            </a:extLst>
          </p:cNvPr>
          <p:cNvSpPr txBox="1"/>
          <p:nvPr/>
        </p:nvSpPr>
        <p:spPr>
          <a:xfrm>
            <a:off x="3197110" y="1979577"/>
            <a:ext cx="2819400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sz="2800" b="1" dirty="0">
                <a:solidFill>
                  <a:srgbClr val="0000FF"/>
                </a:solidFill>
                <a:latin typeface="+mn-lt"/>
              </a:rPr>
              <a:t>THẾ NĂNG </a:t>
            </a:r>
            <a:r>
              <a:rPr lang="en-US" sz="2800" b="1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&gt;</a:t>
            </a:r>
            <a:r>
              <a:rPr lang="vi-VN" sz="2800" b="1" dirty="0">
                <a:solidFill>
                  <a:srgbClr val="0000FF"/>
                </a:solidFill>
                <a:latin typeface="+mn-lt"/>
              </a:rPr>
              <a:t> ĐỘNG NĂNG</a:t>
            </a:r>
          </a:p>
          <a:p>
            <a:endParaRPr lang="en-US" sz="2800" dirty="0">
              <a:solidFill>
                <a:srgbClr val="CC00FF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AFF1E-E697-4ACE-918D-8D121BBE1A2F}"/>
              </a:ext>
            </a:extLst>
          </p:cNvPr>
          <p:cNvSpPr txBox="1"/>
          <p:nvPr/>
        </p:nvSpPr>
        <p:spPr>
          <a:xfrm>
            <a:off x="6245366" y="1600422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+mn-lt"/>
              </a:rPr>
              <a:t>THẾ NĂNG </a:t>
            </a:r>
            <a:r>
              <a:rPr lang="vi-VN" sz="28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&gt;</a:t>
            </a:r>
            <a:r>
              <a:rPr lang="en-US" sz="28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&gt;</a:t>
            </a:r>
            <a:r>
              <a:rPr lang="vi-VN" sz="2800" b="1" dirty="0">
                <a:solidFill>
                  <a:srgbClr val="C00000"/>
                </a:solidFill>
                <a:latin typeface="+mn-lt"/>
              </a:rPr>
              <a:t> ĐỘNG NĂNG</a:t>
            </a:r>
          </a:p>
          <a:p>
            <a:endParaRPr lang="en-US" sz="2800" dirty="0">
              <a:solidFill>
                <a:srgbClr val="CC00FF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2AEF-CD6D-483B-ADFD-CDA28040F1F0}"/>
              </a:ext>
            </a:extLst>
          </p:cNvPr>
          <p:cNvSpPr txBox="1"/>
          <p:nvPr/>
        </p:nvSpPr>
        <p:spPr>
          <a:xfrm>
            <a:off x="295034" y="905914"/>
            <a:ext cx="899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: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ĐỘNG NĂNG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 , THẾ NĂNG KHÔNG ĐỔI.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D7F9AC-45E5-4483-9A5D-0132A8891DA2}"/>
              </a:ext>
            </a:extLst>
          </p:cNvPr>
          <p:cNvCxnSpPr>
            <a:cxnSpLocks/>
          </p:cNvCxnSpPr>
          <p:nvPr/>
        </p:nvCxnSpPr>
        <p:spPr>
          <a:xfrm flipH="1">
            <a:off x="3962400" y="3657600"/>
            <a:ext cx="2222394" cy="0"/>
          </a:xfrm>
          <a:prstGeom prst="straightConnector1">
            <a:avLst/>
          </a:prstGeom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998DC8-EA4D-4417-B6D4-9EE69DB1B401}"/>
              </a:ext>
            </a:extLst>
          </p:cNvPr>
          <p:cNvCxnSpPr>
            <a:cxnSpLocks/>
          </p:cNvCxnSpPr>
          <p:nvPr/>
        </p:nvCxnSpPr>
        <p:spPr>
          <a:xfrm flipH="1" flipV="1">
            <a:off x="1447800" y="4469493"/>
            <a:ext cx="2057400" cy="1"/>
          </a:xfrm>
          <a:prstGeom prst="straightConnector1">
            <a:avLst/>
          </a:prstGeom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DF1B51-A7C0-4730-B7A9-8F9E0DF4C721}"/>
              </a:ext>
            </a:extLst>
          </p:cNvPr>
          <p:cNvSpPr txBox="1"/>
          <p:nvPr/>
        </p:nvSpPr>
        <p:spPr>
          <a:xfrm>
            <a:off x="3731023" y="3123956"/>
            <a:ext cx="2493813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sz="2800" dirty="0">
                <a:latin typeface="+mn-lt"/>
              </a:rPr>
              <a:t>Nóng chảy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B75D3-8893-40B6-AE52-41E385AA12AD}"/>
              </a:ext>
            </a:extLst>
          </p:cNvPr>
          <p:cNvSpPr txBox="1"/>
          <p:nvPr/>
        </p:nvSpPr>
        <p:spPr>
          <a:xfrm>
            <a:off x="1608633" y="3920853"/>
            <a:ext cx="23241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sz="2800" dirty="0">
                <a:latin typeface="+mn-lt"/>
              </a:rPr>
              <a:t>Bay hơi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sz="2800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35769D-2836-4CA2-A2C2-83B60BB7CC48}"/>
              </a:ext>
            </a:extLst>
          </p:cNvPr>
          <p:cNvCxnSpPr>
            <a:cxnSpLocks/>
          </p:cNvCxnSpPr>
          <p:nvPr/>
        </p:nvCxnSpPr>
        <p:spPr>
          <a:xfrm>
            <a:off x="990600" y="4669712"/>
            <a:ext cx="3186588" cy="1"/>
          </a:xfrm>
          <a:prstGeom prst="straightConnector1">
            <a:avLst/>
          </a:prstGeom>
          <a:ln w="698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6EA001-2208-418E-86C0-7A748E80DAC8}"/>
              </a:ext>
            </a:extLst>
          </p:cNvPr>
          <p:cNvSpPr txBox="1"/>
          <p:nvPr/>
        </p:nvSpPr>
        <p:spPr>
          <a:xfrm>
            <a:off x="1025305" y="4715836"/>
            <a:ext cx="347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"/>
              </a:rPr>
              <a:t>Hóa</a:t>
            </a:r>
            <a:r>
              <a:rPr lang="en-US" sz="2800" dirty="0">
                <a:latin typeface="Arial "/>
              </a:rPr>
              <a:t> </a:t>
            </a:r>
            <a:r>
              <a:rPr lang="en-US" sz="2800" dirty="0" err="1">
                <a:latin typeface="Arial "/>
              </a:rPr>
              <a:t>lỏng</a:t>
            </a:r>
            <a:r>
              <a:rPr lang="en-US" sz="2800" dirty="0">
                <a:latin typeface="Arial 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r>
              <a:rPr lang="en-US" sz="2800" dirty="0" err="1">
                <a:latin typeface="Arial "/>
              </a:rPr>
              <a:t>hay</a:t>
            </a:r>
            <a:r>
              <a:rPr lang="en-US" sz="2800" dirty="0">
                <a:latin typeface="Arial 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 "/>
              </a:rPr>
              <a:t>P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sz="2800" dirty="0">
              <a:latin typeface="Arial 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9E38D0-C96B-462D-90D2-0C3DCBD7A1B9}"/>
              </a:ext>
            </a:extLst>
          </p:cNvPr>
          <p:cNvSpPr txBox="1"/>
          <p:nvPr/>
        </p:nvSpPr>
        <p:spPr>
          <a:xfrm>
            <a:off x="3884416" y="3849308"/>
            <a:ext cx="23404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err="1">
                <a:latin typeface="Arial "/>
              </a:rPr>
              <a:t>Đông</a:t>
            </a:r>
            <a:r>
              <a:rPr lang="en-US" sz="2800" dirty="0">
                <a:latin typeface="Arial "/>
              </a:rPr>
              <a:t> </a:t>
            </a:r>
            <a:r>
              <a:rPr lang="en-US" sz="2800" dirty="0" err="1">
                <a:latin typeface="Arial "/>
              </a:rPr>
              <a:t>đặc</a:t>
            </a:r>
            <a:r>
              <a:rPr lang="en-US" sz="2800" dirty="0">
                <a:latin typeface="Arial 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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>
                <a:latin typeface="Arial "/>
              </a:rPr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D9977A-726F-4273-BF2C-4DCA95C8B15E}"/>
              </a:ext>
            </a:extLst>
          </p:cNvPr>
          <p:cNvCxnSpPr>
            <a:cxnSpLocks/>
          </p:cNvCxnSpPr>
          <p:nvPr/>
        </p:nvCxnSpPr>
        <p:spPr>
          <a:xfrm>
            <a:off x="3962400" y="3843187"/>
            <a:ext cx="2291860" cy="1"/>
          </a:xfrm>
          <a:prstGeom prst="straightConnector1">
            <a:avLst/>
          </a:prstGeom>
          <a:ln w="698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1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71A7DB6-272C-4B99-BF03-F2351E776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9" y="97325"/>
            <a:ext cx="7772400" cy="1447800"/>
          </a:xfrm>
        </p:spPr>
        <p:txBody>
          <a:bodyPr/>
          <a:lstStyle/>
          <a:p>
            <a:pPr eaLnBrk="1" hangingPunct="1"/>
            <a:r>
              <a:rPr lang="vi-VN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 BẰNG PHA</a:t>
            </a:r>
            <a:b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D42EC0-94C9-49A6-B334-3355D4BAA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6953" y="762000"/>
            <a:ext cx="8688387" cy="236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ỏng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⇌ H</a:t>
            </a:r>
            <a:r>
              <a:rPr lang="en-US" altLang="en-US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O(r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ắn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⇌ H</a:t>
            </a:r>
            <a:r>
              <a:rPr lang="en-US" altLang="en-US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O(r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ắn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⇌ H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ỏng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vi-VN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32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28D93-701D-48EA-A2E4-A2E4BE3598F8}"/>
              </a:ext>
            </a:extLst>
          </p:cNvPr>
          <p:cNvSpPr txBox="1"/>
          <p:nvPr/>
        </p:nvSpPr>
        <p:spPr>
          <a:xfrm>
            <a:off x="152003" y="2971800"/>
            <a:ext cx="8839994" cy="296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QUY TẮC PHA</a:t>
            </a:r>
          </a:p>
          <a:p>
            <a:pPr>
              <a:lnSpc>
                <a:spcPct val="15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bậc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tự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do T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hệ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cân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bằng</a:t>
            </a:r>
            <a:r>
              <a:rPr 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: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có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thể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tự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do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thay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đổi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mà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không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làm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thay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đổi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bản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chất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pha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hệ</a:t>
            </a:r>
            <a:r>
              <a:rPr lang="en-US" sz="3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. 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 = C(</a:t>
            </a:r>
            <a:r>
              <a:rPr lang="en-US" sz="3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cấu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tử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) – P(</a:t>
            </a:r>
            <a:r>
              <a:rPr lang="en-US" sz="3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số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pha</a:t>
            </a:r>
            <a:r>
              <a:rPr lang="en-US" sz="3000" b="1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) + 2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7955EB5-72AC-4082-8510-1B75FEAD5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196850"/>
            <a:ext cx="7886700" cy="1325563"/>
          </a:xfrm>
        </p:spPr>
        <p:txBody>
          <a:bodyPr/>
          <a:lstStyle/>
          <a:p>
            <a:pPr eaLnBrk="1" hangingPunct="1"/>
            <a:r>
              <a:rPr lang="vi-VN" altLang="en-US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ĐIỀU KIỆN CÂN BẰNG PHA</a:t>
            </a:r>
            <a:endParaRPr lang="en-US" altLang="en-US" b="1" dirty="0">
              <a:solidFill>
                <a:srgbClr val="FF000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A51C05-9C40-4872-8F93-6C15E4CCE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6790" y="1371600"/>
            <a:ext cx="9144000" cy="41148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en-US" sz="3200" b="1" dirty="0">
                <a:solidFill>
                  <a:srgbClr val="0000FF"/>
                </a:solidFill>
              </a:rPr>
              <a:t>             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vi-VN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3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 b="1" dirty="0" err="1">
                <a:solidFill>
                  <a:srgbClr val="CC00FF"/>
                </a:solidFill>
              </a:rPr>
              <a:t>Hóa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thế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của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mỗi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cấu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tử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trong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các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pha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đều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bằng</a:t>
            </a:r>
            <a:r>
              <a:rPr lang="en-US" altLang="en-US" sz="3200" b="1" dirty="0">
                <a:solidFill>
                  <a:srgbClr val="CC00FF"/>
                </a:solidFill>
              </a:rPr>
              <a:t> </a:t>
            </a:r>
            <a:r>
              <a:rPr lang="en-US" altLang="en-US" sz="3200" b="1" dirty="0" err="1">
                <a:solidFill>
                  <a:srgbClr val="CC00FF"/>
                </a:solidFill>
              </a:rPr>
              <a:t>nhau</a:t>
            </a:r>
            <a:endParaRPr lang="en-US" altLang="en-US" sz="3200" b="1" dirty="0">
              <a:solidFill>
                <a:srgbClr val="CC00FF"/>
              </a:solidFill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220F21B-5FB7-4C4D-973D-185AFA41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86113"/>
            <a:ext cx="8534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Ví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dụ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H</a:t>
            </a:r>
            <a:r>
              <a:rPr lang="en-US" altLang="en-US" sz="3200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O(r) ⇌ H</a:t>
            </a:r>
            <a:r>
              <a:rPr lang="en-US" altLang="en-US" sz="3200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O(l)  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cân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bằng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- </a:t>
            </a:r>
            <a:r>
              <a:rPr lang="en-US" altLang="en-US" sz="32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endParaRPr lang="en-US" altLang="en-US" sz="3200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 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 = P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            T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 T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</a:t>
            </a:r>
            <a:endParaRPr lang="en-US" altLang="en-US" sz="32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  G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 =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</a:t>
            </a:r>
            <a:r>
              <a:rPr lang="en-US" altLang="en-US" sz="3200" baseline="-250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   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→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l-GR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Δ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G = 0</a:t>
            </a:r>
            <a:endParaRPr lang="el-GR" altLang="en-US" sz="32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66D6D-98A0-48F3-94E4-B6B256FA32BA}"/>
              </a:ext>
            </a:extLst>
          </p:cNvPr>
          <p:cNvSpPr/>
          <p:nvPr/>
        </p:nvSpPr>
        <p:spPr>
          <a:xfrm>
            <a:off x="5257800" y="4419600"/>
            <a:ext cx="1409700" cy="876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 </a:t>
            </a:r>
            <a:r>
              <a:rPr lang="vi-VN" sz="2800" dirty="0">
                <a:solidFill>
                  <a:srgbClr val="C00000"/>
                </a:solidFill>
              </a:rPr>
              <a:t>Rắn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BE4F0-D294-433F-A373-B7CAEB03B317}"/>
              </a:ext>
            </a:extLst>
          </p:cNvPr>
          <p:cNvSpPr/>
          <p:nvPr/>
        </p:nvSpPr>
        <p:spPr>
          <a:xfrm>
            <a:off x="6667500" y="4419600"/>
            <a:ext cx="1943100" cy="87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solidFill>
                  <a:schemeClr val="tx1"/>
                </a:solidFill>
              </a:rPr>
              <a:t>Lỏng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31D77-E4DB-4D5D-BC10-F86DE7ADDA0B}"/>
              </a:ext>
            </a:extLst>
          </p:cNvPr>
          <p:cNvSpPr txBox="1"/>
          <p:nvPr/>
        </p:nvSpPr>
        <p:spPr>
          <a:xfrm>
            <a:off x="6378433" y="4503807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⇌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BE225-2FA5-495F-9110-6F4DE7D44E7C}"/>
              </a:ext>
            </a:extLst>
          </p:cNvPr>
          <p:cNvSpPr/>
          <p:nvPr/>
        </p:nvSpPr>
        <p:spPr>
          <a:xfrm>
            <a:off x="5257800" y="3810000"/>
            <a:ext cx="3352800" cy="1485900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161566-064A-4C47-90F0-D3875382187A}"/>
              </a:ext>
            </a:extLst>
          </p:cNvPr>
          <p:cNvCxnSpPr>
            <a:cxnSpLocks/>
          </p:cNvCxnSpPr>
          <p:nvPr/>
        </p:nvCxnSpPr>
        <p:spPr>
          <a:xfrm>
            <a:off x="5867400" y="4114800"/>
            <a:ext cx="0" cy="461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5488A-0901-4C56-A18A-C8795839C638}"/>
              </a:ext>
            </a:extLst>
          </p:cNvPr>
          <p:cNvCxnSpPr>
            <a:cxnSpLocks/>
          </p:cNvCxnSpPr>
          <p:nvPr/>
        </p:nvCxnSpPr>
        <p:spPr>
          <a:xfrm>
            <a:off x="7467600" y="4114800"/>
            <a:ext cx="0" cy="461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108D2-2B98-43BB-B946-F86E6FE0833F}"/>
              </a:ext>
            </a:extLst>
          </p:cNvPr>
          <p:cNvCxnSpPr>
            <a:cxnSpLocks/>
          </p:cNvCxnSpPr>
          <p:nvPr/>
        </p:nvCxnSpPr>
        <p:spPr>
          <a:xfrm flipV="1">
            <a:off x="6019800" y="4114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ADBC2D-CF9B-46DA-A4CB-5E42846B483F}"/>
              </a:ext>
            </a:extLst>
          </p:cNvPr>
          <p:cNvCxnSpPr>
            <a:cxnSpLocks/>
          </p:cNvCxnSpPr>
          <p:nvPr/>
        </p:nvCxnSpPr>
        <p:spPr>
          <a:xfrm flipV="1">
            <a:off x="7620000" y="4114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64C62F-9CAC-4BBC-A6C8-25F08E6CCA23}"/>
              </a:ext>
            </a:extLst>
          </p:cNvPr>
          <p:cNvSpPr/>
          <p:nvPr/>
        </p:nvSpPr>
        <p:spPr>
          <a:xfrm>
            <a:off x="346934" y="2769422"/>
            <a:ext cx="3469341" cy="309797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0C2D8B-BF54-40F1-B858-1001EA0C9170}"/>
              </a:ext>
            </a:extLst>
          </p:cNvPr>
          <p:cNvCxnSpPr>
            <a:cxnSpLocks/>
          </p:cNvCxnSpPr>
          <p:nvPr/>
        </p:nvCxnSpPr>
        <p:spPr>
          <a:xfrm>
            <a:off x="370812" y="4191000"/>
            <a:ext cx="3469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2094C6-19DB-4F72-89A5-3CC61BE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65" y="5206527"/>
            <a:ext cx="345339" cy="2702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DFBD0B-2ECB-46E2-82FF-8D7252147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7515">
            <a:off x="1883450" y="4661480"/>
            <a:ext cx="244794" cy="2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7DECB-9F5C-416A-A4BD-CD7DD6D1F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95005">
            <a:off x="2178617" y="4592038"/>
            <a:ext cx="345339" cy="2501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BE1A8E-6B4E-4A86-980C-EB63CA2A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654">
            <a:off x="1491647" y="4673078"/>
            <a:ext cx="345339" cy="2501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25AA2B-ECCD-4482-BD4E-1B4CC5B0B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162" y="4333265"/>
            <a:ext cx="345339" cy="2501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3D5405-9457-451D-B435-9EA7BC5CC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4417">
            <a:off x="437415" y="4337436"/>
            <a:ext cx="345339" cy="2501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961133-87E0-498A-8AF7-4521512B3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3958">
            <a:off x="931301" y="4641133"/>
            <a:ext cx="244794" cy="2702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73C237-EB7E-4075-B38E-C146AC5D4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00" y="4686922"/>
            <a:ext cx="244794" cy="2702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DBC7B0-9E68-4E8C-B082-DBE1DF4F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19492" y="4671557"/>
            <a:ext cx="244794" cy="2702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55DBD1-FBFA-4395-8DBA-071959AF9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0649">
            <a:off x="2568882" y="4608664"/>
            <a:ext cx="277511" cy="270285"/>
          </a:xfrm>
          <a:prstGeom prst="rect">
            <a:avLst/>
          </a:prstGeom>
        </p:spPr>
      </p:pic>
      <p:pic>
        <p:nvPicPr>
          <p:cNvPr id="37" name="Content Placeholder 12">
            <a:extLst>
              <a:ext uri="{FF2B5EF4-FFF2-40B4-BE49-F238E27FC236}">
                <a16:creationId xmlns:a16="http://schemas.microsoft.com/office/drawing/2014/main" id="{9AEB68AF-C9E2-4CA0-B101-91849377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5404">
            <a:off x="1055165" y="4939135"/>
            <a:ext cx="345339" cy="270284"/>
          </a:xfrm>
          <a:prstGeom prst="rect">
            <a:avLst/>
          </a:prstGeom>
        </p:spPr>
      </p:pic>
      <p:pic>
        <p:nvPicPr>
          <p:cNvPr id="38" name="Content Placeholder 12">
            <a:extLst>
              <a:ext uri="{FF2B5EF4-FFF2-40B4-BE49-F238E27FC236}">
                <a16:creationId xmlns:a16="http://schemas.microsoft.com/office/drawing/2014/main" id="{2753A96D-4DAF-4959-B53A-0FF3CAE65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63003">
            <a:off x="2433810" y="4329694"/>
            <a:ext cx="345339" cy="270284"/>
          </a:xfrm>
          <a:prstGeom prst="rect">
            <a:avLst/>
          </a:prstGeom>
        </p:spPr>
      </p:pic>
      <p:pic>
        <p:nvPicPr>
          <p:cNvPr id="39" name="Content Placeholder 12">
            <a:extLst>
              <a:ext uri="{FF2B5EF4-FFF2-40B4-BE49-F238E27FC236}">
                <a16:creationId xmlns:a16="http://schemas.microsoft.com/office/drawing/2014/main" id="{B396D412-958E-4725-95D1-1D8ECDF6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02754">
            <a:off x="1667072" y="4344703"/>
            <a:ext cx="345339" cy="270284"/>
          </a:xfrm>
          <a:prstGeom prst="rect">
            <a:avLst/>
          </a:prstGeom>
        </p:spPr>
      </p:pic>
      <p:pic>
        <p:nvPicPr>
          <p:cNvPr id="40" name="Content Placeholder 12">
            <a:extLst>
              <a:ext uri="{FF2B5EF4-FFF2-40B4-BE49-F238E27FC236}">
                <a16:creationId xmlns:a16="http://schemas.microsoft.com/office/drawing/2014/main" id="{5183901A-F120-48CC-84C4-968F79B9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86894">
            <a:off x="1005815" y="4336075"/>
            <a:ext cx="345339" cy="270284"/>
          </a:xfrm>
          <a:prstGeom prst="rect">
            <a:avLst/>
          </a:prstGeom>
        </p:spPr>
      </p:pic>
      <p:pic>
        <p:nvPicPr>
          <p:cNvPr id="41" name="Content Placeholder 12">
            <a:extLst>
              <a:ext uri="{FF2B5EF4-FFF2-40B4-BE49-F238E27FC236}">
                <a16:creationId xmlns:a16="http://schemas.microsoft.com/office/drawing/2014/main" id="{54019D77-BFCC-420A-9EC1-F14FC7101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8" y="4551781"/>
            <a:ext cx="345339" cy="270284"/>
          </a:xfrm>
          <a:prstGeom prst="rect">
            <a:avLst/>
          </a:prstGeom>
        </p:spPr>
      </p:pic>
      <p:pic>
        <p:nvPicPr>
          <p:cNvPr id="42" name="Content Placeholder 12">
            <a:extLst>
              <a:ext uri="{FF2B5EF4-FFF2-40B4-BE49-F238E27FC236}">
                <a16:creationId xmlns:a16="http://schemas.microsoft.com/office/drawing/2014/main" id="{B5FFBED1-7933-415B-AC6D-689852A7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29006">
            <a:off x="2054512" y="4323180"/>
            <a:ext cx="345339" cy="270284"/>
          </a:xfrm>
          <a:prstGeom prst="rect">
            <a:avLst/>
          </a:prstGeom>
        </p:spPr>
      </p:pic>
      <p:pic>
        <p:nvPicPr>
          <p:cNvPr id="43" name="Content Placeholder 12">
            <a:extLst>
              <a:ext uri="{FF2B5EF4-FFF2-40B4-BE49-F238E27FC236}">
                <a16:creationId xmlns:a16="http://schemas.microsoft.com/office/drawing/2014/main" id="{A8C1A00B-BEB9-4157-9272-6392DBD4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440">
            <a:off x="2775917" y="4365498"/>
            <a:ext cx="345339" cy="270284"/>
          </a:xfrm>
          <a:prstGeom prst="rect">
            <a:avLst/>
          </a:prstGeom>
        </p:spPr>
      </p:pic>
      <p:pic>
        <p:nvPicPr>
          <p:cNvPr id="44" name="Content Placeholder 12">
            <a:extLst>
              <a:ext uri="{FF2B5EF4-FFF2-40B4-BE49-F238E27FC236}">
                <a16:creationId xmlns:a16="http://schemas.microsoft.com/office/drawing/2014/main" id="{EA496139-2DBF-4D3E-B2E3-223EE1F95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30017">
            <a:off x="3417613" y="4350414"/>
            <a:ext cx="345339" cy="2702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E180ACF-74E9-4288-8639-3FD1C600C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408">
            <a:off x="1352731" y="4386121"/>
            <a:ext cx="345339" cy="2501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B1D6B0-9D6A-4E49-B3D7-07A6AF4DB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2639">
            <a:off x="3111914" y="4366137"/>
            <a:ext cx="345339" cy="250115"/>
          </a:xfrm>
          <a:prstGeom prst="rect">
            <a:avLst/>
          </a:prstGeom>
        </p:spPr>
      </p:pic>
      <p:pic>
        <p:nvPicPr>
          <p:cNvPr id="47" name="Content Placeholder 12">
            <a:extLst>
              <a:ext uri="{FF2B5EF4-FFF2-40B4-BE49-F238E27FC236}">
                <a16:creationId xmlns:a16="http://schemas.microsoft.com/office/drawing/2014/main" id="{E9263553-F697-494D-B1E2-62C440C7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7810">
            <a:off x="410908" y="5026673"/>
            <a:ext cx="345339" cy="270284"/>
          </a:xfrm>
          <a:prstGeom prst="rect">
            <a:avLst/>
          </a:prstGeom>
        </p:spPr>
      </p:pic>
      <p:pic>
        <p:nvPicPr>
          <p:cNvPr id="48" name="Content Placeholder 12">
            <a:extLst>
              <a:ext uri="{FF2B5EF4-FFF2-40B4-BE49-F238E27FC236}">
                <a16:creationId xmlns:a16="http://schemas.microsoft.com/office/drawing/2014/main" id="{5E5AF91A-A937-45E9-88E6-240E412F0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67743">
            <a:off x="2902694" y="4661481"/>
            <a:ext cx="345339" cy="270284"/>
          </a:xfrm>
          <a:prstGeom prst="rect">
            <a:avLst/>
          </a:prstGeom>
        </p:spPr>
      </p:pic>
      <p:pic>
        <p:nvPicPr>
          <p:cNvPr id="50" name="Content Placeholder 12">
            <a:extLst>
              <a:ext uri="{FF2B5EF4-FFF2-40B4-BE49-F238E27FC236}">
                <a16:creationId xmlns:a16="http://schemas.microsoft.com/office/drawing/2014/main" id="{FC7A4F0D-B46D-4C73-BD6F-E26C0834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34847">
            <a:off x="2398872" y="5445960"/>
            <a:ext cx="345339" cy="270284"/>
          </a:xfrm>
          <a:prstGeom prst="rect">
            <a:avLst/>
          </a:prstGeom>
        </p:spPr>
      </p:pic>
      <p:pic>
        <p:nvPicPr>
          <p:cNvPr id="51" name="Content Placeholder 12">
            <a:extLst>
              <a:ext uri="{FF2B5EF4-FFF2-40B4-BE49-F238E27FC236}">
                <a16:creationId xmlns:a16="http://schemas.microsoft.com/office/drawing/2014/main" id="{20FC4ACB-865E-4419-BFF3-E6489F5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2750" y="5284126"/>
            <a:ext cx="424299" cy="270284"/>
          </a:xfrm>
          <a:prstGeom prst="rect">
            <a:avLst/>
          </a:prstGeom>
        </p:spPr>
      </p:pic>
      <p:pic>
        <p:nvPicPr>
          <p:cNvPr id="52" name="Content Placeholder 12">
            <a:extLst>
              <a:ext uri="{FF2B5EF4-FFF2-40B4-BE49-F238E27FC236}">
                <a16:creationId xmlns:a16="http://schemas.microsoft.com/office/drawing/2014/main" id="{D6FED55A-F12E-4F34-B441-CD5CF250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1183">
            <a:off x="1562314" y="4990571"/>
            <a:ext cx="345339" cy="270284"/>
          </a:xfrm>
          <a:prstGeom prst="rect">
            <a:avLst/>
          </a:prstGeom>
        </p:spPr>
      </p:pic>
      <p:pic>
        <p:nvPicPr>
          <p:cNvPr id="53" name="Content Placeholder 12">
            <a:extLst>
              <a:ext uri="{FF2B5EF4-FFF2-40B4-BE49-F238E27FC236}">
                <a16:creationId xmlns:a16="http://schemas.microsoft.com/office/drawing/2014/main" id="{47411CDC-787F-48B1-8C2C-BB3C181A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066118" y="5381021"/>
            <a:ext cx="345339" cy="270284"/>
          </a:xfrm>
          <a:prstGeom prst="rect">
            <a:avLst/>
          </a:prstGeom>
        </p:spPr>
      </p:pic>
      <p:pic>
        <p:nvPicPr>
          <p:cNvPr id="54" name="Content Placeholder 12">
            <a:extLst>
              <a:ext uri="{FF2B5EF4-FFF2-40B4-BE49-F238E27FC236}">
                <a16:creationId xmlns:a16="http://schemas.microsoft.com/office/drawing/2014/main" id="{031C42E6-DDE2-4157-B1CD-5D14B721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91">
            <a:off x="419725" y="5382501"/>
            <a:ext cx="345339" cy="270284"/>
          </a:xfrm>
          <a:prstGeom prst="rect">
            <a:avLst/>
          </a:prstGeom>
        </p:spPr>
      </p:pic>
      <p:pic>
        <p:nvPicPr>
          <p:cNvPr id="55" name="Content Placeholder 12">
            <a:extLst>
              <a:ext uri="{FF2B5EF4-FFF2-40B4-BE49-F238E27FC236}">
                <a16:creationId xmlns:a16="http://schemas.microsoft.com/office/drawing/2014/main" id="{40FDB2E5-1DD5-4D0A-A1F6-CCB31093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40" y="4925101"/>
            <a:ext cx="345339" cy="270284"/>
          </a:xfrm>
          <a:prstGeom prst="rect">
            <a:avLst/>
          </a:prstGeom>
        </p:spPr>
      </p:pic>
      <p:pic>
        <p:nvPicPr>
          <p:cNvPr id="60" name="Content Placeholder 12">
            <a:extLst>
              <a:ext uri="{FF2B5EF4-FFF2-40B4-BE49-F238E27FC236}">
                <a16:creationId xmlns:a16="http://schemas.microsoft.com/office/drawing/2014/main" id="{08D53472-8DE0-4B6E-B7D9-ADE6139D4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5404">
            <a:off x="3006704" y="4975106"/>
            <a:ext cx="345339" cy="270284"/>
          </a:xfrm>
          <a:prstGeom prst="rect">
            <a:avLst/>
          </a:prstGeom>
        </p:spPr>
      </p:pic>
      <p:pic>
        <p:nvPicPr>
          <p:cNvPr id="61" name="Content Placeholder 12">
            <a:extLst>
              <a:ext uri="{FF2B5EF4-FFF2-40B4-BE49-F238E27FC236}">
                <a16:creationId xmlns:a16="http://schemas.microsoft.com/office/drawing/2014/main" id="{199D6E4C-1B9E-43BB-8A82-B117F46A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5404">
            <a:off x="2362144" y="4855075"/>
            <a:ext cx="345339" cy="270284"/>
          </a:xfrm>
          <a:prstGeom prst="rect">
            <a:avLst/>
          </a:prstGeom>
        </p:spPr>
      </p:pic>
      <p:pic>
        <p:nvPicPr>
          <p:cNvPr id="62" name="Content Placeholder 12">
            <a:extLst>
              <a:ext uri="{FF2B5EF4-FFF2-40B4-BE49-F238E27FC236}">
                <a16:creationId xmlns:a16="http://schemas.microsoft.com/office/drawing/2014/main" id="{46384822-9AC9-4421-9B12-F5A89BE9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5404">
            <a:off x="3420145" y="5087559"/>
            <a:ext cx="345339" cy="270284"/>
          </a:xfrm>
          <a:prstGeom prst="rect">
            <a:avLst/>
          </a:prstGeom>
        </p:spPr>
      </p:pic>
      <p:pic>
        <p:nvPicPr>
          <p:cNvPr id="63" name="Content Placeholder 12">
            <a:extLst>
              <a:ext uri="{FF2B5EF4-FFF2-40B4-BE49-F238E27FC236}">
                <a16:creationId xmlns:a16="http://schemas.microsoft.com/office/drawing/2014/main" id="{5E02919D-A55C-46C3-8641-8FD3ADF9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91">
            <a:off x="1375132" y="5295132"/>
            <a:ext cx="345339" cy="270284"/>
          </a:xfrm>
          <a:prstGeom prst="rect">
            <a:avLst/>
          </a:prstGeom>
        </p:spPr>
      </p:pic>
      <p:pic>
        <p:nvPicPr>
          <p:cNvPr id="64" name="Content Placeholder 12">
            <a:extLst>
              <a:ext uri="{FF2B5EF4-FFF2-40B4-BE49-F238E27FC236}">
                <a16:creationId xmlns:a16="http://schemas.microsoft.com/office/drawing/2014/main" id="{34E865BF-C1DE-466D-9D73-270EB8A0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91">
            <a:off x="1595001" y="5376175"/>
            <a:ext cx="345339" cy="270284"/>
          </a:xfrm>
          <a:prstGeom prst="rect">
            <a:avLst/>
          </a:prstGeom>
        </p:spPr>
      </p:pic>
      <p:pic>
        <p:nvPicPr>
          <p:cNvPr id="65" name="Content Placeholder 12">
            <a:extLst>
              <a:ext uri="{FF2B5EF4-FFF2-40B4-BE49-F238E27FC236}">
                <a16:creationId xmlns:a16="http://schemas.microsoft.com/office/drawing/2014/main" id="{1F070FAB-4712-4C2B-B19B-BA068028C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91">
            <a:off x="1978627" y="5389357"/>
            <a:ext cx="345339" cy="270284"/>
          </a:xfrm>
          <a:prstGeom prst="rect">
            <a:avLst/>
          </a:prstGeom>
        </p:spPr>
      </p:pic>
      <p:pic>
        <p:nvPicPr>
          <p:cNvPr id="66" name="Content Placeholder 12">
            <a:extLst>
              <a:ext uri="{FF2B5EF4-FFF2-40B4-BE49-F238E27FC236}">
                <a16:creationId xmlns:a16="http://schemas.microsoft.com/office/drawing/2014/main" id="{046EC4F0-39D1-490F-92F5-04988786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669502" y="4992671"/>
            <a:ext cx="345339" cy="270284"/>
          </a:xfrm>
          <a:prstGeom prst="rect">
            <a:avLst/>
          </a:prstGeom>
        </p:spPr>
      </p:pic>
      <p:pic>
        <p:nvPicPr>
          <p:cNvPr id="67" name="Content Placeholder 12">
            <a:extLst>
              <a:ext uri="{FF2B5EF4-FFF2-40B4-BE49-F238E27FC236}">
                <a16:creationId xmlns:a16="http://schemas.microsoft.com/office/drawing/2014/main" id="{CE81DD56-0746-4426-95C2-3DC4A172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24220" y="5458624"/>
            <a:ext cx="345339" cy="270284"/>
          </a:xfrm>
          <a:prstGeom prst="rect">
            <a:avLst/>
          </a:prstGeom>
        </p:spPr>
      </p:pic>
      <p:pic>
        <p:nvPicPr>
          <p:cNvPr id="68" name="Content Placeholder 12">
            <a:extLst>
              <a:ext uri="{FF2B5EF4-FFF2-40B4-BE49-F238E27FC236}">
                <a16:creationId xmlns:a16="http://schemas.microsoft.com/office/drawing/2014/main" id="{EB52158A-BB82-4DB3-BF11-F59AC280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428512" y="5471483"/>
            <a:ext cx="345339" cy="270284"/>
          </a:xfrm>
          <a:prstGeom prst="rect">
            <a:avLst/>
          </a:prstGeom>
        </p:spPr>
      </p:pic>
      <p:pic>
        <p:nvPicPr>
          <p:cNvPr id="69" name="Content Placeholder 12">
            <a:extLst>
              <a:ext uri="{FF2B5EF4-FFF2-40B4-BE49-F238E27FC236}">
                <a16:creationId xmlns:a16="http://schemas.microsoft.com/office/drawing/2014/main" id="{413AA7A0-5B13-4B53-9406-CB6DAC1C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3096151" y="5408680"/>
            <a:ext cx="345339" cy="270284"/>
          </a:xfrm>
          <a:prstGeom prst="rect">
            <a:avLst/>
          </a:prstGeom>
        </p:spPr>
      </p:pic>
      <p:pic>
        <p:nvPicPr>
          <p:cNvPr id="49" name="Content Placeholder 12">
            <a:extLst>
              <a:ext uri="{FF2B5EF4-FFF2-40B4-BE49-F238E27FC236}">
                <a16:creationId xmlns:a16="http://schemas.microsoft.com/office/drawing/2014/main" id="{D45E6502-AE1F-48BE-806F-E64488F7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80242">
            <a:off x="2180076" y="5137764"/>
            <a:ext cx="345339" cy="270284"/>
          </a:xfrm>
          <a:prstGeom prst="rect">
            <a:avLst/>
          </a:prstGeom>
        </p:spPr>
      </p:pic>
      <p:pic>
        <p:nvPicPr>
          <p:cNvPr id="70" name="Content Placeholder 12">
            <a:extLst>
              <a:ext uri="{FF2B5EF4-FFF2-40B4-BE49-F238E27FC236}">
                <a16:creationId xmlns:a16="http://schemas.microsoft.com/office/drawing/2014/main" id="{8AD48068-8CFF-44B5-AF21-E87127B0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51981">
            <a:off x="2772408" y="3584881"/>
            <a:ext cx="345339" cy="270284"/>
          </a:xfrm>
          <a:prstGeom prst="rect">
            <a:avLst/>
          </a:prstGeom>
        </p:spPr>
      </p:pic>
      <p:pic>
        <p:nvPicPr>
          <p:cNvPr id="71" name="Content Placeholder 12">
            <a:extLst>
              <a:ext uri="{FF2B5EF4-FFF2-40B4-BE49-F238E27FC236}">
                <a16:creationId xmlns:a16="http://schemas.microsoft.com/office/drawing/2014/main" id="{36322B20-669F-4647-B5AA-2861D9C42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34315">
            <a:off x="930359" y="3564786"/>
            <a:ext cx="345339" cy="270284"/>
          </a:xfrm>
          <a:prstGeom prst="rect">
            <a:avLst/>
          </a:prstGeom>
        </p:spPr>
      </p:pic>
      <p:pic>
        <p:nvPicPr>
          <p:cNvPr id="72" name="Content Placeholder 12">
            <a:extLst>
              <a:ext uri="{FF2B5EF4-FFF2-40B4-BE49-F238E27FC236}">
                <a16:creationId xmlns:a16="http://schemas.microsoft.com/office/drawing/2014/main" id="{07D525BC-0A27-4232-9B75-47D29DE5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63003">
            <a:off x="1875321" y="3075841"/>
            <a:ext cx="345339" cy="270284"/>
          </a:xfrm>
          <a:prstGeom prst="rect">
            <a:avLst/>
          </a:prstGeom>
        </p:spPr>
      </p:pic>
      <p:pic>
        <p:nvPicPr>
          <p:cNvPr id="73" name="Content Placeholder 12">
            <a:extLst>
              <a:ext uri="{FF2B5EF4-FFF2-40B4-BE49-F238E27FC236}">
                <a16:creationId xmlns:a16="http://schemas.microsoft.com/office/drawing/2014/main" id="{0DEA73C3-993B-4581-B1FD-CCD49B041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06000">
            <a:off x="377711" y="3423860"/>
            <a:ext cx="345339" cy="270284"/>
          </a:xfrm>
          <a:prstGeom prst="rect">
            <a:avLst/>
          </a:prstGeom>
        </p:spPr>
      </p:pic>
      <p:pic>
        <p:nvPicPr>
          <p:cNvPr id="74" name="Content Placeholder 12">
            <a:extLst>
              <a:ext uri="{FF2B5EF4-FFF2-40B4-BE49-F238E27FC236}">
                <a16:creationId xmlns:a16="http://schemas.microsoft.com/office/drawing/2014/main" id="{0E07BA4A-1E66-4AA3-9F71-333F4EEC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5004">
            <a:off x="3417613" y="3075841"/>
            <a:ext cx="345339" cy="270284"/>
          </a:xfrm>
          <a:prstGeom prst="rect">
            <a:avLst/>
          </a:prstGeom>
        </p:spPr>
      </p:pic>
      <p:sp>
        <p:nvSpPr>
          <p:cNvPr id="56" name="Rectangle 2">
            <a:extLst>
              <a:ext uri="{FF2B5EF4-FFF2-40B4-BE49-F238E27FC236}">
                <a16:creationId xmlns:a16="http://schemas.microsoft.com/office/drawing/2014/main" id="{824AFEBA-0779-4ACE-B763-E4CA73CB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19705"/>
            <a:ext cx="9448800" cy="10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SUẤT HƠI BÃO HOÀ CỦA CHẤT LỎNG NGUYÊN CHẤT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F27F616D-E1D8-479B-857A-5A2EC4AD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365" y="420415"/>
            <a:ext cx="7391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</a:t>
            </a:r>
          </a:p>
          <a:p>
            <a:pPr defTabSz="9144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vi-V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4">
            <a:extLst>
              <a:ext uri="{FF2B5EF4-FFF2-40B4-BE49-F238E27FC236}">
                <a16:creationId xmlns:a16="http://schemas.microsoft.com/office/drawing/2014/main" id="{E2FDD50A-491F-40ED-AE7D-BF2C7AD17D35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1379653"/>
            <a:ext cx="2362200" cy="152400"/>
            <a:chOff x="2976" y="912"/>
            <a:chExt cx="464" cy="96"/>
          </a:xfrm>
        </p:grpSpPr>
        <p:sp>
          <p:nvSpPr>
            <p:cNvPr id="59" name="Line 5">
              <a:extLst>
                <a:ext uri="{FF2B5EF4-FFF2-40B4-BE49-F238E27FC236}">
                  <a16:creationId xmlns:a16="http://schemas.microsoft.com/office/drawing/2014/main" id="{3986C5F3-391B-4003-AC4A-BC7896B6F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912"/>
              <a:ext cx="38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">
              <a:extLst>
                <a:ext uri="{FF2B5EF4-FFF2-40B4-BE49-F238E27FC236}">
                  <a16:creationId xmlns:a16="http://schemas.microsoft.com/office/drawing/2014/main" id="{16449063-ED0E-4596-9C98-DB508774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008"/>
              <a:ext cx="46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Text Box 7">
            <a:extLst>
              <a:ext uri="{FF2B5EF4-FFF2-40B4-BE49-F238E27FC236}">
                <a16:creationId xmlns:a16="http://schemas.microsoft.com/office/drawing/2014/main" id="{4F65A471-537A-4C59-9AA3-AEA05D68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85838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Bay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hơi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 &gt; 0</a:t>
            </a:r>
          </a:p>
        </p:txBody>
      </p:sp>
      <p:sp>
        <p:nvSpPr>
          <p:cNvPr id="77" name="Text Box 8">
            <a:extLst>
              <a:ext uri="{FF2B5EF4-FFF2-40B4-BE49-F238E27FC236}">
                <a16:creationId xmlns:a16="http://schemas.microsoft.com/office/drawing/2014/main" id="{EEA676B0-1A6E-48BB-80B7-0C25C511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826" y="1559080"/>
            <a:ext cx="29718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Ngưng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tụ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 &lt; 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C30D3181-3711-4EBD-9855-0A0C7563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681" y="2104188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T, G = 0</a:t>
            </a:r>
          </a:p>
        </p:txBody>
      </p:sp>
      <p:sp>
        <p:nvSpPr>
          <p:cNvPr id="79" name="Text Box 10">
            <a:extLst>
              <a:ext uri="{FF2B5EF4-FFF2-40B4-BE49-F238E27FC236}">
                <a16:creationId xmlns:a16="http://schemas.microsoft.com/office/drawing/2014/main" id="{2FD46E92-7E04-4780-BBA6-6A02D2F4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09" y="2045238"/>
            <a:ext cx="31747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32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cb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P</a:t>
            </a:r>
            <a:r>
              <a:rPr lang="en-US" alt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sz="3200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F0F7EFB5-BAC9-408D-84E2-410E1477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533" y="2661572"/>
            <a:ext cx="5210467" cy="419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phụ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thuộc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bản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và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nhiệt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en-US" altLang="en-US" b="1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1" name="Text Box 12">
            <a:extLst>
              <a:ext uri="{FF2B5EF4-FFF2-40B4-BE49-F238E27FC236}">
                <a16:creationId xmlns:a16="http://schemas.microsoft.com/office/drawing/2014/main" id="{CB651901-FFE3-40AE-89EA-D4A9B59C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246" y="2026227"/>
            <a:ext cx="22028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3200" b="1" baseline="-250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cb</a:t>
            </a:r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vi-V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sz="3200" b="1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</a:t>
            </a:r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(T)</a:t>
            </a:r>
          </a:p>
        </p:txBody>
      </p:sp>
      <p:sp>
        <p:nvSpPr>
          <p:cNvPr id="82" name="Text Box 11">
            <a:extLst>
              <a:ext uri="{FF2B5EF4-FFF2-40B4-BE49-F238E27FC236}">
                <a16:creationId xmlns:a16="http://schemas.microsoft.com/office/drawing/2014/main" id="{C1FC06D5-4CFC-4BCC-9AC6-76A76191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93" y="2818332"/>
            <a:ext cx="5314061" cy="406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 = const 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là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hằng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 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  Á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hòa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</a:t>
            </a:r>
            <a:r>
              <a:rPr lang="vi-VN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B6A4A-4608-4AA4-A000-75438DE738A6}"/>
              </a:ext>
            </a:extLst>
          </p:cNvPr>
          <p:cNvSpPr txBox="1"/>
          <p:nvPr/>
        </p:nvSpPr>
        <p:spPr>
          <a:xfrm>
            <a:off x="3921815" y="2937577"/>
            <a:ext cx="5189735" cy="1961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là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đại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lương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đặc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trưng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cho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khả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năng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bay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535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click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75E-6 -1.48148E-6 L 0.10456 0.17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7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2.59259E-6 L -0.10755 0.24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1203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319 -0.0125 L 0.02565 -0.1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6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1.11111E-6 L 0.025 0.08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4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2.59259E-6 L 3.95833E-6 -0.15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3334 0.00093 L -0.00091 -0.108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548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565 -0.0176 C -0.00091 -0.0176 0.01927 -0.00023 0.01927 0.02129 C 0.01927 0.04305 -0.00091 0.06088 -0.02565 0.06088 C -0.05013 0.06088 -0.06966 0.04305 -0.06966 0.02129 C -0.06966 -0.00023 -0.05013 -0.0176 -0.02565 -0.0176 Z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9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7825 0.01829 L 0.06823 0.09121 C 0.06601 0.10695 0.06549 0.12848 0.06862 0.15 C 0.07213 0.17408 0.07786 0.1919 0.08398 0.20394 L 0.11237 0.26135 " pathEditMode="relative" rAng="4560000" ptsTypes="AAAAA">
                                      <p:cBhvr>
                                        <p:cTn id="2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6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3528 -0.09908 C 0.02877 -0.09908 0.02317 -0.07685 0.02317 -0.04838 C 0.02317 -0.01528 0.02929 -0.00347 0.03294 0.00162 L 0.03763 0.00671 C 0.04127 0.01204 0.04687 0.02454 0.04687 0.06204 C 0.04687 0.08611 0.04179 0.11389 0.03528 0.11389 C 0.02877 0.11389 0.02317 0.08611 0.02317 0.06204 C 0.02317 0.02454 0.02929 0.01204 0.03294 0.00671 L 0.03763 0.00162 C 0.04127 -0.00347 0.04687 -0.01528 0.04687 -0.04838 C 0.04687 -0.07685 0.04179 -0.09908 0.03528 -0.09908 Z " pathEditMode="relative" rAng="5400000" ptsTypes="AAAAAAAAA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6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5.55556E-7 1.11111E-6 L 0.05017 0.01458 C 0.06076 0.01782 0.07656 0.01991 0.09306 0.01991 C 0.11163 0.01991 0.12674 0.01782 0.13733 0.01458 L 0.18802 1.11111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99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032 -0.03981 L -0.00487 -0.03449 C -0.00174 -0.03333 0.00329 -0.03241 0.00833 -0.03241 C 0.01423 -0.03241 0.01892 -0.03333 0.02204 -0.03449 L 0.03802 -0.03981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3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05556E-6 3.7037E-7 L 0.03333 -0.035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88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-0.04699 L -3.54167E-6 -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88889E-6 -0.047 L 0.00052 -0.001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2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006 -0.05209 L 1.38889E-6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94444E-6 -0.04699 L -1.94444E-6 -0.05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66667E-6 -0.04699 L -1.66667E-6 -3.33333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-0.04699 L -0.04739 -0.052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-25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0.04699 L -2.77778E-7 -0.078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38889E-6 -0.04699 L -1.38889E-6 -0.0467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02 -0.07107 L 2.77778E-6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4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77 -0.07269 L -4.79167E-6 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363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05556E-6 -0.04699 L 0.01475 0.0090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46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3003 -0.07338 L 0.03021 0.079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788 -0.00579 L 0.02257 0.043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268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1979 -0.06343 L -1.11111E-6 -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33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1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35B2948-1457-4977-8474-CC2A6284C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Chọn đáp án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sai.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Áp suất h</a:t>
            </a:r>
            <a:r>
              <a:rPr lang="vi-VN" altLang="en-US" sz="320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 bão hòa của chất lỏng phụ thuộc vào yếu tố :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D1AAABF-F0D8-4B4B-A6F1-D17C85E10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Calibri Light" panose="020F0302020204030204" pitchFamily="34" charset="0"/>
              <a:buAutoNum type="alphaUcPeriod"/>
              <a:defRPr/>
            </a:pP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Calibri Light" panose="020F0302020204030204" pitchFamily="34" charset="0"/>
              <a:buAutoNum type="alphaUcPeriod"/>
              <a:defRPr/>
            </a:pP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Calibri Light" panose="020F0302020204030204" pitchFamily="34" charset="0"/>
              <a:buAutoNum type="alphaUcPeriod"/>
              <a:defRPr/>
            </a:pP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hút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Calibri Light" panose="020F0302020204030204" pitchFamily="34" charset="0"/>
              <a:buAutoNum type="alphaUcPeriod"/>
              <a:defRPr/>
            </a:pP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Calibri Light" panose="020F0302020204030204" pitchFamily="34" charset="0"/>
              <a:buAutoNum type="alphaUcPeriod"/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3420BDD-1088-4B3F-9D6A-CF78E9B6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8763000" cy="17684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Sắp xếp áp suất hơi bão hòa các chất theo trật tự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dần ở 20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b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C</a:t>
            </a:r>
            <a:r>
              <a:rPr lang="vi-VN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  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H</a:t>
            </a:r>
            <a:r>
              <a:rPr lang="vi-VN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vi-VN" altLang="en-US" sz="32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Ethylene glycol                    </a:t>
            </a: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lycerin</a:t>
            </a:r>
            <a:endParaRPr lang="en-US" alt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3D44444-00C9-4DFE-A166-68DD0D815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43" y="4572000"/>
            <a:ext cx="7886700" cy="228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dirty="0"/>
              <a:t>                           </a:t>
            </a:r>
            <a:r>
              <a:rPr lang="vi-VN" altLang="en-US" sz="4400" dirty="0">
                <a:solidFill>
                  <a:srgbClr val="C00000"/>
                </a:solidFill>
              </a:rPr>
              <a:t>4</a:t>
            </a:r>
            <a:r>
              <a:rPr lang="vi-VN" altLang="en-US" sz="4400" dirty="0"/>
              <a:t> &lt; </a:t>
            </a:r>
            <a:r>
              <a:rPr lang="vi-VN" altLang="en-US" sz="4400" dirty="0">
                <a:solidFill>
                  <a:srgbClr val="CC00FF"/>
                </a:solidFill>
              </a:rPr>
              <a:t>3</a:t>
            </a:r>
            <a:r>
              <a:rPr lang="vi-VN" altLang="en-US" sz="4400" dirty="0"/>
              <a:t> &lt; </a:t>
            </a:r>
            <a:r>
              <a:rPr lang="vi-VN" altLang="en-US" sz="4400" dirty="0">
                <a:solidFill>
                  <a:srgbClr val="FF0000"/>
                </a:solidFill>
              </a:rPr>
              <a:t>2</a:t>
            </a:r>
            <a:r>
              <a:rPr lang="vi-VN" altLang="en-US" sz="4400" dirty="0"/>
              <a:t> &lt; </a:t>
            </a:r>
            <a:r>
              <a:rPr lang="vi-VN" altLang="en-US" sz="4400" dirty="0">
                <a:solidFill>
                  <a:srgbClr val="0000FF"/>
                </a:solidFill>
              </a:rPr>
              <a:t>1</a:t>
            </a:r>
            <a:endParaRPr lang="en-US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E69D1-D284-454E-BCE3-40F00C0DAC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48970"/>
                <a:ext cx="4493159" cy="1708199"/>
              </a:xfrm>
            </p:spPr>
            <p:txBody>
              <a:bodyPr/>
              <a:lstStyle/>
              <a:p>
                <a:r>
                  <a:rPr lang="vi-VN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vi-VN" sz="3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sz="36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𝑯</m:t>
                        </m:r>
                      </m:num>
                      <m:den>
                        <m: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den>
                    </m:f>
                    <m:r>
                      <a:rPr lang="vi-V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vi-V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f>
                      <m:fPr>
                        <m:ctrlP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vi-VN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vi-VN" sz="3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vi-V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E69D1-D284-454E-BCE3-40F00C0DA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48970"/>
                <a:ext cx="4493159" cy="17081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3357-59AE-4E5C-AB9F-C1290F8B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2364983"/>
            <a:ext cx="9067800" cy="2290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:Ở 90</a:t>
            </a:r>
            <a:r>
              <a:rPr lang="vi-VN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C áp suất hơi bão hòa của nước là 0,697atm. Nhiệt hóa hơi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H = 40,65 kJ/mol. Tính áp suất hơi bão hòa </a:t>
            </a:r>
            <a:r>
              <a:rPr lang="vi-VN" sz="3200" dirty="0">
                <a:cs typeface="Arial" panose="020B0604020202020204" pitchFamily="34" charset="0"/>
              </a:rPr>
              <a:t>của nước 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ở 100</a:t>
            </a:r>
            <a:r>
              <a:rPr lang="vi-VN" sz="3200" baseline="30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C.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3AE46-833B-40E8-A5B9-62837E4E23CF}"/>
              </a:ext>
            </a:extLst>
          </p:cNvPr>
          <p:cNvSpPr txBox="1"/>
          <p:nvPr/>
        </p:nvSpPr>
        <p:spPr>
          <a:xfrm>
            <a:off x="4326991" y="508578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áp suất hơi bão hòa ở nhiệt độ T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vi-VN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7AC3F-F3BC-45E2-BE6A-F712C8A0C8BA}"/>
              </a:ext>
            </a:extLst>
          </p:cNvPr>
          <p:cNvSpPr txBox="1"/>
          <p:nvPr/>
        </p:nvSpPr>
        <p:spPr>
          <a:xfrm>
            <a:off x="4326991" y="1619857"/>
            <a:ext cx="447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H: nhiệt chuyển pha.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6B7E-A99F-4D52-9A6C-9D451B5FA007}"/>
              </a:ext>
            </a:extLst>
          </p:cNvPr>
          <p:cNvSpPr txBox="1"/>
          <p:nvPr/>
        </p:nvSpPr>
        <p:spPr>
          <a:xfrm>
            <a:off x="2368801" y="474039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  <a:latin typeface="+mn-lt"/>
              </a:rPr>
              <a:t>p = 1 atm ở 100</a:t>
            </a:r>
            <a:r>
              <a:rPr lang="vi-VN" sz="3600" baseline="30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vi-VN" sz="3600" dirty="0">
                <a:solidFill>
                  <a:srgbClr val="FF0000"/>
                </a:solidFill>
                <a:latin typeface="+mn-lt"/>
              </a:rPr>
              <a:t>C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58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565-EA69-4ABA-A09D-5BD91C33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50" y="914400"/>
            <a:ext cx="87630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SOLVAT HÓA VẬT LÝ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lực hút tĩnh điện, </a:t>
            </a:r>
            <a:b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Van Der Waals, lực ion – lưỡng cực.</a:t>
            </a:r>
            <a:b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Lực tương tác ở khoảng cách lớn hơn </a:t>
            </a:r>
            <a:b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phân tử nhiều.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0AE0-68AE-40C7-BC94-2BC4D58A3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24" y="3276600"/>
            <a:ext cx="9639300" cy="1752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6600"/>
                </a:solidFill>
              </a:rPr>
              <a:t> </a:t>
            </a:r>
            <a:r>
              <a:rPr lang="vi-VN" sz="3200" b="1" dirty="0">
                <a:solidFill>
                  <a:srgbClr val="006600"/>
                </a:solidFill>
              </a:rPr>
              <a:t>SOLVAT HÓA HÓA HỌC</a:t>
            </a:r>
            <a:r>
              <a:rPr lang="vi-VN" sz="3200" dirty="0">
                <a:solidFill>
                  <a:srgbClr val="006600"/>
                </a:solidFill>
              </a:rPr>
              <a:t>: tương tác cho nhận, </a:t>
            </a:r>
            <a:endParaRPr lang="en-US" sz="3200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6600"/>
                </a:solidFill>
              </a:rPr>
              <a:t>  </a:t>
            </a:r>
            <a:r>
              <a:rPr lang="vi-VN" sz="3200" dirty="0">
                <a:solidFill>
                  <a:srgbClr val="006600"/>
                </a:solidFill>
              </a:rPr>
              <a:t>liên kết hydr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</a:t>
            </a:r>
            <a:r>
              <a:rPr lang="vi-VN" sz="3200" dirty="0">
                <a:solidFill>
                  <a:srgbClr val="00660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Lực tương tác ở khoảng cách gần có sự xe</a:t>
            </a:r>
            <a:r>
              <a:rPr lang="en-US" sz="3200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cs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vi-VN" sz="3200" dirty="0">
                <a:cs typeface="Arial" panose="020B0604020202020204" pitchFamily="34" charset="0"/>
                <a:sym typeface="Symbol" panose="05050102010706020507" pitchFamily="18" charset="2"/>
              </a:rPr>
              <a:t>phủ đám mây electron.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463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FD1EB5F-271A-490A-814B-9E57216BD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700" y="30921"/>
            <a:ext cx="5188769" cy="11430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 CONG CÂN BẰNG LỎNG - HƠI CỦA H</a:t>
            </a:r>
            <a:r>
              <a:rPr lang="en-US" alt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CD050724-0A86-4DBD-9E6E-1F2CF37E4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133600"/>
            <a:ext cx="76200" cy="3505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7" name="Line 7">
            <a:extLst>
              <a:ext uri="{FF2B5EF4-FFF2-40B4-BE49-F238E27FC236}">
                <a16:creationId xmlns:a16="http://schemas.microsoft.com/office/drawing/2014/main" id="{EDBB5CEE-BEE6-418C-9A10-4561AB5D7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914400"/>
            <a:ext cx="0" cy="518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Arc 8">
            <a:extLst>
              <a:ext uri="{FF2B5EF4-FFF2-40B4-BE49-F238E27FC236}">
                <a16:creationId xmlns:a16="http://schemas.microsoft.com/office/drawing/2014/main" id="{B0717193-7ED1-40D7-AE8A-6A5696AF7948}"/>
              </a:ext>
            </a:extLst>
          </p:cNvPr>
          <p:cNvSpPr>
            <a:spLocks/>
          </p:cNvSpPr>
          <p:nvPr/>
        </p:nvSpPr>
        <p:spPr bwMode="auto">
          <a:xfrm flipV="1">
            <a:off x="2171699" y="1434085"/>
            <a:ext cx="3839658" cy="4401484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90" y="0"/>
                </a:moveTo>
                <a:cubicBezTo>
                  <a:pt x="11984" y="50"/>
                  <a:pt x="21600" y="9706"/>
                  <a:pt x="21600" y="21600"/>
                </a:cubicBezTo>
              </a:path>
              <a:path w="21600" h="21600" stroke="0" extrusionOk="0">
                <a:moveTo>
                  <a:pt x="90" y="0"/>
                </a:moveTo>
                <a:cubicBezTo>
                  <a:pt x="11984" y="50"/>
                  <a:pt x="21600" y="9706"/>
                  <a:pt x="21600" y="21600"/>
                </a:cubicBezTo>
                <a:lnTo>
                  <a:pt x="0" y="21600"/>
                </a:lnTo>
                <a:lnTo>
                  <a:pt x="9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799" name="Line 10">
            <a:extLst>
              <a:ext uri="{FF2B5EF4-FFF2-40B4-BE49-F238E27FC236}">
                <a16:creationId xmlns:a16="http://schemas.microsoft.com/office/drawing/2014/main" id="{AE14BA90-0347-4E3D-9127-96E5721F1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67922"/>
            <a:ext cx="4510080" cy="16975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800" name="Line 11">
            <a:extLst>
              <a:ext uri="{FF2B5EF4-FFF2-40B4-BE49-F238E27FC236}">
                <a16:creationId xmlns:a16="http://schemas.microsoft.com/office/drawing/2014/main" id="{A3E21C9C-06A7-46F0-A2F6-0455F2460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9029" y="3561567"/>
            <a:ext cx="55556" cy="2542694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801" name="Line 12">
            <a:extLst>
              <a:ext uri="{FF2B5EF4-FFF2-40B4-BE49-F238E27FC236}">
                <a16:creationId xmlns:a16="http://schemas.microsoft.com/office/drawing/2014/main" id="{24DECEC1-2BF3-4082-966F-B36EF5507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333999"/>
            <a:ext cx="2883680" cy="12407"/>
          </a:xfrm>
          <a:prstGeom prst="line">
            <a:avLst/>
          </a:prstGeom>
          <a:noFill/>
          <a:ln w="5080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802" name="Line 13">
            <a:extLst>
              <a:ext uri="{FF2B5EF4-FFF2-40B4-BE49-F238E27FC236}">
                <a16:creationId xmlns:a16="http://schemas.microsoft.com/office/drawing/2014/main" id="{C191349F-1EBD-4C59-9808-E5AFA939B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7517" y="5346413"/>
            <a:ext cx="0" cy="762000"/>
          </a:xfrm>
          <a:prstGeom prst="line">
            <a:avLst/>
          </a:prstGeom>
          <a:noFill/>
          <a:ln w="53975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3" name="Line 14">
            <a:extLst>
              <a:ext uri="{FF2B5EF4-FFF2-40B4-BE49-F238E27FC236}">
                <a16:creationId xmlns:a16="http://schemas.microsoft.com/office/drawing/2014/main" id="{66542D53-8DD4-4786-89B0-CC357C124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4" name="Text Box 15">
            <a:extLst>
              <a:ext uri="{FF2B5EF4-FFF2-40B4-BE49-F238E27FC236}">
                <a16:creationId xmlns:a16="http://schemas.microsoft.com/office/drawing/2014/main" id="{1AA24635-06DE-4C3E-B1EA-F16524A8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981" y="551806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33806" name="Text Box 17">
            <a:extLst>
              <a:ext uri="{FF2B5EF4-FFF2-40B4-BE49-F238E27FC236}">
                <a16:creationId xmlns:a16="http://schemas.microsoft.com/office/drawing/2014/main" id="{0D9E06C2-5070-4907-AE34-D89C984D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849" y="6071132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100</a:t>
            </a:r>
          </a:p>
        </p:txBody>
      </p:sp>
      <p:sp>
        <p:nvSpPr>
          <p:cNvPr id="33808" name="Text Box 19">
            <a:extLst>
              <a:ext uri="{FF2B5EF4-FFF2-40B4-BE49-F238E27FC236}">
                <a16:creationId xmlns:a16="http://schemas.microsoft.com/office/drawing/2014/main" id="{F6317991-90BC-4F12-BF3F-5CCE61D4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7" y="32395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1,00</a:t>
            </a:r>
          </a:p>
        </p:txBody>
      </p:sp>
      <p:sp>
        <p:nvSpPr>
          <p:cNvPr id="33809" name="Text Box 20">
            <a:extLst>
              <a:ext uri="{FF2B5EF4-FFF2-40B4-BE49-F238E27FC236}">
                <a16:creationId xmlns:a16="http://schemas.microsoft.com/office/drawing/2014/main" id="{1649E21B-F8A5-4E06-8669-5A48F2EE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0,12</a:t>
            </a:r>
          </a:p>
        </p:txBody>
      </p:sp>
      <p:sp>
        <p:nvSpPr>
          <p:cNvPr id="33810" name="Text Box 21">
            <a:extLst>
              <a:ext uri="{FF2B5EF4-FFF2-40B4-BE49-F238E27FC236}">
                <a16:creationId xmlns:a16="http://schemas.microsoft.com/office/drawing/2014/main" id="{5EA1B00C-A115-443D-AF95-C74FC702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7" y="41707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P(atm)</a:t>
            </a:r>
          </a:p>
        </p:txBody>
      </p:sp>
      <p:sp>
        <p:nvSpPr>
          <p:cNvPr id="33818" name="Text Box 29">
            <a:extLst>
              <a:ext uri="{FF2B5EF4-FFF2-40B4-BE49-F238E27FC236}">
                <a16:creationId xmlns:a16="http://schemas.microsoft.com/office/drawing/2014/main" id="{69E6A293-0C1D-4642-B66B-29BA1767E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45" y="44283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</a:p>
        </p:txBody>
      </p:sp>
      <p:sp>
        <p:nvSpPr>
          <p:cNvPr id="33819" name="Text Box 30">
            <a:extLst>
              <a:ext uri="{FF2B5EF4-FFF2-40B4-BE49-F238E27FC236}">
                <a16:creationId xmlns:a16="http://schemas.microsoft.com/office/drawing/2014/main" id="{BD529CBD-726F-41FF-B8F7-197BCD075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176" y="4856877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</a:p>
        </p:txBody>
      </p:sp>
      <p:sp>
        <p:nvSpPr>
          <p:cNvPr id="33821" name="Text Box 34">
            <a:extLst>
              <a:ext uri="{FF2B5EF4-FFF2-40B4-BE49-F238E27FC236}">
                <a16:creationId xmlns:a16="http://schemas.microsoft.com/office/drawing/2014/main" id="{1C70410A-4D44-46E0-B566-0F6E65D4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421" y="1776145"/>
            <a:ext cx="3200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</a:t>
            </a:r>
            <a:r>
              <a:rPr lang="en-US" altLang="en-US" sz="2400" b="1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O(l)⇌H</a:t>
            </a:r>
            <a:r>
              <a:rPr lang="en-US" altLang="en-US" sz="2400" b="1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O(h);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H&gt;0</a:t>
            </a:r>
            <a:endParaRPr lang="en-US" altLang="en-US" sz="2400" b="1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22" name="Text Box 35">
            <a:extLst>
              <a:ext uri="{FF2B5EF4-FFF2-40B4-BE49-F238E27FC236}">
                <a16:creationId xmlns:a16="http://schemas.microsoft.com/office/drawing/2014/main" id="{0FD77FFC-3CC2-4BA4-A25F-E7F6A4864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12" y="2561071"/>
            <a:ext cx="1600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</a:t>
            </a:r>
            <a:r>
              <a:rPr lang="en-US" altLang="en-US" sz="2400" b="1" baseline="-2500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 P</a:t>
            </a:r>
            <a:r>
              <a:rPr lang="en-US" altLang="en-US" sz="2400" b="1" baseline="-2500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(T)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23" name="Text Box 36">
            <a:extLst>
              <a:ext uri="{FF2B5EF4-FFF2-40B4-BE49-F238E27FC236}">
                <a16:creationId xmlns:a16="http://schemas.microsoft.com/office/drawing/2014/main" id="{30E9CA48-FFE5-46C6-A9F7-B52A82C08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62" y="2555092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T, G  = 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824" name="Text Box 37">
            <a:extLst>
              <a:ext uri="{FF2B5EF4-FFF2-40B4-BE49-F238E27FC236}">
                <a16:creationId xmlns:a16="http://schemas.microsoft.com/office/drawing/2014/main" id="{8D31A6B9-F6DC-4C6C-9B1A-C13A6CEE2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79" y="609193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 </a:t>
            </a:r>
          </a:p>
        </p:txBody>
      </p:sp>
      <p:sp>
        <p:nvSpPr>
          <p:cNvPr id="33825" name="Text Box 38">
            <a:extLst>
              <a:ext uri="{FF2B5EF4-FFF2-40B4-BE49-F238E27FC236}">
                <a16:creationId xmlns:a16="http://schemas.microsoft.com/office/drawing/2014/main" id="{B626765B-8A6B-4243-A30B-C5582B0B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448" y="103743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996D6-51E1-422B-818C-D69B7C6355A0}"/>
              </a:ext>
            </a:extLst>
          </p:cNvPr>
          <p:cNvSpPr txBox="1"/>
          <p:nvPr/>
        </p:nvSpPr>
        <p:spPr>
          <a:xfrm>
            <a:off x="6243869" y="3130747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>
                <a:sym typeface="Symbol" panose="05050102010706020507" pitchFamily="18" charset="2"/>
              </a:rPr>
              <a:t>        P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(T)   </a:t>
            </a:r>
            <a:endParaRPr 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7F970-A65E-4218-8FB9-91736027AF2E}"/>
              </a:ext>
            </a:extLst>
          </p:cNvPr>
          <p:cNvSpPr txBox="1"/>
          <p:nvPr/>
        </p:nvSpPr>
        <p:spPr>
          <a:xfrm>
            <a:off x="6195299" y="3734060"/>
            <a:ext cx="294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T= T</a:t>
            </a:r>
            <a:r>
              <a:rPr lang="en-US" sz="2800" baseline="-25000" dirty="0">
                <a:sym typeface="Symbol" panose="05050102010706020507" pitchFamily="18" charset="2"/>
              </a:rPr>
              <a:t>C</a:t>
            </a:r>
            <a:r>
              <a:rPr lang="en-US" sz="2800" dirty="0">
                <a:sym typeface="Symbol" panose="05050102010706020507" pitchFamily="18" charset="2"/>
              </a:rPr>
              <a:t> P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= P</a:t>
            </a:r>
            <a:r>
              <a:rPr lang="en-US" sz="2800" baseline="-25000" dirty="0">
                <a:sym typeface="Symbol" panose="05050102010706020507" pitchFamily="18" charset="2"/>
              </a:rPr>
              <a:t>C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sym typeface="Symbol" panose="05050102010706020507" pitchFamily="18" charset="2"/>
              </a:rPr>
              <a:t>  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A3DCC-5A35-4196-BF3D-3343D0A37FE1}"/>
              </a:ext>
            </a:extLst>
          </p:cNvPr>
          <p:cNvSpPr txBox="1"/>
          <p:nvPr/>
        </p:nvSpPr>
        <p:spPr>
          <a:xfrm>
            <a:off x="1131051" y="2914438"/>
            <a:ext cx="5588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sz="28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 </a:t>
            </a:r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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C644E0E-FC37-42F5-963E-38714E00F7A1}"/>
              </a:ext>
            </a:extLst>
          </p:cNvPr>
          <p:cNvSpPr/>
          <p:nvPr/>
        </p:nvSpPr>
        <p:spPr>
          <a:xfrm>
            <a:off x="3848893" y="5299132"/>
            <a:ext cx="114298" cy="113976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D47018-6730-4B37-A234-5BBA7509E850}"/>
              </a:ext>
            </a:extLst>
          </p:cNvPr>
          <p:cNvSpPr txBox="1"/>
          <p:nvPr/>
        </p:nvSpPr>
        <p:spPr>
          <a:xfrm>
            <a:off x="6046097" y="278940"/>
            <a:ext cx="3097903" cy="1188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KLR (H</a:t>
            </a:r>
            <a:r>
              <a:rPr lang="vi-V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I)=KLR (LỎNG)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 NĂNG = THẾ NĂNG</a:t>
            </a: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B3EF7695-7E33-43A3-8837-B36F20FD3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707" y="1459298"/>
            <a:ext cx="56459" cy="4621520"/>
          </a:xfrm>
          <a:prstGeom prst="line">
            <a:avLst/>
          </a:prstGeom>
          <a:noFill/>
          <a:ln w="28575" cap="rnd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4" name="Line 10">
            <a:extLst>
              <a:ext uri="{FF2B5EF4-FFF2-40B4-BE49-F238E27FC236}">
                <a16:creationId xmlns:a16="http://schemas.microsoft.com/office/drawing/2014/main" id="{41020D13-33CD-4D6C-BD5F-2F63C7F60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679" y="1405243"/>
            <a:ext cx="4928917" cy="25791"/>
          </a:xfrm>
          <a:prstGeom prst="line">
            <a:avLst/>
          </a:prstGeom>
          <a:noFill/>
          <a:ln w="28575" cap="rnd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22DC88-C855-4122-BFEB-5002649D1C93}"/>
              </a:ext>
            </a:extLst>
          </p:cNvPr>
          <p:cNvSpPr txBox="1"/>
          <p:nvPr/>
        </p:nvSpPr>
        <p:spPr>
          <a:xfrm>
            <a:off x="5812189" y="6102050"/>
            <a:ext cx="1487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374</a:t>
            </a:r>
          </a:p>
          <a:p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5D37F-5D5E-4258-A260-2B50436E656E}"/>
              </a:ext>
            </a:extLst>
          </p:cNvPr>
          <p:cNvSpPr txBox="1"/>
          <p:nvPr/>
        </p:nvSpPr>
        <p:spPr>
          <a:xfrm>
            <a:off x="323304" y="828726"/>
            <a:ext cx="731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218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114927-0F53-4B51-841A-A6ACA18192D1}"/>
              </a:ext>
            </a:extLst>
          </p:cNvPr>
          <p:cNvSpPr/>
          <p:nvPr/>
        </p:nvSpPr>
        <p:spPr>
          <a:xfrm>
            <a:off x="5468786" y="3527909"/>
            <a:ext cx="114298" cy="113976"/>
          </a:xfrm>
          <a:prstGeom prst="ellipse">
            <a:avLst/>
          </a:prstGeom>
          <a:solidFill>
            <a:srgbClr val="CC00FF"/>
          </a:solidFill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37">
            <a:extLst>
              <a:ext uri="{FF2B5EF4-FFF2-40B4-BE49-F238E27FC236}">
                <a16:creationId xmlns:a16="http://schemas.microsoft.com/office/drawing/2014/main" id="{7650FA1B-2235-4FF2-852E-821B6E15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227" y="6064486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D3321-C9B4-41FE-A057-39FC9E929C5A}"/>
              </a:ext>
            </a:extLst>
          </p:cNvPr>
          <p:cNvSpPr txBox="1"/>
          <p:nvPr/>
        </p:nvSpPr>
        <p:spPr>
          <a:xfrm>
            <a:off x="7931901" y="5772832"/>
            <a:ext cx="1085734" cy="10405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796" name="Line 6">
            <a:extLst>
              <a:ext uri="{FF2B5EF4-FFF2-40B4-BE49-F238E27FC236}">
                <a16:creationId xmlns:a16="http://schemas.microsoft.com/office/drawing/2014/main" id="{6ECA4A11-DED5-4693-9F8D-6A4AB1A76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035" y="6063954"/>
            <a:ext cx="7388759" cy="309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3807" name="Text Box 18">
            <a:extLst>
              <a:ext uri="{FF2B5EF4-FFF2-40B4-BE49-F238E27FC236}">
                <a16:creationId xmlns:a16="http://schemas.microsoft.com/office/drawing/2014/main" id="{7E38922F-9C95-4336-B13C-571BE60B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369" y="5500687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 (</a:t>
            </a:r>
            <a:r>
              <a:rPr lang="en-US" altLang="en-US" b="1" baseline="30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C)</a:t>
            </a:r>
            <a:endParaRPr lang="en-US" altLang="en-US" b="1" baseline="30000" dirty="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F082A-7885-4925-9EC9-E909F44FFE40}"/>
              </a:ext>
            </a:extLst>
          </p:cNvPr>
          <p:cNvSpPr txBox="1"/>
          <p:nvPr/>
        </p:nvSpPr>
        <p:spPr>
          <a:xfrm>
            <a:off x="5968244" y="5640335"/>
            <a:ext cx="66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69B75-A5B5-4D19-ADEA-9BF0180464BB}"/>
              </a:ext>
            </a:extLst>
          </p:cNvPr>
          <p:cNvSpPr txBox="1"/>
          <p:nvPr/>
        </p:nvSpPr>
        <p:spPr>
          <a:xfrm>
            <a:off x="6056575" y="126344"/>
            <a:ext cx="3097903" cy="1292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Bề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mặt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chia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giữa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2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pha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lỏng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h</a:t>
            </a:r>
            <a:r>
              <a:rPr lang="vi-VN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ơ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biến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mất</a:t>
            </a:r>
            <a:r>
              <a:rPr lang="en-US" sz="2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B35DA7-5C22-4E96-80AA-2DFE59146286}"/>
              </a:ext>
            </a:extLst>
          </p:cNvPr>
          <p:cNvSpPr txBox="1"/>
          <p:nvPr/>
        </p:nvSpPr>
        <p:spPr>
          <a:xfrm>
            <a:off x="6046097" y="13290"/>
            <a:ext cx="3097903" cy="14338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 LƯU SIÊU       TỚI HẠN </a:t>
            </a:r>
          </a:p>
          <a:p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&gt; T</a:t>
            </a:r>
            <a:r>
              <a:rPr lang="en-US" sz="2800" i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    </a:t>
            </a:r>
            <a:r>
              <a:rPr lang="en-US" sz="2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 P</a:t>
            </a:r>
            <a:r>
              <a:rPr lang="en-US" sz="2800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8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79DCB8-DBC2-42FF-A751-1DD1901B696D}"/>
              </a:ext>
            </a:extLst>
          </p:cNvPr>
          <p:cNvSpPr/>
          <p:nvPr/>
        </p:nvSpPr>
        <p:spPr>
          <a:xfrm>
            <a:off x="5979098" y="1408631"/>
            <a:ext cx="113242" cy="9046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4DD63-82FF-4166-89DD-66621F0748DC}"/>
              </a:ext>
            </a:extLst>
          </p:cNvPr>
          <p:cNvSpPr txBox="1"/>
          <p:nvPr/>
        </p:nvSpPr>
        <p:spPr>
          <a:xfrm>
            <a:off x="1003388" y="3709130"/>
            <a:ext cx="45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C – P + 2 = 1 – 2 + 2 = 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799" grpId="0" animBg="1"/>
      <p:bldP spid="33800" grpId="0" animBg="1"/>
      <p:bldP spid="33801" grpId="0" animBg="1"/>
      <p:bldP spid="33802" grpId="0" animBg="1"/>
      <p:bldP spid="33804" grpId="0"/>
      <p:bldP spid="33806" grpId="0"/>
      <p:bldP spid="33808" grpId="0"/>
      <p:bldP spid="33809" grpId="0"/>
      <p:bldP spid="33818" grpId="0"/>
      <p:bldP spid="33819" grpId="0"/>
      <p:bldP spid="33824" grpId="0"/>
      <p:bldP spid="33825" grpId="0"/>
      <p:bldP spid="2" grpId="0"/>
      <p:bldP spid="41" grpId="0"/>
      <p:bldP spid="6" grpId="0"/>
      <p:bldP spid="51" grpId="0" animBg="1"/>
      <p:bldP spid="52" grpId="0" animBg="1"/>
      <p:bldP spid="53" grpId="0" animBg="1"/>
      <p:bldP spid="54" grpId="0" animBg="1"/>
      <p:bldP spid="55" grpId="0"/>
      <p:bldP spid="15" grpId="0"/>
      <p:bldP spid="59" grpId="0" animBg="1"/>
      <p:bldP spid="62" grpId="0"/>
      <p:bldP spid="19" grpId="0"/>
      <p:bldP spid="4" grpId="0" animBg="1"/>
      <p:bldP spid="38" grpId="0" animBg="1"/>
      <p:bldP spid="37" grpId="0" animBg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73F5-5D28-4F91-B46B-B972EDB6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63" y="-38461"/>
            <a:ext cx="8470922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 T</a:t>
            </a:r>
            <a:r>
              <a:rPr lang="vi-V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ỢNG SÔI CỦA CHẤT LỎNG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96EBB1-12BB-40B5-AA90-F475F74AEA29}"/>
              </a:ext>
            </a:extLst>
          </p:cNvPr>
          <p:cNvSpPr/>
          <p:nvPr/>
        </p:nvSpPr>
        <p:spPr>
          <a:xfrm>
            <a:off x="674956" y="4314811"/>
            <a:ext cx="3429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E73D4-E948-41BA-9CEC-F272066C0EC9}"/>
              </a:ext>
            </a:extLst>
          </p:cNvPr>
          <p:cNvSpPr txBox="1"/>
          <p:nvPr/>
        </p:nvSpPr>
        <p:spPr>
          <a:xfrm>
            <a:off x="711336" y="1084606"/>
            <a:ext cx="3254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</a:t>
            </a:r>
            <a:r>
              <a:rPr lang="en-US" sz="40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ngoài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= 1atm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46B54-2236-4700-B430-226A7AA699CA}"/>
              </a:ext>
            </a:extLst>
          </p:cNvPr>
          <p:cNvCxnSpPr>
            <a:cxnSpLocks/>
          </p:cNvCxnSpPr>
          <p:nvPr/>
        </p:nvCxnSpPr>
        <p:spPr>
          <a:xfrm flipV="1">
            <a:off x="658407" y="2323318"/>
            <a:ext cx="13300" cy="3523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F7263-9124-4661-AF67-53162794F175}"/>
              </a:ext>
            </a:extLst>
          </p:cNvPr>
          <p:cNvCxnSpPr>
            <a:cxnSpLocks/>
          </p:cNvCxnSpPr>
          <p:nvPr/>
        </p:nvCxnSpPr>
        <p:spPr>
          <a:xfrm flipH="1" flipV="1">
            <a:off x="651850" y="5839485"/>
            <a:ext cx="3462950" cy="26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4C9987-7174-4A8A-8160-8B237FEC775F}"/>
              </a:ext>
            </a:extLst>
          </p:cNvPr>
          <p:cNvCxnSpPr>
            <a:cxnSpLocks/>
          </p:cNvCxnSpPr>
          <p:nvPr/>
        </p:nvCxnSpPr>
        <p:spPr>
          <a:xfrm flipH="1" flipV="1">
            <a:off x="4071172" y="2323318"/>
            <a:ext cx="39435" cy="3541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8E5B8A1A-069D-4413-A9B4-EC3ED3E9AEC5}"/>
              </a:ext>
            </a:extLst>
          </p:cNvPr>
          <p:cNvSpPr/>
          <p:nvPr/>
        </p:nvSpPr>
        <p:spPr>
          <a:xfrm rot="5400000">
            <a:off x="2351734" y="561637"/>
            <a:ext cx="81315" cy="3623402"/>
          </a:xfrm>
          <a:prstGeom prst="leftBracket">
            <a:avLst>
              <a:gd name="adj" fmla="val 792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22EC7-4D8C-45E7-B147-B991D2845F9D}"/>
              </a:ext>
            </a:extLst>
          </p:cNvPr>
          <p:cNvSpPr txBox="1"/>
          <p:nvPr/>
        </p:nvSpPr>
        <p:spPr>
          <a:xfrm>
            <a:off x="4475770" y="2828136"/>
            <a:ext cx="4203073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31,82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30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DF4923-9414-42A5-8C3F-901C5AA4DEA3}"/>
              </a:ext>
            </a:extLst>
          </p:cNvPr>
          <p:cNvSpPr txBox="1"/>
          <p:nvPr/>
        </p:nvSpPr>
        <p:spPr>
          <a:xfrm>
            <a:off x="4574050" y="2859023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55,32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40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9DE14B-FE91-404D-8597-140A7252111E}"/>
              </a:ext>
            </a:extLst>
          </p:cNvPr>
          <p:cNvSpPr/>
          <p:nvPr/>
        </p:nvSpPr>
        <p:spPr>
          <a:xfrm>
            <a:off x="927603" y="4341890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FE9B1B-82F3-403A-BEDA-12F43C18D302}"/>
              </a:ext>
            </a:extLst>
          </p:cNvPr>
          <p:cNvSpPr/>
          <p:nvPr/>
        </p:nvSpPr>
        <p:spPr>
          <a:xfrm>
            <a:off x="1802019" y="3298195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8AE4BB-C4C5-409A-8055-45F3063860A6}"/>
              </a:ext>
            </a:extLst>
          </p:cNvPr>
          <p:cNvSpPr/>
          <p:nvPr/>
        </p:nvSpPr>
        <p:spPr>
          <a:xfrm>
            <a:off x="3036304" y="2586181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1976CA-758D-49FD-A8A9-4C0E26F2E10E}"/>
              </a:ext>
            </a:extLst>
          </p:cNvPr>
          <p:cNvSpPr/>
          <p:nvPr/>
        </p:nvSpPr>
        <p:spPr>
          <a:xfrm>
            <a:off x="2163874" y="4341890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4ABB19-7944-4612-87BE-1447BA169FAD}"/>
              </a:ext>
            </a:extLst>
          </p:cNvPr>
          <p:cNvSpPr/>
          <p:nvPr/>
        </p:nvSpPr>
        <p:spPr>
          <a:xfrm>
            <a:off x="3663637" y="4370400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A3001F-7CFC-40C6-8430-4B74B1735982}"/>
              </a:ext>
            </a:extLst>
          </p:cNvPr>
          <p:cNvSpPr/>
          <p:nvPr/>
        </p:nvSpPr>
        <p:spPr>
          <a:xfrm>
            <a:off x="1837665" y="3817128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CF48A4-4C9D-4BF1-8D85-60B3A188F232}"/>
              </a:ext>
            </a:extLst>
          </p:cNvPr>
          <p:cNvSpPr/>
          <p:nvPr/>
        </p:nvSpPr>
        <p:spPr>
          <a:xfrm>
            <a:off x="3648924" y="5488833"/>
            <a:ext cx="115808" cy="139914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D20D8B-43A1-4124-B4DD-E628AF8779D7}"/>
              </a:ext>
            </a:extLst>
          </p:cNvPr>
          <p:cNvSpPr/>
          <p:nvPr/>
        </p:nvSpPr>
        <p:spPr>
          <a:xfrm>
            <a:off x="931753" y="2749129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A70173-7E6B-4B35-B8E9-051C431131D4}"/>
              </a:ext>
            </a:extLst>
          </p:cNvPr>
          <p:cNvSpPr/>
          <p:nvPr/>
        </p:nvSpPr>
        <p:spPr>
          <a:xfrm>
            <a:off x="3006505" y="3938699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A6865F-4BC1-493D-AF31-3FE5EE5AFAA7}"/>
              </a:ext>
            </a:extLst>
          </p:cNvPr>
          <p:cNvSpPr/>
          <p:nvPr/>
        </p:nvSpPr>
        <p:spPr>
          <a:xfrm>
            <a:off x="732332" y="3829325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24E275-3A5E-42F0-9275-D8D0CD76EF7E}"/>
              </a:ext>
            </a:extLst>
          </p:cNvPr>
          <p:cNvSpPr/>
          <p:nvPr/>
        </p:nvSpPr>
        <p:spPr>
          <a:xfrm>
            <a:off x="2741503" y="3488350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1BA120-2076-4F47-8D00-F41820C06EAE}"/>
              </a:ext>
            </a:extLst>
          </p:cNvPr>
          <p:cNvSpPr/>
          <p:nvPr/>
        </p:nvSpPr>
        <p:spPr>
          <a:xfrm>
            <a:off x="2096742" y="2556053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8A6CEE-FF99-4749-A339-0F41D1896982}"/>
              </a:ext>
            </a:extLst>
          </p:cNvPr>
          <p:cNvSpPr/>
          <p:nvPr/>
        </p:nvSpPr>
        <p:spPr>
          <a:xfrm>
            <a:off x="824246" y="5244042"/>
            <a:ext cx="115808" cy="139914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3A71C-EF96-4461-A982-18505D5A6A2E}"/>
              </a:ext>
            </a:extLst>
          </p:cNvPr>
          <p:cNvSpPr/>
          <p:nvPr/>
        </p:nvSpPr>
        <p:spPr>
          <a:xfrm>
            <a:off x="2526861" y="5668686"/>
            <a:ext cx="115808" cy="139914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99DCA2-483A-4E65-93C1-FFF1813B16CC}"/>
              </a:ext>
            </a:extLst>
          </p:cNvPr>
          <p:cNvSpPr/>
          <p:nvPr/>
        </p:nvSpPr>
        <p:spPr>
          <a:xfrm>
            <a:off x="1937067" y="5522175"/>
            <a:ext cx="115808" cy="139914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F794CE-5F98-435C-92D9-24BB2B99F0CA}"/>
              </a:ext>
            </a:extLst>
          </p:cNvPr>
          <p:cNvSpPr/>
          <p:nvPr/>
        </p:nvSpPr>
        <p:spPr>
          <a:xfrm>
            <a:off x="1503740" y="2658687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B7A7D3-50CE-4363-8C3C-164C4F2E3EE4}"/>
              </a:ext>
            </a:extLst>
          </p:cNvPr>
          <p:cNvSpPr/>
          <p:nvPr/>
        </p:nvSpPr>
        <p:spPr>
          <a:xfrm>
            <a:off x="3608291" y="2821592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B3BB7C-D984-49E8-B4B8-6A2D0ABD3EA5}"/>
              </a:ext>
            </a:extLst>
          </p:cNvPr>
          <p:cNvSpPr txBox="1"/>
          <p:nvPr/>
        </p:nvSpPr>
        <p:spPr>
          <a:xfrm>
            <a:off x="4470374" y="2869337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92,51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50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F64207-22C2-4879-BFCF-8190DBFBD99D}"/>
              </a:ext>
            </a:extLst>
          </p:cNvPr>
          <p:cNvSpPr txBox="1"/>
          <p:nvPr/>
        </p:nvSpPr>
        <p:spPr>
          <a:xfrm>
            <a:off x="4578586" y="2816716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149,41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60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8586C-6FAE-4753-81C7-FD27AE5D17ED}"/>
              </a:ext>
            </a:extLst>
          </p:cNvPr>
          <p:cNvSpPr txBox="1"/>
          <p:nvPr/>
        </p:nvSpPr>
        <p:spPr>
          <a:xfrm>
            <a:off x="4615340" y="2910538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233,72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70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0CC82B-DA5B-49DC-999C-6BD56B5F2BA3}"/>
              </a:ext>
            </a:extLst>
          </p:cNvPr>
          <p:cNvSpPr txBox="1"/>
          <p:nvPr/>
        </p:nvSpPr>
        <p:spPr>
          <a:xfrm>
            <a:off x="4599525" y="2898484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355,08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80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6830E4-90F3-4896-A73F-8688DF84C11A}"/>
              </a:ext>
            </a:extLst>
          </p:cNvPr>
          <p:cNvSpPr txBox="1"/>
          <p:nvPr/>
        </p:nvSpPr>
        <p:spPr>
          <a:xfrm>
            <a:off x="4444899" y="2856177"/>
            <a:ext cx="4203073" cy="147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525,79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90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9CF7E-C946-404C-A655-93338C7A4D4E}"/>
              </a:ext>
            </a:extLst>
          </p:cNvPr>
          <p:cNvSpPr txBox="1"/>
          <p:nvPr/>
        </p:nvSpPr>
        <p:spPr>
          <a:xfrm>
            <a:off x="4468346" y="2834846"/>
            <a:ext cx="4203073" cy="1737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mmHg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 = 100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344BDBD-9F2E-407B-B403-3FB1350EF0F6}"/>
              </a:ext>
            </a:extLst>
          </p:cNvPr>
          <p:cNvSpPr/>
          <p:nvPr/>
        </p:nvSpPr>
        <p:spPr>
          <a:xfrm>
            <a:off x="3584915" y="5446607"/>
            <a:ext cx="225582" cy="200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19E197-0CFF-4821-8121-F5DD0B896983}"/>
              </a:ext>
            </a:extLst>
          </p:cNvPr>
          <p:cNvSpPr/>
          <p:nvPr/>
        </p:nvSpPr>
        <p:spPr>
          <a:xfrm>
            <a:off x="3155298" y="5648813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492CE5E-B879-4070-A01E-85FFD74AB543}"/>
              </a:ext>
            </a:extLst>
          </p:cNvPr>
          <p:cNvSpPr/>
          <p:nvPr/>
        </p:nvSpPr>
        <p:spPr>
          <a:xfrm>
            <a:off x="2493217" y="5628747"/>
            <a:ext cx="225582" cy="200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D0A3BA-0194-49F2-9CAE-D11F05B53C59}"/>
              </a:ext>
            </a:extLst>
          </p:cNvPr>
          <p:cNvSpPr/>
          <p:nvPr/>
        </p:nvSpPr>
        <p:spPr>
          <a:xfrm>
            <a:off x="1890924" y="5491964"/>
            <a:ext cx="225582" cy="200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7D3EFAA-D4EF-4138-97F2-BDC0BC4D2178}"/>
              </a:ext>
            </a:extLst>
          </p:cNvPr>
          <p:cNvSpPr/>
          <p:nvPr/>
        </p:nvSpPr>
        <p:spPr>
          <a:xfrm>
            <a:off x="1174365" y="4880180"/>
            <a:ext cx="225582" cy="200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9DF7929-CF65-4840-8D3E-716CBCC5F804}"/>
              </a:ext>
            </a:extLst>
          </p:cNvPr>
          <p:cNvSpPr/>
          <p:nvPr/>
        </p:nvSpPr>
        <p:spPr>
          <a:xfrm>
            <a:off x="781997" y="5207296"/>
            <a:ext cx="225582" cy="2003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C26D8C-0E61-4A27-8732-1DF2D42D3AD0}"/>
              </a:ext>
            </a:extLst>
          </p:cNvPr>
          <p:cNvSpPr/>
          <p:nvPr/>
        </p:nvSpPr>
        <p:spPr>
          <a:xfrm>
            <a:off x="2440214" y="5646943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D03B2E-023F-4566-AE05-583C532930A8}"/>
              </a:ext>
            </a:extLst>
          </p:cNvPr>
          <p:cNvSpPr/>
          <p:nvPr/>
        </p:nvSpPr>
        <p:spPr>
          <a:xfrm>
            <a:off x="1926530" y="5628747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5DD9A86-F3B6-4E6A-8763-52D457D93FD7}"/>
              </a:ext>
            </a:extLst>
          </p:cNvPr>
          <p:cNvSpPr/>
          <p:nvPr/>
        </p:nvSpPr>
        <p:spPr>
          <a:xfrm>
            <a:off x="3633100" y="5618084"/>
            <a:ext cx="225582" cy="200336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E9A18E5-E1B3-4C4C-B4A9-CF0D5B8940C1}"/>
              </a:ext>
            </a:extLst>
          </p:cNvPr>
          <p:cNvSpPr/>
          <p:nvPr/>
        </p:nvSpPr>
        <p:spPr>
          <a:xfrm>
            <a:off x="1520701" y="5582753"/>
            <a:ext cx="225582" cy="227195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7DA0B10-819B-41FD-8655-F43DDBCC89EE}"/>
              </a:ext>
            </a:extLst>
          </p:cNvPr>
          <p:cNvSpPr/>
          <p:nvPr/>
        </p:nvSpPr>
        <p:spPr>
          <a:xfrm>
            <a:off x="1079522" y="5517335"/>
            <a:ext cx="225582" cy="267772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9A4CEE-C6BC-4193-BA96-9A29903D130C}"/>
              </a:ext>
            </a:extLst>
          </p:cNvPr>
          <p:cNvSpPr txBox="1"/>
          <p:nvPr/>
        </p:nvSpPr>
        <p:spPr>
          <a:xfrm>
            <a:off x="4329714" y="2686349"/>
            <a:ext cx="4694973" cy="2228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100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FA7B8E-B804-41F5-9145-41C1F9CB8B68}"/>
              </a:ext>
            </a:extLst>
          </p:cNvPr>
          <p:cNvSpPr/>
          <p:nvPr/>
        </p:nvSpPr>
        <p:spPr>
          <a:xfrm>
            <a:off x="681603" y="4257857"/>
            <a:ext cx="3408062" cy="346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6C7A40-3B4A-4B09-9497-C8F62199AE39}"/>
              </a:ext>
            </a:extLst>
          </p:cNvPr>
          <p:cNvSpPr/>
          <p:nvPr/>
        </p:nvSpPr>
        <p:spPr>
          <a:xfrm>
            <a:off x="681604" y="4551954"/>
            <a:ext cx="3421576" cy="47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C2AA83-F79D-4C20-9878-147609D485B6}"/>
              </a:ext>
            </a:extLst>
          </p:cNvPr>
          <p:cNvSpPr/>
          <p:nvPr/>
        </p:nvSpPr>
        <p:spPr>
          <a:xfrm>
            <a:off x="723100" y="5280293"/>
            <a:ext cx="3378120" cy="33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C48313-579A-42D2-974D-27F7CC9F095D}"/>
              </a:ext>
            </a:extLst>
          </p:cNvPr>
          <p:cNvSpPr/>
          <p:nvPr/>
        </p:nvSpPr>
        <p:spPr>
          <a:xfrm>
            <a:off x="681605" y="4944941"/>
            <a:ext cx="3428999" cy="33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7A2D15-D12C-4566-B115-9B3F11CF63ED}"/>
              </a:ext>
            </a:extLst>
          </p:cNvPr>
          <p:cNvSpPr/>
          <p:nvPr/>
        </p:nvSpPr>
        <p:spPr>
          <a:xfrm>
            <a:off x="723101" y="5495775"/>
            <a:ext cx="3387504" cy="33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CB6A8-4221-4C9B-97C3-020BA0424B35}"/>
              </a:ext>
            </a:extLst>
          </p:cNvPr>
          <p:cNvSpPr txBox="1"/>
          <p:nvPr/>
        </p:nvSpPr>
        <p:spPr>
          <a:xfrm>
            <a:off x="4565964" y="1117582"/>
            <a:ext cx="4437017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bay hơi diễn ra ở bề mặt chất lỏng.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FC7D89-9577-4C0E-ADB4-B0654FAD3475}"/>
              </a:ext>
            </a:extLst>
          </p:cNvPr>
          <p:cNvSpPr txBox="1"/>
          <p:nvPr/>
        </p:nvSpPr>
        <p:spPr>
          <a:xfrm>
            <a:off x="4248596" y="2829467"/>
            <a:ext cx="4835514" cy="28268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 BỘ NƯỚC LỎNG ĐÃ 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HƠI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5505D-E8A8-4EAF-9871-B1ED4C192C93}"/>
              </a:ext>
            </a:extLst>
          </p:cNvPr>
          <p:cNvSpPr txBox="1"/>
          <p:nvPr/>
        </p:nvSpPr>
        <p:spPr>
          <a:xfrm>
            <a:off x="4461095" y="775766"/>
            <a:ext cx="4467949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vi-VN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H2O</a:t>
            </a:r>
            <a:r>
              <a:rPr lang="vi-VN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vi-VN" sz="32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vi-VN" sz="3200" b="1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Quá trình bay hơi diễn ra trong toàn bộ thể tích của pha lỏng.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81E33-AD40-41BE-B318-669C955E00D5}"/>
              </a:ext>
            </a:extLst>
          </p:cNvPr>
          <p:cNvSpPr txBox="1"/>
          <p:nvPr/>
        </p:nvSpPr>
        <p:spPr>
          <a:xfrm>
            <a:off x="4420258" y="772920"/>
            <a:ext cx="4587638" cy="2103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A912E1-1EA6-4B5B-9D64-8CD97B4B2D15}"/>
              </a:ext>
            </a:extLst>
          </p:cNvPr>
          <p:cNvSpPr/>
          <p:nvPr/>
        </p:nvSpPr>
        <p:spPr>
          <a:xfrm>
            <a:off x="3664746" y="561607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CD3B09B-0BC2-4F9E-8241-79761879A819}"/>
              </a:ext>
            </a:extLst>
          </p:cNvPr>
          <p:cNvSpPr/>
          <p:nvPr/>
        </p:nvSpPr>
        <p:spPr>
          <a:xfrm>
            <a:off x="3174184" y="559708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179B59-D746-4DF2-80E6-892002DF49F5}"/>
              </a:ext>
            </a:extLst>
          </p:cNvPr>
          <p:cNvSpPr/>
          <p:nvPr/>
        </p:nvSpPr>
        <p:spPr>
          <a:xfrm>
            <a:off x="2485505" y="5605212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038C04-CF67-4F2A-AE3F-2A506D600DE7}"/>
              </a:ext>
            </a:extLst>
          </p:cNvPr>
          <p:cNvSpPr/>
          <p:nvPr/>
        </p:nvSpPr>
        <p:spPr>
          <a:xfrm>
            <a:off x="1966985" y="559248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1B9B599-044C-49E6-A9D5-7488AFF5ED53}"/>
              </a:ext>
            </a:extLst>
          </p:cNvPr>
          <p:cNvSpPr/>
          <p:nvPr/>
        </p:nvSpPr>
        <p:spPr>
          <a:xfrm>
            <a:off x="1567253" y="5518946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B3BC69-F336-417E-BFB9-B9FD69325BDB}"/>
              </a:ext>
            </a:extLst>
          </p:cNvPr>
          <p:cNvSpPr/>
          <p:nvPr/>
        </p:nvSpPr>
        <p:spPr>
          <a:xfrm>
            <a:off x="1123027" y="556275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0C23F-D630-481E-B435-4675709B5E57}"/>
              </a:ext>
            </a:extLst>
          </p:cNvPr>
          <p:cNvSpPr txBox="1"/>
          <p:nvPr/>
        </p:nvSpPr>
        <p:spPr>
          <a:xfrm>
            <a:off x="666694" y="5190644"/>
            <a:ext cx="3408157" cy="640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DC91A-42CE-47B3-BEEB-5AB2672D7AA7}"/>
              </a:ext>
            </a:extLst>
          </p:cNvPr>
          <p:cNvSpPr/>
          <p:nvPr/>
        </p:nvSpPr>
        <p:spPr>
          <a:xfrm>
            <a:off x="2148737" y="432171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8594D9-F483-4077-AEE7-660FA1B3219A}"/>
              </a:ext>
            </a:extLst>
          </p:cNvPr>
          <p:cNvSpPr/>
          <p:nvPr/>
        </p:nvSpPr>
        <p:spPr>
          <a:xfrm flipV="1">
            <a:off x="1488955" y="4602409"/>
            <a:ext cx="228600" cy="236883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18F836-9038-4F57-AFC5-34321DF1B298}"/>
              </a:ext>
            </a:extLst>
          </p:cNvPr>
          <p:cNvSpPr/>
          <p:nvPr/>
        </p:nvSpPr>
        <p:spPr>
          <a:xfrm>
            <a:off x="2356165" y="4946218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F0C09-4E16-4411-A855-F9FD2199DD92}"/>
              </a:ext>
            </a:extLst>
          </p:cNvPr>
          <p:cNvSpPr txBox="1"/>
          <p:nvPr/>
        </p:nvSpPr>
        <p:spPr>
          <a:xfrm>
            <a:off x="345111" y="1988738"/>
            <a:ext cx="4022108" cy="473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13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78 0.05324 L 0.03854 0.09792 C 0.04757 0.1088 0.06076 0.11574 0.07552 0.11713 C 0.09166 0.11875 0.1052 0.11412 0.11493 0.10579 L 0.16163 0.06852 " pathEditMode="relative" rAng="24000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729 -0.06782 C 0.04775 -0.06782 0.08108 -0.03241 0.08108 0.01158 C 0.08108 0.05556 0.04775 0.09213 0.00729 0.09213 C -0.03334 0.09213 -0.06632 0.05556 -0.06632 0.01158 C -0.06632 -0.03241 -0.03334 -0.06782 0.00729 -0.06782 Z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8924 0.08379 C 0.08924 0.13588 0.07101 0.17939 0.04879 0.17939 C 0.02309 0.17939 0.01355 0.13148 0.0099 0.10254 L 0.00573 0.06527 C 0.00157 0.03611 -0.00816 -0.00973 -0.03732 -0.00973 C -0.05625 -0.00973 -0.07691 0.03194 -0.07691 0.08379 C -0.07691 0.13588 -0.05625 0.17939 -0.03732 0.17939 C -0.00816 0.17939 0.00157 0.13148 0.00573 0.10254 L 0.0099 0.06527 C 0.01355 0.03611 0.02309 -0.00973 0.04879 -0.00973 C 0.07101 -0.00973 0.08924 0.03194 0.08924 0.08379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72222E-6 4.81481E-6 L -0.00018 -0.122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1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4.81481E-6 L 1.66667E-6 -0.094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-1.85185E-6 L -0.02396 -0.184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9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6614 -0.00231 C 0.11215 -0.00231 0.14982 -0.0368 0.14982 -0.07893 C 0.14982 -0.12106 0.11215 -0.15532 0.06614 -0.15532 C 0.01996 -0.15532 -0.01754 -0.12106 -0.01754 -0.07893 C -0.01754 -0.0368 0.01996 -0.00231 0.06614 -0.00231 Z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37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3.7037E-7 L 0.02222 0.02454 C 0.02691 0.03009 0.03385 0.03333 0.04114 0.03333 C 0.0493 0.03333 0.0559 0.03009 0.06059 0.02454 L 0.08298 3.7037E-7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-4.81481E-6 L -0.00469 0.0787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44444E-6 4.07407E-6 L -0.08975 0.0333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1.48148E-6 L 0.07205 -0.0145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-1.85185E-6 L -0.06494 0.0902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8" presetID="31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8" presetID="42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11111E-6 3.33333E-6 L 0.05261 -0.0349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175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7 -3.7037E-6 L -0.00538 -0.2493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247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04 -0.0095 L 0.00329 -0.2627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66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34 -0.00371 L 0.02535 -0.25602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-1261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7 -0.01481 L 0.01892 -0.27106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12824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22 -0.01157 L 0.00034 -0.26921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894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434 -0.01204 L -0.05104 -0.32385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1560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7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9601 0.4713 L 0.16302 0.51134 C 0.17708 0.52037 0.19809 0.52523 0.21996 0.52523 C 0.24496 0.52523 0.26493 0.52037 0.27899 0.51134 L 0.34601 0.4713 " pathEditMode="relative" rAng="0" ptsTypes="AAAAA">
                                      <p:cBhvr>
                                        <p:cTn id="2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559 0.01134 C 0.10764 0.01134 0.14983 0.04676 0.14983 0.09074 C 0.14983 0.13449 0.10764 0.17037 0.0559 0.17037 C 0.00451 0.17037 -0.03785 0.13449 -0.03785 0.09074 C -0.03785 0.04676 0.00451 0.01134 0.0559 0.01134 Z " pathEditMode="relative" rAng="0" ptsTypes="AAAAA">
                                      <p:cBhvr>
                                        <p:cTn id="2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4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562 -0.06203 L 0.16476 -0.03727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1227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26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4306 0.0213 C -0.04306 0.0544 -0.01597 0.08125 0.01701 0.08125 C 0.0559 0.08125 0.06996 0.05139 0.07587 0.03334 L 0.08194 0.00926 C 0.08802 -0.00879 0.10295 -0.03865 0.14687 -0.03865 C 0.175 -0.03865 0.20694 -0.0118 0.20694 0.0213 C 0.20694 0.0544 0.175 0.08125 0.14687 0.08125 C 0.10295 0.08125 0.08802 0.05139 0.08194 0.03334 L 0.07587 0.00926 C 0.06996 -0.00879 0.0559 -0.03865 0.01701 -0.03865 C -0.01597 -0.03865 -0.04306 -0.0118 -0.04306 0.0213 Z " pathEditMode="relative" rAng="0" ptsTypes="AAAAAAAAAAA">
                                      <p:cBhvr>
                                        <p:cTn id="2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37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591 0.07014 L 0.06111 0.11019 C 0.07517 0.11922 0.09618 0.12408 0.11805 0.12408 C 0.14305 0.12408 0.16302 0.11922 0.17708 0.11019 L 0.24409 0.07014 " pathEditMode="relative" rAng="0" ptsTypes="AAAAA">
                                      <p:cBhvr>
                                        <p:cTn id="2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repeatCount="indefinite" accel="50000" decel="50000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4306 0.0213 L -0.03334 -0.06203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4167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repeatCount="indefinite" accel="50000" decel="50000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288 0.02524 L 0.10798 0.02755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  <p:bldP spid="49" grpId="0" animBg="1"/>
      <p:bldP spid="51" grpId="0" animBg="1"/>
      <p:bldP spid="52" grpId="0" animBg="1"/>
      <p:bldP spid="54" grpId="0" animBg="1"/>
      <p:bldP spid="54" grpId="1" animBg="1"/>
      <p:bldP spid="55" grpId="0" animBg="1"/>
      <p:bldP spid="55" grpId="1" animBg="1"/>
      <p:bldP spid="32" grpId="0" animBg="1"/>
      <p:bldP spid="33" grpId="0" animBg="1"/>
      <p:bldP spid="58" grpId="0" animBg="1"/>
      <p:bldP spid="57" grpId="0" animBg="1"/>
      <p:bldP spid="59" grpId="0" animBg="1"/>
      <p:bldP spid="56" grpId="0" animBg="1"/>
      <p:bldP spid="60" grpId="0" animBg="1"/>
      <p:bldP spid="64" grpId="0" animBg="1"/>
      <p:bldP spid="64" grpId="1" animBg="1"/>
      <p:bldP spid="65" grpId="0" animBg="1"/>
      <p:bldP spid="66" grpId="0" animBg="1"/>
      <p:bldP spid="67" grpId="0" animBg="1"/>
      <p:bldP spid="68" grpId="0" animBg="1"/>
      <p:bldP spid="70" grpId="0" animBg="1"/>
      <p:bldP spid="70" grpId="1" animBg="1"/>
      <p:bldP spid="71" grpId="0" animBg="1"/>
      <p:bldP spid="71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74" grpId="0" animBg="1"/>
      <p:bldP spid="25" grpId="0" animBg="1"/>
      <p:bldP spid="24" grpId="0" animBg="1"/>
      <p:bldP spid="76" grpId="0" animBg="1"/>
      <p:bldP spid="77" grpId="0" animBg="1"/>
      <p:bldP spid="78" grpId="0" animBg="1"/>
      <p:bldP spid="79" grpId="0" animBg="1"/>
      <p:bldP spid="69" grpId="0" animBg="1"/>
      <p:bldP spid="4" grpId="0" animBg="1"/>
      <p:bldP spid="5" grpId="0" animBg="1"/>
      <p:bldP spid="5" grpId="1" animBg="1"/>
      <p:bldP spid="72" grpId="0" animBg="1"/>
      <p:bldP spid="72" grpId="1" animBg="1"/>
      <p:bldP spid="73" grpId="0" animBg="1"/>
      <p:bldP spid="73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6" grpId="0" animBg="1"/>
      <p:bldP spid="9" grpId="0" animBg="1"/>
      <p:bldP spid="9" grpId="1" animBg="1"/>
      <p:bldP spid="9" grpId="2" animBg="1"/>
      <p:bldP spid="83" grpId="0" animBg="1"/>
      <p:bldP spid="83" grpId="1" animBg="1"/>
      <p:bldP spid="83" grpId="2" animBg="1"/>
      <p:bldP spid="83" grpId="3" animBg="1"/>
      <p:bldP spid="83" grpId="4" animBg="1"/>
      <p:bldP spid="84" grpId="0" animBg="1"/>
      <p:bldP spid="84" grpId="1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E3CCAFD-708B-4629-84DD-5B84BD94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609600"/>
            <a:ext cx="9029700" cy="205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dung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altLang="en-US" sz="3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sz="3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200" i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1FD3FB-4B17-4CEE-8557-15C29BACE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3390901"/>
            <a:ext cx="9144000" cy="1752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71C930A-EEFA-4CA1-9FFE-4654104E7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36170"/>
            <a:ext cx="8343900" cy="121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DỤNG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Một nồi áp suất có van xã áp ở 2,5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atm. Hãy tính nhiệt độ sôi của nước trong nồi đó. Cho biết nhiệt bay hơi của nước là 40,656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kJ/mol.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8D2D-F8A1-486C-8629-9C0809FF73E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2819400"/>
            <a:ext cx="8439150" cy="1891672"/>
          </a:xfrm>
          <a:blipFill>
            <a:blip r:embed="rId2"/>
            <a:stretch>
              <a:fillRect l="-1517" t="-1935" b="-7742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11AFA-E456-44C6-855F-BFFDD845A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568" y="2034534"/>
            <a:ext cx="2690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altLang="en-US" sz="4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128</a:t>
            </a:r>
            <a:r>
              <a:rPr lang="vi-VN" altLang="en-US" sz="40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alt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FA5EA-13B1-4843-BCBB-6EA1AEE4D078}"/>
              </a:ext>
            </a:extLst>
          </p:cNvPr>
          <p:cNvSpPr txBox="1"/>
          <p:nvPr/>
        </p:nvSpPr>
        <p:spPr>
          <a:xfrm>
            <a:off x="914400" y="4696235"/>
            <a:ext cx="7315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1743A70-4B17-4A3B-9DED-2758AFF7F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350" y="-11098"/>
            <a:ext cx="8763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 ĐỘ ĐÔNG ĐẶC CỦA NƯỚC NGUYÊN CHẤT</a:t>
            </a:r>
          </a:p>
        </p:txBody>
      </p:sp>
      <p:sp>
        <p:nvSpPr>
          <p:cNvPr id="36867" name="Line 3">
            <a:extLst>
              <a:ext uri="{FF2B5EF4-FFF2-40B4-BE49-F238E27FC236}">
                <a16:creationId xmlns:a16="http://schemas.microsoft.com/office/drawing/2014/main" id="{A0C36CF9-AC1B-4EB1-B299-629943AB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86400"/>
            <a:ext cx="5257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0A9F7825-3634-4734-A377-72788E2A0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334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3E1725D0-C624-448B-9C48-B894B69AF5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399" y="723900"/>
            <a:ext cx="1" cy="461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0" name="Arc 6">
            <a:extLst>
              <a:ext uri="{FF2B5EF4-FFF2-40B4-BE49-F238E27FC236}">
                <a16:creationId xmlns:a16="http://schemas.microsoft.com/office/drawing/2014/main" id="{C7BA68C3-5319-452A-8D0C-85D38B866449}"/>
              </a:ext>
            </a:extLst>
          </p:cNvPr>
          <p:cNvSpPr>
            <a:spLocks/>
          </p:cNvSpPr>
          <p:nvPr/>
        </p:nvSpPr>
        <p:spPr bwMode="auto">
          <a:xfrm flipV="1">
            <a:off x="1828800" y="3886200"/>
            <a:ext cx="1319213" cy="915988"/>
          </a:xfrm>
          <a:custGeom>
            <a:avLst/>
            <a:gdLst>
              <a:gd name="T0" fmla="*/ 2147483646 w 19560"/>
              <a:gd name="T1" fmla="*/ 0 h 21182"/>
              <a:gd name="T2" fmla="*/ 2147483646 w 19560"/>
              <a:gd name="T3" fmla="*/ 2147483646 h 21182"/>
              <a:gd name="T4" fmla="*/ 0 w 19560"/>
              <a:gd name="T5" fmla="*/ 2147483646 h 21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60" h="21182" fill="none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</a:path>
              <a:path w="19560" h="21182" stroke="0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  <a:lnTo>
                  <a:pt x="0" y="21182"/>
                </a:lnTo>
                <a:lnTo>
                  <a:pt x="4227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1" name="Arc 7">
            <a:extLst>
              <a:ext uri="{FF2B5EF4-FFF2-40B4-BE49-F238E27FC236}">
                <a16:creationId xmlns:a16="http://schemas.microsoft.com/office/drawing/2014/main" id="{81FBB7A2-BBC3-4A7F-B1E7-D671AE13F001}"/>
              </a:ext>
            </a:extLst>
          </p:cNvPr>
          <p:cNvSpPr>
            <a:spLocks/>
          </p:cNvSpPr>
          <p:nvPr/>
        </p:nvSpPr>
        <p:spPr bwMode="auto">
          <a:xfrm flipV="1">
            <a:off x="3139287" y="1222374"/>
            <a:ext cx="2499514" cy="3044826"/>
          </a:xfrm>
          <a:custGeom>
            <a:avLst/>
            <a:gdLst>
              <a:gd name="T0" fmla="*/ 0 w 22048"/>
              <a:gd name="T1" fmla="*/ 2147483646 h 21600"/>
              <a:gd name="T2" fmla="*/ 2147483646 w 22048"/>
              <a:gd name="T3" fmla="*/ 2147483646 h 21600"/>
              <a:gd name="T4" fmla="*/ 2147483646 w 2204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48" h="21600" fill="none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</a:path>
              <a:path w="22048" h="21600" stroke="0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  <a:lnTo>
                  <a:pt x="609" y="21600"/>
                </a:lnTo>
                <a:lnTo>
                  <a:pt x="-1" y="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BA813FD3-5683-4AFC-84BF-1D5CB78CBD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97932" y="1305384"/>
            <a:ext cx="436445" cy="2961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0FE97CF9-D4D4-4B75-BDBC-29F6A532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69" y="268843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  <a:endParaRPr lang="en-US" altLang="en-US" b="1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F55AC3A-267E-40A4-ADDD-6D545C04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014" y="263778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C0CC6F44-C4D5-453F-A02E-E87DCDB1C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905" y="411326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endParaRPr lang="en-US" altLang="en-US" b="1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125EF92A-654C-4FCD-9BBC-5E46612F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AE954C25-01BC-4D77-94C8-EAC0479EB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4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36878" name="Text Box 16">
            <a:extLst>
              <a:ext uri="{FF2B5EF4-FFF2-40B4-BE49-F238E27FC236}">
                <a16:creationId xmlns:a16="http://schemas.microsoft.com/office/drawing/2014/main" id="{551F5229-6D7B-429D-B7FB-0BB54DD3E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786" y="13053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36879" name="Text Box 17">
            <a:extLst>
              <a:ext uri="{FF2B5EF4-FFF2-40B4-BE49-F238E27FC236}">
                <a16:creationId xmlns:a16="http://schemas.microsoft.com/office/drawing/2014/main" id="{BBF1FB80-A516-4D64-B18A-A9AFAAE5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6" y="107678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36880" name="Text Box 20">
            <a:extLst>
              <a:ext uri="{FF2B5EF4-FFF2-40B4-BE49-F238E27FC236}">
                <a16:creationId xmlns:a16="http://schemas.microsoft.com/office/drawing/2014/main" id="{54616E6E-A228-470A-BE81-E21AFFC5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50" y="7239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P(atm)</a:t>
            </a:r>
          </a:p>
        </p:txBody>
      </p:sp>
      <p:sp>
        <p:nvSpPr>
          <p:cNvPr id="36881" name="Text Box 21">
            <a:extLst>
              <a:ext uri="{FF2B5EF4-FFF2-40B4-BE49-F238E27FC236}">
                <a16:creationId xmlns:a16="http://schemas.microsoft.com/office/drawing/2014/main" id="{D8988434-A3D6-47DF-A84A-AA35C9B59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148" y="50823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t(</a:t>
            </a:r>
            <a:r>
              <a:rPr lang="en-US" alt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C)</a:t>
            </a: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E3C33120-F74A-452D-8415-6F478CA73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3496" y="3429000"/>
            <a:ext cx="1676400" cy="0"/>
          </a:xfrm>
          <a:prstGeom prst="line">
            <a:avLst/>
          </a:prstGeom>
          <a:noFill/>
          <a:ln w="34925" cap="rnd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FDAFEBB1-F179-4D7B-BD91-462C42E594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798" y="3429000"/>
            <a:ext cx="15047" cy="1904999"/>
          </a:xfrm>
          <a:prstGeom prst="line">
            <a:avLst/>
          </a:prstGeom>
          <a:noFill/>
          <a:ln w="34925" cap="rnd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4" name="Text Box 25">
            <a:extLst>
              <a:ext uri="{FF2B5EF4-FFF2-40B4-BE49-F238E27FC236}">
                <a16:creationId xmlns:a16="http://schemas.microsoft.com/office/drawing/2014/main" id="{D1C9BF23-9CCD-4AEA-9609-7597043BC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332" y="573082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=0,0</a:t>
            </a:r>
          </a:p>
        </p:txBody>
      </p:sp>
      <p:sp>
        <p:nvSpPr>
          <p:cNvPr id="36885" name="Text Box 26">
            <a:extLst>
              <a:ext uri="{FF2B5EF4-FFF2-40B4-BE49-F238E27FC236}">
                <a16:creationId xmlns:a16="http://schemas.microsoft.com/office/drawing/2014/main" id="{3EC1ED50-5232-4466-9FDF-712D25E7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33" y="3124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1,00</a:t>
            </a:r>
          </a:p>
        </p:txBody>
      </p:sp>
      <p:sp>
        <p:nvSpPr>
          <p:cNvPr id="36886" name="Line 27">
            <a:extLst>
              <a:ext uri="{FF2B5EF4-FFF2-40B4-BE49-F238E27FC236}">
                <a16:creationId xmlns:a16="http://schemas.microsoft.com/office/drawing/2014/main" id="{A2D11BAC-998C-401F-AC68-E27ED29974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267200"/>
            <a:ext cx="1828800" cy="0"/>
          </a:xfrm>
          <a:prstGeom prst="line">
            <a:avLst/>
          </a:prstGeom>
          <a:noFill/>
          <a:ln w="28575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Line 28">
            <a:extLst>
              <a:ext uri="{FF2B5EF4-FFF2-40B4-BE49-F238E27FC236}">
                <a16:creationId xmlns:a16="http://schemas.microsoft.com/office/drawing/2014/main" id="{FBD92AA8-054A-4DEE-B1B3-9FE54C861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0" cy="1066800"/>
          </a:xfrm>
          <a:prstGeom prst="line">
            <a:avLst/>
          </a:prstGeom>
          <a:noFill/>
          <a:ln w="28575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8" name="Text Box 29">
            <a:extLst>
              <a:ext uri="{FF2B5EF4-FFF2-40B4-BE49-F238E27FC236}">
                <a16:creationId xmlns:a16="http://schemas.microsoft.com/office/drawing/2014/main" id="{0A209F61-F1C6-4FD0-83F7-665CCD68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0,006</a:t>
            </a:r>
          </a:p>
        </p:txBody>
      </p:sp>
      <p:sp>
        <p:nvSpPr>
          <p:cNvPr id="36889" name="Text Box 30">
            <a:extLst>
              <a:ext uri="{FF2B5EF4-FFF2-40B4-BE49-F238E27FC236}">
                <a16:creationId xmlns:a16="http://schemas.microsoft.com/office/drawing/2014/main" id="{1B2CA9EF-A57C-4975-A727-F104BC20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00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0,01</a:t>
            </a:r>
          </a:p>
        </p:txBody>
      </p:sp>
      <p:sp>
        <p:nvSpPr>
          <p:cNvPr id="36890" name="Line 31">
            <a:extLst>
              <a:ext uri="{FF2B5EF4-FFF2-40B4-BE49-F238E27FC236}">
                <a16:creationId xmlns:a16="http://schemas.microsoft.com/office/drawing/2014/main" id="{528FFAD6-6BC0-45C4-B69E-B483D8EB5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0831" y="3428998"/>
            <a:ext cx="1864536" cy="20217"/>
          </a:xfrm>
          <a:prstGeom prst="line">
            <a:avLst/>
          </a:prstGeom>
          <a:noFill/>
          <a:ln w="34925" cap="rnd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91" name="Line 32">
            <a:extLst>
              <a:ext uri="{FF2B5EF4-FFF2-40B4-BE49-F238E27FC236}">
                <a16:creationId xmlns:a16="http://schemas.microsoft.com/office/drawing/2014/main" id="{63EF0C2B-4A04-4117-882F-325A96C74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334000"/>
            <a:ext cx="914400" cy="447214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92" name="Line 33">
            <a:extLst>
              <a:ext uri="{FF2B5EF4-FFF2-40B4-BE49-F238E27FC236}">
                <a16:creationId xmlns:a16="http://schemas.microsoft.com/office/drawing/2014/main" id="{C269B77E-DC08-4F29-B17F-CC983211B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181600"/>
            <a:ext cx="5334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93" name="Line 34">
            <a:extLst>
              <a:ext uri="{FF2B5EF4-FFF2-40B4-BE49-F238E27FC236}">
                <a16:creationId xmlns:a16="http://schemas.microsoft.com/office/drawing/2014/main" id="{72AC5AD4-E042-49C0-A646-E4551814B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586" y="3452372"/>
            <a:ext cx="19111" cy="1906059"/>
          </a:xfrm>
          <a:prstGeom prst="line">
            <a:avLst/>
          </a:prstGeom>
          <a:noFill/>
          <a:ln w="34925" cap="rnd">
            <a:solidFill>
              <a:srgbClr val="CC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94" name="Text Box 35">
            <a:extLst>
              <a:ext uri="{FF2B5EF4-FFF2-40B4-BE49-F238E27FC236}">
                <a16:creationId xmlns:a16="http://schemas.microsoft.com/office/drawing/2014/main" id="{B07B2423-111C-475D-82A9-F198933C6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682" y="5715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=100</a:t>
            </a:r>
          </a:p>
        </p:txBody>
      </p:sp>
      <p:sp>
        <p:nvSpPr>
          <p:cNvPr id="36895" name="Line 36">
            <a:extLst>
              <a:ext uri="{FF2B5EF4-FFF2-40B4-BE49-F238E27FC236}">
                <a16:creationId xmlns:a16="http://schemas.microsoft.com/office/drawing/2014/main" id="{52273316-0C08-455F-8918-CEFEAF1FD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8228" y="5356280"/>
            <a:ext cx="152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9B4AB60-54DF-43A0-B4A3-420C1B8F4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762000"/>
            <a:ext cx="9296400" cy="2057400"/>
          </a:xfrm>
        </p:spPr>
        <p:txBody>
          <a:bodyPr/>
          <a:lstStyle/>
          <a:p>
            <a:pPr marL="174625" indent="57150" eaLnBrk="1" hangingPunct="1">
              <a:lnSpc>
                <a:spcPct val="150000"/>
              </a:lnSpc>
            </a:pP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dung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altLang="en-US" sz="3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sz="3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rắn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C3BDD42-9BF6-4E70-A462-AA02DA672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432772"/>
            <a:ext cx="9144000" cy="1676400"/>
          </a:xfrm>
        </p:spPr>
        <p:txBody>
          <a:bodyPr/>
          <a:lstStyle/>
          <a:p>
            <a:pPr marL="174625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ngòai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3">
            <a:extLst>
              <a:ext uri="{FF2B5EF4-FFF2-40B4-BE49-F238E27FC236}">
                <a16:creationId xmlns:a16="http://schemas.microsoft.com/office/drawing/2014/main" id="{A0C36CF9-AC1B-4EB1-B299-629943AB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86400"/>
            <a:ext cx="5257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0A9F7825-3634-4734-A377-72788E2A0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314196"/>
            <a:ext cx="4370539" cy="19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3E1725D0-C624-448B-9C48-B894B69AF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676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0" name="Arc 6">
            <a:extLst>
              <a:ext uri="{FF2B5EF4-FFF2-40B4-BE49-F238E27FC236}">
                <a16:creationId xmlns:a16="http://schemas.microsoft.com/office/drawing/2014/main" id="{C7BA68C3-5319-452A-8D0C-85D38B866449}"/>
              </a:ext>
            </a:extLst>
          </p:cNvPr>
          <p:cNvSpPr>
            <a:spLocks/>
          </p:cNvSpPr>
          <p:nvPr/>
        </p:nvSpPr>
        <p:spPr bwMode="auto">
          <a:xfrm flipV="1">
            <a:off x="1353461" y="3814403"/>
            <a:ext cx="1776413" cy="1054818"/>
          </a:xfrm>
          <a:custGeom>
            <a:avLst/>
            <a:gdLst>
              <a:gd name="T0" fmla="*/ 2147483646 w 19560"/>
              <a:gd name="T1" fmla="*/ 0 h 21182"/>
              <a:gd name="T2" fmla="*/ 2147483646 w 19560"/>
              <a:gd name="T3" fmla="*/ 2147483646 h 21182"/>
              <a:gd name="T4" fmla="*/ 0 w 19560"/>
              <a:gd name="T5" fmla="*/ 2147483646 h 21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60" h="21182" fill="none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</a:path>
              <a:path w="19560" h="21182" stroke="0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  <a:lnTo>
                  <a:pt x="0" y="21182"/>
                </a:lnTo>
                <a:lnTo>
                  <a:pt x="4227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6871" name="Arc 7">
            <a:extLst>
              <a:ext uri="{FF2B5EF4-FFF2-40B4-BE49-F238E27FC236}">
                <a16:creationId xmlns:a16="http://schemas.microsoft.com/office/drawing/2014/main" id="{81FBB7A2-BBC3-4A7F-B1E7-D671AE13F001}"/>
              </a:ext>
            </a:extLst>
          </p:cNvPr>
          <p:cNvSpPr>
            <a:spLocks/>
          </p:cNvSpPr>
          <p:nvPr/>
        </p:nvSpPr>
        <p:spPr bwMode="auto">
          <a:xfrm flipV="1">
            <a:off x="3114675" y="1600200"/>
            <a:ext cx="2447908" cy="2667000"/>
          </a:xfrm>
          <a:custGeom>
            <a:avLst/>
            <a:gdLst>
              <a:gd name="T0" fmla="*/ 0 w 22048"/>
              <a:gd name="T1" fmla="*/ 2147483646 h 21600"/>
              <a:gd name="T2" fmla="*/ 2147483646 w 22048"/>
              <a:gd name="T3" fmla="*/ 2147483646 h 21600"/>
              <a:gd name="T4" fmla="*/ 2147483646 w 2204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48" h="21600" fill="none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</a:path>
              <a:path w="22048" h="21600" stroke="0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  <a:lnTo>
                  <a:pt x="609" y="21600"/>
                </a:lnTo>
                <a:lnTo>
                  <a:pt x="-1" y="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BA813FD3-5683-4AFC-84BF-1D5CB78CBD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1981200"/>
            <a:ext cx="22860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0FE97CF9-D4D4-4B75-BDBC-29F6A532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67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F55AC3A-267E-40A4-ADDD-6D545C04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15427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C0CC6F44-C4D5-453F-A02E-E87DCDB1C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607" y="32136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125EF92A-654C-4FCD-9BBC-5E46612F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8719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AE954C25-01BC-4D77-94C8-EAC0479EB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295" y="493104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36878" name="Text Box 16">
            <a:extLst>
              <a:ext uri="{FF2B5EF4-FFF2-40B4-BE49-F238E27FC236}">
                <a16:creationId xmlns:a16="http://schemas.microsoft.com/office/drawing/2014/main" id="{551F5229-6D7B-429D-B7FB-0BB54DD3E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83" y="17562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</a:p>
        </p:txBody>
      </p:sp>
      <p:sp>
        <p:nvSpPr>
          <p:cNvPr id="36879" name="Text Box 17">
            <a:extLst>
              <a:ext uri="{FF2B5EF4-FFF2-40B4-BE49-F238E27FC236}">
                <a16:creationId xmlns:a16="http://schemas.microsoft.com/office/drawing/2014/main" id="{BBF1FB80-A516-4D64-B18A-A9AFAAE5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7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36880" name="Text Box 20">
            <a:extLst>
              <a:ext uri="{FF2B5EF4-FFF2-40B4-BE49-F238E27FC236}">
                <a16:creationId xmlns:a16="http://schemas.microsoft.com/office/drawing/2014/main" id="{54616E6E-A228-470A-BE81-E21AFFC59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P(atm)</a:t>
            </a:r>
          </a:p>
        </p:txBody>
      </p:sp>
      <p:sp>
        <p:nvSpPr>
          <p:cNvPr id="36881" name="Text Box 21">
            <a:extLst>
              <a:ext uri="{FF2B5EF4-FFF2-40B4-BE49-F238E27FC236}">
                <a16:creationId xmlns:a16="http://schemas.microsoft.com/office/drawing/2014/main" id="{D8988434-A3D6-47DF-A84A-AA35C9B59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899" y="5293225"/>
            <a:ext cx="1086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 (</a:t>
            </a:r>
            <a:r>
              <a:rPr lang="en-US" alt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C)</a:t>
            </a:r>
          </a:p>
        </p:txBody>
      </p:sp>
      <p:sp>
        <p:nvSpPr>
          <p:cNvPr id="36886" name="Line 27">
            <a:extLst>
              <a:ext uri="{FF2B5EF4-FFF2-40B4-BE49-F238E27FC236}">
                <a16:creationId xmlns:a16="http://schemas.microsoft.com/office/drawing/2014/main" id="{A2D11BAC-998C-401F-AC68-E27ED29974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267200"/>
            <a:ext cx="1828800" cy="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7" name="Line 28">
            <a:extLst>
              <a:ext uri="{FF2B5EF4-FFF2-40B4-BE49-F238E27FC236}">
                <a16:creationId xmlns:a16="http://schemas.microsoft.com/office/drawing/2014/main" id="{FBD92AA8-054A-4DEE-B1B3-9FE54C861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0" cy="1066800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8" name="Text Box 29">
            <a:extLst>
              <a:ext uri="{FF2B5EF4-FFF2-40B4-BE49-F238E27FC236}">
                <a16:creationId xmlns:a16="http://schemas.microsoft.com/office/drawing/2014/main" id="{0A209F61-F1C6-4FD0-83F7-665CCD68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0,006</a:t>
            </a:r>
          </a:p>
        </p:txBody>
      </p:sp>
      <p:sp>
        <p:nvSpPr>
          <p:cNvPr id="36889" name="Text Box 30">
            <a:extLst>
              <a:ext uri="{FF2B5EF4-FFF2-40B4-BE49-F238E27FC236}">
                <a16:creationId xmlns:a16="http://schemas.microsoft.com/office/drawing/2014/main" id="{1B2CA9EF-A57C-4975-A727-F104BC20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555" y="532409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0,01</a:t>
            </a:r>
          </a:p>
        </p:txBody>
      </p:sp>
      <p:sp>
        <p:nvSpPr>
          <p:cNvPr id="36890" name="Line 31">
            <a:extLst>
              <a:ext uri="{FF2B5EF4-FFF2-40B4-BE49-F238E27FC236}">
                <a16:creationId xmlns:a16="http://schemas.microsoft.com/office/drawing/2014/main" id="{528FFAD6-6BC0-45C4-B69E-B483D8EB5E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799" y="2514600"/>
            <a:ext cx="1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78B27-7F01-4991-828A-038D872F0F1F}"/>
              </a:ext>
            </a:extLst>
          </p:cNvPr>
          <p:cNvSpPr txBox="1"/>
          <p:nvPr/>
        </p:nvSpPr>
        <p:spPr>
          <a:xfrm>
            <a:off x="125240" y="194064"/>
            <a:ext cx="9086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SẤY THĂNG HOA THỰC PHẨM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DRYING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078AB-D0F0-4764-A35C-6B80A011623D}"/>
              </a:ext>
            </a:extLst>
          </p:cNvPr>
          <p:cNvSpPr txBox="1"/>
          <p:nvPr/>
        </p:nvSpPr>
        <p:spPr>
          <a:xfrm>
            <a:off x="0" y="791462"/>
            <a:ext cx="901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 ĐÔNG NHANH TP Ở - 30</a:t>
            </a:r>
            <a:r>
              <a:rPr lang="en-US" sz="2600" baseline="30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6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6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 -50</a:t>
            </a:r>
            <a:r>
              <a:rPr lang="en-US" sz="2600" baseline="300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6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sz="2600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ÁP SUẤT THẤP</a:t>
            </a:r>
            <a:endParaRPr lang="en-US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F4732-605C-4D0D-AB61-7031BA613D44}"/>
              </a:ext>
            </a:extLst>
          </p:cNvPr>
          <p:cNvSpPr txBox="1"/>
          <p:nvPr/>
        </p:nvSpPr>
        <p:spPr>
          <a:xfrm>
            <a:off x="1205131" y="4233199"/>
            <a:ext cx="548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O(R)              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sz="2800" b="1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O(H</a:t>
            </a:r>
            <a:r>
              <a:rPr lang="vi-VN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Ơ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I)</a:t>
            </a:r>
            <a:endParaRPr lang="en-US" sz="2800" dirty="0">
              <a:solidFill>
                <a:srgbClr val="CC00FF"/>
              </a:solidFill>
            </a:endParaRPr>
          </a:p>
        </p:txBody>
      </p:sp>
      <p:pic>
        <p:nvPicPr>
          <p:cNvPr id="83970" name="Picture 2" descr="Kết quả hình ảnh cho sây lạnh cà phê">
            <a:extLst>
              <a:ext uri="{FF2B5EF4-FFF2-40B4-BE49-F238E27FC236}">
                <a16:creationId xmlns:a16="http://schemas.microsoft.com/office/drawing/2014/main" id="{5B1389EB-B2FD-479F-B776-CAFCDB0B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59" y="1387206"/>
            <a:ext cx="313374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2DE6F-6DAC-47BC-AA53-69716CF6E9EA}"/>
              </a:ext>
            </a:extLst>
          </p:cNvPr>
          <p:cNvSpPr txBox="1"/>
          <p:nvPr/>
        </p:nvSpPr>
        <p:spPr>
          <a:xfrm>
            <a:off x="6657578" y="1836003"/>
            <a:ext cx="203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sấy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lạnh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CC027F-E035-4B48-AD0F-2003389C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66" y="3186114"/>
            <a:ext cx="2417464" cy="1683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C70CD-624A-459A-9A63-58F42CABA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960580"/>
            <a:ext cx="2590801" cy="18053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09F2D-B9E5-4185-98C0-C47BAAB8BBCF}"/>
              </a:ext>
            </a:extLst>
          </p:cNvPr>
          <p:cNvCxnSpPr/>
          <p:nvPr/>
        </p:nvCxnSpPr>
        <p:spPr>
          <a:xfrm>
            <a:off x="2514600" y="4572000"/>
            <a:ext cx="1295400" cy="0"/>
          </a:xfrm>
          <a:prstGeom prst="straightConnector1">
            <a:avLst/>
          </a:prstGeom>
          <a:ln w="38100"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70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40097E-4AE4-440E-B84B-29A60DCC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151"/>
            <a:ext cx="9144000" cy="373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CDE6E-9F6D-429F-8BA4-369193591213}"/>
              </a:ext>
            </a:extLst>
          </p:cNvPr>
          <p:cNvSpPr txBox="1"/>
          <p:nvPr/>
        </p:nvSpPr>
        <p:spPr>
          <a:xfrm>
            <a:off x="457200" y="298796"/>
            <a:ext cx="86106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ĐÁ KHÔ CO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 QUẢN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 PHẨM</a:t>
            </a:r>
          </a:p>
          <a:p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M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KHÓI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11B95-D330-4D60-BAC9-48A807D4B1B9}"/>
              </a:ext>
            </a:extLst>
          </p:cNvPr>
          <p:cNvSpPr txBox="1"/>
          <p:nvPr/>
        </p:nvSpPr>
        <p:spPr>
          <a:xfrm>
            <a:off x="2971800" y="620433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n-lt"/>
              </a:rPr>
              <a:t>GIẢN ĐỒ PHA CO</a:t>
            </a:r>
            <a:r>
              <a:rPr lang="vi-VN" sz="2400" b="1" baseline="-25000" dirty="0">
                <a:solidFill>
                  <a:srgbClr val="FF0000"/>
                </a:solidFill>
                <a:latin typeface="+mn-lt"/>
              </a:rPr>
              <a:t>2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D1DF4-F089-48DE-B6BA-DB573104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27332"/>
            <a:ext cx="3429000" cy="23335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483DEB-ADA1-4E3D-B0A2-D786986CD507}"/>
              </a:ext>
            </a:extLst>
          </p:cNvPr>
          <p:cNvSpPr/>
          <p:nvPr/>
        </p:nvSpPr>
        <p:spPr>
          <a:xfrm>
            <a:off x="3323464" y="5029009"/>
            <a:ext cx="1524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36001A-6902-4A5D-AB20-EC9077E7347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89444" y="5074403"/>
            <a:ext cx="2520214" cy="30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1235EE-F396-4FA4-961D-FAC298E82E04}"/>
              </a:ext>
            </a:extLst>
          </p:cNvPr>
          <p:cNvSpPr txBox="1"/>
          <p:nvPr/>
        </p:nvSpPr>
        <p:spPr>
          <a:xfrm>
            <a:off x="2819400" y="464354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ĐÁ KHÔ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7089F-7C34-425B-8CED-B6F6A984BE96}"/>
              </a:ext>
            </a:extLst>
          </p:cNvPr>
          <p:cNvSpPr txBox="1"/>
          <p:nvPr/>
        </p:nvSpPr>
        <p:spPr>
          <a:xfrm>
            <a:off x="6009658" y="487437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3711185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40097E-4AE4-440E-B84B-29A60DCC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4" y="2469177"/>
            <a:ext cx="5644284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0911CF-CB58-4D6F-B6F0-B0E782F95495}"/>
              </a:ext>
            </a:extLst>
          </p:cNvPr>
          <p:cNvSpPr txBox="1"/>
          <p:nvPr/>
        </p:nvSpPr>
        <p:spPr>
          <a:xfrm>
            <a:off x="6071304" y="2732334"/>
            <a:ext cx="2996495" cy="1134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vi-V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CHẤT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8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SIÊU TỚI HẠN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C7797B-6B87-4FEA-AEB5-B6EAFF7D96E4}"/>
              </a:ext>
            </a:extLst>
          </p:cNvPr>
          <p:cNvSpPr/>
          <p:nvPr/>
        </p:nvSpPr>
        <p:spPr>
          <a:xfrm>
            <a:off x="4961476" y="2685732"/>
            <a:ext cx="753700" cy="70045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1F877-E7D5-4EA2-AC43-FA62B8015246}"/>
              </a:ext>
            </a:extLst>
          </p:cNvPr>
          <p:cNvSpPr txBox="1"/>
          <p:nvPr/>
        </p:nvSpPr>
        <p:spPr>
          <a:xfrm>
            <a:off x="228600" y="218480"/>
            <a:ext cx="8877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0000FF"/>
                </a:solidFill>
                <a:latin typeface="+mn-lt"/>
              </a:rPr>
              <a:t>CHẤT LƯU SIÊU TỚI HẠN</a:t>
            </a:r>
            <a:r>
              <a:rPr lang="vi-VN" sz="2800" dirty="0">
                <a:latin typeface="+mn-lt"/>
              </a:rPr>
              <a:t>: tồn tại trong điều kiện áp suất và nhiệt độ cao hơn </a:t>
            </a:r>
            <a:r>
              <a:rPr lang="vi-VN" sz="2800" dirty="0">
                <a:solidFill>
                  <a:srgbClr val="FF0000"/>
                </a:solidFill>
                <a:latin typeface="+mn-lt"/>
                <a:hlinkClick r:id="rId3" tooltip="Điểm tới hạ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điểm tới hạn</a:t>
            </a:r>
            <a:r>
              <a:rPr lang="vi-VN" sz="2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vi-VN" sz="2800" dirty="0">
                <a:latin typeface="+mn-lt"/>
              </a:rPr>
              <a:t>vừa có thể khuếch tán trong không trung như </a:t>
            </a:r>
            <a:r>
              <a:rPr lang="vi-VN" sz="2800" dirty="0">
                <a:solidFill>
                  <a:srgbClr val="FF0000"/>
                </a:solidFill>
                <a:latin typeface="+mn-lt"/>
                <a:hlinkClick r:id="rId4" tooltip="Chất khí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chất khí</a:t>
            </a:r>
            <a:r>
              <a:rPr lang="vi-VN" sz="2800" dirty="0">
                <a:latin typeface="+mn-lt"/>
              </a:rPr>
              <a:t>, vừa có thể thấm qua vật chất như </a:t>
            </a:r>
            <a:r>
              <a:rPr lang="vi-VN" sz="2800" dirty="0">
                <a:solidFill>
                  <a:srgbClr val="FF0000"/>
                </a:solidFill>
                <a:latin typeface="+mn-lt"/>
                <a:hlinkClick r:id="rId5" tooltip="Chất lỏ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chất lỏng</a:t>
            </a:r>
            <a:r>
              <a:rPr lang="vi-VN" sz="2800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thay thế dm hữu cơ.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CDE6E-9F6D-429F-8BA4-369193591213}"/>
              </a:ext>
            </a:extLst>
          </p:cNvPr>
          <p:cNvSpPr txBox="1"/>
          <p:nvPr/>
        </p:nvSpPr>
        <p:spPr>
          <a:xfrm>
            <a:off x="0" y="154452"/>
            <a:ext cx="9144000" cy="2043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</a:t>
            </a:r>
            <a:r>
              <a:rPr lang="vi-V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CHẤT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3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SIÊU TỚI HẠN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cafein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trà,cà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phê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huplon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sx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Chiết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dầu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lavande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đàn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 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4F3942-CA16-4D98-A414-486777F87C8E}"/>
              </a:ext>
            </a:extLst>
          </p:cNvPr>
          <p:cNvCxnSpPr>
            <a:cxnSpLocks/>
          </p:cNvCxnSpPr>
          <p:nvPr/>
        </p:nvCxnSpPr>
        <p:spPr>
          <a:xfrm>
            <a:off x="5486400" y="3015332"/>
            <a:ext cx="64656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611B95-D330-4D60-BAC9-48A807D4B1B9}"/>
              </a:ext>
            </a:extLst>
          </p:cNvPr>
          <p:cNvSpPr txBox="1"/>
          <p:nvPr/>
        </p:nvSpPr>
        <p:spPr>
          <a:xfrm>
            <a:off x="1524000" y="620297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n-lt"/>
              </a:rPr>
              <a:t>GIẢN ĐỒ PHA CO</a:t>
            </a:r>
            <a:r>
              <a:rPr lang="vi-VN" sz="2400" b="1" baseline="-25000" dirty="0">
                <a:solidFill>
                  <a:srgbClr val="FF0000"/>
                </a:solidFill>
                <a:latin typeface="+mn-lt"/>
              </a:rPr>
              <a:t>2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1166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A5E37750-3899-4761-978C-85108FAB3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439738"/>
            <a:ext cx="8458200" cy="11430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SUẤT HƠI BÃO HOÀ</a:t>
            </a:r>
            <a:r>
              <a:rPr lang="vi-VN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DD LỎNG LOÃNG PHÂN TỬ, CHẤT TAN KHÔNG ĐIỆN LY  KHÔNG BAY HƠI</a:t>
            </a:r>
            <a:r>
              <a:rPr 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D42098DE-4B1F-4726-BF98-1A3A42B26E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4582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3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(dm)                    </a:t>
            </a:r>
            <a:r>
              <a:rPr lang="vi-VN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vi-VN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(dm)</a:t>
            </a:r>
          </a:p>
        </p:txBody>
      </p:sp>
      <p:graphicFrame>
        <p:nvGraphicFramePr>
          <p:cNvPr id="270352" name="Object 16">
            <a:extLst>
              <a:ext uri="{FF2B5EF4-FFF2-40B4-BE49-F238E27FC236}">
                <a16:creationId xmlns:a16="http://schemas.microsoft.com/office/drawing/2014/main" id="{6AEE9A29-64D2-4368-85D2-9947B3D1BA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232525" y="3400425"/>
          <a:ext cx="248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7" name="Equation" r:id="rId4" imgW="622030" imgH="228501" progId="Equation.3">
                  <p:embed/>
                </p:oleObj>
              </mc:Choice>
              <mc:Fallback>
                <p:oleObj name="Equation" r:id="rId4" imgW="622030" imgH="228501" progId="Equation.3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3400425"/>
                        <a:ext cx="2489200" cy="914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340" name="Group 4">
            <a:extLst>
              <a:ext uri="{FF2B5EF4-FFF2-40B4-BE49-F238E27FC236}">
                <a16:creationId xmlns:a16="http://schemas.microsoft.com/office/drawing/2014/main" id="{054035D6-E11D-40E2-84F8-55C2692FE049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1963738"/>
            <a:ext cx="1639888" cy="180975"/>
            <a:chOff x="3031" y="864"/>
            <a:chExt cx="384" cy="114"/>
          </a:xfrm>
        </p:grpSpPr>
        <p:sp>
          <p:nvSpPr>
            <p:cNvPr id="38931" name="Line 5">
              <a:extLst>
                <a:ext uri="{FF2B5EF4-FFF2-40B4-BE49-F238E27FC236}">
                  <a16:creationId xmlns:a16="http://schemas.microsoft.com/office/drawing/2014/main" id="{60041318-9A50-4895-B1B5-3A6D4AB27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1" y="864"/>
              <a:ext cx="38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6">
              <a:extLst>
                <a:ext uri="{FF2B5EF4-FFF2-40B4-BE49-F238E27FC236}">
                  <a16:creationId xmlns:a16="http://schemas.microsoft.com/office/drawing/2014/main" id="{9F525A2C-CB65-46BD-965B-302CFFB5B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1" y="971"/>
              <a:ext cx="374" cy="7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43" name="Text Box 7">
            <a:extLst>
              <a:ext uri="{FF2B5EF4-FFF2-40B4-BE49-F238E27FC236}">
                <a16:creationId xmlns:a16="http://schemas.microsoft.com/office/drawing/2014/main" id="{8F63F232-2B08-4FBE-8F5A-9EF744F7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4" y="1401763"/>
            <a:ext cx="3006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Bay 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hơi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&gt; 0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5777EFA1-660B-4E75-A8ED-3B51C8417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50" y="2268538"/>
            <a:ext cx="29718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Ngưng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tụ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en-US" sz="2400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</a:t>
            </a:r>
            <a:r>
              <a:rPr lang="en-US" altLang="en-US" sz="2400" b="1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nt</a:t>
            </a:r>
            <a:r>
              <a:rPr lang="en-US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&lt; 0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835297B8-CBC0-421E-98B1-E3686B56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644775"/>
            <a:ext cx="2133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b="1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n-US" altLang="en-US" b="1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b="1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dm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vi-VN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endParaRPr lang="en-US" altLang="en-US" b="1" baseline="-25000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7474745C-B228-49C4-A04C-176459F7D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77" y="3381703"/>
            <a:ext cx="38512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 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dm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&lt;1 (dung 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dịch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0347" name="Text Box 11">
            <a:extLst>
              <a:ext uri="{FF2B5EF4-FFF2-40B4-BE49-F238E27FC236}">
                <a16:creationId xmlns:a16="http://schemas.microsoft.com/office/drawing/2014/main" id="{13481C28-DBA1-4627-A5A3-5CCF46C3E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748213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b="1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70348" name="Text Box 12">
            <a:extLst>
              <a:ext uri="{FF2B5EF4-FFF2-40B4-BE49-F238E27FC236}">
                <a16:creationId xmlns:a16="http://schemas.microsoft.com/office/drawing/2014/main" id="{CDADF46A-2057-4E7E-A09D-EDB941A37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273208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0349" name="Text Box 13">
            <a:extLst>
              <a:ext uri="{FF2B5EF4-FFF2-40B4-BE49-F238E27FC236}">
                <a16:creationId xmlns:a16="http://schemas.microsoft.com/office/drawing/2014/main" id="{F0AEFB0E-198C-481B-9F9D-32C30D9E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244850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0350" name="Text Box 14">
            <a:extLst>
              <a:ext uri="{FF2B5EF4-FFF2-40B4-BE49-F238E27FC236}">
                <a16:creationId xmlns:a16="http://schemas.microsoft.com/office/drawing/2014/main" id="{F1DE9969-4769-4AFC-88BF-AAEE46A8B06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21856" y="3162065"/>
            <a:ext cx="1981200" cy="763992"/>
          </a:xfrm>
          <a:prstGeom prst="rect">
            <a:avLst/>
          </a:prstGeom>
          <a:blipFill>
            <a:blip r:embed="rId6"/>
            <a:stretch>
              <a:fillRect l="-6462" b="-2400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70351" name="Text Box 15">
            <a:extLst>
              <a:ext uri="{FF2B5EF4-FFF2-40B4-BE49-F238E27FC236}">
                <a16:creationId xmlns:a16="http://schemas.microsoft.com/office/drawing/2014/main" id="{F056C83B-85B2-45B1-BA56-A2A43AC70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719388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  </a:t>
            </a:r>
            <a:r>
              <a:rPr lang="vi-VN" altLang="en-US" sz="2400" dirty="0">
                <a:latin typeface="Times New Roman" panose="02020603050405020304" pitchFamily="18" charset="0"/>
                <a:ea typeface="MS PGothic" panose="020B0600070205080204" pitchFamily="34" charset="-128"/>
              </a:rPr>
              <a:t> 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</a:t>
            </a:r>
            <a:r>
              <a:rPr lang="vi-VN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 P</a:t>
            </a:r>
            <a:r>
              <a:rPr lang="en-US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0353" name="Text Box 17">
            <a:extLst>
              <a:ext uri="{FF2B5EF4-FFF2-40B4-BE49-F238E27FC236}">
                <a16:creationId xmlns:a16="http://schemas.microsoft.com/office/drawing/2014/main" id="{03016752-3C70-49F5-AE25-10F188E6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5318125"/>
            <a:ext cx="4452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= 1 – N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vi-VN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(chất tan)</a:t>
            </a:r>
            <a:endParaRPr lang="en-US" altLang="en-US" sz="3200" b="1" baseline="-250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0354" name="Text Box 18">
            <a:extLst>
              <a:ext uri="{FF2B5EF4-FFF2-40B4-BE49-F238E27FC236}">
                <a16:creationId xmlns:a16="http://schemas.microsoft.com/office/drawing/2014/main" id="{ED440076-47BD-4F25-A9DA-70578F80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592638"/>
            <a:ext cx="5053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=p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(1 – N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)= p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– p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en-US" altLang="en-US" sz="3200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270355" name="Object 19">
            <a:extLst>
              <a:ext uri="{FF2B5EF4-FFF2-40B4-BE49-F238E27FC236}">
                <a16:creationId xmlns:a16="http://schemas.microsoft.com/office/drawing/2014/main" id="{37FA0088-70FA-42AC-9554-C3EBDA599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29150"/>
          <a:ext cx="38481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8" name="Equation" r:id="rId7" imgW="1282700" imgH="431800" progId="Equation.3">
                  <p:embed/>
                </p:oleObj>
              </mc:Choice>
              <mc:Fallback>
                <p:oleObj name="Equation" r:id="rId7" imgW="1282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29150"/>
                        <a:ext cx="3848100" cy="1370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6" name="Text Box 20">
            <a:extLst>
              <a:ext uri="{FF2B5EF4-FFF2-40B4-BE49-F238E27FC236}">
                <a16:creationId xmlns:a16="http://schemas.microsoft.com/office/drawing/2014/main" id="{B97F647B-8F3D-4820-B9B1-14E7AD0E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30" y="2514279"/>
            <a:ext cx="23622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sz="24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luật</a:t>
            </a:r>
            <a:r>
              <a:rPr lang="en-US" altLang="en-US" sz="24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RAOULT 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/>
      <p:bldP spid="270344" grpId="0"/>
      <p:bldP spid="270345" grpId="0"/>
      <p:bldP spid="270346" grpId="0"/>
      <p:bldP spid="270347" grpId="0"/>
      <p:bldP spid="270348" grpId="0"/>
      <p:bldP spid="270349" grpId="0"/>
      <p:bldP spid="270351" grpId="0"/>
      <p:bldP spid="270353" grpId="0"/>
      <p:bldP spid="270354" grpId="0"/>
      <p:bldP spid="270356" grpId="0"/>
      <p:bldP spid="27035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544D1E80-A6CF-48AA-8966-3CAE77FF3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6586" y="278647"/>
            <a:ext cx="8430827" cy="8382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GIỮA CÁC PHÂN TỬ TRONG </a:t>
            </a:r>
            <a:b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SOLVAT HÓA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671C3A7-54AA-422C-A5F2-7CFC51C89CE2}"/>
              </a:ext>
            </a:extLst>
          </p:cNvPr>
          <p:cNvGrpSpPr>
            <a:grpSpLocks/>
          </p:cNvGrpSpPr>
          <p:nvPr/>
        </p:nvGrpSpPr>
        <p:grpSpPr bwMode="auto">
          <a:xfrm>
            <a:off x="2279506" y="2215627"/>
            <a:ext cx="1378093" cy="3094038"/>
            <a:chOff x="3408" y="2064"/>
            <a:chExt cx="2064" cy="1949"/>
          </a:xfrm>
        </p:grpSpPr>
        <p:sp>
          <p:nvSpPr>
            <p:cNvPr id="6153" name="Text Box 9">
              <a:extLst>
                <a:ext uri="{FF2B5EF4-FFF2-40B4-BE49-F238E27FC236}">
                  <a16:creationId xmlns:a16="http://schemas.microsoft.com/office/drawing/2014/main" id="{92D3040A-896A-45C3-B09D-6CCF90C2E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40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  <a:ea typeface="MS PGothic" panose="020B0600070205080204" pitchFamily="34" charset="-128"/>
                </a:rPr>
                <a:t>EOS</a:t>
              </a:r>
            </a:p>
          </p:txBody>
        </p:sp>
        <p:sp>
          <p:nvSpPr>
            <p:cNvPr id="6156" name="Text Box 12">
              <a:extLst>
                <a:ext uri="{FF2B5EF4-FFF2-40B4-BE49-F238E27FC236}">
                  <a16:creationId xmlns:a16="http://schemas.microsoft.com/office/drawing/2014/main" id="{17AF13E9-76ED-4372-988D-83B8F21C2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064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0" name="Picture 11" descr="FG12_07">
            <a:extLst>
              <a:ext uri="{FF2B5EF4-FFF2-40B4-BE49-F238E27FC236}">
                <a16:creationId xmlns:a16="http://schemas.microsoft.com/office/drawing/2014/main" id="{6ECCE50A-E2B7-43F7-B790-8CAE7F8E8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7" t="3722" r="1640" b="8838"/>
          <a:stretch>
            <a:fillRect/>
          </a:stretch>
        </p:blipFill>
        <p:spPr bwMode="auto">
          <a:xfrm>
            <a:off x="356586" y="2215627"/>
            <a:ext cx="370972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5FE29-54FD-49FA-8866-8E33BC7E0E21}"/>
              </a:ext>
            </a:extLst>
          </p:cNvPr>
          <p:cNvSpPr txBox="1"/>
          <p:nvPr/>
        </p:nvSpPr>
        <p:spPr>
          <a:xfrm>
            <a:off x="2438400" y="1533223"/>
            <a:ext cx="5715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0000FF"/>
                </a:solidFill>
                <a:latin typeface="+mn-lt"/>
              </a:rPr>
              <a:t>LỰC ION – LƯỠNG CỰC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F856E-1154-410A-8670-E5D036805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9" y="2120379"/>
            <a:ext cx="5001491" cy="3433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2EACE-AA79-4CB1-A759-3B7486E32DB3}"/>
              </a:ext>
            </a:extLst>
          </p:cNvPr>
          <p:cNvSpPr txBox="1"/>
          <p:nvPr/>
        </p:nvSpPr>
        <p:spPr>
          <a:xfrm>
            <a:off x="4546599" y="4953000"/>
            <a:ext cx="447172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+mn-lt"/>
              </a:rPr>
              <a:t>DMSO(dimetyl sunfoxit) solvat hóa cation K</a:t>
            </a:r>
            <a:r>
              <a:rPr lang="vi-VN" sz="2800" baseline="30000" dirty="0">
                <a:latin typeface="+mn-lt"/>
              </a:rPr>
              <a:t>+</a:t>
            </a:r>
            <a:endParaRPr lang="en-US" sz="28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D8C4F-C5DF-4F16-8828-A40F02EC53BC}"/>
              </a:ext>
            </a:extLst>
          </p:cNvPr>
          <p:cNvSpPr txBox="1"/>
          <p:nvPr/>
        </p:nvSpPr>
        <p:spPr>
          <a:xfrm>
            <a:off x="69045" y="5048055"/>
            <a:ext cx="44209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+mn-lt"/>
              </a:rPr>
              <a:t>H</a:t>
            </a:r>
            <a:r>
              <a:rPr lang="vi-VN" sz="2800" baseline="-25000" dirty="0">
                <a:latin typeface="+mn-lt"/>
              </a:rPr>
              <a:t>2</a:t>
            </a:r>
            <a:r>
              <a:rPr lang="vi-VN" sz="2800" dirty="0">
                <a:latin typeface="+mn-lt"/>
              </a:rPr>
              <a:t>O solvat hóa Na</a:t>
            </a:r>
            <a:r>
              <a:rPr lang="vi-VN" sz="2800" baseline="30000" dirty="0">
                <a:latin typeface="+mn-lt"/>
              </a:rPr>
              <a:t>+</a:t>
            </a:r>
            <a:r>
              <a:rPr lang="vi-VN" sz="2800" dirty="0">
                <a:latin typeface="+mn-lt"/>
              </a:rPr>
              <a:t> và Cl</a:t>
            </a:r>
            <a:r>
              <a:rPr lang="vi-VN" sz="2800" baseline="30000" dirty="0">
                <a:latin typeface="+mn-lt"/>
              </a:rPr>
              <a:t>-</a:t>
            </a:r>
            <a:r>
              <a:rPr lang="vi-VN" sz="2800" dirty="0">
                <a:latin typeface="+mn-lt"/>
              </a:rPr>
              <a:t>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961902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8F67B969-8A3A-44B4-A35D-85F2ED12F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87471"/>
            <a:ext cx="41148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hòa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môi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trong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dịch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luôn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nhỏ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môi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nguyên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ở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cùng</a:t>
            </a:r>
            <a:r>
              <a:rPr lang="en-US" altLang="en-US" u="sng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nhiệt</a:t>
            </a:r>
            <a:r>
              <a:rPr lang="en-US" altLang="en-US" u="sng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u="sng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u="sng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en-US" altLang="en-US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&lt;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en-US" altLang="en-US" b="1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7F78AC52-F7DD-4543-829F-568260B4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10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B76588D7-FA47-42C6-A765-51CCCF95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6E33CEC3-1565-4F3A-90C9-494A8630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C3AA1FB4-7C93-4812-B38C-65DB39AE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6050"/>
            <a:ext cx="8915400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vi-VN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Á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p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suất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hơi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bão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hoà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dd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lỏng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loãng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chứa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chất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tan </a:t>
            </a:r>
            <a:r>
              <a:rPr lang="en-US" altLang="en-US" sz="3200" u="sng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không</a:t>
            </a:r>
            <a:r>
              <a:rPr lang="en-US" altLang="en-US" sz="3200" u="sng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u="sng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điện</a:t>
            </a:r>
            <a:r>
              <a:rPr lang="en-US" altLang="en-US" sz="3200" u="sng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u="sng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ly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, </a:t>
            </a:r>
            <a:r>
              <a:rPr lang="en-US" altLang="en-US" sz="3200" u="sng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không</a:t>
            </a:r>
            <a:r>
              <a:rPr lang="en-US" altLang="en-US" sz="3200" u="sng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bay </a:t>
            </a:r>
            <a:r>
              <a:rPr lang="en-US" altLang="en-US" sz="3200" u="sng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hơi</a:t>
            </a:r>
            <a:r>
              <a:rPr lang="en-US" altLang="en-US" sz="3200" u="sng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cũng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chính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là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áp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suất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hơi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bão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hoà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của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dung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môi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trong</a:t>
            </a:r>
            <a:r>
              <a:rPr lang="en-US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 dung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dịch</a:t>
            </a:r>
            <a:r>
              <a:rPr lang="vi-VN" altLang="en-US" sz="3200" dirty="0">
                <a:solidFill>
                  <a:srgbClr val="C00000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en-US" sz="3200" dirty="0">
              <a:solidFill>
                <a:srgbClr val="C00000"/>
              </a:solidFill>
              <a:latin typeface="+mn-lt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967" name="Picture 4">
            <a:extLst>
              <a:ext uri="{FF2B5EF4-FFF2-40B4-BE49-F238E27FC236}">
                <a16:creationId xmlns:a16="http://schemas.microsoft.com/office/drawing/2014/main" id="{5AEB45AC-5EE9-45B0-BFEF-8DE8D97D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0325"/>
            <a:ext cx="4038600" cy="364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>
            <a:extLst>
              <a:ext uri="{FF2B5EF4-FFF2-40B4-BE49-F238E27FC236}">
                <a16:creationId xmlns:a16="http://schemas.microsoft.com/office/drawing/2014/main" id="{567560FC-A32D-48D4-B241-98FCE2C89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2155"/>
            <a:ext cx="8458200" cy="443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Biết áp suất hơi bão hòa của benzen(M=78g/mol) ở 25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 bằng 95,0mmHg (P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). Khi hòa tan 0,155g hợp chất [Al(CH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không bay hơi vào trong 10,00g benzen, áp suất hơi dd bằng 94,2mmHg(P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). Hãy xác định phân tử khối hợp chất đó và xác định x. 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TextBox 7">
            <a:extLst>
              <a:ext uri="{FF2B5EF4-FFF2-40B4-BE49-F238E27FC236}">
                <a16:creationId xmlns:a16="http://schemas.microsoft.com/office/drawing/2014/main" id="{A4AC0879-DF68-4278-A20E-48A4F7E0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19727"/>
            <a:ext cx="801687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3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n(chất tan) = 0,00108mol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3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M(chất tan) = 143,5 g/mol </a:t>
            </a:r>
            <a:r>
              <a:rPr lang="vi-VN" altLang="en-US" sz="3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x = 2</a:t>
            </a:r>
            <a:endParaRPr lang="en-US" altLang="en-US" sz="3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9">
                <a:extLst>
                  <a:ext uri="{FF2B5EF4-FFF2-40B4-BE49-F238E27FC236}">
                    <a16:creationId xmlns:a16="http://schemas.microsoft.com/office/drawing/2014/main" id="{52D2AA74-F176-466D-84C6-09FCE1EC9D8C}"/>
                  </a:ext>
                </a:extLst>
              </p:cNvPr>
              <p:cNvSpPr txBox="1"/>
              <p:nvPr/>
            </p:nvSpPr>
            <p:spPr bwMode="auto">
              <a:xfrm>
                <a:off x="1600200" y="4545228"/>
                <a:ext cx="5486400" cy="102980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ấ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ấ</m:t>
                              </m:r>
                              <m:r>
                                <a:rPr lang="vi-V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vi-V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vi-VN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/>
                              </m:func>
                            </m:e>
                          </m:d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𝑏𝑒𝑛𝑧𝑒𝑛</m:t>
                          </m:r>
                          <m:r>
                            <a:rPr lang="vi-V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19">
                <a:extLst>
                  <a:ext uri="{FF2B5EF4-FFF2-40B4-BE49-F238E27FC236}">
                    <a16:creationId xmlns:a16="http://schemas.microsoft.com/office/drawing/2014/main" id="{52D2AA74-F176-466D-84C6-09FCE1EC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4545228"/>
                <a:ext cx="5486400" cy="1029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>
            <a:extLst>
              <a:ext uri="{FF2B5EF4-FFF2-40B4-BE49-F238E27FC236}">
                <a16:creationId xmlns:a16="http://schemas.microsoft.com/office/drawing/2014/main" id="{B66D9BD8-7077-4C2C-8DC2-2CF33E08A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486400"/>
            <a:ext cx="5257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5" name="Line 4">
            <a:extLst>
              <a:ext uri="{FF2B5EF4-FFF2-40B4-BE49-F238E27FC236}">
                <a16:creationId xmlns:a16="http://schemas.microsoft.com/office/drawing/2014/main" id="{6DEB4DAF-3E5F-4BCF-B012-3715A3F6C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319713"/>
            <a:ext cx="69342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6" name="Line 5">
            <a:extLst>
              <a:ext uri="{FF2B5EF4-FFF2-40B4-BE49-F238E27FC236}">
                <a16:creationId xmlns:a16="http://schemas.microsoft.com/office/drawing/2014/main" id="{07623498-6436-4A76-B86F-1A6F3F071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676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7" name="Arc 6">
            <a:extLst>
              <a:ext uri="{FF2B5EF4-FFF2-40B4-BE49-F238E27FC236}">
                <a16:creationId xmlns:a16="http://schemas.microsoft.com/office/drawing/2014/main" id="{9208D079-6417-4C72-A87E-9C1690C2240B}"/>
              </a:ext>
            </a:extLst>
          </p:cNvPr>
          <p:cNvSpPr>
            <a:spLocks/>
          </p:cNvSpPr>
          <p:nvPr/>
        </p:nvSpPr>
        <p:spPr bwMode="auto">
          <a:xfrm flipV="1">
            <a:off x="1435100" y="3940175"/>
            <a:ext cx="1698625" cy="1300163"/>
          </a:xfrm>
          <a:custGeom>
            <a:avLst/>
            <a:gdLst>
              <a:gd name="T0" fmla="*/ 2147483646 w 20889"/>
              <a:gd name="T1" fmla="*/ 0 h 21182"/>
              <a:gd name="T2" fmla="*/ 2147483646 w 20889"/>
              <a:gd name="T3" fmla="*/ 2147483646 h 21182"/>
              <a:gd name="T4" fmla="*/ 0 w 20889"/>
              <a:gd name="T5" fmla="*/ 2147483646 h 21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89" h="21182" fill="none" extrusionOk="0">
                <a:moveTo>
                  <a:pt x="4227" y="-1"/>
                </a:moveTo>
                <a:cubicBezTo>
                  <a:pt x="12322" y="1615"/>
                  <a:pt x="18788" y="7702"/>
                  <a:pt x="20889" y="15685"/>
                </a:cubicBezTo>
              </a:path>
              <a:path w="20889" h="21182" stroke="0" extrusionOk="0">
                <a:moveTo>
                  <a:pt x="4227" y="-1"/>
                </a:moveTo>
                <a:cubicBezTo>
                  <a:pt x="12322" y="1615"/>
                  <a:pt x="18788" y="7702"/>
                  <a:pt x="20889" y="15685"/>
                </a:cubicBezTo>
                <a:lnTo>
                  <a:pt x="0" y="21182"/>
                </a:lnTo>
                <a:lnTo>
                  <a:pt x="4227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Arc 7">
            <a:extLst>
              <a:ext uri="{FF2B5EF4-FFF2-40B4-BE49-F238E27FC236}">
                <a16:creationId xmlns:a16="http://schemas.microsoft.com/office/drawing/2014/main" id="{ECACA88B-8CED-4386-9138-0D1E1C38CBBA}"/>
              </a:ext>
            </a:extLst>
          </p:cNvPr>
          <p:cNvSpPr>
            <a:spLocks/>
          </p:cNvSpPr>
          <p:nvPr/>
        </p:nvSpPr>
        <p:spPr bwMode="auto">
          <a:xfrm flipV="1">
            <a:off x="3114675" y="1600200"/>
            <a:ext cx="2447925" cy="2667000"/>
          </a:xfrm>
          <a:custGeom>
            <a:avLst/>
            <a:gdLst>
              <a:gd name="T0" fmla="*/ 0 w 22048"/>
              <a:gd name="T1" fmla="*/ 2147483646 h 21600"/>
              <a:gd name="T2" fmla="*/ 2147483646 w 22048"/>
              <a:gd name="T3" fmla="*/ 2147483646 h 21600"/>
              <a:gd name="T4" fmla="*/ 2147483646 w 2204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048" h="21600" fill="none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</a:path>
              <a:path w="22048" h="21600" stroke="0" extrusionOk="0">
                <a:moveTo>
                  <a:pt x="-1" y="8"/>
                </a:moveTo>
                <a:cubicBezTo>
                  <a:pt x="202" y="2"/>
                  <a:pt x="405" y="-1"/>
                  <a:pt x="609" y="0"/>
                </a:cubicBezTo>
                <a:cubicBezTo>
                  <a:pt x="11521" y="0"/>
                  <a:pt x="20719" y="8138"/>
                  <a:pt x="22048" y="18969"/>
                </a:cubicBezTo>
                <a:lnTo>
                  <a:pt x="609" y="21600"/>
                </a:lnTo>
                <a:lnTo>
                  <a:pt x="-1" y="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C03C63E5-2C3B-458B-AD98-92866AE4C3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1981200"/>
            <a:ext cx="7620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70B6795E-9987-41D6-B7F3-5C61F7C7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743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</a:p>
        </p:txBody>
      </p:sp>
      <p:sp>
        <p:nvSpPr>
          <p:cNvPr id="44041" name="Text Box 10">
            <a:extLst>
              <a:ext uri="{FF2B5EF4-FFF2-40B4-BE49-F238E27FC236}">
                <a16:creationId xmlns:a16="http://schemas.microsoft.com/office/drawing/2014/main" id="{8CBEA63C-67BE-42CE-9897-E8B23AAF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27241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</a:p>
        </p:txBody>
      </p:sp>
      <p:sp>
        <p:nvSpPr>
          <p:cNvPr id="44042" name="Text Box 11">
            <a:extLst>
              <a:ext uri="{FF2B5EF4-FFF2-40B4-BE49-F238E27FC236}">
                <a16:creationId xmlns:a16="http://schemas.microsoft.com/office/drawing/2014/main" id="{785B848B-6A3B-42D8-93BE-8815A79C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3900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</a:p>
        </p:txBody>
      </p:sp>
      <p:sp>
        <p:nvSpPr>
          <p:cNvPr id="44043" name="Text Box 12">
            <a:extLst>
              <a:ext uri="{FF2B5EF4-FFF2-40B4-BE49-F238E27FC236}">
                <a16:creationId xmlns:a16="http://schemas.microsoft.com/office/drawing/2014/main" id="{E23F2384-885B-4D3A-BBB2-BB6D7A0C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33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</a:t>
            </a:r>
          </a:p>
        </p:txBody>
      </p:sp>
      <p:sp>
        <p:nvSpPr>
          <p:cNvPr id="44044" name="Text Box 16">
            <a:extLst>
              <a:ext uri="{FF2B5EF4-FFF2-40B4-BE49-F238E27FC236}">
                <a16:creationId xmlns:a16="http://schemas.microsoft.com/office/drawing/2014/main" id="{7DDDCE0F-8531-49CA-AA1D-C2CB0FDA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P(atm)</a:t>
            </a:r>
          </a:p>
        </p:txBody>
      </p:sp>
      <p:sp>
        <p:nvSpPr>
          <p:cNvPr id="44045" name="Text Box 17">
            <a:extLst>
              <a:ext uri="{FF2B5EF4-FFF2-40B4-BE49-F238E27FC236}">
                <a16:creationId xmlns:a16="http://schemas.microsoft.com/office/drawing/2014/main" id="{8AFDB89F-15D1-4137-9178-FF544371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641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t(</a:t>
            </a:r>
            <a:r>
              <a:rPr lang="en-US" altLang="en-US" sz="2400" b="1" baseline="30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C)</a:t>
            </a:r>
          </a:p>
        </p:txBody>
      </p:sp>
      <p:sp>
        <p:nvSpPr>
          <p:cNvPr id="44046" name="Line 18">
            <a:extLst>
              <a:ext uri="{FF2B5EF4-FFF2-40B4-BE49-F238E27FC236}">
                <a16:creationId xmlns:a16="http://schemas.microsoft.com/office/drawing/2014/main" id="{178B9450-AF62-4799-A961-0AE55432D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14600"/>
            <a:ext cx="1676400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7" name="Text Box 19">
            <a:extLst>
              <a:ext uri="{FF2B5EF4-FFF2-40B4-BE49-F238E27FC236}">
                <a16:creationId xmlns:a16="http://schemas.microsoft.com/office/drawing/2014/main" id="{F64C3999-9A16-4F88-9DA7-015E3BE7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1,00</a:t>
            </a:r>
          </a:p>
        </p:txBody>
      </p:sp>
      <p:sp>
        <p:nvSpPr>
          <p:cNvPr id="44048" name="Line 20">
            <a:extLst>
              <a:ext uri="{FF2B5EF4-FFF2-40B4-BE49-F238E27FC236}">
                <a16:creationId xmlns:a16="http://schemas.microsoft.com/office/drawing/2014/main" id="{E599706A-2E07-4F89-9F0C-A1BE4EEE7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4267200"/>
            <a:ext cx="1828800" cy="0"/>
          </a:xfrm>
          <a:prstGeom prst="line">
            <a:avLst/>
          </a:prstGeom>
          <a:noFill/>
          <a:ln w="12700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49" name="Line 21">
            <a:extLst>
              <a:ext uri="{FF2B5EF4-FFF2-40B4-BE49-F238E27FC236}">
                <a16:creationId xmlns:a16="http://schemas.microsoft.com/office/drawing/2014/main" id="{3991C1D4-38C7-482B-B5A4-C5B242720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14600"/>
            <a:ext cx="0" cy="28956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0" name="Text Box 22">
            <a:extLst>
              <a:ext uri="{FF2B5EF4-FFF2-40B4-BE49-F238E27FC236}">
                <a16:creationId xmlns:a16="http://schemas.microsoft.com/office/drawing/2014/main" id="{87080A2B-D900-4861-A71A-C492713E8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0,006</a:t>
            </a:r>
          </a:p>
        </p:txBody>
      </p:sp>
      <p:sp>
        <p:nvSpPr>
          <p:cNvPr id="44051" name="Line 23">
            <a:extLst>
              <a:ext uri="{FF2B5EF4-FFF2-40B4-BE49-F238E27FC236}">
                <a16:creationId xmlns:a16="http://schemas.microsoft.com/office/drawing/2014/main" id="{BA84BB2F-53A9-4CFF-B167-F206DA877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3352800" cy="762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2" name="Line 24">
            <a:extLst>
              <a:ext uri="{FF2B5EF4-FFF2-40B4-BE49-F238E27FC236}">
                <a16:creationId xmlns:a16="http://schemas.microsoft.com/office/drawing/2014/main" id="{D436FD0E-D15E-4CEE-B354-2042513B4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2743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3" name="Arc 29">
            <a:extLst>
              <a:ext uri="{FF2B5EF4-FFF2-40B4-BE49-F238E27FC236}">
                <a16:creationId xmlns:a16="http://schemas.microsoft.com/office/drawing/2014/main" id="{7F44D2D3-C647-48BE-9C7D-E28F73FC81A3}"/>
              </a:ext>
            </a:extLst>
          </p:cNvPr>
          <p:cNvSpPr>
            <a:spLocks/>
          </p:cNvSpPr>
          <p:nvPr/>
        </p:nvSpPr>
        <p:spPr bwMode="auto">
          <a:xfrm flipV="1">
            <a:off x="2514600" y="1941513"/>
            <a:ext cx="3810000" cy="3011487"/>
          </a:xfrm>
          <a:custGeom>
            <a:avLst/>
            <a:gdLst>
              <a:gd name="T0" fmla="*/ 0 w 23581"/>
              <a:gd name="T1" fmla="*/ 2147483646 h 21600"/>
              <a:gd name="T2" fmla="*/ 2147483646 w 23581"/>
              <a:gd name="T3" fmla="*/ 2147483646 h 21600"/>
              <a:gd name="T4" fmla="*/ 2147483646 w 23581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81" h="21600" fill="none" extrusionOk="0">
                <a:moveTo>
                  <a:pt x="0" y="91"/>
                </a:moveTo>
                <a:cubicBezTo>
                  <a:pt x="658" y="30"/>
                  <a:pt x="1319" y="-1"/>
                  <a:pt x="1981" y="0"/>
                </a:cubicBezTo>
                <a:cubicBezTo>
                  <a:pt x="13910" y="0"/>
                  <a:pt x="23581" y="9670"/>
                  <a:pt x="23581" y="21600"/>
                </a:cubicBezTo>
              </a:path>
              <a:path w="23581" h="21600" stroke="0" extrusionOk="0">
                <a:moveTo>
                  <a:pt x="0" y="91"/>
                </a:moveTo>
                <a:cubicBezTo>
                  <a:pt x="658" y="30"/>
                  <a:pt x="1319" y="-1"/>
                  <a:pt x="1981" y="0"/>
                </a:cubicBezTo>
                <a:cubicBezTo>
                  <a:pt x="13910" y="0"/>
                  <a:pt x="23581" y="9670"/>
                  <a:pt x="23581" y="21600"/>
                </a:cubicBezTo>
                <a:lnTo>
                  <a:pt x="1981" y="21600"/>
                </a:lnTo>
                <a:lnTo>
                  <a:pt x="0" y="9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54" name="Line 30">
            <a:extLst>
              <a:ext uri="{FF2B5EF4-FFF2-40B4-BE49-F238E27FC236}">
                <a16:creationId xmlns:a16="http://schemas.microsoft.com/office/drawing/2014/main" id="{1EBE7B78-DE1D-42BB-890E-84F3E3D7A6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1981200"/>
            <a:ext cx="152400" cy="297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5" name="Line 31">
            <a:extLst>
              <a:ext uri="{FF2B5EF4-FFF2-40B4-BE49-F238E27FC236}">
                <a16:creationId xmlns:a16="http://schemas.microsoft.com/office/drawing/2014/main" id="{E79016EB-E376-46F2-82D1-91E51D140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2819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6" name="Line 32">
            <a:extLst>
              <a:ext uri="{FF2B5EF4-FFF2-40B4-BE49-F238E27FC236}">
                <a16:creationId xmlns:a16="http://schemas.microsoft.com/office/drawing/2014/main" id="{4E54E2EB-30CA-4B02-A2A6-D5D149751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2819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7" name="Line 33">
            <a:extLst>
              <a:ext uri="{FF2B5EF4-FFF2-40B4-BE49-F238E27FC236}">
                <a16:creationId xmlns:a16="http://schemas.microsoft.com/office/drawing/2014/main" id="{F5C325BD-5AF6-4DFB-82E2-454B7EEE4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590800"/>
            <a:ext cx="0" cy="27432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58" name="Text Box 35">
            <a:extLst>
              <a:ext uri="{FF2B5EF4-FFF2-40B4-BE49-F238E27FC236}">
                <a16:creationId xmlns:a16="http://schemas.microsoft.com/office/drawing/2014/main" id="{F777D1BD-5E3F-4CE3-BE22-B5168283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257800"/>
            <a:ext cx="106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r>
              <a:rPr lang="vi-VN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dd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4059" name="Text Box 36">
            <a:extLst>
              <a:ext uri="{FF2B5EF4-FFF2-40B4-BE49-F238E27FC236}">
                <a16:creationId xmlns:a16="http://schemas.microsoft.com/office/drawing/2014/main" id="{B52461C2-BA3D-4212-9044-BC0647EF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270500"/>
            <a:ext cx="149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r>
              <a:rPr lang="vi-VN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dd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4060" name="Text Box 36">
            <a:extLst>
              <a:ext uri="{FF2B5EF4-FFF2-40B4-BE49-F238E27FC236}">
                <a16:creationId xmlns:a16="http://schemas.microsoft.com/office/drawing/2014/main" id="{C211DD63-4450-43B1-B555-076FB6EE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5326063"/>
            <a:ext cx="1349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&lt;(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dm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4061" name="Text Box 35">
            <a:extLst>
              <a:ext uri="{FF2B5EF4-FFF2-40B4-BE49-F238E27FC236}">
                <a16:creationId xmlns:a16="http://schemas.microsoft.com/office/drawing/2014/main" id="{C8898D02-F7A1-4796-A0F7-46A69A39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5283200"/>
            <a:ext cx="133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dm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</a:t>
            </a:r>
            <a:r>
              <a:rPr lang="en-US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D7098F72-2660-434B-99CA-08729C36B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20713" y="436563"/>
            <a:ext cx="5334001" cy="523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2400" b="1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vi-VN" altLang="en-US" sz="28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ỊNH LUẬT RAOULT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II</a:t>
            </a:r>
            <a:endParaRPr lang="en-US" altLang="en-US" sz="280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39" name="Object 6">
            <a:extLst>
              <a:ext uri="{FF2B5EF4-FFF2-40B4-BE49-F238E27FC236}">
                <a16:creationId xmlns:a16="http://schemas.microsoft.com/office/drawing/2014/main" id="{3AF76A26-9905-484D-A1AB-FF9B34151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30200"/>
          <a:ext cx="41259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8" name="Equation" r:id="rId3" imgW="1637589" imgH="253890" progId="Equation.3">
                  <p:embed/>
                </p:oleObj>
              </mc:Choice>
              <mc:Fallback>
                <p:oleObj name="Equation" r:id="rId3" imgW="1637589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0200"/>
                        <a:ext cx="4125913" cy="811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F3943D11-FA2A-4F73-BFCC-80BC2C381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1838" y="1165225"/>
          <a:ext cx="41560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9" name="Equation" r:id="rId5" imgW="1574800" imgH="254000" progId="Equation.3">
                  <p:embed/>
                </p:oleObj>
              </mc:Choice>
              <mc:Fallback>
                <p:oleObj name="Equation" r:id="rId5" imgW="15748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1165225"/>
                        <a:ext cx="4156075" cy="871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Arc 6">
            <a:extLst>
              <a:ext uri="{FF2B5EF4-FFF2-40B4-BE49-F238E27FC236}">
                <a16:creationId xmlns:a16="http://schemas.microsoft.com/office/drawing/2014/main" id="{92BF6E4B-0FF7-46F5-B663-2CFC59CF1BDC}"/>
              </a:ext>
            </a:extLst>
          </p:cNvPr>
          <p:cNvSpPr>
            <a:spLocks/>
          </p:cNvSpPr>
          <p:nvPr/>
        </p:nvSpPr>
        <p:spPr bwMode="auto">
          <a:xfrm rot="20449116" flipV="1">
            <a:off x="1566863" y="5086350"/>
            <a:ext cx="1003300" cy="71438"/>
          </a:xfrm>
          <a:custGeom>
            <a:avLst/>
            <a:gdLst>
              <a:gd name="T0" fmla="*/ 2147483646 w 20889"/>
              <a:gd name="T1" fmla="*/ 0 h 21182"/>
              <a:gd name="T2" fmla="*/ 2147483646 w 20889"/>
              <a:gd name="T3" fmla="*/ 2147483646 h 21182"/>
              <a:gd name="T4" fmla="*/ 0 w 20889"/>
              <a:gd name="T5" fmla="*/ 2147483646 h 21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89" h="21182" fill="none" extrusionOk="0">
                <a:moveTo>
                  <a:pt x="4227" y="-1"/>
                </a:moveTo>
                <a:cubicBezTo>
                  <a:pt x="12322" y="1615"/>
                  <a:pt x="18788" y="7702"/>
                  <a:pt x="20889" y="15685"/>
                </a:cubicBezTo>
              </a:path>
              <a:path w="20889" h="21182" stroke="0" extrusionOk="0">
                <a:moveTo>
                  <a:pt x="4227" y="-1"/>
                </a:moveTo>
                <a:cubicBezTo>
                  <a:pt x="12322" y="1615"/>
                  <a:pt x="18788" y="7702"/>
                  <a:pt x="20889" y="15685"/>
                </a:cubicBezTo>
                <a:lnTo>
                  <a:pt x="0" y="21182"/>
                </a:lnTo>
                <a:lnTo>
                  <a:pt x="4227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6" name="Text Box 11">
            <a:extLst>
              <a:ext uri="{FF2B5EF4-FFF2-40B4-BE49-F238E27FC236}">
                <a16:creationId xmlns:a16="http://schemas.microsoft.com/office/drawing/2014/main" id="{54A44A45-DDAD-4226-AA6F-9B82DDF21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06216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vi-VN" altLang="en-US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 </a:t>
            </a: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&gt;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4067" name="Text Box 11">
            <a:extLst>
              <a:ext uri="{FF2B5EF4-FFF2-40B4-BE49-F238E27FC236}">
                <a16:creationId xmlns:a16="http://schemas.microsoft.com/office/drawing/2014/main" id="{DEDEDC42-F759-462F-8C3C-BC72A4DE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19970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</a:t>
            </a:r>
            <a:r>
              <a:rPr lang="vi-VN" altLang="en-US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F6A3B-2E71-4766-B884-6FBDB60E8857}"/>
              </a:ext>
            </a:extLst>
          </p:cNvPr>
          <p:cNvSpPr txBox="1"/>
          <p:nvPr/>
        </p:nvSpPr>
        <p:spPr>
          <a:xfrm>
            <a:off x="2930528" y="1249848"/>
            <a:ext cx="118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ung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ôi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2ECD68-B67A-447B-80A1-928C0EBAE3CC}"/>
              </a:ext>
            </a:extLst>
          </p:cNvPr>
          <p:cNvSpPr txBox="1"/>
          <p:nvPr/>
        </p:nvSpPr>
        <p:spPr>
          <a:xfrm>
            <a:off x="1650208" y="1265238"/>
            <a:ext cx="118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</a:t>
            </a:r>
            <a:r>
              <a:rPr lang="vi-VN" sz="24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ung dịch</a:t>
            </a: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77" name="Group 57">
            <a:extLst>
              <a:ext uri="{FF2B5EF4-FFF2-40B4-BE49-F238E27FC236}">
                <a16:creationId xmlns:a16="http://schemas.microsoft.com/office/drawing/2014/main" id="{AD5FCA76-2C48-490C-BB68-6DB606E8C71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04800" y="533400"/>
          <a:ext cx="8534400" cy="5216527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7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Dung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môi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sôi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vi-V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độ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/m)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đđ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vi-V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K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đ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(độ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/m)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Water, 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0.52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0.00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1.86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Benzen, C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80.1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2.53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5.5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5.12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Ethanol, C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78.4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1.22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-114.0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1.99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Carbon tetrachloride,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CCl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76.8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5.02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-22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29.8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Chloroform, CHCl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61.2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3.63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-63.5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C82E32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4.68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90B425D0-6DEC-4445-B03D-1D7B08FCA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vi-VN" altLang="en-US" sz="2800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vi-VN" altLang="en-US" sz="2800" b="1" i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Định luật Raoult chỉ áp dụng cho dung dịch lỏng loãng, chất tan không điện ly, không bay hơi, khi đông đặc chất tan </a:t>
            </a:r>
            <a:r>
              <a:rPr lang="vi-VN" altLang="en-US" sz="2800" b="1" i="1" u="sng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không tham gia tạo dung dịch rắn với dung môi.</a:t>
            </a:r>
            <a:endParaRPr lang="en-US" altLang="en-US" sz="2800" b="1" i="1" u="sng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6316806A-8984-44CC-AA39-19AC8394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DA667272-7B62-4DDD-8D1E-3E9AAA10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B4BCB3AB-7A9C-495E-B8A3-073A8217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6" name="Text Box 7">
            <a:extLst>
              <a:ext uri="{FF2B5EF4-FFF2-40B4-BE49-F238E27FC236}">
                <a16:creationId xmlns:a16="http://schemas.microsoft.com/office/drawing/2014/main" id="{D92C188C-1E8F-4048-B3B4-E11738AA6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46087" name="Object 8">
            <a:extLst>
              <a:ext uri="{FF2B5EF4-FFF2-40B4-BE49-F238E27FC236}">
                <a16:creationId xmlns:a16="http://schemas.microsoft.com/office/drawing/2014/main" id="{EA75FA91-EB28-4E26-9BDD-E780B0E2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3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9">
            <a:extLst>
              <a:ext uri="{FF2B5EF4-FFF2-40B4-BE49-F238E27FC236}">
                <a16:creationId xmlns:a16="http://schemas.microsoft.com/office/drawing/2014/main" id="{80539B7A-5CC6-4A36-A2E0-81377861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B06FF435-A71D-4F80-8AC7-FBB71791D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46090" name="Group 14">
            <a:extLst>
              <a:ext uri="{FF2B5EF4-FFF2-40B4-BE49-F238E27FC236}">
                <a16:creationId xmlns:a16="http://schemas.microsoft.com/office/drawing/2014/main" id="{3C380A55-E47A-4314-A02B-A3D1E8E29ED4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2590800"/>
            <a:ext cx="1879600" cy="3486150"/>
            <a:chOff x="1344" y="2034"/>
            <a:chExt cx="1184" cy="1844"/>
          </a:xfrm>
        </p:grpSpPr>
        <p:pic>
          <p:nvPicPr>
            <p:cNvPr id="46097" name="Picture 15">
              <a:hlinkClick r:id="rId6" action="ppaction://hlinkfile"/>
              <a:extLst>
                <a:ext uri="{FF2B5EF4-FFF2-40B4-BE49-F238E27FC236}">
                  <a16:creationId xmlns:a16="http://schemas.microsoft.com/office/drawing/2014/main" id="{E77586A1-F721-48FC-8494-9C0E78BEB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" y="2034"/>
              <a:ext cx="1152" cy="1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8" name="Picture 16" descr="mmedia2">
              <a:hlinkClick r:id="rId6" action="ppaction://hlinkfile"/>
              <a:extLst>
                <a:ext uri="{FF2B5EF4-FFF2-40B4-BE49-F238E27FC236}">
                  <a16:creationId xmlns:a16="http://schemas.microsoft.com/office/drawing/2014/main" id="{102EB9F0-BC75-4E0A-87F6-9B8312782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648"/>
              <a:ext cx="2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091" name="Group 17">
            <a:extLst>
              <a:ext uri="{FF2B5EF4-FFF2-40B4-BE49-F238E27FC236}">
                <a16:creationId xmlns:a16="http://schemas.microsoft.com/office/drawing/2014/main" id="{4D66165B-87FD-4DCE-A079-08A8CDA2C791}"/>
              </a:ext>
            </a:extLst>
          </p:cNvPr>
          <p:cNvGrpSpPr>
            <a:grpSpLocks/>
          </p:cNvGrpSpPr>
          <p:nvPr/>
        </p:nvGrpSpPr>
        <p:grpSpPr bwMode="auto">
          <a:xfrm>
            <a:off x="2489200" y="2740025"/>
            <a:ext cx="2921000" cy="3355975"/>
            <a:chOff x="2784" y="2160"/>
            <a:chExt cx="1152" cy="1728"/>
          </a:xfrm>
        </p:grpSpPr>
        <p:pic>
          <p:nvPicPr>
            <p:cNvPr id="46095" name="Picture 18">
              <a:hlinkClick r:id="rId9" action="ppaction://hlinkfile"/>
              <a:extLst>
                <a:ext uri="{FF2B5EF4-FFF2-40B4-BE49-F238E27FC236}">
                  <a16:creationId xmlns:a16="http://schemas.microsoft.com/office/drawing/2014/main" id="{3145D4E2-68A7-498E-BE92-5A3B095F0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160"/>
              <a:ext cx="1152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96" name="Picture 19" descr="mmedia2">
              <a:hlinkClick r:id="rId9" action="ppaction://hlinkfile"/>
              <a:extLst>
                <a:ext uri="{FF2B5EF4-FFF2-40B4-BE49-F238E27FC236}">
                  <a16:creationId xmlns:a16="http://schemas.microsoft.com/office/drawing/2014/main" id="{FA43ABDD-9E5B-4B3F-9428-789DB00BB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648"/>
              <a:ext cx="2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92" name="Text Box 20">
            <a:extLst>
              <a:ext uri="{FF2B5EF4-FFF2-40B4-BE49-F238E27FC236}">
                <a16:creationId xmlns:a16="http://schemas.microsoft.com/office/drawing/2014/main" id="{5A731102-5D11-48B6-B516-498055B6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2586211"/>
            <a:ext cx="37338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Tinh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thể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môi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nguyên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93" name="Line 21">
            <a:extLst>
              <a:ext uri="{FF2B5EF4-FFF2-40B4-BE49-F238E27FC236}">
                <a16:creationId xmlns:a16="http://schemas.microsoft.com/office/drawing/2014/main" id="{29939610-2C3A-4BCD-B3AD-77E801575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000" y="3770313"/>
            <a:ext cx="1878013" cy="14874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Text Box 22">
            <a:extLst>
              <a:ext uri="{FF2B5EF4-FFF2-40B4-BE49-F238E27FC236}">
                <a16:creationId xmlns:a16="http://schemas.microsoft.com/office/drawing/2014/main" id="{76C8DE16-8148-4550-8DA5-22CC8386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2099688"/>
            <a:ext cx="5100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(H</a:t>
            </a:r>
            <a:r>
              <a:rPr lang="en-US" altLang="en-US" sz="3200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O) &gt;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3200" baseline="-25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(dd</a:t>
            </a: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phân tử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BDD5ECFA-743A-4F5F-ABA6-1F7B05319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3" y="436574"/>
            <a:ext cx="9021762" cy="313285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00000"/>
              </a:lnSpc>
              <a:defRPr/>
            </a:pPr>
            <a:endParaRPr lang="vi-VN" altLang="en-US" sz="2000" i="1" u="sng" dirty="0">
              <a:solidFill>
                <a:srgbClr val="9933FF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8131" name="Object 6">
            <a:extLst>
              <a:ext uri="{FF2B5EF4-FFF2-40B4-BE49-F238E27FC236}">
                <a16:creationId xmlns:a16="http://schemas.microsoft.com/office/drawing/2014/main" id="{52DDFBF3-E439-4F16-9B0C-4360F2AD5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068" y="5366302"/>
          <a:ext cx="3552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2" name="Equation" r:id="rId3" imgW="1637589" imgH="253890" progId="Equation.3">
                  <p:embed/>
                </p:oleObj>
              </mc:Choice>
              <mc:Fallback>
                <p:oleObj name="Equation" r:id="rId3" imgW="1637589" imgH="253890" progId="Equation.3">
                  <p:embed/>
                  <p:pic>
                    <p:nvPicPr>
                      <p:cNvPr id="48131" name="Object 6">
                        <a:extLst>
                          <a:ext uri="{FF2B5EF4-FFF2-40B4-BE49-F238E27FC236}">
                            <a16:creationId xmlns:a16="http://schemas.microsoft.com/office/drawing/2014/main" id="{52DDFBF3-E439-4F16-9B0C-4360F2AD5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68" y="5366302"/>
                        <a:ext cx="3552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D90B660C-CBD8-4817-BFE8-F0213C061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3119" y="5378714"/>
          <a:ext cx="36369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3" name="Equation" r:id="rId5" imgW="1574800" imgH="254000" progId="Equation.3">
                  <p:embed/>
                </p:oleObj>
              </mc:Choice>
              <mc:Fallback>
                <p:oleObj name="Equation" r:id="rId5" imgW="1574800" imgH="2540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D90B660C-CBD8-4817-BFE8-F0213C061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119" y="5378714"/>
                        <a:ext cx="3636963" cy="646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Box 10">
            <a:extLst>
              <a:ext uri="{FF2B5EF4-FFF2-40B4-BE49-F238E27FC236}">
                <a16:creationId xmlns:a16="http://schemas.microsoft.com/office/drawing/2014/main" id="{6BBEA02C-C537-4973-897B-7023BFD9A5B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05493" y="5378714"/>
            <a:ext cx="30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en-US" altLang="en-US" sz="3200" b="1" dirty="0">
              <a:solidFill>
                <a:srgbClr val="0000FF"/>
              </a:solidFill>
            </a:endParaRPr>
          </a:p>
        </p:txBody>
      </p:sp>
      <p:sp>
        <p:nvSpPr>
          <p:cNvPr id="48134" name="TextBox 11">
            <a:extLst>
              <a:ext uri="{FF2B5EF4-FFF2-40B4-BE49-F238E27FC236}">
                <a16:creationId xmlns:a16="http://schemas.microsoft.com/office/drawing/2014/main" id="{2EACFD48-27A6-423B-BF70-922EB2192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278" y="5409491"/>
            <a:ext cx="276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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48135" name="TextBox 12">
            <a:extLst>
              <a:ext uri="{FF2B5EF4-FFF2-40B4-BE49-F238E27FC236}">
                <a16:creationId xmlns:a16="http://schemas.microsoft.com/office/drawing/2014/main" id="{CF03954C-C1AB-428D-B163-54BA5917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594" y="5105326"/>
            <a:ext cx="494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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  <p:sp>
        <p:nvSpPr>
          <p:cNvPr id="48136" name="TextBox 13">
            <a:extLst>
              <a:ext uri="{FF2B5EF4-FFF2-40B4-BE49-F238E27FC236}">
                <a16:creationId xmlns:a16="http://schemas.microsoft.com/office/drawing/2014/main" id="{B553BAEE-CB05-47C2-92ED-44A66332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437" y="5092208"/>
            <a:ext cx="52450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  <p:sp>
        <p:nvSpPr>
          <p:cNvPr id="48137" name="TextBox 15">
            <a:extLst>
              <a:ext uri="{FF2B5EF4-FFF2-40B4-BE49-F238E27FC236}">
                <a16:creationId xmlns:a16="http://schemas.microsoft.com/office/drawing/2014/main" id="{F1A82E31-E6A7-471D-BFE2-60B55DC31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776" y="4628273"/>
            <a:ext cx="13650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dirty="0">
                <a:solidFill>
                  <a:srgbClr val="0000FF"/>
                </a:solidFill>
                <a:sym typeface="Symbol" panose="05050102010706020507" pitchFamily="18" charset="2"/>
              </a:rPr>
              <a:t>Không đổi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8138" name="TextBox 16">
            <a:extLst>
              <a:ext uri="{FF2B5EF4-FFF2-40B4-BE49-F238E27FC236}">
                <a16:creationId xmlns:a16="http://schemas.microsoft.com/office/drawing/2014/main" id="{87911B4A-9E37-453D-A458-A6ABD16A4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84" y="4593745"/>
            <a:ext cx="14626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dirty="0">
                <a:solidFill>
                  <a:srgbClr val="0000FF"/>
                </a:solidFill>
                <a:sym typeface="Symbol" panose="05050102010706020507" pitchFamily="18" charset="2"/>
              </a:rPr>
              <a:t>Không đổi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3D04C-2D46-4065-A2A8-3BFED1E4CF1F}"/>
              </a:ext>
            </a:extLst>
          </p:cNvPr>
          <p:cNvSpPr txBox="1"/>
          <p:nvPr/>
        </p:nvSpPr>
        <p:spPr>
          <a:xfrm>
            <a:off x="87042" y="1244318"/>
            <a:ext cx="8865783" cy="3291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alt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CC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3003F-8D41-46FA-9F49-AFB824C9FB33}"/>
              </a:ext>
            </a:extLst>
          </p:cNvPr>
          <p:cNvSpPr txBox="1"/>
          <p:nvPr/>
        </p:nvSpPr>
        <p:spPr>
          <a:xfrm>
            <a:off x="9053" y="2622499"/>
            <a:ext cx="9211147" cy="191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</a:t>
            </a:r>
          </a:p>
          <a:p>
            <a:pPr>
              <a:lnSpc>
                <a:spcPct val="150000"/>
              </a:lnSpc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u="sng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243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  <p:bldP spid="48135" grpId="0"/>
      <p:bldP spid="48136" grpId="0"/>
      <p:bldP spid="48137" grpId="0"/>
      <p:bldP spid="48138" grpId="0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Object 6">
                <a:extLst>
                  <a:ext uri="{FF2B5EF4-FFF2-40B4-BE49-F238E27FC236}">
                    <a16:creationId xmlns:a16="http://schemas.microsoft.com/office/drawing/2014/main" id="{52DDFBF3-E439-4F16-9B0C-4360F2AD5BCF}"/>
                  </a:ext>
                </a:extLst>
              </p:cNvPr>
              <p:cNvSpPr txBox="1"/>
              <p:nvPr/>
            </p:nvSpPr>
            <p:spPr bwMode="auto">
              <a:xfrm>
                <a:off x="748094" y="2222677"/>
                <a:ext cx="7880350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đ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đ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𝑑𝑑𝑝h𝑡𝑢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đ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Ò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131" name="Object 6">
                <a:extLst>
                  <a:ext uri="{FF2B5EF4-FFF2-40B4-BE49-F238E27FC236}">
                    <a16:creationId xmlns:a16="http://schemas.microsoft.com/office/drawing/2014/main" id="{52DDFBF3-E439-4F16-9B0C-4360F2AD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094" y="2222677"/>
                <a:ext cx="788035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>
                <a:extLst>
                  <a:ext uri="{FF2B5EF4-FFF2-40B4-BE49-F238E27FC236}">
                    <a16:creationId xmlns:a16="http://schemas.microsoft.com/office/drawing/2014/main" id="{D90B660C-CBD8-4817-BFE8-F0213C0619A4}"/>
                  </a:ext>
                </a:extLst>
              </p:cNvPr>
              <p:cNvSpPr txBox="1"/>
              <p:nvPr/>
            </p:nvSpPr>
            <p:spPr bwMode="auto">
              <a:xfrm>
                <a:off x="664368" y="820534"/>
                <a:ext cx="7815263" cy="646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𝑑𝑑𝑝h𝑡𝑢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Ò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132" name="Object 4">
                <a:extLst>
                  <a:ext uri="{FF2B5EF4-FFF2-40B4-BE49-F238E27FC236}">
                    <a16:creationId xmlns:a16="http://schemas.microsoft.com/office/drawing/2014/main" id="{D90B660C-CBD8-4817-BFE8-F0213C06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368" y="820534"/>
                <a:ext cx="7815263" cy="646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322B66-A1A5-4602-9751-0B60D193B417}"/>
              </a:ext>
            </a:extLst>
          </p:cNvPr>
          <p:cNvSpPr txBox="1"/>
          <p:nvPr/>
        </p:nvSpPr>
        <p:spPr>
          <a:xfrm>
            <a:off x="129333" y="2855915"/>
            <a:ext cx="9097962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sôi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575DDB43-C163-4930-8193-D04676CE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684" y="1867364"/>
            <a:ext cx="1600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 dirty="0">
                <a:solidFill>
                  <a:srgbClr val="006600"/>
                </a:solidFill>
                <a:latin typeface="+mn-lt"/>
                <a:sym typeface="Symbol" panose="05050102010706020507" pitchFamily="18" charset="2"/>
              </a:rPr>
              <a:t>Không đổi</a:t>
            </a:r>
            <a:endParaRPr lang="en-US" alt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4AEA0AD-589B-4D31-87E4-D88978AC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5453"/>
            <a:ext cx="1629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 dirty="0">
                <a:solidFill>
                  <a:srgbClr val="006600"/>
                </a:solidFill>
                <a:latin typeface="+mn-lt"/>
                <a:sym typeface="Symbol" panose="05050102010706020507" pitchFamily="18" charset="2"/>
              </a:rPr>
              <a:t>Không đổi</a:t>
            </a:r>
            <a:endParaRPr lang="en-US" alt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F6E2A89-47F0-479A-BEB1-6B63AF47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399" y="513452"/>
            <a:ext cx="168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Không đổi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F89BB2D-9DDE-4C4D-882D-644597B9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732" y="1850999"/>
            <a:ext cx="1640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Không đổi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FFE36-3B3A-4B22-8436-3016DEF365B9}"/>
              </a:ext>
            </a:extLst>
          </p:cNvPr>
          <p:cNvSpPr txBox="1"/>
          <p:nvPr/>
        </p:nvSpPr>
        <p:spPr>
          <a:xfrm>
            <a:off x="193959" y="4194742"/>
            <a:ext cx="8816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ơtecti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ơtecti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hỗn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chất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alt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5527D400-FAF9-407D-9EC3-B21E276E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178" y="1784843"/>
            <a:ext cx="305605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Nhiệt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độ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vi-VN" altLang="en-US" dirty="0">
                <a:solidFill>
                  <a:srgbClr val="FF0000"/>
                </a:solidFill>
                <a:latin typeface="+mn-lt"/>
              </a:rPr>
              <a:t>ơ</a:t>
            </a:r>
            <a:r>
              <a:rPr lang="en-US" altLang="en-US" dirty="0" err="1">
                <a:solidFill>
                  <a:srgbClr val="FF0000"/>
                </a:solidFill>
                <a:latin typeface="+mn-lt"/>
              </a:rPr>
              <a:t>tecti</a:t>
            </a:r>
            <a:endParaRPr lang="en-US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EB3-FCAA-4DB4-BFBE-ED21B327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1524000"/>
            <a:ext cx="8515350" cy="147796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vi-VN" sz="3200" b="1" dirty="0">
                <a:solidFill>
                  <a:srgbClr val="0000FF"/>
                </a:solidFill>
                <a:latin typeface="+mn-lt"/>
              </a:rPr>
              <a:t>ÁP DỤNG</a:t>
            </a:r>
            <a:r>
              <a:rPr lang="vi-VN" sz="3200" dirty="0">
                <a:latin typeface="+mn-lt"/>
              </a:rPr>
              <a:t>: Hòa tan 0,98g một chất vào trong 100g benzen,dung dịch có nhiệt độ sôi 80,3</a:t>
            </a:r>
            <a:r>
              <a:rPr lang="vi-VN" sz="3200" baseline="30000" dirty="0">
                <a:latin typeface="+mn-lt"/>
              </a:rPr>
              <a:t>0</a:t>
            </a:r>
            <a:r>
              <a:rPr lang="vi-VN" sz="3200" dirty="0">
                <a:latin typeface="+mn-lt"/>
              </a:rPr>
              <a:t>C biết benzen có nhiệt độ sôi 80,1</a:t>
            </a:r>
            <a:r>
              <a:rPr lang="vi-VN" sz="3200" baseline="30000" dirty="0">
                <a:latin typeface="+mn-lt"/>
              </a:rPr>
              <a:t>0</a:t>
            </a:r>
            <a:r>
              <a:rPr lang="vi-VN" sz="3200" dirty="0">
                <a:latin typeface="+mn-lt"/>
              </a:rPr>
              <a:t>C và k</a:t>
            </a:r>
            <a:r>
              <a:rPr lang="vi-VN" sz="3200" baseline="-25000" dirty="0">
                <a:latin typeface="+mn-lt"/>
              </a:rPr>
              <a:t>s</a:t>
            </a:r>
            <a:r>
              <a:rPr lang="vi-VN" sz="3200" dirty="0">
                <a:latin typeface="+mn-lt"/>
              </a:rPr>
              <a:t>=2,65 độ/molan. Tính khối lượng mol của chất đó. </a:t>
            </a:r>
            <a:endParaRPr lang="en-US" sz="3200" dirty="0">
              <a:latin typeface="+mn-lt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3B97886-BEB1-4FFD-AAE6-83B12CBA2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873625"/>
            <a:ext cx="7886700" cy="9175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b="1" dirty="0">
                <a:solidFill>
                  <a:srgbClr val="FF0000"/>
                </a:solidFill>
              </a:rPr>
              <a:t>                            </a:t>
            </a:r>
            <a:r>
              <a:rPr lang="vi-VN" altLang="en-US" sz="4000" b="1" dirty="0">
                <a:solidFill>
                  <a:srgbClr val="FF0000"/>
                </a:solidFill>
              </a:rPr>
              <a:t>M = 130 g/mol</a:t>
            </a: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55E229D-97C6-4491-863A-C50E17F62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921750" cy="1782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Cần bao nhiêu gam etylen-glycol </a:t>
            </a:r>
            <a:b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g/mol) pha vào 6 lit nước để hạ nhiệt độ đông đặc của nước xuống -6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C. Cho biết nước có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1,86 độ/ molan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EDB54EC-8156-43EE-B7CB-767E06AA6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654425"/>
            <a:ext cx="7886700" cy="32035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dirty="0"/>
              <a:t>                               </a:t>
            </a:r>
            <a:r>
              <a:rPr lang="vi-VN" altLang="en-US" sz="4000" dirty="0">
                <a:solidFill>
                  <a:srgbClr val="FF0000"/>
                </a:solidFill>
              </a:rPr>
              <a:t>m = 1200 g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>
            <a:extLst>
              <a:ext uri="{FF2B5EF4-FFF2-40B4-BE49-F238E27FC236}">
                <a16:creationId xmlns:a16="http://schemas.microsoft.com/office/drawing/2014/main" id="{BBB6CC6A-456E-4B3A-9C5A-8BA99152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573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7145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17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/>
              <a:t>      </a:t>
            </a:r>
            <a:r>
              <a:rPr lang="en-US" sz="3200" b="1" dirty="0">
                <a:solidFill>
                  <a:srgbClr val="FF0000"/>
                </a:solidFill>
              </a:rPr>
              <a:t>Á</a:t>
            </a:r>
            <a:r>
              <a:rPr lang="vi-VN" sz="3200" b="1" dirty="0">
                <a:solidFill>
                  <a:srgbClr val="FF0000"/>
                </a:solidFill>
              </a:rPr>
              <a:t>P SUẤT THẨM THẤU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4800" b="1" dirty="0">
                <a:solidFill>
                  <a:srgbClr val="FF0000"/>
                </a:solidFill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5327E9F9-3640-4B56-B4BB-94698390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06" y="706099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Sự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thẩm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thấu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và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áp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suất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thẩm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thấu</a:t>
            </a:r>
            <a:r>
              <a:rPr lang="en-US" altLang="en-US" sz="18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0A2A0E4B-529D-48D9-9801-87F6498A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6045"/>
            <a:ext cx="61722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5">
            <a:extLst>
              <a:ext uri="{FF2B5EF4-FFF2-40B4-BE49-F238E27FC236}">
                <a16:creationId xmlns:a16="http://schemas.microsoft.com/office/drawing/2014/main" id="{D6996B39-F1A5-4540-A322-126ECF3F8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200" y="44196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            </a:t>
            </a:r>
            <a:r>
              <a:rPr lang="en-US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Định</a:t>
            </a: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luật</a:t>
            </a: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Van’t</a:t>
            </a:r>
            <a:r>
              <a:rPr lang="en-US" altLang="en-US" b="1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Hoff</a:t>
            </a:r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60AC4E3B-0127-4A54-BF6D-E69A587F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F1D88B7D-197D-4E61-87D4-038B13CD9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2971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2971800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>
            <a:extLst>
              <a:ext uri="{FF2B5EF4-FFF2-40B4-BE49-F238E27FC236}">
                <a16:creationId xmlns:a16="http://schemas.microsoft.com/office/drawing/2014/main" id="{AA5DC80B-55CD-463B-8430-11BB85A6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312392E4-30DF-4733-8053-198F98C7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2A98E5F0-FD8B-4D9B-823C-D42F9E55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56" y="1111917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vi-VN" altLang="en-US" sz="24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H2O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=1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A4F24DF8-381E-49F4-AACE-66EB1379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53" y="1144736"/>
            <a:ext cx="1272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vi-VN" altLang="en-US" sz="24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H2O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&lt;1</a:t>
            </a:r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7F86C591-66D4-4602-A5D6-3DEA3F891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508453"/>
            <a:ext cx="737105" cy="54018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14" name="Picture 14">
            <a:extLst>
              <a:ext uri="{FF2B5EF4-FFF2-40B4-BE49-F238E27FC236}">
                <a16:creationId xmlns:a16="http://schemas.microsoft.com/office/drawing/2014/main" id="{71049DCD-4B44-4ACE-B49E-C5B8642F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4313238"/>
            <a:ext cx="3886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5" name="Text Box 15">
            <a:extLst>
              <a:ext uri="{FF2B5EF4-FFF2-40B4-BE49-F238E27FC236}">
                <a16:creationId xmlns:a16="http://schemas.microsoft.com/office/drawing/2014/main" id="{B1E4ECA2-88DA-430B-B596-BF71B063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274337"/>
            <a:ext cx="25463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Màng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bán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</a:t>
            </a:r>
            <a:r>
              <a:rPr lang="vi-V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ẩ</a:t>
            </a:r>
            <a:r>
              <a:rPr lang="en-US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</a:t>
            </a:r>
            <a:r>
              <a:rPr lang="vi-V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bong bóng động vật, colodion, xellophan... chỉ cho các phân tử dung môi đi qua.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CAF16-D4F5-4147-8814-DC36FD6567FE}"/>
              </a:ext>
            </a:extLst>
          </p:cNvPr>
          <p:cNvSpPr txBox="1"/>
          <p:nvPr/>
        </p:nvSpPr>
        <p:spPr>
          <a:xfrm>
            <a:off x="1676400" y="1798881"/>
            <a:ext cx="609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vi-VN" sz="16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</a:t>
            </a:r>
            <a:r>
              <a:rPr lang="vi-VN" sz="1600" baseline="-250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vi-VN" sz="16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O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B6182-601F-4975-871B-D01C808D3155}"/>
              </a:ext>
            </a:extLst>
          </p:cNvPr>
          <p:cNvSpPr txBox="1"/>
          <p:nvPr/>
        </p:nvSpPr>
        <p:spPr>
          <a:xfrm>
            <a:off x="2743200" y="1741715"/>
            <a:ext cx="8321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vi-VN" sz="1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Nước </a:t>
            </a:r>
          </a:p>
          <a:p>
            <a:r>
              <a:rPr lang="vi-VN" sz="1600" dirty="0">
                <a:solidFill>
                  <a:srgbClr val="0066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đường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B7831B-60A7-4318-9EF1-4A249EB55D53}"/>
              </a:ext>
            </a:extLst>
          </p:cNvPr>
          <p:cNvSpPr txBox="1"/>
          <p:nvPr/>
        </p:nvSpPr>
        <p:spPr>
          <a:xfrm>
            <a:off x="939295" y="2894426"/>
            <a:ext cx="1905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Màng bán thẩm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76EF8-02AF-447C-AFD4-90772E9FDE5A}"/>
              </a:ext>
            </a:extLst>
          </p:cNvPr>
          <p:cNvSpPr txBox="1"/>
          <p:nvPr/>
        </p:nvSpPr>
        <p:spPr>
          <a:xfrm>
            <a:off x="2892392" y="1199347"/>
            <a:ext cx="4441479" cy="386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vi-VN" sz="16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Áp suất thẩm thấu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7E45-84EC-4924-96FA-4D5567745A6B}"/>
              </a:ext>
            </a:extLst>
          </p:cNvPr>
          <p:cNvSpPr txBox="1"/>
          <p:nvPr/>
        </p:nvSpPr>
        <p:spPr>
          <a:xfrm>
            <a:off x="7381592" y="1128713"/>
            <a:ext cx="173072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vi-VN" sz="2400" dirty="0">
                <a:solidFill>
                  <a:srgbClr val="CC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Áp suất ngoài tác dụng để thể tích không tăng</a:t>
            </a:r>
            <a:endParaRPr lang="en-US" sz="2400" dirty="0">
              <a:solidFill>
                <a:srgbClr val="CC00FF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50A7A4-52E4-406F-9AF0-B380061AFE27}"/>
              </a:ext>
            </a:extLst>
          </p:cNvPr>
          <p:cNvCxnSpPr>
            <a:cxnSpLocks/>
          </p:cNvCxnSpPr>
          <p:nvPr/>
        </p:nvCxnSpPr>
        <p:spPr>
          <a:xfrm flipV="1">
            <a:off x="7162800" y="1360487"/>
            <a:ext cx="304800" cy="225426"/>
          </a:xfrm>
          <a:prstGeom prst="line">
            <a:avLst/>
          </a:prstGeom>
          <a:ln w="285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DE05EA-DC4A-4619-A3F1-6B9CF09D18D2}"/>
              </a:ext>
            </a:extLst>
          </p:cNvPr>
          <p:cNvCxnSpPr/>
          <p:nvPr/>
        </p:nvCxnSpPr>
        <p:spPr>
          <a:xfrm>
            <a:off x="1308226" y="3176589"/>
            <a:ext cx="609600" cy="33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7E45CC-8EF5-4555-87E9-C5D05DF13727}"/>
              </a:ext>
            </a:extLst>
          </p:cNvPr>
          <p:cNvCxnSpPr>
            <a:cxnSpLocks/>
          </p:cNvCxnSpPr>
          <p:nvPr/>
        </p:nvCxnSpPr>
        <p:spPr>
          <a:xfrm flipV="1">
            <a:off x="1422905" y="2819400"/>
            <a:ext cx="553768" cy="1309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C0E7F0-6668-4D0B-9C46-0700FB46BC3C}"/>
              </a:ext>
            </a:extLst>
          </p:cNvPr>
          <p:cNvSpPr txBox="1"/>
          <p:nvPr/>
        </p:nvSpPr>
        <p:spPr>
          <a:xfrm>
            <a:off x="2741407" y="2362325"/>
            <a:ext cx="832163" cy="15544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r>
              <a:rPr lang="vi-VN" dirty="0"/>
              <a:t>Chỉ cho nước đi qua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94E0DB-2927-4B0F-A6F1-E7E29E2E8032}"/>
              </a:ext>
            </a:extLst>
          </p:cNvPr>
          <p:cNvCxnSpPr>
            <a:cxnSpLocks/>
          </p:cNvCxnSpPr>
          <p:nvPr/>
        </p:nvCxnSpPr>
        <p:spPr>
          <a:xfrm>
            <a:off x="3124200" y="2590800"/>
            <a:ext cx="12192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33FC31-F20A-4D8B-ABA9-5B87A02DB727}"/>
              </a:ext>
            </a:extLst>
          </p:cNvPr>
          <p:cNvSpPr txBox="1"/>
          <p:nvPr/>
        </p:nvSpPr>
        <p:spPr>
          <a:xfrm>
            <a:off x="5222078" y="3129530"/>
            <a:ext cx="832163" cy="959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Phân tử nước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A3A762-AEAA-4496-9663-08F25A4ABBF1}"/>
              </a:ext>
            </a:extLst>
          </p:cNvPr>
          <p:cNvSpPr txBox="1"/>
          <p:nvPr/>
        </p:nvSpPr>
        <p:spPr>
          <a:xfrm>
            <a:off x="7432392" y="3708954"/>
            <a:ext cx="1649712" cy="432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dirty="0">
                <a:solidFill>
                  <a:srgbClr val="006600"/>
                </a:solidFill>
              </a:rPr>
              <a:t>Phân tử đường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81DF65-6A8A-4301-8E49-C33550105EC8}"/>
              </a:ext>
            </a:extLst>
          </p:cNvPr>
          <p:cNvCxnSpPr/>
          <p:nvPr/>
        </p:nvCxnSpPr>
        <p:spPr>
          <a:xfrm>
            <a:off x="5638160" y="3429000"/>
            <a:ext cx="416082" cy="873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C8EA6E-CD54-4E1E-871A-AC47F7AB38EC}"/>
              </a:ext>
            </a:extLst>
          </p:cNvPr>
          <p:cNvCxnSpPr>
            <a:cxnSpLocks/>
          </p:cNvCxnSpPr>
          <p:nvPr/>
        </p:nvCxnSpPr>
        <p:spPr>
          <a:xfrm>
            <a:off x="7123237" y="3893988"/>
            <a:ext cx="344363" cy="22817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Line 12">
            <a:extLst>
              <a:ext uri="{FF2B5EF4-FFF2-40B4-BE49-F238E27FC236}">
                <a16:creationId xmlns:a16="http://schemas.microsoft.com/office/drawing/2014/main" id="{4AEEAF43-E071-4F3A-AC95-4191CDD8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875" y="1500189"/>
            <a:ext cx="609601" cy="598023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7B0BF-C9E2-43EA-9A2C-BB35C831EE6B}"/>
              </a:ext>
            </a:extLst>
          </p:cNvPr>
          <p:cNvSpPr txBox="1"/>
          <p:nvPr/>
        </p:nvSpPr>
        <p:spPr>
          <a:xfrm>
            <a:off x="0" y="30102"/>
            <a:ext cx="9144000" cy="4389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r>
              <a:rPr lang="vi-VN" sz="2800" dirty="0">
                <a:solidFill>
                  <a:srgbClr val="CC00FF"/>
                </a:solidFill>
                <a:latin typeface="+mn-lt"/>
              </a:rPr>
              <a:t>                              </a:t>
            </a:r>
            <a:endParaRPr lang="vi-VN" sz="36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CC00FF"/>
                </a:solidFill>
                <a:latin typeface="+mn-lt"/>
              </a:rPr>
              <a:t>Áp suất thẩm thấu của dung dịch loãng  bằng </a:t>
            </a:r>
            <a:r>
              <a:rPr lang="en-US" sz="3200" dirty="0">
                <a:solidFill>
                  <a:srgbClr val="CC00FF"/>
                </a:solidFill>
                <a:latin typeface="+mn-lt"/>
              </a:rPr>
              <a:t>  </a:t>
            </a:r>
            <a:r>
              <a:rPr lang="vi-VN" sz="3200" dirty="0">
                <a:solidFill>
                  <a:srgbClr val="CC00FF"/>
                </a:solidFill>
                <a:latin typeface="+mn-lt"/>
              </a:rPr>
              <a:t>áp suất gây ra bởi chất tan nếu như ở cùng nhiệt độ đó nó ở trạng thái khí lý tưởng và chiếm thể tích bằng thể tích của dung dịch.</a:t>
            </a:r>
            <a:endParaRPr lang="en-US" sz="3200" dirty="0">
              <a:solidFill>
                <a:srgbClr val="CC00FF"/>
              </a:solidFill>
              <a:latin typeface="+mn-lt"/>
            </a:endParaRPr>
          </a:p>
          <a:p>
            <a:r>
              <a:rPr 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</a:t>
            </a:r>
            <a:r>
              <a:rPr lang="vi-VN" sz="66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 = nRT</a:t>
            </a:r>
            <a:endParaRPr lang="en-US" sz="6600" dirty="0">
              <a:solidFill>
                <a:srgbClr val="CC00FF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2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3E4-FE84-4BDB-97A2-AB2296F8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06" y="-123906"/>
            <a:ext cx="9067800" cy="1325563"/>
          </a:xfrm>
        </p:spPr>
        <p:txBody>
          <a:bodyPr/>
          <a:lstStyle/>
          <a:p>
            <a:r>
              <a:rPr lang="vi-V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LƯỠNG CỰC- LƯỠNG CỰC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48FB07-C1D1-4D79-985D-63E091DF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3340" y="1104059"/>
            <a:ext cx="2421118" cy="34133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E7A4B1-8D5D-4FA5-AA4E-2692B12D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11780" y="1286758"/>
            <a:ext cx="2523242" cy="304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086861-3B29-46AA-94B1-D55E8349865E}"/>
              </a:ext>
            </a:extLst>
          </p:cNvPr>
          <p:cNvSpPr txBox="1"/>
          <p:nvPr/>
        </p:nvSpPr>
        <p:spPr>
          <a:xfrm>
            <a:off x="4938303" y="1600199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n-lt"/>
              </a:rPr>
              <a:t>Cl</a:t>
            </a:r>
            <a:endParaRPr lang="en-US" sz="2800" b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ABB44-61D1-45BA-BF79-CE6666C84525}"/>
              </a:ext>
            </a:extLst>
          </p:cNvPr>
          <p:cNvSpPr txBox="1"/>
          <p:nvPr/>
        </p:nvSpPr>
        <p:spPr>
          <a:xfrm>
            <a:off x="4938302" y="3429000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n-lt"/>
              </a:rPr>
              <a:t>Cl</a:t>
            </a:r>
            <a:endParaRPr lang="en-US" sz="2800" b="1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2A57F-11A9-413A-9658-FFD1B9F8001E}"/>
              </a:ext>
            </a:extLst>
          </p:cNvPr>
          <p:cNvSpPr txBox="1"/>
          <p:nvPr/>
        </p:nvSpPr>
        <p:spPr>
          <a:xfrm>
            <a:off x="5425802" y="2851367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n-lt"/>
              </a:rPr>
              <a:t>Cl</a:t>
            </a:r>
            <a:endParaRPr lang="en-US" sz="2800" b="1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7FC69-5795-414D-8190-D72B203DA21E}"/>
              </a:ext>
            </a:extLst>
          </p:cNvPr>
          <p:cNvSpPr txBox="1"/>
          <p:nvPr/>
        </p:nvSpPr>
        <p:spPr>
          <a:xfrm>
            <a:off x="4390204" y="2734659"/>
            <a:ext cx="70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n-lt"/>
              </a:rPr>
              <a:t>P</a:t>
            </a:r>
            <a:r>
              <a:rPr lang="vi-VN" sz="2800" b="1" baseline="30000" dirty="0">
                <a:solidFill>
                  <a:schemeClr val="bg1"/>
                </a:solidFill>
                <a:latin typeface="+mn-lt"/>
                <a:sym typeface="Symbol" panose="05050102010706020507" pitchFamily="18" charset="2"/>
              </a:rPr>
              <a:t>+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2505A-3ECE-4BE5-87FD-2468F9B42ED9}"/>
              </a:ext>
            </a:extLst>
          </p:cNvPr>
          <p:cNvSpPr txBox="1"/>
          <p:nvPr/>
        </p:nvSpPr>
        <p:spPr>
          <a:xfrm>
            <a:off x="2058079" y="3595465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5EB9F-829F-45CD-AC6F-F9E903DA8BA9}"/>
              </a:ext>
            </a:extLst>
          </p:cNvPr>
          <p:cNvSpPr txBox="1"/>
          <p:nvPr/>
        </p:nvSpPr>
        <p:spPr>
          <a:xfrm>
            <a:off x="2073905" y="2651147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n-lt"/>
              </a:rPr>
              <a:t>C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27392-80BE-44E4-814D-2C9E968FAAAE}"/>
              </a:ext>
            </a:extLst>
          </p:cNvPr>
          <p:cNvSpPr txBox="1"/>
          <p:nvPr/>
        </p:nvSpPr>
        <p:spPr>
          <a:xfrm>
            <a:off x="3079204" y="2664152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n-lt"/>
              </a:rPr>
              <a:t>O</a:t>
            </a:r>
            <a:r>
              <a:rPr lang="vi-VN" sz="2800" b="1" baseline="30000" dirty="0">
                <a:solidFill>
                  <a:schemeClr val="bg1"/>
                </a:solidFill>
                <a:latin typeface="+mn-lt"/>
                <a:sym typeface="Symbol" panose="05050102010706020507" pitchFamily="18" charset="2"/>
              </a:rPr>
              <a:t>-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B9411-C811-4E36-A4A4-94D58F26A4BE}"/>
              </a:ext>
            </a:extLst>
          </p:cNvPr>
          <p:cNvSpPr txBox="1"/>
          <p:nvPr/>
        </p:nvSpPr>
        <p:spPr>
          <a:xfrm>
            <a:off x="1433102" y="3167390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n-lt"/>
              </a:rPr>
              <a:t>C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E0A27-F15F-4F58-8809-AEBC41EFFBEE}"/>
              </a:ext>
            </a:extLst>
          </p:cNvPr>
          <p:cNvSpPr txBox="1"/>
          <p:nvPr/>
        </p:nvSpPr>
        <p:spPr>
          <a:xfrm>
            <a:off x="1402806" y="2019784"/>
            <a:ext cx="6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n-lt"/>
              </a:rPr>
              <a:t>C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B9C5CC-C578-4B55-825C-30D50FA35664}"/>
              </a:ext>
            </a:extLst>
          </p:cNvPr>
          <p:cNvSpPr txBox="1"/>
          <p:nvPr/>
        </p:nvSpPr>
        <p:spPr>
          <a:xfrm>
            <a:off x="891902" y="3469963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9B72-0F53-4C88-8538-346F2C2CEED9}"/>
              </a:ext>
            </a:extLst>
          </p:cNvPr>
          <p:cNvSpPr txBox="1"/>
          <p:nvPr/>
        </p:nvSpPr>
        <p:spPr>
          <a:xfrm>
            <a:off x="913497" y="3042852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41765-4835-4F9E-BFEF-E025E3991B08}"/>
              </a:ext>
            </a:extLst>
          </p:cNvPr>
          <p:cNvSpPr txBox="1"/>
          <p:nvPr/>
        </p:nvSpPr>
        <p:spPr>
          <a:xfrm>
            <a:off x="836775" y="2206337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0DB29-AA6C-4408-8B0A-C728F96E678E}"/>
              </a:ext>
            </a:extLst>
          </p:cNvPr>
          <p:cNvSpPr txBox="1"/>
          <p:nvPr/>
        </p:nvSpPr>
        <p:spPr>
          <a:xfrm>
            <a:off x="791741" y="1917441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77058-C6E3-4BAC-B6CD-2E8E67869607}"/>
              </a:ext>
            </a:extLst>
          </p:cNvPr>
          <p:cNvSpPr txBox="1"/>
          <p:nvPr/>
        </p:nvSpPr>
        <p:spPr>
          <a:xfrm>
            <a:off x="2037792" y="1653078"/>
            <a:ext cx="67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n-lt"/>
              </a:rPr>
              <a:t>H</a:t>
            </a:r>
            <a:endParaRPr lang="en-US" sz="2000" b="1" dirty="0"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25A2A1-9664-4BD6-91BD-5F7E2D701FA8}"/>
              </a:ext>
            </a:extLst>
          </p:cNvPr>
          <p:cNvCxnSpPr>
            <a:cxnSpLocks/>
          </p:cNvCxnSpPr>
          <p:nvPr/>
        </p:nvCxnSpPr>
        <p:spPr>
          <a:xfrm>
            <a:off x="3749401" y="2864604"/>
            <a:ext cx="5318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018" name="Picture 2" descr="Kết quả hình ảnh cho bond hydro NH3 with H2O">
            <a:extLst>
              <a:ext uri="{FF2B5EF4-FFF2-40B4-BE49-F238E27FC236}">
                <a16:creationId xmlns:a16="http://schemas.microsoft.com/office/drawing/2014/main" id="{622511E5-8100-49BB-8FCE-D2ABB1E0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34" y="4193257"/>
            <a:ext cx="5618845" cy="25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6" name="TextBox 86015">
            <a:extLst>
              <a:ext uri="{FF2B5EF4-FFF2-40B4-BE49-F238E27FC236}">
                <a16:creationId xmlns:a16="http://schemas.microsoft.com/office/drawing/2014/main" id="{2BF2DF86-9481-472F-9AD3-7A854BEA35A0}"/>
              </a:ext>
            </a:extLst>
          </p:cNvPr>
          <p:cNvSpPr txBox="1"/>
          <p:nvPr/>
        </p:nvSpPr>
        <p:spPr>
          <a:xfrm>
            <a:off x="3874371" y="434017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 KẾT HYDRO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6017" name="TextBox 86016">
            <a:extLst>
              <a:ext uri="{FF2B5EF4-FFF2-40B4-BE49-F238E27FC236}">
                <a16:creationId xmlns:a16="http://schemas.microsoft.com/office/drawing/2014/main" id="{D4103648-CC15-449F-A5DF-026369540FC2}"/>
              </a:ext>
            </a:extLst>
          </p:cNvPr>
          <p:cNvSpPr txBox="1"/>
          <p:nvPr/>
        </p:nvSpPr>
        <p:spPr>
          <a:xfrm>
            <a:off x="852939" y="1183672"/>
            <a:ext cx="571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  <a:latin typeface="+mn-lt"/>
              </a:rPr>
              <a:t>AXETON VỚI TRICLOPHOTPHO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6598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>
            <a:extLst>
              <a:ext uri="{FF2B5EF4-FFF2-40B4-BE49-F238E27FC236}">
                <a16:creationId xmlns:a16="http://schemas.microsoft.com/office/drawing/2014/main" id="{3C598B71-EE58-4B4C-A1C0-27396815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991600" cy="295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Một dung dịch có V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ml chứa 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chất tan có áp suất thẩm thấu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 = 1,5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atm ở 25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C. Tính khối lượng mol của chất tan.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 =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0,082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lit.atm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/mol.K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TextBox 2">
            <a:extLst>
              <a:ext uri="{FF2B5EF4-FFF2-40B4-BE49-F238E27FC236}">
                <a16:creationId xmlns:a16="http://schemas.microsoft.com/office/drawing/2014/main" id="{09888209-ECFF-4CF1-AD76-4284A2C21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33527"/>
            <a:ext cx="4953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163 g/mol</a:t>
            </a:r>
            <a:endParaRPr lang="en-US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5C79B-9DC4-46B6-99CD-D8CB2D0CBF67}"/>
              </a:ext>
            </a:extLst>
          </p:cNvPr>
          <p:cNvSpPr txBox="1"/>
          <p:nvPr/>
        </p:nvSpPr>
        <p:spPr>
          <a:xfrm>
            <a:off x="533400" y="4419600"/>
            <a:ext cx="7239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vi-V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[mmHg] , C [mol/lit]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R = 62,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[</a:t>
            </a:r>
            <a:r>
              <a:rPr lang="en-US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lit.mmHg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mol.K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E6587-E1B7-4916-8C6D-60212B69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7103"/>
            <a:ext cx="6553200" cy="4215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C667F-8D0C-46B1-B337-A822B8712AB5}"/>
              </a:ext>
            </a:extLst>
          </p:cNvPr>
          <p:cNvSpPr txBox="1"/>
          <p:nvPr/>
        </p:nvSpPr>
        <p:spPr>
          <a:xfrm>
            <a:off x="1219200" y="5029200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MƠ NGÂM Đ</a:t>
            </a:r>
            <a:r>
              <a:rPr lang="vi-V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</a:p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 BÀO VI SINH VẬT BỊ CO LẠI!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60F6EB-A426-4F1F-895B-59556CA6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20563"/>
            <a:ext cx="6553200" cy="4215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8ADC29-1422-42AD-9E57-35213401C766}"/>
              </a:ext>
            </a:extLst>
          </p:cNvPr>
          <p:cNvSpPr txBox="1"/>
          <p:nvPr/>
        </p:nvSpPr>
        <p:spPr>
          <a:xfrm>
            <a:off x="178498" y="5030630"/>
            <a:ext cx="8933873" cy="146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CÁ BIỂN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N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ỚC NGỌT  CÁ CHẾT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Kết quả hình ảnh cho CÁ NƯỚC NGỌT">
            <a:extLst>
              <a:ext uri="{FF2B5EF4-FFF2-40B4-BE49-F238E27FC236}">
                <a16:creationId xmlns:a16="http://schemas.microsoft.com/office/drawing/2014/main" id="{CB3A1062-065E-4F8E-9ED1-418431C1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06707"/>
            <a:ext cx="6553200" cy="421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3915A9-1032-4922-91F8-D07D1226CA6C}"/>
              </a:ext>
            </a:extLst>
          </p:cNvPr>
          <p:cNvSpPr txBox="1"/>
          <p:nvPr/>
        </p:nvSpPr>
        <p:spPr>
          <a:xfrm>
            <a:off x="369240" y="4966499"/>
            <a:ext cx="8743131" cy="1519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CÁ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ỚC NGỌT 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BIỂN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 CÁ 	CHẾT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F903B1-848E-45CF-A38C-902AFD301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2" y="706468"/>
            <a:ext cx="7391400" cy="42047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9B8D66-D56F-4456-AED8-1F747B35CF89}"/>
              </a:ext>
            </a:extLst>
          </p:cNvPr>
          <p:cNvSpPr txBox="1"/>
          <p:nvPr/>
        </p:nvSpPr>
        <p:spPr>
          <a:xfrm>
            <a:off x="52411" y="4961594"/>
            <a:ext cx="911237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ĐIỆN TỪ 2 DÒNG N</a:t>
            </a:r>
            <a:r>
              <a:rPr lang="vi-VN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CÓ </a:t>
            </a:r>
          </a:p>
          <a:p>
            <a:pPr algn="ctr"/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 MẶN KHÁC NHAU.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CAAC28-9907-4C9C-8CC9-E2EFE3D9F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3" y="675707"/>
            <a:ext cx="8534400" cy="43383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3F1407-5488-4C2B-8760-2237996DF090}"/>
              </a:ext>
            </a:extLst>
          </p:cNvPr>
          <p:cNvSpPr txBox="1"/>
          <p:nvPr/>
        </p:nvSpPr>
        <p:spPr>
          <a:xfrm>
            <a:off x="-38100" y="4911242"/>
            <a:ext cx="9220200" cy="1848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XUẤT N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NGỌT BẰNG THẨM THẤU NG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E82F1-00A1-4299-B777-4BCFF27DE23F}"/>
              </a:ext>
            </a:extLst>
          </p:cNvPr>
          <p:cNvSpPr txBox="1"/>
          <p:nvPr/>
        </p:nvSpPr>
        <p:spPr>
          <a:xfrm>
            <a:off x="5875455" y="3006067"/>
            <a:ext cx="13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ỚC NGỌT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EFF40-FED1-4CF1-8C75-D7FDD573D577}"/>
              </a:ext>
            </a:extLst>
          </p:cNvPr>
          <p:cNvSpPr txBox="1"/>
          <p:nvPr/>
        </p:nvSpPr>
        <p:spPr>
          <a:xfrm>
            <a:off x="770660" y="2953851"/>
            <a:ext cx="13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ỚC NGỌT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E8AAF1-6D65-4A8D-BF29-35325F09BDC5}"/>
              </a:ext>
            </a:extLst>
          </p:cNvPr>
          <p:cNvSpPr txBox="1"/>
          <p:nvPr/>
        </p:nvSpPr>
        <p:spPr>
          <a:xfrm>
            <a:off x="2313441" y="2845646"/>
            <a:ext cx="13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BIỂN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E3CC18-A03D-433E-AA5A-8721A8E3E843}"/>
              </a:ext>
            </a:extLst>
          </p:cNvPr>
          <p:cNvSpPr txBox="1"/>
          <p:nvPr/>
        </p:nvSpPr>
        <p:spPr>
          <a:xfrm>
            <a:off x="7358133" y="3099033"/>
            <a:ext cx="136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BIỂN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AA31B-9B74-4227-91CC-4C247A115315}"/>
              </a:ext>
            </a:extLst>
          </p:cNvPr>
          <p:cNvSpPr txBox="1"/>
          <p:nvPr/>
        </p:nvSpPr>
        <p:spPr>
          <a:xfrm>
            <a:off x="2255646" y="1701065"/>
            <a:ext cx="206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 = 30 atm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CC952D-CBB4-4EE5-9C7D-ECC22F5198B9}"/>
              </a:ext>
            </a:extLst>
          </p:cNvPr>
          <p:cNvSpPr txBox="1"/>
          <p:nvPr/>
        </p:nvSpPr>
        <p:spPr>
          <a:xfrm>
            <a:off x="6937422" y="634469"/>
            <a:ext cx="20606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 &gt;  30 atm</a:t>
            </a:r>
            <a:endParaRPr lang="en-US" sz="2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DD5CE-C17C-46FF-9472-DAB79A401E6B}"/>
              </a:ext>
            </a:extLst>
          </p:cNvPr>
          <p:cNvSpPr txBox="1"/>
          <p:nvPr/>
        </p:nvSpPr>
        <p:spPr>
          <a:xfrm>
            <a:off x="531118" y="4373440"/>
            <a:ext cx="4267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THẨM THẤU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DB7FE1-3FC1-4CB6-8C4B-E60293B980BB}"/>
              </a:ext>
            </a:extLst>
          </p:cNvPr>
          <p:cNvSpPr txBox="1"/>
          <p:nvPr/>
        </p:nvSpPr>
        <p:spPr>
          <a:xfrm>
            <a:off x="4489141" y="4301764"/>
            <a:ext cx="46232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THẨM THẤU NG</a:t>
            </a:r>
            <a:r>
              <a:rPr lang="vi-V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777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  <p:bldP spid="17" grpId="0"/>
      <p:bldP spid="28" grpId="0"/>
      <p:bldP spid="29" grpId="0"/>
      <p:bldP spid="30" grpId="0"/>
      <p:bldP spid="27" grpId="0"/>
      <p:bldP spid="32" grpId="0" animBg="1"/>
      <p:bldP spid="31" grpId="0" animBg="1"/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3C817AF-B903-4A6C-BE13-45C670CA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772400" cy="1143000"/>
          </a:xfrm>
        </p:spPr>
        <p:txBody>
          <a:bodyPr/>
          <a:lstStyle/>
          <a:p>
            <a:pPr eaLnBrk="1" hangingPunct="1"/>
            <a:r>
              <a:rPr lang="vi-VN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 NỒNG ĐỘ</a:t>
            </a:r>
            <a:endParaRPr lang="en-US" alt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8D8C813-C376-4590-A9B6-E2FD626DB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89353"/>
            <a:ext cx="8763000" cy="467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Tính chất của dung dịch lỏng loãng phân tử, chất tan không điện ly không bay hơi: sự tăng nhiệt độ sôi, sự hạ nhiệt độ đông đặc, áp suất thẩm thấu </a:t>
            </a:r>
            <a:r>
              <a:rPr lang="vi-VN" altLang="en-US" sz="3200" u="sng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chỉ phụ thuộc nồng độ chất tan 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mà </a:t>
            </a:r>
            <a:r>
              <a:rPr lang="vi-VN" altLang="en-US" sz="3200" u="sng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không phụ thuộc vào bản chất chất tan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vi-VN" altLang="en-US" sz="32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 Tính chất nồng độ (tính chất tập họp).</a:t>
            </a:r>
            <a:endParaRPr lang="en-US" altLang="en-US" sz="3200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78993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3C817AF-B903-4A6C-BE13-45C670CA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alt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HẬN XÉT</a:t>
            </a:r>
            <a:endParaRPr lang="en-US" alt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CD62EDD-EAE0-4D3D-A5D0-83E4D266C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96" y="762000"/>
            <a:ext cx="9144000" cy="1828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</a:rPr>
              <a:t>  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Raoult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Van’t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hoff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lỏng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V = 0, H = 0)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(dd </a:t>
            </a:r>
            <a:r>
              <a:rPr lang="en-US" altLang="en-US" sz="3200" b="1" dirty="0" err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loãng</a:t>
            </a:r>
            <a:r>
              <a:rPr lang="en-US" altLang="en-US" sz="32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08D8C813-C376-4590-A9B6-E2FD626DB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96" y="3156098"/>
            <a:ext cx="8763000" cy="295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Đối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với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dd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thực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(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không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lý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tưởng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áp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suất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hơi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riêng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phần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thể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giá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trị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lớn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hơn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sai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lệch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dương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hoặc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bé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hơn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(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sai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lệch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âm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với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giá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trị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tính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theo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đl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Raoult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300859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A3A51-498B-4D1D-A952-22D4B6839E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2133600" y="918173"/>
            <a:ext cx="4191000" cy="1143000"/>
          </a:xfrm>
          <a:blipFill>
            <a:blip r:embed="rId2"/>
            <a:stretch>
              <a:fillRect l="-2907" t="-53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5299" name="Content Placeholder 4">
            <a:extLst>
              <a:ext uri="{FF2B5EF4-FFF2-40B4-BE49-F238E27FC236}">
                <a16:creationId xmlns:a16="http://schemas.microsoft.com/office/drawing/2014/main" id="{C8AA8CF2-6AC3-47CA-BA94-1CCC94CE624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93700" y="384175"/>
            <a:ext cx="8350250" cy="533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dirty="0">
                <a:solidFill>
                  <a:srgbClr val="0000FF"/>
                </a:solidFill>
                <a:cs typeface="Arial" panose="020B0604020202020204" pitchFamily="34" charset="0"/>
              </a:rPr>
              <a:t>i - Hệ số đẳng trương   (Hệ số Vant’ Hoff)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vi-VN" altLang="en-US" dirty="0">
                <a:cs typeface="Arial" panose="020B0604020202020204" pitchFamily="34" charset="0"/>
              </a:rPr>
              <a:t>                                            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altLang="en-US" dirty="0"/>
              <a:t>  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1F898-C738-4440-9496-DE13254BF4C0}"/>
              </a:ext>
            </a:extLst>
          </p:cNvPr>
          <p:cNvSpPr/>
          <p:nvPr/>
        </p:nvSpPr>
        <p:spPr>
          <a:xfrm>
            <a:off x="369888" y="1584325"/>
            <a:ext cx="7685087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CC00FF"/>
                </a:solidFill>
                <a:latin typeface="+mn-lt"/>
                <a:cs typeface="Arial" panose="020B0604020202020204" pitchFamily="34" charset="0"/>
              </a:rPr>
              <a:t>DUNG DỊCH PHÂN TỬ        </a:t>
            </a: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  <a:p>
            <a:pPr>
              <a:lnSpc>
                <a:spcPct val="150000"/>
              </a:lnSpc>
              <a:defRPr/>
            </a:pPr>
            <a:r>
              <a:rPr lang="vi-VN" sz="2400" dirty="0">
                <a:latin typeface="+mn-lt"/>
                <a:cs typeface="Arial" panose="020B0604020202020204" pitchFamily="34" charset="0"/>
              </a:rPr>
              <a:t>     Số tiểu phân chất tan = Số phân tử chất tan hòa tan</a:t>
            </a:r>
          </a:p>
          <a:p>
            <a:pPr>
              <a:defRPr/>
            </a:pPr>
            <a:endParaRPr lang="vi-V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F051D-86F2-4389-98B7-5390D0CA462C}"/>
              </a:ext>
            </a:extLst>
          </p:cNvPr>
          <p:cNvSpPr/>
          <p:nvPr/>
        </p:nvSpPr>
        <p:spPr>
          <a:xfrm>
            <a:off x="260350" y="2720975"/>
            <a:ext cx="8669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DUNG DỊCH ĐIỆN LY        </a:t>
            </a:r>
            <a:r>
              <a:rPr lang="vi-VN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1&lt; i </a:t>
            </a:r>
            <a:r>
              <a:rPr lang="vi-VN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vi-VN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m</a:t>
            </a:r>
          </a:p>
          <a:p>
            <a:pPr>
              <a:lnSpc>
                <a:spcPct val="150000"/>
              </a:lnSpc>
              <a:defRPr/>
            </a:pPr>
            <a:r>
              <a:rPr lang="vi-VN" sz="2400" dirty="0">
                <a:latin typeface="+mn-lt"/>
                <a:cs typeface="Arial" panose="020B0604020202020204" pitchFamily="34" charset="0"/>
              </a:rPr>
              <a:t>       Số tiểu phân chất tan = số phân tử, số ion của chất tan.</a:t>
            </a:r>
          </a:p>
          <a:p>
            <a:pPr>
              <a:lnSpc>
                <a:spcPct val="150000"/>
              </a:lnSpc>
              <a:defRPr/>
            </a:pPr>
            <a:r>
              <a:rPr lang="vi-VN" sz="2400" dirty="0">
                <a:latin typeface="+mn-lt"/>
                <a:cs typeface="Arial" panose="020B0604020202020204" pitchFamily="34" charset="0"/>
              </a:rPr>
              <a:t>       </a:t>
            </a:r>
            <a:r>
              <a:rPr lang="vi-VN" sz="24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m: số ion có trong 1 phân tử. Vd: MgCl</a:t>
            </a:r>
            <a:r>
              <a:rPr lang="vi-VN" sz="2400" baseline="-250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2</a:t>
            </a:r>
            <a:r>
              <a:rPr lang="vi-VN" sz="24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có m = 3</a:t>
            </a:r>
          </a:p>
          <a:p>
            <a:pPr>
              <a:defRPr/>
            </a:pPr>
            <a:endParaRPr lang="vi-VN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5302" name="TextBox 8">
            <a:extLst>
              <a:ext uri="{FF2B5EF4-FFF2-40B4-BE49-F238E27FC236}">
                <a16:creationId xmlns:a16="http://schemas.microsoft.com/office/drawing/2014/main" id="{66768E87-8020-4F89-8966-CFE6B336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6" y="4967744"/>
            <a:ext cx="8902700" cy="1828800"/>
          </a:xfrm>
          <a:prstGeom prst="rect">
            <a:avLst/>
          </a:prstGeom>
          <a:solidFill>
            <a:schemeClr val="bg1">
              <a:alpha val="9686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vi-V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cùng điều kiện: </a:t>
            </a:r>
            <a:r>
              <a:rPr lang="vi-VN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(Số ptử chất tan)</a:t>
            </a:r>
            <a:r>
              <a:rPr lang="vi-VN" altLang="en-US" sz="20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vi-VN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 ly</a:t>
            </a:r>
            <a:r>
              <a:rPr lang="vi-VN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(Số ptử chất tan)</a:t>
            </a:r>
            <a:r>
              <a:rPr lang="vi-VN" altLang="en-US" sz="20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 phân tử</a:t>
            </a:r>
            <a:endParaRPr lang="vi-VN" alt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(Số tiểu phân chất tan)</a:t>
            </a:r>
            <a:r>
              <a:rPr lang="vi-V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 ly</a:t>
            </a:r>
            <a:r>
              <a:rPr lang="vi-V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i.(Số tiểu phân chất tan)</a:t>
            </a:r>
            <a:r>
              <a:rPr lang="vi-VN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tử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00B06-076C-47B0-9E29-F3A3222EF2CB}"/>
              </a:ext>
            </a:extLst>
          </p:cNvPr>
          <p:cNvSpPr txBox="1"/>
          <p:nvPr/>
        </p:nvSpPr>
        <p:spPr>
          <a:xfrm>
            <a:off x="704255" y="4481810"/>
            <a:ext cx="630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Khi điện ly hoàn toàn (</a:t>
            </a:r>
            <a:r>
              <a:rPr lang="vi-VN" sz="2400" dirty="0">
                <a:solidFill>
                  <a:srgbClr val="006600"/>
                </a:solidFill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 =1)</a:t>
            </a:r>
            <a:r>
              <a:rPr lang="vi-VN" sz="2400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: i = m</a:t>
            </a:r>
            <a:endParaRPr 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57416-E0DD-4A77-AA99-C499753AA57D}"/>
              </a:ext>
            </a:extLst>
          </p:cNvPr>
          <p:cNvSpPr txBox="1"/>
          <p:nvPr/>
        </p:nvSpPr>
        <p:spPr>
          <a:xfrm>
            <a:off x="6067557" y="1198925"/>
            <a:ext cx="113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06600"/>
                </a:solidFill>
                <a:latin typeface="+mn-lt"/>
              </a:rPr>
              <a:t>n [mol]</a:t>
            </a:r>
            <a:endParaRPr 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3C0C5-82A1-45C0-853B-BE64C6BD8B1D}"/>
              </a:ext>
            </a:extLst>
          </p:cNvPr>
          <p:cNvSpPr txBox="1"/>
          <p:nvPr/>
        </p:nvSpPr>
        <p:spPr>
          <a:xfrm>
            <a:off x="5744367" y="831568"/>
            <a:ext cx="153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006600"/>
                </a:solidFill>
                <a:latin typeface="+mn-lt"/>
              </a:rPr>
              <a:t>m.n [mol]</a:t>
            </a:r>
            <a:endParaRPr lang="en-US" sz="2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7508F-F27C-455E-9BB6-B31734CAECAF}"/>
              </a:ext>
            </a:extLst>
          </p:cNvPr>
          <p:cNvSpPr txBox="1"/>
          <p:nvPr/>
        </p:nvSpPr>
        <p:spPr>
          <a:xfrm>
            <a:off x="6051952" y="1238023"/>
            <a:ext cx="27297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n-lt"/>
              </a:rPr>
              <a:t>trong dd điện ly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3BD02-708B-414D-B426-07ABC76C2A25}"/>
              </a:ext>
            </a:extLst>
          </p:cNvPr>
          <p:cNvSpPr txBox="1"/>
          <p:nvPr/>
        </p:nvSpPr>
        <p:spPr>
          <a:xfrm>
            <a:off x="5736434" y="833908"/>
            <a:ext cx="28741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n-lt"/>
              </a:rPr>
              <a:t>trong dd điện ly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FD886-2542-43DA-BA1F-7D1604B4976A}"/>
              </a:ext>
            </a:extLst>
          </p:cNvPr>
          <p:cNvSpPr txBox="1"/>
          <p:nvPr/>
        </p:nvSpPr>
        <p:spPr>
          <a:xfrm>
            <a:off x="6045997" y="1218474"/>
            <a:ext cx="28741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+mn-lt"/>
              </a:rPr>
              <a:t>trong dd  phân tử</a:t>
            </a:r>
            <a:endParaRPr lang="en-US" sz="24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F55B5-E1FE-4569-95E7-9F4AE2C2AA49}"/>
              </a:ext>
            </a:extLst>
          </p:cNvPr>
          <p:cNvSpPr txBox="1"/>
          <p:nvPr/>
        </p:nvSpPr>
        <p:spPr>
          <a:xfrm>
            <a:off x="2584160" y="1317409"/>
            <a:ext cx="59483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CC00FF"/>
                </a:solidFill>
                <a:latin typeface="+mn-lt"/>
              </a:rPr>
              <a:t>Số tiểu phân chất tan trong dd phân tử</a:t>
            </a:r>
            <a:endParaRPr lang="en-US" sz="2400" dirty="0">
              <a:solidFill>
                <a:srgbClr val="CC00FF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4" grpId="0"/>
      <p:bldP spid="5" grpId="0"/>
      <p:bldP spid="14" grpId="0"/>
      <p:bldP spid="9" grpId="0" animBg="1"/>
      <p:bldP spid="11" grpId="0" animBg="1"/>
      <p:bldP spid="10" grpId="0" animBg="1"/>
      <p:bldP spid="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AAB-9FAD-4EA5-8F94-911EAFFA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vi-V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ÁP</a:t>
            </a:r>
            <a:r>
              <a:rPr 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DỤNG ĐỊNH LUẬT RAOULT &amp; VANT’HOFF CHO DUNG DỊCH ĐIỆN 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E653-55CC-4F96-816C-6A10F008CA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838199" y="2667000"/>
            <a:ext cx="4495801" cy="3657600"/>
          </a:xfrm>
          <a:blipFill>
            <a:blip r:embed="rId2"/>
            <a:stretch>
              <a:fillRect l="-2033" t="-2167" r="-25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6324" name="Content Placeholder 3">
            <a:extLst>
              <a:ext uri="{FF2B5EF4-FFF2-40B4-BE49-F238E27FC236}">
                <a16:creationId xmlns:a16="http://schemas.microsoft.com/office/drawing/2014/main" id="{958C49AB-42CD-4DB3-968D-40C36930113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338763" y="2716213"/>
            <a:ext cx="3429000" cy="3429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 sz="2400"/>
              <a:t>NHẬN XÉT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(P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đl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vi-VN" altLang="en-US" sz="2600">
                <a:sym typeface="Symbol" panose="05050102010706020507" pitchFamily="18" charset="2"/>
              </a:rPr>
              <a:t>&lt; 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(P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pt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vi-VN" altLang="en-US" sz="2600">
                <a:sym typeface="Symbol" panose="05050102010706020507" pitchFamily="18" charset="2"/>
              </a:rPr>
              <a:t>&lt; (P</a:t>
            </a:r>
            <a:r>
              <a:rPr lang="vi-VN" altLang="en-US" sz="2600" baseline="-25000">
                <a:sym typeface="Symbol" panose="05050102010706020507" pitchFamily="18" charset="2"/>
              </a:rPr>
              <a:t>0</a:t>
            </a:r>
            <a:r>
              <a:rPr lang="vi-VN" altLang="en-US" sz="2600"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ym typeface="Symbol" panose="05050102010706020507" pitchFamily="18" charset="2"/>
              </a:rPr>
              <a:t>dm</a:t>
            </a:r>
            <a:r>
              <a:rPr lang="vi-VN" altLang="en-US" sz="260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(T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đ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đl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vi-VN" altLang="en-US" sz="2600">
                <a:sym typeface="Symbol" panose="05050102010706020507" pitchFamily="18" charset="2"/>
              </a:rPr>
              <a:t>&lt; 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(T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đ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pt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vi-VN" altLang="en-US" sz="2600">
                <a:sym typeface="Symbol" panose="05050102010706020507" pitchFamily="18" charset="2"/>
              </a:rPr>
              <a:t>&lt; (T</a:t>
            </a:r>
            <a:r>
              <a:rPr lang="vi-VN" altLang="en-US" sz="2600" baseline="-25000">
                <a:sym typeface="Symbol" panose="05050102010706020507" pitchFamily="18" charset="2"/>
              </a:rPr>
              <a:t>đ</a:t>
            </a:r>
            <a:r>
              <a:rPr lang="vi-VN" altLang="en-US" sz="2600"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ym typeface="Symbol" panose="05050102010706020507" pitchFamily="18" charset="2"/>
              </a:rPr>
              <a:t>dm</a:t>
            </a:r>
            <a:r>
              <a:rPr lang="vi-VN" altLang="en-US" sz="260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(T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s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đl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  </a:t>
            </a:r>
            <a:r>
              <a:rPr lang="vi-VN" altLang="en-US" sz="2600">
                <a:sym typeface="Symbol" panose="05050102010706020507" pitchFamily="18" charset="2"/>
              </a:rPr>
              <a:t>&gt; 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(T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pt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vi-VN" altLang="en-US" sz="2600">
                <a:sym typeface="Symbol" panose="05050102010706020507" pitchFamily="18" charset="2"/>
              </a:rPr>
              <a:t>&gt; (T</a:t>
            </a:r>
            <a:r>
              <a:rPr lang="vi-VN" altLang="en-US" sz="2600" baseline="-25000">
                <a:sym typeface="Symbol" panose="05050102010706020507" pitchFamily="18" charset="2"/>
              </a:rPr>
              <a:t>s</a:t>
            </a:r>
            <a:r>
              <a:rPr lang="vi-VN" altLang="en-US" sz="2600">
                <a:sym typeface="Symbol" panose="05050102010706020507" pitchFamily="18" charset="2"/>
              </a:rPr>
              <a:t>)</a:t>
            </a:r>
            <a:r>
              <a:rPr lang="vi-VN" altLang="en-US" sz="2600" baseline="-25000">
                <a:sym typeface="Symbol" panose="05050102010706020507" pitchFamily="18" charset="2"/>
              </a:rPr>
              <a:t>dm</a:t>
            </a:r>
            <a:r>
              <a:rPr lang="vi-VN" altLang="en-US" sz="2600">
                <a:sym typeface="Symbol" panose="05050102010706020507" pitchFamily="18" charset="2"/>
              </a:rPr>
              <a:t> </a:t>
            </a:r>
            <a:endParaRPr lang="en-US" altLang="en-US" sz="260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altLang="en-US" sz="2600">
                <a:sym typeface="Symbol" panose="05050102010706020507" pitchFamily="18" charset="2"/>
              </a:rPr>
              <a:t>  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</a:t>
            </a:r>
            <a:r>
              <a:rPr lang="vi-VN" altLang="en-US" sz="2600" baseline="-25000">
                <a:solidFill>
                  <a:srgbClr val="C00000"/>
                </a:solidFill>
                <a:sym typeface="Symbol" panose="05050102010706020507" pitchFamily="18" charset="2"/>
              </a:rPr>
              <a:t>đl</a:t>
            </a:r>
            <a:r>
              <a:rPr lang="vi-VN" altLang="en-US" sz="260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r>
              <a:rPr lang="vi-VN" altLang="en-US" sz="2600">
                <a:sym typeface="Symbol" panose="05050102010706020507" pitchFamily="18" charset="2"/>
              </a:rPr>
              <a:t>&gt;     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</a:t>
            </a:r>
            <a:r>
              <a:rPr lang="vi-VN" altLang="en-US" sz="2600" baseline="-25000">
                <a:solidFill>
                  <a:srgbClr val="0000FF"/>
                </a:solidFill>
                <a:sym typeface="Symbol" panose="05050102010706020507" pitchFamily="18" charset="2"/>
              </a:rPr>
              <a:t>pt</a:t>
            </a:r>
            <a:r>
              <a:rPr lang="vi-VN" altLang="en-US" sz="26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lang="en-US" altLang="en-US" sz="2600">
              <a:solidFill>
                <a:srgbClr val="0000FF"/>
              </a:solidFill>
            </a:endParaRPr>
          </a:p>
        </p:txBody>
      </p:sp>
      <p:sp>
        <p:nvSpPr>
          <p:cNvPr id="56325" name="TextBox 8">
            <a:extLst>
              <a:ext uri="{FF2B5EF4-FFF2-40B4-BE49-F238E27FC236}">
                <a16:creationId xmlns:a16="http://schemas.microsoft.com/office/drawing/2014/main" id="{ABD82F23-6A43-49EE-A286-639D46A8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902700" cy="1131888"/>
          </a:xfrm>
          <a:prstGeom prst="rect">
            <a:avLst/>
          </a:prstGeom>
          <a:solidFill>
            <a:schemeClr val="bg1">
              <a:alpha val="9686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cùng điều kiện: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(Số tiểu phân chất tan)</a:t>
            </a:r>
            <a:r>
              <a:rPr lang="vi-VN" altLang="en-US" sz="24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 ly</a:t>
            </a:r>
            <a:r>
              <a:rPr lang="vi-V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i.(Số tiểu phân chất tan)</a:t>
            </a:r>
            <a:r>
              <a:rPr lang="vi-VN" altLang="en-US" sz="24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tử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6D9ABC-0E72-491A-8AF3-56C8BAA8AFAD}"/>
              </a:ext>
            </a:extLst>
          </p:cNvPr>
          <p:cNvSpPr/>
          <p:nvPr/>
        </p:nvSpPr>
        <p:spPr>
          <a:xfrm>
            <a:off x="457200" y="1828800"/>
            <a:ext cx="2667000" cy="35814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090DF-7AFF-4029-9AA5-DD7D5C5D5392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57200" y="3619500"/>
            <a:ext cx="266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38E6D51-E311-4306-8B2C-30DDF74A1BB2}"/>
              </a:ext>
            </a:extLst>
          </p:cNvPr>
          <p:cNvSpPr/>
          <p:nvPr/>
        </p:nvSpPr>
        <p:spPr>
          <a:xfrm>
            <a:off x="3264528" y="1828800"/>
            <a:ext cx="2667000" cy="35814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32EFDA-50AA-4D7C-84A5-DE60B132AE75}"/>
              </a:ext>
            </a:extLst>
          </p:cNvPr>
          <p:cNvCxnSpPr>
            <a:cxnSpLocks/>
          </p:cNvCxnSpPr>
          <p:nvPr/>
        </p:nvCxnSpPr>
        <p:spPr>
          <a:xfrm>
            <a:off x="3276788" y="3612115"/>
            <a:ext cx="266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96F399-D1C3-47C4-AFF6-94B6C76D848E}"/>
              </a:ext>
            </a:extLst>
          </p:cNvPr>
          <p:cNvSpPr/>
          <p:nvPr/>
        </p:nvSpPr>
        <p:spPr>
          <a:xfrm>
            <a:off x="6071857" y="1828800"/>
            <a:ext cx="2667000" cy="358140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2203C0-B2A5-44B9-96B5-6ACA173E06DF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6071857" y="3619500"/>
            <a:ext cx="2667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E5D562E3-73CE-4B15-B00B-7C3BFEAB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7" y="3664159"/>
            <a:ext cx="345339" cy="270284"/>
          </a:xfrm>
          <a:prstGeom prst="rect">
            <a:avLst/>
          </a:prstGeom>
        </p:spPr>
      </p:pic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C71C5443-0967-44DE-B95A-827717B7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2942">
            <a:off x="1196026" y="3664160"/>
            <a:ext cx="345339" cy="270284"/>
          </a:xfrm>
          <a:prstGeom prst="rect">
            <a:avLst/>
          </a:prstGeom>
        </p:spPr>
      </p:pic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0542792F-887C-46E1-81AF-6E6FA28F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5671">
            <a:off x="1568957" y="3687992"/>
            <a:ext cx="345339" cy="270284"/>
          </a:xfrm>
          <a:prstGeom prst="rect">
            <a:avLst/>
          </a:prstGeom>
        </p:spPr>
      </p:pic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7828665C-87F4-406F-8157-8268CFBDC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87839" y="3692117"/>
            <a:ext cx="345339" cy="270284"/>
          </a:xfrm>
          <a:prstGeom prst="rect">
            <a:avLst/>
          </a:prstGeom>
        </p:spPr>
      </p:pic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8EF15399-13E0-4340-80B9-1009576E2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36" y="3696644"/>
            <a:ext cx="345339" cy="270284"/>
          </a:xfrm>
          <a:prstGeom prst="rect">
            <a:avLst/>
          </a:prstGeom>
        </p:spPr>
      </p:pic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74B72D31-6BBA-4C22-9DE9-171764C1F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53804" y="3671562"/>
            <a:ext cx="345339" cy="270284"/>
          </a:xfrm>
          <a:prstGeom prst="rect">
            <a:avLst/>
          </a:prstGeom>
        </p:spPr>
      </p:pic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80179479-311A-46DE-B90F-F9F8FBD3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32604">
            <a:off x="504196" y="3655085"/>
            <a:ext cx="345339" cy="292150"/>
          </a:xfrm>
          <a:prstGeom prst="rect">
            <a:avLst/>
          </a:prstGeom>
        </p:spPr>
      </p:pic>
      <p:pic>
        <p:nvPicPr>
          <p:cNvPr id="21" name="Content Placeholder 12">
            <a:extLst>
              <a:ext uri="{FF2B5EF4-FFF2-40B4-BE49-F238E27FC236}">
                <a16:creationId xmlns:a16="http://schemas.microsoft.com/office/drawing/2014/main" id="{8FB4AE14-4B74-4848-A67F-F66139EA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6945">
            <a:off x="528182" y="4171517"/>
            <a:ext cx="345339" cy="270284"/>
          </a:xfrm>
          <a:prstGeom prst="rect">
            <a:avLst/>
          </a:prstGeom>
        </p:spPr>
      </p:pic>
      <p:pic>
        <p:nvPicPr>
          <p:cNvPr id="22" name="Content Placeholder 12">
            <a:extLst>
              <a:ext uri="{FF2B5EF4-FFF2-40B4-BE49-F238E27FC236}">
                <a16:creationId xmlns:a16="http://schemas.microsoft.com/office/drawing/2014/main" id="{CF29B634-89CE-4028-A68F-9A1051A7A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82895" y="4964762"/>
            <a:ext cx="345339" cy="270284"/>
          </a:xfrm>
          <a:prstGeom prst="rect">
            <a:avLst/>
          </a:prstGeom>
        </p:spPr>
      </p:pic>
      <p:pic>
        <p:nvPicPr>
          <p:cNvPr id="23" name="Content Placeholder 12">
            <a:extLst>
              <a:ext uri="{FF2B5EF4-FFF2-40B4-BE49-F238E27FC236}">
                <a16:creationId xmlns:a16="http://schemas.microsoft.com/office/drawing/2014/main" id="{BE5075B2-F702-4BD8-84C1-4E1E19013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6760" y="3684541"/>
            <a:ext cx="345339" cy="270284"/>
          </a:xfrm>
          <a:prstGeom prst="rect">
            <a:avLst/>
          </a:prstGeom>
        </p:spPr>
      </p:pic>
      <p:pic>
        <p:nvPicPr>
          <p:cNvPr id="24" name="Content Placeholder 12">
            <a:extLst>
              <a:ext uri="{FF2B5EF4-FFF2-40B4-BE49-F238E27FC236}">
                <a16:creationId xmlns:a16="http://schemas.microsoft.com/office/drawing/2014/main" id="{A4655420-6C63-4950-892B-FBF3AA1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41" y="3696089"/>
            <a:ext cx="345339" cy="270284"/>
          </a:xfrm>
          <a:prstGeom prst="rect">
            <a:avLst/>
          </a:prstGeom>
        </p:spPr>
      </p:pic>
      <p:pic>
        <p:nvPicPr>
          <p:cNvPr id="25" name="Content Placeholder 12">
            <a:extLst>
              <a:ext uri="{FF2B5EF4-FFF2-40B4-BE49-F238E27FC236}">
                <a16:creationId xmlns:a16="http://schemas.microsoft.com/office/drawing/2014/main" id="{C4CF8974-98A1-4E35-859D-910FA33D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43298">
            <a:off x="5534018" y="3663335"/>
            <a:ext cx="345339" cy="270284"/>
          </a:xfrm>
          <a:prstGeom prst="rect">
            <a:avLst/>
          </a:prstGeom>
        </p:spPr>
      </p:pic>
      <p:pic>
        <p:nvPicPr>
          <p:cNvPr id="26" name="Content Placeholder 12">
            <a:extLst>
              <a:ext uri="{FF2B5EF4-FFF2-40B4-BE49-F238E27FC236}">
                <a16:creationId xmlns:a16="http://schemas.microsoft.com/office/drawing/2014/main" id="{8EF52A48-094A-449F-9756-4D521F4E4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41276">
            <a:off x="4819049" y="3717295"/>
            <a:ext cx="345339" cy="270284"/>
          </a:xfrm>
          <a:prstGeom prst="rect">
            <a:avLst/>
          </a:prstGeom>
        </p:spPr>
      </p:pic>
      <p:pic>
        <p:nvPicPr>
          <p:cNvPr id="27" name="Content Placeholder 12">
            <a:extLst>
              <a:ext uri="{FF2B5EF4-FFF2-40B4-BE49-F238E27FC236}">
                <a16:creationId xmlns:a16="http://schemas.microsoft.com/office/drawing/2014/main" id="{A4A68BB5-9082-4141-A9B6-FBC64CB9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3730">
            <a:off x="4309753" y="4129744"/>
            <a:ext cx="345339" cy="270284"/>
          </a:xfrm>
          <a:prstGeom prst="rect">
            <a:avLst/>
          </a:prstGeom>
        </p:spPr>
      </p:pic>
      <p:pic>
        <p:nvPicPr>
          <p:cNvPr id="28" name="Content Placeholder 12">
            <a:extLst>
              <a:ext uri="{FF2B5EF4-FFF2-40B4-BE49-F238E27FC236}">
                <a16:creationId xmlns:a16="http://schemas.microsoft.com/office/drawing/2014/main" id="{91AAEBFB-05FA-4089-AFD2-985C843D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582">
            <a:off x="3715577" y="3696288"/>
            <a:ext cx="345339" cy="270284"/>
          </a:xfrm>
          <a:prstGeom prst="rect">
            <a:avLst/>
          </a:prstGeom>
        </p:spPr>
      </p:pic>
      <p:pic>
        <p:nvPicPr>
          <p:cNvPr id="29" name="Content Placeholder 12">
            <a:extLst>
              <a:ext uri="{FF2B5EF4-FFF2-40B4-BE49-F238E27FC236}">
                <a16:creationId xmlns:a16="http://schemas.microsoft.com/office/drawing/2014/main" id="{20FE847C-0968-45A1-AACB-08F99467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3962">
            <a:off x="3375898" y="4084508"/>
            <a:ext cx="345339" cy="270284"/>
          </a:xfrm>
          <a:prstGeom prst="rect">
            <a:avLst/>
          </a:prstGeom>
        </p:spPr>
      </p:pic>
      <p:pic>
        <p:nvPicPr>
          <p:cNvPr id="30" name="Content Placeholder 12">
            <a:extLst>
              <a:ext uri="{FF2B5EF4-FFF2-40B4-BE49-F238E27FC236}">
                <a16:creationId xmlns:a16="http://schemas.microsoft.com/office/drawing/2014/main" id="{D9C506DE-E57C-4862-8947-CAB27B18E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8425">
            <a:off x="6140323" y="3673086"/>
            <a:ext cx="345339" cy="270284"/>
          </a:xfrm>
          <a:prstGeom prst="rect">
            <a:avLst/>
          </a:prstGeom>
        </p:spPr>
      </p:pic>
      <p:pic>
        <p:nvPicPr>
          <p:cNvPr id="31" name="Content Placeholder 12">
            <a:extLst>
              <a:ext uri="{FF2B5EF4-FFF2-40B4-BE49-F238E27FC236}">
                <a16:creationId xmlns:a16="http://schemas.microsoft.com/office/drawing/2014/main" id="{4C04E5C5-F39C-4F24-B31A-A95738119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26743" y="2783877"/>
            <a:ext cx="345339" cy="270284"/>
          </a:xfrm>
          <a:prstGeom prst="rect">
            <a:avLst/>
          </a:prstGeom>
        </p:spPr>
      </p:pic>
      <p:pic>
        <p:nvPicPr>
          <p:cNvPr id="32" name="Content Placeholder 12">
            <a:extLst>
              <a:ext uri="{FF2B5EF4-FFF2-40B4-BE49-F238E27FC236}">
                <a16:creationId xmlns:a16="http://schemas.microsoft.com/office/drawing/2014/main" id="{25C68B45-D1CE-451A-B0F1-76A5BEDE4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35849">
            <a:off x="2448051" y="3733310"/>
            <a:ext cx="345339" cy="270284"/>
          </a:xfrm>
          <a:prstGeom prst="rect">
            <a:avLst/>
          </a:prstGeom>
        </p:spPr>
      </p:pic>
      <p:pic>
        <p:nvPicPr>
          <p:cNvPr id="33" name="Content Placeholder 12">
            <a:extLst>
              <a:ext uri="{FF2B5EF4-FFF2-40B4-BE49-F238E27FC236}">
                <a16:creationId xmlns:a16="http://schemas.microsoft.com/office/drawing/2014/main" id="{036E2CF1-CAF3-44D1-93C6-E7E123140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155">
            <a:off x="1618030" y="4088812"/>
            <a:ext cx="345339" cy="270284"/>
          </a:xfrm>
          <a:prstGeom prst="rect">
            <a:avLst/>
          </a:prstGeom>
        </p:spPr>
      </p:pic>
      <p:pic>
        <p:nvPicPr>
          <p:cNvPr id="34" name="Content Placeholder 12">
            <a:extLst>
              <a:ext uri="{FF2B5EF4-FFF2-40B4-BE49-F238E27FC236}">
                <a16:creationId xmlns:a16="http://schemas.microsoft.com/office/drawing/2014/main" id="{BBA3FA30-535C-46C1-959B-65E830CC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17898" y="4717839"/>
            <a:ext cx="345339" cy="270284"/>
          </a:xfrm>
          <a:prstGeom prst="rect">
            <a:avLst/>
          </a:prstGeom>
        </p:spPr>
      </p:pic>
      <p:pic>
        <p:nvPicPr>
          <p:cNvPr id="35" name="Content Placeholder 12">
            <a:extLst>
              <a:ext uri="{FF2B5EF4-FFF2-40B4-BE49-F238E27FC236}">
                <a16:creationId xmlns:a16="http://schemas.microsoft.com/office/drawing/2014/main" id="{D090973B-447F-4F0F-9136-1B8D14E1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160382" y="4624171"/>
            <a:ext cx="345339" cy="270284"/>
          </a:xfrm>
          <a:prstGeom prst="rect">
            <a:avLst/>
          </a:prstGeom>
        </p:spPr>
      </p:pic>
      <p:pic>
        <p:nvPicPr>
          <p:cNvPr id="36" name="Content Placeholder 12">
            <a:extLst>
              <a:ext uri="{FF2B5EF4-FFF2-40B4-BE49-F238E27FC236}">
                <a16:creationId xmlns:a16="http://schemas.microsoft.com/office/drawing/2014/main" id="{32F7F78B-BAF6-47C8-8301-FB4D306D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689667" y="4498160"/>
            <a:ext cx="345339" cy="270284"/>
          </a:xfrm>
          <a:prstGeom prst="rect">
            <a:avLst/>
          </a:prstGeom>
        </p:spPr>
      </p:pic>
      <p:pic>
        <p:nvPicPr>
          <p:cNvPr id="37" name="Content Placeholder 12">
            <a:extLst>
              <a:ext uri="{FF2B5EF4-FFF2-40B4-BE49-F238E27FC236}">
                <a16:creationId xmlns:a16="http://schemas.microsoft.com/office/drawing/2014/main" id="{131A8E04-93F5-41C4-8B96-EE772119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586010" y="4237550"/>
            <a:ext cx="345339" cy="270284"/>
          </a:xfrm>
          <a:prstGeom prst="rect">
            <a:avLst/>
          </a:prstGeom>
        </p:spPr>
      </p:pic>
      <p:pic>
        <p:nvPicPr>
          <p:cNvPr id="38" name="Content Placeholder 12">
            <a:extLst>
              <a:ext uri="{FF2B5EF4-FFF2-40B4-BE49-F238E27FC236}">
                <a16:creationId xmlns:a16="http://schemas.microsoft.com/office/drawing/2014/main" id="{7840C3E2-5A0D-4462-89A4-55F1094F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9351">
            <a:off x="2176262" y="4504819"/>
            <a:ext cx="345339" cy="270284"/>
          </a:xfrm>
          <a:prstGeom prst="rect">
            <a:avLst/>
          </a:prstGeom>
        </p:spPr>
      </p:pic>
      <p:pic>
        <p:nvPicPr>
          <p:cNvPr id="39" name="Content Placeholder 12">
            <a:extLst>
              <a:ext uri="{FF2B5EF4-FFF2-40B4-BE49-F238E27FC236}">
                <a16:creationId xmlns:a16="http://schemas.microsoft.com/office/drawing/2014/main" id="{D718B724-5A24-4875-A100-8367E785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98398">
            <a:off x="1423827" y="4935895"/>
            <a:ext cx="345339" cy="270284"/>
          </a:xfrm>
          <a:prstGeom prst="rect">
            <a:avLst/>
          </a:prstGeom>
        </p:spPr>
      </p:pic>
      <p:pic>
        <p:nvPicPr>
          <p:cNvPr id="40" name="Content Placeholder 12">
            <a:extLst>
              <a:ext uri="{FF2B5EF4-FFF2-40B4-BE49-F238E27FC236}">
                <a16:creationId xmlns:a16="http://schemas.microsoft.com/office/drawing/2014/main" id="{1E88FC0E-95AF-4998-B9D3-080F1623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072010" y="4070031"/>
            <a:ext cx="345339" cy="270284"/>
          </a:xfrm>
          <a:prstGeom prst="rect">
            <a:avLst/>
          </a:prstGeom>
        </p:spPr>
      </p:pic>
      <p:pic>
        <p:nvPicPr>
          <p:cNvPr id="41" name="Content Placeholder 12">
            <a:extLst>
              <a:ext uri="{FF2B5EF4-FFF2-40B4-BE49-F238E27FC236}">
                <a16:creationId xmlns:a16="http://schemas.microsoft.com/office/drawing/2014/main" id="{B477A03E-0FAF-4011-ABB0-C21F0E94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74609">
            <a:off x="954448" y="4084508"/>
            <a:ext cx="345339" cy="270284"/>
          </a:xfrm>
          <a:prstGeom prst="rect">
            <a:avLst/>
          </a:prstGeom>
        </p:spPr>
      </p:pic>
      <p:pic>
        <p:nvPicPr>
          <p:cNvPr id="42" name="Content Placeholder 12">
            <a:extLst>
              <a:ext uri="{FF2B5EF4-FFF2-40B4-BE49-F238E27FC236}">
                <a16:creationId xmlns:a16="http://schemas.microsoft.com/office/drawing/2014/main" id="{3914CE0C-CFFA-476D-8831-47D2D980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676317" y="4626261"/>
            <a:ext cx="345339" cy="270284"/>
          </a:xfrm>
          <a:prstGeom prst="rect">
            <a:avLst/>
          </a:prstGeom>
        </p:spPr>
      </p:pic>
      <p:pic>
        <p:nvPicPr>
          <p:cNvPr id="43" name="Content Placeholder 12">
            <a:extLst>
              <a:ext uri="{FF2B5EF4-FFF2-40B4-BE49-F238E27FC236}">
                <a16:creationId xmlns:a16="http://schemas.microsoft.com/office/drawing/2014/main" id="{07518D21-999E-413C-8278-30D93B53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3337773" y="4638758"/>
            <a:ext cx="345339" cy="270284"/>
          </a:xfrm>
          <a:prstGeom prst="rect">
            <a:avLst/>
          </a:prstGeom>
        </p:spPr>
      </p:pic>
      <p:pic>
        <p:nvPicPr>
          <p:cNvPr id="44" name="Content Placeholder 12">
            <a:extLst>
              <a:ext uri="{FF2B5EF4-FFF2-40B4-BE49-F238E27FC236}">
                <a16:creationId xmlns:a16="http://schemas.microsoft.com/office/drawing/2014/main" id="{DF460088-F8A9-49F1-9B03-64772DC1B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67416">
            <a:off x="3981126" y="4084508"/>
            <a:ext cx="345339" cy="270284"/>
          </a:xfrm>
          <a:prstGeom prst="rect">
            <a:avLst/>
          </a:prstGeom>
        </p:spPr>
      </p:pic>
      <p:pic>
        <p:nvPicPr>
          <p:cNvPr id="45" name="Content Placeholder 12">
            <a:extLst>
              <a:ext uri="{FF2B5EF4-FFF2-40B4-BE49-F238E27FC236}">
                <a16:creationId xmlns:a16="http://schemas.microsoft.com/office/drawing/2014/main" id="{A27A6DCA-931A-4D40-93EB-6D51AFC4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6859">
            <a:off x="4806470" y="4108565"/>
            <a:ext cx="345339" cy="270284"/>
          </a:xfrm>
          <a:prstGeom prst="rect">
            <a:avLst/>
          </a:prstGeom>
        </p:spPr>
      </p:pic>
      <p:pic>
        <p:nvPicPr>
          <p:cNvPr id="46" name="Content Placeholder 12">
            <a:extLst>
              <a:ext uri="{FF2B5EF4-FFF2-40B4-BE49-F238E27FC236}">
                <a16:creationId xmlns:a16="http://schemas.microsoft.com/office/drawing/2014/main" id="{C54F9684-E9F3-42CB-979E-C7435B7E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2949">
            <a:off x="5303181" y="4003371"/>
            <a:ext cx="345339" cy="270284"/>
          </a:xfrm>
          <a:prstGeom prst="rect">
            <a:avLst/>
          </a:prstGeom>
        </p:spPr>
      </p:pic>
      <p:pic>
        <p:nvPicPr>
          <p:cNvPr id="47" name="Content Placeholder 12">
            <a:extLst>
              <a:ext uri="{FF2B5EF4-FFF2-40B4-BE49-F238E27FC236}">
                <a16:creationId xmlns:a16="http://schemas.microsoft.com/office/drawing/2014/main" id="{70C4BE56-8A43-46DD-8057-A7271760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5258215" y="4573228"/>
            <a:ext cx="345339" cy="270284"/>
          </a:xfrm>
          <a:prstGeom prst="rect">
            <a:avLst/>
          </a:prstGeom>
        </p:spPr>
      </p:pic>
      <p:pic>
        <p:nvPicPr>
          <p:cNvPr id="48" name="Content Placeholder 12">
            <a:extLst>
              <a:ext uri="{FF2B5EF4-FFF2-40B4-BE49-F238E27FC236}">
                <a16:creationId xmlns:a16="http://schemas.microsoft.com/office/drawing/2014/main" id="{B3A06996-7350-43EB-94AE-5F2F399F4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78374" y="3673634"/>
            <a:ext cx="345339" cy="270284"/>
          </a:xfrm>
          <a:prstGeom prst="rect">
            <a:avLst/>
          </a:prstGeom>
        </p:spPr>
      </p:pic>
      <p:pic>
        <p:nvPicPr>
          <p:cNvPr id="49" name="Content Placeholder 12">
            <a:extLst>
              <a:ext uri="{FF2B5EF4-FFF2-40B4-BE49-F238E27FC236}">
                <a16:creationId xmlns:a16="http://schemas.microsoft.com/office/drawing/2014/main" id="{4956DAA2-A48C-4D67-9618-3BF52B24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31520">
            <a:off x="3976738" y="4692732"/>
            <a:ext cx="345339" cy="270284"/>
          </a:xfrm>
          <a:prstGeom prst="rect">
            <a:avLst/>
          </a:prstGeom>
        </p:spPr>
      </p:pic>
      <p:pic>
        <p:nvPicPr>
          <p:cNvPr id="50" name="Content Placeholder 12">
            <a:extLst>
              <a:ext uri="{FF2B5EF4-FFF2-40B4-BE49-F238E27FC236}">
                <a16:creationId xmlns:a16="http://schemas.microsoft.com/office/drawing/2014/main" id="{DC816E07-DD9B-4837-93CF-9672C942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53658">
            <a:off x="5440338" y="4894680"/>
            <a:ext cx="345339" cy="270284"/>
          </a:xfrm>
          <a:prstGeom prst="rect">
            <a:avLst/>
          </a:prstGeom>
        </p:spPr>
      </p:pic>
      <p:pic>
        <p:nvPicPr>
          <p:cNvPr id="51" name="Content Placeholder 12">
            <a:extLst>
              <a:ext uri="{FF2B5EF4-FFF2-40B4-BE49-F238E27FC236}">
                <a16:creationId xmlns:a16="http://schemas.microsoft.com/office/drawing/2014/main" id="{ADC0B214-221A-4877-916B-99E9931A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2858">
            <a:off x="4584872" y="4624776"/>
            <a:ext cx="345339" cy="270284"/>
          </a:xfrm>
          <a:prstGeom prst="rect">
            <a:avLst/>
          </a:prstGeom>
        </p:spPr>
      </p:pic>
      <p:pic>
        <p:nvPicPr>
          <p:cNvPr id="52" name="Content Placeholder 12">
            <a:extLst>
              <a:ext uri="{FF2B5EF4-FFF2-40B4-BE49-F238E27FC236}">
                <a16:creationId xmlns:a16="http://schemas.microsoft.com/office/drawing/2014/main" id="{17A58DC3-D804-4515-BAB6-B784F6A5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11480">
            <a:off x="4307969" y="4908767"/>
            <a:ext cx="345339" cy="270284"/>
          </a:xfrm>
          <a:prstGeom prst="rect">
            <a:avLst/>
          </a:prstGeom>
        </p:spPr>
      </p:pic>
      <p:pic>
        <p:nvPicPr>
          <p:cNvPr id="53" name="Content Placeholder 12">
            <a:extLst>
              <a:ext uri="{FF2B5EF4-FFF2-40B4-BE49-F238E27FC236}">
                <a16:creationId xmlns:a16="http://schemas.microsoft.com/office/drawing/2014/main" id="{80537660-524A-4E44-A1A6-452A71E0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79704">
            <a:off x="3693676" y="4379115"/>
            <a:ext cx="345339" cy="270284"/>
          </a:xfrm>
          <a:prstGeom prst="rect">
            <a:avLst/>
          </a:prstGeom>
        </p:spPr>
      </p:pic>
      <p:pic>
        <p:nvPicPr>
          <p:cNvPr id="54" name="Content Placeholder 12">
            <a:extLst>
              <a:ext uri="{FF2B5EF4-FFF2-40B4-BE49-F238E27FC236}">
                <a16:creationId xmlns:a16="http://schemas.microsoft.com/office/drawing/2014/main" id="{8C9C6B15-D48F-4FF2-83B6-D675DCF7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51985">
            <a:off x="4952267" y="4836193"/>
            <a:ext cx="345339" cy="270284"/>
          </a:xfrm>
          <a:prstGeom prst="rect">
            <a:avLst/>
          </a:prstGeom>
        </p:spPr>
      </p:pic>
      <p:pic>
        <p:nvPicPr>
          <p:cNvPr id="55" name="Content Placeholder 12">
            <a:extLst>
              <a:ext uri="{FF2B5EF4-FFF2-40B4-BE49-F238E27FC236}">
                <a16:creationId xmlns:a16="http://schemas.microsoft.com/office/drawing/2014/main" id="{3CEA3E67-8275-4C2E-BBA6-A8067593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9788">
            <a:off x="5018233" y="4371600"/>
            <a:ext cx="345339" cy="270284"/>
          </a:xfrm>
          <a:prstGeom prst="rect">
            <a:avLst/>
          </a:prstGeom>
        </p:spPr>
      </p:pic>
      <p:pic>
        <p:nvPicPr>
          <p:cNvPr id="56" name="Content Placeholder 12">
            <a:extLst>
              <a:ext uri="{FF2B5EF4-FFF2-40B4-BE49-F238E27FC236}">
                <a16:creationId xmlns:a16="http://schemas.microsoft.com/office/drawing/2014/main" id="{4DFC200F-8149-41ED-9887-F5582BA2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64096" y="3714753"/>
            <a:ext cx="345339" cy="270284"/>
          </a:xfrm>
          <a:prstGeom prst="rect">
            <a:avLst/>
          </a:prstGeom>
        </p:spPr>
      </p:pic>
      <p:pic>
        <p:nvPicPr>
          <p:cNvPr id="57" name="Content Placeholder 12">
            <a:extLst>
              <a:ext uri="{FF2B5EF4-FFF2-40B4-BE49-F238E27FC236}">
                <a16:creationId xmlns:a16="http://schemas.microsoft.com/office/drawing/2014/main" id="{8A649400-B3C6-43B0-B13C-DB88C2C5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95536">
            <a:off x="7409894" y="3727150"/>
            <a:ext cx="345339" cy="270284"/>
          </a:xfrm>
          <a:prstGeom prst="rect">
            <a:avLst/>
          </a:prstGeom>
        </p:spPr>
      </p:pic>
      <p:pic>
        <p:nvPicPr>
          <p:cNvPr id="58" name="Content Placeholder 12">
            <a:extLst>
              <a:ext uri="{FF2B5EF4-FFF2-40B4-BE49-F238E27FC236}">
                <a16:creationId xmlns:a16="http://schemas.microsoft.com/office/drawing/2014/main" id="{C6C26D83-25C9-4A7F-B2E1-825940CA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88301">
            <a:off x="8270699" y="4246775"/>
            <a:ext cx="345339" cy="270284"/>
          </a:xfrm>
          <a:prstGeom prst="rect">
            <a:avLst/>
          </a:prstGeom>
        </p:spPr>
      </p:pic>
      <p:pic>
        <p:nvPicPr>
          <p:cNvPr id="59" name="Content Placeholder 12">
            <a:extLst>
              <a:ext uri="{FF2B5EF4-FFF2-40B4-BE49-F238E27FC236}">
                <a16:creationId xmlns:a16="http://schemas.microsoft.com/office/drawing/2014/main" id="{85ED2C3C-301A-4581-A079-6740913F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459">
            <a:off x="6931058" y="4430407"/>
            <a:ext cx="345339" cy="270284"/>
          </a:xfrm>
          <a:prstGeom prst="rect">
            <a:avLst/>
          </a:prstGeom>
        </p:spPr>
      </p:pic>
      <p:pic>
        <p:nvPicPr>
          <p:cNvPr id="60" name="Content Placeholder 12">
            <a:extLst>
              <a:ext uri="{FF2B5EF4-FFF2-40B4-BE49-F238E27FC236}">
                <a16:creationId xmlns:a16="http://schemas.microsoft.com/office/drawing/2014/main" id="{EC45FE96-A691-444C-AA2E-938293F4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328746" y="4324082"/>
            <a:ext cx="345339" cy="270284"/>
          </a:xfrm>
          <a:prstGeom prst="rect">
            <a:avLst/>
          </a:prstGeom>
        </p:spPr>
      </p:pic>
      <p:pic>
        <p:nvPicPr>
          <p:cNvPr id="61" name="Content Placeholder 12">
            <a:extLst>
              <a:ext uri="{FF2B5EF4-FFF2-40B4-BE49-F238E27FC236}">
                <a16:creationId xmlns:a16="http://schemas.microsoft.com/office/drawing/2014/main" id="{86F6E170-80E4-4A18-B828-8292208E6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321" y="4132229"/>
            <a:ext cx="345339" cy="270284"/>
          </a:xfrm>
          <a:prstGeom prst="rect">
            <a:avLst/>
          </a:prstGeom>
        </p:spPr>
      </p:pic>
      <p:pic>
        <p:nvPicPr>
          <p:cNvPr id="62" name="Content Placeholder 12">
            <a:extLst>
              <a:ext uri="{FF2B5EF4-FFF2-40B4-BE49-F238E27FC236}">
                <a16:creationId xmlns:a16="http://schemas.microsoft.com/office/drawing/2014/main" id="{59AE0093-C98C-4FF8-A7EA-22C1C822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624597" y="4154088"/>
            <a:ext cx="345339" cy="270284"/>
          </a:xfrm>
          <a:prstGeom prst="rect">
            <a:avLst/>
          </a:prstGeom>
        </p:spPr>
      </p:pic>
      <p:pic>
        <p:nvPicPr>
          <p:cNvPr id="63" name="Content Placeholder 12">
            <a:extLst>
              <a:ext uri="{FF2B5EF4-FFF2-40B4-BE49-F238E27FC236}">
                <a16:creationId xmlns:a16="http://schemas.microsoft.com/office/drawing/2014/main" id="{AA38F648-2016-47BA-A195-1BFFAFCB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8302939" y="3725429"/>
            <a:ext cx="345339" cy="270284"/>
          </a:xfrm>
          <a:prstGeom prst="rect">
            <a:avLst/>
          </a:prstGeom>
        </p:spPr>
      </p:pic>
      <p:pic>
        <p:nvPicPr>
          <p:cNvPr id="64" name="Content Placeholder 12">
            <a:extLst>
              <a:ext uri="{FF2B5EF4-FFF2-40B4-BE49-F238E27FC236}">
                <a16:creationId xmlns:a16="http://schemas.microsoft.com/office/drawing/2014/main" id="{888FB8EE-03AD-4304-A7E6-11A4D84A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8018369" y="3695029"/>
            <a:ext cx="345339" cy="270284"/>
          </a:xfrm>
          <a:prstGeom prst="rect">
            <a:avLst/>
          </a:prstGeom>
        </p:spPr>
      </p:pic>
      <p:pic>
        <p:nvPicPr>
          <p:cNvPr id="65" name="Content Placeholder 12">
            <a:extLst>
              <a:ext uri="{FF2B5EF4-FFF2-40B4-BE49-F238E27FC236}">
                <a16:creationId xmlns:a16="http://schemas.microsoft.com/office/drawing/2014/main" id="{2C9F2DDF-8330-4AF8-A0C5-702FE3865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89418">
            <a:off x="6173396" y="4614216"/>
            <a:ext cx="345339" cy="270284"/>
          </a:xfrm>
          <a:prstGeom prst="rect">
            <a:avLst/>
          </a:prstGeom>
        </p:spPr>
      </p:pic>
      <p:pic>
        <p:nvPicPr>
          <p:cNvPr id="66" name="Content Placeholder 12">
            <a:extLst>
              <a:ext uri="{FF2B5EF4-FFF2-40B4-BE49-F238E27FC236}">
                <a16:creationId xmlns:a16="http://schemas.microsoft.com/office/drawing/2014/main" id="{5D30C1DB-5E0C-4817-B2EE-DC398999A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645233" y="4670166"/>
            <a:ext cx="345339" cy="270284"/>
          </a:xfrm>
          <a:prstGeom prst="rect">
            <a:avLst/>
          </a:prstGeom>
        </p:spPr>
      </p:pic>
      <p:pic>
        <p:nvPicPr>
          <p:cNvPr id="67" name="Content Placeholder 12">
            <a:extLst>
              <a:ext uri="{FF2B5EF4-FFF2-40B4-BE49-F238E27FC236}">
                <a16:creationId xmlns:a16="http://schemas.microsoft.com/office/drawing/2014/main" id="{C0483631-536C-41D0-9284-122CC97F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91435">
            <a:off x="7298670" y="4592800"/>
            <a:ext cx="345339" cy="270284"/>
          </a:xfrm>
          <a:prstGeom prst="rect">
            <a:avLst/>
          </a:prstGeom>
        </p:spPr>
      </p:pic>
      <p:pic>
        <p:nvPicPr>
          <p:cNvPr id="68" name="Content Placeholder 12">
            <a:extLst>
              <a:ext uri="{FF2B5EF4-FFF2-40B4-BE49-F238E27FC236}">
                <a16:creationId xmlns:a16="http://schemas.microsoft.com/office/drawing/2014/main" id="{27150EAF-62E4-48B6-B335-2D639C8BD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647">
            <a:off x="7507585" y="4830711"/>
            <a:ext cx="483960" cy="378778"/>
          </a:xfrm>
          <a:prstGeom prst="rect">
            <a:avLst/>
          </a:prstGeom>
        </p:spPr>
      </p:pic>
      <p:pic>
        <p:nvPicPr>
          <p:cNvPr id="69" name="Content Placeholder 12">
            <a:extLst>
              <a:ext uri="{FF2B5EF4-FFF2-40B4-BE49-F238E27FC236}">
                <a16:creationId xmlns:a16="http://schemas.microsoft.com/office/drawing/2014/main" id="{C62E0C5E-DF89-4D42-AEC1-CAE11448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8153957" y="4731213"/>
            <a:ext cx="345339" cy="270284"/>
          </a:xfrm>
          <a:prstGeom prst="rect">
            <a:avLst/>
          </a:prstGeom>
        </p:spPr>
      </p:pic>
      <p:pic>
        <p:nvPicPr>
          <p:cNvPr id="70" name="Content Placeholder 12">
            <a:extLst>
              <a:ext uri="{FF2B5EF4-FFF2-40B4-BE49-F238E27FC236}">
                <a16:creationId xmlns:a16="http://schemas.microsoft.com/office/drawing/2014/main" id="{06FD4B42-2ED3-4A60-9C2D-69468EE75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099713" y="5005371"/>
            <a:ext cx="345339" cy="270284"/>
          </a:xfrm>
          <a:prstGeom prst="rect">
            <a:avLst/>
          </a:prstGeom>
        </p:spPr>
      </p:pic>
      <p:pic>
        <p:nvPicPr>
          <p:cNvPr id="71" name="Content Placeholder 12">
            <a:extLst>
              <a:ext uri="{FF2B5EF4-FFF2-40B4-BE49-F238E27FC236}">
                <a16:creationId xmlns:a16="http://schemas.microsoft.com/office/drawing/2014/main" id="{7D4CA969-80CC-4B8B-B6C8-C45206B0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561440" y="4062249"/>
            <a:ext cx="345339" cy="270284"/>
          </a:xfrm>
          <a:prstGeom prst="rect">
            <a:avLst/>
          </a:prstGeom>
        </p:spPr>
      </p:pic>
      <p:pic>
        <p:nvPicPr>
          <p:cNvPr id="72" name="Content Placeholder 12">
            <a:extLst>
              <a:ext uri="{FF2B5EF4-FFF2-40B4-BE49-F238E27FC236}">
                <a16:creationId xmlns:a16="http://schemas.microsoft.com/office/drawing/2014/main" id="{FD7AE7FF-6DD7-4233-8004-72BB84FB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1436">
            <a:off x="7211269" y="4909810"/>
            <a:ext cx="345339" cy="270284"/>
          </a:xfrm>
          <a:prstGeom prst="rect">
            <a:avLst/>
          </a:prstGeom>
        </p:spPr>
      </p:pic>
      <p:pic>
        <p:nvPicPr>
          <p:cNvPr id="73" name="Content Placeholder 12">
            <a:extLst>
              <a:ext uri="{FF2B5EF4-FFF2-40B4-BE49-F238E27FC236}">
                <a16:creationId xmlns:a16="http://schemas.microsoft.com/office/drawing/2014/main" id="{80A0FC39-4488-4FAB-B7D2-F7B1E78E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541440" y="5063367"/>
            <a:ext cx="345339" cy="270284"/>
          </a:xfrm>
          <a:prstGeom prst="rect">
            <a:avLst/>
          </a:prstGeom>
        </p:spPr>
      </p:pic>
      <p:pic>
        <p:nvPicPr>
          <p:cNvPr id="74" name="Content Placeholder 12">
            <a:extLst>
              <a:ext uri="{FF2B5EF4-FFF2-40B4-BE49-F238E27FC236}">
                <a16:creationId xmlns:a16="http://schemas.microsoft.com/office/drawing/2014/main" id="{90DB2387-35FF-4D0C-980D-053B4867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0903">
            <a:off x="8088754" y="5013743"/>
            <a:ext cx="345339" cy="270284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F0F51C8D-5418-4BA9-AA18-C52723A7A424}"/>
              </a:ext>
            </a:extLst>
          </p:cNvPr>
          <p:cNvSpPr/>
          <p:nvPr/>
        </p:nvSpPr>
        <p:spPr>
          <a:xfrm>
            <a:off x="4287716" y="4578926"/>
            <a:ext cx="322572" cy="321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8322AD-EA18-42D3-AF25-2A6FBB8FCD7E}"/>
              </a:ext>
            </a:extLst>
          </p:cNvPr>
          <p:cNvSpPr/>
          <p:nvPr/>
        </p:nvSpPr>
        <p:spPr>
          <a:xfrm>
            <a:off x="5230366" y="4587554"/>
            <a:ext cx="322572" cy="321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E5F5FAA-4AE8-49C9-9783-A29B87722797}"/>
              </a:ext>
            </a:extLst>
          </p:cNvPr>
          <p:cNvSpPr/>
          <p:nvPr/>
        </p:nvSpPr>
        <p:spPr>
          <a:xfrm>
            <a:off x="3680794" y="3995643"/>
            <a:ext cx="322572" cy="321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EA19542-89F7-412A-9D4E-9DD4188E64BB}"/>
              </a:ext>
            </a:extLst>
          </p:cNvPr>
          <p:cNvSpPr/>
          <p:nvPr/>
        </p:nvSpPr>
        <p:spPr>
          <a:xfrm>
            <a:off x="4540141" y="4245512"/>
            <a:ext cx="322572" cy="321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031A4B4-F7F9-4DD2-8E05-D315711CC13A}"/>
              </a:ext>
            </a:extLst>
          </p:cNvPr>
          <p:cNvSpPr/>
          <p:nvPr/>
        </p:nvSpPr>
        <p:spPr>
          <a:xfrm>
            <a:off x="5153278" y="3684541"/>
            <a:ext cx="322572" cy="3210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37C451-102D-4489-91DE-FC1A4A48BDFE}"/>
              </a:ext>
            </a:extLst>
          </p:cNvPr>
          <p:cNvSpPr/>
          <p:nvPr/>
        </p:nvSpPr>
        <p:spPr>
          <a:xfrm>
            <a:off x="7277285" y="4159535"/>
            <a:ext cx="322572" cy="32105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35FC629-2F5E-4489-8459-12A6EBBC42CE}"/>
              </a:ext>
            </a:extLst>
          </p:cNvPr>
          <p:cNvSpPr/>
          <p:nvPr/>
        </p:nvSpPr>
        <p:spPr>
          <a:xfrm>
            <a:off x="7648025" y="4502697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7C9372B-85A7-421B-B9C1-79B98D7C0431}"/>
              </a:ext>
            </a:extLst>
          </p:cNvPr>
          <p:cNvSpPr/>
          <p:nvPr/>
        </p:nvSpPr>
        <p:spPr>
          <a:xfrm>
            <a:off x="7933291" y="4773900"/>
            <a:ext cx="322572" cy="32105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585A1AD-FF8B-43C7-9A8A-6E4606CBE56F}"/>
              </a:ext>
            </a:extLst>
          </p:cNvPr>
          <p:cNvSpPr/>
          <p:nvPr/>
        </p:nvSpPr>
        <p:spPr>
          <a:xfrm>
            <a:off x="6504940" y="3676811"/>
            <a:ext cx="322572" cy="32105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09BA31D-AABD-48AD-9FC9-C6C78D1A5462}"/>
              </a:ext>
            </a:extLst>
          </p:cNvPr>
          <p:cNvSpPr/>
          <p:nvPr/>
        </p:nvSpPr>
        <p:spPr>
          <a:xfrm>
            <a:off x="6397876" y="4824245"/>
            <a:ext cx="322572" cy="32105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A38609-9FC3-4AA3-B268-22498AA77AD3}"/>
              </a:ext>
            </a:extLst>
          </p:cNvPr>
          <p:cNvSpPr/>
          <p:nvPr/>
        </p:nvSpPr>
        <p:spPr>
          <a:xfrm>
            <a:off x="7732926" y="3657525"/>
            <a:ext cx="322572" cy="32105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D01D52-4519-4A08-9A4B-4DB5892CF1FA}"/>
              </a:ext>
            </a:extLst>
          </p:cNvPr>
          <p:cNvSpPr/>
          <p:nvPr/>
        </p:nvSpPr>
        <p:spPr>
          <a:xfrm>
            <a:off x="6875039" y="4955183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02BDFCF-9E3C-467A-AFA2-E8A56A3A5A58}"/>
              </a:ext>
            </a:extLst>
          </p:cNvPr>
          <p:cNvSpPr/>
          <p:nvPr/>
        </p:nvSpPr>
        <p:spPr>
          <a:xfrm>
            <a:off x="6644057" y="4346851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BBE07C0-926E-436C-A403-D70933F42CF4}"/>
              </a:ext>
            </a:extLst>
          </p:cNvPr>
          <p:cNvSpPr/>
          <p:nvPr/>
        </p:nvSpPr>
        <p:spPr>
          <a:xfrm>
            <a:off x="6127882" y="4154636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BEBF025-D831-4916-A039-FF11D8F4BAA8}"/>
              </a:ext>
            </a:extLst>
          </p:cNvPr>
          <p:cNvSpPr/>
          <p:nvPr/>
        </p:nvSpPr>
        <p:spPr>
          <a:xfrm>
            <a:off x="7972045" y="4111047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3FE641-1113-444F-8558-8E98125E7653}"/>
              </a:ext>
            </a:extLst>
          </p:cNvPr>
          <p:cNvSpPr/>
          <p:nvPr/>
        </p:nvSpPr>
        <p:spPr>
          <a:xfrm>
            <a:off x="7081929" y="3680828"/>
            <a:ext cx="322572" cy="32105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ym typeface="Symbol" panose="05050102010706020507" pitchFamily="18" charset="2"/>
              </a:rPr>
              <a:t></a:t>
            </a:r>
            <a:endParaRPr lang="en-US" sz="2400" b="1" dirty="0"/>
          </a:p>
        </p:txBody>
      </p:sp>
      <p:pic>
        <p:nvPicPr>
          <p:cNvPr id="91" name="Content Placeholder 12">
            <a:extLst>
              <a:ext uri="{FF2B5EF4-FFF2-40B4-BE49-F238E27FC236}">
                <a16:creationId xmlns:a16="http://schemas.microsoft.com/office/drawing/2014/main" id="{A2A219F9-3FB7-4F7C-A268-2FAA9D2E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924036" y="2175690"/>
            <a:ext cx="345339" cy="270284"/>
          </a:xfrm>
          <a:prstGeom prst="rect">
            <a:avLst/>
          </a:prstGeom>
        </p:spPr>
      </p:pic>
      <p:pic>
        <p:nvPicPr>
          <p:cNvPr id="92" name="Content Placeholder 12">
            <a:extLst>
              <a:ext uri="{FF2B5EF4-FFF2-40B4-BE49-F238E27FC236}">
                <a16:creationId xmlns:a16="http://schemas.microsoft.com/office/drawing/2014/main" id="{3A7DAC89-9F5A-4FDE-9480-D196A3D70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225799" y="3022011"/>
            <a:ext cx="345339" cy="270284"/>
          </a:xfrm>
          <a:prstGeom prst="rect">
            <a:avLst/>
          </a:prstGeom>
        </p:spPr>
      </p:pic>
      <p:pic>
        <p:nvPicPr>
          <p:cNvPr id="93" name="Content Placeholder 12">
            <a:extLst>
              <a:ext uri="{FF2B5EF4-FFF2-40B4-BE49-F238E27FC236}">
                <a16:creationId xmlns:a16="http://schemas.microsoft.com/office/drawing/2014/main" id="{4AE7DF20-5094-4F39-B25F-1D3B3EBF4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380398" y="2448724"/>
            <a:ext cx="345339" cy="270284"/>
          </a:xfrm>
          <a:prstGeom prst="rect">
            <a:avLst/>
          </a:prstGeom>
        </p:spPr>
      </p:pic>
      <p:pic>
        <p:nvPicPr>
          <p:cNvPr id="94" name="Content Placeholder 12">
            <a:extLst>
              <a:ext uri="{FF2B5EF4-FFF2-40B4-BE49-F238E27FC236}">
                <a16:creationId xmlns:a16="http://schemas.microsoft.com/office/drawing/2014/main" id="{DEFB5334-7E8C-4E6C-908F-B96A56B0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3342082" y="2402870"/>
            <a:ext cx="345339" cy="270284"/>
          </a:xfrm>
          <a:prstGeom prst="rect">
            <a:avLst/>
          </a:prstGeom>
        </p:spPr>
      </p:pic>
      <p:pic>
        <p:nvPicPr>
          <p:cNvPr id="95" name="Content Placeholder 12">
            <a:extLst>
              <a:ext uri="{FF2B5EF4-FFF2-40B4-BE49-F238E27FC236}">
                <a16:creationId xmlns:a16="http://schemas.microsoft.com/office/drawing/2014/main" id="{A416A208-B20F-4CE1-B876-70F62EC1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4131764" y="2022316"/>
            <a:ext cx="345339" cy="270284"/>
          </a:xfrm>
          <a:prstGeom prst="rect">
            <a:avLst/>
          </a:prstGeom>
        </p:spPr>
      </p:pic>
      <p:pic>
        <p:nvPicPr>
          <p:cNvPr id="96" name="Content Placeholder 12">
            <a:extLst>
              <a:ext uri="{FF2B5EF4-FFF2-40B4-BE49-F238E27FC236}">
                <a16:creationId xmlns:a16="http://schemas.microsoft.com/office/drawing/2014/main" id="{F37574EE-0589-4247-A6D8-6A3BFBD8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3637141" y="3001290"/>
            <a:ext cx="345339" cy="270284"/>
          </a:xfrm>
          <a:prstGeom prst="rect">
            <a:avLst/>
          </a:prstGeom>
        </p:spPr>
      </p:pic>
      <p:pic>
        <p:nvPicPr>
          <p:cNvPr id="97" name="Content Placeholder 12">
            <a:extLst>
              <a:ext uri="{FF2B5EF4-FFF2-40B4-BE49-F238E27FC236}">
                <a16:creationId xmlns:a16="http://schemas.microsoft.com/office/drawing/2014/main" id="{8AB7B773-ECDD-4355-9C39-D2A0EBB0C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676472" y="2151076"/>
            <a:ext cx="345339" cy="270284"/>
          </a:xfrm>
          <a:prstGeom prst="rect">
            <a:avLst/>
          </a:prstGeom>
        </p:spPr>
      </p:pic>
      <p:pic>
        <p:nvPicPr>
          <p:cNvPr id="98" name="Content Placeholder 12">
            <a:extLst>
              <a:ext uri="{FF2B5EF4-FFF2-40B4-BE49-F238E27FC236}">
                <a16:creationId xmlns:a16="http://schemas.microsoft.com/office/drawing/2014/main" id="{CAA8DBDF-6663-48D9-9459-A6E3FB8D8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8066780" y="2490633"/>
            <a:ext cx="345339" cy="270284"/>
          </a:xfrm>
          <a:prstGeom prst="rect">
            <a:avLst/>
          </a:prstGeom>
        </p:spPr>
      </p:pic>
      <p:pic>
        <p:nvPicPr>
          <p:cNvPr id="99" name="Content Placeholder 12">
            <a:extLst>
              <a:ext uri="{FF2B5EF4-FFF2-40B4-BE49-F238E27FC236}">
                <a16:creationId xmlns:a16="http://schemas.microsoft.com/office/drawing/2014/main" id="{51E55280-836A-4B36-AF2D-3301DC52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081843" y="3166177"/>
            <a:ext cx="345339" cy="270284"/>
          </a:xfrm>
          <a:prstGeom prst="rect">
            <a:avLst/>
          </a:prstGeom>
        </p:spPr>
      </p:pic>
      <p:pic>
        <p:nvPicPr>
          <p:cNvPr id="100" name="Content Placeholder 12">
            <a:extLst>
              <a:ext uri="{FF2B5EF4-FFF2-40B4-BE49-F238E27FC236}">
                <a16:creationId xmlns:a16="http://schemas.microsoft.com/office/drawing/2014/main" id="{14A0E871-FEA5-4724-BC8F-D3DBEA886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410992" y="1995881"/>
            <a:ext cx="345339" cy="270284"/>
          </a:xfrm>
          <a:prstGeom prst="rect">
            <a:avLst/>
          </a:prstGeom>
        </p:spPr>
      </p:pic>
      <p:pic>
        <p:nvPicPr>
          <p:cNvPr id="101" name="Content Placeholder 12">
            <a:extLst>
              <a:ext uri="{FF2B5EF4-FFF2-40B4-BE49-F238E27FC236}">
                <a16:creationId xmlns:a16="http://schemas.microsoft.com/office/drawing/2014/main" id="{1C743147-AFDB-436A-B5D2-BABFBF4A3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5327880" y="3217502"/>
            <a:ext cx="345339" cy="270284"/>
          </a:xfrm>
          <a:prstGeom prst="rect">
            <a:avLst/>
          </a:prstGeom>
        </p:spPr>
      </p:pic>
      <p:pic>
        <p:nvPicPr>
          <p:cNvPr id="102" name="Content Placeholder 12">
            <a:extLst>
              <a:ext uri="{FF2B5EF4-FFF2-40B4-BE49-F238E27FC236}">
                <a16:creationId xmlns:a16="http://schemas.microsoft.com/office/drawing/2014/main" id="{32F75D11-E03A-4376-8C51-1D6C53B0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4686357" y="2796806"/>
            <a:ext cx="345339" cy="270284"/>
          </a:xfrm>
          <a:prstGeom prst="rect">
            <a:avLst/>
          </a:prstGeom>
        </p:spPr>
      </p:pic>
      <p:pic>
        <p:nvPicPr>
          <p:cNvPr id="103" name="Content Placeholder 12">
            <a:extLst>
              <a:ext uri="{FF2B5EF4-FFF2-40B4-BE49-F238E27FC236}">
                <a16:creationId xmlns:a16="http://schemas.microsoft.com/office/drawing/2014/main" id="{2FFE54CA-CDD2-4A4D-ABD2-A4788770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5416746" y="2481417"/>
            <a:ext cx="345339" cy="270284"/>
          </a:xfrm>
          <a:prstGeom prst="rect">
            <a:avLst/>
          </a:prstGeom>
        </p:spPr>
      </p:pic>
      <p:pic>
        <p:nvPicPr>
          <p:cNvPr id="104" name="Content Placeholder 12">
            <a:extLst>
              <a:ext uri="{FF2B5EF4-FFF2-40B4-BE49-F238E27FC236}">
                <a16:creationId xmlns:a16="http://schemas.microsoft.com/office/drawing/2014/main" id="{2AF5797D-48B1-453F-B6D8-A5859949B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882708" y="2677790"/>
            <a:ext cx="345339" cy="270284"/>
          </a:xfrm>
          <a:prstGeom prst="rect">
            <a:avLst/>
          </a:prstGeom>
        </p:spPr>
      </p:pic>
      <p:pic>
        <p:nvPicPr>
          <p:cNvPr id="105" name="Content Placeholder 12">
            <a:extLst>
              <a:ext uri="{FF2B5EF4-FFF2-40B4-BE49-F238E27FC236}">
                <a16:creationId xmlns:a16="http://schemas.microsoft.com/office/drawing/2014/main" id="{65FEB4C6-E31E-4308-9BF6-7A9D9731D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448050" y="2182424"/>
            <a:ext cx="345339" cy="270284"/>
          </a:xfrm>
          <a:prstGeom prst="rect">
            <a:avLst/>
          </a:prstGeom>
        </p:spPr>
      </p:pic>
      <p:pic>
        <p:nvPicPr>
          <p:cNvPr id="106" name="Content Placeholder 12">
            <a:extLst>
              <a:ext uri="{FF2B5EF4-FFF2-40B4-BE49-F238E27FC236}">
                <a16:creationId xmlns:a16="http://schemas.microsoft.com/office/drawing/2014/main" id="{71121295-F45B-42AC-8EEA-3E4407F3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2553225" y="2895846"/>
            <a:ext cx="345339" cy="270284"/>
          </a:xfrm>
          <a:prstGeom prst="rect">
            <a:avLst/>
          </a:prstGeom>
        </p:spPr>
      </p:pic>
      <p:pic>
        <p:nvPicPr>
          <p:cNvPr id="107" name="Content Placeholder 12">
            <a:extLst>
              <a:ext uri="{FF2B5EF4-FFF2-40B4-BE49-F238E27FC236}">
                <a16:creationId xmlns:a16="http://schemas.microsoft.com/office/drawing/2014/main" id="{DC1DD8E6-D990-4042-9882-1E36562A8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4014220" y="2578750"/>
            <a:ext cx="345339" cy="270284"/>
          </a:xfrm>
          <a:prstGeom prst="rect">
            <a:avLst/>
          </a:prstGeom>
        </p:spPr>
      </p:pic>
      <p:pic>
        <p:nvPicPr>
          <p:cNvPr id="108" name="Content Placeholder 12">
            <a:extLst>
              <a:ext uri="{FF2B5EF4-FFF2-40B4-BE49-F238E27FC236}">
                <a16:creationId xmlns:a16="http://schemas.microsoft.com/office/drawing/2014/main" id="{E82C0DD2-C33D-415E-BED8-BE48FDFC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6395797" y="2827721"/>
            <a:ext cx="345339" cy="270284"/>
          </a:xfrm>
          <a:prstGeom prst="rect">
            <a:avLst/>
          </a:prstGeom>
        </p:spPr>
      </p:pic>
      <p:pic>
        <p:nvPicPr>
          <p:cNvPr id="109" name="Content Placeholder 12">
            <a:extLst>
              <a:ext uri="{FF2B5EF4-FFF2-40B4-BE49-F238E27FC236}">
                <a16:creationId xmlns:a16="http://schemas.microsoft.com/office/drawing/2014/main" id="{04E6B4EA-4724-458E-94C4-18088B53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364495" y="2571809"/>
            <a:ext cx="345339" cy="270284"/>
          </a:xfrm>
          <a:prstGeom prst="rect">
            <a:avLst/>
          </a:prstGeom>
        </p:spPr>
      </p:pic>
      <p:pic>
        <p:nvPicPr>
          <p:cNvPr id="110" name="Content Placeholder 12">
            <a:extLst>
              <a:ext uri="{FF2B5EF4-FFF2-40B4-BE49-F238E27FC236}">
                <a16:creationId xmlns:a16="http://schemas.microsoft.com/office/drawing/2014/main" id="{0E8BE783-CC10-4880-BCB3-01DA2DE0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7294509" y="3186530"/>
            <a:ext cx="345339" cy="270284"/>
          </a:xfrm>
          <a:prstGeom prst="rect">
            <a:avLst/>
          </a:prstGeom>
        </p:spPr>
      </p:pic>
      <p:pic>
        <p:nvPicPr>
          <p:cNvPr id="111" name="Content Placeholder 12">
            <a:extLst>
              <a:ext uri="{FF2B5EF4-FFF2-40B4-BE49-F238E27FC236}">
                <a16:creationId xmlns:a16="http://schemas.microsoft.com/office/drawing/2014/main" id="{CA3F412C-848C-4C85-895B-30C39A0CC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1409">
            <a:off x="1963615" y="2151077"/>
            <a:ext cx="345339" cy="27028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7C1458D-E431-4AB2-8D60-3E345C57189B}"/>
              </a:ext>
            </a:extLst>
          </p:cNvPr>
          <p:cNvSpPr txBox="1"/>
          <p:nvPr/>
        </p:nvSpPr>
        <p:spPr>
          <a:xfrm>
            <a:off x="1031686" y="5463552"/>
            <a:ext cx="260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ỚC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620EB3-4B75-4615-A47F-51E4EAFAED8E}"/>
              </a:ext>
            </a:extLst>
          </p:cNvPr>
          <p:cNvSpPr txBox="1"/>
          <p:nvPr/>
        </p:nvSpPr>
        <p:spPr>
          <a:xfrm>
            <a:off x="3211211" y="5503646"/>
            <a:ext cx="3281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Đ</a:t>
            </a:r>
            <a:r>
              <a:rPr lang="vi-VN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5B8162-8DB2-4705-82DF-F4973A1B544D}"/>
              </a:ext>
            </a:extLst>
          </p:cNvPr>
          <p:cNvSpPr txBox="1"/>
          <p:nvPr/>
        </p:nvSpPr>
        <p:spPr>
          <a:xfrm>
            <a:off x="6217905" y="5511711"/>
            <a:ext cx="274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 MUỐI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24F64F-8CCF-4AB9-A679-3AA3EF1A57D4}"/>
              </a:ext>
            </a:extLst>
          </p:cNvPr>
          <p:cNvSpPr txBox="1"/>
          <p:nvPr/>
        </p:nvSpPr>
        <p:spPr>
          <a:xfrm>
            <a:off x="364919" y="-127694"/>
            <a:ext cx="8575937" cy="147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số tiểu phân chất tan 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 </a:t>
            </a:r>
          </a:p>
          <a:p>
            <a:pPr>
              <a:lnSpc>
                <a:spcPct val="150000"/>
              </a:lnSpc>
            </a:pP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số phân tử nước tự do bay hơi        P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D287813-B5A7-4B4C-86D5-7B05B6CAE1E3}"/>
              </a:ext>
            </a:extLst>
          </p:cNvPr>
          <p:cNvSpPr txBox="1"/>
          <p:nvPr/>
        </p:nvSpPr>
        <p:spPr>
          <a:xfrm>
            <a:off x="1377523" y="1192467"/>
            <a:ext cx="758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vi-VN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ử</a:t>
            </a: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       P</a:t>
            </a:r>
            <a:r>
              <a:rPr lang="vi-VN" sz="36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đly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00207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4">
            <a:extLst>
              <a:ext uri="{FF2B5EF4-FFF2-40B4-BE49-F238E27FC236}">
                <a16:creationId xmlns:a16="http://schemas.microsoft.com/office/drawing/2014/main" id="{154CD010-E31C-4644-BF5D-042D03AE6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7" name="Line 5">
            <a:extLst>
              <a:ext uri="{FF2B5EF4-FFF2-40B4-BE49-F238E27FC236}">
                <a16:creationId xmlns:a16="http://schemas.microsoft.com/office/drawing/2014/main" id="{EC15C908-C604-4DB2-A32F-95FB0573E2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676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8" name="Arc 6">
            <a:extLst>
              <a:ext uri="{FF2B5EF4-FFF2-40B4-BE49-F238E27FC236}">
                <a16:creationId xmlns:a16="http://schemas.microsoft.com/office/drawing/2014/main" id="{1232BD13-D2C0-46CE-9E06-BD7564F75C39}"/>
              </a:ext>
            </a:extLst>
          </p:cNvPr>
          <p:cNvSpPr>
            <a:spLocks/>
          </p:cNvSpPr>
          <p:nvPr/>
        </p:nvSpPr>
        <p:spPr bwMode="auto">
          <a:xfrm flipV="1">
            <a:off x="1905000" y="3657600"/>
            <a:ext cx="1219200" cy="1295400"/>
          </a:xfrm>
          <a:custGeom>
            <a:avLst/>
            <a:gdLst>
              <a:gd name="T0" fmla="*/ 2147483646 w 19560"/>
              <a:gd name="T1" fmla="*/ 0 h 21182"/>
              <a:gd name="T2" fmla="*/ 2147483646 w 19560"/>
              <a:gd name="T3" fmla="*/ 2147483646 h 21182"/>
              <a:gd name="T4" fmla="*/ 0 w 19560"/>
              <a:gd name="T5" fmla="*/ 2147483646 h 211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60" h="21182" fill="none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</a:path>
              <a:path w="19560" h="21182" stroke="0" extrusionOk="0">
                <a:moveTo>
                  <a:pt x="4227" y="-1"/>
                </a:moveTo>
                <a:cubicBezTo>
                  <a:pt x="10957" y="1342"/>
                  <a:pt x="16649" y="5804"/>
                  <a:pt x="19560" y="12019"/>
                </a:cubicBezTo>
                <a:lnTo>
                  <a:pt x="0" y="21182"/>
                </a:lnTo>
                <a:lnTo>
                  <a:pt x="4227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49" name="Arc 7">
            <a:extLst>
              <a:ext uri="{FF2B5EF4-FFF2-40B4-BE49-F238E27FC236}">
                <a16:creationId xmlns:a16="http://schemas.microsoft.com/office/drawing/2014/main" id="{5259FF7C-ACA5-4238-BA60-879E9DE094E9}"/>
              </a:ext>
            </a:extLst>
          </p:cNvPr>
          <p:cNvSpPr>
            <a:spLocks/>
          </p:cNvSpPr>
          <p:nvPr/>
        </p:nvSpPr>
        <p:spPr bwMode="auto">
          <a:xfrm flipV="1">
            <a:off x="3124200" y="1693863"/>
            <a:ext cx="3173413" cy="2590800"/>
          </a:xfrm>
          <a:custGeom>
            <a:avLst/>
            <a:gdLst>
              <a:gd name="T0" fmla="*/ 0 w 21255"/>
              <a:gd name="T1" fmla="*/ 0 h 21600"/>
              <a:gd name="T2" fmla="*/ 2147483646 w 21255"/>
              <a:gd name="T3" fmla="*/ 2147483646 h 21600"/>
              <a:gd name="T4" fmla="*/ 0 w 2125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55" h="21600" fill="none" extrusionOk="0">
                <a:moveTo>
                  <a:pt x="0" y="0"/>
                </a:moveTo>
                <a:cubicBezTo>
                  <a:pt x="10446" y="0"/>
                  <a:pt x="19396" y="7476"/>
                  <a:pt x="21255" y="17755"/>
                </a:cubicBezTo>
              </a:path>
              <a:path w="21255" h="21600" stroke="0" extrusionOk="0">
                <a:moveTo>
                  <a:pt x="0" y="0"/>
                </a:moveTo>
                <a:cubicBezTo>
                  <a:pt x="10446" y="0"/>
                  <a:pt x="19396" y="7476"/>
                  <a:pt x="21255" y="17755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0" name="Line 8">
            <a:extLst>
              <a:ext uri="{FF2B5EF4-FFF2-40B4-BE49-F238E27FC236}">
                <a16:creationId xmlns:a16="http://schemas.microsoft.com/office/drawing/2014/main" id="{A21D045A-22F3-4B53-9365-D489AEE485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2057400"/>
            <a:ext cx="152400" cy="2209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1" name="Text Box 9">
            <a:extLst>
              <a:ext uri="{FF2B5EF4-FFF2-40B4-BE49-F238E27FC236}">
                <a16:creationId xmlns:a16="http://schemas.microsoft.com/office/drawing/2014/main" id="{72CBEFF8-74AE-467F-953C-4F51375D2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3048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Rắn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2" name="Text Box 10">
            <a:extLst>
              <a:ext uri="{FF2B5EF4-FFF2-40B4-BE49-F238E27FC236}">
                <a16:creationId xmlns:a16="http://schemas.microsoft.com/office/drawing/2014/main" id="{67045A9F-7B6E-497F-8EDC-DA3ABF69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131848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Lỏng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3" name="Text Box 11">
            <a:extLst>
              <a:ext uri="{FF2B5EF4-FFF2-40B4-BE49-F238E27FC236}">
                <a16:creationId xmlns:a16="http://schemas.microsoft.com/office/drawing/2014/main" id="{9BB51442-75C8-469C-8B31-2071A421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19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Hơi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54" name="Text Box 20">
            <a:extLst>
              <a:ext uri="{FF2B5EF4-FFF2-40B4-BE49-F238E27FC236}">
                <a16:creationId xmlns:a16="http://schemas.microsoft.com/office/drawing/2014/main" id="{BCED6954-54DA-4943-8FFE-B8DFF49E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160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P(atm)</a:t>
            </a:r>
          </a:p>
        </p:txBody>
      </p:sp>
      <p:sp>
        <p:nvSpPr>
          <p:cNvPr id="57355" name="Text Box 21">
            <a:extLst>
              <a:ext uri="{FF2B5EF4-FFF2-40B4-BE49-F238E27FC236}">
                <a16:creationId xmlns:a16="http://schemas.microsoft.com/office/drawing/2014/main" id="{ACC0D1D4-33C9-4950-86BB-CD52A594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3" y="485775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t(</a:t>
            </a:r>
            <a:r>
              <a:rPr lang="en-US" altLang="en-US" sz="2400" b="1" baseline="30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C)</a:t>
            </a:r>
          </a:p>
        </p:txBody>
      </p:sp>
      <p:sp>
        <p:nvSpPr>
          <p:cNvPr id="57356" name="Arc 23">
            <a:extLst>
              <a:ext uri="{FF2B5EF4-FFF2-40B4-BE49-F238E27FC236}">
                <a16:creationId xmlns:a16="http://schemas.microsoft.com/office/drawing/2014/main" id="{7320BCC4-B494-4E90-8044-9FA77AA74B18}"/>
              </a:ext>
            </a:extLst>
          </p:cNvPr>
          <p:cNvSpPr>
            <a:spLocks/>
          </p:cNvSpPr>
          <p:nvPr/>
        </p:nvSpPr>
        <p:spPr bwMode="auto">
          <a:xfrm flipV="1">
            <a:off x="2870200" y="2011363"/>
            <a:ext cx="3752850" cy="2559050"/>
          </a:xfrm>
          <a:custGeom>
            <a:avLst/>
            <a:gdLst>
              <a:gd name="T0" fmla="*/ 0 w 22169"/>
              <a:gd name="T1" fmla="*/ 2147483646 h 21600"/>
              <a:gd name="T2" fmla="*/ 2147483646 w 22169"/>
              <a:gd name="T3" fmla="*/ 2147483646 h 21600"/>
              <a:gd name="T4" fmla="*/ 2147483646 w 22169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169" h="21600" fill="none" extrusionOk="0">
                <a:moveTo>
                  <a:pt x="0" y="8"/>
                </a:moveTo>
                <a:cubicBezTo>
                  <a:pt x="200" y="2"/>
                  <a:pt x="401" y="-1"/>
                  <a:pt x="602" y="0"/>
                </a:cubicBezTo>
                <a:cubicBezTo>
                  <a:pt x="12067" y="0"/>
                  <a:pt x="21535" y="8958"/>
                  <a:pt x="22168" y="20406"/>
                </a:cubicBezTo>
              </a:path>
              <a:path w="22169" h="21600" stroke="0" extrusionOk="0">
                <a:moveTo>
                  <a:pt x="0" y="8"/>
                </a:moveTo>
                <a:cubicBezTo>
                  <a:pt x="200" y="2"/>
                  <a:pt x="401" y="-1"/>
                  <a:pt x="602" y="0"/>
                </a:cubicBezTo>
                <a:cubicBezTo>
                  <a:pt x="12067" y="0"/>
                  <a:pt x="21535" y="8958"/>
                  <a:pt x="22168" y="20406"/>
                </a:cubicBezTo>
                <a:lnTo>
                  <a:pt x="602" y="21600"/>
                </a:lnTo>
                <a:lnTo>
                  <a:pt x="0" y="8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7" name="Line 24">
            <a:extLst>
              <a:ext uri="{FF2B5EF4-FFF2-40B4-BE49-F238E27FC236}">
                <a16:creationId xmlns:a16="http://schemas.microsoft.com/office/drawing/2014/main" id="{70DE3315-43B7-4986-8601-67BF1BFA81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1981200"/>
            <a:ext cx="22860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8" name="Arc 25">
            <a:extLst>
              <a:ext uri="{FF2B5EF4-FFF2-40B4-BE49-F238E27FC236}">
                <a16:creationId xmlns:a16="http://schemas.microsoft.com/office/drawing/2014/main" id="{ADC676F6-2C5C-40AC-934B-360F4737FD4A}"/>
              </a:ext>
            </a:extLst>
          </p:cNvPr>
          <p:cNvSpPr>
            <a:spLocks/>
          </p:cNvSpPr>
          <p:nvPr/>
        </p:nvSpPr>
        <p:spPr bwMode="auto">
          <a:xfrm flipV="1">
            <a:off x="2468563" y="2211388"/>
            <a:ext cx="4465637" cy="2665412"/>
          </a:xfrm>
          <a:custGeom>
            <a:avLst/>
            <a:gdLst>
              <a:gd name="T0" fmla="*/ 0 w 22612"/>
              <a:gd name="T1" fmla="*/ 2147483646 h 21600"/>
              <a:gd name="T2" fmla="*/ 2147483646 w 22612"/>
              <a:gd name="T3" fmla="*/ 2147483646 h 21600"/>
              <a:gd name="T4" fmla="*/ 2147483646 w 22612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12" h="21600" fill="none" extrusionOk="0">
                <a:moveTo>
                  <a:pt x="-1" y="23"/>
                </a:moveTo>
                <a:cubicBezTo>
                  <a:pt x="337" y="7"/>
                  <a:pt x="674" y="-1"/>
                  <a:pt x="1012" y="0"/>
                </a:cubicBezTo>
                <a:cubicBezTo>
                  <a:pt x="12941" y="0"/>
                  <a:pt x="22612" y="9670"/>
                  <a:pt x="22612" y="21600"/>
                </a:cubicBezTo>
              </a:path>
              <a:path w="22612" h="21600" stroke="0" extrusionOk="0">
                <a:moveTo>
                  <a:pt x="-1" y="23"/>
                </a:moveTo>
                <a:cubicBezTo>
                  <a:pt x="337" y="7"/>
                  <a:pt x="674" y="-1"/>
                  <a:pt x="1012" y="0"/>
                </a:cubicBezTo>
                <a:cubicBezTo>
                  <a:pt x="12941" y="0"/>
                  <a:pt x="22612" y="9670"/>
                  <a:pt x="22612" y="21600"/>
                </a:cubicBezTo>
                <a:lnTo>
                  <a:pt x="1012" y="21600"/>
                </a:lnTo>
                <a:lnTo>
                  <a:pt x="-1" y="23"/>
                </a:lnTo>
                <a:close/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59" name="Line 26">
            <a:extLst>
              <a:ext uri="{FF2B5EF4-FFF2-40B4-BE49-F238E27FC236}">
                <a16:creationId xmlns:a16="http://schemas.microsoft.com/office/drawing/2014/main" id="{977FA7A0-E630-40A5-9833-62A476BA2A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057400"/>
            <a:ext cx="228600" cy="28194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0" name="Line 27">
            <a:extLst>
              <a:ext uri="{FF2B5EF4-FFF2-40B4-BE49-F238E27FC236}">
                <a16:creationId xmlns:a16="http://schemas.microsoft.com/office/drawing/2014/main" id="{3F4B5FFB-D77D-4652-B5CE-BDCC7A0E0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67000"/>
            <a:ext cx="5638800" cy="762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1" name="Line 28">
            <a:extLst>
              <a:ext uri="{FF2B5EF4-FFF2-40B4-BE49-F238E27FC236}">
                <a16:creationId xmlns:a16="http://schemas.microsoft.com/office/drawing/2014/main" id="{A59FF598-5C00-45EA-8BFF-C6B65D379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743200"/>
            <a:ext cx="0" cy="25908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2" name="Line 29">
            <a:extLst>
              <a:ext uri="{FF2B5EF4-FFF2-40B4-BE49-F238E27FC236}">
                <a16:creationId xmlns:a16="http://schemas.microsoft.com/office/drawing/2014/main" id="{C578951B-D3E7-4FA0-9061-324EB4E5C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743200"/>
            <a:ext cx="0" cy="25908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3" name="Line 30">
            <a:extLst>
              <a:ext uri="{FF2B5EF4-FFF2-40B4-BE49-F238E27FC236}">
                <a16:creationId xmlns:a16="http://schemas.microsoft.com/office/drawing/2014/main" id="{93C12FFE-FE86-4DC4-BE78-B6DEA7AB0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0" cy="25908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4" name="Line 31">
            <a:extLst>
              <a:ext uri="{FF2B5EF4-FFF2-40B4-BE49-F238E27FC236}">
                <a16:creationId xmlns:a16="http://schemas.microsoft.com/office/drawing/2014/main" id="{CF41C9D7-FF76-48AA-ADA4-183320AFA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286000"/>
            <a:ext cx="30480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5" name="Line 32">
            <a:extLst>
              <a:ext uri="{FF2B5EF4-FFF2-40B4-BE49-F238E27FC236}">
                <a16:creationId xmlns:a16="http://schemas.microsoft.com/office/drawing/2014/main" id="{C73B936E-D1EB-4472-9A2C-5F5DACA85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25908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6" name="Line 33">
            <a:extLst>
              <a:ext uri="{FF2B5EF4-FFF2-40B4-BE49-F238E27FC236}">
                <a16:creationId xmlns:a16="http://schemas.microsoft.com/office/drawing/2014/main" id="{6C9756AE-5AF0-425C-934C-D1D59639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67000"/>
            <a:ext cx="0" cy="26670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7" name="Line 34">
            <a:extLst>
              <a:ext uri="{FF2B5EF4-FFF2-40B4-BE49-F238E27FC236}">
                <a16:creationId xmlns:a16="http://schemas.microsoft.com/office/drawing/2014/main" id="{EE659CBC-8EC7-4C43-B40A-3D8FC7B84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667000"/>
            <a:ext cx="76200" cy="266700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68" name="Text Box 36">
            <a:extLst>
              <a:ext uri="{FF2B5EF4-FFF2-40B4-BE49-F238E27FC236}">
                <a16:creationId xmlns:a16="http://schemas.microsoft.com/office/drawing/2014/main" id="{67BC3B71-660D-4459-8926-66013089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15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(dm)&lt;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pt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ử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)&lt;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đl</a:t>
            </a:r>
            <a:r>
              <a:rPr lang="vi-V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57369" name="Line 37">
            <a:extLst>
              <a:ext uri="{FF2B5EF4-FFF2-40B4-BE49-F238E27FC236}">
                <a16:creationId xmlns:a16="http://schemas.microsoft.com/office/drawing/2014/main" id="{272FA855-06BB-4685-AB4D-61D605EBE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334000"/>
            <a:ext cx="12954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0" name="Line 38">
            <a:extLst>
              <a:ext uri="{FF2B5EF4-FFF2-40B4-BE49-F238E27FC236}">
                <a16:creationId xmlns:a16="http://schemas.microsoft.com/office/drawing/2014/main" id="{56A9E3D2-2D64-426B-9D38-A66AF07CF2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334000"/>
            <a:ext cx="12192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1" name="Line 39">
            <a:extLst>
              <a:ext uri="{FF2B5EF4-FFF2-40B4-BE49-F238E27FC236}">
                <a16:creationId xmlns:a16="http://schemas.microsoft.com/office/drawing/2014/main" id="{0FF510FA-24B9-424E-87BA-AA34E02F2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334000"/>
            <a:ext cx="12954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2" name="Line 40">
            <a:extLst>
              <a:ext uri="{FF2B5EF4-FFF2-40B4-BE49-F238E27FC236}">
                <a16:creationId xmlns:a16="http://schemas.microsoft.com/office/drawing/2014/main" id="{8B81A117-F3A7-4F11-885F-9406E3B0C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396" y="5334000"/>
            <a:ext cx="609604" cy="42224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373" name="Line 41">
            <a:extLst>
              <a:ext uri="{FF2B5EF4-FFF2-40B4-BE49-F238E27FC236}">
                <a16:creationId xmlns:a16="http://schemas.microsoft.com/office/drawing/2014/main" id="{B9135402-3DBE-47D3-906A-0285B45C4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3999"/>
            <a:ext cx="76196" cy="42224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374" name="Text Box 42">
            <a:extLst>
              <a:ext uri="{FF2B5EF4-FFF2-40B4-BE49-F238E27FC236}">
                <a16:creationId xmlns:a16="http://schemas.microsoft.com/office/drawing/2014/main" id="{E80170F8-A48E-4F22-B555-50C48D07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2400" b="1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đl</a:t>
            </a:r>
            <a:r>
              <a:rPr lang="vi-V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)&lt;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pt</a:t>
            </a:r>
            <a:r>
              <a:rPr lang="vi-V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ử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)&lt;</a:t>
            </a:r>
            <a:r>
              <a:rPr lang="en-US" alt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(dm)</a:t>
            </a:r>
          </a:p>
        </p:txBody>
      </p:sp>
      <p:sp>
        <p:nvSpPr>
          <p:cNvPr id="57375" name="Line 43">
            <a:extLst>
              <a:ext uri="{FF2B5EF4-FFF2-40B4-BE49-F238E27FC236}">
                <a16:creationId xmlns:a16="http://schemas.microsoft.com/office/drawing/2014/main" id="{09C901FA-D0F0-4F24-840D-6F35AF2D4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1" y="5334000"/>
            <a:ext cx="1295399" cy="5125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376" name="Line 44">
            <a:extLst>
              <a:ext uri="{FF2B5EF4-FFF2-40B4-BE49-F238E27FC236}">
                <a16:creationId xmlns:a16="http://schemas.microsoft.com/office/drawing/2014/main" id="{F33139F3-9554-46ED-AEC6-3E3355E20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396" y="5333999"/>
            <a:ext cx="685804" cy="51258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377" name="Line 45">
            <a:extLst>
              <a:ext uri="{FF2B5EF4-FFF2-40B4-BE49-F238E27FC236}">
                <a16:creationId xmlns:a16="http://schemas.microsoft.com/office/drawing/2014/main" id="{80C6FC3E-4B81-497B-A8D1-7C44858C1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334000"/>
            <a:ext cx="762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78" name="Text Box 46">
            <a:extLst>
              <a:ext uri="{FF2B5EF4-FFF2-40B4-BE49-F238E27FC236}">
                <a16:creationId xmlns:a16="http://schemas.microsoft.com/office/drawing/2014/main" id="{295492BD-0367-4DCA-958A-7FDC106F4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3200"/>
            <a:ext cx="7086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ung môi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&lt;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(dd p</a:t>
            </a:r>
            <a:r>
              <a:rPr lang="vi-VN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hân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tử) &lt;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(dd đ</a:t>
            </a: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iện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ly)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b="1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79" name="Text Box 47">
            <a:extLst>
              <a:ext uri="{FF2B5EF4-FFF2-40B4-BE49-F238E27FC236}">
                <a16:creationId xmlns:a16="http://schemas.microsoft.com/office/drawing/2014/main" id="{9D211A67-F237-4F94-8AD4-89C6CDD1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792163"/>
            <a:ext cx="7073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</a:t>
            </a:r>
            <a:r>
              <a:rPr lang="vi-VN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ung môi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&gt;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(dd ph</a:t>
            </a:r>
            <a:r>
              <a:rPr lang="vi-VN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ân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tử) &gt;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</a:t>
            </a:r>
            <a:r>
              <a:rPr lang="en-US" altLang="en-US" sz="2400" b="1" baseline="-2500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(dd đ</a:t>
            </a: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iện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ly)</a:t>
            </a:r>
          </a:p>
        </p:txBody>
      </p:sp>
      <p:sp>
        <p:nvSpPr>
          <p:cNvPr id="57380" name="Text Box 48">
            <a:extLst>
              <a:ext uri="{FF2B5EF4-FFF2-40B4-BE49-F238E27FC236}">
                <a16:creationId xmlns:a16="http://schemas.microsoft.com/office/drawing/2014/main" id="{09283CB8-B3A0-46BC-B272-E0ECCBB5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8" y="1222375"/>
            <a:ext cx="514191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 (dd ph</a:t>
            </a:r>
            <a:r>
              <a:rPr lang="vi-VN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ân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tử ) &lt;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 (dd đ</a:t>
            </a:r>
            <a:r>
              <a:rPr lang="vi-VN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iện </a:t>
            </a:r>
            <a:r>
              <a:rPr lang="en-US" altLang="en-US" sz="2400" b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ly)</a:t>
            </a:r>
          </a:p>
        </p:txBody>
      </p:sp>
      <p:sp>
        <p:nvSpPr>
          <p:cNvPr id="57381" name="Rectangle 2">
            <a:extLst>
              <a:ext uri="{FF2B5EF4-FFF2-40B4-BE49-F238E27FC236}">
                <a16:creationId xmlns:a16="http://schemas.microsoft.com/office/drawing/2014/main" id="{90282E8C-E9B4-4CDF-B764-066CC7DA3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600"/>
            <a:ext cx="8610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alibri Light" panose="020F0302020204030204" pitchFamily="34" charset="0"/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  <a:latin typeface="Calibri Light" panose="020F0302020204030204" pitchFamily="34" charset="0"/>
              </a:rPr>
              <a:t>P</a:t>
            </a:r>
            <a:r>
              <a:rPr lang="vi-VN" altLang="en-US" sz="2000" b="1" baseline="-25000" dirty="0">
                <a:solidFill>
                  <a:srgbClr val="FF0000"/>
                </a:solidFill>
                <a:latin typeface="Calibri Light" panose="020F0302020204030204" pitchFamily="34" charset="0"/>
              </a:rPr>
              <a:t>dm</a:t>
            </a:r>
            <a:r>
              <a:rPr lang="en-US" altLang="en-US" sz="2000" b="1" dirty="0">
                <a:solidFill>
                  <a:srgbClr val="FF0000"/>
                </a:solidFill>
                <a:latin typeface="Calibri Light" panose="020F0302020204030204" pitchFamily="34" charset="0"/>
              </a:rPr>
              <a:t>&gt;</a:t>
            </a:r>
            <a:r>
              <a:rPr lang="en-US" altLang="en-US" sz="2000" b="1" dirty="0">
                <a:solidFill>
                  <a:schemeClr val="tx2"/>
                </a:solidFill>
                <a:latin typeface="Calibri Light" panose="020F0302020204030204" pitchFamily="34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alibri Light" panose="020F0302020204030204" pitchFamily="34" charset="0"/>
              </a:rPr>
              <a:t>P</a:t>
            </a:r>
            <a:r>
              <a:rPr lang="vi-VN" altLang="en-US" sz="20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ptử</a:t>
            </a:r>
            <a:r>
              <a:rPr lang="en-US" altLang="en-US" sz="2000" b="1" dirty="0">
                <a:solidFill>
                  <a:srgbClr val="0000FF"/>
                </a:solidFill>
                <a:latin typeface="Calibri Light" panose="020F0302020204030204" pitchFamily="34" charset="0"/>
              </a:rPr>
              <a:t> &gt; </a:t>
            </a:r>
            <a:r>
              <a:rPr lang="en-US" altLang="en-US" sz="2000" b="1" dirty="0">
                <a:solidFill>
                  <a:srgbClr val="C00000"/>
                </a:solidFill>
                <a:latin typeface="Calibri Light" panose="020F0302020204030204" pitchFamily="34" charset="0"/>
              </a:rPr>
              <a:t>P</a:t>
            </a:r>
            <a:r>
              <a:rPr lang="vi-VN" altLang="en-US" sz="20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đly</a:t>
            </a:r>
            <a:br>
              <a:rPr lang="en-US" altLang="en-US" sz="2400" b="1" dirty="0">
                <a:solidFill>
                  <a:schemeClr val="tx2"/>
                </a:solidFill>
                <a:latin typeface="Calibri Light" panose="020F0302020204030204" pitchFamily="34" charset="0"/>
              </a:rPr>
            </a:br>
            <a:endParaRPr lang="en-US" altLang="en-US" sz="2400" b="1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ED96642A-1168-4E10-AA3D-6865EA164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686800" cy="2378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 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Cần pha bao nhiêu gam muối ăn NaCl vào 10 lit nước để hạ nhiệt độ đóng băng của nước từ 0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 xuống -10</a:t>
            </a:r>
            <a:r>
              <a:rPr lang="vi-VN" alt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C. Cho biết hằng số nghiệm đông của nước là 1,86 độ/molan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dd NaCl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5A2889A-9C82-456C-9756-62943DE3A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038600"/>
            <a:ext cx="7886700" cy="221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vi-VN" altLang="en-US"/>
              <a:t>                          </a:t>
            </a:r>
            <a:r>
              <a:rPr lang="vi-VN" altLang="en-US" sz="4000">
                <a:solidFill>
                  <a:srgbClr val="FF0000"/>
                </a:solidFill>
              </a:rPr>
              <a:t>m = 1,5726 Kg</a:t>
            </a:r>
            <a:endParaRPr lang="en-US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37942-8E48-488F-966E-CB02FED2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0" y="518688"/>
            <a:ext cx="4758539" cy="2224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7CAD3-0423-4487-9C7D-D45D7FAD5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" y="3200400"/>
            <a:ext cx="4697428" cy="3138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D6E09-90A3-45EC-BE16-7CE32C605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18688"/>
            <a:ext cx="3325828" cy="59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9752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BF26-FA85-46D2-B7D7-207FA053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60" y="354668"/>
            <a:ext cx="8686800" cy="16999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 LƯỠNG CỰC CẢM ỨNG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phân tử không cực O</a:t>
            </a:r>
            <a:r>
              <a:rPr lang="vi-VN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vi-VN" sz="3200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rất ít trong nước nhờ lưỡng cực – lưỡng cực cảm ứng.</a:t>
            </a:r>
            <a:endParaRPr lang="en-US" sz="3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06FB-87E9-483F-AFCF-D54DC19F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8" y="2347468"/>
            <a:ext cx="8534400" cy="6937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b="1" dirty="0">
                <a:solidFill>
                  <a:srgbClr val="0000FF"/>
                </a:solidFill>
              </a:rPr>
              <a:t>LỰC KHUẾCH TÁN</a:t>
            </a:r>
            <a:r>
              <a:rPr lang="vi-VN" sz="3200" dirty="0">
                <a:solidFill>
                  <a:srgbClr val="0000FF"/>
                </a:solidFill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hidrocacbon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dầu mỏ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7042" name="Picture 2" descr="Kết quả hình ảnh cho Al(H2O)6">
            <a:extLst>
              <a:ext uri="{FF2B5EF4-FFF2-40B4-BE49-F238E27FC236}">
                <a16:creationId xmlns:a16="http://schemas.microsoft.com/office/drawing/2014/main" id="{FA12CA98-F5AE-49AE-A4F0-8841AD2B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2" y="4323442"/>
            <a:ext cx="8420100" cy="223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53120-4384-482A-A405-4B5A78E5FFCF}"/>
              </a:ext>
            </a:extLst>
          </p:cNvPr>
          <p:cNvSpPr txBox="1"/>
          <p:nvPr/>
        </p:nvSpPr>
        <p:spPr>
          <a:xfrm>
            <a:off x="445695" y="4031054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solidFill>
                  <a:srgbClr val="CC00CC"/>
                </a:solidFill>
                <a:latin typeface="+mn-lt"/>
              </a:rPr>
              <a:t>TƯƠNG TÁC CHO NHẬN</a:t>
            </a:r>
            <a:r>
              <a:rPr lang="vi-VN" sz="3200" dirty="0">
                <a:solidFill>
                  <a:srgbClr val="CC00CC"/>
                </a:solidFill>
                <a:latin typeface="+mn-lt"/>
              </a:rPr>
              <a:t>: </a:t>
            </a:r>
            <a:endParaRPr lang="en-US" sz="3200" dirty="0">
              <a:solidFill>
                <a:srgbClr val="CC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180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37F95A4-B98E-41C7-AB2E-E6CDD10CE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 ĐIỆN LY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CE286A11-4E44-4808-B113-7802EA1B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768" y="974725"/>
            <a:ext cx="2362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 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 </a:t>
            </a:r>
            <a:r>
              <a:rPr lang="en-US" altLang="en-US" sz="3200" b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 1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59397" name="Text Box 8">
            <a:extLst>
              <a:ext uri="{FF2B5EF4-FFF2-40B4-BE49-F238E27FC236}">
                <a16:creationId xmlns:a16="http://schemas.microsoft.com/office/drawing/2014/main" id="{649A4321-8820-4F75-8057-E551D773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58963"/>
            <a:ext cx="55626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 =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0 →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dd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lỏng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phân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tử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9398" name="Text Box 9">
            <a:extLst>
              <a:ext uri="{FF2B5EF4-FFF2-40B4-BE49-F238E27FC236}">
                <a16:creationId xmlns:a16="http://schemas.microsoft.com/office/drawing/2014/main" id="{D58C90DB-E02B-4B27-9813-54D0FF58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2382838"/>
            <a:ext cx="6212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 =</a:t>
            </a:r>
            <a:r>
              <a:rPr lang="vi-VN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1 →</a:t>
            </a:r>
            <a:r>
              <a:rPr lang="vi-VN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chất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tan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điện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ly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hoàn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toàn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59399" name="Object 15">
            <a:extLst>
              <a:ext uri="{FF2B5EF4-FFF2-40B4-BE49-F238E27FC236}">
                <a16:creationId xmlns:a16="http://schemas.microsoft.com/office/drawing/2014/main" id="{76A54D51-B8BB-4E67-AB16-800B743BB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67150"/>
          <a:ext cx="487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Equation" r:id="rId3" imgW="2005729" imgH="393529" progId="Equation.3">
                  <p:embed/>
                </p:oleObj>
              </mc:Choice>
              <mc:Fallback>
                <p:oleObj name="Equation" r:id="rId3" imgW="2005729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67150"/>
                        <a:ext cx="4876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6">
            <a:extLst>
              <a:ext uri="{FF2B5EF4-FFF2-40B4-BE49-F238E27FC236}">
                <a16:creationId xmlns:a16="http://schemas.microsoft.com/office/drawing/2014/main" id="{D1A02410-F5E2-46C6-B709-A5C43D62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9075" y="2894013"/>
            <a:ext cx="487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vi-VN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n: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mol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</a:t>
            </a:r>
          </a:p>
        </p:txBody>
      </p:sp>
      <p:sp>
        <p:nvSpPr>
          <p:cNvPr id="59401" name="Text Box 18">
            <a:extLst>
              <a:ext uri="{FF2B5EF4-FFF2-40B4-BE49-F238E27FC236}">
                <a16:creationId xmlns:a16="http://schemas.microsoft.com/office/drawing/2014/main" id="{3748066C-FE1E-4710-A512-CCBDB590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863850"/>
            <a:ext cx="5029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 dirty="0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 ; 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n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số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mol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chất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tan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điện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ly</a:t>
            </a:r>
            <a:endParaRPr lang="en-US" altLang="en-US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59402" name="Text Box 19">
            <a:extLst>
              <a:ext uri="{FF2B5EF4-FFF2-40B4-BE49-F238E27FC236}">
                <a16:creationId xmlns:a16="http://schemas.microsoft.com/office/drawing/2014/main" id="{A02B6B7A-5384-4DFB-BB5E-F6F1CB732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51213"/>
            <a:ext cx="6629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(n -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n)</a:t>
            </a:r>
            <a:r>
              <a:rPr lang="vi-VN" altLang="en-US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vi-VN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số mol chất tan không điện ly</a:t>
            </a:r>
          </a:p>
        </p:txBody>
      </p:sp>
      <p:sp>
        <p:nvSpPr>
          <p:cNvPr id="59403" name="Text Box 20">
            <a:extLst>
              <a:ext uri="{FF2B5EF4-FFF2-40B4-BE49-F238E27FC236}">
                <a16:creationId xmlns:a16="http://schemas.microsoft.com/office/drawing/2014/main" id="{78D724AE-744A-4711-877D-879865709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913" y="3382963"/>
            <a:ext cx="4267201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vi-VN" altLang="en-US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nm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số mol ion</a:t>
            </a:r>
            <a:r>
              <a:rPr lang="vi-VN" altLang="en-US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;</a:t>
            </a:r>
            <a:endParaRPr lang="en-US" altLang="en-US">
              <a:solidFill>
                <a:srgbClr val="990000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59404" name="Text Box 22">
            <a:extLst>
              <a:ext uri="{FF2B5EF4-FFF2-40B4-BE49-F238E27FC236}">
                <a16:creationId xmlns:a16="http://schemas.microsoft.com/office/drawing/2014/main" id="{65B55422-22A3-4DB1-9F3D-153F6ADE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5" name="Text Box 10">
            <a:extLst>
              <a:ext uri="{FF2B5EF4-FFF2-40B4-BE49-F238E27FC236}">
                <a16:creationId xmlns:a16="http://schemas.microsoft.com/office/drawing/2014/main" id="{66BC2C50-5E6D-465D-A482-A7D74698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813300"/>
            <a:ext cx="8702675" cy="2011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Công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thức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xác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định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endParaRPr lang="en-US" altLang="en-US" b="1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trong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dd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mạnh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gọi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là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biểu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kiến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bk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  <a:r>
              <a:rPr lang="en-US" altLang="en-US" b="1" i="1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i="1" dirty="0"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9406" name="Object 11">
            <a:extLst>
              <a:ext uri="{FF2B5EF4-FFF2-40B4-BE49-F238E27FC236}">
                <a16:creationId xmlns:a16="http://schemas.microsoft.com/office/drawing/2014/main" id="{14EA32F4-E7C1-407C-8021-E0366D941B0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84850" y="4102100"/>
          <a:ext cx="29940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8" name="Equation" r:id="rId5" imgW="622030" imgH="393529" progId="Equation.3">
                  <p:embed/>
                </p:oleObj>
              </mc:Choice>
              <mc:Fallback>
                <p:oleObj name="Equation" r:id="rId5" imgW="622030" imgH="393529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4102100"/>
                        <a:ext cx="2994025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1D4148-F1FD-44DE-99CE-0C02EF3A5644}"/>
                  </a:ext>
                </a:extLst>
              </p:cNvPr>
              <p:cNvSpPr txBox="1"/>
              <p:nvPr/>
            </p:nvSpPr>
            <p:spPr>
              <a:xfrm>
                <a:off x="3772" y="757038"/>
                <a:ext cx="6978650" cy="11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ố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ử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ấ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đ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ệ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ly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ố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ử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ấ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ò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1D4148-F1FD-44DE-99CE-0C02EF3A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" y="757038"/>
                <a:ext cx="6978650" cy="1136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F991985B-19F1-4844-A76B-92671DF5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87400"/>
            <a:ext cx="8153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. Dung dịch chất điện ly AB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có hệ số đẳng trương i = 1,84. Tính độ điện ly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của AB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trong dung dịch.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C39FE-5648-4480-AD81-84D1EDDCB2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95600" y="2895600"/>
            <a:ext cx="3810000" cy="762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 = </a:t>
            </a:r>
            <a:r>
              <a:rPr lang="en-US" alt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0,42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0968371C-D307-40DB-BB76-62A7933D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609600"/>
            <a:ext cx="83058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altLang="en-US" sz="3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vi-VN" altLang="en-US" sz="32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Xác định độ điện ly biểu kiến của HIO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trong dung dịch chứa 0.506g HIO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và 22.48g C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OH. Dung dịch này bắt đầu sôi ở 351.624K. Cho biết C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OH sôi ở 351.460K; hằng số nghiệm sôi k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(C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OH) = 1.19 độ/molan và M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HIO3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= 176.0 g/mol.</a:t>
            </a:r>
            <a:b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F529DC20-B438-46C9-8A25-FBD95A6198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5029200"/>
            <a:ext cx="3810000" cy="137160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vi-VN" altLang="en-US" sz="4400">
                <a:solidFill>
                  <a:srgbClr val="FF0000"/>
                </a:solidFill>
                <a:cs typeface="Arial" panose="020B0604020202020204" pitchFamily="34" charset="0"/>
              </a:rPr>
              <a:t>7,8%</a:t>
            </a:r>
            <a:endParaRPr lang="en-US" altLang="en-US" sz="4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86D9662-9F7E-49CE-8517-7EDBCABB8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33338"/>
            <a:ext cx="8915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QUI ƯỚC ĐÁNH GIÁ ĐỘ ĐIỆN LY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41282E5-3221-4C68-92DB-6ACF0CE5E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838200"/>
            <a:ext cx="8420100" cy="3657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200" dirty="0">
                <a:cs typeface="Arial" panose="020B0604020202020204" pitchFamily="34" charset="0"/>
              </a:rPr>
              <a:t>dung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altLang="en-US" sz="3200" dirty="0">
                <a:cs typeface="Arial" panose="020B0604020202020204" pitchFamily="34" charset="0"/>
              </a:rPr>
              <a:t>ịch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0,1N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ở 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altLang="en-US" sz="32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&gt; 30%  </a:t>
            </a:r>
            <a:r>
              <a:rPr lang="vi-VN" altLang="en-US" sz="3400" dirty="0">
                <a:solidFill>
                  <a:srgbClr val="00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C</a:t>
            </a:r>
            <a:r>
              <a:rPr lang="en-US" alt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hất</a:t>
            </a:r>
            <a:r>
              <a:rPr lang="en-US" alt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ly</a:t>
            </a:r>
            <a:r>
              <a:rPr lang="en-US" alt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mạnh</a:t>
            </a:r>
            <a:r>
              <a:rPr lang="en-US" altLang="en-US" sz="3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3%&lt;  &lt; 30% </a:t>
            </a:r>
            <a:r>
              <a:rPr lang="vi-VN" altLang="en-US" sz="34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en-US" sz="3400" dirty="0">
                <a:solidFill>
                  <a:srgbClr val="CC00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4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hất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ly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trung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bình</a:t>
            </a:r>
            <a:r>
              <a:rPr lang="en-US" altLang="en-US" sz="34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&lt; 3%  </a:t>
            </a:r>
            <a:r>
              <a:rPr lang="vi-VN" altLang="en-US" sz="3400" dirty="0">
                <a:solidFill>
                  <a:srgbClr val="00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 C</a:t>
            </a:r>
            <a:r>
              <a:rPr lang="en-US" altLang="en-US" sz="3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hất</a:t>
            </a:r>
            <a:r>
              <a:rPr lang="en-US" altLang="en-US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altLang="en-US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ly</a:t>
            </a:r>
            <a:r>
              <a:rPr lang="en-US" altLang="en-US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4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yếu</a:t>
            </a:r>
            <a:r>
              <a:rPr lang="en-US" altLang="en-US" sz="34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BF697A-3450-449E-94F0-ED3FCD2C5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238" y="639763"/>
            <a:ext cx="8686800" cy="1066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chất tan có nhiều kiểu liên kết hoá học khác nhau thì quá trình phân ly theo trật tự sau:</a:t>
            </a:r>
            <a:br>
              <a:rPr lang="en-US" altLang="en-US" sz="2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82521AD-1750-4407-97CF-F34AAEA8C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3311525"/>
            <a:ext cx="8915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NaHSO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   =    Na</a:t>
            </a:r>
            <a:r>
              <a:rPr lang="en-US" altLang="en-US" sz="3200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HSO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  <a:p>
            <a:pPr eaLnBrk="1" hangingPunct="1">
              <a:buFontTx/>
              <a:buNone/>
            </a:pP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HSO</a:t>
            </a:r>
            <a:r>
              <a:rPr lang="en-US" altLang="en-US" sz="3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baseline="30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(dd)+ H</a:t>
            </a:r>
            <a:r>
              <a:rPr lang="en-US" altLang="en-US" sz="3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 </a:t>
            </a: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⇌    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3200" baseline="30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 SO</a:t>
            </a:r>
            <a:r>
              <a:rPr lang="en-US" altLang="en-US" sz="3200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baseline="30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C9D4EBD6-8574-45AD-9586-7F817088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571625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vi-VN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1.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Liên kết ion</a:t>
            </a:r>
            <a:br>
              <a:rPr lang="en-US" altLang="en-US" b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</a:br>
            <a:endParaRPr lang="en-US" altLang="en-US" b="1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D29B44A3-2464-4B62-ABFD-5531E24A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2501900"/>
            <a:ext cx="7467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vi-VN" altLang="en-US" sz="24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2.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Cộng hoá trị phân cực mạnh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b="1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9E7BA9F4-478B-470A-B207-2AC765BA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6106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Sự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phân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không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xảy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ra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cho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những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lk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cộng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hoá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trị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có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cực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yếu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hoặc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không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phân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cực</a:t>
            </a:r>
            <a:r>
              <a:rPr lang="vi-VN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endParaRPr lang="en-US" altLang="en-US" b="1" dirty="0">
              <a:solidFill>
                <a:srgbClr val="CC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7120BC51-4EFC-463C-9BD9-2BA3E2C43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CÂN BẰNG TRONG DD CHẤT ĐIỆN LY YẾU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CBDF2A9-632F-4860-B35D-4286A8D66D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4582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baseline="-25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altLang="en-US">
                <a:solidFill>
                  <a:srgbClr val="0000FF"/>
                </a:solidFill>
                <a:cs typeface="Arial" panose="020B0604020202020204" pitchFamily="34" charset="0"/>
              </a:rPr>
              <a:t>      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US" altLang="en-US" b="1" baseline="30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  +  nB</a:t>
            </a:r>
            <a:r>
              <a:rPr lang="en-US" altLang="en-US" b="1" baseline="30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(dd)</a:t>
            </a:r>
          </a:p>
        </p:txBody>
      </p:sp>
      <p:graphicFrame>
        <p:nvGraphicFramePr>
          <p:cNvPr id="65540" name="Object 9">
            <a:extLst>
              <a:ext uri="{FF2B5EF4-FFF2-40B4-BE49-F238E27FC236}">
                <a16:creationId xmlns:a16="http://schemas.microsoft.com/office/drawing/2014/main" id="{7DF3BB8D-B215-45A8-B5C4-D0E6DB5B968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2332038"/>
          <a:ext cx="2736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7" name="Equation" r:id="rId3" imgW="1155700" imgH="482600" progId="Equation.3">
                  <p:embed/>
                </p:oleObj>
              </mc:Choice>
              <mc:Fallback>
                <p:oleObj name="Equation" r:id="rId3" imgW="1155700" imgH="48260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32038"/>
                        <a:ext cx="2736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Line 4">
            <a:extLst>
              <a:ext uri="{FF2B5EF4-FFF2-40B4-BE49-F238E27FC236}">
                <a16:creationId xmlns:a16="http://schemas.microsoft.com/office/drawing/2014/main" id="{06101D41-BE68-44A2-8E7C-B7189974A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5">
            <a:extLst>
              <a:ext uri="{FF2B5EF4-FFF2-40B4-BE49-F238E27FC236}">
                <a16:creationId xmlns:a16="http://schemas.microsoft.com/office/drawing/2014/main" id="{932C338C-F434-4F75-A70D-2FCEA5333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6">
            <a:extLst>
              <a:ext uri="{FF2B5EF4-FFF2-40B4-BE49-F238E27FC236}">
                <a16:creationId xmlns:a16="http://schemas.microsoft.com/office/drawing/2014/main" id="{A66A5266-89E3-4DB6-9DD6-7EC41F69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192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Qt ion hoá</a:t>
            </a:r>
          </a:p>
        </p:txBody>
      </p:sp>
      <p:sp>
        <p:nvSpPr>
          <p:cNvPr id="65544" name="Text Box 7">
            <a:extLst>
              <a:ext uri="{FF2B5EF4-FFF2-40B4-BE49-F238E27FC236}">
                <a16:creationId xmlns:a16="http://schemas.microsoft.com/office/drawing/2014/main" id="{FA7101B9-EB63-4D4E-9F48-A711FC90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</a:rPr>
              <a:t>Qt phân tử hoá</a:t>
            </a:r>
          </a:p>
        </p:txBody>
      </p:sp>
      <p:sp>
        <p:nvSpPr>
          <p:cNvPr id="65545" name="Text Box 8">
            <a:extLst>
              <a:ext uri="{FF2B5EF4-FFF2-40B4-BE49-F238E27FC236}">
                <a16:creationId xmlns:a16="http://schemas.microsoft.com/office/drawing/2014/main" id="{4AC5C16E-E387-4E92-BA61-F2CE0A080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57810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9933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Hằng số điện ly</a:t>
            </a:r>
          </a:p>
        </p:txBody>
      </p:sp>
      <p:sp>
        <p:nvSpPr>
          <p:cNvPr id="65546" name="Text Box 11">
            <a:extLst>
              <a:ext uri="{FF2B5EF4-FFF2-40B4-BE49-F238E27FC236}">
                <a16:creationId xmlns:a16="http://schemas.microsoft.com/office/drawing/2014/main" id="{F6F4537E-A08A-4330-9837-3776E6F5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899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Hằng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là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hs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cân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bằng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qt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nên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là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đlg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đặc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trưng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cho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mỗi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và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môi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phụ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thuộc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vào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nhiệt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A2810B64-CCA3-48E7-82EB-38865DD4E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Axit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–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hsđly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ký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hiệu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K</a:t>
            </a:r>
            <a:r>
              <a:rPr lang="en-US" altLang="en-US" b="1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5548" name="Text Box 13">
            <a:extLst>
              <a:ext uri="{FF2B5EF4-FFF2-40B4-BE49-F238E27FC236}">
                <a16:creationId xmlns:a16="http://schemas.microsoft.com/office/drawing/2014/main" id="{133421F6-BB93-454E-BB9B-FB6D6D5B8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Baz –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hsđly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ký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hiệu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</a:t>
            </a:r>
            <a:r>
              <a:rPr lang="en-US" altLang="en-US" b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285" name="Line 14">
            <a:extLst>
              <a:ext uri="{FF2B5EF4-FFF2-40B4-BE49-F238E27FC236}">
                <a16:creationId xmlns:a16="http://schemas.microsoft.com/office/drawing/2014/main" id="{CE1379C7-6E41-40D8-B0AA-94687C628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38713"/>
            <a:ext cx="457200" cy="0"/>
          </a:xfrm>
          <a:prstGeom prst="line">
            <a:avLst/>
          </a:prstGeom>
          <a:ln w="57150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5550" name="Text Box 16">
            <a:extLst>
              <a:ext uri="{FF2B5EF4-FFF2-40B4-BE49-F238E27FC236}">
                <a16:creationId xmlns:a16="http://schemas.microsoft.com/office/drawing/2014/main" id="{80C7876F-FC35-42ED-B9A8-012FED52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19600"/>
            <a:ext cx="4191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Đặc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trưng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cho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cường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dirty="0" err="1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Axit</a:t>
            </a:r>
            <a:r>
              <a:rPr lang="en-US" altLang="en-US" sz="2400" b="1" dirty="0">
                <a:solidFill>
                  <a:srgbClr val="FF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- base</a:t>
            </a:r>
          </a:p>
        </p:txBody>
      </p:sp>
      <p:sp>
        <p:nvSpPr>
          <p:cNvPr id="65551" name="Text Box 17">
            <a:extLst>
              <a:ext uri="{FF2B5EF4-FFF2-40B4-BE49-F238E27FC236}">
                <a16:creationId xmlns:a16="http://schemas.microsoft.com/office/drawing/2014/main" id="{55A8B8E1-66BF-4EA9-85D7-73D1383A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91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Trong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dd 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nước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</a:t>
            </a:r>
            <a:r>
              <a:rPr lang="en-US" altLang="en-US" b="1" baseline="-25000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,K</a:t>
            </a:r>
            <a:r>
              <a:rPr lang="en-US" altLang="en-US" b="1" baseline="-25000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  <a:r>
              <a:rPr lang="en-US" altLang="en-US" b="1" baseline="-25000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&lt; 10</a:t>
            </a:r>
            <a:r>
              <a:rPr lang="en-US" altLang="en-US" b="1" baseline="30000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-4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  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axit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yếu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, base 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yếu</a:t>
            </a:r>
            <a:endParaRPr lang="en-US" altLang="en-US" b="1" dirty="0">
              <a:solidFill>
                <a:srgbClr val="80008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5552" name="Text Box 18">
            <a:extLst>
              <a:ext uri="{FF2B5EF4-FFF2-40B4-BE49-F238E27FC236}">
                <a16:creationId xmlns:a16="http://schemas.microsoft.com/office/drawing/2014/main" id="{2555B96F-6AD6-45BE-93B8-F91BBFAB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2416175"/>
            <a:ext cx="3194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Biểu thức của đl tác dụng khối lượng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  <p:bldP spid="65547" grpId="0"/>
      <p:bldP spid="65548" grpId="0"/>
      <p:bldP spid="54285" grpId="0" animBg="1"/>
      <p:bldP spid="65550" grpId="0"/>
      <p:bldP spid="655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F48E06C4-4E4F-4649-BD2D-A0A2EA96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5745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QUAN HỆ GIỮA K </a:t>
            </a:r>
            <a:r>
              <a:rPr lang="en-US" alt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và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45795" name="Text Box 3">
            <a:extLst>
              <a:ext uri="{FF2B5EF4-FFF2-40B4-BE49-F238E27FC236}">
                <a16:creationId xmlns:a16="http://schemas.microsoft.com/office/drawing/2014/main" id="{A2E42629-F68F-4F95-9249-2FD92079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		</a:t>
            </a:r>
            <a:r>
              <a:rPr lang="vi-VN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    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AB (dd)	</a:t>
            </a:r>
            <a:r>
              <a:rPr lang="vi-VN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Wingdings 3" panose="05040102010807070707" pitchFamily="18" charset="2"/>
              </a:rPr>
              <a:t>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</a:t>
            </a:r>
            <a:r>
              <a:rPr lang="vi-VN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  <a:r>
              <a:rPr lang="en-US" altLang="en-US" sz="3600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(dd)  +  B</a:t>
            </a:r>
            <a:r>
              <a:rPr lang="en-US" altLang="en-US" sz="3600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-</a:t>
            </a:r>
            <a:r>
              <a:rPr lang="en-US" altLang="en-US" sz="36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(dd)</a:t>
            </a:r>
            <a:endParaRPr lang="en-US" altLang="en-US" sz="3600" baseline="30000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45796" name="Text Box 4">
            <a:extLst>
              <a:ext uri="{FF2B5EF4-FFF2-40B4-BE49-F238E27FC236}">
                <a16:creationId xmlns:a16="http://schemas.microsoft.com/office/drawing/2014/main" id="{801498D5-5DA3-4DC6-9AB1-796F918E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Ban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đầu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C</a:t>
            </a:r>
            <a:r>
              <a:rPr lang="en-US" altLang="en-US" baseline="-25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545797" name="Text Box 5">
            <a:extLst>
              <a:ext uri="{FF2B5EF4-FFF2-40B4-BE49-F238E27FC236}">
                <a16:creationId xmlns:a16="http://schemas.microsoft.com/office/drawing/2014/main" id="{140B974E-5F87-4615-8018-E14534A4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C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	    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    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45798" name="Text Box 6">
            <a:extLst>
              <a:ext uri="{FF2B5EF4-FFF2-40B4-BE49-F238E27FC236}">
                <a16:creationId xmlns:a16="http://schemas.microsoft.com/office/drawing/2014/main" id="{8B1A4B02-E348-497F-827D-5543D277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12" y="264804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Cân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bằng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C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(1 - 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	     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   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         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545799" name="Text Box 7">
            <a:extLst>
              <a:ext uri="{FF2B5EF4-FFF2-40B4-BE49-F238E27FC236}">
                <a16:creationId xmlns:a16="http://schemas.microsoft.com/office/drawing/2014/main" id="{93132948-F2AA-41E9-8184-396DC4F7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9131" y="3695889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Hằng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DE3399F2-9D1B-4433-9895-9B7CD7C3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545801" name="Object 9">
            <a:extLst>
              <a:ext uri="{FF2B5EF4-FFF2-40B4-BE49-F238E27FC236}">
                <a16:creationId xmlns:a16="http://schemas.microsoft.com/office/drawing/2014/main" id="{B11509B6-0487-4BEF-A813-37B76F2E9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1463" y="3454400"/>
          <a:ext cx="32607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2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454400"/>
                        <a:ext cx="3260725" cy="1117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2" name="Text Box 10">
            <a:extLst>
              <a:ext uri="{FF2B5EF4-FFF2-40B4-BE49-F238E27FC236}">
                <a16:creationId xmlns:a16="http://schemas.microsoft.com/office/drawing/2014/main" id="{B594A490-0FB4-4BB0-9E59-329DB87A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013" y="5021263"/>
            <a:ext cx="4648201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Khi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&lt;&lt; 1 : (1 -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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1→	(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thường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&lt; 0,05)	</a:t>
            </a:r>
          </a:p>
        </p:txBody>
      </p:sp>
      <p:sp>
        <p:nvSpPr>
          <p:cNvPr id="66571" name="Rectangle 11">
            <a:extLst>
              <a:ext uri="{FF2B5EF4-FFF2-40B4-BE49-F238E27FC236}">
                <a16:creationId xmlns:a16="http://schemas.microsoft.com/office/drawing/2014/main" id="{4269D31B-C195-43EC-834A-23CA28FF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545804" name="Object 12">
            <a:extLst>
              <a:ext uri="{FF2B5EF4-FFF2-40B4-BE49-F238E27FC236}">
                <a16:creationId xmlns:a16="http://schemas.microsoft.com/office/drawing/2014/main" id="{56677FD0-DC50-4C77-9AF6-C5EF1A43E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788" y="4705350"/>
          <a:ext cx="1676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43" name="Equation" r:id="rId6" imgW="622030" imgH="482391" progId="Equation.3">
                  <p:embed/>
                </p:oleObj>
              </mc:Choice>
              <mc:Fallback>
                <p:oleObj name="Equation" r:id="rId6" imgW="622030" imgH="4823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4705350"/>
                        <a:ext cx="1676400" cy="1311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5" name="Text Box 13">
            <a:extLst>
              <a:ext uri="{FF2B5EF4-FFF2-40B4-BE49-F238E27FC236}">
                <a16:creationId xmlns:a16="http://schemas.microsoft.com/office/drawing/2014/main" id="{B519A90C-1D4D-44D7-B66D-CFDB2EFF1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05200"/>
            <a:ext cx="2819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Biểu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thức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toán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học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đl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pha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loãng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Ostwald.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EE313F-7FFE-45B1-A038-F8E246F7E20E}"/>
                  </a:ext>
                </a:extLst>
              </p:cNvPr>
              <p:cNvSpPr txBox="1"/>
              <p:nvPr/>
            </p:nvSpPr>
            <p:spPr>
              <a:xfrm>
                <a:off x="381000" y="784170"/>
                <a:ext cx="8382000" cy="25603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3200" dirty="0" err="1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  (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1 - </a:t>
                </a:r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) 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𝛼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(1−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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</a:t>
                </a:r>
                <a:r>
                  <a:rPr 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Ở T= const </a:t>
                </a:r>
                <a:r>
                  <a:rPr lang="en-US" sz="3200" dirty="0" err="1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K = const  C</a:t>
                </a:r>
                <a:r>
                  <a:rPr lang="en-US" sz="3200" baseline="-250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200" dirty="0">
                    <a:solidFill>
                      <a:srgbClr val="CC00F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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</a:t>
                </a:r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Hay </a:t>
                </a:r>
                <a:r>
                  <a:rPr lang="en-US" sz="3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khi</a:t>
                </a:r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C</a:t>
                </a:r>
                <a:r>
                  <a:rPr lang="en-US" sz="32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0</a:t>
                </a:r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 </a:t>
                </a:r>
                <a:r>
                  <a:rPr lang="en-US" sz="3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thì</a:t>
                </a:r>
                <a:r>
                  <a:rPr lang="en-US" sz="3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 .</a:t>
                </a:r>
                <a:endParaRPr lang="en-US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EE313F-7FFE-45B1-A038-F8E246F7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84170"/>
                <a:ext cx="8382000" cy="2560320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/>
      <p:bldP spid="545796" grpId="0"/>
      <p:bldP spid="545797" grpId="0"/>
      <p:bldP spid="545798" grpId="0"/>
      <p:bldP spid="545799" grpId="0"/>
      <p:bldP spid="545802" grpId="0"/>
      <p:bldP spid="545805" grpId="0"/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B777857-0360-498E-B98D-EF85CEF78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12700"/>
            <a:ext cx="91440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vi-V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CÁC YẾU TỐ ẢNH HƯỞNG ĐẾN ĐỘ ĐIỆN LY </a:t>
            </a: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</a:t>
            </a:r>
            <a:endParaRPr lang="en-US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D90F026-5D0F-4DE0-BD75-AB0BDE499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914400"/>
            <a:ext cx="9029700" cy="5715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vi-VN" altLang="en-US" sz="3000" dirty="0">
                <a:solidFill>
                  <a:srgbClr val="0000FF"/>
                </a:solidFill>
              </a:rPr>
              <a:t>Chất tan và dung môi có cực càng mạnh → 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3000" b="1" dirty="0" err="1">
                <a:solidFill>
                  <a:srgbClr val="0000FF"/>
                </a:solidFill>
                <a:sym typeface="Symbol" panose="05050102010706020507" pitchFamily="18" charset="2"/>
              </a:rPr>
              <a:t>lớn</a:t>
            </a:r>
            <a:r>
              <a:rPr lang="en-US" altLang="en-US" sz="3000" b="1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endParaRPr lang="vi-VN" altLang="en-US" sz="30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vi-VN" altLang="en-US" sz="3000" dirty="0">
                <a:solidFill>
                  <a:srgbClr val="CC00FF"/>
                </a:solidFill>
              </a:rPr>
              <a:t>Hằng số điện môi của dung môi càng lớn → </a:t>
            </a:r>
            <a:r>
              <a:rPr lang="en-US" altLang="en-US" sz="3000" b="1" dirty="0">
                <a:solidFill>
                  <a:srgbClr val="CC00FF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3000" b="1" dirty="0" err="1">
                <a:solidFill>
                  <a:srgbClr val="CC00FF"/>
                </a:solidFill>
                <a:sym typeface="Symbol" panose="05050102010706020507" pitchFamily="18" charset="2"/>
              </a:rPr>
              <a:t>lớn</a:t>
            </a:r>
            <a:r>
              <a:rPr lang="en-US" altLang="en-US" sz="3000" b="1" dirty="0">
                <a:solidFill>
                  <a:srgbClr val="CC00FF"/>
                </a:solidFill>
                <a:sym typeface="Symbol" panose="05050102010706020507" pitchFamily="18" charset="2"/>
              </a:rPr>
              <a:t>.</a:t>
            </a:r>
            <a:r>
              <a:rPr lang="vi-VN" altLang="en-US" sz="3000" dirty="0">
                <a:solidFill>
                  <a:srgbClr val="CC00FF"/>
                </a:solidFill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vi-VN" altLang="en-US" sz="30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vi-VN" altLang="en-US" sz="3000" dirty="0">
                <a:solidFill>
                  <a:srgbClr val="C00000"/>
                </a:solidFill>
                <a:sym typeface="Symbol" panose="05050102010706020507" pitchFamily="18" charset="2"/>
              </a:rPr>
              <a:t>Thường dung môi  có cực càng mạnh thì hằng số </a:t>
            </a:r>
            <a:r>
              <a:rPr lang="en-US" altLang="en-US" sz="3000">
                <a:solidFill>
                  <a:srgbClr val="C00000"/>
                </a:solidFill>
                <a:sym typeface="Symbol" panose="05050102010706020507" pitchFamily="18" charset="2"/>
              </a:rPr>
              <a:t>  </a:t>
            </a:r>
            <a:r>
              <a:rPr lang="vi-VN" altLang="en-US" sz="3000">
                <a:solidFill>
                  <a:srgbClr val="C00000"/>
                </a:solidFill>
                <a:sym typeface="Symbol" panose="05050102010706020507" pitchFamily="18" charset="2"/>
              </a:rPr>
              <a:t>điện </a:t>
            </a:r>
            <a:r>
              <a:rPr lang="vi-VN" altLang="en-US" sz="3000" dirty="0">
                <a:solidFill>
                  <a:srgbClr val="C00000"/>
                </a:solidFill>
                <a:sym typeface="Symbol" panose="05050102010706020507" pitchFamily="18" charset="2"/>
              </a:rPr>
              <a:t>môi càng lớn.</a:t>
            </a:r>
            <a:r>
              <a:rPr lang="vi-VN" altLang="en-US" sz="3000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endParaRPr lang="en-US" altLang="en-US" sz="3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3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</a:t>
            </a:r>
            <a:r>
              <a:rPr lang="en-US" altLang="en-US" sz="30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vi-VN" altLang="en-US" sz="3000" dirty="0">
                <a:solidFill>
                  <a:srgbClr val="006600"/>
                </a:solidFill>
                <a:cs typeface="Arial" panose="020B0604020202020204" pitchFamily="34" charset="0"/>
              </a:rPr>
              <a:t> càng nhỏ → </a:t>
            </a:r>
            <a:r>
              <a:rPr lang="en-US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</a:t>
            </a:r>
            <a:r>
              <a:rPr lang="en-US" altLang="en-US" sz="30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lớn</a:t>
            </a:r>
            <a:r>
              <a:rPr lang="en-US" altLang="en-US" sz="3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vi-VN" altLang="en-US" sz="3000" b="1" dirty="0">
              <a:solidFill>
                <a:srgbClr val="0066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Nhiệt</a:t>
            </a:r>
            <a:r>
              <a:rPr lang="en-US" alt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độ</a:t>
            </a:r>
            <a:r>
              <a:rPr lang="en-US" alt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tăng</a:t>
            </a:r>
            <a:r>
              <a:rPr lang="en-US" alt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thường</a:t>
            </a:r>
            <a:r>
              <a:rPr lang="en-US" alt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 </a:t>
            </a:r>
            <a:r>
              <a:rPr lang="en-US" altLang="en-US" sz="30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vi-VN" altLang="en-US" sz="3000" b="1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sz="30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871409"/>
      </p:ext>
    </p:extLst>
  </p:cSld>
  <p:clrMapOvr>
    <a:masterClrMapping/>
  </p:clrMapOvr>
  <p:transition spd="slow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>
            <a:extLst>
              <a:ext uri="{FF2B5EF4-FFF2-40B4-BE49-F238E27FC236}">
                <a16:creationId xmlns:a16="http://schemas.microsoft.com/office/drawing/2014/main" id="{CD9A7725-EB8C-4124-8559-02EB40B6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628650"/>
            <a:ext cx="84201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vi-VN" altLang="en-US"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 </a:t>
            </a:r>
            <a:r>
              <a:rPr lang="fr-FR" altLang="en-US" sz="3200">
                <a:latin typeface="Arial" panose="020B0604020202020204" pitchFamily="34" charset="0"/>
                <a:cs typeface="Arial" panose="020B0604020202020204" pitchFamily="34" charset="0"/>
              </a:rPr>
              <a:t>Dung dịch</a:t>
            </a:r>
            <a:r>
              <a:rPr lang="vi-VN" altLang="en-US" sz="3200">
                <a:latin typeface="Arial" panose="020B0604020202020204" pitchFamily="34" charset="0"/>
                <a:cs typeface="Arial" panose="020B0604020202020204" pitchFamily="34" charset="0"/>
              </a:rPr>
              <a:t> HA</a:t>
            </a:r>
            <a:r>
              <a:rPr lang="fr-FR" altLang="en-US" sz="3200">
                <a:latin typeface="Arial" panose="020B0604020202020204" pitchFamily="34" charset="0"/>
                <a:cs typeface="Arial" panose="020B0604020202020204" pitchFamily="34" charset="0"/>
              </a:rPr>
              <a:t> 0,1M có độ điện ly α = 1,3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3200" baseline="30000">
                <a:latin typeface="Arial" panose="020B0604020202020204" pitchFamily="34" charset="0"/>
                <a:cs typeface="Arial" panose="020B0604020202020204" pitchFamily="34" charset="0"/>
              </a:rPr>
              <a:t>–2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. Hỏi trong cùng điều kiện, ở nồng độ nào của CH</a:t>
            </a:r>
            <a:r>
              <a:rPr lang="en-US" altLang="en-US" sz="32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COOH thì α’ = α/2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D25BA-B57A-46D0-9F38-36C3B994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76600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0,4M</a:t>
            </a:r>
            <a:endParaRPr lang="en-US" altLang="en-US" sz="4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67366-2BE4-4A15-B8F4-D6B08D6FB533}"/>
              </a:ext>
            </a:extLst>
          </p:cNvPr>
          <p:cNvSpPr txBox="1"/>
          <p:nvPr/>
        </p:nvSpPr>
        <p:spPr>
          <a:xfrm>
            <a:off x="228600" y="2286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HA(dd)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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H</a:t>
            </a:r>
            <a:r>
              <a:rPr lang="en-US" altLang="en-US" sz="3200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3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O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+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(dd)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+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A</a:t>
            </a:r>
            <a:r>
              <a:rPr lang="en-US" altLang="en-US" sz="3200" baseline="30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-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Wingdings 3" panose="05040102010807070707" pitchFamily="18" charset="2"/>
              </a:rPr>
              <a:t>(dd) ;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H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&gt;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Trường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hợp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nào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dd HA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ly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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nhiệt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Tăng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nồng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độ</a:t>
            </a:r>
            <a:r>
              <a:rPr lang="en-US" sz="3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HA.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Thay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dung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môi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vi-VN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ớc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vi-VN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ợu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etylic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vi-VN" sz="3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vi-VN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   (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hằng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số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điện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môi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n</a:t>
            </a:r>
            <a:r>
              <a:rPr lang="vi-VN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ớc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lớn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hơn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vi-VN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ư</a:t>
            </a:r>
            <a:r>
              <a:rPr lang="en-US" sz="30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ợu</a:t>
            </a:r>
            <a:r>
              <a:rPr lang="en-US" sz="3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vi-VN" sz="3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4.  </a:t>
            </a:r>
            <a:r>
              <a:rPr lang="en-US" sz="3000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Thêm</a:t>
            </a:r>
            <a:r>
              <a:rPr lang="en-US" sz="30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dd NaOH.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B52D2-F5D0-41F7-9876-AFCCCC554307}"/>
              </a:ext>
            </a:extLst>
          </p:cNvPr>
          <p:cNvSpPr txBox="1"/>
          <p:nvPr/>
        </p:nvSpPr>
        <p:spPr>
          <a:xfrm>
            <a:off x="4655367" y="2849506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1, </a:t>
            </a:r>
            <a:r>
              <a:rPr lang="vi-V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81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3619AE-7C9E-4D86-928E-7A969D96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8456" y="191302"/>
            <a:ext cx="9372600" cy="762000"/>
          </a:xfrm>
        </p:spPr>
        <p:txBody>
          <a:bodyPr/>
          <a:lstStyle/>
          <a:p>
            <a:pPr algn="ctr" eaLnBrk="1" hangingPunct="1"/>
            <a:r>
              <a:rPr lang="en-US" altLang="en-US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HOÀ TAN VÀ CÂN BẰNG HOÀ TAN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D2F4FE-E054-42BB-8549-8110FD3F0D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01901"/>
            <a:ext cx="8915400" cy="6096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b="1" dirty="0">
                <a:solidFill>
                  <a:srgbClr val="3E18DE"/>
                </a:solidFill>
              </a:rPr>
              <a:t>  </a:t>
            </a:r>
            <a:r>
              <a:rPr lang="en-US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HẤT TAN</a:t>
            </a:r>
            <a:r>
              <a:rPr lang="en-US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(r) + </a:t>
            </a:r>
            <a:r>
              <a:rPr lang="vi-VN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 MÔI</a:t>
            </a:r>
            <a:r>
              <a:rPr lang="en-US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D</a:t>
            </a:r>
            <a:r>
              <a:rPr lang="vi-VN" altLang="en-US" sz="4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 DỊCH</a:t>
            </a:r>
            <a:endParaRPr lang="en-US" altLang="en-US" sz="41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Object 9">
                <a:extLst>
                  <a:ext uri="{FF2B5EF4-FFF2-40B4-BE49-F238E27FC236}">
                    <a16:creationId xmlns:a16="http://schemas.microsoft.com/office/drawing/2014/main" id="{8922FF3A-64E1-4A66-88BF-E7C5D25CCBA4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716448" y="1870050"/>
                <a:ext cx="4953000" cy="1177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𝑏h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72" name="Object 9">
                <a:extLst>
                  <a:ext uri="{FF2B5EF4-FFF2-40B4-BE49-F238E27FC236}">
                    <a16:creationId xmlns:a16="http://schemas.microsoft.com/office/drawing/2014/main" id="{8922FF3A-64E1-4A66-88BF-E7C5D25CCBA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716448" y="1870050"/>
                <a:ext cx="4953000" cy="1177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3" name="Line 4">
            <a:extLst>
              <a:ext uri="{FF2B5EF4-FFF2-40B4-BE49-F238E27FC236}">
                <a16:creationId xmlns:a16="http://schemas.microsoft.com/office/drawing/2014/main" id="{2BFF2CBB-59E0-4AB2-B95A-1AF2ED54B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998" y="1295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5">
            <a:extLst>
              <a:ext uri="{FF2B5EF4-FFF2-40B4-BE49-F238E27FC236}">
                <a16:creationId xmlns:a16="http://schemas.microsoft.com/office/drawing/2014/main" id="{82C57B9C-C4A7-456D-AC29-AE885151C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1425" y="1382954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451D353A-9178-4E7D-BD72-5E3BF76AE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788803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Hoà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</a:t>
            </a: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0558B1B0-C6DC-4BC2-84CA-6D54554C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539" y="138918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Kết</a:t>
            </a:r>
            <a:r>
              <a:rPr lang="en-US" altLang="en-US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tinh</a:t>
            </a:r>
            <a:endParaRPr lang="en-US" altLang="en-US" dirty="0">
              <a:solidFill>
                <a:srgbClr val="CC00CC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177" name="Text Box 8">
            <a:extLst>
              <a:ext uri="{FF2B5EF4-FFF2-40B4-BE49-F238E27FC236}">
                <a16:creationId xmlns:a16="http://schemas.microsoft.com/office/drawing/2014/main" id="{F0F3C325-B318-4516-9231-D7CCA39B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7178" name="Text Box 12">
            <a:extLst>
              <a:ext uri="{FF2B5EF4-FFF2-40B4-BE49-F238E27FC236}">
                <a16:creationId xmlns:a16="http://schemas.microsoft.com/office/drawing/2014/main" id="{07D662F9-C34D-401F-A9AA-016568F7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72347"/>
            <a:ext cx="8991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Dung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dịch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bão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hoà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G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= 0  ↔  c = </a:t>
            </a:r>
            <a:r>
              <a:rPr lang="en-US" altLang="en-US" sz="32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2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3200" baseline="-250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7179" name="Text Box 14">
            <a:extLst>
              <a:ext uri="{FF2B5EF4-FFF2-40B4-BE49-F238E27FC236}">
                <a16:creationId xmlns:a16="http://schemas.microsoft.com/office/drawing/2014/main" id="{F9F4CBE4-C675-450F-84C0-F3FF15BD7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333885"/>
            <a:ext cx="8877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 &lt;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200" baseline="-250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200" baseline="-250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&lt; 0: 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chưa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bão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hòa</a:t>
            </a:r>
            <a:r>
              <a:rPr lang="vi-VN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sz="3200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180" name="Text Box 16">
            <a:extLst>
              <a:ext uri="{FF2B5EF4-FFF2-40B4-BE49-F238E27FC236}">
                <a16:creationId xmlns:a16="http://schemas.microsoft.com/office/drawing/2014/main" id="{5AA30E1F-22A4-4B2F-A548-E2AEBEAB6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910602"/>
            <a:ext cx="8877300" cy="18500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 &gt;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3200" baseline="-250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→ 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G</a:t>
            </a:r>
            <a:r>
              <a:rPr lang="en-US" altLang="en-US" sz="3200" baseline="-250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&gt; 0</a:t>
            </a:r>
            <a:r>
              <a:rPr lang="vi-VN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: d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ung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dịch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quá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bão</a:t>
            </a:r>
            <a:r>
              <a:rPr lang="en-US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hoà</a:t>
            </a:r>
            <a:r>
              <a:rPr lang="vi-VN" altLang="en-US" sz="3200" dirty="0">
                <a:solidFill>
                  <a:srgbClr val="CC00CC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vi-VN" altLang="en-US" sz="3200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hất tan kết tinh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phát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chiều</a:t>
            </a:r>
            <a:r>
              <a:rPr lang="en-US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32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nghịch</a:t>
            </a:r>
            <a:r>
              <a:rPr lang="vi-VN" altLang="en-US" sz="3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181" name="Text Box 19">
            <a:extLst>
              <a:ext uri="{FF2B5EF4-FFF2-40B4-BE49-F238E27FC236}">
                <a16:creationId xmlns:a16="http://schemas.microsoft.com/office/drawing/2014/main" id="{7CF415B7-A233-4FEE-8675-F3FF5AB2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19" y="2374652"/>
            <a:ext cx="34908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cân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bằng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hòa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tan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7182" name="Text Box 3">
            <a:extLst>
              <a:ext uri="{FF2B5EF4-FFF2-40B4-BE49-F238E27FC236}">
                <a16:creationId xmlns:a16="http://schemas.microsoft.com/office/drawing/2014/main" id="{7C06752B-F384-43E4-BE20-3F3A1852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0" y="3858718"/>
            <a:ext cx="937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546225" indent="-1379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14795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795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795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4795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ea typeface="MS PGothic" panose="020B0600070205080204" pitchFamily="34" charset="-128"/>
              </a:rPr>
              <a:t>→  </a:t>
            </a:r>
            <a:r>
              <a:rPr lang="en-US" altLang="en-US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vi-VN" altLang="en-US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 </a:t>
            </a:r>
            <a:r>
              <a:rPr lang="en-US" altLang="en-US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của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trong</a:t>
            </a: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dd </a:t>
            </a:r>
            <a:r>
              <a:rPr lang="en-US" altLang="en-US" b="1" u="sng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b="1" u="sng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u="sng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hòa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98EA4-0281-4051-95AA-0A5C1E06D58F}"/>
              </a:ext>
            </a:extLst>
          </p:cNvPr>
          <p:cNvSpPr txBox="1"/>
          <p:nvPr/>
        </p:nvSpPr>
        <p:spPr>
          <a:xfrm>
            <a:off x="2209800" y="3313146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C 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 Q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cb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K = C</a:t>
            </a:r>
            <a:r>
              <a:rPr lang="vi-VN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vi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S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8" grpId="0"/>
      <p:bldP spid="7179" grpId="0"/>
      <p:bldP spid="7180" grpId="0" animBg="1"/>
      <p:bldP spid="7181" grpId="0"/>
      <p:bldP spid="7182" grpId="0"/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E903347-33A8-4F7F-8813-1C7C1EB2B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2088"/>
            <a:ext cx="7772400" cy="914400"/>
          </a:xfrm>
        </p:spPr>
        <p:txBody>
          <a:bodyPr/>
          <a:lstStyle/>
          <a:p>
            <a:pPr algn="ctr" eaLnBrk="1" hangingPunct="1"/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AXIT - BASE YẾU ĐA BẬC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A934E01-717C-424A-A078-5D84EE487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8100" y="838200"/>
            <a:ext cx="9029700" cy="1676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trật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vi-VN" alt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altLang="en-US" sz="3200" b="1" baseline="-250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vi-VN" altLang="en-US" sz="32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vi-VN" altLang="en-US" sz="32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vi-VN" altLang="en-US" sz="3200" b="1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altLang="en-US" sz="3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vi-VN" altLang="en-US" sz="3200" b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vi-VN" altLang="en-US" sz="3200" b="1" dirty="0">
                <a:solidFill>
                  <a:srgbClr val="0066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</a:t>
            </a:r>
            <a:r>
              <a:rPr lang="en-US" altLang="en-US" sz="3200" b="1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F2C1A6A4-D98C-4956-9799-B4575143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7306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Trong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thực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tế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thường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chỉ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chú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ý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đến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sự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phân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bậc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thứ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nhất</a:t>
            </a:r>
            <a:r>
              <a:rPr lang="vi-V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endParaRPr lang="en-US" altLang="en-US" sz="2400" dirty="0">
              <a:solidFill>
                <a:srgbClr val="C0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5BDD44FD-BF08-4208-891C-08E3A083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399873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sz="3200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2265AFB5-CDC1-4F06-B9E5-AA3C38CC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34021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Đa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số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thuộc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loại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mạnh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KCl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NaF</a:t>
            </a:r>
            <a:r>
              <a:rPr lang="en-US" altLang="en-US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…</a:t>
            </a: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CBE40F31-F8AD-4D2E-8B52-5D6E35205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44457"/>
            <a:ext cx="922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Các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kém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axit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(H</a:t>
            </a:r>
            <a:r>
              <a:rPr lang="en-US" altLang="en-US" sz="2400" baseline="30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+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),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baz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(OH</a:t>
            </a:r>
            <a:r>
              <a:rPr lang="en-US" altLang="en-US" sz="2400" baseline="300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-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),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muối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phức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894B62DA-05F2-4DFA-AFF3-6A8A043B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152400"/>
            <a:ext cx="9144001" cy="701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95F3A0FC-0281-4AF1-9A3B-A118B91F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152400"/>
            <a:ext cx="8686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HẰNG SỐ ĐIỆN LY CỦA CÁC AXIT ĐA BẬC</a:t>
            </a: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5FD996F-498D-4C55-8279-23B0357BC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75" y="103505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HOẠT ĐỘ (a):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81E4388-66D3-4D80-A89B-ACE3EA0318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50088" y="1236663"/>
            <a:ext cx="3810000" cy="38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f.c  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9EB1985-CC8D-4B4B-97DB-4133D1DE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4" y="2128369"/>
            <a:ext cx="8153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ịch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rất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loãng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f =1 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 a = c</a:t>
            </a:r>
            <a:r>
              <a:rPr lang="vi-VN" altLang="en-US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→ =</a:t>
            </a:r>
            <a:r>
              <a:rPr lang="en-US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0066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endParaRPr lang="en-US" altLang="en-US" b="1" dirty="0">
              <a:solidFill>
                <a:srgbClr val="006600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66F2090C-B464-4790-8DC1-42AF3DB4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44" y="2905780"/>
            <a:ext cx="8453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ung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ịch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có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cao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f &lt; 1 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  a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c</a:t>
            </a:r>
            <a:r>
              <a:rPr lang="vi-VN" altLang="en-US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→</a:t>
            </a:r>
            <a:r>
              <a:rPr lang="en-US" altLang="en-US" b="1" baseline="-25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bk</a:t>
            </a:r>
            <a:r>
              <a:rPr lang="vi-VN" altLang="en-US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&lt; 1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71686" name="Text Box 10">
            <a:extLst>
              <a:ext uri="{FF2B5EF4-FFF2-40B4-BE49-F238E27FC236}">
                <a16:creationId xmlns:a16="http://schemas.microsoft.com/office/drawing/2014/main" id="{B15369AA-BA8D-457C-9CCC-AEEA64F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18" y="5041105"/>
            <a:ext cx="8428182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f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phụ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thuộc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vào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: </a:t>
            </a:r>
            <a:r>
              <a:rPr lang="vi-VN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ản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dung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môi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nhiệt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tích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và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nồng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độ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</a:rPr>
              <a:t>các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 ion.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1BF08FC9-52D5-4D07-8909-7EE541E7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1788"/>
            <a:ext cx="914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DỊCH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CHẤT ĐIỆN LY MẠNH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86136-1C36-4887-B2B0-5B10319345D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3769" y="3656400"/>
            <a:ext cx="6549231" cy="101752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1689" name="TextBox 6">
            <a:extLst>
              <a:ext uri="{FF2B5EF4-FFF2-40B4-BE49-F238E27FC236}">
                <a16:creationId xmlns:a16="http://schemas.microsoft.com/office/drawing/2014/main" id="{FB8D6409-CE77-4329-8385-22B4E4F82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42089"/>
            <a:ext cx="6035675" cy="131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altLang="en-US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rgbClr val="9933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>
            <a:extLst>
              <a:ext uri="{FF2B5EF4-FFF2-40B4-BE49-F238E27FC236}">
                <a16:creationId xmlns:a16="http://schemas.microsoft.com/office/drawing/2014/main" id="{5061EAE7-1C11-4D46-A42C-BD99BF5F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463" y="88900"/>
            <a:ext cx="9144001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 BẰNG TRONG DUNG DỊCH</a:t>
            </a: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CHẤT ĐIỆN   LY KHÓ TAN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</a:endParaRP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D1161210-4455-4D47-9EBA-E5733919A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87463"/>
            <a:ext cx="830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57673EA9-E648-4E46-B678-81395435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vi-VN" altLang="en-US" sz="240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283A1100-9A7C-445D-9D85-02CA5C45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790825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710" name="Rectangle 8">
            <a:extLst>
              <a:ext uri="{FF2B5EF4-FFF2-40B4-BE49-F238E27FC236}">
                <a16:creationId xmlns:a16="http://schemas.microsoft.com/office/drawing/2014/main" id="{A56A96FB-C038-4266-A461-59A8819C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60997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		</a:t>
            </a: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711" name="Rectangle 9">
            <a:extLst>
              <a:ext uri="{FF2B5EF4-FFF2-40B4-BE49-F238E27FC236}">
                <a16:creationId xmlns:a16="http://schemas.microsoft.com/office/drawing/2014/main" id="{DF0BD94B-694B-4C2A-ABCB-CF845A0A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499722" name="Object 10">
            <a:extLst>
              <a:ext uri="{FF2B5EF4-FFF2-40B4-BE49-F238E27FC236}">
                <a16:creationId xmlns:a16="http://schemas.microsoft.com/office/drawing/2014/main" id="{7C413777-89E6-4496-98C0-67C5320D1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43038"/>
          <a:ext cx="7162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1" name="Equation" r:id="rId4" imgW="1600200" imgH="254000" progId="Equation.3">
                  <p:embed/>
                </p:oleObj>
              </mc:Choice>
              <mc:Fallback>
                <p:oleObj name="Equation" r:id="rId4" imgW="16002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3038"/>
                        <a:ext cx="7162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11">
            <a:extLst>
              <a:ext uri="{FF2B5EF4-FFF2-40B4-BE49-F238E27FC236}">
                <a16:creationId xmlns:a16="http://schemas.microsoft.com/office/drawing/2014/main" id="{0663B28C-8348-4601-869E-491FDA60E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2714" name="Rectangle 13">
            <a:extLst>
              <a:ext uri="{FF2B5EF4-FFF2-40B4-BE49-F238E27FC236}">
                <a16:creationId xmlns:a16="http://schemas.microsoft.com/office/drawing/2014/main" id="{2534E3A3-AD59-48FF-AB37-9225BC33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499726" name="Object 14">
            <a:extLst>
              <a:ext uri="{FF2B5EF4-FFF2-40B4-BE49-F238E27FC236}">
                <a16:creationId xmlns:a16="http://schemas.microsoft.com/office/drawing/2014/main" id="{438A38EB-3BFB-48A1-A906-A65F83B5D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3394075"/>
          <a:ext cx="5943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2" name="Equation" r:id="rId6" imgW="2171700" imgH="254000" progId="Equation.3">
                  <p:embed/>
                </p:oleObj>
              </mc:Choice>
              <mc:Fallback>
                <p:oleObj name="Equation" r:id="rId6" imgW="2171700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394075"/>
                        <a:ext cx="5943600" cy="741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B02CCF-AB55-4484-8A53-97B4BB23EFFA}"/>
              </a:ext>
            </a:extLst>
          </p:cNvPr>
          <p:cNvSpPr txBox="1"/>
          <p:nvPr/>
        </p:nvSpPr>
        <p:spPr>
          <a:xfrm>
            <a:off x="2286000" y="2468563"/>
            <a:ext cx="39465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3200" dirty="0">
                <a:solidFill>
                  <a:srgbClr val="0000FF"/>
                </a:solidFill>
                <a:latin typeface="+mj-lt"/>
              </a:rPr>
              <a:t>K</a:t>
            </a:r>
            <a:r>
              <a:rPr lang="vi-VN" sz="3200" baseline="-25000" dirty="0">
                <a:solidFill>
                  <a:srgbClr val="0000FF"/>
                </a:solidFill>
                <a:latin typeface="+mj-lt"/>
              </a:rPr>
              <a:t>cb</a:t>
            </a:r>
            <a:r>
              <a:rPr lang="vi-VN" sz="3200" dirty="0">
                <a:solidFill>
                  <a:srgbClr val="0000FF"/>
                </a:solidFill>
                <a:latin typeface="+mj-lt"/>
              </a:rPr>
              <a:t> </a:t>
            </a:r>
            <a:r>
              <a:rPr lang="vi-VN" sz="3200" dirty="0">
                <a:solidFill>
                  <a:srgbClr val="0000FF"/>
                </a:solidFill>
              </a:rPr>
              <a:t>= [A</a:t>
            </a:r>
            <a:r>
              <a:rPr lang="vi-VN" sz="3200" baseline="30000" dirty="0">
                <a:solidFill>
                  <a:srgbClr val="0000FF"/>
                </a:solidFill>
              </a:rPr>
              <a:t>n+</a:t>
            </a:r>
            <a:r>
              <a:rPr lang="vi-VN" sz="3200" dirty="0">
                <a:solidFill>
                  <a:srgbClr val="0000FF"/>
                </a:solidFill>
              </a:rPr>
              <a:t>]</a:t>
            </a:r>
            <a:r>
              <a:rPr lang="vi-VN" sz="3200" baseline="30000" dirty="0">
                <a:solidFill>
                  <a:srgbClr val="0000FF"/>
                </a:solidFill>
              </a:rPr>
              <a:t>m</a:t>
            </a:r>
            <a:r>
              <a:rPr lang="vi-VN" sz="3200" baseline="-25000" dirty="0">
                <a:solidFill>
                  <a:srgbClr val="0000FF"/>
                </a:solidFill>
              </a:rPr>
              <a:t>cb</a:t>
            </a:r>
            <a:r>
              <a:rPr lang="vi-VN" sz="3200" dirty="0">
                <a:solidFill>
                  <a:srgbClr val="0000FF"/>
                </a:solidFill>
              </a:rPr>
              <a:t>.[B</a:t>
            </a:r>
            <a:r>
              <a:rPr lang="vi-VN" sz="3200" baseline="30000" dirty="0">
                <a:solidFill>
                  <a:srgbClr val="0000FF"/>
                </a:solidFill>
              </a:rPr>
              <a:t>m-</a:t>
            </a:r>
            <a:r>
              <a:rPr lang="vi-VN" sz="3200" dirty="0">
                <a:solidFill>
                  <a:srgbClr val="0000FF"/>
                </a:solidFill>
              </a:rPr>
              <a:t>]</a:t>
            </a:r>
            <a:r>
              <a:rPr lang="vi-VN" sz="3200" baseline="30000" dirty="0">
                <a:solidFill>
                  <a:srgbClr val="0000FF"/>
                </a:solidFill>
              </a:rPr>
              <a:t>n</a:t>
            </a:r>
            <a:r>
              <a:rPr lang="vi-VN" sz="3200" baseline="-25000" dirty="0">
                <a:solidFill>
                  <a:srgbClr val="0000FF"/>
                </a:solidFill>
              </a:rPr>
              <a:t>cb</a:t>
            </a:r>
            <a:r>
              <a:rPr lang="vi-VN" sz="3200" dirty="0">
                <a:solidFill>
                  <a:srgbClr val="0000FF"/>
                </a:solidFill>
              </a:rPr>
              <a:t> </a:t>
            </a:r>
            <a:endParaRPr lang="en-US" sz="32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4AC64-A26A-436D-BC8F-32889138E5E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9342" y="2446913"/>
            <a:ext cx="4533900" cy="629596"/>
          </a:xfrm>
          <a:prstGeom prst="rect">
            <a:avLst/>
          </a:prstGeom>
          <a:blipFill>
            <a:blip r:embed="rId8"/>
            <a:stretch>
              <a:fillRect t="-11111" b="-19444"/>
            </a:stretch>
          </a:blipFill>
          <a:ln w="25400"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5F7C8-8B8C-46B6-BD96-C0F54DAFFF57}"/>
              </a:ext>
            </a:extLst>
          </p:cNvPr>
          <p:cNvSpPr txBox="1"/>
          <p:nvPr/>
        </p:nvSpPr>
        <p:spPr>
          <a:xfrm>
            <a:off x="187324" y="4159250"/>
            <a:ext cx="9109075" cy="196175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800" b="1" dirty="0">
                <a:solidFill>
                  <a:srgbClr val="0000FF"/>
                </a:solidFill>
                <a:latin typeface="+mn-lt"/>
              </a:rPr>
              <a:t>Tích số tan T</a:t>
            </a:r>
            <a:r>
              <a:rPr lang="vi-VN" sz="2800" b="1" baseline="-25000" dirty="0">
                <a:solidFill>
                  <a:srgbClr val="0000FF"/>
                </a:solidFill>
                <a:latin typeface="+mn-lt"/>
              </a:rPr>
              <a:t>AmBn</a:t>
            </a:r>
            <a:r>
              <a:rPr lang="vi-VN" sz="2800" b="1" dirty="0">
                <a:solidFill>
                  <a:srgbClr val="0000FF"/>
                </a:solidFill>
                <a:latin typeface="+mn-lt"/>
              </a:rPr>
              <a:t> : </a:t>
            </a:r>
          </a:p>
          <a:p>
            <a:pPr>
              <a:lnSpc>
                <a:spcPct val="150000"/>
              </a:lnSpc>
              <a:defRPr/>
            </a:pPr>
            <a:r>
              <a:rPr lang="vi-VN" sz="2800" dirty="0">
                <a:solidFill>
                  <a:srgbClr val="CC00FF"/>
                </a:solidFill>
                <a:latin typeface="+mn-lt"/>
              </a:rPr>
              <a:t>Đặc trưng cho độ hòa tan của A</a:t>
            </a:r>
            <a:r>
              <a:rPr lang="vi-VN" sz="2800" baseline="-25000" dirty="0">
                <a:solidFill>
                  <a:srgbClr val="CC00FF"/>
                </a:solidFill>
                <a:latin typeface="+mn-lt"/>
              </a:rPr>
              <a:t>m</a:t>
            </a:r>
            <a:r>
              <a:rPr lang="vi-VN" sz="2800" dirty="0">
                <a:solidFill>
                  <a:srgbClr val="CC00FF"/>
                </a:solidFill>
                <a:latin typeface="+mn-lt"/>
              </a:rPr>
              <a:t>B</a:t>
            </a:r>
            <a:r>
              <a:rPr lang="vi-VN" sz="2800" baseline="-25000" dirty="0">
                <a:solidFill>
                  <a:srgbClr val="CC00FF"/>
                </a:solidFill>
                <a:latin typeface="+mn-lt"/>
              </a:rPr>
              <a:t>n</a:t>
            </a:r>
            <a:r>
              <a:rPr lang="vi-VN" sz="2800" dirty="0">
                <a:solidFill>
                  <a:srgbClr val="CC00FF"/>
                </a:solidFill>
                <a:latin typeface="+mn-lt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vi-VN" sz="2800" dirty="0">
                <a:solidFill>
                  <a:srgbClr val="C00000"/>
                </a:solidFill>
                <a:latin typeface="+mn-lt"/>
              </a:rPr>
              <a:t>Phụ thuộc: nhiệt độ, bản chất của dung môi và chất tan. 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73C7E80-F8AC-44A7-ADD9-E93E98ACBAF1}"/>
              </a:ext>
            </a:extLst>
          </p:cNvPr>
          <p:cNvSpPr txBox="1"/>
          <p:nvPr/>
        </p:nvSpPr>
        <p:spPr>
          <a:xfrm>
            <a:off x="6545231" y="2465468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= - </a:t>
            </a:r>
            <a:r>
              <a:rPr lang="en-US" sz="32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lgT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/>
      <p:bldP spid="3" grpId="0"/>
      <p:bldP spid="4" grpId="0" animBg="1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>
            <a:extLst>
              <a:ext uri="{FF2B5EF4-FFF2-40B4-BE49-F238E27FC236}">
                <a16:creationId xmlns:a16="http://schemas.microsoft.com/office/drawing/2014/main" id="{6BD7C0DC-6D4D-4913-96A2-D045FC62C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230188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 </a:t>
            </a:r>
            <a:r>
              <a:rPr lang="vi-V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 TAN TRONG NƯỚC CỦA CHẤT ĐIỆN LY KHÓ TAN</a:t>
            </a:r>
            <a:endParaRPr 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76C5BAD9-89EC-462A-9709-C7E43552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39863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4F62FC58-BD60-424E-8B8C-5B88C6DE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55E6C2CC-0FEB-4B1A-91BC-AB0D1E91C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239396"/>
              </p:ext>
            </p:extLst>
          </p:nvPr>
        </p:nvGraphicFramePr>
        <p:xfrm>
          <a:off x="2195702" y="935831"/>
          <a:ext cx="5334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8" name="Equation" r:id="rId4" imgW="1600200" imgH="254000" progId="Equation.3">
                  <p:embed/>
                </p:oleObj>
              </mc:Choice>
              <mc:Fallback>
                <p:oleObj name="Equation" r:id="rId4" imgW="1600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02" y="935831"/>
                        <a:ext cx="5334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>
            <a:extLst>
              <a:ext uri="{FF2B5EF4-FFF2-40B4-BE49-F238E27FC236}">
                <a16:creationId xmlns:a16="http://schemas.microsoft.com/office/drawing/2014/main" id="{3B3927F4-7C10-410E-B916-6968CA4B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3" y="1765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MS PGothic" panose="020B0600070205080204" pitchFamily="34" charset="-128"/>
              </a:rPr>
              <a:t>		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	</a:t>
            </a:r>
            <a:r>
              <a:rPr lang="vi-VN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           S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[mol/l]	  </a:t>
            </a:r>
            <a:r>
              <a:rPr lang="vi-VN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          </a:t>
            </a:r>
            <a:r>
              <a:rPr lang="en-US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mS          </a:t>
            </a:r>
            <a:r>
              <a:rPr lang="vi-VN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    </a:t>
            </a:r>
            <a:r>
              <a:rPr lang="en-US" altLang="en-US" sz="2400" dirty="0" err="1">
                <a:latin typeface="Arial" panose="020B0604020202020204" pitchFamily="34" charset="0"/>
                <a:ea typeface="MS PGothic" panose="020B0600070205080204" pitchFamily="34" charset="-128"/>
              </a:rPr>
              <a:t>nS</a:t>
            </a:r>
            <a:endParaRPr lang="en-US" altLang="en-US" sz="24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DAC424E7-D04A-4E3C-9CC0-E91486DF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4760" name="Rectangle 8">
            <a:extLst>
              <a:ext uri="{FF2B5EF4-FFF2-40B4-BE49-F238E27FC236}">
                <a16:creationId xmlns:a16="http://schemas.microsoft.com/office/drawing/2014/main" id="{17A7D60A-7F77-4FE9-B4A0-E8EF9A50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4761" name="Object 9">
            <a:extLst>
              <a:ext uri="{FF2B5EF4-FFF2-40B4-BE49-F238E27FC236}">
                <a16:creationId xmlns:a16="http://schemas.microsoft.com/office/drawing/2014/main" id="{AC5CD973-60C7-4103-B996-C654E9D24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690378"/>
              </p:ext>
            </p:extLst>
          </p:nvPr>
        </p:nvGraphicFramePr>
        <p:xfrm>
          <a:off x="3033902" y="4646613"/>
          <a:ext cx="3657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9" name="Equation" r:id="rId6" imgW="965200" imgH="469900" progId="Equation.3">
                  <p:embed/>
                </p:oleObj>
              </mc:Choice>
              <mc:Fallback>
                <p:oleObj name="Equation" r:id="rId6" imgW="9652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902" y="4646613"/>
                        <a:ext cx="3657600" cy="1370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1">
            <a:extLst>
              <a:ext uri="{FF2B5EF4-FFF2-40B4-BE49-F238E27FC236}">
                <a16:creationId xmlns:a16="http://schemas.microsoft.com/office/drawing/2014/main" id="{79B60D75-FE1E-45AF-8C07-F61D76453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20318"/>
              </p:ext>
            </p:extLst>
          </p:nvPr>
        </p:nvGraphicFramePr>
        <p:xfrm>
          <a:off x="2819400" y="2124076"/>
          <a:ext cx="46482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0" name="Equation" r:id="rId8" imgW="1384300" imgH="774700" progId="Equation.3">
                  <p:embed/>
                </p:oleObj>
              </mc:Choice>
              <mc:Fallback>
                <p:oleObj name="Equation" r:id="rId8" imgW="1384300" imgH="77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24076"/>
                        <a:ext cx="46482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447AAA-7497-42B9-A22F-3B0A8343A02F}"/>
              </a:ext>
            </a:extLst>
          </p:cNvPr>
          <p:cNvSpPr txBox="1"/>
          <p:nvPr/>
        </p:nvSpPr>
        <p:spPr>
          <a:xfrm>
            <a:off x="533023" y="6104592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(bỏ qua phản ứng ion chất điện ly khó tan với nước)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7842F-43E5-4A89-97D0-8E0AA6E18B5B}"/>
              </a:ext>
            </a:extLst>
          </p:cNvPr>
          <p:cNvSpPr txBox="1"/>
          <p:nvPr/>
        </p:nvSpPr>
        <p:spPr>
          <a:xfrm>
            <a:off x="533400" y="304800"/>
            <a:ext cx="7924800" cy="49552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Al(OH)</a:t>
            </a:r>
            <a:r>
              <a:rPr lang="en-US" sz="32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CdCO</a:t>
            </a:r>
            <a:r>
              <a:rPr lang="en-US" sz="3200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dirty="0">
              <a:solidFill>
                <a:srgbClr val="CC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4DE-0A94-476B-8236-6801A00F7670}"/>
              </a:ext>
            </a:extLst>
          </p:cNvPr>
          <p:cNvSpPr txBox="1"/>
          <p:nvPr/>
        </p:nvSpPr>
        <p:spPr>
          <a:xfrm>
            <a:off x="3429000" y="1828800"/>
            <a:ext cx="6705600" cy="29557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3</a:t>
            </a:r>
            <a:r>
              <a:rPr lang="en-US" sz="32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sz="32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S</a:t>
            </a:r>
            <a:r>
              <a:rPr lang="en-US" sz="3200" b="1" baseline="30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2</a:t>
            </a:r>
            <a:r>
              <a:rPr lang="en-US" sz="32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sz="3200" b="1" baseline="30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3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sz="32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Text Box 2">
            <a:extLst>
              <a:ext uri="{FF2B5EF4-FFF2-40B4-BE49-F238E27FC236}">
                <a16:creationId xmlns:a16="http://schemas.microsoft.com/office/drawing/2014/main" id="{8B7A9C96-E19E-4EA5-BB6C-80B64360F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220663"/>
            <a:ext cx="9144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HƯỞNG CỦA CÁC ION TRONG DUNG DỊCH ĐẾN ĐỘ TAN CỦA CHẤT ĐIỆN LY KHÓ TAN.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A2607146-5E0A-45F5-BEA5-3D433B3CE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900238"/>
            <a:ext cx="80930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4300" indent="603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Thêm</a:t>
            </a:r>
            <a:r>
              <a:rPr lang="en-US" altLang="en-US" sz="2800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ion </a:t>
            </a: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cùng</a:t>
            </a:r>
            <a:r>
              <a:rPr lang="en-US" altLang="en-US" sz="2800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loại</a:t>
            </a:r>
            <a:r>
              <a:rPr lang="en-US" altLang="en-US" sz="2800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r>
              <a:rPr lang="en-US" altLang="en-US" sz="2800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 ( &lt;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độ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tan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trong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nước</a:t>
            </a:r>
            <a:r>
              <a:rPr lang="en-US" altLang="en-US" sz="2800" b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9057ACE4-04A1-4C14-94F4-DD0BA9B5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0281BF41-460F-4A8C-8E03-B0A4ABBF9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1120775"/>
          <a:ext cx="4800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3" name="Equation" r:id="rId4" imgW="1600200" imgH="254000" progId="Equation.3">
                  <p:embed/>
                </p:oleObj>
              </mc:Choice>
              <mc:Fallback>
                <p:oleObj name="Equation" r:id="rId4" imgW="1600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120775"/>
                        <a:ext cx="4800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>
            <a:extLst>
              <a:ext uri="{FF2B5EF4-FFF2-40B4-BE49-F238E27FC236}">
                <a16:creationId xmlns:a16="http://schemas.microsoft.com/office/drawing/2014/main" id="{C1FA5640-FB3B-4324-84E0-39D583853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42887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58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Thêm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ion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khác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loại</a:t>
            </a:r>
            <a:r>
              <a:rPr lang="en-US" altLang="en-US" sz="28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 (&gt;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độ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tan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trong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800" b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nước</a:t>
            </a:r>
            <a:r>
              <a:rPr lang="en-US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4AE59EE0-817F-4AA4-94FA-928ED837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8856" name="Rectangle 9">
            <a:extLst>
              <a:ext uri="{FF2B5EF4-FFF2-40B4-BE49-F238E27FC236}">
                <a16:creationId xmlns:a16="http://schemas.microsoft.com/office/drawing/2014/main" id="{A1AC51ED-FA08-451B-8E34-330CE637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8857" name="Object 10">
            <a:extLst>
              <a:ext uri="{FF2B5EF4-FFF2-40B4-BE49-F238E27FC236}">
                <a16:creationId xmlns:a16="http://schemas.microsoft.com/office/drawing/2014/main" id="{99BE3650-4EF9-4D4E-9C1B-C019CB3EA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3114675"/>
          <a:ext cx="29718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4" name="Equation" r:id="rId6" imgW="1346200" imgH="533400" progId="Equation.3">
                  <p:embed/>
                </p:oleObj>
              </mc:Choice>
              <mc:Fallback>
                <p:oleObj name="Equation" r:id="rId6" imgW="13462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114675"/>
                        <a:ext cx="2971800" cy="1266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759E89-5594-4310-8F58-3331CD678FE1}"/>
              </a:ext>
            </a:extLst>
          </p:cNvPr>
          <p:cNvSpPr txBox="1"/>
          <p:nvPr/>
        </p:nvSpPr>
        <p:spPr>
          <a:xfrm>
            <a:off x="106363" y="5213350"/>
            <a:ext cx="8686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tan: S 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</a:t>
            </a:r>
            <a:endParaRPr lang="en-US" sz="28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9" name="TextBox 2">
            <a:extLst>
              <a:ext uri="{FF2B5EF4-FFF2-40B4-BE49-F238E27FC236}">
                <a16:creationId xmlns:a16="http://schemas.microsoft.com/office/drawing/2014/main" id="{28F90D12-59E5-47B4-96B2-9D424DA0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53707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tan: S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8860" name="TextBox 3">
            <a:extLst>
              <a:ext uri="{FF2B5EF4-FFF2-40B4-BE49-F238E27FC236}">
                <a16:creationId xmlns:a16="http://schemas.microsoft.com/office/drawing/2014/main" id="{40CEFEB5-11AF-46ED-9083-2AE64ACB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86150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&lt;1 → S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7CD36-E969-4A91-8A26-512649FA1072}"/>
              </a:ext>
            </a:extLst>
          </p:cNvPr>
          <p:cNvSpPr txBox="1"/>
          <p:nvPr/>
        </p:nvSpPr>
        <p:spPr>
          <a:xfrm>
            <a:off x="304800" y="5808661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(bỏ qua phản ứng ion chất điện ly khó tan với nước)</a:t>
            </a:r>
            <a:endParaRPr lang="en-US" sz="2800" dirty="0"/>
          </a:p>
        </p:txBody>
      </p:sp>
    </p:spTree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8793F-2B57-4474-BEE9-6788EA8BF35E}"/>
              </a:ext>
            </a:extLst>
          </p:cNvPr>
          <p:cNvSpPr txBox="1"/>
          <p:nvPr/>
        </p:nvSpPr>
        <p:spPr>
          <a:xfrm>
            <a:off x="216694" y="152400"/>
            <a:ext cx="855821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ở 25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16 ở 25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C.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514350" indent="-514350">
              <a:lnSpc>
                <a:spcPct val="150000"/>
              </a:lnSpc>
              <a:buFontTx/>
              <a:buAutoNum type="alphaLcPeriod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lphaLcPeriod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dd KI 0,1M</a:t>
            </a:r>
          </a:p>
          <a:p>
            <a:pPr>
              <a:lnSpc>
                <a:spcPct val="150000"/>
              </a:lnSpc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C6849-C458-4BFC-88C4-CE4C6850922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" y="2667000"/>
            <a:ext cx="7924800" cy="2430858"/>
          </a:xfrm>
          <a:prstGeom prst="rect">
            <a:avLst/>
          </a:prstGeom>
          <a:blipFill>
            <a:blip r:embed="rId2"/>
            <a:stretch>
              <a:fillRect l="-138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>
            <a:extLst>
              <a:ext uri="{FF2B5EF4-FFF2-40B4-BE49-F238E27FC236}">
                <a16:creationId xmlns:a16="http://schemas.microsoft.com/office/drawing/2014/main" id="{7194ED42-F388-481B-80EE-4F7BB6AC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0"/>
            <a:ext cx="8840787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 DỤNG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tan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AgCl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altLang="en-US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NaCl 0,1M.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NaCl 0,5M.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dd KNO</a:t>
            </a:r>
            <a:r>
              <a:rPr lang="en-US" altLang="en-US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0,1M.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KI 1M.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 0,1M.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A6294-0DDF-485D-A20A-066D6B8A6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183188"/>
            <a:ext cx="7543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</a:t>
            </a:r>
            <a:r>
              <a:rPr lang="en-US" altLang="en-US" sz="36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>
            <a:extLst>
              <a:ext uri="{FF2B5EF4-FFF2-40B4-BE49-F238E27FC236}">
                <a16:creationId xmlns:a16="http://schemas.microsoft.com/office/drawing/2014/main" id="{486A226C-FC14-4165-AFE1-BC28755D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 </a:t>
            </a:r>
            <a:r>
              <a:rPr lang="vi-V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 HÒA TAN, KẾT TỦA CỦA CHẤT ĐIỆN LY KHÓ TAN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49A6DDC5-F630-4545-9CF0-81801EAD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1136" y="4288797"/>
            <a:ext cx="5788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sẽ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kết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tủa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khi</a:t>
            </a:r>
            <a:r>
              <a:rPr lang="en-US" altLang="en-US" sz="3200" b="1" i="1" dirty="0">
                <a:solidFill>
                  <a:srgbClr val="CC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6DF192A-441B-493A-A22C-027DF4D1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96009521-FA26-49B8-AF7C-78AAD7189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07349"/>
              </p:ext>
            </p:extLst>
          </p:nvPr>
        </p:nvGraphicFramePr>
        <p:xfrm>
          <a:off x="5559425" y="4167188"/>
          <a:ext cx="3355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9" name="Equation" r:id="rId4" imgW="1002865" imgH="253890" progId="Equation.3">
                  <p:embed/>
                </p:oleObj>
              </mc:Choice>
              <mc:Fallback>
                <p:oleObj name="Equation" r:id="rId4" imgW="1002865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4167188"/>
                        <a:ext cx="3355975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99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>
            <a:extLst>
              <a:ext uri="{FF2B5EF4-FFF2-40B4-BE49-F238E27FC236}">
                <a16:creationId xmlns:a16="http://schemas.microsoft.com/office/drawing/2014/main" id="{828601D9-1A34-473F-9E12-27F457A3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8424" y="5313159"/>
            <a:ext cx="5562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3200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Chất</a:t>
            </a:r>
            <a:r>
              <a:rPr lang="en-US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điện</a:t>
            </a:r>
            <a:r>
              <a:rPr lang="en-US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ly</a:t>
            </a:r>
            <a:r>
              <a:rPr lang="en-US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sẽ</a:t>
            </a:r>
            <a:r>
              <a:rPr lang="en-US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tan </a:t>
            </a:r>
            <a:r>
              <a:rPr lang="en-US" altLang="en-US" sz="3200" b="1" i="1" dirty="0" err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khi</a:t>
            </a:r>
            <a:r>
              <a:rPr lang="en-US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  <a:r>
              <a:rPr lang="en-US" altLang="en-US" sz="3200" i="1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4E9DC7BE-9BAD-4722-AB78-087F62A1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73431858-C10E-4F18-B0CA-FF17884CF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42245"/>
              </p:ext>
            </p:extLst>
          </p:nvPr>
        </p:nvGraphicFramePr>
        <p:xfrm>
          <a:off x="5559425" y="5200650"/>
          <a:ext cx="3355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0" name="Equation" r:id="rId6" imgW="1066337" imgH="253890" progId="Equation.3">
                  <p:embed/>
                </p:oleObj>
              </mc:Choice>
              <mc:Fallback>
                <p:oleObj name="Equation" r:id="rId6" imgW="1066337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5200650"/>
                        <a:ext cx="3355975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Text Box 9">
            <a:extLst>
              <a:ext uri="{FF2B5EF4-FFF2-40B4-BE49-F238E27FC236}">
                <a16:creationId xmlns:a16="http://schemas.microsoft.com/office/drawing/2014/main" id="{D2855778-AB62-4437-AFDB-BF962933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64" y="3257550"/>
            <a:ext cx="4797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Dung </a:t>
            </a:r>
            <a:r>
              <a:rPr lang="en-US" alt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dịch</a:t>
            </a:r>
            <a:r>
              <a:rPr lang="en-US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bão</a:t>
            </a:r>
            <a:r>
              <a:rPr lang="en-US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en-US" sz="3200" b="1" i="1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hòa</a:t>
            </a:r>
            <a:r>
              <a:rPr lang="en-US" altLang="en-US" sz="3200" b="1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E8E99A5F-0F3A-4B97-A41C-49BD8165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2955" name="Rectangle 13">
            <a:extLst>
              <a:ext uri="{FF2B5EF4-FFF2-40B4-BE49-F238E27FC236}">
                <a16:creationId xmlns:a16="http://schemas.microsoft.com/office/drawing/2014/main" id="{1D548FD2-2499-4F58-8C4B-64C27E19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82956" name="Object 14">
            <a:extLst>
              <a:ext uri="{FF2B5EF4-FFF2-40B4-BE49-F238E27FC236}">
                <a16:creationId xmlns:a16="http://schemas.microsoft.com/office/drawing/2014/main" id="{67D48822-6A5A-4A26-96D5-E1FF4AA0E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454391"/>
              </p:ext>
            </p:extLst>
          </p:nvPr>
        </p:nvGraphicFramePr>
        <p:xfrm>
          <a:off x="5562600" y="3164681"/>
          <a:ext cx="33528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1" name="Equation" r:id="rId8" imgW="1066337" imgH="253890" progId="Equation.3">
                  <p:embed/>
                </p:oleObj>
              </mc:Choice>
              <mc:Fallback>
                <p:oleObj name="Equation" r:id="rId8" imgW="1066337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64681"/>
                        <a:ext cx="3352800" cy="8620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6">
            <a:extLst>
              <a:ext uri="{FF2B5EF4-FFF2-40B4-BE49-F238E27FC236}">
                <a16:creationId xmlns:a16="http://schemas.microsoft.com/office/drawing/2014/main" id="{FC509C57-87D4-4B2F-BFCA-745C2D020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838200"/>
          <a:ext cx="6705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2" name="Equation" r:id="rId10" imgW="1600200" imgH="254000" progId="Equation.3">
                  <p:embed/>
                </p:oleObj>
              </mc:Choice>
              <mc:Fallback>
                <p:oleObj name="Equation" r:id="rId10" imgW="16002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6705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7">
            <a:extLst>
              <a:ext uri="{FF2B5EF4-FFF2-40B4-BE49-F238E27FC236}">
                <a16:creationId xmlns:a16="http://schemas.microsoft.com/office/drawing/2014/main" id="{1227EF81-2264-4738-B771-E1CE40DC5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05303"/>
              </p:ext>
            </p:extLst>
          </p:nvPr>
        </p:nvGraphicFramePr>
        <p:xfrm>
          <a:off x="2286000" y="1822449"/>
          <a:ext cx="4495800" cy="124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3" name="Equation" r:id="rId12" imgW="1130300" imgH="457200" progId="Equation.3">
                  <p:embed/>
                </p:oleObj>
              </mc:Choice>
              <mc:Fallback>
                <p:oleObj name="Equation" r:id="rId12" imgW="1130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2449"/>
                        <a:ext cx="4495800" cy="1247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4B6-6814-43A9-81C9-B3624F36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95800"/>
            <a:ext cx="8153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Mạng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càng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phức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tạp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thì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dung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dịch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bão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hòa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Ví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dụ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: Na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O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, CH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COONa, Na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SO</a:t>
            </a:r>
            <a:r>
              <a:rPr lang="en-US" sz="28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….</a:t>
            </a:r>
            <a:br>
              <a:rPr lang="en-US" sz="3200" baseline="-25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</a:b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16D86-AB74-42F5-8C6F-04ECA7FBAB98}"/>
              </a:ext>
            </a:extLst>
          </p:cNvPr>
          <p:cNvSpPr txBox="1"/>
          <p:nvPr/>
        </p:nvSpPr>
        <p:spPr>
          <a:xfrm>
            <a:off x="-2263" y="304800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bão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mầm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mầm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Bỏ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một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tinh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thể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của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chất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tan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dd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bão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hòa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Dùng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đũa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thủy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tinh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cọ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vào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cốc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chứa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dd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quá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9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F05D5-96E5-4CE1-9041-387B04AC75B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00" y="118303"/>
            <a:ext cx="9067800" cy="984308"/>
          </a:xfrm>
          <a:prstGeom prst="rect">
            <a:avLst/>
          </a:prstGeom>
          <a:blipFill>
            <a:blip r:embed="rId2"/>
            <a:stretch>
              <a:fillRect l="-1076" t="-4321" r="-941" b="-432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9A7FD-A618-4B62-B0B4-B28411F9F0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253" y="1132789"/>
            <a:ext cx="9220200" cy="5523884"/>
          </a:xfrm>
          <a:prstGeom prst="rect">
            <a:avLst/>
          </a:prstGeom>
          <a:blipFill>
            <a:blip r:embed="rId3"/>
            <a:stretch>
              <a:fillRect l="-105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15770</TotalTime>
  <Words>6706</Words>
  <Application>Microsoft Office PowerPoint</Application>
  <PresentationFormat>On-screen Show (4:3)</PresentationFormat>
  <Paragraphs>774</Paragraphs>
  <Slides>90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</vt:lpstr>
      <vt:lpstr>Arial </vt:lpstr>
      <vt:lpstr>Calibri</vt:lpstr>
      <vt:lpstr>Calibri Light</vt:lpstr>
      <vt:lpstr>Cambria Math</vt:lpstr>
      <vt:lpstr>Century Gothic</vt:lpstr>
      <vt:lpstr>Symbol</vt:lpstr>
      <vt:lpstr>Times New Roman</vt:lpstr>
      <vt:lpstr>Wingdings</vt:lpstr>
      <vt:lpstr>Office Theme</vt:lpstr>
      <vt:lpstr>Equation</vt:lpstr>
      <vt:lpstr>CHƯƠNG VIII  CÂN BẰNG TRONG DUNG DỊCH LỎNG </vt:lpstr>
      <vt:lpstr>DUNG DỊCH là hệ đồng thể bền nhiệt động, gồm không ít hơn hai chất  ở trạng thái phân tán phân tử và thành phần có thể biến thiên liên tục trong giới hạn xác định.</vt:lpstr>
      <vt:lpstr>CƠ CHẾ TẠO DUNG DỊCH LỎNG</vt:lpstr>
      <vt:lpstr>   SOLVAT HÓA VẬT LÝ: lực hút tĩnh điện,     lực Van Der Waals, lực ion – lưỡng cực.     Lực tương tác ở khoảng cách lớn hơn          phân tử nhiều.</vt:lpstr>
      <vt:lpstr>LỰC GIỮA CÁC PHÂN TỬ TRONG  QUÁ TRÌNH SOLVAT HÓA</vt:lpstr>
      <vt:lpstr>LỰC LƯỠNG CỰC- LƯỠNG CỰC</vt:lpstr>
      <vt:lpstr>LỰC LƯỠNG CỰC CẢM ỨNG:  Các phân tử không cực O2, N2 tan rất ít trong nước nhờ lưỡng cực – lưỡng cực cảm ứng.</vt:lpstr>
      <vt:lpstr>QUÁ TRÌNH HOÀ TAN VÀ CÂN BẰNG HOÀ TAN</vt:lpstr>
      <vt:lpstr>Mạng tinh thể càng phức tạp thì hợp chất dễ tạo dung dịch quá bão hòa.  Ví dụ: Na2S2O3, CH3COONa, Na2SO4…. </vt:lpstr>
      <vt:lpstr>PowerPoint Presentation</vt:lpstr>
      <vt:lpstr>SẢN XUẤT MUỐI BẰNG PP PHƠI NƯỚC</vt:lpstr>
      <vt:lpstr>PowerPoint Presentation</vt:lpstr>
      <vt:lpstr>Chất tan là chất rắn: ĐỘ TAN S: thường biểu diễn số gam chất tan tan tối đa trong100g dung môi. </vt:lpstr>
      <vt:lpstr>Chất tan là chất khí ĐỘ TAN S: thường biểu diễn bằng số ml khí (tan tối đa) tan trong 100g dung môi hoặc 100ml dung môi.</vt:lpstr>
      <vt:lpstr>CÁC YẾU TỐ ẢNH HƯỞNG ĐẾN ĐỘ TAN</vt:lpstr>
      <vt:lpstr>PowerPoint Presentation</vt:lpstr>
      <vt:lpstr>PowerPoint Presentation</vt:lpstr>
      <vt:lpstr>ẢNH HƯỞNG NĂNG LƯỢNG MẠNG TINH THỂ ION </vt:lpstr>
      <vt:lpstr>ẢNH HƯỞNG CỦA NHIỆT ĐỘ VÀ ÁP SUẤT</vt:lpstr>
      <vt:lpstr>ÁP DỤNG: Áp suất hơi của NH3 trên dd 1% bằng 4mmHg. Tính áp suất NH3 trên dd 2,5% ở cùng nhiệt độ.</vt:lpstr>
      <vt:lpstr> </vt:lpstr>
      <vt:lpstr>S1 : P(CO2) = 5 atm    ; t = 00C  S2 : P(CO2) = 0,1 atm ; t = 300C  S3 : P(CO2) = 0,1 atm ; t = 100C  S4 : P(CO2)  =   5 atm ; t = 100C</vt:lpstr>
      <vt:lpstr>PowerPoint Presentation</vt:lpstr>
      <vt:lpstr>PowerPoint Presentation</vt:lpstr>
      <vt:lpstr>PowerPoint Presentation</vt:lpstr>
      <vt:lpstr>SỰ THAY ĐỔI TÍNH CHẤT NHIỆT ĐỘNG KHI TẠO THÀNH DUNG DỊCH</vt:lpstr>
      <vt:lpstr>DUNG DỊCH LÝ TƯỞNG: H = 0   V= 0</vt:lpstr>
      <vt:lpstr>DUNG DỊCH THỰC: là dd có lực tương tác giữa các phân tử cùng tên và giữa các phân tử khác tên là khác nhau nên khi tạo thành dd có: H  0   V 0 </vt:lpstr>
      <vt:lpstr>PowerPoint Presentation</vt:lpstr>
      <vt:lpstr>PowerPoint Presentation</vt:lpstr>
      <vt:lpstr>PowerPoint Presentation</vt:lpstr>
      <vt:lpstr>PowerPoint Presentation</vt:lpstr>
      <vt:lpstr>CÁC TRẠNG THÁI TẬP HỌP CỦA VẬT CHẤT </vt:lpstr>
      <vt:lpstr>              CÂN BẰNG PHA </vt:lpstr>
      <vt:lpstr>ĐIỀU KIỆN CÂN BẰNG PHA</vt:lpstr>
      <vt:lpstr>PowerPoint Presentation</vt:lpstr>
      <vt:lpstr>ÁP DỤNG: Chọn đáp án sai. Áp suất hơi bão hòa của chất lỏng phụ thuộc vào yếu tố :</vt:lpstr>
      <vt:lpstr>ÁP DỤNG: Sắp xếp áp suất hơi bão hòa các chất theo trật tự tăng dần ở 200C:  (1) C2H5OH                                             (2) H2O  (3) Ethylene glycol                    (4) Glycerin</vt:lpstr>
      <vt:lpstr>   lnP_2/P_1  = ∆H/R(1/T_1   -1/T_2 )</vt:lpstr>
      <vt:lpstr>ĐƯỜNG CONG CÂN BẰNG LỎNG - HƠI CỦA H2O</vt:lpstr>
      <vt:lpstr>HIỆN TƯỢNG SÔI CỦA CHẤT LỎNG</vt:lpstr>
      <vt:lpstr> Nhiệt độ sôi của bất cứ pha lỏng nào  (nguyên chất hay dung dịch) cũng đều bắt đầu sôi ở nhiệt độ mà tại đó áp suất hơi bão hoà của nó bằng áp suất ngoài.</vt:lpstr>
      <vt:lpstr>ÁP DỤNG: Một nồi áp suất có van xã áp ở 2,5 atm. Hãy tính nhiệt độ sôi của nước trong nồi đó. Cho biết nhiệt bay hơi của nước là 40,656 kJ/mol.</vt:lpstr>
      <vt:lpstr>NHIỆT ĐỘ ĐÔNG ĐẶC CỦA NƯỚC NGUYÊN CHẤT</vt:lpstr>
      <vt:lpstr>Nhiệt độ đông đặc của bất cứ pha lỏng nào  (nguyên chất hay dung dịch) cũng đều bắt đầu đông đặc ở nhiệt độ mà tại đó áp suất hơi bão hoà của cân bằng rắn- lỏng bằng với áp suất ngoài. </vt:lpstr>
      <vt:lpstr>PowerPoint Presentation</vt:lpstr>
      <vt:lpstr>PowerPoint Presentation</vt:lpstr>
      <vt:lpstr>PowerPoint Presentation</vt:lpstr>
      <vt:lpstr>ÁP SUẤT HƠI BÃO HOÀ CỦA DD LỎNG LOÃNG PHÂN TỬ, CHẤT TAN KHÔNG ĐIỆN LY  KHÔNG BAY HƠI  </vt:lpstr>
      <vt:lpstr>PowerPoint Presentation</vt:lpstr>
      <vt:lpstr>PowerPoint Presentation</vt:lpstr>
      <vt:lpstr> ĐỊNH LUẬT RAOULT  II</vt:lpstr>
      <vt:lpstr>PowerPoint Presentation</vt:lpstr>
      <vt:lpstr>PowerPoint Presentation</vt:lpstr>
      <vt:lpstr>PowerPoint Presentation</vt:lpstr>
      <vt:lpstr>PowerPoint Presentation</vt:lpstr>
      <vt:lpstr>ÁP DỤNG: Hòa tan 0,98g một chất vào trong 100g benzen,dung dịch có nhiệt độ sôi 80,30C biết benzen có nhiệt độ sôi 80,10C và ks=2,65 độ/molan. Tính khối lượng mol của chất đó. </vt:lpstr>
      <vt:lpstr>ÁP DỤNG: Cần bao nhiêu gam etylen-glycol  (M = 62 g/mol) pha vào 6 lit nước để hạ nhiệt độ đông đặc của nước xuống -60C. Cho biết nước có hằng số nghiệm đông kđ  = 1,86 độ/ molan.</vt:lpstr>
      <vt:lpstr>PowerPoint Presentation</vt:lpstr>
      <vt:lpstr>PowerPoint Presentation</vt:lpstr>
      <vt:lpstr>PowerPoint Presentation</vt:lpstr>
      <vt:lpstr>TÍNH CHẤT NỒNG ĐỘ</vt:lpstr>
      <vt:lpstr>NHẬN XÉT</vt:lpstr>
      <vt:lpstr>PowerPoint Presentation</vt:lpstr>
      <vt:lpstr>ÁP DỤNG ĐỊNH LUẬT RAOULT &amp; VANT’HOFF CHO DUNG DỊCH ĐIỆN LY</vt:lpstr>
      <vt:lpstr>PowerPoint Presentation</vt:lpstr>
      <vt:lpstr>PowerPoint Presentation</vt:lpstr>
      <vt:lpstr>ÁP DỤNG. Cần pha bao nhiêu gam muối ăn NaCl vào 10 lit nước để hạ nhiệt độ đóng băng của nước từ 00C xuống -100C. Cho biết hằng số nghiệm đông của nước là 1,86 độ/molan; xem dd NaCl điện ly hoàn toàn.</vt:lpstr>
      <vt:lpstr>PowerPoint Presentation</vt:lpstr>
      <vt:lpstr>ĐỘ ĐIỆN LY </vt:lpstr>
      <vt:lpstr>ÁP DỤNG. Dung dịch chất điện ly AB2 có hệ số đẳng trương i = 1,84. Tính độ điện ly  của AB2 trong dung dịch. </vt:lpstr>
      <vt:lpstr>ÁP DỤNG. Xác định độ điện ly biểu kiến của HIO3 trong dung dịch chứa 0.506g HIO3 và 22.48g C2H5OH. Dung dịch này bắt đầu sôi ở 351.624K. Cho biết C2H5OH sôi ở 351.460K; hằng số nghiệm sôi ks(C2H5OH) = 1.19 độ/molan và MHIO3 = 176.0 g/mol. </vt:lpstr>
      <vt:lpstr>QUI ƯỚC ĐÁNH GIÁ ĐỘ ĐIỆN LY  </vt:lpstr>
      <vt:lpstr>Nếu chất tan có nhiều kiểu liên kết hoá học khác nhau thì quá trình phân ly theo trật tự sau: </vt:lpstr>
      <vt:lpstr>CÂN BẰNG TRONG DD CHẤT ĐIỆN LY YẾU</vt:lpstr>
      <vt:lpstr>PowerPoint Presentation</vt:lpstr>
      <vt:lpstr>CÁC YẾU TỐ ẢNH HƯỞNG ĐẾN ĐỘ ĐIỆN LY </vt:lpstr>
      <vt:lpstr>PowerPoint Presentation</vt:lpstr>
      <vt:lpstr>PowerPoint Presentation</vt:lpstr>
      <vt:lpstr>AXIT - BASE YẾU ĐA BẬC</vt:lpstr>
      <vt:lpstr>PowerPoint Presentation</vt:lpstr>
      <vt:lpstr> HOẠT ĐỘ (a): nồng độ hoạt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St. Charles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Chapter 13 Properties of Solutions</dc:title>
  <dc:creator>John Bookstaver</dc:creator>
  <cp:keywords/>
  <cp:lastModifiedBy>Win 8 64Bit VS7</cp:lastModifiedBy>
  <cp:revision>702</cp:revision>
  <cp:lastPrinted>2006-01-11T04:05:06Z</cp:lastPrinted>
  <dcterms:created xsi:type="dcterms:W3CDTF">2004-12-29T16:03:38Z</dcterms:created>
  <dcterms:modified xsi:type="dcterms:W3CDTF">2019-11-29T04:46:29Z</dcterms:modified>
</cp:coreProperties>
</file>