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528" r:id="rId3"/>
    <p:sldId id="529" r:id="rId4"/>
    <p:sldId id="531" r:id="rId5"/>
    <p:sldId id="307" r:id="rId6"/>
    <p:sldId id="308" r:id="rId7"/>
    <p:sldId id="398" r:id="rId8"/>
    <p:sldId id="309" r:id="rId9"/>
    <p:sldId id="420" r:id="rId10"/>
    <p:sldId id="406" r:id="rId11"/>
    <p:sldId id="300" r:id="rId12"/>
    <p:sldId id="28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51" r:id="rId22"/>
    <p:sldId id="301" r:id="rId23"/>
    <p:sldId id="302" r:id="rId24"/>
    <p:sldId id="303" r:id="rId25"/>
    <p:sldId id="395" r:id="rId26"/>
    <p:sldId id="419" r:id="rId27"/>
    <p:sldId id="399" r:id="rId28"/>
    <p:sldId id="397" r:id="rId29"/>
    <p:sldId id="409" r:id="rId30"/>
    <p:sldId id="544" r:id="rId31"/>
    <p:sldId id="423" r:id="rId32"/>
    <p:sldId id="421" r:id="rId33"/>
    <p:sldId id="422" r:id="rId34"/>
    <p:sldId id="412" r:id="rId35"/>
    <p:sldId id="413" r:id="rId36"/>
    <p:sldId id="414" r:id="rId37"/>
    <p:sldId id="415" r:id="rId38"/>
    <p:sldId id="549" r:id="rId39"/>
    <p:sldId id="416" r:id="rId40"/>
    <p:sldId id="545" r:id="rId41"/>
    <p:sldId id="546" r:id="rId42"/>
    <p:sldId id="547" r:id="rId43"/>
    <p:sldId id="548" r:id="rId44"/>
    <p:sldId id="417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CC00FF"/>
    <a:srgbClr val="9933FF"/>
    <a:srgbClr val="663300"/>
    <a:srgbClr val="008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14" d="100"/>
          <a:sy n="114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D9056AE-CB60-4B23-BA9C-55FA54B2FB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1D9A1E4-FEDE-4135-8585-B6909FB959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C51FF42-FE30-4B05-B472-8DCE7EB0FB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4A07144-FF72-44D6-87E2-19B6E788FD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7B8BB024-F0CA-4242-A8BF-6D027D05FE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F886A49-A5C9-48EC-BF94-E94673203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06BAB7E-F90C-474B-811C-651F57412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61F3890-5982-4BE5-9E41-01AB5C6EA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DB1975D9-157D-4937-8CC1-A4EA46EC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0165B95A-2921-4555-A902-13C45B878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A9478B-BADC-4486-83D2-836790197F4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C56C0001-90E3-4A5B-AB7B-DAE350865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E3AAF3E1-0722-491A-8F89-FFE88CC4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BE6AF16-433A-4A36-92C3-2E6B8DAB6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B9C640-88DE-483D-84B8-B2BE0D424879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C10EDBA-44FA-4E28-B0A0-AE8A075D8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6FF6BB8-2767-4CA7-A3E0-C6E01D6D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52D2BDA-E6EA-439C-9428-ACACF5E77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819405-55A6-4E09-82AA-0B06ADC56640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170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C10EDBA-44FA-4E28-B0A0-AE8A075D8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6FF6BB8-2767-4CA7-A3E0-C6E01D6D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52D2BDA-E6EA-439C-9428-ACACF5E77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819405-55A6-4E09-82AA-0B06ADC56640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17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2A044BA2-6432-42F4-93C7-F68FCD354C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314399C-6445-436F-9BF5-2637E13B8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8FA73F80-3D33-4088-96B9-191782339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E23253-7244-4947-9D18-B4292CD3AC3B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480240D-9F4D-4C89-933C-1B1FC23DD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151E641-6C7D-46D5-A1BB-E93A0D39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89DA6DEA-A88B-4D60-B510-919AF2BE8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749843-5280-4214-B329-C88C9B23652B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3C80186-A839-4D7A-A3DD-65DC86BD4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5FB14899-AA1B-45A5-B158-10E39F43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4900F6C7-83F2-40FA-ADD6-BB11EA7CD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327730-DCF8-46DA-8D10-1F737F5FF030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7999711-B06C-42D1-9955-59A0FED46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CC4A45E-2D15-470B-A528-3943D020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4F811EA8-AEF0-4C70-9A55-D41D92591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6C2F71-760E-4554-865C-42B7A311F58C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BB072DDE-1986-4E5F-B0B0-093F255F3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1C39FF48-1B72-4DDA-8AF0-4E817064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FD54DBB-69BF-42C5-A78B-DA485DA5A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4916D2-A353-4FE4-A209-3B4B8B1F3D7B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531A14E7-18C8-447B-8196-54AF36390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9E0BEC43-7B78-4C72-BC06-298C13C9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4A0AA84-02EB-4C28-B597-5E1BB43E2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0B35D4-3C4D-46B2-86A8-6CB99D57F907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7B59117-B3E4-4D74-965D-D5950566A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2CF291-BD12-4940-95AD-C4EF0E9F0F7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9C10127-45A0-457C-8D0B-66F38F721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B093778-AFEE-4F4F-B7E5-D0A44F230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2BA9394-B2D7-4006-B420-401C3630EC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F29F1AD-98E5-44F9-B57D-736AE8AB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4AB8CCE-8847-41E2-B488-43E19900F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E12099-8BF0-4A49-A4DE-57C3256D7467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EDD361B6-196D-4BA9-8A69-40C0F4FD0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A36E55CA-742B-42E4-A69C-9232FDEA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C773220D-528A-45B2-B10B-66921F1944C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D0B712-B640-423B-B528-972F831A680D}" type="slidenum">
              <a:rPr lang="en-US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ED328A6E-FCC7-4759-9B54-A77FCF585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87E5961-9398-40DA-8138-46078961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94EEB1C0-72B1-4F0A-8C36-2C26FC697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F5F8C9-69EB-4F94-AF0B-4136C926823D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87B9F270-48D4-44E2-A93B-CABD42C2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E63B570A-1C0B-409C-884E-B18B2000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F8F982DE-8688-4123-9A4A-19F0748B3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D4CD58-AA69-4BEF-8BEE-E1C37E52A3C4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89899DCA-B7CB-4BEB-9BA3-C2E2D56CA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E425937C-9F6E-4FEC-9711-C9593BADE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7694A2D7-8576-4812-94E5-100D952C0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9E15E0-F44E-4C9E-A0E7-DFDB0081447B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B3F1E94E-288F-4735-8741-E88D5DD61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FDE0B173-0D74-4934-9CE7-45AFE211F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43FE2265-763A-4B50-A8FB-657EB5625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C2D33A-E4B2-40C6-9333-2D3763F2AA4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3D81D71F-0995-4A28-B50B-885DAD9E0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687D0F75-3A64-450A-97B4-078AE5AA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BCC6EC0C-1DBE-4555-85E9-CD4DC5697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74F1C1-A42D-48E2-99C1-9B7F0535E394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82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4BBFF9CF-1200-4620-BFB0-9DDC35D07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2D968556-0842-4AAF-8508-1A2C2DD0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1C499EAD-D2E4-4A9C-8FDF-C063C6D38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083106-9459-44C4-B611-966EA3CCB37C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8DF5104B-6D1A-4051-96CE-47507230D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54E70864-9593-405A-9B80-5CCB61D7B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3DB4E0BD-D620-4B01-9074-F3A4538BB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BDD0B5-5F20-4B6E-9705-C7F137ED9FCF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5BBBC94-EAA3-4845-AA2D-2FD86D649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DF0B6EF-5F7B-493E-B099-3551C0449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8F05A8B-1C20-45E2-842F-8771D9F9E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C5DCFE-4AF8-45F6-ADA1-8E2C3C300F0B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99D7BCF5-6006-4518-8C65-D8A222E10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A6F4664-8DE2-46D1-8C4B-6613BE33F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B1E3BFF-DA10-432A-B1B4-7CB936F34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DAACDE-32C4-44CE-9E29-A24A019383C3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2B008EDB-B88C-455B-9E59-233A73E59C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06E2E4BD-932C-4C6A-86AE-3E387336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ED6F7F7-1C5E-480B-94EF-28C0961BB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B07BC8-1CAC-432C-9623-1EF1556550A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3E19E66-FD55-4ED5-A82E-2E6143030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20B4ECF8-2156-4B10-8828-5E49FE55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0792987-3844-4FEA-9293-6D39A49A2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9C7C09-2D07-4434-8A06-A7CAA211C511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F4C5C644-08AF-45CF-9767-ACEDBBDB7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46D72C3-FCDF-4A8C-A3CB-9307EB25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922A195-C9BE-49EB-99C1-A5C0EF47B58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0950BA9-CC10-4A47-A3BA-34F6457B27C7}" type="slidenum">
              <a:rPr lang="en-US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E8C97BD4-6133-4BCF-A932-532DA727B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BBC6B97-4CBF-4D1A-A257-43806349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8D897AB-8ECD-4D3D-91CF-0B26998F9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C72524-F2C2-47B2-BE08-1CB132E7E630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B9D6C271-EF8B-4715-B3A9-552EDB4ADC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28AD482E-4483-47EB-A642-C2697114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5A7E410-3913-47FA-8E82-405B8106B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0F05F5-AE62-487B-B0FE-BFE27747DF55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F9C649-F7AA-4544-B938-34E5D002B5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D47C4B-EFC7-4001-B14F-18A533D4C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E0938D-6B23-4AD0-822E-99A8A1F2C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3E328-FAC0-4765-9BB1-3A1E54398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7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09671E-ABAE-4B2A-A73F-29DF60E4A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9EA8C2-3BF3-4C02-9F77-58B418E50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810603-EC53-4BF6-953D-96E36A92C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C2D7B-5979-4C3F-B668-EA44B637C1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53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558DEF-3671-4E90-9D5C-2D13F60C2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C71FB4-50DC-4631-89DD-405A3B5E0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3842E4-77C2-4BF0-97F8-9713415DB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957E-9A46-43C0-8DE7-48B921EA6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57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606D321-22D5-4A11-B5E2-0580AE713F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8A3597-6979-4A61-8780-37EB2EF43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5F72AD2-4512-4AE7-9951-97501223FC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5BE1-21BE-461D-8AD3-8E8DC4564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5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E8DA9-317B-4AB5-94BE-011C515961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694616-8D0E-454E-8826-DC0878FCC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8565-6C01-49B5-8BC8-0EEC026CB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1CF88-8A27-4FB8-B2F3-5C5DBB2EC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4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BC2FAF-BA47-499F-83B9-9E881282F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4539B5-EEB6-408A-AC1F-7A6E3E11A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0E4FB1-B7FC-4EB9-AF6F-DACBBD5DA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BDB3A-75F6-47D7-8F82-E99883740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9F5411-F031-4B71-88A6-02C1AFD98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0017E5-78AA-4A32-87E0-0A6EC1E96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40E358-777C-4BAB-B66D-324CCE8EDC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D369B-B9D6-4BA8-B1BC-24ECAE188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2402E8-5141-4152-9C75-CB066DCAA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DA0D63-EFCE-4474-B503-3201A11FB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A9EFC1-7FC1-4C34-8B1E-7D97C927F3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EFD18-DEF1-4A02-AF32-A93D5DBD0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BF559-875D-42DB-9F7E-924AA0952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D365B-06E1-4D8E-815D-FAC3EA2D1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18F83-6135-474A-84F1-742D053AE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B53B8-AC75-4767-9670-1FA7B1E3E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09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A9E051-0B4E-452D-9931-0A66CDB9D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7657F4-5218-48A5-89A4-E2458C2A1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85434D-444D-4A81-BF9B-CE57240D2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C0F2-0087-4CF5-BAD4-9EDE0F55F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5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02830F-0500-4307-B392-15952E770D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C4C699-B3F6-40F3-A9AF-A45E449E0C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AE150F-D75E-4EE2-BB90-87A4BBDBC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A3E05-667C-4ABA-BAD0-D93536E54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9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5E4794-F2BB-40F5-BB07-F839372B8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40CB02-29CB-4878-98A1-EAC6AB6A1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951938-24D4-4F0D-8C84-18F3E3CE9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90B7-052F-4953-8F64-2BDD178C8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65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05A92-5F81-45E1-95F4-47766C38A1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5B076-CD76-4FB2-B895-DCAAF62E0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FCB80-14B6-486A-ABE5-4DBE2BB7C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46C7D-4259-4BED-8F53-B3F404FD5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7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3340E-2250-4F79-9A30-6C150215B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9ADC7-4C89-4253-857E-B68136D62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7D00B-1C54-4C8F-AD39-074F2FAA8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2655A-3C95-4013-B74A-91FFAA142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4F591D1-55A7-4954-9ECC-3B0C894EF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2285FE-23F7-42B3-9670-208ED56F4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37B2D7-BAE2-406D-B2C0-7BC96715CF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777415-9460-46F0-A976-4608A19EA2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3801CD-F0C9-4B41-A023-25CB6ECD45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4932EA-0F27-4776-AFE1-8523B508B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360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5" Type="http://schemas.openxmlformats.org/officeDocument/2006/relationships/image" Target="../media/image44.png"/><Relationship Id="rId4" Type="http://schemas.openxmlformats.org/officeDocument/2006/relationships/image" Target="../media/image380.png"/><Relationship Id="rId1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9" Type="http://schemas.openxmlformats.org/officeDocument/2006/relationships/image" Target="../media/image97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09F4920-15EC-498C-9F29-FF073CEE05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71438" y="481013"/>
            <a:ext cx="9144001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CHƯƠNG  5</a:t>
            </a:r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 </a:t>
            </a:r>
            <a:b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</a:br>
            <a:r>
              <a:rPr lang="en-US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rPr>
              <a:t>THẾ ĐẲNG ÁP</a:t>
            </a:r>
            <a:br>
              <a:rPr lang="en-US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rPr>
            </a:br>
            <a:r>
              <a:rPr lang="en-US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ngsana New" panose="02020603050405020304" pitchFamily="18" charset="-34"/>
              </a:rPr>
              <a:t>CHIỀU CỦA CÁC QUÁ TRÌNH HOÁ HỌC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C2ED1B52-73D7-49C7-A5E2-D11B2A5B3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6507163"/>
            <a:ext cx="6629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 © The McGraw-Hill Companies, Inc.  Permission required for reproduction or display.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3076" name="Picture 6" descr="CHA56016">
            <a:extLst>
              <a:ext uri="{FF2B5EF4-FFF2-40B4-BE49-F238E27FC236}">
                <a16:creationId xmlns:a16="http://schemas.microsoft.com/office/drawing/2014/main" id="{26B5DA94-EC0C-4EEB-A822-68B3E4A6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060575"/>
            <a:ext cx="396716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7" descr="CHA56026">
            <a:extLst>
              <a:ext uri="{FF2B5EF4-FFF2-40B4-BE49-F238E27FC236}">
                <a16:creationId xmlns:a16="http://schemas.microsoft.com/office/drawing/2014/main" id="{D06F8341-3DB9-452C-934F-7EDA9AD0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060575"/>
            <a:ext cx="405606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8E4092F-9847-456E-95FA-DD30F538F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" y="404813"/>
            <a:ext cx="91440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NTROPY LÀ TIÊU CHUẨN XÉT CHIỀU TRONG HỆ CÔ LẬP</a:t>
            </a:r>
            <a:endParaRPr lang="en-US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1C8DAFA-2355-476D-AF58-C804E8923F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252413" y="1339850"/>
            <a:ext cx="9720263" cy="2095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/>
              <a:t>   </a:t>
            </a:r>
            <a:r>
              <a:rPr lang="vi-VN" altLang="en-US" sz="2800"/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Trong hệ cô lập</a:t>
            </a: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S  0</a:t>
            </a: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S &gt; 0</a:t>
            </a:r>
            <a:r>
              <a:rPr lang="vi-VN" altLang="en-US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(S): quá trình (bất thuận nghịch) tự phát. </a:t>
            </a: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Chiều diễn biến: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vi-VN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vi-VN" altLang="en-US" sz="28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Từ trật tự  hỗn độn</a:t>
            </a:r>
            <a:r>
              <a:rPr lang="vi-VN" altLang="en-US" sz="2800" i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vi-VN" altLang="en-US" sz="28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Từ không đồng nhất  đồng nhất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vi-VN" altLang="en-US" sz="2800" i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vi-VN" altLang="en-US" sz="2800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Từ W nhỏ  W lớn.</a:t>
            </a:r>
            <a:r>
              <a:rPr lang="vi-VN" altLang="en-US" sz="2800" i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sz="2800" i="1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Từ  entropy nhỏ  entropy lớn.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n-US" altLang="en-US" sz="28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3BB2A-5C69-4BFA-B696-F3802480C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373688"/>
            <a:ext cx="9001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S</a:t>
            </a: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0 </a:t>
            </a:r>
            <a:r>
              <a:rPr lang="vi-V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(S</a:t>
            </a:r>
            <a:r>
              <a:rPr lang="vi-VN" altLang="en-US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max</a:t>
            </a:r>
            <a:r>
              <a:rPr lang="vi-V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): quá trình</a:t>
            </a: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(thuận nghịch) </a:t>
            </a: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cân bằng</a:t>
            </a:r>
            <a:r>
              <a:rPr lang="vi-V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C63435-9EA1-49DB-A970-6028688F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6538"/>
            <a:ext cx="9144000" cy="1908175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6600"/>
                </a:solidFill>
                <a:latin typeface="Arial" panose="020B0604020202020204" pitchFamily="34" charset="0"/>
              </a:rPr>
              <a:t>Quá trình nóng chảy</a:t>
            </a:r>
            <a:r>
              <a:rPr lang="vi-VN" altLang="en-US" sz="3200">
                <a:solidFill>
                  <a:srgbClr val="006600"/>
                </a:solidFill>
                <a:latin typeface="Arial" panose="020B0604020202020204" pitchFamily="34" charset="0"/>
              </a:rPr>
              <a:t> và </a:t>
            </a:r>
            <a:r>
              <a:rPr lang="en-US" altLang="en-US" sz="3200">
                <a:solidFill>
                  <a:srgbClr val="006600"/>
                </a:solidFill>
                <a:latin typeface="Arial" panose="020B0604020202020204" pitchFamily="34" charset="0"/>
              </a:rPr>
              <a:t>bay hơi có </a:t>
            </a:r>
            <a:r>
              <a:rPr lang="en-US" altLang="en-US" sz="32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H &gt;0 </a:t>
            </a:r>
            <a:r>
              <a:rPr lang="vi-VN" altLang="en-US" sz="320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đều tự phát </a:t>
            </a:r>
            <a:r>
              <a:rPr lang="en-US" altLang="en-US" sz="3200">
                <a:solidFill>
                  <a:srgbClr val="006600"/>
                </a:solidFill>
                <a:latin typeface="Arial" panose="020B0604020202020204" pitchFamily="34" charset="0"/>
              </a:rPr>
              <a:t>theo chiều hướng</a:t>
            </a:r>
            <a:r>
              <a:rPr lang="vi-VN" altLang="en-US" sz="3200">
                <a:solidFill>
                  <a:srgbClr val="006600"/>
                </a:solidFill>
                <a:latin typeface="Arial" panose="020B0604020202020204" pitchFamily="34" charset="0"/>
              </a:rPr>
              <a:t> tăng entropy</a:t>
            </a:r>
            <a:r>
              <a:rPr lang="en-US" altLang="en-US" sz="3200">
                <a:solidFill>
                  <a:srgbClr val="006600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3200">
                <a:solidFill>
                  <a:srgbClr val="006600"/>
                </a:solidFill>
                <a:latin typeface="Arial" panose="020B0604020202020204" pitchFamily="34" charset="0"/>
              </a:rPr>
            </a:br>
            <a:endParaRPr lang="en-US" altLang="en-US" sz="3200">
              <a:solidFill>
                <a:srgbClr val="0066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21507" name="Picture 4" descr="evapor1">
            <a:extLst>
              <a:ext uri="{FF2B5EF4-FFF2-40B4-BE49-F238E27FC236}">
                <a16:creationId xmlns:a16="http://schemas.microsoft.com/office/drawing/2014/main" id="{95270890-A1AD-41EB-89AF-77F5ECF9F64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863" y="1716088"/>
            <a:ext cx="4176712" cy="2592387"/>
          </a:xfrm>
          <a:noFill/>
        </p:spPr>
      </p:pic>
      <p:sp>
        <p:nvSpPr>
          <p:cNvPr id="21508" name="Text Box 5">
            <a:extLst>
              <a:ext uri="{FF2B5EF4-FFF2-40B4-BE49-F238E27FC236}">
                <a16:creationId xmlns:a16="http://schemas.microsoft.com/office/drawing/2014/main" id="{8131017A-2C3A-4AB1-BEEC-173FE2B9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916113"/>
            <a:ext cx="421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1509" name="Picture 6" descr="FG20_00_02UN">
            <a:extLst>
              <a:ext uri="{FF2B5EF4-FFF2-40B4-BE49-F238E27FC236}">
                <a16:creationId xmlns:a16="http://schemas.microsoft.com/office/drawing/2014/main" id="{93D372D5-77BD-4B11-9E5A-B48FA49D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716088"/>
            <a:ext cx="42894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 Box 7">
            <a:extLst>
              <a:ext uri="{FF2B5EF4-FFF2-40B4-BE49-F238E27FC236}">
                <a16:creationId xmlns:a16="http://schemas.microsoft.com/office/drawing/2014/main" id="{9C1C99C5-5D84-4E6F-AF04-9A7E0E2F7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4803775"/>
            <a:ext cx="8994775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H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chưa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thể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xem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lượng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tiêu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chuẩn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để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tiên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đoán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giới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hạn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trình</a:t>
            </a:r>
            <a:r>
              <a:rPr lang="vi-VN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hóa học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</a:b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3FCCF80F-59F7-4928-B4F7-F924E62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85" y="4294188"/>
            <a:ext cx="419933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b="1" baseline="-25000" dirty="0">
                <a:solidFill>
                  <a:srgbClr val="CC00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O(ℓ)</a:t>
            </a:r>
            <a:r>
              <a:rPr lang="vi-VN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=</a:t>
            </a:r>
            <a:r>
              <a:rPr lang="vi-VN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b="1" baseline="-25000" dirty="0">
                <a:solidFill>
                  <a:srgbClr val="CC00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O(k)</a:t>
            </a:r>
            <a:r>
              <a:rPr lang="vi-VN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800" baseline="-25000" dirty="0" err="1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&gt;0 </a:t>
            </a:r>
            <a:endParaRPr lang="en-US" altLang="en-US" sz="2800" b="1" dirty="0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A53ECFFA-61A4-4A4F-9E43-077F8F21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4308475"/>
            <a:ext cx="4445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b="1" baseline="-250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O(r)</a:t>
            </a:r>
            <a:r>
              <a:rPr lang="vi-VN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=</a:t>
            </a:r>
            <a:r>
              <a:rPr lang="vi-VN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800" b="1" baseline="-250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O(ℓ)</a:t>
            </a:r>
            <a:r>
              <a:rPr lang="vi-VN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800" baseline="-25000" dirty="0" err="1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nc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&gt;0 </a:t>
            </a:r>
            <a:endParaRPr lang="en-US" altLang="en-US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1513" name="TextBox 1">
            <a:extLst>
              <a:ext uri="{FF2B5EF4-FFF2-40B4-BE49-F238E27FC236}">
                <a16:creationId xmlns:a16="http://schemas.microsoft.com/office/drawing/2014/main" id="{297BC165-85CC-4E30-B513-F51C61858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917700"/>
            <a:ext cx="1943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vi-VN" altLang="en-US" sz="3600" baseline="-25000">
                <a:latin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vi-VN" altLang="en-US" sz="36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22A01-E7B8-4210-AC34-2A267068E973}"/>
              </a:ext>
            </a:extLst>
          </p:cNvPr>
          <p:cNvSpPr txBox="1"/>
          <p:nvPr/>
        </p:nvSpPr>
        <p:spPr>
          <a:xfrm>
            <a:off x="4525963" y="1895475"/>
            <a:ext cx="194468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600" dirty="0">
                <a:solidFill>
                  <a:schemeClr val="bg1">
                    <a:lumMod val="95000"/>
                  </a:schemeClr>
                </a:solidFill>
                <a:sym typeface="Symbol" panose="05050102010706020507" pitchFamily="18" charset="2"/>
              </a:rPr>
              <a:t>H</a:t>
            </a:r>
            <a:r>
              <a:rPr lang="vi-VN" altLang="en-US" sz="3600" baseline="-25000" dirty="0">
                <a:solidFill>
                  <a:schemeClr val="bg1">
                    <a:lumMod val="95000"/>
                  </a:schemeClr>
                </a:solidFill>
                <a:sym typeface="Symbol" panose="05050102010706020507" pitchFamily="18" charset="2"/>
              </a:rPr>
              <a:t>nc</a:t>
            </a:r>
            <a:r>
              <a:rPr lang="en-US" altLang="en-US" sz="3600" dirty="0">
                <a:solidFill>
                  <a:schemeClr val="bg1">
                    <a:lumMod val="95000"/>
                  </a:schemeClr>
                </a:solidFill>
                <a:sym typeface="Symbol" panose="05050102010706020507" pitchFamily="18" charset="2"/>
              </a:rPr>
              <a:t>&gt;</a:t>
            </a:r>
            <a:r>
              <a:rPr lang="vi-VN" altLang="en-US" sz="3600" dirty="0">
                <a:solidFill>
                  <a:schemeClr val="bg1">
                    <a:lumMod val="9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olidFill>
                  <a:schemeClr val="bg1">
                    <a:lumMod val="95000"/>
                  </a:schemeClr>
                </a:solidFill>
                <a:sym typeface="Symbol" panose="05050102010706020507" pitchFamily="18" charset="2"/>
              </a:rPr>
              <a:t>0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515" name="TextBox 1">
            <a:extLst>
              <a:ext uri="{FF2B5EF4-FFF2-40B4-BE49-F238E27FC236}">
                <a16:creationId xmlns:a16="http://schemas.microsoft.com/office/drawing/2014/main" id="{E087CDAB-B4E5-42BC-8DA6-46276057F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624263"/>
            <a:ext cx="1233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30</a:t>
            </a:r>
            <a:r>
              <a:rPr lang="en-US" altLang="en-US" b="1" baseline="30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1516" name="TextBox 11">
            <a:extLst>
              <a:ext uri="{FF2B5EF4-FFF2-40B4-BE49-F238E27FC236}">
                <a16:creationId xmlns:a16="http://schemas.microsoft.com/office/drawing/2014/main" id="{7AB2CC4D-95BA-4810-BC9F-DE726C4E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1979613"/>
            <a:ext cx="1233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30</a:t>
            </a:r>
            <a:r>
              <a:rPr lang="en-US" altLang="en-US" b="1" baseline="30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48135" grpId="0"/>
      <p:bldP spid="21511" grpId="0" animBg="1"/>
      <p:bldP spid="215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9BAD8732-938D-4ABC-A617-E103453C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139700"/>
            <a:ext cx="5903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3600" b="1">
                <a:solidFill>
                  <a:srgbClr val="0000FF"/>
                </a:solidFill>
                <a:latin typeface="Arial" panose="020B0604020202020204" pitchFamily="34" charset="0"/>
              </a:rPr>
              <a:t>BIỂU THỨC </a:t>
            </a:r>
            <a:r>
              <a:rPr lang="en-US" altLang="en-US" sz="3600" b="1">
                <a:solidFill>
                  <a:srgbClr val="0000FF"/>
                </a:solidFill>
                <a:latin typeface="Arial" panose="020B0604020202020204" pitchFamily="34" charset="0"/>
              </a:rPr>
              <a:t>E</a:t>
            </a:r>
            <a:r>
              <a:rPr lang="vi-VN" altLang="en-US" sz="3600" b="1">
                <a:solidFill>
                  <a:srgbClr val="0000FF"/>
                </a:solidFill>
                <a:latin typeface="Arial" panose="020B0604020202020204" pitchFamily="34" charset="0"/>
              </a:rPr>
              <a:t>NTROPY</a:t>
            </a:r>
            <a:endParaRPr lang="en-US" altLang="en-US" sz="36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14">
            <a:extLst>
              <a:ext uri="{FF2B5EF4-FFF2-40B4-BE49-F238E27FC236}">
                <a16:creationId xmlns:a16="http://schemas.microsoft.com/office/drawing/2014/main" id="{2B61A1C6-357D-402B-80BD-806993C42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3556" name="Picture 15" descr="FG20_02_01UN">
            <a:extLst>
              <a:ext uri="{FF2B5EF4-FFF2-40B4-BE49-F238E27FC236}">
                <a16:creationId xmlns:a16="http://schemas.microsoft.com/office/drawing/2014/main" id="{148216B4-BCA7-4739-B4A3-A737C322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017588"/>
            <a:ext cx="23907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6">
            <a:extLst>
              <a:ext uri="{FF2B5EF4-FFF2-40B4-BE49-F238E27FC236}">
                <a16:creationId xmlns:a16="http://schemas.microsoft.com/office/drawing/2014/main" id="{ED44D60F-B1D8-40CF-A8CF-7347AC16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906838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HỆ THỨC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BOLTZMANN</a:t>
            </a:r>
          </a:p>
        </p:txBody>
      </p:sp>
      <p:sp>
        <p:nvSpPr>
          <p:cNvPr id="23558" name="Text Box 17">
            <a:extLst>
              <a:ext uri="{FF2B5EF4-FFF2-40B4-BE49-F238E27FC236}">
                <a16:creationId xmlns:a16="http://schemas.microsoft.com/office/drawing/2014/main" id="{6CA75D59-B9CF-45BD-A97C-247A24D3C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852738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026" name="Object 18">
            <a:extLst>
              <a:ext uri="{FF2B5EF4-FFF2-40B4-BE49-F238E27FC236}">
                <a16:creationId xmlns:a16="http://schemas.microsoft.com/office/drawing/2014/main" id="{7E9999D1-D14A-41BC-BDAC-CFAD76BEC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4267200"/>
          <a:ext cx="44465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5" imgW="1333500" imgH="431800" progId="Equation.3">
                  <p:embed/>
                </p:oleObj>
              </mc:Choice>
              <mc:Fallback>
                <p:oleObj name="Equation" r:id="rId5" imgW="13335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267200"/>
                        <a:ext cx="4446587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9">
            <a:extLst>
              <a:ext uri="{FF2B5EF4-FFF2-40B4-BE49-F238E27FC236}">
                <a16:creationId xmlns:a16="http://schemas.microsoft.com/office/drawing/2014/main" id="{B78690BA-D24C-4A49-8283-07E582AA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33988"/>
            <a:ext cx="3527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400">
                <a:solidFill>
                  <a:srgbClr val="9900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990000"/>
                </a:solidFill>
                <a:latin typeface="Arial" panose="020B0604020202020204" pitchFamily="34" charset="0"/>
              </a:rPr>
              <a:t>- hằng số Boltzmann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Arial" panose="020B0604020202020204" pitchFamily="34" charset="0"/>
              </a:rPr>
              <a:t>= 1.38 x 10-23 J/K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W- xác suất nhiệt động</a:t>
            </a:r>
          </a:p>
        </p:txBody>
      </p:sp>
      <p:sp>
        <p:nvSpPr>
          <p:cNvPr id="1034" name="Text Box 20">
            <a:extLst>
              <a:ext uri="{FF2B5EF4-FFF2-40B4-BE49-F238E27FC236}">
                <a16:creationId xmlns:a16="http://schemas.microsoft.com/office/drawing/2014/main" id="{F3E430DD-B0DA-41C3-BE13-753A9B9B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5013325"/>
            <a:ext cx="4568825" cy="1323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= 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</a:rPr>
              <a:t>n.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lnW </a:t>
            </a:r>
            <a:endParaRPr lang="vi-VN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b="1">
                <a:latin typeface="Arial" panose="020B0604020202020204" pitchFamily="34" charset="0"/>
              </a:rPr>
              <a:t>     </a:t>
            </a:r>
            <a:r>
              <a:rPr lang="en-US" altLang="en-US" b="1">
                <a:latin typeface="Arial" panose="020B0604020202020204" pitchFamily="34" charset="0"/>
              </a:rPr>
              <a:t>(</a:t>
            </a:r>
            <a:r>
              <a:rPr lang="en-US" altLang="en-US">
                <a:latin typeface="Arial" panose="020B0604020202020204" pitchFamily="34" charset="0"/>
              </a:rPr>
              <a:t>tính cho </a:t>
            </a:r>
            <a:r>
              <a:rPr lang="vi-VN" altLang="en-US">
                <a:latin typeface="Arial" panose="020B0604020202020204" pitchFamily="34" charset="0"/>
              </a:rPr>
              <a:t>n </a:t>
            </a:r>
            <a:r>
              <a:rPr lang="en-US" altLang="en-US">
                <a:latin typeface="Arial" panose="020B0604020202020204" pitchFamily="34" charset="0"/>
              </a:rPr>
              <a:t>mol chất)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0535BB-C94E-4EEF-BBC7-0E8FC1182541}"/>
              </a:ext>
            </a:extLst>
          </p:cNvPr>
          <p:cNvSpPr/>
          <p:nvPr/>
        </p:nvSpPr>
        <p:spPr>
          <a:xfrm>
            <a:off x="4538663" y="1135063"/>
            <a:ext cx="1223962" cy="10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DFC4A-5646-46E2-9517-6A565F7F3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1470025"/>
            <a:ext cx="433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>
                <a:solidFill>
                  <a:srgbClr val="006600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283E3-38C6-4669-9F00-552B2FC87A35}"/>
              </a:ext>
            </a:extLst>
          </p:cNvPr>
          <p:cNvSpPr/>
          <p:nvPr/>
        </p:nvSpPr>
        <p:spPr>
          <a:xfrm>
            <a:off x="5767388" y="1144588"/>
            <a:ext cx="863600" cy="10779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C577A-6642-4693-A464-3AE71FDF2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1379538"/>
            <a:ext cx="4333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</a:rPr>
              <a:t>2</a:t>
            </a:r>
            <a:endParaRPr lang="en-US" altLang="en-US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D216-1149-4D48-8E4C-1BD472944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13716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solidFill>
                  <a:srgbClr val="006600"/>
                </a:solidFill>
                <a:latin typeface="Arial" panose="020B0604020202020204" pitchFamily="34" charset="0"/>
              </a:rPr>
              <a:t>S</a:t>
            </a:r>
            <a:r>
              <a:rPr lang="vi-VN" altLang="en-US" sz="2400" baseline="-25000">
                <a:solidFill>
                  <a:srgbClr val="006600"/>
                </a:solidFill>
                <a:latin typeface="Arial" panose="020B0604020202020204" pitchFamily="34" charset="0"/>
              </a:rPr>
              <a:t>1</a:t>
            </a:r>
            <a:r>
              <a:rPr lang="vi-VN" altLang="en-US" sz="2400">
                <a:solidFill>
                  <a:srgbClr val="006600"/>
                </a:solidFill>
                <a:latin typeface="Arial" panose="020B0604020202020204" pitchFamily="34" charset="0"/>
              </a:rPr>
              <a:t>= f(W</a:t>
            </a:r>
            <a:r>
              <a:rPr lang="vi-VN" altLang="en-US" sz="2400" baseline="-25000">
                <a:solidFill>
                  <a:srgbClr val="006600"/>
                </a:solidFill>
                <a:latin typeface="Arial" panose="020B0604020202020204" pitchFamily="34" charset="0"/>
              </a:rPr>
              <a:t>1</a:t>
            </a:r>
            <a:r>
              <a:rPr lang="vi-VN" altLang="en-US" sz="2400">
                <a:solidFill>
                  <a:srgbClr val="006600"/>
                </a:solidFill>
                <a:latin typeface="Arial" panose="020B0604020202020204" pitchFamily="34" charset="0"/>
              </a:rPr>
              <a:t>)</a:t>
            </a:r>
            <a:endParaRPr lang="en-US" altLang="en-US" sz="240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F4B4C-F596-4568-9C59-E1EAEEACD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1384300"/>
            <a:ext cx="1584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solidFill>
                  <a:srgbClr val="CC00FF"/>
                </a:solidFill>
                <a:latin typeface="Arial" panose="020B0604020202020204" pitchFamily="34" charset="0"/>
              </a:rPr>
              <a:t>S</a:t>
            </a:r>
            <a:r>
              <a:rPr lang="vi-VN" altLang="en-US" sz="2400" baseline="-25000">
                <a:solidFill>
                  <a:srgbClr val="CC00FF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400">
                <a:solidFill>
                  <a:srgbClr val="CC00FF"/>
                </a:solidFill>
                <a:latin typeface="Arial" panose="020B0604020202020204" pitchFamily="34" charset="0"/>
              </a:rPr>
              <a:t>= f(W</a:t>
            </a:r>
            <a:r>
              <a:rPr lang="vi-VN" altLang="en-US" sz="2400" baseline="-25000">
                <a:solidFill>
                  <a:srgbClr val="CC00FF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400">
                <a:solidFill>
                  <a:srgbClr val="CC00FF"/>
                </a:solidFill>
                <a:latin typeface="Arial" panose="020B0604020202020204" pitchFamily="34" charset="0"/>
              </a:rPr>
              <a:t>)</a:t>
            </a:r>
            <a:endParaRPr lang="en-US" altLang="en-US" sz="2400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99A06-5605-461D-8638-0E825991E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2792413"/>
            <a:ext cx="8353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>
                <a:latin typeface="Arial" panose="020B0604020202020204" pitchFamily="34" charset="0"/>
              </a:rPr>
              <a:t>                                 </a:t>
            </a:r>
            <a:r>
              <a:rPr lang="vi-VN" altLang="en-US" sz="2800">
                <a:latin typeface="Arial" panose="020B0604020202020204" pitchFamily="34" charset="0"/>
              </a:rPr>
              <a:t>S =  S</a:t>
            </a:r>
            <a:r>
              <a:rPr lang="vi-VN" altLang="en-US" sz="2800" baseline="-25000">
                <a:latin typeface="Arial" panose="020B0604020202020204" pitchFamily="34" charset="0"/>
              </a:rPr>
              <a:t>1</a:t>
            </a:r>
            <a:r>
              <a:rPr lang="vi-VN" altLang="en-US" sz="2800">
                <a:latin typeface="Arial" panose="020B0604020202020204" pitchFamily="34" charset="0"/>
              </a:rPr>
              <a:t> +  S</a:t>
            </a:r>
            <a:r>
              <a:rPr lang="vi-VN" altLang="en-US" sz="2800" baseline="-25000">
                <a:latin typeface="Arial" panose="020B0604020202020204" pitchFamily="34" charset="0"/>
              </a:rPr>
              <a:t>2</a:t>
            </a:r>
            <a:r>
              <a:rPr lang="vi-VN" altLang="en-US" sz="2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latin typeface="Arial" panose="020B0604020202020204" pitchFamily="34" charset="0"/>
                <a:sym typeface="Symbol" panose="05050102010706020507" pitchFamily="18" charset="2"/>
              </a:rPr>
              <a:t>f(W</a:t>
            </a:r>
            <a:r>
              <a:rPr lang="vi-VN" altLang="en-US" sz="2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vi-VN" altLang="en-US" sz="2800">
                <a:latin typeface="Arial" panose="020B0604020202020204" pitchFamily="34" charset="0"/>
                <a:sym typeface="Symbol" panose="05050102010706020507" pitchFamily="18" charset="2"/>
              </a:rPr>
              <a:t>.W</a:t>
            </a:r>
            <a:r>
              <a:rPr lang="vi-VN" altLang="en-US" sz="2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vi-VN" altLang="en-US" sz="2800">
                <a:latin typeface="Arial" panose="020B0604020202020204" pitchFamily="34" charset="0"/>
                <a:sym typeface="Symbol" panose="05050102010706020507" pitchFamily="18" charset="2"/>
              </a:rPr>
              <a:t>) =</a:t>
            </a:r>
            <a:r>
              <a:rPr lang="vi-VN" altLang="en-US" sz="2800">
                <a:latin typeface="Arial" panose="020B0604020202020204" pitchFamily="34" charset="0"/>
              </a:rPr>
              <a:t> f(W</a:t>
            </a:r>
            <a:r>
              <a:rPr lang="vi-VN" altLang="en-US" sz="2800" baseline="-25000">
                <a:latin typeface="Arial" panose="020B0604020202020204" pitchFamily="34" charset="0"/>
              </a:rPr>
              <a:t>1</a:t>
            </a:r>
            <a:r>
              <a:rPr lang="vi-VN" altLang="en-US" sz="2800">
                <a:latin typeface="Arial" panose="020B0604020202020204" pitchFamily="34" charset="0"/>
              </a:rPr>
              <a:t>)  + f(W</a:t>
            </a:r>
            <a:r>
              <a:rPr lang="vi-VN" altLang="en-US" sz="2800" baseline="-25000">
                <a:latin typeface="Arial" panose="020B0604020202020204" pitchFamily="34" charset="0"/>
              </a:rPr>
              <a:t>2</a:t>
            </a:r>
            <a:r>
              <a:rPr lang="vi-VN" altLang="en-US" sz="2800">
                <a:latin typeface="Arial" panose="020B0604020202020204" pitchFamily="34" charset="0"/>
              </a:rPr>
              <a:t>) </a:t>
            </a:r>
            <a:r>
              <a:rPr lang="vi-VN" altLang="en-US" sz="2800">
                <a:latin typeface="Arial" panose="020B0604020202020204" pitchFamily="34" charset="0"/>
                <a:sym typeface="Symbol" panose="05050102010706020507" pitchFamily="18" charset="2"/>
              </a:rPr>
              <a:t> f : hàm logarit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6478A-0E34-45DE-B7ED-8B6FFDD8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438400"/>
            <a:ext cx="3887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S = f(W) = f(W</a:t>
            </a:r>
            <a:r>
              <a:rPr lang="vi-VN" altLang="en-US" sz="2800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vi-V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.W</a:t>
            </a:r>
            <a:r>
              <a:rPr lang="vi-VN" altLang="en-US" sz="2800" baseline="-250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  <a:endParaRPr lang="en-US" altLang="en-US" sz="28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449105D-AF09-4F35-B29B-68F4DFFF11ED}"/>
              </a:ext>
            </a:extLst>
          </p:cNvPr>
          <p:cNvSpPr/>
          <p:nvPr/>
        </p:nvSpPr>
        <p:spPr>
          <a:xfrm rot="16200000" flipV="1">
            <a:off x="5457826" y="1343025"/>
            <a:ext cx="215900" cy="2016125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A9408-305C-4880-84F9-11953A8BB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4460875"/>
            <a:ext cx="316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(Tính cho 1 tiểu phân)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  <p:bldP spid="1033" grpId="0"/>
      <p:bldP spid="1034" grpId="0" animBg="1"/>
      <p:bldP spid="2" grpId="0" animBg="1"/>
      <p:bldP spid="3" grpId="0"/>
      <p:bldP spid="4" grpId="0" animBg="1"/>
      <p:bldP spid="15" grpId="0"/>
      <p:bldP spid="5" grpId="0"/>
      <p:bldP spid="17" grpId="0"/>
      <p:bldP spid="6" grpId="0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ED419-4CFA-4AB0-B6AE-3D770526F18F}"/>
              </a:ext>
            </a:extLst>
          </p:cNvPr>
          <p:cNvSpPr txBox="1"/>
          <p:nvPr/>
        </p:nvSpPr>
        <p:spPr>
          <a:xfrm>
            <a:off x="141448" y="245866"/>
            <a:ext cx="91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NGUYÊN LÝ THỨ HAI CỦA NHIỆT ĐỘNG HỌC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E6038-735D-4D20-96D7-686FCE1BD0FE}"/>
              </a:ext>
            </a:extLst>
          </p:cNvPr>
          <p:cNvSpPr txBox="1"/>
          <p:nvPr/>
        </p:nvSpPr>
        <p:spPr>
          <a:xfrm>
            <a:off x="144224" y="951892"/>
            <a:ext cx="8591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06600"/>
                </a:solidFill>
              </a:rPr>
              <a:t>Trong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biến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đổi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vô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cùng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nhỏ</a:t>
            </a:r>
            <a:r>
              <a:rPr lang="en-US" sz="3000" dirty="0">
                <a:solidFill>
                  <a:srgbClr val="006600"/>
                </a:solidFill>
              </a:rPr>
              <a:t>, </a:t>
            </a:r>
            <a:r>
              <a:rPr lang="en-US" sz="3000" dirty="0" err="1">
                <a:solidFill>
                  <a:srgbClr val="006600"/>
                </a:solidFill>
              </a:rPr>
              <a:t>một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hệ</a:t>
            </a:r>
            <a:r>
              <a:rPr lang="en-US" sz="3000" dirty="0">
                <a:solidFill>
                  <a:srgbClr val="006600"/>
                </a:solidFill>
              </a:rPr>
              <a:t>  ở </a:t>
            </a:r>
            <a:r>
              <a:rPr lang="en-US" sz="3000" dirty="0" err="1">
                <a:solidFill>
                  <a:srgbClr val="006600"/>
                </a:solidFill>
              </a:rPr>
              <a:t>nhiệt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độ</a:t>
            </a:r>
            <a:r>
              <a:rPr lang="en-US" sz="3000" dirty="0">
                <a:solidFill>
                  <a:srgbClr val="006600"/>
                </a:solidFill>
              </a:rPr>
              <a:t> T </a:t>
            </a:r>
            <a:r>
              <a:rPr lang="en-US" sz="3000" dirty="0" err="1">
                <a:solidFill>
                  <a:srgbClr val="006600"/>
                </a:solidFill>
              </a:rPr>
              <a:t>trao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đổi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với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môi</a:t>
            </a:r>
            <a:r>
              <a:rPr lang="en-US" sz="3000" dirty="0">
                <a:solidFill>
                  <a:srgbClr val="006600"/>
                </a:solidFill>
              </a:rPr>
              <a:t> tr</a:t>
            </a:r>
            <a:r>
              <a:rPr lang="vi-VN" sz="3000" dirty="0">
                <a:solidFill>
                  <a:srgbClr val="006600"/>
                </a:solidFill>
              </a:rPr>
              <a:t>ư</a:t>
            </a:r>
            <a:r>
              <a:rPr lang="en-US" sz="3000" dirty="0" err="1">
                <a:solidFill>
                  <a:srgbClr val="006600"/>
                </a:solidFill>
              </a:rPr>
              <a:t>ờng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một</a:t>
            </a:r>
            <a:r>
              <a:rPr lang="en-US" sz="3000" dirty="0">
                <a:solidFill>
                  <a:srgbClr val="006600"/>
                </a:solidFill>
              </a:rPr>
              <a:t> l</a:t>
            </a:r>
            <a:r>
              <a:rPr lang="vi-VN" sz="3000" dirty="0">
                <a:solidFill>
                  <a:srgbClr val="006600"/>
                </a:solidFill>
              </a:rPr>
              <a:t>ư</a:t>
            </a:r>
            <a:r>
              <a:rPr lang="en-US" sz="3000" dirty="0" err="1">
                <a:solidFill>
                  <a:srgbClr val="006600"/>
                </a:solidFill>
              </a:rPr>
              <a:t>ợng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 err="1">
                <a:solidFill>
                  <a:srgbClr val="006600"/>
                </a:solidFill>
              </a:rPr>
              <a:t>nhiệt</a:t>
            </a:r>
            <a:r>
              <a:rPr lang="en-US" sz="3000" dirty="0">
                <a:solidFill>
                  <a:srgbClr val="006600"/>
                </a:solidFill>
              </a:rPr>
              <a:t> </a:t>
            </a:r>
            <a:r>
              <a:rPr lang="en-US" sz="3000" dirty="0">
                <a:solidFill>
                  <a:srgbClr val="006600"/>
                </a:solidFill>
                <a:sym typeface="Symbol" panose="05050102010706020507" pitchFamily="18" charset="2"/>
              </a:rPr>
              <a:t>Q </a:t>
            </a:r>
            <a:r>
              <a:rPr lang="en-US" sz="3000" dirty="0" err="1">
                <a:solidFill>
                  <a:srgbClr val="006600"/>
                </a:solidFill>
                <a:sym typeface="Symbol" panose="05050102010706020507" pitchFamily="18" charset="2"/>
              </a:rPr>
              <a:t>có</a:t>
            </a:r>
            <a:r>
              <a:rPr lang="en-US" sz="3000" dirty="0">
                <a:solidFill>
                  <a:srgbClr val="006600"/>
                </a:solidFill>
                <a:sym typeface="Symbol" panose="05050102010706020507" pitchFamily="18" charset="2"/>
              </a:rPr>
              <a:t>:</a:t>
            </a:r>
            <a:endParaRPr lang="en-US" sz="2800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C4B8D-41B7-4B1B-8BE3-6DE26ED07038}"/>
                  </a:ext>
                </a:extLst>
              </p:cNvPr>
              <p:cNvSpPr txBox="1"/>
              <p:nvPr/>
            </p:nvSpPr>
            <p:spPr>
              <a:xfrm>
                <a:off x="326393" y="1772816"/>
                <a:ext cx="8409233" cy="1535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       </a:t>
                </a:r>
                <a:r>
                  <a:rPr lang="en-US" sz="3200" dirty="0">
                    <a:solidFill>
                      <a:srgbClr val="0000FF"/>
                    </a:solidFill>
                  </a:rPr>
                  <a:t>QT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thuận</a:t>
                </a:r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nghịch</a:t>
                </a:r>
                <a:r>
                  <a:rPr lang="en-US" sz="3200" dirty="0">
                    <a:solidFill>
                      <a:srgbClr val="0000FF"/>
                    </a:solidFill>
                  </a:rPr>
                  <a:t>:      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dS</a:t>
                </a:r>
                <a:r>
                  <a:rPr lang="en-US" sz="32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</a:p>
              <a:p>
                <a:r>
                  <a:rPr lang="en-US" sz="3200" dirty="0"/>
                  <a:t>       </a:t>
                </a:r>
                <a:r>
                  <a:rPr lang="en-US" sz="3200" dirty="0">
                    <a:solidFill>
                      <a:srgbClr val="CC00FF"/>
                    </a:solidFill>
                  </a:rPr>
                  <a:t>QT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bất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thuận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nghịch</a:t>
                </a:r>
                <a:r>
                  <a:rPr lang="en-US" sz="3200" dirty="0">
                    <a:solidFill>
                      <a:srgbClr val="CC00FF"/>
                    </a:solidFill>
                  </a:rPr>
                  <a:t>: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dS</a:t>
                </a:r>
                <a:r>
                  <a:rPr lang="en-US" sz="3200" dirty="0">
                    <a:solidFill>
                      <a:srgbClr val="CC00FF"/>
                    </a:solidFill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32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C4B8D-41B7-4B1B-8BE3-6DE26ED07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93" y="1772816"/>
                <a:ext cx="8409233" cy="1535164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93B87C-6FD4-45B6-874C-98442A8CF8A0}"/>
                  </a:ext>
                </a:extLst>
              </p:cNvPr>
              <p:cNvSpPr txBox="1"/>
              <p:nvPr/>
            </p:nvSpPr>
            <p:spPr>
              <a:xfrm>
                <a:off x="245071" y="3307980"/>
                <a:ext cx="8653857" cy="321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6600"/>
                    </a:solidFill>
                  </a:rPr>
                  <a:t>Biến </a:t>
                </a:r>
                <a:r>
                  <a:rPr lang="en-US" sz="3200" dirty="0" err="1">
                    <a:solidFill>
                      <a:srgbClr val="006600"/>
                    </a:solidFill>
                  </a:rPr>
                  <a:t>đổi</a:t>
                </a:r>
                <a:r>
                  <a:rPr lang="en-US" sz="3200" dirty="0">
                    <a:solidFill>
                      <a:srgbClr val="00660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6600"/>
                    </a:solidFill>
                  </a:rPr>
                  <a:t>hữu</a:t>
                </a:r>
                <a:r>
                  <a:rPr lang="en-US" sz="3200" dirty="0">
                    <a:solidFill>
                      <a:srgbClr val="00660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6600"/>
                    </a:solidFill>
                  </a:rPr>
                  <a:t>hạn</a:t>
                </a:r>
                <a:r>
                  <a:rPr lang="en-US" sz="3200" dirty="0">
                    <a:solidFill>
                      <a:srgbClr val="006600"/>
                    </a:solidFill>
                  </a:rPr>
                  <a:t>:  1  </a:t>
                </a:r>
                <a:r>
                  <a:rPr 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sz="3200" dirty="0">
                    <a:solidFill>
                      <a:srgbClr val="006600"/>
                    </a:solidFill>
                  </a:rPr>
                  <a:t>  2 </a:t>
                </a:r>
              </a:p>
              <a:p>
                <a:r>
                  <a:rPr lang="en-US" sz="3200" dirty="0">
                    <a:solidFill>
                      <a:srgbClr val="0000FF"/>
                    </a:solidFill>
                  </a:rPr>
                  <a:t>QT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thuận</a:t>
                </a:r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nghịch</a:t>
                </a:r>
                <a:r>
                  <a:rPr lang="en-US" sz="3200" dirty="0">
                    <a:solidFill>
                      <a:srgbClr val="0000FF"/>
                    </a:solidFill>
                  </a:rPr>
                  <a:t>:  </a:t>
                </a:r>
                <a:r>
                  <a:rPr 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sz="3200" dirty="0">
                    <a:solidFill>
                      <a:srgbClr val="0000FF"/>
                    </a:solidFill>
                  </a:rPr>
                  <a:t>S = S</a:t>
                </a:r>
                <a:r>
                  <a:rPr lang="en-US" sz="32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sz="3200" dirty="0">
                    <a:solidFill>
                      <a:srgbClr val="0000FF"/>
                    </a:solidFill>
                  </a:rPr>
                  <a:t> – S</a:t>
                </a:r>
                <a:r>
                  <a:rPr lang="en-US" sz="3200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endParaRPr lang="vi-VN" sz="3200" dirty="0">
                  <a:solidFill>
                    <a:srgbClr val="0000FF"/>
                  </a:solidFill>
                </a:endParaRPr>
              </a:p>
              <a:p>
                <a:r>
                  <a:rPr lang="en-US" sz="3200" dirty="0">
                    <a:solidFill>
                      <a:srgbClr val="C00000"/>
                    </a:solidFill>
                  </a:rPr>
                  <a:t>QT </a:t>
                </a:r>
                <a:r>
                  <a:rPr lang="en-US" sz="3200" dirty="0" err="1">
                    <a:solidFill>
                      <a:srgbClr val="C00000"/>
                    </a:solidFill>
                  </a:rPr>
                  <a:t>thuận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00000"/>
                    </a:solidFill>
                  </a:rPr>
                  <a:t>nghịch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00000"/>
                    </a:solidFill>
                  </a:rPr>
                  <a:t>đẳng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00000"/>
                    </a:solidFill>
                  </a:rPr>
                  <a:t>nhiệt</a:t>
                </a:r>
                <a:r>
                  <a:rPr lang="en-US" sz="3200" dirty="0">
                    <a:solidFill>
                      <a:srgbClr val="C00000"/>
                    </a:solidFill>
                  </a:rPr>
                  <a:t>: </a:t>
                </a:r>
                <a:r>
                  <a:rPr 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sz="3200" dirty="0">
                    <a:solidFill>
                      <a:srgbClr val="C00000"/>
                    </a:solidFill>
                  </a:rPr>
                  <a:t>S = S</a:t>
                </a:r>
                <a:r>
                  <a:rPr lang="en-US" sz="3200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sz="3200" dirty="0">
                    <a:solidFill>
                      <a:srgbClr val="C00000"/>
                    </a:solidFill>
                  </a:rPr>
                  <a:t> – S</a:t>
                </a:r>
                <a:r>
                  <a:rPr lang="en-US" sz="32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3200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</a:endParaRPr>
              </a:p>
              <a:p>
                <a:r>
                  <a:rPr lang="en-US" sz="3200" dirty="0">
                    <a:solidFill>
                      <a:srgbClr val="CC00FF"/>
                    </a:solidFill>
                  </a:rPr>
                  <a:t>QT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bất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thuận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nghịch</a:t>
                </a:r>
                <a:r>
                  <a:rPr lang="en-US" sz="3200" dirty="0">
                    <a:solidFill>
                      <a:srgbClr val="CC00FF"/>
                    </a:solidFill>
                  </a:rPr>
                  <a:t>: </a:t>
                </a:r>
                <a:r>
                  <a:rPr lang="en-US" sz="32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sz="3200" dirty="0">
                    <a:solidFill>
                      <a:srgbClr val="CC00FF"/>
                    </a:solidFill>
                  </a:rPr>
                  <a:t>S = S</a:t>
                </a:r>
                <a:r>
                  <a:rPr lang="en-US" sz="3200" baseline="-25000" dirty="0">
                    <a:solidFill>
                      <a:srgbClr val="CC00FF"/>
                    </a:solidFill>
                  </a:rPr>
                  <a:t>2</a:t>
                </a:r>
                <a:r>
                  <a:rPr lang="en-US" sz="3200" dirty="0">
                    <a:solidFill>
                      <a:srgbClr val="CC00FF"/>
                    </a:solidFill>
                  </a:rPr>
                  <a:t> – S</a:t>
                </a:r>
                <a:r>
                  <a:rPr lang="en-US" sz="3200" baseline="-25000" dirty="0">
                    <a:solidFill>
                      <a:srgbClr val="CC00FF"/>
                    </a:solidFill>
                  </a:rPr>
                  <a:t>1</a:t>
                </a:r>
                <a:r>
                  <a:rPr lang="en-US" sz="3200" dirty="0">
                    <a:solidFill>
                      <a:srgbClr val="CC00FF"/>
                    </a:solidFill>
                  </a:rPr>
                  <a:t> &gt;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32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nary>
                  </m:oMath>
                </a14:m>
                <a:endParaRPr lang="en-US" sz="3200" dirty="0">
                  <a:solidFill>
                    <a:srgbClr val="CC00FF"/>
                  </a:solidFill>
                </a:endParaRPr>
              </a:p>
              <a:p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93B87C-6FD4-45B6-874C-98442A8C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1" y="3307980"/>
                <a:ext cx="8653857" cy="3219536"/>
              </a:xfrm>
              <a:prstGeom prst="rect">
                <a:avLst/>
              </a:prstGeom>
              <a:blipFill>
                <a:blip r:embed="rId8"/>
                <a:stretch>
                  <a:fillRect l="-1761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5CF52-3AFA-4C4F-B963-6424C81FBB59}"/>
              </a:ext>
            </a:extLst>
          </p:cNvPr>
          <p:cNvSpPr txBox="1"/>
          <p:nvPr/>
        </p:nvSpPr>
        <p:spPr>
          <a:xfrm>
            <a:off x="1763688" y="259494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 THIÊN 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A6FC5-6197-4CF0-A10A-C37A78D8E229}"/>
              </a:ext>
            </a:extLst>
          </p:cNvPr>
          <p:cNvSpPr txBox="1"/>
          <p:nvPr/>
        </p:nvSpPr>
        <p:spPr>
          <a:xfrm>
            <a:off x="142433" y="913625"/>
            <a:ext cx="8750047" cy="2216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TRONG HỆ CÔ LẬP 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Q = 0  </a:t>
            </a:r>
            <a:r>
              <a:rPr lang="en-US" sz="3200" b="1" dirty="0">
                <a:solidFill>
                  <a:srgbClr val="C00000"/>
                </a:solidFill>
                <a:sym typeface="Symbol" panose="05050102010706020507" pitchFamily="18" charset="2"/>
              </a:rPr>
              <a:t>S  0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        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S &gt; 0 :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quá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trình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tự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phát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(S).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        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S = 0,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S</a:t>
            </a:r>
            <a:r>
              <a:rPr lang="en-US" sz="3200" baseline="-25000" dirty="0" err="1">
                <a:solidFill>
                  <a:srgbClr val="006600"/>
                </a:solidFill>
                <a:sym typeface="Symbol" panose="05050102010706020507" pitchFamily="18" charset="2"/>
              </a:rPr>
              <a:t>max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: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hệ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cân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bằng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(S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không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đổi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).</a:t>
            </a:r>
            <a:endParaRPr lang="en-US" sz="3200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46325-15B0-4284-ADCF-C06988CB6E9E}"/>
                  </a:ext>
                </a:extLst>
              </p:cNvPr>
              <p:cNvSpPr txBox="1"/>
              <p:nvPr/>
            </p:nvSpPr>
            <p:spPr>
              <a:xfrm>
                <a:off x="88964" y="3212976"/>
                <a:ext cx="8856984" cy="3390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MÔI TR</a:t>
                </a:r>
                <a:r>
                  <a:rPr lang="vi-VN" sz="3200" b="1" dirty="0">
                    <a:solidFill>
                      <a:srgbClr val="FF0000"/>
                    </a:solidFill>
                  </a:rPr>
                  <a:t>Ư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ỜNG</a:t>
                </a:r>
                <a:r>
                  <a:rPr lang="en-US" sz="3200" dirty="0"/>
                  <a:t>: </a:t>
                </a:r>
                <a:r>
                  <a:rPr lang="en-US" sz="3200" dirty="0" err="1"/>
                  <a:t>thùng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chứa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khổng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lồ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nên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xem</a:t>
                </a:r>
                <a:r>
                  <a:rPr lang="en-US" sz="3200" dirty="0"/>
                  <a:t> V,P,T </a:t>
                </a:r>
                <a:r>
                  <a:rPr lang="en-US" sz="3200" dirty="0" err="1"/>
                  <a:t>không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đổi</a:t>
                </a:r>
                <a:r>
                  <a:rPr lang="en-US" sz="3200" dirty="0"/>
                  <a:t>. </a:t>
                </a:r>
                <a:r>
                  <a:rPr lang="en-US" sz="3200" dirty="0">
                    <a:sym typeface="Symbol" panose="05050102010706020507" pitchFamily="18" charset="2"/>
                  </a:rPr>
                  <a:t> </a:t>
                </a:r>
                <a:r>
                  <a:rPr lang="en-US" sz="3200" dirty="0" err="1">
                    <a:sym typeface="Symbol" panose="05050102010706020507" pitchFamily="18" charset="2"/>
                  </a:rPr>
                  <a:t>Q</a:t>
                </a:r>
                <a:r>
                  <a:rPr lang="en-US" sz="3200" baseline="-25000" dirty="0" err="1">
                    <a:sym typeface="Symbol" panose="05050102010706020507" pitchFamily="18" charset="2"/>
                  </a:rPr>
                  <a:t>mt</a:t>
                </a:r>
                <a:r>
                  <a:rPr lang="en-US" sz="3200" dirty="0">
                    <a:sym typeface="Symbol" panose="05050102010706020507" pitchFamily="18" charset="2"/>
                  </a:rPr>
                  <a:t> = </a:t>
                </a:r>
                <a:r>
                  <a:rPr lang="en-US" sz="3200" dirty="0" err="1">
                    <a:sym typeface="Symbol" panose="05050102010706020507" pitchFamily="18" charset="2"/>
                  </a:rPr>
                  <a:t>U</a:t>
                </a:r>
                <a:r>
                  <a:rPr lang="en-US" sz="3200" baseline="-25000" dirty="0" err="1">
                    <a:sym typeface="Symbol" panose="05050102010706020507" pitchFamily="18" charset="2"/>
                  </a:rPr>
                  <a:t>mt</a:t>
                </a:r>
                <a:r>
                  <a:rPr lang="en-US" sz="3200" dirty="0">
                    <a:sym typeface="Symbol" panose="05050102010706020507" pitchFamily="18" charset="2"/>
                  </a:rPr>
                  <a:t> + A = </a:t>
                </a:r>
                <a:r>
                  <a:rPr lang="en-US" sz="3200" dirty="0" err="1">
                    <a:sym typeface="Symbol" panose="05050102010706020507" pitchFamily="18" charset="2"/>
                  </a:rPr>
                  <a:t>U</a:t>
                </a:r>
                <a:r>
                  <a:rPr lang="en-US" sz="3200" baseline="-25000" dirty="0" err="1">
                    <a:sym typeface="Symbol" panose="05050102010706020507" pitchFamily="18" charset="2"/>
                  </a:rPr>
                  <a:t>mt</a:t>
                </a:r>
                <a:r>
                  <a:rPr lang="en-US" sz="3200" dirty="0">
                    <a:sym typeface="Symbol" panose="05050102010706020507" pitchFamily="18" charset="2"/>
                  </a:rPr>
                  <a:t> (A=0)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sym typeface="Symbol" panose="05050102010706020507" pitchFamily="18" charset="2"/>
                  </a:rPr>
                  <a:t>  </a:t>
                </a:r>
                <a:r>
                  <a:rPr lang="en-US" sz="3200" dirty="0" err="1">
                    <a:sym typeface="Symbol" panose="05050102010706020507" pitchFamily="18" charset="2"/>
                  </a:rPr>
                  <a:t>Q</a:t>
                </a:r>
                <a:r>
                  <a:rPr lang="en-US" sz="3200" baseline="-25000" dirty="0" err="1">
                    <a:sym typeface="Symbol" panose="05050102010706020507" pitchFamily="18" charset="2"/>
                  </a:rPr>
                  <a:t>mt</a:t>
                </a:r>
                <a:r>
                  <a:rPr lang="en-US" sz="3200" dirty="0">
                    <a:sym typeface="Symbol" panose="05050102010706020507" pitchFamily="18" charset="2"/>
                  </a:rPr>
                  <a:t> </a:t>
                </a:r>
                <a:r>
                  <a:rPr lang="en-US" sz="3200" dirty="0" err="1">
                    <a:sym typeface="Symbol" panose="05050102010706020507" pitchFamily="18" charset="2"/>
                  </a:rPr>
                  <a:t>cách</a:t>
                </a:r>
                <a:r>
                  <a:rPr 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sz="3200" dirty="0" err="1">
                    <a:sym typeface="Symbol" panose="05050102010706020507" pitchFamily="18" charset="2"/>
                  </a:rPr>
                  <a:t>tiến</a:t>
                </a:r>
                <a:r>
                  <a:rPr 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sz="3200" dirty="0" err="1">
                    <a:sym typeface="Symbol" panose="05050102010706020507" pitchFamily="18" charset="2"/>
                  </a:rPr>
                  <a:t>hành</a:t>
                </a:r>
                <a:r>
                  <a:rPr 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sz="3200" dirty="0" err="1">
                    <a:sym typeface="Symbol" panose="05050102010706020507" pitchFamily="18" charset="2"/>
                  </a:rPr>
                  <a:t>quá</a:t>
                </a:r>
                <a:r>
                  <a:rPr 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sz="3200" dirty="0" err="1">
                    <a:sym typeface="Symbol" panose="05050102010706020507" pitchFamily="18" charset="2"/>
                  </a:rPr>
                  <a:t>trình</a:t>
                </a:r>
                <a:r>
                  <a:rPr lang="en-US" sz="3200" dirty="0">
                    <a:sym typeface="Symbol" panose="05050102010706020507" pitchFamily="18" charset="2"/>
                  </a:rPr>
                  <a:t> (TN hay BTN)</a:t>
                </a:r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sym typeface="Symbol" panose="05050102010706020507" pitchFamily="18" charset="2"/>
                  </a:rPr>
                  <a:t>                     </a:t>
                </a:r>
                <a:r>
                  <a:rPr lang="en-US" sz="3600" dirty="0">
                    <a:sym typeface="Symbol" panose="05050102010706020507" pitchFamily="18" charset="2"/>
                  </a:rPr>
                  <a:t></a:t>
                </a:r>
                <a:r>
                  <a:rPr lang="en-US" sz="3600" dirty="0" err="1">
                    <a:sym typeface="Symbol" panose="05050102010706020507" pitchFamily="18" charset="2"/>
                  </a:rPr>
                  <a:t>S</a:t>
                </a:r>
                <a:r>
                  <a:rPr lang="en-US" sz="3600" baseline="-25000" dirty="0" err="1">
                    <a:sym typeface="Symbol" panose="05050102010706020507" pitchFamily="18" charset="2"/>
                  </a:rPr>
                  <a:t>mt</a:t>
                </a:r>
                <a:r>
                  <a:rPr lang="en-US" sz="36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𝑚𝑡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46325-15B0-4284-ADCF-C06988CB6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4" y="3212976"/>
                <a:ext cx="8856984" cy="3390287"/>
              </a:xfrm>
              <a:prstGeom prst="rect">
                <a:avLst/>
              </a:prstGeom>
              <a:blipFill>
                <a:blip r:embed="rId3"/>
                <a:stretch>
                  <a:fillRect l="-1789" r="-1101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FA3B5-A821-461F-BA47-8A1777D96644}"/>
                  </a:ext>
                </a:extLst>
              </p:cNvPr>
              <p:cNvSpPr txBox="1"/>
              <p:nvPr/>
            </p:nvSpPr>
            <p:spPr>
              <a:xfrm>
                <a:off x="251520" y="332656"/>
                <a:ext cx="8568952" cy="2327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S KHI </a:t>
                </a:r>
                <a:r>
                  <a:rPr lang="en-US" sz="3200" dirty="0">
                    <a:solidFill>
                      <a:srgbClr val="CC00FF"/>
                    </a:solidFill>
                  </a:rPr>
                  <a:t>CHẤT NGUYÊN CHẤT CHUYỂN PHA</a:t>
                </a:r>
              </a:p>
              <a:p>
                <a:pPr algn="ctr"/>
                <a:r>
                  <a:rPr lang="en-US" sz="3200" dirty="0">
                    <a:solidFill>
                      <a:srgbClr val="006600"/>
                    </a:solidFill>
                  </a:rPr>
                  <a:t>(THUẬN NGHỊCH, ĐẲNG NHIỆT, ĐẲNG ÁP)</a:t>
                </a:r>
              </a:p>
              <a:p>
                <a:r>
                  <a:rPr lang="en-US" sz="3600" dirty="0">
                    <a:sym typeface="Symbol" panose="05050102010706020507" pitchFamily="18" charset="2"/>
                  </a:rPr>
                  <a:t>                  </a:t>
                </a:r>
                <a:r>
                  <a:rPr lang="en-US" sz="3600" dirty="0" err="1">
                    <a:sym typeface="Symbol" panose="05050102010706020507" pitchFamily="18" charset="2"/>
                  </a:rPr>
                  <a:t>S</a:t>
                </a:r>
                <a:r>
                  <a:rPr lang="en-US" sz="3600" baseline="-25000" dirty="0" err="1">
                    <a:sym typeface="Symbol" panose="05050102010706020507" pitchFamily="18" charset="2"/>
                  </a:rPr>
                  <a:t>cp</a:t>
                </a:r>
                <a:r>
                  <a:rPr lang="en-US" sz="36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𝑐𝑝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den>
                    </m:f>
                  </m:oMath>
                </a14:m>
                <a:endParaRPr lang="en-US" sz="3600" dirty="0">
                  <a:solidFill>
                    <a:srgbClr val="CC00FF"/>
                  </a:solidFill>
                </a:endParaRPr>
              </a:p>
              <a:p>
                <a:endParaRPr lang="en-US" sz="2800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FA3B5-A821-461F-BA47-8A1777D96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2327625"/>
              </a:xfrm>
              <a:prstGeom prst="rect">
                <a:avLst/>
              </a:prstGeom>
              <a:blipFill>
                <a:blip r:embed="rId2"/>
                <a:stretch>
                  <a:fillRect l="-1707" t="-3412" r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F287373-53A7-4479-8A74-DC03AA7648C3}"/>
              </a:ext>
            </a:extLst>
          </p:cNvPr>
          <p:cNvSpPr txBox="1"/>
          <p:nvPr/>
        </p:nvSpPr>
        <p:spPr>
          <a:xfrm>
            <a:off x="98995" y="2247382"/>
            <a:ext cx="8937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S </a:t>
            </a:r>
            <a:r>
              <a:rPr lang="en-US" sz="2800" dirty="0" err="1">
                <a:sym typeface="Symbol" panose="05050102010706020507" pitchFamily="18" charset="2"/>
              </a:rPr>
              <a:t>của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quá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trình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nóng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chảy</a:t>
            </a:r>
            <a:r>
              <a:rPr lang="en-US" sz="2800" dirty="0">
                <a:sym typeface="Symbol" panose="05050102010706020507" pitchFamily="18" charset="2"/>
              </a:rPr>
              <a:t> 2 mol n</a:t>
            </a:r>
            <a:r>
              <a:rPr lang="vi-VN" sz="2800" dirty="0">
                <a:sym typeface="Symbol" panose="05050102010706020507" pitchFamily="18" charset="2"/>
              </a:rPr>
              <a:t>ư</a:t>
            </a:r>
            <a:r>
              <a:rPr lang="en-US" sz="2800" dirty="0" err="1">
                <a:sym typeface="Symbol" panose="05050102010706020507" pitchFamily="18" charset="2"/>
              </a:rPr>
              <a:t>ớc</a:t>
            </a:r>
            <a:r>
              <a:rPr lang="en-US" sz="2800" dirty="0">
                <a:sym typeface="Symbol" panose="05050102010706020507" pitchFamily="18" charset="2"/>
              </a:rPr>
              <a:t> ở 0</a:t>
            </a:r>
            <a:r>
              <a:rPr lang="en-US" sz="2800" baseline="30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C 1atm. Cho </a:t>
            </a:r>
            <a:r>
              <a:rPr lang="en-US" sz="2800" dirty="0" err="1">
                <a:sym typeface="Symbol" panose="05050102010706020507" pitchFamily="18" charset="2"/>
              </a:rPr>
              <a:t>biết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nhiệt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đông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đặc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của</a:t>
            </a:r>
            <a:r>
              <a:rPr lang="en-US" sz="2800" dirty="0">
                <a:sym typeface="Symbol" panose="05050102010706020507" pitchFamily="18" charset="2"/>
              </a:rPr>
              <a:t> n</a:t>
            </a:r>
            <a:r>
              <a:rPr lang="vi-VN" sz="2800" dirty="0">
                <a:sym typeface="Symbol" panose="05050102010706020507" pitchFamily="18" charset="2"/>
              </a:rPr>
              <a:t>ư</a:t>
            </a:r>
            <a:r>
              <a:rPr lang="en-US" sz="2800" dirty="0" err="1">
                <a:sym typeface="Symbol" panose="05050102010706020507" pitchFamily="18" charset="2"/>
              </a:rPr>
              <a:t>ớc</a:t>
            </a:r>
            <a:r>
              <a:rPr lang="en-US" sz="2800" dirty="0">
                <a:sym typeface="Symbol" panose="05050102010706020507" pitchFamily="18" charset="2"/>
              </a:rPr>
              <a:t> ở 0</a:t>
            </a:r>
            <a:r>
              <a:rPr lang="en-US" sz="2800" baseline="30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C </a:t>
            </a:r>
            <a:r>
              <a:rPr lang="en-US" sz="2800" dirty="0" err="1">
                <a:sym typeface="Symbol" panose="05050102010706020507" pitchFamily="18" charset="2"/>
              </a:rPr>
              <a:t>là</a:t>
            </a:r>
            <a:r>
              <a:rPr lang="en-US" sz="2800" dirty="0">
                <a:sym typeface="Symbol" panose="05050102010706020507" pitchFamily="18" charset="2"/>
              </a:rPr>
              <a:t> - 6 kJ/mol.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8DCDD-890D-45BB-ADC9-7DFBD8054D90}"/>
                  </a:ext>
                </a:extLst>
              </p:cNvPr>
              <p:cNvSpPr txBox="1"/>
              <p:nvPr/>
            </p:nvSpPr>
            <p:spPr>
              <a:xfrm>
                <a:off x="295645" y="4869160"/>
                <a:ext cx="8784976" cy="96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sz="28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sz="2800" baseline="-250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nc</a:t>
                </a:r>
                <a:r>
                  <a:rPr lang="en-US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𝑛𝑐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 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đđ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( 6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𝑘𝐽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𝑚𝑜𝑙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 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𝑚𝑜𝑙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273[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= 43,6 [J/K] &gt;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8DCDD-890D-45BB-ADC9-7DFBD8054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5" y="4869160"/>
                <a:ext cx="8784976" cy="967124"/>
              </a:xfrm>
              <a:prstGeom prst="rect">
                <a:avLst/>
              </a:prstGeom>
              <a:blipFill>
                <a:blip r:embed="rId3"/>
                <a:stretch>
                  <a:fillRect l="-1387" b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49D38B-439F-40E1-976F-5809BA2AB456}"/>
              </a:ext>
            </a:extLst>
          </p:cNvPr>
          <p:cNvSpPr txBox="1"/>
          <p:nvPr/>
        </p:nvSpPr>
        <p:spPr>
          <a:xfrm>
            <a:off x="323528" y="3841025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</a:t>
            </a:r>
            <a:r>
              <a:rPr 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sz="28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đđ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= -6kJ    </a:t>
            </a:r>
            <a:r>
              <a:rPr lang="en-US" sz="2800" dirty="0">
                <a:solidFill>
                  <a:srgbClr val="0000FF"/>
                </a:solidFill>
              </a:rPr>
              <a:t>H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O</a:t>
            </a:r>
            <a:r>
              <a:rPr lang="en-US" sz="2800" baseline="-25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rắn</a:t>
            </a:r>
            <a:r>
              <a:rPr lang="en-US" sz="2800" dirty="0">
                <a:solidFill>
                  <a:srgbClr val="0000FF"/>
                </a:solidFill>
              </a:rPr>
              <a:t> )  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  H</a:t>
            </a:r>
            <a:r>
              <a:rPr lang="en-US" sz="28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lỏng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EFFEA-755E-49CB-BECD-51412EDD3317}"/>
              </a:ext>
            </a:extLst>
          </p:cNvPr>
          <p:cNvSpPr txBox="1"/>
          <p:nvPr/>
        </p:nvSpPr>
        <p:spPr>
          <a:xfrm>
            <a:off x="6660232" y="3841025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</a:t>
            </a:r>
            <a:r>
              <a:rPr lang="en-US" sz="2800" dirty="0" err="1">
                <a:solidFill>
                  <a:srgbClr val="006600"/>
                </a:solidFill>
                <a:sym typeface="Symbol" panose="05050102010706020507" pitchFamily="18" charset="2"/>
              </a:rPr>
              <a:t>H</a:t>
            </a:r>
            <a:r>
              <a:rPr lang="en-US" sz="2800" baseline="-25000" dirty="0" err="1">
                <a:solidFill>
                  <a:srgbClr val="006600"/>
                </a:solidFill>
                <a:sym typeface="Symbol" panose="05050102010706020507" pitchFamily="18" charset="2"/>
              </a:rPr>
              <a:t>nc</a:t>
            </a:r>
            <a:r>
              <a:rPr 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 = 6kJ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9030C-068D-42C6-B0F7-F25F20AF36EE}"/>
              </a:ext>
            </a:extLst>
          </p:cNvPr>
          <p:cNvSpPr txBox="1"/>
          <p:nvPr/>
        </p:nvSpPr>
        <p:spPr>
          <a:xfrm>
            <a:off x="107504" y="260648"/>
            <a:ext cx="921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C00FF"/>
                </a:solidFill>
                <a:sym typeface="Symbol" panose="05050102010706020507" pitchFamily="18" charset="2"/>
              </a:rPr>
              <a:t>S CỦA CHẤT NGUYÊN CHẤT THEO NHIỆT ĐỘ</a:t>
            </a:r>
          </a:p>
          <a:p>
            <a:r>
              <a:rPr lang="en-US" sz="3000" dirty="0">
                <a:solidFill>
                  <a:srgbClr val="CC00FF"/>
                </a:solidFill>
                <a:sym typeface="Symbol" panose="05050102010706020507" pitchFamily="18" charset="2"/>
              </a:rPr>
              <a:t>            (QUÁ TRÌNH THUẬN NGHỊCH)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F9752D-1D8B-4133-A0FA-28234F643D93}"/>
                  </a:ext>
                </a:extLst>
              </p:cNvPr>
              <p:cNvSpPr/>
              <p:nvPr/>
            </p:nvSpPr>
            <p:spPr>
              <a:xfrm>
                <a:off x="711423" y="1298384"/>
                <a:ext cx="7029873" cy="1009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sz="3600" dirty="0">
                    <a:solidFill>
                      <a:srgbClr val="006600"/>
                    </a:solidFill>
                  </a:rPr>
                  <a:t>S = S</a:t>
                </a:r>
                <a:r>
                  <a:rPr lang="en-US" sz="3600" baseline="-25000" dirty="0">
                    <a:solidFill>
                      <a:srgbClr val="006600"/>
                    </a:solidFill>
                  </a:rPr>
                  <a:t>2</a:t>
                </a:r>
                <a:r>
                  <a:rPr lang="en-US" sz="3600" dirty="0">
                    <a:solidFill>
                      <a:srgbClr val="006600"/>
                    </a:solidFill>
                  </a:rPr>
                  <a:t> – S</a:t>
                </a:r>
                <a:r>
                  <a:rPr lang="en-US" sz="3600" baseline="-25000" dirty="0">
                    <a:solidFill>
                      <a:srgbClr val="006600"/>
                    </a:solidFill>
                  </a:rPr>
                  <a:t>1</a:t>
                </a:r>
                <a:r>
                  <a:rPr lang="en-US" sz="3600" dirty="0">
                    <a:solidFill>
                      <a:srgbClr val="006600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36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</m:t>
                            </m:r>
                            <m:r>
                              <a:rPr lang="en-US" sz="3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3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36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36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36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a:rPr lang="en-US" sz="3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6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6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𝑑𝑇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F9752D-1D8B-4133-A0FA-28234F643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3" y="1298384"/>
                <a:ext cx="7029873" cy="1009892"/>
              </a:xfrm>
              <a:prstGeom prst="rect">
                <a:avLst/>
              </a:prstGeom>
              <a:blipFill>
                <a:blip r:embed="rId2"/>
                <a:stretch>
                  <a:fillRect l="-2689" b="-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31A60F-6EEB-41CE-80F0-2BFBF931D5D8}"/>
                  </a:ext>
                </a:extLst>
              </p:cNvPr>
              <p:cNvSpPr txBox="1"/>
              <p:nvPr/>
            </p:nvSpPr>
            <p:spPr>
              <a:xfrm>
                <a:off x="1403648" y="2564904"/>
                <a:ext cx="5029200" cy="14630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3200" dirty="0" err="1">
                    <a:solidFill>
                      <a:srgbClr val="0000FF"/>
                    </a:solidFill>
                    <a:sym typeface="Symbol" panose="05050102010706020507" pitchFamily="18" charset="2"/>
                  </a:rPr>
                  <a:t>Nếu</a:t>
                </a:r>
                <a:r>
                  <a:rPr 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c</a:t>
                </a:r>
                <a:r>
                  <a:rPr lang="en-US" sz="3200" baseline="-250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= const</a:t>
                </a:r>
              </a:p>
              <a:p>
                <a:pPr algn="ctr"/>
                <a:r>
                  <a:rPr 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sz="3200" dirty="0">
                    <a:solidFill>
                      <a:srgbClr val="0000FF"/>
                    </a:solidFill>
                  </a:rPr>
                  <a:t>S = S</a:t>
                </a:r>
                <a:r>
                  <a:rPr lang="en-US" sz="32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sz="3200" dirty="0">
                    <a:solidFill>
                      <a:srgbClr val="0000FF"/>
                    </a:solidFill>
                  </a:rPr>
                  <a:t> – S</a:t>
                </a:r>
                <a:r>
                  <a:rPr lang="en-US" sz="3200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</a:endParaRPr>
              </a:p>
              <a:p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31A60F-6EEB-41CE-80F0-2BFBF931D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564904"/>
                <a:ext cx="5029200" cy="1463040"/>
              </a:xfrm>
              <a:prstGeom prst="rect">
                <a:avLst/>
              </a:prstGeom>
              <a:blipFill>
                <a:blip r:embed="rId3"/>
                <a:stretch>
                  <a:fillRect t="-406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6AFC75E-6248-496D-8B3D-F4E7124C024E}"/>
              </a:ext>
            </a:extLst>
          </p:cNvPr>
          <p:cNvSpPr txBox="1"/>
          <p:nvPr/>
        </p:nvSpPr>
        <p:spPr>
          <a:xfrm>
            <a:off x="467544" y="4077072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</a:t>
            </a:r>
            <a:r>
              <a:rPr lang="en-US" sz="3200" dirty="0">
                <a:sym typeface="Symbol" panose="05050102010706020507" pitchFamily="18" charset="2"/>
              </a:rPr>
              <a:t>  T</a:t>
            </a:r>
            <a:r>
              <a:rPr lang="en-US" sz="3200" baseline="-25000" dirty="0">
                <a:sym typeface="Symbol" panose="05050102010706020507" pitchFamily="18" charset="2"/>
              </a:rPr>
              <a:t>2</a:t>
            </a:r>
            <a:r>
              <a:rPr lang="en-US" sz="3200" dirty="0">
                <a:sym typeface="Symbol" panose="05050102010706020507" pitchFamily="18" charset="2"/>
              </a:rPr>
              <a:t> &gt; T</a:t>
            </a:r>
            <a:r>
              <a:rPr lang="en-US" sz="3200" baseline="-25000" dirty="0">
                <a:sym typeface="Symbol" panose="05050102010706020507" pitchFamily="18" charset="2"/>
              </a:rPr>
              <a:t>1</a:t>
            </a:r>
            <a:r>
              <a:rPr lang="en-US" sz="3200" dirty="0">
                <a:sym typeface="Symbol" panose="05050102010706020507" pitchFamily="18" charset="2"/>
              </a:rPr>
              <a:t>  </a:t>
            </a:r>
            <a:r>
              <a:rPr lang="en-US" sz="3200" dirty="0"/>
              <a:t>S &gt; 0 </a:t>
            </a:r>
            <a:r>
              <a:rPr lang="en-US" sz="3200" dirty="0">
                <a:sym typeface="Symbol" panose="05050102010706020507" pitchFamily="18" charset="2"/>
              </a:rPr>
              <a:t> S</a:t>
            </a:r>
            <a:r>
              <a:rPr lang="en-US" sz="3200" baseline="-25000" dirty="0">
                <a:sym typeface="Symbol" panose="05050102010706020507" pitchFamily="18" charset="2"/>
              </a:rPr>
              <a:t>2</a:t>
            </a:r>
            <a:r>
              <a:rPr lang="en-US" sz="3200" dirty="0">
                <a:sym typeface="Symbol" panose="05050102010706020507" pitchFamily="18" charset="2"/>
              </a:rPr>
              <a:t> &gt; S</a:t>
            </a:r>
            <a:r>
              <a:rPr lang="en-US" sz="3200" baseline="-25000" dirty="0">
                <a:sym typeface="Symbol" panose="05050102010706020507" pitchFamily="18" charset="2"/>
              </a:rPr>
              <a:t>1</a:t>
            </a:r>
            <a:r>
              <a:rPr lang="en-US" sz="3200" dirty="0">
                <a:sym typeface="Symbol" panose="05050102010706020507" pitchFamily="18" charset="2"/>
              </a:rPr>
              <a:t> : S </a:t>
            </a:r>
            <a:r>
              <a:rPr lang="en-US" sz="3200" dirty="0" err="1">
                <a:sym typeface="Symbol" panose="05050102010706020507" pitchFamily="18" charset="2"/>
              </a:rPr>
              <a:t>tăng</a:t>
            </a:r>
            <a:endParaRPr lang="en-US" sz="32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</a:rPr>
              <a:t>T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  T</a:t>
            </a:r>
            <a:r>
              <a:rPr lang="en-US" sz="32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&lt; T</a:t>
            </a:r>
            <a:r>
              <a:rPr lang="en-US" sz="32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 </a:t>
            </a:r>
            <a:r>
              <a:rPr lang="en-US" sz="3200" dirty="0">
                <a:solidFill>
                  <a:srgbClr val="C00000"/>
                </a:solidFill>
              </a:rPr>
              <a:t>S &lt; 0 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 S</a:t>
            </a:r>
            <a:r>
              <a:rPr lang="en-US" sz="32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&lt; S</a:t>
            </a:r>
            <a:r>
              <a:rPr lang="en-US" sz="32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: S </a:t>
            </a:r>
            <a:r>
              <a:rPr lang="en-US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giảm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E5548-E012-44CD-85AC-9298AACA7EE7}"/>
              </a:ext>
            </a:extLst>
          </p:cNvPr>
          <p:cNvSpPr txBox="1"/>
          <p:nvPr/>
        </p:nvSpPr>
        <p:spPr>
          <a:xfrm>
            <a:off x="251520" y="188640"/>
            <a:ext cx="8892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sym typeface="Symbol" panose="05050102010706020507" pitchFamily="18" charset="2"/>
              </a:rPr>
              <a:t>S CỦA QUÁ TRÌNH DÃN NỞ THUẬN NGHỊCH ĐẲNG NHIỆT CỦA KHÍ LÝ T</a:t>
            </a:r>
            <a:r>
              <a:rPr lang="vi-VN" sz="3000" dirty="0">
                <a:solidFill>
                  <a:srgbClr val="FF0000"/>
                </a:solidFill>
                <a:sym typeface="Symbol" panose="05050102010706020507" pitchFamily="18" charset="2"/>
              </a:rPr>
              <a:t>Ư</a:t>
            </a:r>
            <a:r>
              <a:rPr lang="en-US" sz="3000" dirty="0">
                <a:solidFill>
                  <a:srgbClr val="FF0000"/>
                </a:solidFill>
                <a:sym typeface="Symbol" panose="05050102010706020507" pitchFamily="18" charset="2"/>
              </a:rPr>
              <a:t>ỞNG</a:t>
            </a:r>
            <a:endParaRPr lang="en-US" sz="3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C1C182-B042-49B3-9D2B-FFC4EDF6F638}"/>
                  </a:ext>
                </a:extLst>
              </p:cNvPr>
              <p:cNvSpPr txBox="1"/>
              <p:nvPr/>
            </p:nvSpPr>
            <p:spPr>
              <a:xfrm>
                <a:off x="395536" y="1204303"/>
                <a:ext cx="8496944" cy="146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C00FF"/>
                    </a:solidFill>
                  </a:rPr>
                  <a:t>Khí </a:t>
                </a:r>
                <a:r>
                  <a:rPr lang="en-US" sz="2800" dirty="0" err="1">
                    <a:solidFill>
                      <a:srgbClr val="CC00FF"/>
                    </a:solidFill>
                  </a:rPr>
                  <a:t>lý</a:t>
                </a:r>
                <a:r>
                  <a:rPr lang="en-US" sz="2800" dirty="0">
                    <a:solidFill>
                      <a:srgbClr val="CC00FF"/>
                    </a:solidFill>
                  </a:rPr>
                  <a:t> t</a:t>
                </a:r>
                <a:r>
                  <a:rPr lang="vi-VN" sz="2800" dirty="0">
                    <a:solidFill>
                      <a:srgbClr val="CC00FF"/>
                    </a:solidFill>
                  </a:rPr>
                  <a:t>ư</a:t>
                </a:r>
                <a:r>
                  <a:rPr lang="en-US" sz="2800" dirty="0" err="1">
                    <a:solidFill>
                      <a:srgbClr val="CC00FF"/>
                    </a:solidFill>
                  </a:rPr>
                  <a:t>ởng</a:t>
                </a:r>
                <a:r>
                  <a:rPr lang="en-US" sz="2800" dirty="0">
                    <a:solidFill>
                      <a:srgbClr val="CC00FF"/>
                    </a:solidFill>
                  </a:rPr>
                  <a:t>: </a:t>
                </a:r>
                <a:r>
                  <a:rPr lang="en-US" sz="28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U = 0 (</a:t>
                </a:r>
                <a:r>
                  <a:rPr lang="en-US" sz="2800" dirty="0" err="1">
                    <a:solidFill>
                      <a:srgbClr val="CC00FF"/>
                    </a:solidFill>
                    <a:sym typeface="Symbol" panose="05050102010706020507" pitchFamily="18" charset="2"/>
                  </a:rPr>
                  <a:t>đẳng</a:t>
                </a:r>
                <a:r>
                  <a:rPr lang="en-US" sz="28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800" dirty="0" err="1">
                    <a:solidFill>
                      <a:srgbClr val="CC00FF"/>
                    </a:solidFill>
                    <a:sym typeface="Symbol" panose="05050102010706020507" pitchFamily="18" charset="2"/>
                  </a:rPr>
                  <a:t>nhiệt</a:t>
                </a:r>
                <a:r>
                  <a:rPr lang="en-US" sz="28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)     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rgbClr val="CC00FF"/>
                            </a:solidFill>
                            <a:sym typeface="Symbol" panose="05050102010706020507" pitchFamily="18" charset="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rgbClr val="CC00FF"/>
                            </a:solidFill>
                            <a:sym typeface="Symbol" panose="05050102010706020507" pitchFamily="18" charset="2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rgbClr val="CC00FF"/>
                            </a:solidFill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rgbClr val="CC00FF"/>
                            </a:solidFill>
                            <a:sym typeface="Symbol" panose="05050102010706020507" pitchFamily="18" charset="2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rgbClr val="CC00FF"/>
                            </a:solidFill>
                            <a:sym typeface="Symbol" panose="05050102010706020507" pitchFamily="18" charset="2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V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C00000"/>
                  </a:solidFill>
                  <a:sym typeface="Symbol" panose="05050102010706020507" pitchFamily="18" charset="2"/>
                </a:endParaRPr>
              </a:p>
              <a:p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 </a:t>
                </a:r>
                <a:r>
                  <a:rPr lang="en-US" sz="28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US" sz="2800" baseline="-250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tn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= </a:t>
                </a:r>
                <a:r>
                  <a:rPr lang="en-US" sz="28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sz="2800" baseline="-250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tn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𝑑𝑉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nary>
                          <m:nary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𝑑𝑉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𝑉</m:t>
                                </m:r>
                              </m:den>
                            </m:f>
                          </m:e>
                        </m:nary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𝑙𝑛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C1C182-B042-49B3-9D2B-FFC4EDF6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04303"/>
                <a:ext cx="8496944" cy="1467389"/>
              </a:xfrm>
              <a:prstGeom prst="rect">
                <a:avLst/>
              </a:prstGeom>
              <a:blipFill>
                <a:blip r:embed="rId2"/>
                <a:stretch>
                  <a:fillRect l="-1506" b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5BD1FC-E985-4384-835E-EA2F3B8FF56D}"/>
                  </a:ext>
                </a:extLst>
              </p:cNvPr>
              <p:cNvSpPr txBox="1"/>
              <p:nvPr/>
            </p:nvSpPr>
            <p:spPr>
              <a:xfrm>
                <a:off x="1259632" y="2816973"/>
                <a:ext cx="6120680" cy="122405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Quá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trình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thuận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nghịch</a:t>
                </a:r>
                <a:r>
                  <a:rPr lang="en-US" sz="2800" dirty="0">
                    <a:solidFill>
                      <a:srgbClr val="0000FF"/>
                    </a:solidFill>
                  </a:rPr>
                  <a:t>,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đẳng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</a:rPr>
                  <a:t>nhiệt</a:t>
                </a:r>
                <a:r>
                  <a:rPr lang="en-US" sz="2800" dirty="0">
                    <a:solidFill>
                      <a:srgbClr val="0000FF"/>
                    </a:solidFill>
                  </a:rPr>
                  <a:t>: </a:t>
                </a:r>
              </a:p>
              <a:p>
                <a:r>
                  <a:rPr lang="en-US" sz="28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S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𝑡𝑛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𝑙𝑛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=</a:t>
                </a:r>
                <a:r>
                  <a:rPr lang="en-US" sz="2800" b="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𝑙𝑛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5BD1FC-E985-4384-835E-EA2F3B8F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16973"/>
                <a:ext cx="6120680" cy="1224053"/>
              </a:xfrm>
              <a:prstGeom prst="rect">
                <a:avLst/>
              </a:prstGeom>
              <a:blipFill>
                <a:blip r:embed="rId3"/>
                <a:stretch>
                  <a:fillRect l="-1885" t="-390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154909-C90D-4042-AACA-1E5878A845D5}"/>
                  </a:ext>
                </a:extLst>
              </p:cNvPr>
              <p:cNvSpPr txBox="1"/>
              <p:nvPr/>
            </p:nvSpPr>
            <p:spPr>
              <a:xfrm>
                <a:off x="107504" y="4293096"/>
                <a:ext cx="9007776" cy="14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6600"/>
                    </a:solidFill>
                  </a:rPr>
                  <a:t>CÁCH KHÁC: S = </a:t>
                </a:r>
                <a:r>
                  <a:rPr lang="en-US" sz="2800" dirty="0" err="1">
                    <a:solidFill>
                      <a:srgbClr val="006600"/>
                    </a:solidFill>
                  </a:rPr>
                  <a:t>n.R.lnW</a:t>
                </a:r>
                <a:r>
                  <a:rPr lang="en-US" sz="2800" dirty="0">
                    <a:solidFill>
                      <a:srgbClr val="006600"/>
                    </a:solidFill>
                  </a:rPr>
                  <a:t> </a:t>
                </a:r>
                <a:r>
                  <a:rPr lang="en-US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 W  V 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006600"/>
                        </a:solidFill>
                      </a:rPr>
                      <m:t> 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006600"/>
                        </a:solidFill>
                      </a:rPr>
                      <m:t> 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006600"/>
                        </a:solidFill>
                      </a:rPr>
                      <m:t> </m:t>
                    </m:r>
                  </m:oMath>
                </a14:m>
                <a:endParaRPr lang="en-US" sz="2800" b="0" i="1" dirty="0">
                  <a:solidFill>
                    <a:srgbClr val="006600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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S = S</a:t>
                </a:r>
                <a:r>
                  <a:rPr lang="en-US" sz="28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c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– </a:t>
                </a:r>
                <a:r>
                  <a:rPr lang="en-US" sz="28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sz="2800" baseline="-250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đ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= </a:t>
                </a:r>
                <a:r>
                  <a:rPr lang="en-US" sz="28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n.R.ln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C00000"/>
                    </a:solidFill>
                  </a:rPr>
                  <a:t>= 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n.R.ln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n.R.ln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154909-C90D-4042-AACA-1E5878A84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93096"/>
                <a:ext cx="9007776" cy="1418209"/>
              </a:xfrm>
              <a:prstGeom prst="rect">
                <a:avLst/>
              </a:prstGeom>
              <a:blipFill>
                <a:blip r:embed="rId4"/>
                <a:stretch>
                  <a:fillRect l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39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8DA7A-A297-4D7E-9251-9177F4D2192C}"/>
              </a:ext>
            </a:extLst>
          </p:cNvPr>
          <p:cNvSpPr txBox="1"/>
          <p:nvPr/>
        </p:nvSpPr>
        <p:spPr>
          <a:xfrm>
            <a:off x="423360" y="908720"/>
            <a:ext cx="8712968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6600"/>
                </a:solidFill>
              </a:rPr>
              <a:t>Tính</a:t>
            </a:r>
            <a:r>
              <a:rPr lang="en-US" sz="3200" dirty="0">
                <a:solidFill>
                  <a:srgbClr val="006600"/>
                </a:solidFill>
              </a:rPr>
              <a:t> 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S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của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quá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trình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dãn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nở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thuận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nghịch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đẳng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nhiệt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0,2 mol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khí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H</a:t>
            </a:r>
            <a:r>
              <a:rPr lang="en-US" sz="3200" baseline="-25000" dirty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từ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2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lít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đến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10 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lít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.</a:t>
            </a:r>
            <a:r>
              <a:rPr lang="en-US" sz="3200" dirty="0">
                <a:solidFill>
                  <a:srgbClr val="0066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635952-A94D-4CCB-A463-3577FA6ADD68}"/>
                  </a:ext>
                </a:extLst>
              </p:cNvPr>
              <p:cNvSpPr txBox="1"/>
              <p:nvPr/>
            </p:nvSpPr>
            <p:spPr>
              <a:xfrm>
                <a:off x="251520" y="2757694"/>
                <a:ext cx="8640960" cy="187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S  = </a:t>
                </a:r>
                <a:r>
                  <a:rPr lang="en-US" sz="3200" dirty="0" err="1">
                    <a:solidFill>
                      <a:srgbClr val="0000FF"/>
                    </a:solidFill>
                    <a:sym typeface="Symbol" panose="05050102010706020507" pitchFamily="18" charset="2"/>
                  </a:rPr>
                  <a:t>n.R.ln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= 0,2[mol].8,314[J.mol</a:t>
                </a:r>
                <a:r>
                  <a:rPr lang="en-US" sz="3200" baseline="30000" dirty="0">
                    <a:solidFill>
                      <a:srgbClr val="0000FF"/>
                    </a:solidFill>
                  </a:rPr>
                  <a:t>-1</a:t>
                </a:r>
                <a:r>
                  <a:rPr lang="en-US" sz="3200" dirty="0">
                    <a:solidFill>
                      <a:srgbClr val="0000FF"/>
                    </a:solidFill>
                  </a:rPr>
                  <a:t>.K</a:t>
                </a:r>
                <a:r>
                  <a:rPr lang="en-US" sz="3200" baseline="30000" dirty="0">
                    <a:solidFill>
                      <a:srgbClr val="0000FF"/>
                    </a:solidFill>
                  </a:rPr>
                  <a:t>-1</a:t>
                </a:r>
                <a:r>
                  <a:rPr lang="en-US" sz="3200" dirty="0">
                    <a:solidFill>
                      <a:srgbClr val="0000FF"/>
                    </a:solidFill>
                  </a:rPr>
                  <a:t>].ln</a:t>
                </a:r>
                <a:r>
                  <a:rPr 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S  </a:t>
                </a:r>
                <a:r>
                  <a:rPr lang="en-US" sz="3200" dirty="0">
                    <a:solidFill>
                      <a:srgbClr val="FF0000"/>
                    </a:solidFill>
                  </a:rPr>
                  <a:t>= 2,68 [J/K]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635952-A94D-4CCB-A463-3577FA6AD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57694"/>
                <a:ext cx="8640960" cy="1875578"/>
              </a:xfrm>
              <a:prstGeom prst="rect">
                <a:avLst/>
              </a:prstGeom>
              <a:blipFill>
                <a:blip r:embed="rId4"/>
                <a:stretch>
                  <a:fillRect l="-1763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3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93262-2CB3-4800-A851-5235F9BF6795}"/>
              </a:ext>
            </a:extLst>
          </p:cNvPr>
          <p:cNvSpPr txBox="1"/>
          <p:nvPr/>
        </p:nvSpPr>
        <p:spPr>
          <a:xfrm>
            <a:off x="140553" y="182168"/>
            <a:ext cx="9003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C00FF"/>
                </a:solidFill>
                <a:sym typeface="Symbol" panose="05050102010706020507" pitchFamily="18" charset="2"/>
              </a:rPr>
              <a:t>S CỦA QUÁ TRÌNH TRỘN LẪN ĐẲNG NHIỆT, ĐẲNG ÁP HAI KHÍ LÝ T</a:t>
            </a:r>
            <a:r>
              <a:rPr lang="vi-VN" sz="3000" dirty="0">
                <a:solidFill>
                  <a:srgbClr val="CC00FF"/>
                </a:solidFill>
                <a:sym typeface="Symbol" panose="05050102010706020507" pitchFamily="18" charset="2"/>
              </a:rPr>
              <a:t>Ư</a:t>
            </a:r>
            <a:r>
              <a:rPr lang="en-US" sz="3000" dirty="0">
                <a:solidFill>
                  <a:srgbClr val="CC00FF"/>
                </a:solidFill>
                <a:sym typeface="Symbol" panose="05050102010706020507" pitchFamily="18" charset="2"/>
              </a:rPr>
              <a:t>ỞNG</a:t>
            </a:r>
            <a:endParaRPr lang="en-US" sz="3000" dirty="0">
              <a:solidFill>
                <a:srgbClr val="CC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69AEC8-52CD-4E1E-9B72-602846C4AF59}"/>
                  </a:ext>
                </a:extLst>
              </p:cNvPr>
              <p:cNvSpPr/>
              <p:nvPr/>
            </p:nvSpPr>
            <p:spPr>
              <a:xfrm>
                <a:off x="1115616" y="2692465"/>
                <a:ext cx="7272808" cy="1262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CC00FF"/>
                    </a:solidFill>
                  </a:rPr>
                  <a:t>  S = </a:t>
                </a:r>
                <a:r>
                  <a:rPr lang="en-US" sz="2800" dirty="0" err="1">
                    <a:solidFill>
                      <a:srgbClr val="CC00FF"/>
                    </a:solidFill>
                  </a:rPr>
                  <a:t>n.R.lnW</a:t>
                </a:r>
                <a:r>
                  <a:rPr lang="en-US" sz="2800" dirty="0">
                    <a:solidFill>
                      <a:srgbClr val="CC00FF"/>
                    </a:solidFill>
                  </a:rPr>
                  <a:t> </a:t>
                </a:r>
                <a:r>
                  <a:rPr lang="en-US" sz="28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 W  V  n</a:t>
                </a:r>
              </a:p>
              <a:p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S = S</a:t>
                </a:r>
                <a:r>
                  <a:rPr lang="en-US" sz="28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c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– </a:t>
                </a:r>
                <a:r>
                  <a:rPr lang="en-US" sz="28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sz="2800" baseline="-250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đ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= </a:t>
                </a:r>
                <a:r>
                  <a:rPr lang="en-US" sz="28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n.R.ln</a:t>
                </a:r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đ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C00000"/>
                        </a:solidFill>
                      </a:rPr>
                      <m:t> =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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C00000"/>
                        </a:solidFill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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69AEC8-52CD-4E1E-9B72-602846C4A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92465"/>
                <a:ext cx="7272808" cy="1262974"/>
              </a:xfrm>
              <a:prstGeom prst="rect">
                <a:avLst/>
              </a:prstGeom>
              <a:blipFill>
                <a:blip r:embed="rId2"/>
                <a:stretch>
                  <a:fillRect l="-1676" t="-5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25C9A-D6C1-42CF-AE7A-ECEC42560D7A}"/>
                  </a:ext>
                </a:extLst>
              </p:cNvPr>
              <p:cNvSpPr txBox="1"/>
              <p:nvPr/>
            </p:nvSpPr>
            <p:spPr>
              <a:xfrm>
                <a:off x="421561" y="4826264"/>
                <a:ext cx="9084024" cy="757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S</a:t>
                </a:r>
                <a:r>
                  <a:rPr lang="en-US" sz="2800" baseline="-25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𝑛𝐴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ln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</m:t>
                    </m:r>
                    <m:r>
                      <a:rPr lang="en-US" sz="2800" b="0" i="1" baseline="-2500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đ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006600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006600"/>
                        </a:solidFill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800" b="0" i="1" baseline="-2500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ln</m:t>
                    </m:r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006600"/>
                        </a:solidFill>
                      </a:rPr>
                      <m:t> =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800" b="0" i="1" baseline="-2500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ln</m:t>
                    </m:r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25C9A-D6C1-42CF-AE7A-ECEC4256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61" y="4826264"/>
                <a:ext cx="9084024" cy="757002"/>
              </a:xfrm>
              <a:prstGeom prst="rect">
                <a:avLst/>
              </a:prstGeom>
              <a:blipFill>
                <a:blip r:embed="rId3"/>
                <a:stretch>
                  <a:fillRect l="-1342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16DC3E-487F-4518-B8A4-45F21F3D261D}"/>
              </a:ext>
            </a:extLst>
          </p:cNvPr>
          <p:cNvSpPr txBox="1"/>
          <p:nvPr/>
        </p:nvSpPr>
        <p:spPr>
          <a:xfrm>
            <a:off x="251520" y="1322183"/>
            <a:ext cx="942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 (</a:t>
            </a:r>
            <a:r>
              <a:rPr lang="en-US" sz="2800" dirty="0" err="1">
                <a:solidFill>
                  <a:srgbClr val="0000FF"/>
                </a:solidFill>
              </a:rPr>
              <a:t>n</a:t>
            </a:r>
            <a:r>
              <a:rPr lang="en-US" sz="2800" baseline="-25000" dirty="0" err="1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V</a:t>
            </a:r>
            <a:r>
              <a:rPr lang="en-US" sz="2800" baseline="-25000" dirty="0">
                <a:solidFill>
                  <a:srgbClr val="0000FF"/>
                </a:solidFill>
              </a:rPr>
              <a:t>A</a:t>
            </a:r>
            <a:r>
              <a:rPr lang="en-US" sz="2800" dirty="0">
                <a:solidFill>
                  <a:srgbClr val="0000FF"/>
                </a:solidFill>
              </a:rPr>
              <a:t> P T) + B (</a:t>
            </a:r>
            <a:r>
              <a:rPr lang="en-US" sz="2800" dirty="0" err="1">
                <a:solidFill>
                  <a:srgbClr val="0000FF"/>
                </a:solidFill>
              </a:rPr>
              <a:t>n</a:t>
            </a:r>
            <a:r>
              <a:rPr lang="en-US" sz="2800" baseline="-25000" dirty="0" err="1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V</a:t>
            </a:r>
            <a:r>
              <a:rPr lang="en-US" sz="2800" baseline="-25000" dirty="0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 P T) 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   </a:t>
            </a:r>
            <a:r>
              <a:rPr 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sz="28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sz="28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 (V</a:t>
            </a:r>
            <a:r>
              <a:rPr lang="en-US" sz="28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+V</a:t>
            </a:r>
            <a:r>
              <a:rPr lang="en-US" sz="28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) P T</a:t>
            </a:r>
            <a:endParaRPr 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F8469C-7710-461F-98A9-98901E133FDF}"/>
                  </a:ext>
                </a:extLst>
              </p:cNvPr>
              <p:cNvSpPr txBox="1"/>
              <p:nvPr/>
            </p:nvSpPr>
            <p:spPr>
              <a:xfrm>
                <a:off x="421561" y="5682678"/>
                <a:ext cx="9073008" cy="757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S</a:t>
                </a:r>
                <a:r>
                  <a:rPr lang="en-US" sz="28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𝑛𝐵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ln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</m:t>
                    </m:r>
                    <m:r>
                      <a:rPr lang="en-US" sz="2800" b="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đ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C00000"/>
                        </a:solidFill>
                      </a:rPr>
                      <m:t> 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800" b="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ln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srgbClr val="C00000"/>
                        </a:solidFill>
                      </a:rPr>
                      <m:t> 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800" b="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ln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F8469C-7710-461F-98A9-98901E133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61" y="5682678"/>
                <a:ext cx="9073008" cy="757002"/>
              </a:xfrm>
              <a:prstGeom prst="rect">
                <a:avLst/>
              </a:prstGeom>
              <a:blipFill>
                <a:blip r:embed="rId4"/>
                <a:stretch>
                  <a:fillRect l="-134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70FB3DF-E44A-448E-B2E4-0FDFD4C90E91}"/>
              </a:ext>
            </a:extLst>
          </p:cNvPr>
          <p:cNvSpPr txBox="1"/>
          <p:nvPr/>
        </p:nvSpPr>
        <p:spPr>
          <a:xfrm>
            <a:off x="536772" y="4031345"/>
            <a:ext cx="34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baseline="-25000" dirty="0">
                <a:solidFill>
                  <a:srgbClr val="FF0000"/>
                </a:solidFill>
              </a:rPr>
              <a:t> HỆ</a:t>
            </a:r>
            <a:r>
              <a:rPr lang="en-US" sz="2800" b="1" dirty="0">
                <a:solidFill>
                  <a:srgbClr val="FF0000"/>
                </a:solidFill>
              </a:rPr>
              <a:t>  = </a:t>
            </a:r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S</a:t>
            </a:r>
            <a:r>
              <a:rPr lang="en-US" sz="2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sz="2800" b="1" dirty="0">
                <a:solidFill>
                  <a:srgbClr val="FF0000"/>
                </a:solidFill>
              </a:rPr>
              <a:t>  + </a:t>
            </a:r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S</a:t>
            </a:r>
            <a:r>
              <a:rPr lang="en-US" sz="2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5CCB45-EE1A-4600-92BD-5CC46B3CE9D7}"/>
                  </a:ext>
                </a:extLst>
              </p:cNvPr>
              <p:cNvSpPr txBox="1"/>
              <p:nvPr/>
            </p:nvSpPr>
            <p:spPr>
              <a:xfrm>
                <a:off x="486055" y="1914700"/>
                <a:ext cx="223224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-25000" dirty="0"/>
                  <a:t>A</a:t>
                </a:r>
                <a:r>
                  <a:rPr lang="en-US" sz="2800" dirty="0"/>
                  <a:t> = </a:t>
                </a:r>
                <a:r>
                  <a:rPr lang="en-US" sz="2800" dirty="0" err="1"/>
                  <a:t>n</a:t>
                </a:r>
                <a:r>
                  <a:rPr lang="en-US" sz="2800" baseline="-25000" dirty="0" err="1"/>
                  <a:t>A</a:t>
                </a:r>
                <a:r>
                  <a:rPr lang="en-US" sz="2800" dirty="0" err="1"/>
                  <a:t>.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𝑅𝑇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5CCB45-EE1A-4600-92BD-5CC46B3C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55" y="1914700"/>
                <a:ext cx="2232248" cy="701859"/>
              </a:xfrm>
              <a:prstGeom prst="rect">
                <a:avLst/>
              </a:prstGeom>
              <a:blipFill>
                <a:blip r:embed="rId5"/>
                <a:stretch>
                  <a:fillRect l="-5738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6A411-851C-4FD9-AAF3-0D6D5B8DCE52}"/>
                  </a:ext>
                </a:extLst>
              </p:cNvPr>
              <p:cNvSpPr txBox="1"/>
              <p:nvPr/>
            </p:nvSpPr>
            <p:spPr>
              <a:xfrm>
                <a:off x="2832146" y="1920323"/>
                <a:ext cx="2232248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-25000" dirty="0"/>
                  <a:t>B</a:t>
                </a:r>
                <a:r>
                  <a:rPr lang="en-US" sz="2800" dirty="0"/>
                  <a:t> = </a:t>
                </a:r>
                <a:r>
                  <a:rPr lang="en-US" sz="2800" dirty="0" err="1"/>
                  <a:t>n</a:t>
                </a:r>
                <a:r>
                  <a:rPr lang="en-US" sz="2800" baseline="-25000" dirty="0" err="1"/>
                  <a:t>B</a:t>
                </a:r>
                <a:r>
                  <a:rPr lang="en-US" sz="2800" dirty="0" err="1"/>
                  <a:t>.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𝑅𝑇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6A411-851C-4FD9-AAF3-0D6D5B8D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46" y="1920323"/>
                <a:ext cx="2232248" cy="701859"/>
              </a:xfrm>
              <a:prstGeom prst="rect">
                <a:avLst/>
              </a:prstGeom>
              <a:blipFill>
                <a:blip r:embed="rId6"/>
                <a:stretch>
                  <a:fillRect l="-5738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CE7FA0-3EC5-439C-B6F1-3F3582D0BC4B}"/>
                  </a:ext>
                </a:extLst>
              </p:cNvPr>
              <p:cNvSpPr txBox="1"/>
              <p:nvPr/>
            </p:nvSpPr>
            <p:spPr>
              <a:xfrm>
                <a:off x="5064394" y="1972156"/>
                <a:ext cx="3696171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-25000" dirty="0"/>
                  <a:t>A</a:t>
                </a:r>
                <a:r>
                  <a:rPr lang="en-US" sz="2800" dirty="0"/>
                  <a:t> + V</a:t>
                </a:r>
                <a:r>
                  <a:rPr lang="en-US" sz="2800" baseline="-25000" dirty="0"/>
                  <a:t>B</a:t>
                </a:r>
                <a:r>
                  <a:rPr lang="en-US" sz="2800" dirty="0"/>
                  <a:t> = (</a:t>
                </a:r>
                <a:r>
                  <a:rPr lang="en-US" sz="2800" dirty="0" err="1"/>
                  <a:t>n</a:t>
                </a:r>
                <a:r>
                  <a:rPr lang="en-US" sz="2800" baseline="-25000" dirty="0" err="1"/>
                  <a:t>A</a:t>
                </a:r>
                <a:r>
                  <a:rPr lang="en-US" sz="2800" dirty="0" err="1"/>
                  <a:t>+n</a:t>
                </a:r>
                <a:r>
                  <a:rPr lang="en-US" sz="2800" baseline="-25000" dirty="0" err="1"/>
                  <a:t>B</a:t>
                </a:r>
                <a:r>
                  <a:rPr lang="en-US" sz="2800" dirty="0"/>
                  <a:t>).(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𝑅𝑇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CE7FA0-3EC5-439C-B6F1-3F3582D0B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394" y="1972156"/>
                <a:ext cx="3696171" cy="701859"/>
              </a:xfrm>
              <a:prstGeom prst="rect">
                <a:avLst/>
              </a:prstGeom>
              <a:blipFill>
                <a:blip r:embed="rId7"/>
                <a:stretch>
                  <a:fillRect l="-3465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ABF70D-029D-434D-8153-8DB34F49D16E}"/>
                  </a:ext>
                </a:extLst>
              </p:cNvPr>
              <p:cNvSpPr txBox="1"/>
              <p:nvPr/>
            </p:nvSpPr>
            <p:spPr>
              <a:xfrm>
                <a:off x="3707904" y="3936389"/>
                <a:ext cx="5184576" cy="86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32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𝐥𝐧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𝑵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32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𝐥𝐧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𝑵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ABF70D-029D-434D-8153-8DB34F49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936389"/>
                <a:ext cx="5184576" cy="862416"/>
              </a:xfrm>
              <a:prstGeom prst="rect">
                <a:avLst/>
              </a:prstGeom>
              <a:blipFill>
                <a:blip r:embed="rId8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A510021B-D4FA-4572-B8CA-B61E36DD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7086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FED11F4-4CAE-432D-A8D3-259EC636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68263"/>
            <a:ext cx="6321425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q</a:t>
            </a:r>
            <a:r>
              <a:rPr lang="vi-VN" alt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úa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trình có thể tiến hành theo hai chiều ngược nhau, các trạng thái trung gian giống nhau, không gây nên biến đổi gì trong hệ cũng như môi trường.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>
              <a:solidFill>
                <a:srgbClr val="FFFF00"/>
              </a:solidFill>
            </a:endParaRP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02D49FB4-5264-4630-B878-7955BBF7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C390DDC7-FA2A-40B0-81E4-DAEF7B39D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pic>
        <p:nvPicPr>
          <p:cNvPr id="5126" name="Picture 8" descr="Kết quả hình ảnh cho QUÁ TRÌNH THUẬN NGHỊCH">
            <a:extLst>
              <a:ext uri="{FF2B5EF4-FFF2-40B4-BE49-F238E27FC236}">
                <a16:creationId xmlns:a16="http://schemas.microsoft.com/office/drawing/2014/main" id="{B928F586-FE0C-44C4-982F-D0965658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127125"/>
            <a:ext cx="21145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1">
            <a:extLst>
              <a:ext uri="{FF2B5EF4-FFF2-40B4-BE49-F238E27FC236}">
                <a16:creationId xmlns:a16="http://schemas.microsoft.com/office/drawing/2014/main" id="{1529FCBA-FE29-4B53-99D0-A5D21FF2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1450"/>
            <a:ext cx="7315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THUẬN NGHỊCH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E51CDAE-7F67-4699-AD0A-712DFFA95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388" y="3568700"/>
            <a:ext cx="8755062" cy="2955925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BẤT THUẬN NGHỊCH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Là c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ác qúa trình không thoả mãn các điều kiện trên.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có ma sát đều là qt bất thuận nghịch</a:t>
            </a:r>
            <a:r>
              <a:rPr lang="vi-VN" altLang="en-US"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q</a:t>
            </a:r>
            <a:r>
              <a:rPr lang="vi-VN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úa trình</a:t>
            </a:r>
            <a:r>
              <a:rPr lang="en-US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tự xảy ra trong tự nhiên </a:t>
            </a:r>
            <a:r>
              <a:rPr lang="vi-VN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hầu hết </a:t>
            </a:r>
            <a:r>
              <a:rPr lang="en-US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 là q</a:t>
            </a:r>
            <a:r>
              <a:rPr lang="vi-VN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úa </a:t>
            </a:r>
            <a:r>
              <a:rPr lang="en-US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rình</a:t>
            </a:r>
            <a:r>
              <a:rPr lang="en-US" altLang="en-US" sz="28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bất thuận nghịch.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FE3D4-D12B-45E7-B2BC-1BBA972F77D9}"/>
              </a:ext>
            </a:extLst>
          </p:cNvPr>
          <p:cNvSpPr txBox="1"/>
          <p:nvPr/>
        </p:nvSpPr>
        <p:spPr>
          <a:xfrm>
            <a:off x="253220" y="476672"/>
            <a:ext cx="8712968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FF"/>
                </a:solidFill>
              </a:rPr>
              <a:t>Tính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S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của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quá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trình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trộn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lẫn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0,5 mol CO</a:t>
            </a:r>
            <a:r>
              <a:rPr lang="en-US" sz="32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với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1,5 mol H</a:t>
            </a:r>
            <a:r>
              <a:rPr lang="en-US" sz="32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trong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điều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kiện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đẳng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nhiệt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đẳng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áp</a:t>
            </a:r>
            <a:r>
              <a:rPr 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  <a:endParaRPr lang="en-US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9A84F9-CFDB-4818-9AF4-86823D84417E}"/>
                  </a:ext>
                </a:extLst>
              </p:cNvPr>
              <p:cNvSpPr txBox="1"/>
              <p:nvPr/>
            </p:nvSpPr>
            <p:spPr>
              <a:xfrm>
                <a:off x="163464" y="2328683"/>
                <a:ext cx="8892480" cy="1590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             </a:t>
                </a:r>
                <a:r>
                  <a:rPr lang="en-US" sz="32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sz="3200" baseline="-25000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hệ</a:t>
                </a:r>
                <a:r>
                  <a:rPr 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=  S</a:t>
                </a:r>
                <a:r>
                  <a:rPr lang="en-US" sz="32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CO2  </a:t>
                </a:r>
                <a:r>
                  <a:rPr 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+ S</a:t>
                </a:r>
                <a:r>
                  <a:rPr lang="en-US" sz="32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H2</a:t>
                </a:r>
                <a:r>
                  <a:rPr 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=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ym typeface="Symbol" panose="05050102010706020507" pitchFamily="18" charset="2"/>
                  </a:rPr>
                  <a:t>0,5(mol).8,314(J.mol</a:t>
                </a:r>
                <a:r>
                  <a:rPr lang="en-US" baseline="30000" dirty="0">
                    <a:sym typeface="Symbol" panose="05050102010706020507" pitchFamily="18" charset="2"/>
                  </a:rPr>
                  <a:t>-1</a:t>
                </a:r>
                <a:r>
                  <a:rPr lang="en-US" dirty="0">
                    <a:sym typeface="Symbol" panose="05050102010706020507" pitchFamily="18" charset="2"/>
                  </a:rPr>
                  <a:t>.K</a:t>
                </a:r>
                <a:r>
                  <a:rPr lang="en-US" baseline="30000" dirty="0">
                    <a:sym typeface="Symbol" panose="05050102010706020507" pitchFamily="18" charset="2"/>
                  </a:rPr>
                  <a:t>-1</a:t>
                </a:r>
                <a:r>
                  <a:rPr lang="en-US" dirty="0">
                    <a:sym typeface="Symbol" panose="05050102010706020507" pitchFamily="18" charset="2"/>
                  </a:rPr>
                  <a:t>)ln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0,5</m:t>
                        </m:r>
                      </m:den>
                    </m:f>
                  </m:oMath>
                </a14:m>
                <a:r>
                  <a:rPr lang="en-US" baseline="30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+</a:t>
                </a:r>
                <a:r>
                  <a:rPr lang="en-US" baseline="30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1,5(mol).8,314(J.mol</a:t>
                </a:r>
                <a:r>
                  <a:rPr lang="en-US" baseline="30000" dirty="0">
                    <a:sym typeface="Symbol" panose="05050102010706020507" pitchFamily="18" charset="2"/>
                  </a:rPr>
                  <a:t>-1</a:t>
                </a:r>
                <a:r>
                  <a:rPr lang="en-US" dirty="0">
                    <a:sym typeface="Symbol" panose="05050102010706020507" pitchFamily="18" charset="2"/>
                  </a:rPr>
                  <a:t>.K</a:t>
                </a:r>
                <a:r>
                  <a:rPr lang="en-US" baseline="30000" dirty="0">
                    <a:sym typeface="Symbol" panose="05050102010706020507" pitchFamily="18" charset="2"/>
                  </a:rPr>
                  <a:t>-1</a:t>
                </a:r>
                <a:r>
                  <a:rPr lang="en-US" dirty="0">
                    <a:sym typeface="Symbol" panose="05050102010706020507" pitchFamily="18" charset="2"/>
                  </a:rPr>
                  <a:t>)ln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1,5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9A84F9-CFDB-4818-9AF4-86823D844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64" y="2328683"/>
                <a:ext cx="8892480" cy="1590820"/>
              </a:xfrm>
              <a:prstGeom prst="rect">
                <a:avLst/>
              </a:prstGeom>
              <a:blipFill>
                <a:blip r:embed="rId2"/>
                <a:stretch>
                  <a:fillRect l="-1097" b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EDD66-F552-41CA-B211-9FA070D378D6}"/>
              </a:ext>
            </a:extLst>
          </p:cNvPr>
          <p:cNvSpPr txBox="1"/>
          <p:nvPr/>
        </p:nvSpPr>
        <p:spPr>
          <a:xfrm>
            <a:off x="1979712" y="4293096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Symbol" panose="05050102010706020507" pitchFamily="18" charset="2"/>
              </a:rPr>
              <a:t>S</a:t>
            </a:r>
            <a:r>
              <a:rPr lang="en-US" sz="36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36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hệ</a:t>
            </a:r>
            <a:r>
              <a:rPr lang="en-US" sz="3600" dirty="0">
                <a:solidFill>
                  <a:srgbClr val="FF0000"/>
                </a:solidFill>
                <a:sym typeface="Symbol" panose="05050102010706020507" pitchFamily="18" charset="2"/>
              </a:rPr>
              <a:t> = 9,35 (J.K</a:t>
            </a:r>
            <a:r>
              <a:rPr lang="en-US" sz="36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-1</a:t>
            </a:r>
            <a:r>
              <a:rPr lang="en-US" sz="36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F67F65A1-447F-4D3D-A6A7-4E001E28C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04664"/>
            <a:ext cx="9144000" cy="15922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NGUYÊN LÝ THỨ BA CỦA NHIỆT ĐỘNG HỌC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</a:rPr>
              <a:t> 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Ở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không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tuyệt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đối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(0K)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mọi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chất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nguyên chất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(đơn chất hay hợp chất)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ở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dạng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tinh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thể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hoàn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hảo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đều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có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entropy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bằng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</a:rPr>
              <a:t>không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.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</a:rPr>
              <a:t>W=1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endParaRPr lang="vi-V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vi-VN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F3044-F580-4D3C-AC63-1262E6471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3789040"/>
            <a:ext cx="878522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---&gt; 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thể xác định được entropy tuyệt đối của các chất ở nhiệt độ bất kỳ.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AC85DC-290D-42F1-B098-89862146A405}"/>
                  </a:ext>
                </a:extLst>
              </p:cNvPr>
              <p:cNvSpPr/>
              <p:nvPr/>
            </p:nvSpPr>
            <p:spPr>
              <a:xfrm>
                <a:off x="827584" y="5085184"/>
                <a:ext cx="6662337" cy="968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663300"/>
                    </a:solidFill>
                    <a:sym typeface="Symbol" panose="05050102010706020507" pitchFamily="18" charset="2"/>
                  </a:rPr>
                  <a:t>Ở 0K, </a:t>
                </a:r>
                <a:r>
                  <a:rPr lang="en-US" sz="3600" dirty="0">
                    <a:solidFill>
                      <a:srgbClr val="663300"/>
                    </a:solidFill>
                  </a:rPr>
                  <a:t>S = S</a:t>
                </a:r>
                <a:r>
                  <a:rPr lang="en-US" sz="3600" baseline="-25000" dirty="0">
                    <a:solidFill>
                      <a:srgbClr val="663300"/>
                    </a:solidFill>
                  </a:rPr>
                  <a:t>T</a:t>
                </a:r>
                <a:r>
                  <a:rPr lang="en-US" sz="3600" dirty="0">
                    <a:solidFill>
                      <a:srgbClr val="663300"/>
                    </a:solidFill>
                  </a:rPr>
                  <a:t> – S</a:t>
                </a:r>
                <a:r>
                  <a:rPr lang="en-US" sz="3600" baseline="-25000" dirty="0">
                    <a:solidFill>
                      <a:srgbClr val="663300"/>
                    </a:solidFill>
                  </a:rPr>
                  <a:t>0</a:t>
                </a:r>
                <a:r>
                  <a:rPr lang="en-US" sz="3600" dirty="0">
                    <a:solidFill>
                      <a:srgbClr val="663300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/>
                        </m:sSub>
                      </m:sub>
                      <m:sup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/>
                        </m:sSub>
                      </m:sup>
                      <m:e>
                        <m:f>
                          <m:fPr>
                            <m:ctrlPr>
                              <a:rPr lang="en-US" sz="360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600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3600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600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AC85DC-290D-42F1-B098-89862146A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6662337" cy="968407"/>
              </a:xfrm>
              <a:prstGeom prst="rect">
                <a:avLst/>
              </a:prstGeom>
              <a:blipFill>
                <a:blip r:embed="rId3"/>
                <a:stretch>
                  <a:fillRect l="-2836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577B5D45-16D6-4A1C-8FA9-88118C26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1" y="563846"/>
            <a:ext cx="9144000" cy="221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</a:rPr>
              <a:t>Biến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</a:rPr>
              <a:t>thiên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vi-VN" altLang="en-US" dirty="0">
                <a:solidFill>
                  <a:srgbClr val="990000"/>
                </a:solidFill>
                <a:latin typeface="Arial" panose="020B0604020202020204" pitchFamily="34" charset="0"/>
              </a:rPr>
              <a:t>e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</a:rPr>
              <a:t>ntropy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S</a:t>
            </a:r>
            <a:r>
              <a:rPr lang="en-US" altLang="en-US" baseline="-25000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trình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biến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đổi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ở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dạng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tinh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thể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hoàn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hảo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đều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en-US" dirty="0">
                <a:solidFill>
                  <a:srgbClr val="99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ở 0K.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E8E807F-7B52-44C9-B142-D4A0B520C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9" y="3212976"/>
            <a:ext cx="9144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vi-V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en-US" sz="2800" dirty="0">
                <a:latin typeface="Arial" panose="020B0604020202020204" pitchFamily="34" charset="0"/>
              </a:rPr>
              <a:t>  ở 0K</a:t>
            </a:r>
            <a:r>
              <a:rPr lang="vi-VN" altLang="en-US" sz="2800" dirty="0">
                <a:latin typeface="Arial" panose="020B0604020202020204" pitchFamily="34" charset="0"/>
              </a:rPr>
              <a:t>,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phản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ứng</a:t>
            </a:r>
            <a:r>
              <a:rPr lang="vi-VN" altLang="en-US" sz="2800" dirty="0">
                <a:latin typeface="Arial" panose="020B0604020202020204" pitchFamily="34" charset="0"/>
              </a:rPr>
              <a:t>:</a:t>
            </a:r>
            <a:r>
              <a:rPr lang="en-US" altLang="en-US" sz="2800" dirty="0">
                <a:latin typeface="Arial" panose="020B0604020202020204" pitchFamily="34" charset="0"/>
              </a:rPr>
              <a:t> C(gr)+O</a:t>
            </a:r>
            <a:r>
              <a:rPr lang="en-US" altLang="en-US" sz="2800" baseline="-25000" dirty="0">
                <a:latin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</a:rPr>
              <a:t>(r) = CO</a:t>
            </a:r>
            <a:r>
              <a:rPr lang="en-US" altLang="en-US" sz="2800" baseline="-25000" dirty="0">
                <a:latin typeface="Arial" panose="020B0604020202020204" pitchFamily="34" charset="0"/>
              </a:rPr>
              <a:t>2</a:t>
            </a:r>
            <a:r>
              <a:rPr lang="en-US" altLang="en-US" sz="2800" dirty="0">
                <a:latin typeface="Arial" panose="020B0604020202020204" pitchFamily="34" charset="0"/>
              </a:rPr>
              <a:t>(r) </a:t>
            </a:r>
            <a:r>
              <a:rPr lang="vi-VN" altLang="en-US" sz="2800" dirty="0">
                <a:latin typeface="Arial" panose="020B0604020202020204" pitchFamily="34" charset="0"/>
              </a:rPr>
              <a:t>có </a:t>
            </a:r>
            <a:r>
              <a:rPr lang="en-US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S</a:t>
            </a:r>
            <a:r>
              <a:rPr lang="en-US" altLang="en-US" sz="28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8300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6807A19-CB7B-4644-A2CD-47410ADBC7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53330" y="332656"/>
            <a:ext cx="8511158" cy="1143000"/>
          </a:xfrm>
          <a:blipFill>
            <a:blip r:embed="rId3"/>
            <a:stretch>
              <a:fillRect b="-1016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2D9EB2C-8FFE-422F-8B60-A651F095AF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685800" y="1844824"/>
            <a:ext cx="7772400" cy="2527300"/>
          </a:xfrm>
          <a:blipFill>
            <a:blip r:embed="rId4"/>
            <a:stretch>
              <a:fillRect l="-2039" t="-3140" b="-217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D0E2B-3F14-41DB-857C-BC1EF3D191A1}"/>
              </a:ext>
            </a:extLst>
          </p:cNvPr>
          <p:cNvSpPr txBox="1"/>
          <p:nvPr/>
        </p:nvSpPr>
        <p:spPr>
          <a:xfrm>
            <a:off x="685800" y="437212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QUI </a:t>
            </a:r>
            <a:r>
              <a:rPr lang="vi-VN" sz="3200" dirty="0">
                <a:solidFill>
                  <a:srgbClr val="0000FF"/>
                </a:solidFill>
              </a:rPr>
              <a:t>Ư</a:t>
            </a:r>
            <a:r>
              <a:rPr lang="en-US" sz="3200" dirty="0">
                <a:solidFill>
                  <a:srgbClr val="0000FF"/>
                </a:solidFill>
              </a:rPr>
              <a:t>ỚC: S</a:t>
            </a:r>
            <a:r>
              <a:rPr lang="en-US" sz="3200" baseline="30000" dirty="0">
                <a:solidFill>
                  <a:srgbClr val="0000FF"/>
                </a:solidFill>
              </a:rPr>
              <a:t>0</a:t>
            </a:r>
            <a:r>
              <a:rPr lang="en-US" sz="3200" dirty="0">
                <a:solidFill>
                  <a:srgbClr val="0000FF"/>
                </a:solidFill>
              </a:rPr>
              <a:t>(H</a:t>
            </a:r>
            <a:r>
              <a:rPr lang="en-US" sz="3200" baseline="30000" dirty="0">
                <a:solidFill>
                  <a:srgbClr val="0000FF"/>
                </a:solidFill>
              </a:rPr>
              <a:t>+</a:t>
            </a:r>
            <a:r>
              <a:rPr lang="en-US" sz="3200" dirty="0">
                <a:solidFill>
                  <a:srgbClr val="0000FF"/>
                </a:solidFill>
              </a:rPr>
              <a:t>.aq) = 0 ở </a:t>
            </a:r>
            <a:r>
              <a:rPr lang="en-US" sz="3200" dirty="0" err="1">
                <a:solidFill>
                  <a:srgbClr val="0000FF"/>
                </a:solidFill>
              </a:rPr>
              <a:t>mọi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nhiệt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độ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7357816-AA54-45AE-9A71-33F7D90D3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1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TÍNH CHẤT ENTROPY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4C2DDBC-AB4C-41C6-A14E-08D19256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2565400"/>
            <a:ext cx="7848600" cy="158432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dirty="0" err="1">
                <a:solidFill>
                  <a:srgbClr val="990000"/>
                </a:solidFill>
              </a:rPr>
              <a:t>Ví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dirty="0" err="1">
                <a:solidFill>
                  <a:srgbClr val="990000"/>
                </a:solidFill>
              </a:rPr>
              <a:t>dụ</a:t>
            </a:r>
            <a:r>
              <a:rPr lang="en-US" altLang="en-US" dirty="0"/>
              <a:t> :   S</a:t>
            </a:r>
            <a:r>
              <a:rPr lang="en-US" altLang="en-US" baseline="30000" dirty="0"/>
              <a:t>0</a:t>
            </a:r>
            <a:r>
              <a:rPr lang="en-US" altLang="en-US" baseline="-25000" dirty="0"/>
              <a:t>298</a:t>
            </a:r>
            <a:r>
              <a:rPr lang="en-US" altLang="en-US" dirty="0"/>
              <a:t>(O) &lt; S</a:t>
            </a:r>
            <a:r>
              <a:rPr lang="en-US" altLang="en-US" baseline="30000" dirty="0"/>
              <a:t>0</a:t>
            </a:r>
            <a:r>
              <a:rPr lang="en-US" altLang="en-US" baseline="-25000" dirty="0"/>
              <a:t>298</a:t>
            </a:r>
            <a:r>
              <a:rPr lang="en-US" altLang="en-US" dirty="0"/>
              <a:t>(O</a:t>
            </a:r>
            <a:r>
              <a:rPr lang="en-US" altLang="en-US" baseline="-25000" dirty="0"/>
              <a:t>2</a:t>
            </a:r>
            <a:r>
              <a:rPr lang="en-US" altLang="en-US" dirty="0"/>
              <a:t>) &lt; S</a:t>
            </a:r>
            <a:r>
              <a:rPr lang="en-US" altLang="en-US" baseline="30000" dirty="0"/>
              <a:t>0</a:t>
            </a:r>
            <a:r>
              <a:rPr lang="en-US" altLang="en-US" baseline="-25000" dirty="0"/>
              <a:t>298</a:t>
            </a:r>
            <a:r>
              <a:rPr lang="en-US" altLang="en-US" dirty="0"/>
              <a:t>(O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                  S</a:t>
            </a:r>
            <a:r>
              <a:rPr lang="en-US" altLang="en-US" baseline="30000" dirty="0"/>
              <a:t>0</a:t>
            </a:r>
            <a:r>
              <a:rPr lang="en-US" altLang="en-US" baseline="-25000" dirty="0"/>
              <a:t>298</a:t>
            </a:r>
            <a:r>
              <a:rPr lang="en-US" altLang="en-US" dirty="0"/>
              <a:t>(NO) &lt; S</a:t>
            </a:r>
            <a:r>
              <a:rPr lang="en-US" altLang="en-US" baseline="30000" dirty="0"/>
              <a:t>0</a:t>
            </a:r>
            <a:r>
              <a:rPr lang="en-US" altLang="en-US" baseline="-25000" dirty="0"/>
              <a:t>298</a:t>
            </a:r>
            <a:r>
              <a:rPr lang="en-US" altLang="en-US" dirty="0"/>
              <a:t>(NO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altLang="en-US" baseline="-25000" dirty="0"/>
              <a:t>                             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2DD2BFDC-7133-4A2A-9576-DBBCCD5E3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300663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9701" name="Picture 5" descr="FG20_08">
            <a:extLst>
              <a:ext uri="{FF2B5EF4-FFF2-40B4-BE49-F238E27FC236}">
                <a16:creationId xmlns:a16="http://schemas.microsoft.com/office/drawing/2014/main" id="{008BA823-FCDE-4EFB-ABE4-325EEB84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4419600"/>
            <a:ext cx="792162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6">
            <a:extLst>
              <a:ext uri="{FF2B5EF4-FFF2-40B4-BE49-F238E27FC236}">
                <a16:creationId xmlns:a16="http://schemas.microsoft.com/office/drawing/2014/main" id="{DD4EAE06-CE75-4156-BA6D-B70597CE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168400"/>
            <a:ext cx="8064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Hệ càng phức tạp, phân tử càng phức tạp thì entropy càng lớn.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FE5749B5-753F-4834-AC37-680FA29B0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46075"/>
            <a:ext cx="9144000" cy="1519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Đối với cùng một chất</a:t>
            </a: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, trong cùng điều kiện: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vi-VN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S(rắn) &lt; S(lỏng) &lt; S(khí)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4703D988-D1DA-4901-A1F2-48E3EE8C5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84538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D4290646-DF98-4A0A-A248-0D52CDDE8DF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76600"/>
            <a:ext cx="424815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8" name="Rectangle 6">
            <a:extLst>
              <a:ext uri="{FF2B5EF4-FFF2-40B4-BE49-F238E27FC236}">
                <a16:creationId xmlns:a16="http://schemas.microsoft.com/office/drawing/2014/main" id="{7B052FA6-636F-4B92-97A0-02672BD26CD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819108" y="3424813"/>
            <a:ext cx="3600450" cy="1993751"/>
          </a:xfrm>
          <a:prstGeom prst="rect">
            <a:avLst/>
          </a:prstGeom>
          <a:blipFill>
            <a:blip r:embed="rId5"/>
            <a:stretch>
              <a:fillRect l="-1958"/>
            </a:stretch>
          </a:blip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31750" name="Object 7">
            <a:hlinkClick r:id="" action="ppaction://ole?verb=0"/>
            <a:extLst>
              <a:ext uri="{FF2B5EF4-FFF2-40B4-BE49-F238E27FC236}">
                <a16:creationId xmlns:a16="http://schemas.microsoft.com/office/drawing/2014/main" id="{A33EB3F7-4D03-42F3-A679-D42326D4A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1557338"/>
          <a:ext cx="3814762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QuickTime Movie" r:id="rId6" imgW="2839598" imgH="1716102" progId="PlayerFrameClass">
                  <p:embed/>
                </p:oleObj>
              </mc:Choice>
              <mc:Fallback>
                <p:oleObj name="QuickTime Movie" r:id="rId6" imgW="2839598" imgH="1716102" progId="PlayerFrameClass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1557338"/>
                        <a:ext cx="3814762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56" name="Group 52">
            <a:extLst>
              <a:ext uri="{FF2B5EF4-FFF2-40B4-BE49-F238E27FC236}">
                <a16:creationId xmlns:a16="http://schemas.microsoft.com/office/drawing/2014/main" id="{EE1D34FF-A4FF-4705-B75B-63CF0AC02F0D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052513"/>
          <a:ext cx="8247063" cy="4418014"/>
        </p:xfrm>
        <a:graphic>
          <a:graphicData uri="http://schemas.openxmlformats.org/drawingml/2006/table">
            <a:tbl>
              <a:tblPr/>
              <a:tblGrid>
                <a:gridCol w="160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1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Chất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 l="-62796" t="-5714" r="-159953" b="-60190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Chất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 l="-263539" t="-5714" r="-1609" b="-60190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69.9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NaCl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NaCl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aq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116.7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Na(r)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8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8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K(r)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269.9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Cs(r)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795" name="Text Box 49">
            <a:extLst>
              <a:ext uri="{FF2B5EF4-FFF2-40B4-BE49-F238E27FC236}">
                <a16:creationId xmlns:a16="http://schemas.microsoft.com/office/drawing/2014/main" id="{A18C8B6F-4FA8-41DB-946B-31512AA4F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 TIÊU CHUẨN Ở 298K</a:t>
            </a: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6204C9F-842A-4490-9561-2FFB5A1DD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09600"/>
            <a:ext cx="8643938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 độ tăng làm tăng entropy, </a:t>
            </a:r>
            <a:b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 lại áp suất tăng làm giảm entropy</a:t>
            </a:r>
            <a:r>
              <a:rPr lang="vi-VN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6C95A9-38CA-44EA-90DC-7C9C22163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492375"/>
            <a:ext cx="8858250" cy="4114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(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&lt;  S</a:t>
            </a:r>
            <a:r>
              <a:rPr lang="en-US" altLang="en-US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350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(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="1" baseline="-25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="1" baseline="-25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(</a:t>
            </a:r>
            <a:r>
              <a:rPr lang="en-US" altLang="en-US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 atm ) &lt; S</a:t>
            </a:r>
            <a:r>
              <a:rPr lang="en-US" altLang="en-US" b="1" baseline="-25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="1" baseline="-25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(</a:t>
            </a:r>
            <a:r>
              <a:rPr lang="en-US" altLang="en-US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1atm)</a:t>
            </a:r>
          </a:p>
          <a:p>
            <a:pPr eaLnBrk="1" hangingPunct="1">
              <a:defRPr/>
            </a:pPr>
            <a:endParaRPr lang="en-US" altLang="en-US" b="1" dirty="0"/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HA56012">
            <a:extLst>
              <a:ext uri="{FF2B5EF4-FFF2-40B4-BE49-F238E27FC236}">
                <a16:creationId xmlns:a16="http://schemas.microsoft.com/office/drawing/2014/main" id="{53B55091-ADEE-4140-8933-E7D9C11A0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304800"/>
            <a:ext cx="69596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6">
            <a:extLst>
              <a:ext uri="{FF2B5EF4-FFF2-40B4-BE49-F238E27FC236}">
                <a16:creationId xmlns:a16="http://schemas.microsoft.com/office/drawing/2014/main" id="{AE6D13D1-A053-469D-A0D6-3E2C22351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4800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77B763C3-EE54-4DDB-9AE6-608FAD7FD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6324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9449" name="Text Box 9">
            <a:extLst>
              <a:ext uri="{FF2B5EF4-FFF2-40B4-BE49-F238E27FC236}">
                <a16:creationId xmlns:a16="http://schemas.microsoft.com/office/drawing/2014/main" id="{7516B393-3F08-4312-B1A1-CA7A1B070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418013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C(gr)  +   CO</a:t>
            </a:r>
            <a:r>
              <a:rPr lang="en-US" altLang="en-US" sz="2400" baseline="-25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(k)  =  2CO (k) ;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n=1</a:t>
            </a:r>
            <a:r>
              <a:rPr lang="vi-VN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&gt;0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V &gt;0 → S</a:t>
            </a:r>
            <a:r>
              <a:rPr lang="en-US" altLang="en-US" sz="2400" baseline="-250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pư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&gt;0</a:t>
            </a:r>
          </a:p>
        </p:txBody>
      </p:sp>
      <p:sp>
        <p:nvSpPr>
          <p:cNvPr id="189451" name="Text Box 11">
            <a:extLst>
              <a:ext uri="{FF2B5EF4-FFF2-40B4-BE49-F238E27FC236}">
                <a16:creationId xmlns:a16="http://schemas.microsoft.com/office/drawing/2014/main" id="{A19FE689-5739-4605-AC80-6CF5DC3B8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5065713"/>
            <a:ext cx="8424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aseline="-2500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>
                <a:solidFill>
                  <a:srgbClr val="008000"/>
                </a:solidFill>
                <a:latin typeface="Arial" panose="020B0604020202020204" pitchFamily="34" charset="0"/>
              </a:rPr>
              <a:t>(k)   +  3H</a:t>
            </a:r>
            <a:r>
              <a:rPr lang="en-US" altLang="en-US" sz="2400" baseline="-2500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>
                <a:solidFill>
                  <a:srgbClr val="008000"/>
                </a:solidFill>
                <a:latin typeface="Arial" panose="020B0604020202020204" pitchFamily="34" charset="0"/>
              </a:rPr>
              <a:t>(k)  =  2NH</a:t>
            </a:r>
            <a:r>
              <a:rPr lang="en-US" altLang="en-US" sz="2400" baseline="-25000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>
                <a:solidFill>
                  <a:srgbClr val="008000"/>
                </a:solidFill>
                <a:latin typeface="Arial" panose="020B0604020202020204" pitchFamily="34" charset="0"/>
              </a:rPr>
              <a:t>(k); </a:t>
            </a:r>
            <a:r>
              <a:rPr lang="en-US" altLang="en-U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n= -2</a:t>
            </a:r>
            <a:r>
              <a:rPr lang="vi-VN" altLang="en-U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&lt;0  </a:t>
            </a:r>
            <a:r>
              <a:rPr lang="en-US" altLang="en-U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→ V&lt;0 → S</a:t>
            </a:r>
            <a:r>
              <a:rPr lang="en-US" altLang="en-US" sz="240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pư</a:t>
            </a:r>
            <a:r>
              <a:rPr lang="en-US" altLang="en-U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&lt;0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716C01D1-8232-4414-8FA3-86665203A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3911600"/>
            <a:ext cx="835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vi-V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HẢN ỨNG HÓA HỌC Ở ĐK ĐẲNG ÁP ĐẲNG NHIỆT</a:t>
            </a: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D3449-1131-4E2A-9EC6-5E01081BD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42900"/>
            <a:ext cx="1785938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vi-VN" altLang="en-US" b="1" baseline="-250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nc </a:t>
            </a: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&gt; 0</a:t>
            </a:r>
            <a:endParaRPr lang="en-US" altLang="en-US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F36C7-2B7B-4706-AD62-77F17BE6F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2046288"/>
            <a:ext cx="1619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vi-VN" altLang="en-US" b="1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ht </a:t>
            </a:r>
            <a:r>
              <a:rPr lang="vi-VN" altLang="en-US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&gt; 0</a:t>
            </a:r>
            <a:endParaRPr lang="en-US" altLang="en-US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AED11-E6B9-4D47-BDA6-AF9EFDE0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1062038"/>
            <a:ext cx="19081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vi-VN" altLang="en-US" b="1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bh 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&gt; 0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B55E5D-CA5D-46D4-A6FF-BBBF21E5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898775"/>
            <a:ext cx="1962150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b="1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vi-VN" altLang="en-US" b="1" baseline="-25000">
                <a:latin typeface="Arial" panose="020B0604020202020204" pitchFamily="34" charset="0"/>
                <a:sym typeface="Symbol" panose="05050102010706020507" pitchFamily="18" charset="2"/>
              </a:rPr>
              <a:t>T </a:t>
            </a:r>
            <a:r>
              <a:rPr lang="vi-VN" altLang="en-US" b="1">
                <a:latin typeface="Arial" panose="020B0604020202020204" pitchFamily="34" charset="0"/>
                <a:sym typeface="Symbol" panose="05050102010706020507" pitchFamily="18" charset="2"/>
              </a:rPr>
              <a:t>&gt; 0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C3EA3-A17C-4E05-8F46-A037BD8F9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1447800"/>
            <a:ext cx="1787525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BAY HƠI</a:t>
            </a:r>
            <a:endParaRPr lang="en-US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B297C-0087-4E5E-9E5A-AA020180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528638"/>
            <a:ext cx="2468562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solidFill>
                  <a:srgbClr val="0000FF"/>
                </a:solidFill>
                <a:latin typeface="Arial" panose="020B0604020202020204" pitchFamily="34" charset="0"/>
              </a:rPr>
              <a:t>NÓNG CHẢY</a:t>
            </a:r>
            <a:endParaRPr lang="en-US" altLang="en-US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57B3C4-984E-483E-BB9C-C9611FAE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2479675"/>
            <a:ext cx="17875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solidFill>
                  <a:srgbClr val="008000"/>
                </a:solidFill>
                <a:latin typeface="Arial" panose="020B0604020202020204" pitchFamily="34" charset="0"/>
              </a:rPr>
              <a:t>HÒA TAN</a:t>
            </a:r>
            <a:endParaRPr lang="en-US" altLang="en-US" sz="28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7338F-CB2A-4E86-959D-BB9872D1B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343275"/>
            <a:ext cx="11239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latin typeface="Arial" panose="020B0604020202020204" pitchFamily="34" charset="0"/>
              </a:rPr>
              <a:t>  T </a:t>
            </a:r>
            <a:r>
              <a:rPr lang="vi-VN" altLang="en-US" sz="2800">
                <a:latin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296E1-424D-406F-9BCB-6F79DC8F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683250"/>
            <a:ext cx="79168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    </a:t>
            </a:r>
            <a:r>
              <a:rPr lang="vi-V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2HI(K) = H</a:t>
            </a:r>
            <a:r>
              <a:rPr lang="vi-VN" altLang="en-US" sz="2400" baseline="-250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(K)  +  I</a:t>
            </a:r>
            <a:r>
              <a:rPr lang="vi-VN" altLang="en-US" sz="2400" baseline="-250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(K) ; </a:t>
            </a: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n=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→ S</a:t>
            </a:r>
            <a:r>
              <a:rPr lang="en-US" altLang="en-US" sz="2400" baseline="-2500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pư</a:t>
            </a: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</a:t>
            </a: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  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/>
      <p:bldP spid="189451" grpId="0"/>
      <p:bldP spid="189452" grpId="0"/>
      <p:bldP spid="2" grpId="0" animBg="1"/>
      <p:bldP spid="12" grpId="0"/>
      <p:bldP spid="13" grpId="0" animBg="1"/>
      <p:bldP spid="14" grpId="0" animBg="1"/>
      <p:bldP spid="3" grpId="0" animBg="1"/>
      <p:bldP spid="16" grpId="0" animBg="1"/>
      <p:bldP spid="17" grpId="0" animBg="1"/>
      <p:bldP spid="18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EC41C4BF-1A85-4BBF-95A2-8D3B592D2D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25412" y="1844824"/>
            <a:ext cx="8893175" cy="4114800"/>
          </a:xfrm>
          <a:blipFill>
            <a:blip r:embed="rId3"/>
            <a:stretch>
              <a:fillRect l="-1783" t="-593" b="-296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4800D053-2FF6-4015-967C-344E59262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1" y="165100"/>
            <a:ext cx="8893174" cy="733425"/>
          </a:xfrm>
          <a:blipFill>
            <a:blip r:embed="rId4"/>
            <a:stretch>
              <a:fillRect t="-5000" b="-26667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989A4476-53E6-4333-AD6E-D66B7ED3A23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0825" y="1124744"/>
            <a:ext cx="8893175" cy="572401"/>
          </a:xfrm>
          <a:prstGeom prst="rect">
            <a:avLst/>
          </a:prstGeom>
          <a:blipFill>
            <a:blip r:embed="rId5"/>
            <a:stretch>
              <a:fillRect t="-8054"/>
            </a:stretch>
          </a:blip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9EB440-B5C6-422F-9D7B-6A6E8F7024F3}"/>
              </a:ext>
            </a:extLst>
          </p:cNvPr>
          <p:cNvCxnSpPr>
            <a:cxnSpLocks/>
          </p:cNvCxnSpPr>
          <p:nvPr/>
        </p:nvCxnSpPr>
        <p:spPr>
          <a:xfrm flipV="1">
            <a:off x="2268538" y="3260725"/>
            <a:ext cx="487362" cy="33655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267CA9-ED47-4867-98D0-3ED3B2D43575}"/>
              </a:ext>
            </a:extLst>
          </p:cNvPr>
          <p:cNvCxnSpPr>
            <a:cxnSpLocks/>
          </p:cNvCxnSpPr>
          <p:nvPr/>
        </p:nvCxnSpPr>
        <p:spPr>
          <a:xfrm flipV="1">
            <a:off x="4208463" y="3260725"/>
            <a:ext cx="488950" cy="33655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C182B-A2B8-47C1-95CA-F3D1D30B0A46}"/>
              </a:ext>
            </a:extLst>
          </p:cNvPr>
          <p:cNvCxnSpPr>
            <a:cxnSpLocks/>
          </p:cNvCxnSpPr>
          <p:nvPr/>
        </p:nvCxnSpPr>
        <p:spPr>
          <a:xfrm flipV="1">
            <a:off x="6227763" y="3240088"/>
            <a:ext cx="488950" cy="33496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2847F9-86C0-40D4-82E7-878C4DD83771}"/>
              </a:ext>
            </a:extLst>
          </p:cNvPr>
          <p:cNvCxnSpPr>
            <a:cxnSpLocks/>
          </p:cNvCxnSpPr>
          <p:nvPr/>
        </p:nvCxnSpPr>
        <p:spPr>
          <a:xfrm flipV="1">
            <a:off x="900113" y="3733800"/>
            <a:ext cx="487362" cy="33655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BF3BCC-C344-4EA9-BD6A-10D2D0AD3CFA}"/>
              </a:ext>
            </a:extLst>
          </p:cNvPr>
          <p:cNvCxnSpPr>
            <a:cxnSpLocks/>
          </p:cNvCxnSpPr>
          <p:nvPr/>
        </p:nvCxnSpPr>
        <p:spPr>
          <a:xfrm flipV="1">
            <a:off x="2762250" y="3733800"/>
            <a:ext cx="487363" cy="33655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659ECA-3B02-4C52-80E3-DEF1C7F230BB}"/>
              </a:ext>
            </a:extLst>
          </p:cNvPr>
          <p:cNvCxnSpPr>
            <a:cxnSpLocks/>
          </p:cNvCxnSpPr>
          <p:nvPr/>
        </p:nvCxnSpPr>
        <p:spPr>
          <a:xfrm flipV="1">
            <a:off x="5076825" y="3733800"/>
            <a:ext cx="487363" cy="33655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ết quả hình ảnh cho công dãn nở khí thuận nghịch và bất thuận nghịch">
            <a:extLst>
              <a:ext uri="{FF2B5EF4-FFF2-40B4-BE49-F238E27FC236}">
                <a16:creationId xmlns:a16="http://schemas.microsoft.com/office/drawing/2014/main" id="{052F3666-3924-4B35-ABB8-CFED3B3B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479425"/>
            <a:ext cx="8893175" cy="66246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60DCF0-7B32-4709-AAD3-43B294D0091C}"/>
              </a:ext>
            </a:extLst>
          </p:cNvPr>
          <p:cNvSpPr/>
          <p:nvPr/>
        </p:nvSpPr>
        <p:spPr>
          <a:xfrm>
            <a:off x="5453063" y="1568450"/>
            <a:ext cx="936625" cy="66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DA65F1-20AC-4FDB-8502-34784621394F}"/>
              </a:ext>
            </a:extLst>
          </p:cNvPr>
          <p:cNvCxnSpPr>
            <a:cxnSpLocks/>
          </p:cNvCxnSpPr>
          <p:nvPr/>
        </p:nvCxnSpPr>
        <p:spPr>
          <a:xfrm flipV="1">
            <a:off x="5459413" y="482600"/>
            <a:ext cx="0" cy="1096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1AF645-7044-4106-8902-7CE10679B558}"/>
              </a:ext>
            </a:extLst>
          </p:cNvPr>
          <p:cNvCxnSpPr>
            <a:cxnSpLocks/>
          </p:cNvCxnSpPr>
          <p:nvPr/>
        </p:nvCxnSpPr>
        <p:spPr>
          <a:xfrm flipV="1">
            <a:off x="6380163" y="482600"/>
            <a:ext cx="0" cy="1096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17">
            <a:extLst>
              <a:ext uri="{FF2B5EF4-FFF2-40B4-BE49-F238E27FC236}">
                <a16:creationId xmlns:a16="http://schemas.microsoft.com/office/drawing/2014/main" id="{FAD019FD-DF4E-45C9-AF17-80AEBFEF6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725613"/>
            <a:ext cx="903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V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4986B-FFC7-454D-A75C-02E8DB432861}"/>
              </a:ext>
            </a:extLst>
          </p:cNvPr>
          <p:cNvSpPr/>
          <p:nvPr/>
        </p:nvSpPr>
        <p:spPr>
          <a:xfrm>
            <a:off x="5526088" y="1338263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C62807-CBF6-4D37-8E16-EDDDC048721A}"/>
              </a:ext>
            </a:extLst>
          </p:cNvPr>
          <p:cNvSpPr/>
          <p:nvPr/>
        </p:nvSpPr>
        <p:spPr>
          <a:xfrm>
            <a:off x="5819775" y="1336675"/>
            <a:ext cx="215900" cy="21748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18B2B-FE72-42F9-A1F1-C05648236E68}"/>
              </a:ext>
            </a:extLst>
          </p:cNvPr>
          <p:cNvSpPr/>
          <p:nvPr/>
        </p:nvSpPr>
        <p:spPr>
          <a:xfrm>
            <a:off x="6119813" y="1344613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835C14-6C76-45DD-BAF9-1E3F5D70752C}"/>
              </a:ext>
            </a:extLst>
          </p:cNvPr>
          <p:cNvSpPr/>
          <p:nvPr/>
        </p:nvSpPr>
        <p:spPr>
          <a:xfrm>
            <a:off x="5811838" y="968375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70256C-21DD-480E-B233-E9D6B70275B6}"/>
              </a:ext>
            </a:extLst>
          </p:cNvPr>
          <p:cNvSpPr/>
          <p:nvPr/>
        </p:nvSpPr>
        <p:spPr>
          <a:xfrm>
            <a:off x="6099175" y="968375"/>
            <a:ext cx="215900" cy="2063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5601-6A94-489E-8099-37C8EB5E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560763"/>
            <a:ext cx="50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C00FF"/>
                </a:solidFill>
                <a:latin typeface="Arial" panose="020B0604020202020204" pitchFamily="34" charset="0"/>
              </a:rPr>
              <a:t>P</a:t>
            </a:r>
            <a:r>
              <a:rPr lang="vi-VN" altLang="en-US" sz="2400" b="1" baseline="30000">
                <a:solidFill>
                  <a:srgbClr val="CC00FF"/>
                </a:solidFill>
                <a:latin typeface="Arial" panose="020B0604020202020204" pitchFamily="34" charset="0"/>
              </a:rPr>
              <a:t>’</a:t>
            </a:r>
            <a:endParaRPr lang="en-US" altLang="en-US" sz="2400" b="1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EE6E98-9CF8-4438-95C5-5096FFBE9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5986463"/>
            <a:ext cx="519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C00FF"/>
                </a:solidFill>
                <a:latin typeface="Arial" panose="020B0604020202020204" pitchFamily="34" charset="0"/>
              </a:rPr>
              <a:t>V</a:t>
            </a:r>
            <a:r>
              <a:rPr lang="vi-VN" altLang="en-US" sz="2400" b="1" baseline="30000">
                <a:solidFill>
                  <a:srgbClr val="CC00FF"/>
                </a:solidFill>
                <a:latin typeface="Arial" panose="020B0604020202020204" pitchFamily="34" charset="0"/>
              </a:rPr>
              <a:t>’</a:t>
            </a:r>
            <a:endParaRPr lang="en-US" altLang="en-US" sz="2400" b="1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7182" name="TextBox 39">
            <a:extLst>
              <a:ext uri="{FF2B5EF4-FFF2-40B4-BE49-F238E27FC236}">
                <a16:creationId xmlns:a16="http://schemas.microsoft.com/office/drawing/2014/main" id="{DCD5D6DC-43B1-4D0C-9230-F2A9B8B4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5943600"/>
            <a:ext cx="7381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</a:rPr>
              <a:t> V</a:t>
            </a:r>
            <a:r>
              <a:rPr lang="vi-VN" altLang="en-US" b="1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183" name="TextBox 41">
            <a:extLst>
              <a:ext uri="{FF2B5EF4-FFF2-40B4-BE49-F238E27FC236}">
                <a16:creationId xmlns:a16="http://schemas.microsoft.com/office/drawing/2014/main" id="{3187085B-BBB9-422B-97DF-88A137D5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994025"/>
            <a:ext cx="7302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vi-VN" altLang="en-US" b="1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b="1" baseline="-2500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b="1" baseline="-2500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b="1" baseline="-2500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4F6A95-970E-4567-BAE1-A34E613D20DA}"/>
              </a:ext>
            </a:extLst>
          </p:cNvPr>
          <p:cNvCxnSpPr>
            <a:cxnSpLocks/>
          </p:cNvCxnSpPr>
          <p:nvPr/>
        </p:nvCxnSpPr>
        <p:spPr>
          <a:xfrm>
            <a:off x="1479550" y="3300413"/>
            <a:ext cx="1508125" cy="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49">
            <a:extLst>
              <a:ext uri="{FF2B5EF4-FFF2-40B4-BE49-F238E27FC236}">
                <a16:creationId xmlns:a16="http://schemas.microsoft.com/office/drawing/2014/main" id="{B54B4BAA-D8D4-497C-8BE0-EF4238E2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349750"/>
            <a:ext cx="6461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vi-VN" altLang="en-US" b="1" baseline="-250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vi-VN" altLang="en-US" b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186" name="TextBox 50">
            <a:extLst>
              <a:ext uri="{FF2B5EF4-FFF2-40B4-BE49-F238E27FC236}">
                <a16:creationId xmlns:a16="http://schemas.microsoft.com/office/drawing/2014/main" id="{4CE403C1-0832-4A9B-A649-5904A296A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5989638"/>
            <a:ext cx="627062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</a:rPr>
              <a:t>V</a:t>
            </a:r>
            <a:r>
              <a:rPr lang="vi-VN" altLang="en-US" b="1" baseline="-250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C76CAB-CC6D-4F3E-B8ED-B316178EB11C}"/>
              </a:ext>
            </a:extLst>
          </p:cNvPr>
          <p:cNvCxnSpPr>
            <a:cxnSpLocks/>
          </p:cNvCxnSpPr>
          <p:nvPr/>
        </p:nvCxnSpPr>
        <p:spPr>
          <a:xfrm>
            <a:off x="1479550" y="3860800"/>
            <a:ext cx="1577975" cy="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4F619B-20BD-41B6-A6BB-11EF0D9BD4AD}"/>
              </a:ext>
            </a:extLst>
          </p:cNvPr>
          <p:cNvCxnSpPr>
            <a:cxnSpLocks/>
          </p:cNvCxnSpPr>
          <p:nvPr/>
        </p:nvCxnSpPr>
        <p:spPr>
          <a:xfrm>
            <a:off x="3074988" y="3311525"/>
            <a:ext cx="0" cy="59055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F294DB-05BD-444A-9CC1-8123AF114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2630488"/>
            <a:ext cx="2573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= P</a:t>
            </a:r>
            <a:r>
              <a:rPr lang="vi-VN" altLang="en-US" sz="2400" baseline="30000">
                <a:latin typeface="Arial" panose="020B0604020202020204" pitchFamily="34" charset="0"/>
              </a:rPr>
              <a:t>’</a:t>
            </a:r>
            <a:r>
              <a:rPr lang="vi-VN" altLang="en-US" sz="2400">
                <a:latin typeface="Arial" panose="020B0604020202020204" pitchFamily="34" charset="0"/>
              </a:rPr>
              <a:t>.(V’-V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) &gt; 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944" name="Rectangle 82943">
            <a:extLst>
              <a:ext uri="{FF2B5EF4-FFF2-40B4-BE49-F238E27FC236}">
                <a16:creationId xmlns:a16="http://schemas.microsoft.com/office/drawing/2014/main" id="{ABA4F51D-AA4D-4D45-9F20-EA4AADAE9CD9}"/>
              </a:ext>
            </a:extLst>
          </p:cNvPr>
          <p:cNvSpPr/>
          <p:nvPr/>
        </p:nvSpPr>
        <p:spPr>
          <a:xfrm>
            <a:off x="3055938" y="3889375"/>
            <a:ext cx="588962" cy="19542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945" name="TextBox 82944">
            <a:extLst>
              <a:ext uri="{FF2B5EF4-FFF2-40B4-BE49-F238E27FC236}">
                <a16:creationId xmlns:a16="http://schemas.microsoft.com/office/drawing/2014/main" id="{BEB7333A-05A1-498A-96D5-C5F9C566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575175"/>
            <a:ext cx="52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latin typeface="Arial" panose="020B0604020202020204" pitchFamily="34" charset="0"/>
              </a:rPr>
              <a:t>A</a:t>
            </a:r>
            <a:r>
              <a:rPr lang="vi-VN" altLang="en-US" sz="2400" b="1" baseline="-25000">
                <a:latin typeface="Arial" panose="020B0604020202020204" pitchFamily="34" charset="0"/>
              </a:rPr>
              <a:t>1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7192" name="TextBox 82946">
            <a:extLst>
              <a:ext uri="{FF2B5EF4-FFF2-40B4-BE49-F238E27FC236}">
                <a16:creationId xmlns:a16="http://schemas.microsoft.com/office/drawing/2014/main" id="{D7029089-78CA-4CD5-A72F-E4A09EC9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284163"/>
            <a:ext cx="5210175" cy="954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DÃN NỞ &amp; NÉN ĐẲNG NHIỆT KHÍ LÝ TƯỞNG: P</a:t>
            </a:r>
            <a:r>
              <a:rPr lang="vi-VN" altLang="en-US" sz="2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vi-V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vi-VN" altLang="en-US" sz="2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vi-V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en-US" sz="2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P</a:t>
            </a:r>
            <a:r>
              <a:rPr lang="vi-V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vi-VN" altLang="en-US" sz="2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vi-VN" altLang="en-US" sz="2800" b="1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vi-VN" altLang="en-US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B5B1D3-EC11-4DEE-8C57-7CD6D1754EC1}"/>
              </a:ext>
            </a:extLst>
          </p:cNvPr>
          <p:cNvCxnSpPr>
            <a:cxnSpLocks/>
          </p:cNvCxnSpPr>
          <p:nvPr/>
        </p:nvCxnSpPr>
        <p:spPr>
          <a:xfrm>
            <a:off x="3049588" y="3884613"/>
            <a:ext cx="638175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77E2FB-0AE6-49DF-BACC-3C32F2F50B3D}"/>
              </a:ext>
            </a:extLst>
          </p:cNvPr>
          <p:cNvCxnSpPr>
            <a:cxnSpLocks/>
          </p:cNvCxnSpPr>
          <p:nvPr/>
        </p:nvCxnSpPr>
        <p:spPr>
          <a:xfrm>
            <a:off x="3675063" y="3933825"/>
            <a:ext cx="12700" cy="1871663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2861195-A1C3-489D-87A2-B17BEE67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4046538"/>
            <a:ext cx="50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C00FF"/>
                </a:solidFill>
                <a:latin typeface="Arial" panose="020B0604020202020204" pitchFamily="34" charset="0"/>
              </a:rPr>
              <a:t>P</a:t>
            </a:r>
            <a:r>
              <a:rPr lang="vi-VN" altLang="en-US" sz="2400" b="1" baseline="30000">
                <a:solidFill>
                  <a:srgbClr val="CC00FF"/>
                </a:solidFill>
                <a:latin typeface="Arial" panose="020B0604020202020204" pitchFamily="34" charset="0"/>
              </a:rPr>
              <a:t>’’</a:t>
            </a:r>
            <a:endParaRPr lang="en-US" altLang="en-US" sz="2400" b="1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9D6761-A178-4209-A986-7FF0E6704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5983288"/>
            <a:ext cx="519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C00FF"/>
                </a:solidFill>
                <a:latin typeface="Arial" panose="020B0604020202020204" pitchFamily="34" charset="0"/>
              </a:rPr>
              <a:t>V</a:t>
            </a:r>
            <a:r>
              <a:rPr lang="vi-VN" altLang="en-US" sz="2400" b="1" baseline="30000">
                <a:solidFill>
                  <a:srgbClr val="CC00FF"/>
                </a:solidFill>
                <a:latin typeface="Arial" panose="020B0604020202020204" pitchFamily="34" charset="0"/>
              </a:rPr>
              <a:t>’’</a:t>
            </a:r>
            <a:endParaRPr lang="en-US" altLang="en-US" sz="2400" b="1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8D8053F-8D54-4562-A660-C6FFDD3CC296}"/>
              </a:ext>
            </a:extLst>
          </p:cNvPr>
          <p:cNvCxnSpPr>
            <a:cxnSpLocks/>
          </p:cNvCxnSpPr>
          <p:nvPr/>
        </p:nvCxnSpPr>
        <p:spPr>
          <a:xfrm>
            <a:off x="1479550" y="4292600"/>
            <a:ext cx="2667000" cy="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7A814F-107C-473E-898B-148B6C0D3C3E}"/>
              </a:ext>
            </a:extLst>
          </p:cNvPr>
          <p:cNvCxnSpPr>
            <a:cxnSpLocks/>
          </p:cNvCxnSpPr>
          <p:nvPr/>
        </p:nvCxnSpPr>
        <p:spPr>
          <a:xfrm>
            <a:off x="3646488" y="3870325"/>
            <a:ext cx="9525" cy="439738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1828AE0-7D14-4C07-A7E0-686ED4520CB2}"/>
              </a:ext>
            </a:extLst>
          </p:cNvPr>
          <p:cNvCxnSpPr>
            <a:cxnSpLocks/>
          </p:cNvCxnSpPr>
          <p:nvPr/>
        </p:nvCxnSpPr>
        <p:spPr>
          <a:xfrm>
            <a:off x="4271963" y="4318000"/>
            <a:ext cx="0" cy="1525588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9CDC8C1-0418-4F9D-990E-DEDBDEFA09C2}"/>
              </a:ext>
            </a:extLst>
          </p:cNvPr>
          <p:cNvSpPr/>
          <p:nvPr/>
        </p:nvSpPr>
        <p:spPr>
          <a:xfrm>
            <a:off x="3643313" y="4332288"/>
            <a:ext cx="631825" cy="1511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CCA512-319B-4E5B-98A0-A680D01F5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2613025"/>
            <a:ext cx="25733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= P</a:t>
            </a:r>
            <a:r>
              <a:rPr lang="vi-VN" altLang="en-US" sz="2400" baseline="30000">
                <a:latin typeface="Arial" panose="020B0604020202020204" pitchFamily="34" charset="0"/>
              </a:rPr>
              <a:t>’’</a:t>
            </a:r>
            <a:r>
              <a:rPr lang="vi-VN" altLang="en-US" sz="2400">
                <a:latin typeface="Arial" panose="020B0604020202020204" pitchFamily="34" charset="0"/>
              </a:rPr>
              <a:t>.(V’’-V’) &gt; 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6CEDC1-1AEC-4404-AF5A-1576E9E44F9B}"/>
              </a:ext>
            </a:extLst>
          </p:cNvPr>
          <p:cNvCxnSpPr>
            <a:cxnSpLocks/>
          </p:cNvCxnSpPr>
          <p:nvPr/>
        </p:nvCxnSpPr>
        <p:spPr>
          <a:xfrm>
            <a:off x="3643313" y="4318000"/>
            <a:ext cx="628650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25D591-A281-40C9-A716-1493DFD979B5}"/>
              </a:ext>
            </a:extLst>
          </p:cNvPr>
          <p:cNvSpPr/>
          <p:nvPr/>
        </p:nvSpPr>
        <p:spPr>
          <a:xfrm>
            <a:off x="5478463" y="531813"/>
            <a:ext cx="909637" cy="46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2824121-DEB9-4F96-8FAE-7225E8B3CC18}"/>
              </a:ext>
            </a:extLst>
          </p:cNvPr>
          <p:cNvCxnSpPr>
            <a:cxnSpLocks/>
          </p:cNvCxnSpPr>
          <p:nvPr/>
        </p:nvCxnSpPr>
        <p:spPr>
          <a:xfrm>
            <a:off x="4286250" y="4294188"/>
            <a:ext cx="4763" cy="358775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B2D1A70-6846-4AB3-A3D6-D4B4DFEE807F}"/>
              </a:ext>
            </a:extLst>
          </p:cNvPr>
          <p:cNvSpPr/>
          <p:nvPr/>
        </p:nvSpPr>
        <p:spPr>
          <a:xfrm>
            <a:off x="4305300" y="4605338"/>
            <a:ext cx="546100" cy="1238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593D457-59AF-4E25-8770-AD71CCD50D1E}"/>
              </a:ext>
            </a:extLst>
          </p:cNvPr>
          <p:cNvCxnSpPr>
            <a:cxnSpLocks/>
          </p:cNvCxnSpPr>
          <p:nvPr/>
        </p:nvCxnSpPr>
        <p:spPr>
          <a:xfrm>
            <a:off x="4260850" y="4605338"/>
            <a:ext cx="620713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029BC01-5E8A-4615-BCA0-28DCDC29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4859338"/>
            <a:ext cx="528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latin typeface="Arial" panose="020B0604020202020204" pitchFamily="34" charset="0"/>
              </a:rPr>
              <a:t>A</a:t>
            </a:r>
            <a:r>
              <a:rPr lang="vi-VN" altLang="en-US" sz="2400" b="1" baseline="-25000">
                <a:latin typeface="Arial" panose="020B0604020202020204" pitchFamily="34" charset="0"/>
              </a:rPr>
              <a:t>3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F9D4A9-9131-440D-A463-6CF48B647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2600325"/>
            <a:ext cx="283845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3</a:t>
            </a:r>
            <a:r>
              <a:rPr lang="vi-VN" altLang="en-US" sz="2400">
                <a:latin typeface="Arial" panose="020B0604020202020204" pitchFamily="34" charset="0"/>
              </a:rPr>
              <a:t> = P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.(V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 -V’’) &gt; 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E6381D-4762-4649-86C3-C302B485EABF}"/>
              </a:ext>
            </a:extLst>
          </p:cNvPr>
          <p:cNvCxnSpPr>
            <a:cxnSpLocks/>
          </p:cNvCxnSpPr>
          <p:nvPr/>
        </p:nvCxnSpPr>
        <p:spPr>
          <a:xfrm flipV="1">
            <a:off x="4818063" y="4248150"/>
            <a:ext cx="0" cy="33655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B1C798D-BE99-40CA-9887-43E39D640F73}"/>
              </a:ext>
            </a:extLst>
          </p:cNvPr>
          <p:cNvCxnSpPr>
            <a:cxnSpLocks/>
          </p:cNvCxnSpPr>
          <p:nvPr/>
        </p:nvCxnSpPr>
        <p:spPr>
          <a:xfrm flipH="1">
            <a:off x="4314825" y="4292600"/>
            <a:ext cx="517525" cy="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72" name="TextBox 82971">
            <a:extLst>
              <a:ext uri="{FF2B5EF4-FFF2-40B4-BE49-F238E27FC236}">
                <a16:creationId xmlns:a16="http://schemas.microsoft.com/office/drawing/2014/main" id="{C0E1355F-7F76-45CB-B5DD-2B711EAD4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14613"/>
            <a:ext cx="2894013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4</a:t>
            </a:r>
            <a:r>
              <a:rPr lang="vi-VN" altLang="en-US" sz="2400">
                <a:latin typeface="Arial" panose="020B0604020202020204" pitchFamily="34" charset="0"/>
              </a:rPr>
              <a:t> = P’’.(V’’ –V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) &lt; 0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B3BCA8-76BB-47DC-9BCE-F8D7439FE673}"/>
              </a:ext>
            </a:extLst>
          </p:cNvPr>
          <p:cNvSpPr/>
          <p:nvPr/>
        </p:nvSpPr>
        <p:spPr>
          <a:xfrm>
            <a:off x="5465763" y="1597025"/>
            <a:ext cx="909637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2645B20-A07A-41A4-9FEB-8A1B23ACC446}"/>
              </a:ext>
            </a:extLst>
          </p:cNvPr>
          <p:cNvCxnSpPr>
            <a:cxnSpLocks/>
          </p:cNvCxnSpPr>
          <p:nvPr/>
        </p:nvCxnSpPr>
        <p:spPr>
          <a:xfrm flipH="1" flipV="1">
            <a:off x="4289425" y="3894138"/>
            <a:ext cx="6350" cy="41275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3EC8E5A-88D1-41A3-A2D0-C8B4419AB2FD}"/>
              </a:ext>
            </a:extLst>
          </p:cNvPr>
          <p:cNvCxnSpPr>
            <a:cxnSpLocks/>
          </p:cNvCxnSpPr>
          <p:nvPr/>
        </p:nvCxnSpPr>
        <p:spPr>
          <a:xfrm flipH="1" flipV="1">
            <a:off x="3684588" y="3902075"/>
            <a:ext cx="593725" cy="476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08A4383-8799-467E-82F0-7E35549E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2668588"/>
            <a:ext cx="2894012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5</a:t>
            </a:r>
            <a:r>
              <a:rPr lang="vi-VN" altLang="en-US" sz="2400">
                <a:latin typeface="Arial" panose="020B0604020202020204" pitchFamily="34" charset="0"/>
              </a:rPr>
              <a:t> = P’.(V’ –V’’) &lt; 0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4B66779-17CB-4CFF-A55B-0E3D3ECD8267}"/>
              </a:ext>
            </a:extLst>
          </p:cNvPr>
          <p:cNvSpPr/>
          <p:nvPr/>
        </p:nvSpPr>
        <p:spPr>
          <a:xfrm>
            <a:off x="5462588" y="893763"/>
            <a:ext cx="911225" cy="44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B925C78-801A-4088-A7F2-6DB51EE1B449}"/>
              </a:ext>
            </a:extLst>
          </p:cNvPr>
          <p:cNvCxnSpPr>
            <a:cxnSpLocks/>
          </p:cNvCxnSpPr>
          <p:nvPr/>
        </p:nvCxnSpPr>
        <p:spPr>
          <a:xfrm flipV="1">
            <a:off x="3695700" y="3295650"/>
            <a:ext cx="6350" cy="59055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CFF3634-776F-4415-947B-AA585576383C}"/>
              </a:ext>
            </a:extLst>
          </p:cNvPr>
          <p:cNvCxnSpPr>
            <a:cxnSpLocks/>
          </p:cNvCxnSpPr>
          <p:nvPr/>
        </p:nvCxnSpPr>
        <p:spPr>
          <a:xfrm flipH="1">
            <a:off x="3048000" y="3319463"/>
            <a:ext cx="647700" cy="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CB38B92-89F5-4307-99B5-E5F44A3CD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2682875"/>
            <a:ext cx="28924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6</a:t>
            </a:r>
            <a:r>
              <a:rPr lang="vi-VN" altLang="en-US" sz="2400">
                <a:latin typeface="Arial" panose="020B0604020202020204" pitchFamily="34" charset="0"/>
              </a:rPr>
              <a:t> = P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.(V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 –V’) &lt; 0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20" name="TextBox 84">
            <a:extLst>
              <a:ext uri="{FF2B5EF4-FFF2-40B4-BE49-F238E27FC236}">
                <a16:creationId xmlns:a16="http://schemas.microsoft.com/office/drawing/2014/main" id="{35B7680A-3697-4640-8F4A-1430751B0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3319463"/>
            <a:ext cx="37544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A</a:t>
            </a:r>
            <a:r>
              <a:rPr lang="en-US" altLang="en-US" baseline="-25000" dirty="0">
                <a:solidFill>
                  <a:srgbClr val="006600"/>
                </a:solidFill>
                <a:latin typeface="Arial" panose="020B0604020202020204" pitchFamily="34" charset="0"/>
              </a:rPr>
              <a:t>BTN</a:t>
            </a:r>
            <a:r>
              <a:rPr lang="vi-VN" altLang="en-US" baseline="-25000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en-US" baseline="-25000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= P</a:t>
            </a:r>
            <a:r>
              <a:rPr lang="vi-VN" altLang="en-US" baseline="-25000" dirty="0">
                <a:solidFill>
                  <a:srgbClr val="006600"/>
                </a:solidFill>
                <a:latin typeface="Arial" panose="020B0604020202020204" pitchFamily="34" charset="0"/>
              </a:rPr>
              <a:t>ng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.(V</a:t>
            </a:r>
            <a:r>
              <a:rPr lang="vi-VN" altLang="en-US" baseline="-25000" dirty="0">
                <a:solidFill>
                  <a:srgbClr val="006600"/>
                </a:solidFill>
                <a:latin typeface="Arial" panose="020B0604020202020204" pitchFamily="34" charset="0"/>
              </a:rPr>
              <a:t>c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 –V</a:t>
            </a:r>
            <a:r>
              <a:rPr lang="vi-VN" altLang="en-US" baseline="-25000" dirty="0">
                <a:solidFill>
                  <a:srgbClr val="006600"/>
                </a:solidFill>
                <a:latin typeface="Arial" panose="020B0604020202020204" pitchFamily="34" charset="0"/>
              </a:rPr>
              <a:t>đ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)</a:t>
            </a:r>
            <a:endParaRPr lang="en-US" altLang="en-US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7221" name="TextBox 86">
            <a:extLst>
              <a:ext uri="{FF2B5EF4-FFF2-40B4-BE49-F238E27FC236}">
                <a16:creationId xmlns:a16="http://schemas.microsoft.com/office/drawing/2014/main" id="{0539B253-87F5-4AA6-96E1-E5D963FDC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1924050"/>
            <a:ext cx="2255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dirty="0">
                <a:latin typeface="Arial" panose="020B0604020202020204" pitchFamily="34" charset="0"/>
              </a:rPr>
              <a:t>P=(nRT)/</a:t>
            </a:r>
            <a:r>
              <a:rPr lang="en-US" altLang="en-US" dirty="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AEBFD05-A29E-428F-99D1-FECB6770F33F}"/>
              </a:ext>
            </a:extLst>
          </p:cNvPr>
          <p:cNvSpPr/>
          <p:nvPr/>
        </p:nvSpPr>
        <p:spPr>
          <a:xfrm>
            <a:off x="6103938" y="658813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209875-04A1-44DC-95A6-082F4EB456C5}"/>
              </a:ext>
            </a:extLst>
          </p:cNvPr>
          <p:cNvSpPr/>
          <p:nvPr/>
        </p:nvSpPr>
        <p:spPr>
          <a:xfrm>
            <a:off x="6026150" y="1300163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224" name="TextBox 87">
            <a:extLst>
              <a:ext uri="{FF2B5EF4-FFF2-40B4-BE49-F238E27FC236}">
                <a16:creationId xmlns:a16="http://schemas.microsoft.com/office/drawing/2014/main" id="{7613D3F8-6106-4B97-A902-00D59E2E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365125"/>
            <a:ext cx="52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vi-VN" altLang="en-US" sz="2400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5C1F4-A05B-4F40-B3BC-7F5DCB282099}"/>
              </a:ext>
            </a:extLst>
          </p:cNvPr>
          <p:cNvSpPr/>
          <p:nvPr/>
        </p:nvSpPr>
        <p:spPr>
          <a:xfrm>
            <a:off x="5473700" y="1187450"/>
            <a:ext cx="914400" cy="1046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7304B4-076F-498E-AA28-CA66EB3101D0}"/>
              </a:ext>
            </a:extLst>
          </p:cNvPr>
          <p:cNvSpPr/>
          <p:nvPr/>
        </p:nvSpPr>
        <p:spPr>
          <a:xfrm>
            <a:off x="5451475" y="1201738"/>
            <a:ext cx="936625" cy="714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55F3444-9817-4FAF-A34A-6272BFBF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482600"/>
            <a:ext cx="525463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P’</a:t>
            </a:r>
            <a:endParaRPr lang="en-US" altLang="en-US" sz="24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EEE029-73FC-4685-928A-D63D506D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1566863"/>
            <a:ext cx="955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P’V’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5C8015-4E20-4213-9100-0A1CA3FEBE3D}"/>
              </a:ext>
            </a:extLst>
          </p:cNvPr>
          <p:cNvSpPr/>
          <p:nvPr/>
        </p:nvSpPr>
        <p:spPr>
          <a:xfrm>
            <a:off x="5483225" y="954088"/>
            <a:ext cx="914400" cy="1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81EBA7-8275-4818-B3ED-158143F9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539750"/>
            <a:ext cx="6096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P’’</a:t>
            </a:r>
            <a:endParaRPr lang="en-US" altLang="en-US" sz="24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86A669-CA0A-4F77-AD1E-BC97570F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1495425"/>
            <a:ext cx="1019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latin typeface="Arial" panose="020B0604020202020204" pitchFamily="34" charset="0"/>
              </a:rPr>
              <a:t>P’’V’’</a:t>
            </a:r>
            <a:endParaRPr lang="en-US" altLang="en-US" sz="2800" baseline="30000">
              <a:latin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03CE1D2-D8B7-415E-AE05-557882DE5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4775200"/>
            <a:ext cx="52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latin typeface="Arial" panose="020B0604020202020204" pitchFamily="34" charset="0"/>
              </a:rPr>
              <a:t>A</a:t>
            </a:r>
            <a:r>
              <a:rPr lang="vi-VN" altLang="en-US" sz="2400" b="1" baseline="-25000">
                <a:latin typeface="Arial" panose="020B0604020202020204" pitchFamily="34" charset="0"/>
              </a:rPr>
              <a:t>2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AC08CAC-E01F-41F9-9708-040CAE9D0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533400"/>
            <a:ext cx="6096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vi-VN" altLang="en-US" sz="2400" b="1" baseline="-250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CBAA44-80ED-4953-A1BD-B10B83D32073}"/>
              </a:ext>
            </a:extLst>
          </p:cNvPr>
          <p:cNvSpPr/>
          <p:nvPr/>
        </p:nvSpPr>
        <p:spPr>
          <a:xfrm>
            <a:off x="5470525" y="600075"/>
            <a:ext cx="914400" cy="1589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50AB6-E61B-4CB7-A39E-8DA77729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55625"/>
            <a:ext cx="60801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P’’</a:t>
            </a:r>
            <a:endParaRPr lang="en-US" altLang="en-US" sz="24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FDA53E6-0DAC-4356-A250-2BD5C0725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565150"/>
            <a:ext cx="6556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P’</a:t>
            </a:r>
            <a:endParaRPr lang="en-US" altLang="en-US" sz="24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48B0AA1-8EBC-4D20-BE95-BF14E2DD1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577850"/>
            <a:ext cx="6080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vi-VN" altLang="en-US" sz="2400" b="1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A4D8D7-A7C7-418A-A6AD-242DBB53E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512763"/>
            <a:ext cx="1003300" cy="458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83079D-ABF6-4AC2-91EB-F8C9725EF9D2}"/>
              </a:ext>
            </a:extLst>
          </p:cNvPr>
          <p:cNvSpPr/>
          <p:nvPr/>
        </p:nvSpPr>
        <p:spPr>
          <a:xfrm>
            <a:off x="5470525" y="996950"/>
            <a:ext cx="911225" cy="44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35F8E0-683C-43E2-81E4-AFBDE06D6AA9}"/>
              </a:ext>
            </a:extLst>
          </p:cNvPr>
          <p:cNvSpPr/>
          <p:nvPr/>
        </p:nvSpPr>
        <p:spPr>
          <a:xfrm>
            <a:off x="6146800" y="768350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13ACA9-8937-4FF4-B22E-017033881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757238"/>
            <a:ext cx="974725" cy="644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5D9DA3-369D-444D-9128-5B7041597176}"/>
              </a:ext>
            </a:extLst>
          </p:cNvPr>
          <p:cNvSpPr/>
          <p:nvPr/>
        </p:nvSpPr>
        <p:spPr>
          <a:xfrm>
            <a:off x="5445125" y="1387475"/>
            <a:ext cx="935038" cy="5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F49FCEF-6F97-4973-8360-9E27B0733A0C}"/>
              </a:ext>
            </a:extLst>
          </p:cNvPr>
          <p:cNvSpPr/>
          <p:nvPr/>
        </p:nvSpPr>
        <p:spPr>
          <a:xfrm>
            <a:off x="6170613" y="1141413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153480E-976C-49FD-91BD-EE9815BF4082}"/>
              </a:ext>
            </a:extLst>
          </p:cNvPr>
          <p:cNvSpPr/>
          <p:nvPr/>
        </p:nvSpPr>
        <p:spPr>
          <a:xfrm>
            <a:off x="5881688" y="1138238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963" name="TextBox 82962">
            <a:extLst>
              <a:ext uri="{FF2B5EF4-FFF2-40B4-BE49-F238E27FC236}">
                <a16:creationId xmlns:a16="http://schemas.microsoft.com/office/drawing/2014/main" id="{4E6D73C0-1A7D-4B7E-A815-81B40E46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668463"/>
            <a:ext cx="952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V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971" name="TextBox 82970">
            <a:extLst>
              <a:ext uri="{FF2B5EF4-FFF2-40B4-BE49-F238E27FC236}">
                <a16:creationId xmlns:a16="http://schemas.microsoft.com/office/drawing/2014/main" id="{6AE2DA39-50D1-48D6-B46C-D2FA05D084D4}"/>
              </a:ext>
            </a:extLst>
          </p:cNvPr>
          <p:cNvSpPr txBox="1"/>
          <p:nvPr/>
        </p:nvSpPr>
        <p:spPr>
          <a:xfrm>
            <a:off x="5475288" y="1654175"/>
            <a:ext cx="898525" cy="574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vi-VN" dirty="0"/>
              <a:t>P’’V’’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DB07B4-0736-423D-9D90-4A9661F80769}"/>
              </a:ext>
            </a:extLst>
          </p:cNvPr>
          <p:cNvSpPr txBox="1"/>
          <p:nvPr/>
        </p:nvSpPr>
        <p:spPr>
          <a:xfrm>
            <a:off x="5478463" y="1616075"/>
            <a:ext cx="822325" cy="58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vi-VN" sz="2800" dirty="0"/>
              <a:t>P’V’</a:t>
            </a:r>
            <a:endParaRPr lang="en-US" sz="2800" baseline="30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CDD278-063E-48E4-A842-2FA0393A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038" y="1085850"/>
            <a:ext cx="1054100" cy="511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202524-E947-4985-8D29-6049F93A1B63}"/>
              </a:ext>
            </a:extLst>
          </p:cNvPr>
          <p:cNvSpPr/>
          <p:nvPr/>
        </p:nvSpPr>
        <p:spPr>
          <a:xfrm>
            <a:off x="5459413" y="1614488"/>
            <a:ext cx="936625" cy="46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8D288C2-F393-4886-801A-9A281BA1EE08}"/>
              </a:ext>
            </a:extLst>
          </p:cNvPr>
          <p:cNvSpPr/>
          <p:nvPr/>
        </p:nvSpPr>
        <p:spPr>
          <a:xfrm>
            <a:off x="5534025" y="1366838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AD68AD4-B43E-4091-B410-D4A9DBB4DFA1}"/>
              </a:ext>
            </a:extLst>
          </p:cNvPr>
          <p:cNvSpPr/>
          <p:nvPr/>
        </p:nvSpPr>
        <p:spPr>
          <a:xfrm>
            <a:off x="5829300" y="1358900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B79F46E-0C09-4555-821F-4B4085C69324}"/>
              </a:ext>
            </a:extLst>
          </p:cNvPr>
          <p:cNvSpPr/>
          <p:nvPr/>
        </p:nvSpPr>
        <p:spPr>
          <a:xfrm>
            <a:off x="6148388" y="1370013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F90F8E-CF03-4FC2-B124-9D4ED11CF28B}"/>
              </a:ext>
            </a:extLst>
          </p:cNvPr>
          <p:cNvSpPr txBox="1"/>
          <p:nvPr/>
        </p:nvSpPr>
        <p:spPr>
          <a:xfrm>
            <a:off x="5465763" y="1701800"/>
            <a:ext cx="936625" cy="523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vi-VN" sz="2800" dirty="0"/>
              <a:t>P</a:t>
            </a:r>
            <a:r>
              <a:rPr lang="vi-VN" sz="2800" baseline="-25000" dirty="0"/>
              <a:t>1</a:t>
            </a:r>
            <a:r>
              <a:rPr lang="vi-VN" sz="2800" dirty="0"/>
              <a:t>V</a:t>
            </a:r>
            <a:r>
              <a:rPr lang="vi-VN" sz="2800" baseline="-25000" dirty="0"/>
              <a:t>1</a:t>
            </a:r>
            <a:endParaRPr lang="en-US" sz="28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F7C160-4CA9-410B-A73A-39CD831E3846}"/>
              </a:ext>
            </a:extLst>
          </p:cNvPr>
          <p:cNvCxnSpPr>
            <a:cxnSpLocks/>
          </p:cNvCxnSpPr>
          <p:nvPr/>
        </p:nvCxnSpPr>
        <p:spPr>
          <a:xfrm>
            <a:off x="1444625" y="4584700"/>
            <a:ext cx="3406775" cy="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AAD430E-A711-4244-B773-568505E0C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4148138"/>
            <a:ext cx="3490912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</a:rPr>
              <a:t>QUÁ TRÌNH BẤT THUẬN NGHỊCH</a:t>
            </a:r>
            <a:endParaRPr lang="en-US" altLang="en-US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41" grpId="0"/>
      <p:bldP spid="63" grpId="0"/>
      <p:bldP spid="82944" grpId="0" animBg="1"/>
      <p:bldP spid="82945" grpId="0"/>
      <p:bldP spid="82" grpId="0"/>
      <p:bldP spid="83" grpId="0"/>
      <p:bldP spid="95" grpId="0" animBg="1"/>
      <p:bldP spid="101" grpId="0" animBg="1"/>
      <p:bldP spid="104" grpId="0" animBg="1"/>
      <p:bldP spid="108" grpId="0" animBg="1"/>
      <p:bldP spid="109" grpId="0"/>
      <p:bldP spid="111" grpId="0" animBg="1"/>
      <p:bldP spid="82972" grpId="0" animBg="1"/>
      <p:bldP spid="136" grpId="0" animBg="1"/>
      <p:bldP spid="139" grpId="0" animBg="1"/>
      <p:bldP spid="150" grpId="0" animBg="1"/>
      <p:bldP spid="153" grpId="0" animBg="1"/>
      <p:bldP spid="157" grpId="0" animBg="1"/>
      <p:bldP spid="30" grpId="0" animBg="1"/>
      <p:bldP spid="78" grpId="0" animBg="1"/>
      <p:bldP spid="162" grpId="0" animBg="1"/>
      <p:bldP spid="66" grpId="0"/>
      <p:bldP spid="80" grpId="0" animBg="1"/>
      <p:bldP spid="163" grpId="0" animBg="1"/>
      <p:bldP spid="100" grpId="0"/>
      <p:bldP spid="165" grpId="0"/>
      <p:bldP spid="166" grpId="0" animBg="1"/>
      <p:bldP spid="103" grpId="0" animBg="1"/>
      <p:bldP spid="90" grpId="0" animBg="1"/>
      <p:bldP spid="168" grpId="0" animBg="1"/>
      <p:bldP spid="169" grpId="0" animBg="1"/>
      <p:bldP spid="91" grpId="0" animBg="1"/>
      <p:bldP spid="120" grpId="0" animBg="1"/>
      <p:bldP spid="28" grpId="0" animBg="1"/>
      <p:bldP spid="93" grpId="0" animBg="1"/>
      <p:bldP spid="24" grpId="0" animBg="1"/>
      <p:bldP spid="154" grpId="0" animBg="1"/>
      <p:bldP spid="155" grpId="0" animBg="1"/>
      <p:bldP spid="82963" grpId="0"/>
      <p:bldP spid="82971" grpId="0" animBg="1"/>
      <p:bldP spid="20" grpId="0" animBg="1"/>
      <p:bldP spid="94" grpId="0" animBg="1"/>
      <p:bldP spid="31" grpId="0" animBg="1"/>
      <p:bldP spid="156" grpId="0" animBg="1"/>
      <p:bldP spid="173" grpId="0" animBg="1"/>
      <p:bldP spid="174" grpId="0" animBg="1"/>
      <p:bldP spid="76" grpId="0" animBg="1"/>
      <p:bldP spid="1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AE11-362C-4392-874C-85A2F790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2" y="-31672"/>
            <a:ext cx="9036496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HƯỞNG NHIỆT ĐỘ ĐẾN 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S PHẢN ỨNG 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D89B-0928-4A37-8113-0BA99A16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6805"/>
            <a:ext cx="7772400" cy="1972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T</a:t>
            </a:r>
            <a:r>
              <a:rPr lang="en-US" baseline="-25000" dirty="0"/>
              <a:t>2</a:t>
            </a:r>
            <a:r>
              <a:rPr lang="en-US" dirty="0"/>
              <a:t> &gt; T</a:t>
            </a:r>
            <a:r>
              <a:rPr lang="en-US" baseline="-25000" dirty="0"/>
              <a:t>1</a:t>
            </a:r>
            <a:r>
              <a:rPr lang="en-US" dirty="0"/>
              <a:t>        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     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     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4A7D25-8DB8-4178-B2C6-239FD0F9C783}"/>
              </a:ext>
            </a:extLst>
          </p:cNvPr>
          <p:cNvCxnSpPr/>
          <p:nvPr/>
        </p:nvCxnSpPr>
        <p:spPr>
          <a:xfrm>
            <a:off x="3491880" y="2291872"/>
            <a:ext cx="0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A4DB87-9165-43F4-A8CC-52E8DFD3973B}"/>
              </a:ext>
            </a:extLst>
          </p:cNvPr>
          <p:cNvCxnSpPr>
            <a:cxnSpLocks/>
          </p:cNvCxnSpPr>
          <p:nvPr/>
        </p:nvCxnSpPr>
        <p:spPr>
          <a:xfrm flipV="1">
            <a:off x="6444208" y="2281409"/>
            <a:ext cx="0" cy="7780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AD55E3-9E0D-4160-A109-25792605C792}"/>
                  </a:ext>
                </a:extLst>
              </p:cNvPr>
              <p:cNvSpPr txBox="1"/>
              <p:nvPr/>
            </p:nvSpPr>
            <p:spPr>
              <a:xfrm>
                <a:off x="960562" y="2368602"/>
                <a:ext cx="2738530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.C</a:t>
                </a:r>
                <a:r>
                  <a:rPr lang="en-US" sz="2800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 A</a:t>
                </a:r>
                <a:r>
                  <a:rPr lang="en-US" sz="2800" dirty="0">
                    <a:solidFill>
                      <a:srgbClr val="FF0000"/>
                    </a:solidFill>
                  </a:rPr>
                  <a:t> 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&lt;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AD55E3-9E0D-4160-A109-25792605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62" y="2368602"/>
                <a:ext cx="2738530" cy="755271"/>
              </a:xfrm>
              <a:prstGeom prst="rect">
                <a:avLst/>
              </a:prstGeom>
              <a:blipFill>
                <a:blip r:embed="rId2"/>
                <a:stretch>
                  <a:fillRect l="-467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758170-29B1-490D-A1D1-6F450E767283}"/>
                  </a:ext>
                </a:extLst>
              </p:cNvPr>
              <p:cNvSpPr txBox="1"/>
              <p:nvPr/>
            </p:nvSpPr>
            <p:spPr>
              <a:xfrm>
                <a:off x="5711287" y="3909471"/>
                <a:ext cx="2796395" cy="134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 </a:t>
                </a:r>
                <a:r>
                  <a:rPr lang="en-US" sz="3200" dirty="0" err="1"/>
                  <a:t>b.C</a:t>
                </a:r>
                <a:r>
                  <a:rPr lang="en-US" sz="3200" baseline="-25000" dirty="0" err="1"/>
                  <a:t>p</a:t>
                </a:r>
                <a:r>
                  <a:rPr lang="en-US" sz="3200" baseline="-25000" dirty="0"/>
                  <a:t> B</a:t>
                </a:r>
                <a:r>
                  <a:rPr lang="en-US" sz="3200" dirty="0"/>
                  <a:t> 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      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758170-29B1-490D-A1D1-6F450E76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87" y="3909471"/>
                <a:ext cx="2796395" cy="1342612"/>
              </a:xfrm>
              <a:prstGeom prst="rect">
                <a:avLst/>
              </a:prstGeom>
              <a:blipFill>
                <a:blip r:embed="rId3"/>
                <a:stretch>
                  <a:fillRect l="-5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53B84-C623-4749-BE59-10BE8A415442}"/>
              </a:ext>
            </a:extLst>
          </p:cNvPr>
          <p:cNvSpPr txBox="1"/>
          <p:nvPr/>
        </p:nvSpPr>
        <p:spPr>
          <a:xfrm>
            <a:off x="4726937" y="1521953"/>
            <a:ext cx="180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sym typeface="Symbol" panose="05050102010706020507" pitchFamily="18" charset="2"/>
              </a:rPr>
              <a:t>S</a:t>
            </a:r>
            <a:r>
              <a:rPr lang="en-US" sz="3200" b="1" baseline="-25000" dirty="0">
                <a:solidFill>
                  <a:srgbClr val="006600"/>
                </a:solidFill>
                <a:sym typeface="Symbol" panose="05050102010706020507" pitchFamily="18" charset="2"/>
              </a:rPr>
              <a:t>T2</a:t>
            </a:r>
            <a:endParaRPr lang="en-US" sz="3200" b="1" dirty="0">
              <a:solidFill>
                <a:srgbClr val="0066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48CFE-29FF-4F23-A9BB-AE8F6040B6F2}"/>
              </a:ext>
            </a:extLst>
          </p:cNvPr>
          <p:cNvSpPr txBox="1"/>
          <p:nvPr/>
        </p:nvSpPr>
        <p:spPr>
          <a:xfrm>
            <a:off x="2051721" y="399600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S</a:t>
            </a:r>
            <a:r>
              <a:rPr lang="en-US" sz="3200" baseline="-25000" dirty="0">
                <a:sym typeface="Symbol" panose="05050102010706020507" pitchFamily="18" charset="2"/>
              </a:rPr>
              <a:t>T1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2C021-181C-460A-A566-B91B53A6429C}"/>
              </a:ext>
            </a:extLst>
          </p:cNvPr>
          <p:cNvSpPr txBox="1"/>
          <p:nvPr/>
        </p:nvSpPr>
        <p:spPr>
          <a:xfrm>
            <a:off x="529634" y="4006479"/>
            <a:ext cx="180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S</a:t>
            </a:r>
            <a:r>
              <a:rPr lang="en-US" sz="3200" baseline="-25000" dirty="0">
                <a:sym typeface="Symbol" panose="05050102010706020507" pitchFamily="18" charset="2"/>
              </a:rPr>
              <a:t>T2</a:t>
            </a:r>
            <a:r>
              <a:rPr lang="en-US" sz="3200" dirty="0">
                <a:sym typeface="Symbol" panose="05050102010706020507" pitchFamily="18" charset="2"/>
              </a:rPr>
              <a:t> =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E0DBD2-A80B-4D5A-A82A-619904540985}"/>
                  </a:ext>
                </a:extLst>
              </p:cNvPr>
              <p:cNvSpPr txBox="1"/>
              <p:nvPr/>
            </p:nvSpPr>
            <p:spPr>
              <a:xfrm>
                <a:off x="3215761" y="3919057"/>
                <a:ext cx="2796398" cy="134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 </a:t>
                </a:r>
                <a:r>
                  <a:rPr lang="en-US" sz="3200" dirty="0" err="1"/>
                  <a:t>a.C</a:t>
                </a:r>
                <a:r>
                  <a:rPr lang="en-US" sz="3200" baseline="-25000" dirty="0" err="1"/>
                  <a:t>p</a:t>
                </a:r>
                <a:r>
                  <a:rPr lang="en-US" sz="3200" baseline="-25000" dirty="0"/>
                  <a:t> A</a:t>
                </a:r>
                <a:r>
                  <a:rPr lang="en-US" sz="3200" dirty="0"/>
                  <a:t> 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     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E0DBD2-A80B-4D5A-A82A-61990454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61" y="3919057"/>
                <a:ext cx="2796398" cy="1342612"/>
              </a:xfrm>
              <a:prstGeom prst="rect">
                <a:avLst/>
              </a:prstGeom>
              <a:blipFill>
                <a:blip r:embed="rId4"/>
                <a:stretch>
                  <a:fillRect l="-5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312F63-53BE-4A95-807B-EEFF753ADAD3}"/>
                  </a:ext>
                </a:extLst>
              </p:cNvPr>
              <p:cNvSpPr txBox="1"/>
              <p:nvPr/>
            </p:nvSpPr>
            <p:spPr>
              <a:xfrm>
                <a:off x="6310718" y="2342998"/>
                <a:ext cx="2690252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b.C</a:t>
                </a:r>
                <a:r>
                  <a:rPr lang="en-US" sz="2800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 B</a:t>
                </a:r>
                <a:r>
                  <a:rPr lang="en-US" sz="2800" dirty="0">
                    <a:solidFill>
                      <a:srgbClr val="FF0000"/>
                    </a:solidFill>
                  </a:rPr>
                  <a:t> 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&gt;0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312F63-53BE-4A95-807B-EEFF753A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18" y="2342998"/>
                <a:ext cx="2690252" cy="755271"/>
              </a:xfrm>
              <a:prstGeom prst="rect">
                <a:avLst/>
              </a:prstGeom>
              <a:blipFill>
                <a:blip r:embed="rId11"/>
                <a:stretch>
                  <a:fillRect l="-905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8891506-CA74-409F-96FF-987736A42375}"/>
              </a:ext>
            </a:extLst>
          </p:cNvPr>
          <p:cNvSpPr txBox="1"/>
          <p:nvPr/>
        </p:nvSpPr>
        <p:spPr>
          <a:xfrm>
            <a:off x="4748115" y="270063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FF"/>
                </a:solidFill>
                <a:sym typeface="Symbol" panose="05050102010706020507" pitchFamily="18" charset="2"/>
              </a:rPr>
              <a:t>S</a:t>
            </a:r>
            <a:r>
              <a:rPr lang="en-US" sz="3200" b="1" baseline="-25000" dirty="0">
                <a:solidFill>
                  <a:srgbClr val="CC00FF"/>
                </a:solidFill>
                <a:sym typeface="Symbol" panose="05050102010706020507" pitchFamily="18" charset="2"/>
              </a:rPr>
              <a:t>T1</a:t>
            </a:r>
            <a:endParaRPr lang="en-US" sz="3200" b="1" dirty="0">
              <a:solidFill>
                <a:srgbClr val="CC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66AF2C-666A-4CC2-8B3F-791AE43C7F85}"/>
                  </a:ext>
                </a:extLst>
              </p:cNvPr>
              <p:cNvSpPr/>
              <p:nvPr/>
            </p:nvSpPr>
            <p:spPr>
              <a:xfrm>
                <a:off x="152200" y="805736"/>
                <a:ext cx="8839599" cy="757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sz="2800" dirty="0">
                    <a:solidFill>
                      <a:schemeClr val="tx1"/>
                    </a:solidFill>
                  </a:rPr>
                  <a:t>S = S</a:t>
                </a:r>
                <a:r>
                  <a:rPr lang="en-US" sz="2800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sz="28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sz="2800" baseline="-25000" dirty="0" err="1">
                    <a:solidFill>
                      <a:schemeClr val="tx1"/>
                    </a:solidFill>
                  </a:rPr>
                  <a:t>đ</a:t>
                </a:r>
                <a:r>
                  <a:rPr lang="en-US" sz="2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; </a:t>
                </a:r>
                <a:r>
                  <a:rPr lang="en-US" sz="2800" dirty="0">
                    <a:solidFill>
                      <a:srgbClr val="006600"/>
                    </a:solidFill>
                  </a:rPr>
                  <a:t>C</a:t>
                </a:r>
                <a:r>
                  <a:rPr lang="en-US" sz="2800" baseline="-25000" dirty="0">
                    <a:solidFill>
                      <a:srgbClr val="006600"/>
                    </a:solidFill>
                  </a:rPr>
                  <a:t>p</a:t>
                </a:r>
                <a:r>
                  <a:rPr lang="en-US" sz="2800" dirty="0">
                    <a:solidFill>
                      <a:srgbClr val="006600"/>
                    </a:solidFill>
                  </a:rPr>
                  <a:t>: </a:t>
                </a:r>
                <a:r>
                  <a:rPr lang="en-US" sz="2800" dirty="0" err="1">
                    <a:solidFill>
                      <a:srgbClr val="006600"/>
                    </a:solidFill>
                  </a:rPr>
                  <a:t>nhiệt</a:t>
                </a:r>
                <a:r>
                  <a:rPr lang="en-US" sz="2800" dirty="0">
                    <a:solidFill>
                      <a:srgbClr val="006600"/>
                    </a:solidFill>
                  </a:rPr>
                  <a:t> dung mol </a:t>
                </a:r>
                <a:r>
                  <a:rPr lang="en-US" sz="2800" dirty="0" err="1">
                    <a:solidFill>
                      <a:srgbClr val="006600"/>
                    </a:solidFill>
                  </a:rPr>
                  <a:t>đẳng</a:t>
                </a:r>
                <a:r>
                  <a:rPr lang="en-US" sz="2800" dirty="0">
                    <a:solidFill>
                      <a:srgbClr val="00660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00"/>
                    </a:solidFill>
                  </a:rPr>
                  <a:t>áp</a:t>
                </a:r>
                <a:r>
                  <a:rPr lang="en-US" sz="28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66AF2C-666A-4CC2-8B3F-791AE43C7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0" y="805736"/>
                <a:ext cx="8839599" cy="757002"/>
              </a:xfrm>
              <a:prstGeom prst="rect">
                <a:avLst/>
              </a:prstGeom>
              <a:blipFill>
                <a:blip r:embed="rId12"/>
                <a:stretch>
                  <a:fillRect l="-1448" r="-345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A8C777-C960-446A-AD4D-C8E7750C74C7}"/>
                  </a:ext>
                </a:extLst>
              </p:cNvPr>
              <p:cNvSpPr txBox="1"/>
              <p:nvPr/>
            </p:nvSpPr>
            <p:spPr>
              <a:xfrm>
                <a:off x="3215761" y="3957238"/>
                <a:ext cx="2411273" cy="914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sz="3200" dirty="0"/>
                  <a:t>- </a:t>
                </a:r>
                <a:r>
                  <a:rPr lang="en-US" sz="3200" dirty="0" err="1"/>
                  <a:t>a.C</a:t>
                </a:r>
                <a:r>
                  <a:rPr lang="en-US" sz="3200" baseline="-25000" dirty="0" err="1"/>
                  <a:t>p</a:t>
                </a:r>
                <a:r>
                  <a:rPr lang="en-US" sz="3200" baseline="-25000" dirty="0"/>
                  <a:t> A</a:t>
                </a:r>
                <a:r>
                  <a:rPr lang="en-US" sz="3200" dirty="0"/>
                  <a:t> 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     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A8C777-C960-446A-AD4D-C8E7750C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61" y="3957238"/>
                <a:ext cx="2411273" cy="914400"/>
              </a:xfrm>
              <a:prstGeom prst="rect">
                <a:avLst/>
              </a:prstGeom>
              <a:blipFill>
                <a:blip r:embed="rId13"/>
                <a:stretch>
                  <a:fillRect l="-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913304-D023-4ED0-9B2F-38EE93B528A9}"/>
                  </a:ext>
                </a:extLst>
              </p:cNvPr>
              <p:cNvSpPr txBox="1"/>
              <p:nvPr/>
            </p:nvSpPr>
            <p:spPr>
              <a:xfrm>
                <a:off x="3131840" y="3930288"/>
                <a:ext cx="5256584" cy="1005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sz="3200" dirty="0"/>
                  <a:t>+ (</a:t>
                </a:r>
                <a:r>
                  <a:rPr lang="en-US" sz="3200" dirty="0" err="1"/>
                  <a:t>b.C</a:t>
                </a:r>
                <a:r>
                  <a:rPr lang="en-US" sz="3200" baseline="-25000" dirty="0" err="1"/>
                  <a:t>p</a:t>
                </a:r>
                <a:r>
                  <a:rPr lang="en-US" sz="3200" baseline="-25000" dirty="0"/>
                  <a:t> B</a:t>
                </a:r>
                <a:r>
                  <a:rPr lang="en-US" sz="3200" dirty="0"/>
                  <a:t> - </a:t>
                </a:r>
                <a:r>
                  <a:rPr lang="en-US" sz="3200" dirty="0" err="1"/>
                  <a:t>a.C</a:t>
                </a:r>
                <a:r>
                  <a:rPr lang="en-US" sz="3200" baseline="-25000" dirty="0" err="1"/>
                  <a:t>p</a:t>
                </a:r>
                <a:r>
                  <a:rPr lang="en-US" sz="3200" baseline="-25000" dirty="0"/>
                  <a:t> A</a:t>
                </a:r>
                <a:r>
                  <a:rPr lang="en-US" sz="3200" dirty="0"/>
                  <a:t>).ln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     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913304-D023-4ED0-9B2F-38EE93B5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930288"/>
                <a:ext cx="5256584" cy="1005840"/>
              </a:xfrm>
              <a:prstGeom prst="rect">
                <a:avLst/>
              </a:prstGeom>
              <a:blipFill>
                <a:blip r:embed="rId14"/>
                <a:stretch>
                  <a:fillRect l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733D51-D507-48D3-8B0E-10902B1914F6}"/>
                  </a:ext>
                </a:extLst>
              </p:cNvPr>
              <p:cNvSpPr txBox="1"/>
              <p:nvPr/>
            </p:nvSpPr>
            <p:spPr>
              <a:xfrm>
                <a:off x="3054587" y="3956819"/>
                <a:ext cx="4960708" cy="1005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sz="3200" dirty="0"/>
                  <a:t>+ </a:t>
                </a:r>
                <a:r>
                  <a:rPr lang="en-US" sz="3200" dirty="0">
                    <a:sym typeface="Symbol" panose="05050102010706020507" pitchFamily="18" charset="2"/>
                  </a:rPr>
                  <a:t></a:t>
                </a:r>
                <a:r>
                  <a:rPr lang="en-US" sz="3200" dirty="0" err="1"/>
                  <a:t>C</a:t>
                </a:r>
                <a:r>
                  <a:rPr lang="en-US" sz="3200" baseline="-25000" dirty="0" err="1"/>
                  <a:t>p</a:t>
                </a:r>
                <a:r>
                  <a:rPr lang="en-US" sz="3200" dirty="0" err="1"/>
                  <a:t>.ln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     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733D51-D507-48D3-8B0E-10902B191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87" y="3956819"/>
                <a:ext cx="4960708" cy="1005840"/>
              </a:xfrm>
              <a:prstGeom prst="rect">
                <a:avLst/>
              </a:prstGeom>
              <a:blipFill>
                <a:blip r:embed="rId15"/>
                <a:stretch>
                  <a:fillRect l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4B5757D-0DFA-451A-A634-A8625E01E35A}"/>
              </a:ext>
            </a:extLst>
          </p:cNvPr>
          <p:cNvSpPr txBox="1"/>
          <p:nvPr/>
        </p:nvSpPr>
        <p:spPr>
          <a:xfrm>
            <a:off x="6781215" y="378268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S</a:t>
            </a:r>
            <a:r>
              <a:rPr lang="en-US" sz="32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B5D28-D827-4941-A7F5-4B6EADD22B48}"/>
              </a:ext>
            </a:extLst>
          </p:cNvPr>
          <p:cNvSpPr txBox="1"/>
          <p:nvPr/>
        </p:nvSpPr>
        <p:spPr>
          <a:xfrm>
            <a:off x="5392988" y="3778289"/>
            <a:ext cx="180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S</a:t>
            </a:r>
            <a:r>
              <a:rPr lang="en-US" sz="32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  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CC0C2E-6159-435C-839A-3EF28EF9BCC5}"/>
                  </a:ext>
                </a:extLst>
              </p:cNvPr>
              <p:cNvSpPr txBox="1"/>
              <p:nvPr/>
            </p:nvSpPr>
            <p:spPr>
              <a:xfrm>
                <a:off x="5364088" y="4564081"/>
                <a:ext cx="2690252" cy="62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𝑺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𝟐𝟗𝟖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 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𝑺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𝑻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CC0C2E-6159-435C-839A-3EF28EF9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564081"/>
                <a:ext cx="2690252" cy="621452"/>
              </a:xfrm>
              <a:prstGeom prst="rect">
                <a:avLst/>
              </a:prstGeom>
              <a:blipFill>
                <a:blip r:embed="rId16"/>
                <a:stretch>
                  <a:fillRect l="-5896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  <p:bldP spid="15" grpId="0"/>
      <p:bldP spid="16" grpId="0"/>
      <p:bldP spid="18" grpId="0" animBg="1"/>
      <p:bldP spid="21" grpId="0" animBg="1"/>
      <p:bldP spid="23" grpId="0" animBg="1"/>
      <p:bldP spid="20" grpId="0"/>
      <p:bldP spid="19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081716C-A1CB-4DE7-B487-BB2544430B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 ĐẲNG ÁP VÀ CHIỀU DIỄN RA CỦA CÁC QUÁ TRÌNH HOÁ HỌC</a:t>
            </a:r>
          </a:p>
        </p:txBody>
      </p:sp>
      <p:sp>
        <p:nvSpPr>
          <p:cNvPr id="41987" name="Text Box 11">
            <a:extLst>
              <a:ext uri="{FF2B5EF4-FFF2-40B4-BE49-F238E27FC236}">
                <a16:creationId xmlns:a16="http://schemas.microsoft.com/office/drawing/2014/main" id="{0AC5277F-9B02-41B7-BDD8-467389E4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800225"/>
            <a:ext cx="849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b="1">
                <a:latin typeface="Arial" panose="020B0604020202020204" pitchFamily="34" charset="0"/>
              </a:rPr>
              <a:t>Q</a:t>
            </a:r>
            <a:r>
              <a:rPr lang="en-US" altLang="en-US" b="1">
                <a:latin typeface="Arial" panose="020B0604020202020204" pitchFamily="34" charset="0"/>
              </a:rPr>
              <a:t>uá trình đẳng áp, đẳng nhiệt</a:t>
            </a:r>
            <a:r>
              <a:rPr lang="vi-VN" altLang="en-US" b="1">
                <a:latin typeface="Arial" panose="020B0604020202020204" pitchFamily="34" charset="0"/>
              </a:rPr>
              <a:t>:</a:t>
            </a:r>
            <a:endParaRPr lang="en-US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CC00FF"/>
                </a:solidFill>
                <a:latin typeface="Arial" panose="020B0604020202020204" pitchFamily="34" charset="0"/>
              </a:rPr>
              <a:t>ENTANPI H  &amp; ENTROPI S </a:t>
            </a:r>
            <a:r>
              <a:rPr lang="en-US" altLang="en-US" b="1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 chiều hướng của quá trình</a:t>
            </a:r>
            <a:r>
              <a:rPr lang="vi-VN" altLang="en-US" b="1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CC00FF"/>
                </a:solidFill>
                <a:latin typeface="Arial" panose="020B0604020202020204" pitchFamily="34" charset="0"/>
              </a:rPr>
              <a:t>đẳng áp, đẳng nhiệt</a:t>
            </a:r>
            <a:r>
              <a:rPr lang="vi-VN" altLang="en-US" b="1">
                <a:solidFill>
                  <a:srgbClr val="CC00FF"/>
                </a:solidFill>
                <a:latin typeface="Arial" panose="020B0604020202020204" pitchFamily="34" charset="0"/>
              </a:rPr>
              <a:t>.</a:t>
            </a:r>
            <a:endParaRPr lang="en-US" altLang="en-US" b="1">
              <a:solidFill>
                <a:srgbClr val="CC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988" name="Text Box 12">
            <a:extLst>
              <a:ext uri="{FF2B5EF4-FFF2-40B4-BE49-F238E27FC236}">
                <a16:creationId xmlns:a16="http://schemas.microsoft.com/office/drawing/2014/main" id="{416050BD-B689-4DCD-A0FB-A2E9802B8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941763"/>
            <a:ext cx="9001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</a:rPr>
              <a:t>G(H,S)</a:t>
            </a:r>
            <a:r>
              <a:rPr lang="vi-VN" altLang="en-US" b="1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</a:rPr>
              <a:t> thế đẳng nhiệt đẳng áp (thế đẳng áp)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</a:rPr>
              <a:t>    </a:t>
            </a:r>
            <a:r>
              <a:rPr lang="vi-VN" altLang="en-US" b="1">
                <a:solidFill>
                  <a:srgbClr val="008000"/>
                </a:solidFill>
                <a:latin typeface="Arial" panose="020B0604020202020204" pitchFamily="34" charset="0"/>
              </a:rPr>
              <a:t>         N</a:t>
            </a:r>
            <a: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</a:rPr>
              <a:t>ăng lượng tự do Gibbs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3F9A839-D042-4D56-958D-97B3799015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394141" y="4328779"/>
            <a:ext cx="7772400" cy="1143000"/>
          </a:xfrm>
          <a:blipFill>
            <a:blip r:embed="rId2"/>
            <a:stretch>
              <a:fillRect l="-1333" b="-14894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8EF3C30-A019-4DDE-9F06-B7A613344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0" y="1273175"/>
            <a:ext cx="5003800" cy="7921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∆S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cô </a:t>
            </a:r>
            <a:r>
              <a:rPr lang="vi-VN" altLang="en-US" b="1" baseline="-25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ập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∆S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mtr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+ ∆S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pư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≥0</a:t>
            </a:r>
            <a:endParaRPr lang="vi-VN" altLang="en-US" b="1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vi-VN" altLang="en-US" b="1">
                <a:solidFill>
                  <a:srgbClr val="CC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 0 : qt tự phát (BTN)</a:t>
            </a:r>
          </a:p>
          <a:p>
            <a:pPr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0 : cân bằng (TN)</a:t>
            </a:r>
            <a:endParaRPr lang="en-US" altLang="en-US" b="1">
              <a:solidFill>
                <a:srgbClr val="C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2E36732-0368-4FCA-94A2-5C1DB4297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3455987" cy="2951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36D2F008-91DD-4DDD-9789-1ABDAE0C0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647700"/>
            <a:ext cx="30257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MÔI TRƯỜNG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F084A44F-1411-44AA-AF1B-BAEE0694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3455987" cy="16557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66FF"/>
                </a:solidFill>
                <a:latin typeface="Arial" panose="020B0604020202020204" pitchFamily="34" charset="0"/>
              </a:rPr>
              <a:t>PHẢN ỨNG</a:t>
            </a:r>
            <a:r>
              <a:rPr lang="vi-VN" altLang="en-US" sz="2400" b="1">
                <a:solidFill>
                  <a:srgbClr val="0066FF"/>
                </a:solidFill>
                <a:latin typeface="Arial" panose="020B0604020202020204" pitchFamily="34" charset="0"/>
              </a:rPr>
              <a:t> HÓA HỌC</a:t>
            </a:r>
            <a:endParaRPr lang="en-US" altLang="en-US" sz="2400" b="1">
              <a:solidFill>
                <a:srgbClr val="0066FF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(</a:t>
            </a:r>
            <a:r>
              <a:rPr lang="vi-VN" altLang="en-US" sz="2400" b="1">
                <a:latin typeface="Arial" panose="020B0604020202020204" pitchFamily="34" charset="0"/>
              </a:rPr>
              <a:t>đ</a:t>
            </a:r>
            <a:r>
              <a:rPr lang="en-US" altLang="en-US" sz="2400" b="1">
                <a:latin typeface="Arial" panose="020B0604020202020204" pitchFamily="34" charset="0"/>
              </a:rPr>
              <a:t>ẳng nhiệt, đẳng áp)</a:t>
            </a:r>
          </a:p>
        </p:txBody>
      </p:sp>
      <p:sp>
        <p:nvSpPr>
          <p:cNvPr id="44039" name="Line 7">
            <a:extLst>
              <a:ext uri="{FF2B5EF4-FFF2-40B4-BE49-F238E27FC236}">
                <a16:creationId xmlns:a16="http://schemas.microsoft.com/office/drawing/2014/main" id="{0E1F61F2-CDB8-45DD-8217-51BDA6B9F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8738" y="1546225"/>
            <a:ext cx="0" cy="43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CEFF3F0E-882B-4029-888A-C53D092E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1963738"/>
            <a:ext cx="11731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Q</a:t>
            </a:r>
            <a:r>
              <a:rPr lang="en-US" altLang="en-US" sz="2800" b="1" baseline="-25000">
                <a:latin typeface="Arial" panose="020B0604020202020204" pitchFamily="34" charset="0"/>
              </a:rPr>
              <a:t>pư</a:t>
            </a: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A7F3621A-C0A6-435D-AE34-42FA6D6DB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27125"/>
            <a:ext cx="22320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Q</a:t>
            </a:r>
            <a:r>
              <a:rPr lang="vi-VN" altLang="en-US" sz="2800" b="1" baseline="-25000">
                <a:latin typeface="Arial" panose="020B0604020202020204" pitchFamily="34" charset="0"/>
              </a:rPr>
              <a:t>mtr</a:t>
            </a:r>
            <a:r>
              <a:rPr lang="vi-VN" altLang="en-US" sz="2800" b="1">
                <a:latin typeface="Arial" panose="020B0604020202020204" pitchFamily="34" charset="0"/>
              </a:rPr>
              <a:t> = - Q</a:t>
            </a:r>
            <a:r>
              <a:rPr lang="vi-VN" altLang="en-US" sz="2800" b="1" baseline="-25000">
                <a:latin typeface="Arial" panose="020B0604020202020204" pitchFamily="34" charset="0"/>
              </a:rPr>
              <a:t>pư</a:t>
            </a: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06B5E2D8-E463-45C4-BF26-9DE50EE3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731838"/>
            <a:ext cx="5113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vi-V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Ệ CÔ LẬP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 = </a:t>
            </a:r>
            <a:r>
              <a:rPr lang="vi-V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MÔI TRƯỜNG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 +</a:t>
            </a:r>
            <a:r>
              <a:rPr lang="vi-V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 PƯ </a:t>
            </a: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                    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A9645D16-D5AD-4C0E-BC2E-2DCCDFECC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56025"/>
            <a:ext cx="8642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  </a:t>
            </a:r>
            <a:r>
              <a:rPr lang="en-US" altLang="en-US">
                <a:solidFill>
                  <a:srgbClr val="008000"/>
                </a:solidFill>
                <a:latin typeface="Arial" panose="020B0604020202020204" pitchFamily="34" charset="0"/>
              </a:rPr>
              <a:t>Q</a:t>
            </a:r>
            <a:r>
              <a:rPr lang="en-US" altLang="en-US" baseline="-25000">
                <a:solidFill>
                  <a:srgbClr val="008000"/>
                </a:solidFill>
                <a:latin typeface="Arial" panose="020B0604020202020204" pitchFamily="34" charset="0"/>
              </a:rPr>
              <a:t>pư</a:t>
            </a:r>
            <a:r>
              <a:rPr lang="en-US" altLang="en-US">
                <a:solidFill>
                  <a:srgbClr val="008000"/>
                </a:solidFill>
                <a:latin typeface="Arial" panose="020B0604020202020204" pitchFamily="34" charset="0"/>
              </a:rPr>
              <a:t> = ∆U + P. ∆V + A’ = ∆H</a:t>
            </a:r>
            <a:r>
              <a:rPr lang="en-US" altLang="en-US" baseline="-25000">
                <a:solidFill>
                  <a:srgbClr val="008000"/>
                </a:solidFill>
                <a:latin typeface="Arial" panose="020B0604020202020204" pitchFamily="34" charset="0"/>
              </a:rPr>
              <a:t>pư</a:t>
            </a:r>
            <a:r>
              <a:rPr lang="en-US" altLang="en-US">
                <a:solidFill>
                  <a:srgbClr val="008000"/>
                </a:solidFill>
                <a:latin typeface="Arial" panose="020B0604020202020204" pitchFamily="34" charset="0"/>
              </a:rPr>
              <a:t> + A’ </a:t>
            </a:r>
            <a:r>
              <a:rPr lang="vi-VN" altLang="en-US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vi-VN" altLang="en-US">
                <a:solidFill>
                  <a:srgbClr val="0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</a:rPr>
              <a:t>(A’ ≥ 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4356-DFF4-4152-AAEE-4FA67CF8ECF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6565" y="5471779"/>
            <a:ext cx="7056784" cy="1294329"/>
          </a:xfrm>
          <a:prstGeom prst="rect">
            <a:avLst/>
          </a:prstGeom>
          <a:blipFill>
            <a:blip r:embed="rId3"/>
            <a:stretch>
              <a:fillRect l="-224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E31FF0-CCFC-4DE3-841F-6B6C95E09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7625" y="-131763"/>
            <a:ext cx="3892550" cy="1296988"/>
          </a:xfrm>
        </p:spPr>
        <p:txBody>
          <a:bodyPr/>
          <a:lstStyle/>
          <a:p>
            <a:r>
              <a:rPr lang="en-US" altLang="en-US" sz="3200">
                <a:solidFill>
                  <a:srgbClr val="008000"/>
                </a:solidFill>
                <a:latin typeface="Arial" panose="020B0604020202020204" pitchFamily="34" charset="0"/>
              </a:rPr>
              <a:t>∆H</a:t>
            </a:r>
            <a:r>
              <a:rPr lang="en-US" altLang="en-US" sz="3200" baseline="-25000">
                <a:solidFill>
                  <a:srgbClr val="008000"/>
                </a:solidFill>
                <a:latin typeface="Arial" panose="020B0604020202020204" pitchFamily="34" charset="0"/>
              </a:rPr>
              <a:t>pư</a:t>
            </a:r>
            <a:r>
              <a:rPr lang="en-US" altLang="en-US" sz="3200">
                <a:solidFill>
                  <a:srgbClr val="008000"/>
                </a:solidFill>
                <a:latin typeface="Arial" panose="020B0604020202020204" pitchFamily="34" charset="0"/>
              </a:rPr>
              <a:t> –T. </a:t>
            </a:r>
            <a:r>
              <a:rPr lang="en-US" altLang="en-US" sz="32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∆S</a:t>
            </a:r>
            <a:r>
              <a:rPr lang="en-US" altLang="en-US" sz="3200" baseline="-250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pư</a:t>
            </a:r>
            <a:r>
              <a:rPr lang="en-US" altLang="en-US" sz="32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≤ - A’</a:t>
            </a:r>
            <a:endParaRPr lang="en-US" altLang="en-US" sz="2400">
              <a:solidFill>
                <a:srgbClr val="008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B7D5C5B-746C-4D5C-9152-7E06ADD1C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3" y="1006475"/>
            <a:ext cx="3313112" cy="666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Đặt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G = H –TS  </a:t>
            </a:r>
          </a:p>
        </p:txBody>
      </p:sp>
      <p:sp>
        <p:nvSpPr>
          <p:cNvPr id="45060" name="Text Box 6">
            <a:extLst>
              <a:ext uri="{FF2B5EF4-FFF2-40B4-BE49-F238E27FC236}">
                <a16:creationId xmlns:a16="http://schemas.microsoft.com/office/drawing/2014/main" id="{F48C5014-CA1C-49A0-A945-C73EACF98EC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4972" y="1852012"/>
            <a:ext cx="8993531" cy="2800767"/>
          </a:xfrm>
          <a:prstGeom prst="rect">
            <a:avLst/>
          </a:prstGeom>
          <a:blipFill>
            <a:blip r:embed="rId2"/>
            <a:stretch>
              <a:fillRect l="-1763" t="-2832" r="-475" b="-6318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5061" name="Text Box 7">
            <a:extLst>
              <a:ext uri="{FF2B5EF4-FFF2-40B4-BE49-F238E27FC236}">
                <a16:creationId xmlns:a16="http://schemas.microsoft.com/office/drawing/2014/main" id="{2D4138E7-24B5-49E1-AB48-CAC7949E4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373688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5062" name="Text Box 13">
            <a:extLst>
              <a:ext uri="{FF2B5EF4-FFF2-40B4-BE49-F238E27FC236}">
                <a16:creationId xmlns:a16="http://schemas.microsoft.com/office/drawing/2014/main" id="{40D1766F-B5D7-4BF7-A84B-F74C9016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4868863"/>
            <a:ext cx="8855075" cy="1554162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P</a:t>
            </a:r>
            <a:r>
              <a:rPr lang="vi-VN" alt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HƯƠNG TRÌNH CƠ BẢN NHIỆT ĐỘNG HỌC</a:t>
            </a:r>
            <a:endParaRPr lang="en-US" altLang="en-US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 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vi-VN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=  H</a:t>
            </a:r>
            <a:r>
              <a:rPr lang="vi-VN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– T.S</a:t>
            </a:r>
            <a:r>
              <a:rPr lang="vi-VN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45063" name="TextBox 1">
            <a:extLst>
              <a:ext uri="{FF2B5EF4-FFF2-40B4-BE49-F238E27FC236}">
                <a16:creationId xmlns:a16="http://schemas.microsoft.com/office/drawing/2014/main" id="{824EE903-5A34-4B33-A40B-9F4C63F1F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12725"/>
            <a:ext cx="518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</a:rPr>
              <a:t>H</a:t>
            </a:r>
            <a:r>
              <a:rPr lang="vi-VN" altLang="en-US" baseline="-25000">
                <a:solidFill>
                  <a:srgbClr val="CC00FF"/>
                </a:solidFill>
                <a:latin typeface="Arial" panose="020B0604020202020204" pitchFamily="34" charset="0"/>
              </a:rPr>
              <a:t>c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</a:rPr>
              <a:t> –H</a:t>
            </a:r>
            <a:r>
              <a:rPr lang="vi-VN" altLang="en-US" baseline="-25000">
                <a:solidFill>
                  <a:srgbClr val="CC00FF"/>
                </a:solidFill>
                <a:latin typeface="Arial" panose="020B0604020202020204" pitchFamily="34" charset="0"/>
              </a:rPr>
              <a:t>đ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</a:rPr>
              <a:t> – T.(S</a:t>
            </a:r>
            <a:r>
              <a:rPr lang="vi-VN" altLang="en-US" baseline="-25000">
                <a:solidFill>
                  <a:srgbClr val="CC00FF"/>
                </a:solidFill>
                <a:latin typeface="Arial" panose="020B0604020202020204" pitchFamily="34" charset="0"/>
              </a:rPr>
              <a:t>c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</a:rPr>
              <a:t> –S</a:t>
            </a:r>
            <a:r>
              <a:rPr lang="vi-VN" altLang="en-US" baseline="-25000">
                <a:solidFill>
                  <a:srgbClr val="CC00FF"/>
                </a:solidFill>
                <a:latin typeface="Arial" panose="020B0604020202020204" pitchFamily="34" charset="0"/>
              </a:rPr>
              <a:t>đ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</a:rPr>
              <a:t>) </a:t>
            </a: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≤ - A’</a:t>
            </a:r>
            <a:endParaRPr lang="en-US" altLang="en-US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45064" name="TextBox 2">
            <a:extLst>
              <a:ext uri="{FF2B5EF4-FFF2-40B4-BE49-F238E27FC236}">
                <a16:creationId xmlns:a16="http://schemas.microsoft.com/office/drawing/2014/main" id="{1AE0F3ED-BF9C-4064-9FC4-076615B8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911225"/>
            <a:ext cx="575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>
                <a:latin typeface="Arial" panose="020B0604020202020204" pitchFamily="34" charset="0"/>
              </a:rPr>
              <a:t>(H</a:t>
            </a:r>
            <a:r>
              <a:rPr lang="vi-VN" altLang="en-US" baseline="-25000">
                <a:latin typeface="Arial" panose="020B0604020202020204" pitchFamily="34" charset="0"/>
              </a:rPr>
              <a:t>c</a:t>
            </a:r>
            <a:r>
              <a:rPr lang="vi-VN" altLang="en-US">
                <a:latin typeface="Arial" panose="020B0604020202020204" pitchFamily="34" charset="0"/>
              </a:rPr>
              <a:t>–T.S</a:t>
            </a:r>
            <a:r>
              <a:rPr lang="vi-VN" altLang="en-US" baseline="-25000">
                <a:latin typeface="Arial" panose="020B0604020202020204" pitchFamily="34" charset="0"/>
              </a:rPr>
              <a:t>c</a:t>
            </a:r>
            <a:r>
              <a:rPr lang="vi-VN" altLang="en-US">
                <a:latin typeface="Arial" panose="020B0604020202020204" pitchFamily="34" charset="0"/>
              </a:rPr>
              <a:t>) – (H</a:t>
            </a:r>
            <a:r>
              <a:rPr lang="vi-VN" altLang="en-US" baseline="-25000">
                <a:latin typeface="Arial" panose="020B0604020202020204" pitchFamily="34" charset="0"/>
              </a:rPr>
              <a:t>đ </a:t>
            </a:r>
            <a:r>
              <a:rPr lang="vi-VN" altLang="en-US">
                <a:latin typeface="Arial" panose="020B0604020202020204" pitchFamily="34" charset="0"/>
              </a:rPr>
              <a:t>-T.S</a:t>
            </a:r>
            <a:r>
              <a:rPr lang="vi-VN" altLang="en-US" baseline="-25000">
                <a:latin typeface="Arial" panose="020B0604020202020204" pitchFamily="34" charset="0"/>
              </a:rPr>
              <a:t>đ</a:t>
            </a:r>
            <a:r>
              <a:rPr lang="vi-VN" altLang="en-US">
                <a:latin typeface="Arial" panose="020B0604020202020204" pitchFamily="34" charset="0"/>
              </a:rPr>
              <a:t>) 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≤ - A’</a:t>
            </a:r>
            <a:r>
              <a:rPr lang="vi-VN" altLang="en-US">
                <a:latin typeface="Arial" panose="020B0604020202020204" pitchFamily="34" charset="0"/>
              </a:rPr>
              <a:t>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C88B3-3A64-45B0-ABBB-528550777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32238"/>
            <a:ext cx="2670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dirty="0">
                <a:solidFill>
                  <a:srgbClr val="FF330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3600" b="1" dirty="0">
                <a:solidFill>
                  <a:srgbClr val="FF3300"/>
                </a:solidFill>
              </a:rPr>
              <a:t>∆</a:t>
            </a:r>
            <a:r>
              <a:rPr lang="en-US" altLang="en-US" sz="3600" b="1" dirty="0" err="1">
                <a:solidFill>
                  <a:srgbClr val="FF3300"/>
                </a:solidFill>
              </a:rPr>
              <a:t>G</a:t>
            </a:r>
            <a:r>
              <a:rPr lang="en-US" altLang="en-US" sz="3600" b="1" baseline="-25000" dirty="0" err="1">
                <a:solidFill>
                  <a:srgbClr val="FF3300"/>
                </a:solidFill>
              </a:rPr>
              <a:t>pư</a:t>
            </a:r>
            <a:r>
              <a:rPr lang="en-US" altLang="en-US" sz="3600" b="1" dirty="0">
                <a:solidFill>
                  <a:srgbClr val="FF3300"/>
                </a:solidFill>
              </a:rPr>
              <a:t> ≤ 0</a:t>
            </a:r>
          </a:p>
          <a:p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A0DAB-92C5-464D-AAAB-6B5166415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1397000"/>
            <a:ext cx="37623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rgbClr val="008000"/>
                </a:solidFill>
              </a:rPr>
              <a:t>Ái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lực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hóa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học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không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phải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đo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bằng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nhiệt</a:t>
            </a:r>
            <a:r>
              <a:rPr lang="en-US" altLang="en-US" dirty="0">
                <a:solidFill>
                  <a:srgbClr val="008000"/>
                </a:solidFill>
              </a:rPr>
              <a:t> p</a:t>
            </a:r>
            <a:r>
              <a:rPr lang="vi-VN" altLang="en-US" dirty="0">
                <a:solidFill>
                  <a:srgbClr val="008000"/>
                </a:solidFill>
              </a:rPr>
              <a:t>ư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mà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đo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bằng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công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có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ích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cực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đại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mà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hệ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có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thể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sinh</a:t>
            </a:r>
            <a:r>
              <a:rPr lang="en-US" altLang="en-US" dirty="0">
                <a:solidFill>
                  <a:srgbClr val="008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0" grpId="0" animBg="1"/>
      <p:bldP spid="45062" grpId="0" animBg="1"/>
      <p:bldP spid="45063" grpId="0"/>
      <p:bldP spid="45064" grpId="0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B000216-5093-4957-B64E-CB6128A2A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 TỰ PHÁT CHO QUÁ TRÌNH ĐẲNG NHIỆT ĐẲNG ÁP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103FAD9-8A4B-443E-8E34-4A1DE070A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981200"/>
            <a:ext cx="8929687" cy="26003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&lt; 0 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trình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&gt; 0 </a:t>
            </a:r>
            <a:r>
              <a:rPr lang="vi-V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trình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endParaRPr lang="en-US" altLang="en-US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vi-V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nhưng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trình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ngược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lại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vi-VN" alt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 = 0 </a:t>
            </a:r>
            <a:r>
              <a:rPr lang="vi-V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hệ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ở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trạng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thái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cân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buFontTx/>
              <a:buNone/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58512EC-0EA9-48AF-8A74-0E1708865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HƯỞNG NHIỆT ĐỘ ĐẾN CHIỀU DIỄN RA CỦA CÁC QUÁ TRÌNH HOÁ HỌC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C6685FB-C44E-43DB-A649-F10D34110B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1513" y="3124200"/>
            <a:ext cx="7702550" cy="22113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 nhiệt độ thấp, |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&gt;&gt;|T .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S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nên dấu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phụ thuộc vào dấu H.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 nhiệt độ cao, |</a:t>
            </a: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&lt;&lt;|T .</a:t>
            </a: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S</a:t>
            </a: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nên dấu </a:t>
            </a: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 phụ thuộc vào dấu S.</a:t>
            </a:r>
          </a:p>
          <a:p>
            <a:pPr eaLnBrk="1" hangingPunct="1"/>
            <a:endParaRPr lang="en-US" altLang="en-US" sz="24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1A166118-5915-4EC7-AEE6-EF423784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213100"/>
            <a:ext cx="7777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133" name="Text Box 43">
            <a:extLst>
              <a:ext uri="{FF2B5EF4-FFF2-40B4-BE49-F238E27FC236}">
                <a16:creationId xmlns:a16="http://schemas.microsoft.com/office/drawing/2014/main" id="{19BA5190-DFAB-45EA-A472-810FD6C8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500188"/>
            <a:ext cx="8280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Phương trình cơ bản của nhiệt động học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                    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vi-VN" altLang="en-US" b="1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=  H</a:t>
            </a:r>
            <a:r>
              <a:rPr lang="vi-VN" altLang="en-US" b="1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–T. S</a:t>
            </a:r>
            <a:r>
              <a:rPr lang="vi-VN" altLang="en-US" b="1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b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139" name="Group 51">
            <a:extLst>
              <a:ext uri="{FF2B5EF4-FFF2-40B4-BE49-F238E27FC236}">
                <a16:creationId xmlns:a16="http://schemas.microsoft.com/office/drawing/2014/main" id="{90DEFBBE-2532-465C-981D-03AAC6130D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1341438"/>
          <a:ext cx="8102600" cy="4625974"/>
        </p:xfrm>
        <a:graphic>
          <a:graphicData uri="http://schemas.openxmlformats.org/drawingml/2006/table">
            <a:tbl>
              <a:tblPr/>
              <a:tblGrid>
                <a:gridCol w="172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5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H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S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G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Kết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luận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phát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phát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thấp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cao 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phát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phát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thấp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cao 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phát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phát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10" name="Text Box 52">
            <a:extLst>
              <a:ext uri="{FF2B5EF4-FFF2-40B4-BE49-F238E27FC236}">
                <a16:creationId xmlns:a16="http://schemas.microsoft.com/office/drawing/2014/main" id="{5336D208-109C-4290-82A5-BDF696A7B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33375"/>
            <a:ext cx="36004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  =  H –T.S</a:t>
            </a:r>
            <a:r>
              <a:rPr lang="en-US" altLang="en-US" b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b="1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926B932-0424-4AA7-9CEE-821FB695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251520" y="253623"/>
            <a:ext cx="8640960" cy="2651760"/>
          </a:xfrm>
          <a:blipFill>
            <a:blip r:embed="rId3"/>
            <a:stretch>
              <a:fillRect l="-1337" b="-5251"/>
            </a:stretch>
          </a:blip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25291-6EB5-495A-8A2E-231D16792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3327400"/>
            <a:ext cx="7991475" cy="7921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altLang="en-US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</a:rPr>
              <a:t>     +    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3H</a:t>
            </a:r>
            <a:r>
              <a:rPr lang="vi-VN" altLang="en-US" baseline="-2500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</a:rPr>
              <a:t>         =     2NH</a:t>
            </a:r>
            <a:r>
              <a:rPr lang="vi-VN" altLang="en-US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altLang="en-US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08DE-7A66-4F33-9C5F-CBAC07152E3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3951" y="4177603"/>
            <a:ext cx="8856095" cy="621452"/>
          </a:xfrm>
          <a:prstGeom prst="rect">
            <a:avLst/>
          </a:prstGeom>
          <a:blipFill>
            <a:blip r:embed="rId4"/>
            <a:stretch>
              <a:fillRect l="-826" t="-8824" b="-2941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ABD65-AA32-47DA-822A-E0AF2DA62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233863"/>
            <a:ext cx="25923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 sz="3200">
                <a:solidFill>
                  <a:srgbClr val="CC00FF"/>
                </a:solidFill>
              </a:rPr>
              <a:t>0,1atm, 25</a:t>
            </a:r>
            <a:r>
              <a:rPr lang="vi-VN" altLang="en-US" sz="3200" baseline="30000">
                <a:solidFill>
                  <a:srgbClr val="CC00FF"/>
                </a:solidFill>
              </a:rPr>
              <a:t>0</a:t>
            </a:r>
            <a:r>
              <a:rPr lang="vi-VN" altLang="en-US" sz="3200">
                <a:solidFill>
                  <a:srgbClr val="CC00FF"/>
                </a:solidFill>
              </a:rPr>
              <a:t>C</a:t>
            </a:r>
            <a:endParaRPr lang="en-US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D576A-E601-4471-94E8-8EF8643AB2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00467" y="4111365"/>
            <a:ext cx="1440160" cy="650114"/>
          </a:xfrm>
          <a:prstGeom prst="rect">
            <a:avLst/>
          </a:prstGeom>
          <a:blipFill>
            <a:blip r:embed="rId5"/>
            <a:stretch>
              <a:fillRect l="-10593" t="-3738" b="-2803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35E8A-D1A9-421C-B49A-5743E120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33963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 sz="3200">
                <a:solidFill>
                  <a:srgbClr val="FF0000"/>
                </a:solidFill>
              </a:rPr>
              <a:t>HCl(dd)   </a:t>
            </a:r>
            <a:r>
              <a:rPr lang="vi-VN" altLang="en-US" sz="3200"/>
              <a:t>+  </a:t>
            </a:r>
            <a:r>
              <a:rPr lang="vi-VN" altLang="en-US" sz="3200">
                <a:solidFill>
                  <a:srgbClr val="006600"/>
                </a:solidFill>
              </a:rPr>
              <a:t>NaOH(dd)   </a:t>
            </a:r>
            <a:r>
              <a:rPr lang="vi-VN" altLang="en-US" sz="3200"/>
              <a:t>=  </a:t>
            </a:r>
            <a:r>
              <a:rPr lang="vi-VN" altLang="en-US" sz="3200">
                <a:solidFill>
                  <a:srgbClr val="0000FF"/>
                </a:solidFill>
              </a:rPr>
              <a:t>NaCl(dd</a:t>
            </a:r>
            <a:r>
              <a:rPr lang="vi-VN" altLang="en-US" sz="3200"/>
              <a:t>)  + H</a:t>
            </a:r>
            <a:r>
              <a:rPr lang="vi-VN" altLang="en-US" sz="3200" baseline="-25000"/>
              <a:t>2</a:t>
            </a:r>
            <a:r>
              <a:rPr lang="vi-VN" altLang="en-US" sz="3200"/>
              <a:t>O</a:t>
            </a:r>
            <a:endParaRPr lang="en-US" alt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56BEA-D769-41C1-85A6-73E02210C2A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0505" y="5659139"/>
            <a:ext cx="8676518" cy="618952"/>
          </a:xfrm>
          <a:prstGeom prst="rect">
            <a:avLst/>
          </a:prstGeom>
          <a:blipFill>
            <a:blip r:embed="rId6"/>
            <a:stretch>
              <a:fillRect l="-1827" t="-8824" b="-2941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FAF8B-7987-434E-9469-C4E179EA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676900"/>
            <a:ext cx="23764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 sz="3200">
                <a:solidFill>
                  <a:srgbClr val="006600"/>
                </a:solidFill>
              </a:rPr>
              <a:t>0,1M, 25</a:t>
            </a:r>
            <a:r>
              <a:rPr lang="vi-VN" altLang="en-US" sz="3200" baseline="30000">
                <a:solidFill>
                  <a:srgbClr val="006600"/>
                </a:solidFill>
              </a:rPr>
              <a:t>0</a:t>
            </a:r>
            <a:r>
              <a:rPr lang="vi-VN" altLang="en-US" sz="3200">
                <a:solidFill>
                  <a:srgbClr val="006600"/>
                </a:solidFill>
              </a:rPr>
              <a:t>C</a:t>
            </a:r>
            <a:endParaRPr lang="en-US" altLang="en-US" sz="3200">
              <a:solidFill>
                <a:srgbClr val="00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F5358-5C1F-4E96-A479-8EA5BA651FA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9264" y="5642404"/>
            <a:ext cx="1728192" cy="650114"/>
          </a:xfrm>
          <a:prstGeom prst="rect">
            <a:avLst/>
          </a:prstGeom>
          <a:blipFill>
            <a:blip r:embed="rId7"/>
            <a:stretch>
              <a:fillRect l="-9187" t="-3774" b="-2924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6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3769FB8D-DF72-4A36-A626-50AE9A5A25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4225" y="414918"/>
            <a:ext cx="9054875" cy="1943100"/>
          </a:xfrm>
          <a:blipFill>
            <a:blip r:embed="rId3"/>
            <a:stretch>
              <a:fillRect l="-1546" t="-2484"/>
            </a:stretch>
          </a:blip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43AACF78-E269-4246-9026-BB3503640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50" y="3187837"/>
            <a:ext cx="88201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en-US" u="sng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u="sng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altLang="en-US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.aq 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B20AB-E9A3-4F71-B490-682934F9873D}"/>
              </a:ext>
            </a:extLst>
          </p:cNvPr>
          <p:cNvSpPr txBox="1"/>
          <p:nvPr/>
        </p:nvSpPr>
        <p:spPr>
          <a:xfrm>
            <a:off x="54225" y="4398897"/>
            <a:ext cx="941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đẳng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CH</a:t>
            </a:r>
            <a:r>
              <a:rPr lang="en-US" sz="2800" baseline="-25000" dirty="0"/>
              <a:t>4</a:t>
            </a:r>
            <a:r>
              <a:rPr lang="en-US" sz="2800" dirty="0"/>
              <a:t>(k) 25</a:t>
            </a:r>
            <a:r>
              <a:rPr lang="en-US" sz="2800" baseline="30000" dirty="0"/>
              <a:t>0</a:t>
            </a:r>
            <a:r>
              <a:rPr lang="en-US" sz="2800" dirty="0"/>
              <a:t>C.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01C89-1425-4434-8FBF-A15AEBD207B5}"/>
                  </a:ext>
                </a:extLst>
              </p:cNvPr>
              <p:cNvSpPr txBox="1"/>
              <p:nvPr/>
            </p:nvSpPr>
            <p:spPr>
              <a:xfrm>
                <a:off x="720518" y="4991360"/>
                <a:ext cx="7596844" cy="143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               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C(gr)  +   2H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(k)  =   CH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4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(k)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                                        -74,81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298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[J/</a:t>
                </a:r>
                <a:r>
                  <a:rPr lang="en-US" dirty="0" err="1"/>
                  <a:t>mol.K</a:t>
                </a:r>
                <a:r>
                  <a:rPr lang="en-US" dirty="0"/>
                  <a:t>]     5,74           130,7           186,3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01C89-1425-4434-8FBF-A15AEBD20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8" y="4991360"/>
                <a:ext cx="7596844" cy="1434303"/>
              </a:xfrm>
              <a:prstGeom prst="rect">
                <a:avLst/>
              </a:prstGeom>
              <a:blipFill>
                <a:blip r:embed="rId4"/>
                <a:stretch>
                  <a:fillRect l="-161" t="-4681" b="-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42B675-0432-4EDE-AD4C-DC2FCC2459A0}"/>
                  </a:ext>
                </a:extLst>
              </p:cNvPr>
              <p:cNvSpPr txBox="1"/>
              <p:nvPr/>
            </p:nvSpPr>
            <p:spPr>
              <a:xfrm>
                <a:off x="531212" y="2439718"/>
                <a:ext cx="8100900" cy="69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𝟐𝟗𝟖</m:t>
                            </m:r>
                            <m:r>
                              <a:rPr 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𝒕𝒕</m:t>
                            </m:r>
                            <m:r>
                              <a:rPr 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/>
                        </m:sSub>
                      </m:sub>
                      <m:sup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𝟐𝟗𝟖</m:t>
                            </m:r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𝒕𝒕</m:t>
                            </m:r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/>
                        </m:sSub>
                      </m:sub>
                      <m:sup>
                        <m:r>
                          <a:rPr 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- 298.</a:t>
                </a:r>
                <a:r>
                  <a:rPr lang="en-US" sz="32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𝟐𝟗𝟖</m:t>
                            </m:r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𝒕𝒕</m:t>
                            </m:r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/>
                        </m:sSub>
                      </m:sub>
                      <m:sup>
                        <m:r>
                          <a:rPr 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42B675-0432-4EDE-AD4C-DC2FCC24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2" y="2439718"/>
                <a:ext cx="8100900" cy="699359"/>
              </a:xfrm>
              <a:prstGeom prst="rect">
                <a:avLst/>
              </a:prstGeom>
              <a:blipFill>
                <a:blip r:embed="rId5"/>
                <a:stretch>
                  <a:fillRect t="-7826" b="-1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DA5CC4-7718-4EED-AC96-2DFE6ABF09E5}"/>
                  </a:ext>
                </a:extLst>
              </p:cNvPr>
              <p:cNvSpPr txBox="1"/>
              <p:nvPr/>
            </p:nvSpPr>
            <p:spPr>
              <a:xfrm>
                <a:off x="755576" y="5454476"/>
                <a:ext cx="7142571" cy="12801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𝟐𝟗𝟖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𝒕𝒕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𝑪𝑯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𝒌𝒉</m:t>
                            </m:r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í</m:t>
                            </m:r>
                          </m:sub>
                        </m:sSub>
                      </m:sub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= - 50,72 [kJ/mol]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DA5CC4-7718-4EED-AC96-2DFE6ABF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54476"/>
                <a:ext cx="7142571" cy="1280160"/>
              </a:xfrm>
              <a:prstGeom prst="rect">
                <a:avLst/>
              </a:prstGeom>
              <a:blipFill>
                <a:blip r:embed="rId6"/>
                <a:stretch>
                  <a:fillRect t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2" grpId="0"/>
      <p:bldP spid="4" grpId="0"/>
      <p:bldP spid="5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B6F3F-E222-4143-A575-C86EEBF37319}"/>
              </a:ext>
            </a:extLst>
          </p:cNvPr>
          <p:cNvSpPr txBox="1"/>
          <p:nvPr/>
        </p:nvSpPr>
        <p:spPr>
          <a:xfrm>
            <a:off x="469305" y="232043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  </a:t>
            </a:r>
            <a:r>
              <a:rPr lang="en-US" sz="3600" b="1" dirty="0">
                <a:solidFill>
                  <a:srgbClr val="FF0000"/>
                </a:solidFill>
              </a:rPr>
              <a:t>3</a:t>
            </a:r>
            <a:r>
              <a:rPr lang="en-US" sz="3600" dirty="0">
                <a:solidFill>
                  <a:srgbClr val="0000FF"/>
                </a:solidFill>
              </a:rPr>
              <a:t>C</a:t>
            </a:r>
            <a:r>
              <a:rPr lang="en-US" sz="3600" baseline="-25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H</a:t>
            </a:r>
            <a:r>
              <a:rPr lang="en-US" sz="3600" baseline="-25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(k)             </a:t>
            </a:r>
            <a:r>
              <a:rPr lang="en-US" sz="3600" b="1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0000FF"/>
                </a:solidFill>
              </a:rPr>
              <a:t>C</a:t>
            </a:r>
            <a:r>
              <a:rPr lang="en-US" sz="3600" baseline="-25000" dirty="0">
                <a:solidFill>
                  <a:srgbClr val="0000FF"/>
                </a:solidFill>
              </a:rPr>
              <a:t>6</a:t>
            </a:r>
            <a:r>
              <a:rPr lang="en-US" sz="3600" dirty="0">
                <a:solidFill>
                  <a:srgbClr val="0000FF"/>
                </a:solidFill>
              </a:rPr>
              <a:t>H</a:t>
            </a:r>
            <a:r>
              <a:rPr lang="en-US" sz="3600" baseline="-25000" dirty="0">
                <a:solidFill>
                  <a:srgbClr val="0000FF"/>
                </a:solidFill>
              </a:rPr>
              <a:t>6</a:t>
            </a:r>
            <a:r>
              <a:rPr lang="en-US" sz="3600" dirty="0">
                <a:solidFill>
                  <a:srgbClr val="0000FF"/>
                </a:solidFill>
              </a:rPr>
              <a:t>(k)</a:t>
            </a:r>
            <a:r>
              <a:rPr lang="en-US" sz="3600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E3910F-3FF6-4181-B577-DB0EC97BCB4F}"/>
              </a:ext>
            </a:extLst>
          </p:cNvPr>
          <p:cNvCxnSpPr>
            <a:cxnSpLocks/>
          </p:cNvCxnSpPr>
          <p:nvPr/>
        </p:nvCxnSpPr>
        <p:spPr>
          <a:xfrm>
            <a:off x="2771800" y="2990564"/>
            <a:ext cx="1080120" cy="7103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FFFB9C-8324-4413-848F-B40A0BBCCC36}"/>
              </a:ext>
            </a:extLst>
          </p:cNvPr>
          <p:cNvCxnSpPr>
            <a:cxnSpLocks/>
          </p:cNvCxnSpPr>
          <p:nvPr/>
        </p:nvCxnSpPr>
        <p:spPr>
          <a:xfrm flipV="1">
            <a:off x="4932040" y="2966764"/>
            <a:ext cx="1152128" cy="7341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C98C1-7310-4CC6-9059-B9F64349851F}"/>
              </a:ext>
            </a:extLst>
          </p:cNvPr>
          <p:cNvCxnSpPr>
            <a:cxnSpLocks/>
          </p:cNvCxnSpPr>
          <p:nvPr/>
        </p:nvCxnSpPr>
        <p:spPr>
          <a:xfrm>
            <a:off x="4075934" y="2708920"/>
            <a:ext cx="8561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BB3953-4D05-423A-BA5E-89E131FF86D9}"/>
              </a:ext>
            </a:extLst>
          </p:cNvPr>
          <p:cNvSpPr txBox="1"/>
          <p:nvPr/>
        </p:nvSpPr>
        <p:spPr>
          <a:xfrm>
            <a:off x="2771800" y="3689713"/>
            <a:ext cx="541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6C(gr)    +    3H</a:t>
            </a:r>
            <a:r>
              <a:rPr lang="en-US" sz="3200" baseline="-25000" dirty="0"/>
              <a:t>2</a:t>
            </a:r>
            <a:r>
              <a:rPr lang="en-US" sz="3200" dirty="0"/>
              <a:t>(k)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F6C048-89D3-4246-8669-6652221E955D}"/>
                  </a:ext>
                </a:extLst>
              </p:cNvPr>
              <p:cNvSpPr txBox="1"/>
              <p:nvPr/>
            </p:nvSpPr>
            <p:spPr>
              <a:xfrm>
                <a:off x="210048" y="2990564"/>
                <a:ext cx="1726431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−3.</m:t>
                          </m:r>
                          <m: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298 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𝑡𝑡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F6C048-89D3-4246-8669-6652221E9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8" y="2990564"/>
                <a:ext cx="1726431" cy="658706"/>
              </a:xfrm>
              <a:prstGeom prst="rect">
                <a:avLst/>
              </a:prstGeom>
              <a:blipFill>
                <a:blip r:embed="rId6"/>
                <a:stretch>
                  <a:fillRect r="-63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8925FE-689B-471E-A31D-6FB8D7851ED8}"/>
                  </a:ext>
                </a:extLst>
              </p:cNvPr>
              <p:cNvSpPr txBox="1"/>
              <p:nvPr/>
            </p:nvSpPr>
            <p:spPr>
              <a:xfrm>
                <a:off x="5793854" y="3140368"/>
                <a:ext cx="1726431" cy="66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298 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𝑡𝑡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8925FE-689B-471E-A31D-6FB8D785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854" y="3140368"/>
                <a:ext cx="1726431" cy="661463"/>
              </a:xfrm>
              <a:prstGeom prst="rect">
                <a:avLst/>
              </a:prstGeom>
              <a:blipFill>
                <a:blip r:embed="rId7"/>
                <a:stretch>
                  <a:fillRect r="-45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5AD4C-CC02-4E61-B2C8-DDEEF7858A82}"/>
                  </a:ext>
                </a:extLst>
              </p:cNvPr>
              <p:cNvSpPr txBox="1"/>
              <p:nvPr/>
            </p:nvSpPr>
            <p:spPr>
              <a:xfrm>
                <a:off x="748347" y="4423835"/>
                <a:ext cx="2376264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/>
                  <a:t> =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5AD4C-CC02-4E61-B2C8-DDEEF7858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47" y="4423835"/>
                <a:ext cx="2376264" cy="651269"/>
              </a:xfrm>
              <a:prstGeom prst="rect">
                <a:avLst/>
              </a:prstGeom>
              <a:blipFill>
                <a:blip r:embed="rId8"/>
                <a:stretch>
                  <a:fillRect t="-11215" b="-2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23EEC7-6932-4959-AEF7-2E9C350E1A3D}"/>
                  </a:ext>
                </a:extLst>
              </p:cNvPr>
              <p:cNvSpPr txBox="1"/>
              <p:nvPr/>
            </p:nvSpPr>
            <p:spPr>
              <a:xfrm>
                <a:off x="5481253" y="4507172"/>
                <a:ext cx="1726431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−3.</m:t>
                          </m:r>
                          <m: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298 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𝑡𝑡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23EEC7-6932-4959-AEF7-2E9C350E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53" y="4507172"/>
                <a:ext cx="1726431" cy="658706"/>
              </a:xfrm>
              <a:prstGeom prst="rect">
                <a:avLst/>
              </a:prstGeom>
              <a:blipFill>
                <a:blip r:embed="rId9"/>
                <a:stretch>
                  <a:fillRect r="-6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773FF9-C6EB-4815-9B60-1B8FF04227EA}"/>
                  </a:ext>
                </a:extLst>
              </p:cNvPr>
              <p:cNvSpPr txBox="1"/>
              <p:nvPr/>
            </p:nvSpPr>
            <p:spPr>
              <a:xfrm>
                <a:off x="2774696" y="4413641"/>
                <a:ext cx="1726431" cy="66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298 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𝑡𝑡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773FF9-C6EB-4815-9B60-1B8FF042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96" y="4413641"/>
                <a:ext cx="1726431" cy="661463"/>
              </a:xfrm>
              <a:prstGeom prst="rect">
                <a:avLst/>
              </a:prstGeom>
              <a:blipFill>
                <a:blip r:embed="rId10"/>
                <a:stretch>
                  <a:fillRect r="-4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D67453-EF75-4CD1-9AF2-2147DDA5F429}"/>
                  </a:ext>
                </a:extLst>
              </p:cNvPr>
              <p:cNvSpPr txBox="1"/>
              <p:nvPr/>
            </p:nvSpPr>
            <p:spPr>
              <a:xfrm>
                <a:off x="251520" y="5316359"/>
                <a:ext cx="2376264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006600"/>
                    </a:solidFill>
                  </a:rPr>
                  <a:t> =</a:t>
                </a:r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D67453-EF75-4CD1-9AF2-2147DDA5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16359"/>
                <a:ext cx="2376264" cy="651269"/>
              </a:xfrm>
              <a:prstGeom prst="rect">
                <a:avLst/>
              </a:prstGeom>
              <a:blipFill>
                <a:blip r:embed="rId11"/>
                <a:stretch>
                  <a:fillRect t="-11215" b="-2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C95BFE-C273-4631-8AC2-000898E9826C}"/>
                  </a:ext>
                </a:extLst>
              </p:cNvPr>
              <p:cNvSpPr txBox="1"/>
              <p:nvPr/>
            </p:nvSpPr>
            <p:spPr>
              <a:xfrm>
                <a:off x="2082223" y="5305527"/>
                <a:ext cx="4157017" cy="597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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006600"/>
                    </a:solidFill>
                  </a:rPr>
                  <a:t>)</a:t>
                </a:r>
                <a:r>
                  <a:rPr lang="en-US" sz="3200" baseline="-25000" dirty="0" err="1">
                    <a:solidFill>
                      <a:srgbClr val="006600"/>
                    </a:solidFill>
                  </a:rPr>
                  <a:t>sản</a:t>
                </a:r>
                <a:r>
                  <a:rPr lang="en-US" sz="3200" baseline="-25000" dirty="0">
                    <a:solidFill>
                      <a:srgbClr val="006600"/>
                    </a:solidFill>
                  </a:rPr>
                  <a:t> </a:t>
                </a:r>
                <a:r>
                  <a:rPr lang="en-US" sz="3200" baseline="-25000" dirty="0" err="1">
                    <a:solidFill>
                      <a:srgbClr val="006600"/>
                    </a:solidFill>
                  </a:rPr>
                  <a:t>phẩm</a:t>
                </a:r>
                <a:endParaRPr lang="en-US" sz="3200" baseline="-25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C95BFE-C273-4631-8AC2-000898E98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23" y="5305527"/>
                <a:ext cx="4157017" cy="597921"/>
              </a:xfrm>
              <a:prstGeom prst="rect">
                <a:avLst/>
              </a:prstGeom>
              <a:blipFill>
                <a:blip r:embed="rId12"/>
                <a:stretch>
                  <a:fillRect t="-12245" b="-3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0B2FE0-E058-43B4-8FD8-F8E7AD4222D0}"/>
                  </a:ext>
                </a:extLst>
              </p:cNvPr>
              <p:cNvSpPr txBox="1"/>
              <p:nvPr/>
            </p:nvSpPr>
            <p:spPr>
              <a:xfrm>
                <a:off x="5220072" y="5422189"/>
                <a:ext cx="4157017" cy="597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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006600"/>
                    </a:solidFill>
                  </a:rPr>
                  <a:t>)</a:t>
                </a:r>
                <a:r>
                  <a:rPr lang="en-US" sz="3200" baseline="-25000" dirty="0" err="1">
                    <a:solidFill>
                      <a:srgbClr val="006600"/>
                    </a:solidFill>
                  </a:rPr>
                  <a:t>chất</a:t>
                </a:r>
                <a:r>
                  <a:rPr lang="en-US" sz="3200" dirty="0">
                    <a:solidFill>
                      <a:srgbClr val="006600"/>
                    </a:solidFill>
                  </a:rPr>
                  <a:t> </a:t>
                </a:r>
                <a:r>
                  <a:rPr lang="en-US" sz="3200" baseline="-25000" dirty="0" err="1">
                    <a:solidFill>
                      <a:srgbClr val="006600"/>
                    </a:solidFill>
                  </a:rPr>
                  <a:t>đầu</a:t>
                </a:r>
                <a:endParaRPr lang="en-US" sz="3200" baseline="-25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0B2FE0-E058-43B4-8FD8-F8E7AD42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22189"/>
                <a:ext cx="4157017" cy="597921"/>
              </a:xfrm>
              <a:prstGeom prst="rect">
                <a:avLst/>
              </a:prstGeom>
              <a:blipFill>
                <a:blip r:embed="rId13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B842DA-BA79-4CFD-9360-A3395AEA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47" y="832586"/>
            <a:ext cx="7772400" cy="7286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+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+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ED3BC3-DD4A-48FD-8A82-1B721BFD488D}"/>
                  </a:ext>
                </a:extLst>
              </p:cNvPr>
              <p:cNvSpPr txBox="1"/>
              <p:nvPr/>
            </p:nvSpPr>
            <p:spPr>
              <a:xfrm>
                <a:off x="44808" y="1522962"/>
                <a:ext cx="9944060" cy="546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600" dirty="0">
                    <a:solidFill>
                      <a:srgbClr val="006600"/>
                    </a:solidFill>
                  </a:rPr>
                  <a:t>= [</a:t>
                </a:r>
                <a:r>
                  <a:rPr lang="en-US" sz="2600" dirty="0">
                    <a:solidFill>
                      <a:srgbClr val="FF0000"/>
                    </a:solidFill>
                  </a:rPr>
                  <a:t>c</a:t>
                </a:r>
                <a:r>
                  <a:rPr lang="en-US" sz="2600" dirty="0">
                    <a:solidFill>
                      <a:srgbClr val="006600"/>
                    </a:solidFill>
                  </a:rPr>
                  <a:t>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600" dirty="0"/>
                  <a:t>+</a:t>
                </a:r>
                <a:r>
                  <a:rPr lang="en-US" sz="2600" dirty="0">
                    <a:solidFill>
                      <a:srgbClr val="FF0000"/>
                    </a:solidFill>
                  </a:rPr>
                  <a:t>d</a:t>
                </a:r>
                <a:r>
                  <a:rPr lang="en-US" sz="2600" dirty="0"/>
                  <a:t>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600" dirty="0"/>
                  <a:t>] - [</a:t>
                </a:r>
                <a:r>
                  <a:rPr lang="en-US" sz="2600" dirty="0">
                    <a:solidFill>
                      <a:srgbClr val="FF0000"/>
                    </a:solidFill>
                  </a:rPr>
                  <a:t>a</a:t>
                </a:r>
                <a:r>
                  <a:rPr lang="en-US" sz="2600" dirty="0"/>
                  <a:t>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600" dirty="0"/>
                  <a:t>+ </a:t>
                </a:r>
                <a:r>
                  <a:rPr lang="en-US" sz="2600" dirty="0">
                    <a:solidFill>
                      <a:srgbClr val="FF0000"/>
                    </a:solidFill>
                  </a:rPr>
                  <a:t>b</a:t>
                </a:r>
                <a:r>
                  <a:rPr lang="en-US" sz="2600" dirty="0"/>
                  <a:t>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600" dirty="0"/>
                  <a:t>]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ED3BC3-DD4A-48FD-8A82-1B721BFD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" y="1522962"/>
                <a:ext cx="9944060" cy="546496"/>
              </a:xfrm>
              <a:prstGeom prst="rect">
                <a:avLst/>
              </a:prstGeom>
              <a:blipFill>
                <a:blip r:embed="rId14"/>
                <a:stretch>
                  <a:fillRect t="-8989" b="-19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55CF23-ED53-4FAB-8E65-BB1925A79A44}"/>
                  </a:ext>
                </a:extLst>
              </p:cNvPr>
              <p:cNvSpPr txBox="1"/>
              <p:nvPr/>
            </p:nvSpPr>
            <p:spPr>
              <a:xfrm>
                <a:off x="3563888" y="2033850"/>
                <a:ext cx="2376264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55CF23-ED53-4FAB-8E65-BB1925A7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33850"/>
                <a:ext cx="2376264" cy="6512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C27071-25B4-48E0-9335-FB83D082A3F8}"/>
                  </a:ext>
                </a:extLst>
              </p:cNvPr>
              <p:cNvSpPr txBox="1"/>
              <p:nvPr/>
            </p:nvSpPr>
            <p:spPr>
              <a:xfrm>
                <a:off x="44808" y="239372"/>
                <a:ext cx="9332281" cy="58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C00FF"/>
                    </a:solidFill>
                  </a:rPr>
                  <a:t>CÁCH TÍNH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CC00FF"/>
                    </a:solidFill>
                  </a:rPr>
                  <a:t>THEO THẾ ĐẲNG ÁP TẠO THÀNH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C27071-25B4-48E0-9335-FB83D082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" y="239372"/>
                <a:ext cx="9332281" cy="581313"/>
              </a:xfrm>
              <a:prstGeom prst="rect">
                <a:avLst/>
              </a:prstGeom>
              <a:blipFill>
                <a:blip r:embed="rId16"/>
                <a:stretch>
                  <a:fillRect l="-1306"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18" grpId="0"/>
      <p:bldP spid="20" grpId="0"/>
      <p:bldP spid="21" grpId="0"/>
      <p:bldP spid="23" grpId="0"/>
      <p:bldP spid="24" grpId="0"/>
      <p:bldP spid="25" grpId="0"/>
      <p:bldP spid="15" grpId="0" build="p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6">
            <a:extLst>
              <a:ext uri="{FF2B5EF4-FFF2-40B4-BE49-F238E27FC236}">
                <a16:creationId xmlns:a16="http://schemas.microsoft.com/office/drawing/2014/main" id="{F9C5CFBC-0ABB-447C-B1EC-07CA816AF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218" y="1812610"/>
            <a:ext cx="27793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dirty="0">
                <a:latin typeface="Arial" panose="020B0604020202020204" pitchFamily="34" charset="0"/>
              </a:rPr>
              <a:t>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vi-VN" altLang="en-US" dirty="0">
                <a:latin typeface="Arial" panose="020B0604020202020204" pitchFamily="34" charset="0"/>
              </a:rPr>
              <a:t>=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vi-VN" altLang="en-US" dirty="0">
                <a:latin typeface="Arial" panose="020B0604020202020204" pitchFamily="34" charset="0"/>
              </a:rPr>
              <a:t>(nRT)/</a:t>
            </a:r>
            <a:r>
              <a:rPr lang="en-US" altLang="en-US" dirty="0">
                <a:latin typeface="Arial" panose="020B0604020202020204" pitchFamily="34" charset="0"/>
              </a:rPr>
              <a:t>V</a:t>
            </a:r>
          </a:p>
        </p:txBody>
      </p:sp>
      <p:pic>
        <p:nvPicPr>
          <p:cNvPr id="8194" name="Picture 2" descr="Kết quả hình ảnh cho công dãn nở khí thuận nghịch và bất thuận nghịch">
            <a:extLst>
              <a:ext uri="{FF2B5EF4-FFF2-40B4-BE49-F238E27FC236}">
                <a16:creationId xmlns:a16="http://schemas.microsoft.com/office/drawing/2014/main" id="{28FDEF5A-37B0-464D-AF97-D57B8AD9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431800"/>
            <a:ext cx="8891587" cy="66246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417902-17A1-41C8-87C4-0C5EA077BAA0}"/>
              </a:ext>
            </a:extLst>
          </p:cNvPr>
          <p:cNvSpPr/>
          <p:nvPr/>
        </p:nvSpPr>
        <p:spPr>
          <a:xfrm>
            <a:off x="5435600" y="1543050"/>
            <a:ext cx="936625" cy="66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19F83-3D79-401E-9E9B-B6F41E7E69FF}"/>
              </a:ext>
            </a:extLst>
          </p:cNvPr>
          <p:cNvCxnSpPr>
            <a:cxnSpLocks/>
          </p:cNvCxnSpPr>
          <p:nvPr/>
        </p:nvCxnSpPr>
        <p:spPr>
          <a:xfrm flipV="1">
            <a:off x="5435600" y="446088"/>
            <a:ext cx="0" cy="1096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E5734E-DF68-46A5-85F6-582D44BE30C0}"/>
              </a:ext>
            </a:extLst>
          </p:cNvPr>
          <p:cNvCxnSpPr>
            <a:cxnSpLocks/>
          </p:cNvCxnSpPr>
          <p:nvPr/>
        </p:nvCxnSpPr>
        <p:spPr>
          <a:xfrm flipV="1">
            <a:off x="6372225" y="446088"/>
            <a:ext cx="0" cy="1096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8" name="TextBox 17">
            <a:extLst>
              <a:ext uri="{FF2B5EF4-FFF2-40B4-BE49-F238E27FC236}">
                <a16:creationId xmlns:a16="http://schemas.microsoft.com/office/drawing/2014/main" id="{D20029A7-232D-4A96-8ED6-91A204289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501775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V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199" name="TextBox 19">
            <a:extLst>
              <a:ext uri="{FF2B5EF4-FFF2-40B4-BE49-F238E27FC236}">
                <a16:creationId xmlns:a16="http://schemas.microsoft.com/office/drawing/2014/main" id="{B8FFD0C5-E970-4194-BFDD-C1B23C38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1058863"/>
            <a:ext cx="822325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latin typeface="Arial" panose="020B0604020202020204" pitchFamily="34" charset="0"/>
              </a:rPr>
              <a:t>P’V’</a:t>
            </a:r>
            <a:endParaRPr lang="en-US" altLang="en-US" sz="2800" baseline="3000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29262-C8DD-4A15-A617-7AB1A8AFC53F}"/>
              </a:ext>
            </a:extLst>
          </p:cNvPr>
          <p:cNvSpPr/>
          <p:nvPr/>
        </p:nvSpPr>
        <p:spPr>
          <a:xfrm>
            <a:off x="5783263" y="1303338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9B7BF8-213D-44E7-AF1A-7FC9638397BA}"/>
              </a:ext>
            </a:extLst>
          </p:cNvPr>
          <p:cNvSpPr/>
          <p:nvPr/>
        </p:nvSpPr>
        <p:spPr>
          <a:xfrm>
            <a:off x="5491163" y="1303338"/>
            <a:ext cx="215900" cy="21748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DD783A-64D7-4503-BC5D-793697F8A8B2}"/>
              </a:ext>
            </a:extLst>
          </p:cNvPr>
          <p:cNvSpPr/>
          <p:nvPr/>
        </p:nvSpPr>
        <p:spPr>
          <a:xfrm>
            <a:off x="6073775" y="1309688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D5B8D8-1A0C-4D47-A402-0221E763C489}"/>
              </a:ext>
            </a:extLst>
          </p:cNvPr>
          <p:cNvSpPr/>
          <p:nvPr/>
        </p:nvSpPr>
        <p:spPr>
          <a:xfrm>
            <a:off x="5745163" y="935038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A6ACF6-A435-4FCB-8ABA-44614348DA1E}"/>
              </a:ext>
            </a:extLst>
          </p:cNvPr>
          <p:cNvSpPr/>
          <p:nvPr/>
        </p:nvSpPr>
        <p:spPr>
          <a:xfrm>
            <a:off x="6073775" y="942975"/>
            <a:ext cx="215900" cy="215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DE26D-DD92-4995-BFE9-B3B72B704994}"/>
              </a:ext>
            </a:extLst>
          </p:cNvPr>
          <p:cNvSpPr/>
          <p:nvPr/>
        </p:nvSpPr>
        <p:spPr>
          <a:xfrm>
            <a:off x="6089650" y="641350"/>
            <a:ext cx="215900" cy="2063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0150F-67B3-4E4C-856C-64BB9EC94FA9}"/>
              </a:ext>
            </a:extLst>
          </p:cNvPr>
          <p:cNvSpPr/>
          <p:nvPr/>
        </p:nvSpPr>
        <p:spPr>
          <a:xfrm>
            <a:off x="5435600" y="1571625"/>
            <a:ext cx="936625" cy="44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7" name="TextBox 33">
            <a:extLst>
              <a:ext uri="{FF2B5EF4-FFF2-40B4-BE49-F238E27FC236}">
                <a16:creationId xmlns:a16="http://schemas.microsoft.com/office/drawing/2014/main" id="{51BBC3CB-08F7-47CB-A54E-36C1AE6B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560763"/>
            <a:ext cx="50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C00FF"/>
                </a:solidFill>
                <a:latin typeface="Arial" panose="020B0604020202020204" pitchFamily="34" charset="0"/>
              </a:rPr>
              <a:t>P</a:t>
            </a:r>
            <a:r>
              <a:rPr lang="vi-VN" altLang="en-US" sz="2400" b="1" baseline="30000">
                <a:solidFill>
                  <a:srgbClr val="CC00FF"/>
                </a:solidFill>
                <a:latin typeface="Arial" panose="020B0604020202020204" pitchFamily="34" charset="0"/>
              </a:rPr>
              <a:t>’</a:t>
            </a:r>
            <a:endParaRPr lang="en-US" altLang="en-US" sz="2400" b="1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8208" name="TextBox 40">
            <a:extLst>
              <a:ext uri="{FF2B5EF4-FFF2-40B4-BE49-F238E27FC236}">
                <a16:creationId xmlns:a16="http://schemas.microsoft.com/office/drawing/2014/main" id="{EBBE1604-07FC-4C4E-8CDA-9F506F50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5843588"/>
            <a:ext cx="519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C00FF"/>
                </a:solidFill>
                <a:latin typeface="Arial" panose="020B0604020202020204" pitchFamily="34" charset="0"/>
              </a:rPr>
              <a:t>V</a:t>
            </a:r>
            <a:r>
              <a:rPr lang="vi-VN" altLang="en-US" sz="2400" b="1" baseline="30000">
                <a:solidFill>
                  <a:srgbClr val="CC00FF"/>
                </a:solidFill>
                <a:latin typeface="Arial" panose="020B0604020202020204" pitchFamily="34" charset="0"/>
              </a:rPr>
              <a:t>’</a:t>
            </a:r>
            <a:endParaRPr lang="en-US" altLang="en-US" sz="2400" b="1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8209" name="TextBox 39">
            <a:extLst>
              <a:ext uri="{FF2B5EF4-FFF2-40B4-BE49-F238E27FC236}">
                <a16:creationId xmlns:a16="http://schemas.microsoft.com/office/drawing/2014/main" id="{0C6C2C97-42C5-4E69-8F04-589FBCEA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5895975"/>
            <a:ext cx="7397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</a:rPr>
              <a:t> V</a:t>
            </a:r>
            <a:r>
              <a:rPr lang="vi-VN" altLang="en-US" b="1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8210" name="TextBox 41">
            <a:extLst>
              <a:ext uri="{FF2B5EF4-FFF2-40B4-BE49-F238E27FC236}">
                <a16:creationId xmlns:a16="http://schemas.microsoft.com/office/drawing/2014/main" id="{5194FE96-A31F-4AF8-8C8A-A1B211D9A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60675"/>
            <a:ext cx="7318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vi-VN" altLang="en-US" b="1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b="1" baseline="-2500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b="1" baseline="-2500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b="1" baseline="-2500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C7B9F-48A5-45EA-BA3E-5997EE8920DE}"/>
              </a:ext>
            </a:extLst>
          </p:cNvPr>
          <p:cNvCxnSpPr>
            <a:cxnSpLocks/>
          </p:cNvCxnSpPr>
          <p:nvPr/>
        </p:nvCxnSpPr>
        <p:spPr>
          <a:xfrm>
            <a:off x="1550988" y="3295650"/>
            <a:ext cx="1506537" cy="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49">
            <a:extLst>
              <a:ext uri="{FF2B5EF4-FFF2-40B4-BE49-F238E27FC236}">
                <a16:creationId xmlns:a16="http://schemas.microsoft.com/office/drawing/2014/main" id="{988BE634-83E5-4F6D-B81A-346DD66F1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278313"/>
            <a:ext cx="647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vi-VN" altLang="en-US" b="1" baseline="-250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vi-VN" altLang="en-US" b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13" name="TextBox 50">
            <a:extLst>
              <a:ext uri="{FF2B5EF4-FFF2-40B4-BE49-F238E27FC236}">
                <a16:creationId xmlns:a16="http://schemas.microsoft.com/office/drawing/2014/main" id="{7A672832-A108-416B-A01A-129B5B94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5897563"/>
            <a:ext cx="627063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C00000"/>
                </a:solidFill>
                <a:latin typeface="Arial" panose="020B0604020202020204" pitchFamily="34" charset="0"/>
              </a:rPr>
              <a:t>V</a:t>
            </a:r>
            <a:r>
              <a:rPr lang="vi-VN" altLang="en-US" b="1" baseline="-250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06823A-0BF9-4B35-A398-FAD42377BE3B}"/>
              </a:ext>
            </a:extLst>
          </p:cNvPr>
          <p:cNvCxnSpPr>
            <a:cxnSpLocks/>
          </p:cNvCxnSpPr>
          <p:nvPr/>
        </p:nvCxnSpPr>
        <p:spPr>
          <a:xfrm>
            <a:off x="1479550" y="3860800"/>
            <a:ext cx="1577975" cy="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0C9B84-B2B1-4DC0-8B28-C27353612C4C}"/>
              </a:ext>
            </a:extLst>
          </p:cNvPr>
          <p:cNvCxnSpPr>
            <a:cxnSpLocks/>
          </p:cNvCxnSpPr>
          <p:nvPr/>
        </p:nvCxnSpPr>
        <p:spPr>
          <a:xfrm>
            <a:off x="3074988" y="3311525"/>
            <a:ext cx="0" cy="65246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B879523-2057-43D1-9468-5D5B6B688E2C}"/>
              </a:ext>
            </a:extLst>
          </p:cNvPr>
          <p:cNvSpPr/>
          <p:nvPr/>
        </p:nvSpPr>
        <p:spPr>
          <a:xfrm>
            <a:off x="5456238" y="1181100"/>
            <a:ext cx="914400" cy="463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CBE7B-3FC8-47F5-8C89-3E7CC1B5AFBB}"/>
              </a:ext>
            </a:extLst>
          </p:cNvPr>
          <p:cNvSpPr/>
          <p:nvPr/>
        </p:nvSpPr>
        <p:spPr>
          <a:xfrm>
            <a:off x="5445125" y="1200150"/>
            <a:ext cx="935038" cy="71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18" name="TextBox 62">
            <a:extLst>
              <a:ext uri="{FF2B5EF4-FFF2-40B4-BE49-F238E27FC236}">
                <a16:creationId xmlns:a16="http://schemas.microsoft.com/office/drawing/2014/main" id="{0128640F-CE68-4E74-93CC-700647FE9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2451100"/>
            <a:ext cx="2081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= P</a:t>
            </a:r>
            <a:r>
              <a:rPr lang="vi-VN" altLang="en-US" sz="2400" baseline="30000">
                <a:latin typeface="Arial" panose="020B0604020202020204" pitchFamily="34" charset="0"/>
              </a:rPr>
              <a:t>’</a:t>
            </a:r>
            <a:r>
              <a:rPr lang="vi-VN" altLang="en-US" sz="2400">
                <a:latin typeface="Arial" panose="020B0604020202020204" pitchFamily="34" charset="0"/>
              </a:rPr>
              <a:t>.(V’-V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944" name="Rectangle 82943">
            <a:extLst>
              <a:ext uri="{FF2B5EF4-FFF2-40B4-BE49-F238E27FC236}">
                <a16:creationId xmlns:a16="http://schemas.microsoft.com/office/drawing/2014/main" id="{48C9606F-26AD-46CF-B39F-76F0ECD1B7F1}"/>
              </a:ext>
            </a:extLst>
          </p:cNvPr>
          <p:cNvSpPr/>
          <p:nvPr/>
        </p:nvSpPr>
        <p:spPr>
          <a:xfrm>
            <a:off x="3074988" y="3914775"/>
            <a:ext cx="588962" cy="1865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20" name="TextBox 82944">
            <a:extLst>
              <a:ext uri="{FF2B5EF4-FFF2-40B4-BE49-F238E27FC236}">
                <a16:creationId xmlns:a16="http://schemas.microsoft.com/office/drawing/2014/main" id="{026F5F8E-89E1-4C8A-9120-88836030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575175"/>
            <a:ext cx="52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latin typeface="Arial" panose="020B0604020202020204" pitchFamily="34" charset="0"/>
              </a:rPr>
              <a:t>A</a:t>
            </a:r>
            <a:r>
              <a:rPr lang="vi-VN" altLang="en-US" sz="2400" b="1" baseline="-25000">
                <a:latin typeface="Arial" panose="020B0604020202020204" pitchFamily="34" charset="0"/>
              </a:rPr>
              <a:t>1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278C6C-31B4-4652-93D6-FA89B4DE01BC}"/>
              </a:ext>
            </a:extLst>
          </p:cNvPr>
          <p:cNvCxnSpPr>
            <a:cxnSpLocks/>
          </p:cNvCxnSpPr>
          <p:nvPr/>
        </p:nvCxnSpPr>
        <p:spPr>
          <a:xfrm>
            <a:off x="3049588" y="3884613"/>
            <a:ext cx="638175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AF9D47-FE30-40F0-A959-2187207371BB}"/>
              </a:ext>
            </a:extLst>
          </p:cNvPr>
          <p:cNvCxnSpPr>
            <a:cxnSpLocks/>
          </p:cNvCxnSpPr>
          <p:nvPr/>
        </p:nvCxnSpPr>
        <p:spPr>
          <a:xfrm>
            <a:off x="1460500" y="4557713"/>
            <a:ext cx="3406775" cy="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D94997-CE4B-4F87-8762-742853A26509}"/>
              </a:ext>
            </a:extLst>
          </p:cNvPr>
          <p:cNvCxnSpPr>
            <a:cxnSpLocks/>
          </p:cNvCxnSpPr>
          <p:nvPr/>
        </p:nvCxnSpPr>
        <p:spPr>
          <a:xfrm>
            <a:off x="3675063" y="3933825"/>
            <a:ext cx="12700" cy="1871663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33A9554-5588-4228-9E52-F8C9ED2CE827}"/>
              </a:ext>
            </a:extLst>
          </p:cNvPr>
          <p:cNvSpPr/>
          <p:nvPr/>
        </p:nvSpPr>
        <p:spPr>
          <a:xfrm>
            <a:off x="5453063" y="828675"/>
            <a:ext cx="914400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25" name="TextBox 81">
            <a:extLst>
              <a:ext uri="{FF2B5EF4-FFF2-40B4-BE49-F238E27FC236}">
                <a16:creationId xmlns:a16="http://schemas.microsoft.com/office/drawing/2014/main" id="{90FAD6FE-C637-4DE8-BB23-09EAD63C1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90975"/>
            <a:ext cx="50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C00FF"/>
                </a:solidFill>
                <a:latin typeface="Arial" panose="020B0604020202020204" pitchFamily="34" charset="0"/>
              </a:rPr>
              <a:t>P</a:t>
            </a:r>
            <a:r>
              <a:rPr lang="vi-VN" altLang="en-US" sz="2400" b="1" baseline="30000">
                <a:solidFill>
                  <a:srgbClr val="CC00FF"/>
                </a:solidFill>
                <a:latin typeface="Arial" panose="020B0604020202020204" pitchFamily="34" charset="0"/>
              </a:rPr>
              <a:t>’’</a:t>
            </a:r>
            <a:endParaRPr lang="en-US" altLang="en-US" sz="2400" b="1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8226" name="TextBox 82">
            <a:extLst>
              <a:ext uri="{FF2B5EF4-FFF2-40B4-BE49-F238E27FC236}">
                <a16:creationId xmlns:a16="http://schemas.microsoft.com/office/drawing/2014/main" id="{AB51F8E9-2EC1-48B8-A3DA-D36538316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5843588"/>
            <a:ext cx="519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CC00FF"/>
                </a:solidFill>
                <a:latin typeface="Arial" panose="020B0604020202020204" pitchFamily="34" charset="0"/>
              </a:rPr>
              <a:t>V</a:t>
            </a:r>
            <a:r>
              <a:rPr lang="vi-VN" altLang="en-US" sz="2400" b="1" baseline="30000">
                <a:solidFill>
                  <a:srgbClr val="CC00FF"/>
                </a:solidFill>
                <a:latin typeface="Arial" panose="020B0604020202020204" pitchFamily="34" charset="0"/>
              </a:rPr>
              <a:t>’’</a:t>
            </a:r>
            <a:endParaRPr lang="en-US" altLang="en-US" sz="2400" b="1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486F062-4F5E-4BC8-83E1-D609D15BAFF6}"/>
              </a:ext>
            </a:extLst>
          </p:cNvPr>
          <p:cNvCxnSpPr>
            <a:cxnSpLocks/>
          </p:cNvCxnSpPr>
          <p:nvPr/>
        </p:nvCxnSpPr>
        <p:spPr>
          <a:xfrm>
            <a:off x="1479550" y="4292600"/>
            <a:ext cx="2667000" cy="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BAE1A9-744E-483A-8632-3E1783B1984F}"/>
              </a:ext>
            </a:extLst>
          </p:cNvPr>
          <p:cNvCxnSpPr>
            <a:cxnSpLocks/>
          </p:cNvCxnSpPr>
          <p:nvPr/>
        </p:nvCxnSpPr>
        <p:spPr>
          <a:xfrm flipH="1">
            <a:off x="3687763" y="3886200"/>
            <a:ext cx="1587" cy="4064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C446272-E6F3-452E-8275-5460B3E486E1}"/>
              </a:ext>
            </a:extLst>
          </p:cNvPr>
          <p:cNvCxnSpPr>
            <a:cxnSpLocks/>
          </p:cNvCxnSpPr>
          <p:nvPr/>
        </p:nvCxnSpPr>
        <p:spPr>
          <a:xfrm>
            <a:off x="4271963" y="4318000"/>
            <a:ext cx="0" cy="1525588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3BF605B-EC86-4422-AD1E-F606E3F0EFB9}"/>
              </a:ext>
            </a:extLst>
          </p:cNvPr>
          <p:cNvSpPr/>
          <p:nvPr/>
        </p:nvSpPr>
        <p:spPr>
          <a:xfrm>
            <a:off x="3695700" y="4329113"/>
            <a:ext cx="588963" cy="145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31" name="TextBox 96">
            <a:extLst>
              <a:ext uri="{FF2B5EF4-FFF2-40B4-BE49-F238E27FC236}">
                <a16:creationId xmlns:a16="http://schemas.microsoft.com/office/drawing/2014/main" id="{2DCD0939-99C2-4640-985E-8F9ECF0F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4724400"/>
            <a:ext cx="52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latin typeface="Arial" panose="020B0604020202020204" pitchFamily="34" charset="0"/>
              </a:rPr>
              <a:t>A</a:t>
            </a:r>
            <a:r>
              <a:rPr lang="vi-VN" altLang="en-US" sz="2400" b="1" baseline="-25000">
                <a:latin typeface="Arial" panose="020B0604020202020204" pitchFamily="34" charset="0"/>
              </a:rPr>
              <a:t>2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8232" name="TextBox 99">
            <a:extLst>
              <a:ext uri="{FF2B5EF4-FFF2-40B4-BE49-F238E27FC236}">
                <a16:creationId xmlns:a16="http://schemas.microsoft.com/office/drawing/2014/main" id="{43F490B5-AA63-410D-8965-7DFE3B9A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658813"/>
            <a:ext cx="1074738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>
                <a:latin typeface="Arial" panose="020B0604020202020204" pitchFamily="34" charset="0"/>
              </a:rPr>
              <a:t>P’’V’’</a:t>
            </a:r>
            <a:endParaRPr lang="en-US" altLang="en-US" sz="2800" baseline="30000">
              <a:latin typeface="Arial" panose="020B0604020202020204" pitchFamily="34" charset="0"/>
            </a:endParaRPr>
          </a:p>
        </p:txBody>
      </p:sp>
      <p:sp>
        <p:nvSpPr>
          <p:cNvPr id="8233" name="TextBox 100">
            <a:extLst>
              <a:ext uri="{FF2B5EF4-FFF2-40B4-BE49-F238E27FC236}">
                <a16:creationId xmlns:a16="http://schemas.microsoft.com/office/drawing/2014/main" id="{3440E538-DED9-420B-A923-6C61D6F13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2432050"/>
            <a:ext cx="20812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= P</a:t>
            </a:r>
            <a:r>
              <a:rPr lang="vi-VN" altLang="en-US" sz="2400" baseline="30000">
                <a:latin typeface="Arial" panose="020B0604020202020204" pitchFamily="34" charset="0"/>
              </a:rPr>
              <a:t>’’</a:t>
            </a:r>
            <a:r>
              <a:rPr lang="vi-VN" altLang="en-US" sz="2400">
                <a:latin typeface="Arial" panose="020B0604020202020204" pitchFamily="34" charset="0"/>
              </a:rPr>
              <a:t>.(V’’-V’)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FC2725A-B7DF-4C00-85AE-6FD2EFED9548}"/>
              </a:ext>
            </a:extLst>
          </p:cNvPr>
          <p:cNvCxnSpPr>
            <a:cxnSpLocks/>
          </p:cNvCxnSpPr>
          <p:nvPr/>
        </p:nvCxnSpPr>
        <p:spPr>
          <a:xfrm>
            <a:off x="3663950" y="4292600"/>
            <a:ext cx="620713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43A40F8-5F7A-463F-987E-5BF1C854E9C4}"/>
              </a:ext>
            </a:extLst>
          </p:cNvPr>
          <p:cNvSpPr/>
          <p:nvPr/>
        </p:nvSpPr>
        <p:spPr>
          <a:xfrm>
            <a:off x="5427663" y="849313"/>
            <a:ext cx="936625" cy="714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C438FD5-66DE-4BDD-A117-DBA2B84E3ECA}"/>
              </a:ext>
            </a:extLst>
          </p:cNvPr>
          <p:cNvSpPr/>
          <p:nvPr/>
        </p:nvSpPr>
        <p:spPr>
          <a:xfrm>
            <a:off x="5456238" y="466725"/>
            <a:ext cx="914400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F4842A-B699-4E27-8EDA-8EA1DED50BFA}"/>
              </a:ext>
            </a:extLst>
          </p:cNvPr>
          <p:cNvSpPr/>
          <p:nvPr/>
        </p:nvSpPr>
        <p:spPr>
          <a:xfrm>
            <a:off x="5445125" y="482600"/>
            <a:ext cx="909638" cy="44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5E73E2-A746-4BF5-85CE-6A9394A36888}"/>
              </a:ext>
            </a:extLst>
          </p:cNvPr>
          <p:cNvCxnSpPr>
            <a:cxnSpLocks/>
          </p:cNvCxnSpPr>
          <p:nvPr/>
        </p:nvCxnSpPr>
        <p:spPr>
          <a:xfrm>
            <a:off x="4286250" y="4294188"/>
            <a:ext cx="4763" cy="358775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6F361F4-9F8A-42DC-951E-B5FE9CAF4729}"/>
              </a:ext>
            </a:extLst>
          </p:cNvPr>
          <p:cNvSpPr/>
          <p:nvPr/>
        </p:nvSpPr>
        <p:spPr>
          <a:xfrm>
            <a:off x="4318000" y="4603750"/>
            <a:ext cx="527050" cy="1162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C2F5554-BA14-40A5-AD43-09E298115844}"/>
              </a:ext>
            </a:extLst>
          </p:cNvPr>
          <p:cNvCxnSpPr>
            <a:cxnSpLocks/>
          </p:cNvCxnSpPr>
          <p:nvPr/>
        </p:nvCxnSpPr>
        <p:spPr>
          <a:xfrm>
            <a:off x="4300538" y="4584700"/>
            <a:ext cx="620712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1" name="TextBox 108">
            <a:extLst>
              <a:ext uri="{FF2B5EF4-FFF2-40B4-BE49-F238E27FC236}">
                <a16:creationId xmlns:a16="http://schemas.microsoft.com/office/drawing/2014/main" id="{F91FB01F-AEE9-477B-B667-86C18FDF3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4868863"/>
            <a:ext cx="528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latin typeface="Arial" panose="020B0604020202020204" pitchFamily="34" charset="0"/>
              </a:rPr>
              <a:t>A</a:t>
            </a:r>
            <a:r>
              <a:rPr lang="vi-VN" altLang="en-US" sz="2400" b="1" baseline="-25000">
                <a:latin typeface="Arial" panose="020B0604020202020204" pitchFamily="34" charset="0"/>
              </a:rPr>
              <a:t>3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8242" name="TextBox 82962">
            <a:extLst>
              <a:ext uri="{FF2B5EF4-FFF2-40B4-BE49-F238E27FC236}">
                <a16:creationId xmlns:a16="http://schemas.microsoft.com/office/drawing/2014/main" id="{529D82D8-583C-4BE3-B340-1F537B09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277813"/>
            <a:ext cx="954087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V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43" name="TextBox 110">
            <a:extLst>
              <a:ext uri="{FF2B5EF4-FFF2-40B4-BE49-F238E27FC236}">
                <a16:creationId xmlns:a16="http://schemas.microsoft.com/office/drawing/2014/main" id="{8770FC18-548C-49AE-B189-19BE1BDD8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2514600"/>
            <a:ext cx="24812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3</a:t>
            </a:r>
            <a:r>
              <a:rPr lang="vi-VN" altLang="en-US" sz="2400">
                <a:latin typeface="Arial" panose="020B0604020202020204" pitchFamily="34" charset="0"/>
              </a:rPr>
              <a:t> = P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.(V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 -V’’)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4091A6-5FCD-47AD-9297-70946B79884C}"/>
              </a:ext>
            </a:extLst>
          </p:cNvPr>
          <p:cNvCxnSpPr>
            <a:cxnSpLocks/>
          </p:cNvCxnSpPr>
          <p:nvPr/>
        </p:nvCxnSpPr>
        <p:spPr>
          <a:xfrm flipV="1">
            <a:off x="4867275" y="4221163"/>
            <a:ext cx="0" cy="33655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1DF219-1FCA-49C5-9B16-21DFC664581E}"/>
              </a:ext>
            </a:extLst>
          </p:cNvPr>
          <p:cNvCxnSpPr>
            <a:cxnSpLocks/>
          </p:cNvCxnSpPr>
          <p:nvPr/>
        </p:nvCxnSpPr>
        <p:spPr>
          <a:xfrm flipH="1">
            <a:off x="4322763" y="4292600"/>
            <a:ext cx="517525" cy="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6" name="TextBox 82968">
            <a:extLst>
              <a:ext uri="{FF2B5EF4-FFF2-40B4-BE49-F238E27FC236}">
                <a16:creationId xmlns:a16="http://schemas.microsoft.com/office/drawing/2014/main" id="{D73666BA-B411-4D7B-9C48-BDE8971D8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461963"/>
            <a:ext cx="98901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AD5EC9-0AB3-44D6-81EC-0FA303EC300A}"/>
              </a:ext>
            </a:extLst>
          </p:cNvPr>
          <p:cNvSpPr/>
          <p:nvPr/>
        </p:nvSpPr>
        <p:spPr>
          <a:xfrm>
            <a:off x="5440363" y="954088"/>
            <a:ext cx="909637" cy="44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48" name="TextBox 82969">
            <a:extLst>
              <a:ext uri="{FF2B5EF4-FFF2-40B4-BE49-F238E27FC236}">
                <a16:creationId xmlns:a16="http://schemas.microsoft.com/office/drawing/2014/main" id="{2B79DB72-D8B3-462E-B419-E4F2D110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581025"/>
            <a:ext cx="328612" cy="3651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49" name="TextBox 82970">
            <a:extLst>
              <a:ext uri="{FF2B5EF4-FFF2-40B4-BE49-F238E27FC236}">
                <a16:creationId xmlns:a16="http://schemas.microsoft.com/office/drawing/2014/main" id="{618475B8-83FF-4D64-8131-080B105C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847725"/>
            <a:ext cx="1074738" cy="639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P’’V’’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50" name="TextBox 82971">
            <a:extLst>
              <a:ext uri="{FF2B5EF4-FFF2-40B4-BE49-F238E27FC236}">
                <a16:creationId xmlns:a16="http://schemas.microsoft.com/office/drawing/2014/main" id="{1C38B1B6-B3A5-41F1-A6CA-8A3C0EDF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2544763"/>
            <a:ext cx="289401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4</a:t>
            </a:r>
            <a:r>
              <a:rPr lang="vi-VN" altLang="en-US" sz="2400">
                <a:latin typeface="Arial" panose="020B0604020202020204" pitchFamily="34" charset="0"/>
              </a:rPr>
              <a:t> = P’’.(V’’ –V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) &lt; 0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51" name="TextBox 82972">
            <a:extLst>
              <a:ext uri="{FF2B5EF4-FFF2-40B4-BE49-F238E27FC236}">
                <a16:creationId xmlns:a16="http://schemas.microsoft.com/office/drawing/2014/main" id="{53D3C64A-30DB-42B1-B9BF-A9E99617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98425"/>
            <a:ext cx="682625" cy="592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52" name="TextBox 82973">
            <a:extLst>
              <a:ext uri="{FF2B5EF4-FFF2-40B4-BE49-F238E27FC236}">
                <a16:creationId xmlns:a16="http://schemas.microsoft.com/office/drawing/2014/main" id="{7B07A151-C9C8-449E-BC99-27496FA02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3" y="338138"/>
            <a:ext cx="1081087" cy="952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1A2964-E9A6-4D49-B8E9-CCEC068CE889}"/>
              </a:ext>
            </a:extLst>
          </p:cNvPr>
          <p:cNvSpPr/>
          <p:nvPr/>
        </p:nvSpPr>
        <p:spPr>
          <a:xfrm>
            <a:off x="5461000" y="1304925"/>
            <a:ext cx="909638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54" name="TextBox 126">
            <a:extLst>
              <a:ext uri="{FF2B5EF4-FFF2-40B4-BE49-F238E27FC236}">
                <a16:creationId xmlns:a16="http://schemas.microsoft.com/office/drawing/2014/main" id="{FC1BDD28-3B53-4D67-A9B7-96C33D29D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012825"/>
            <a:ext cx="254000" cy="28098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55" name="TextBox 127">
            <a:extLst>
              <a:ext uri="{FF2B5EF4-FFF2-40B4-BE49-F238E27FC236}">
                <a16:creationId xmlns:a16="http://schemas.microsoft.com/office/drawing/2014/main" id="{E3FC6D45-6A19-4ECE-84F0-F28A0F66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998538"/>
            <a:ext cx="255587" cy="3016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B1E45DE-E96C-408E-AD52-1F0008651829}"/>
              </a:ext>
            </a:extLst>
          </p:cNvPr>
          <p:cNvCxnSpPr>
            <a:cxnSpLocks/>
          </p:cNvCxnSpPr>
          <p:nvPr/>
        </p:nvCxnSpPr>
        <p:spPr>
          <a:xfrm flipH="1" flipV="1">
            <a:off x="4314825" y="3870325"/>
            <a:ext cx="6350" cy="41116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BB783C-21A2-49EB-85BF-A46D373056E4}"/>
              </a:ext>
            </a:extLst>
          </p:cNvPr>
          <p:cNvCxnSpPr>
            <a:cxnSpLocks/>
          </p:cNvCxnSpPr>
          <p:nvPr/>
        </p:nvCxnSpPr>
        <p:spPr>
          <a:xfrm flipH="1" flipV="1">
            <a:off x="3702050" y="3886200"/>
            <a:ext cx="593725" cy="476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8" name="TextBox 65">
            <a:extLst>
              <a:ext uri="{FF2B5EF4-FFF2-40B4-BE49-F238E27FC236}">
                <a16:creationId xmlns:a16="http://schemas.microsoft.com/office/drawing/2014/main" id="{816C70F7-6AE8-4DDB-93AA-F2A3688C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1303338"/>
            <a:ext cx="955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P’V’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59" name="TextBox 135">
            <a:extLst>
              <a:ext uri="{FF2B5EF4-FFF2-40B4-BE49-F238E27FC236}">
                <a16:creationId xmlns:a16="http://schemas.microsoft.com/office/drawing/2014/main" id="{7F67D047-D6D8-45FD-89CE-729282A7D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568575"/>
            <a:ext cx="289401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5</a:t>
            </a:r>
            <a:r>
              <a:rPr lang="vi-VN" altLang="en-US" sz="2400">
                <a:latin typeface="Arial" panose="020B0604020202020204" pitchFamily="34" charset="0"/>
              </a:rPr>
              <a:t> = P’.(V’ –V’’) &lt; 0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60" name="TextBox 70">
            <a:extLst>
              <a:ext uri="{FF2B5EF4-FFF2-40B4-BE49-F238E27FC236}">
                <a16:creationId xmlns:a16="http://schemas.microsoft.com/office/drawing/2014/main" id="{7CD0C74B-E8AB-4C62-9318-54306299C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760413"/>
            <a:ext cx="754062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61" name="TextBox 71">
            <a:extLst>
              <a:ext uri="{FF2B5EF4-FFF2-40B4-BE49-F238E27FC236}">
                <a16:creationId xmlns:a16="http://schemas.microsoft.com/office/drawing/2014/main" id="{AB63E879-4EED-45CE-B545-62855404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763588"/>
            <a:ext cx="1074737" cy="866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323915D-A5E0-47F8-A3D1-48DBCCB27B46}"/>
              </a:ext>
            </a:extLst>
          </p:cNvPr>
          <p:cNvSpPr/>
          <p:nvPr/>
        </p:nvSpPr>
        <p:spPr>
          <a:xfrm>
            <a:off x="5438775" y="1631950"/>
            <a:ext cx="909638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63" name="TextBox 139">
            <a:extLst>
              <a:ext uri="{FF2B5EF4-FFF2-40B4-BE49-F238E27FC236}">
                <a16:creationId xmlns:a16="http://schemas.microsoft.com/office/drawing/2014/main" id="{C5ECF3B5-D36E-427B-BEE4-CE678192A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1319213"/>
            <a:ext cx="255587" cy="3016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64" name="TextBox 140">
            <a:extLst>
              <a:ext uri="{FF2B5EF4-FFF2-40B4-BE49-F238E27FC236}">
                <a16:creationId xmlns:a16="http://schemas.microsoft.com/office/drawing/2014/main" id="{87AB38CD-D1BC-4488-B27C-2772AFEE3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12863"/>
            <a:ext cx="255588" cy="3016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65" name="TextBox 141">
            <a:extLst>
              <a:ext uri="{FF2B5EF4-FFF2-40B4-BE49-F238E27FC236}">
                <a16:creationId xmlns:a16="http://schemas.microsoft.com/office/drawing/2014/main" id="{178798B9-0CA9-46E1-BE06-A0C22C3D3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1319213"/>
            <a:ext cx="255587" cy="3016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68F48BC-ECB5-4828-B97B-EAC05A2C0896}"/>
              </a:ext>
            </a:extLst>
          </p:cNvPr>
          <p:cNvCxnSpPr>
            <a:cxnSpLocks/>
          </p:cNvCxnSpPr>
          <p:nvPr/>
        </p:nvCxnSpPr>
        <p:spPr>
          <a:xfrm flipV="1">
            <a:off x="3695700" y="3295650"/>
            <a:ext cx="6350" cy="59055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DDA0523-6CC2-4C36-A41D-B1559980D6B5}"/>
              </a:ext>
            </a:extLst>
          </p:cNvPr>
          <p:cNvCxnSpPr>
            <a:cxnSpLocks/>
          </p:cNvCxnSpPr>
          <p:nvPr/>
        </p:nvCxnSpPr>
        <p:spPr>
          <a:xfrm flipH="1">
            <a:off x="3048000" y="3302000"/>
            <a:ext cx="647700" cy="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8" name="TextBox 75">
            <a:extLst>
              <a:ext uri="{FF2B5EF4-FFF2-40B4-BE49-F238E27FC236}">
                <a16:creationId xmlns:a16="http://schemas.microsoft.com/office/drawing/2014/main" id="{F6F716EE-AA50-4886-8574-0A7BC96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1314450"/>
            <a:ext cx="11176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vi-VN" altLang="en-US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vi-VN" altLang="en-US">
                <a:solidFill>
                  <a:srgbClr val="C00000"/>
                </a:solidFill>
                <a:latin typeface="Arial" panose="020B0604020202020204" pitchFamily="34" charset="0"/>
              </a:rPr>
              <a:t>V</a:t>
            </a:r>
            <a:r>
              <a:rPr lang="vi-VN" altLang="en-US" baseline="-2500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8269" name="TextBox 149">
            <a:extLst>
              <a:ext uri="{FF2B5EF4-FFF2-40B4-BE49-F238E27FC236}">
                <a16:creationId xmlns:a16="http://schemas.microsoft.com/office/drawing/2014/main" id="{189812C0-56B8-42FC-9602-698180175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2598738"/>
            <a:ext cx="2894012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A</a:t>
            </a:r>
            <a:r>
              <a:rPr lang="vi-VN" altLang="en-US" sz="2400" baseline="-25000">
                <a:latin typeface="Arial" panose="020B0604020202020204" pitchFamily="34" charset="0"/>
              </a:rPr>
              <a:t>6</a:t>
            </a:r>
            <a:r>
              <a:rPr lang="vi-VN" altLang="en-US" sz="2400">
                <a:latin typeface="Arial" panose="020B0604020202020204" pitchFamily="34" charset="0"/>
              </a:rPr>
              <a:t> = P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.(V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 –V’) &lt; 0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270" name="Group 4">
            <a:extLst>
              <a:ext uri="{FF2B5EF4-FFF2-40B4-BE49-F238E27FC236}">
                <a16:creationId xmlns:a16="http://schemas.microsoft.com/office/drawing/2014/main" id="{22CA94C9-1343-4026-90E6-B2F44DE8AC4E}"/>
              </a:ext>
            </a:extLst>
          </p:cNvPr>
          <p:cNvGrpSpPr>
            <a:grpSpLocks/>
          </p:cNvGrpSpPr>
          <p:nvPr/>
        </p:nvGrpSpPr>
        <p:grpSpPr bwMode="auto">
          <a:xfrm>
            <a:off x="4560888" y="893763"/>
            <a:ext cx="4059237" cy="2481262"/>
            <a:chOff x="2625" y="1898"/>
            <a:chExt cx="2813" cy="2075"/>
          </a:xfrm>
        </p:grpSpPr>
        <p:sp>
          <p:nvSpPr>
            <p:cNvPr id="8276" name="Text Box 5">
              <a:extLst>
                <a:ext uri="{FF2B5EF4-FFF2-40B4-BE49-F238E27FC236}">
                  <a16:creationId xmlns:a16="http://schemas.microsoft.com/office/drawing/2014/main" id="{2A641D5D-F261-420C-AAFC-069D7A9BB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840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EOS</a:t>
              </a:r>
            </a:p>
          </p:txBody>
        </p:sp>
        <p:sp>
          <p:nvSpPr>
            <p:cNvPr id="8277" name="Text Box 6">
              <a:extLst>
                <a:ext uri="{FF2B5EF4-FFF2-40B4-BE49-F238E27FC236}">
                  <a16:creationId xmlns:a16="http://schemas.microsoft.com/office/drawing/2014/main" id="{F0750EC7-DF14-4619-9ABC-645013259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3586"/>
              <a:ext cx="18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 b="1" i="1">
                <a:solidFill>
                  <a:srgbClr val="FF9900"/>
                </a:solidFill>
              </a:endParaRPr>
            </a:p>
          </p:txBody>
        </p:sp>
        <p:pic>
          <p:nvPicPr>
            <p:cNvPr id="8278" name="Picture 7" descr="FG17_05">
              <a:extLst>
                <a:ext uri="{FF2B5EF4-FFF2-40B4-BE49-F238E27FC236}">
                  <a16:creationId xmlns:a16="http://schemas.microsoft.com/office/drawing/2014/main" id="{DEC6FE09-9D2F-439D-804C-2EA626F6E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02"/>
            <a:stretch>
              <a:fillRect/>
            </a:stretch>
          </p:blipFill>
          <p:spPr bwMode="auto">
            <a:xfrm>
              <a:off x="2625" y="1898"/>
              <a:ext cx="2813" cy="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56548B-F8C9-4657-B7C0-99CCBECF969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39251" y="2973523"/>
            <a:ext cx="4514332" cy="831318"/>
          </a:xfrm>
          <a:prstGeom prst="rect">
            <a:avLst/>
          </a:prstGeom>
          <a:blipFill>
            <a:blip r:embed="rId4"/>
            <a:stretch>
              <a:fillRect l="-3374" b="-6618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2E5BB-0292-448A-99AC-5E444D7F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644" y="195263"/>
            <a:ext cx="6912421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 b="1" dirty="0">
                <a:latin typeface="Arial" panose="020B0604020202020204" pitchFamily="34" charset="0"/>
              </a:rPr>
              <a:t>QÚA TRÌNH THUẬN NGHỊCH</a:t>
            </a:r>
            <a:r>
              <a:rPr lang="en-US" altLang="en-US" sz="2800" b="1" dirty="0">
                <a:latin typeface="Arial" panose="020B0604020202020204" pitchFamily="34" charset="0"/>
              </a:rPr>
              <a:t> (</a:t>
            </a:r>
            <a:r>
              <a:rPr lang="en-US" altLang="en-US" sz="2800" b="1" dirty="0" err="1">
                <a:latin typeface="Arial" panose="020B0604020202020204" pitchFamily="34" charset="0"/>
              </a:rPr>
              <a:t>P</a:t>
            </a:r>
            <a:r>
              <a:rPr lang="en-US" altLang="en-US" sz="2800" b="1" baseline="-25000" dirty="0" err="1">
                <a:latin typeface="Arial" panose="020B0604020202020204" pitchFamily="34" charset="0"/>
              </a:rPr>
              <a:t>ng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 </a:t>
            </a:r>
            <a:r>
              <a:rPr lang="en-US" altLang="en-US" sz="2800" b="1" dirty="0" err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800" b="1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8273" name="TextBox 3">
            <a:extLst>
              <a:ext uri="{FF2B5EF4-FFF2-40B4-BE49-F238E27FC236}">
                <a16:creationId xmlns:a16="http://schemas.microsoft.com/office/drawing/2014/main" id="{DEC49F32-3C8A-4199-8362-C237F844C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2503488"/>
            <a:ext cx="1003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r>
              <a:rPr lang="vi-VN" altLang="en-US" sz="2400">
                <a:latin typeface="Arial" panose="020B0604020202020204" pitchFamily="34" charset="0"/>
              </a:rPr>
              <a:t>V</a:t>
            </a:r>
            <a:r>
              <a:rPr lang="vi-VN" altLang="en-US" sz="2400" baseline="-25000">
                <a:latin typeface="Arial" panose="020B0604020202020204" pitchFamily="34" charset="0"/>
              </a:rPr>
              <a:t>1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74" name="TextBox 97">
            <a:extLst>
              <a:ext uri="{FF2B5EF4-FFF2-40B4-BE49-F238E27FC236}">
                <a16:creationId xmlns:a16="http://schemas.microsoft.com/office/drawing/2014/main" id="{98DC2792-D551-4B04-8BE7-021777DF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2495550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P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r>
              <a:rPr lang="vi-VN" altLang="en-US" sz="2400">
                <a:latin typeface="Arial" panose="020B0604020202020204" pitchFamily="34" charset="0"/>
              </a:rPr>
              <a:t>V</a:t>
            </a:r>
            <a:r>
              <a:rPr lang="vi-VN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FC2250-5467-4D3D-B3DA-A553FDAFA3F1}"/>
                  </a:ext>
                </a:extLst>
              </p:cNvPr>
              <p:cNvSpPr txBox="1"/>
              <p:nvPr/>
            </p:nvSpPr>
            <p:spPr>
              <a:xfrm>
                <a:off x="5807075" y="3921460"/>
                <a:ext cx="3060700" cy="14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sz="2800" baseline="-250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TN</a:t>
                </a:r>
                <a:r>
                  <a:rPr lang="en-US" sz="28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𝑙𝑛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sz="2800" baseline="-250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TN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𝑙𝑛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FC2250-5467-4D3D-B3DA-A553FDAF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75" y="3921460"/>
                <a:ext cx="3060700" cy="1418209"/>
              </a:xfrm>
              <a:prstGeom prst="rect">
                <a:avLst/>
              </a:prstGeom>
              <a:blipFill>
                <a:blip r:embed="rId5"/>
                <a:stretch>
                  <a:fillRect l="-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6">
            <a:extLst>
              <a:ext uri="{FF2B5EF4-FFF2-40B4-BE49-F238E27FC236}">
                <a16:creationId xmlns:a16="http://schemas.microsoft.com/office/drawing/2014/main" id="{9849641D-6834-4A47-9335-ED5258C4E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558" y="1701800"/>
            <a:ext cx="2255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dirty="0">
                <a:latin typeface="Arial" panose="020B0604020202020204" pitchFamily="34" charset="0"/>
              </a:rPr>
              <a:t>P=(nRT)/</a:t>
            </a:r>
            <a:r>
              <a:rPr lang="en-US" altLang="en-US" dirty="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2CFDCEAB-F517-4A35-8A2D-424456F05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83431"/>
            <a:ext cx="8050213" cy="219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en-US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altLang="en-US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nghịch</a:t>
            </a:r>
            <a:r>
              <a:rPr lang="en-US" altLang="en-US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1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F4D7D1-3D2F-4006-8346-25E58040CC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190500"/>
                <a:ext cx="9108504" cy="1870348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ÁP DỤNG. </a:t>
                </a:r>
                <a:r>
                  <a:rPr lang="en-US" sz="32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ở 25</a:t>
                </a:r>
                <a:r>
                  <a:rPr lang="en-US" sz="3200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C:</a:t>
                </a:r>
                <a:b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</a:t>
                </a: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(k) + 2O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(k) = CO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(k) + 2H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O(k)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𝑘𝐽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-50,72                -394,36      -237,13</a:t>
                </a:r>
                <a:endParaRPr lang="en-US" sz="3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F4D7D1-3D2F-4006-8346-25E58040C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190500"/>
                <a:ext cx="9108504" cy="1870348"/>
              </a:xfrm>
              <a:blipFill>
                <a:blip r:embed="rId3"/>
                <a:stretch>
                  <a:fillRect l="-1740" t="-12378" r="-602" b="-24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9307F-5A56-46B0-9387-9CBEBA30B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0" y="3212976"/>
                <a:ext cx="9206932" cy="10801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= (-394,36 -2</a:t>
                </a:r>
                <a:r>
                  <a:rPr lang="en-US" sz="3600" dirty="0">
                    <a:solidFill>
                      <a:srgbClr val="FF0000"/>
                    </a:solidFill>
                  </a:rPr>
                  <a:t>.</a:t>
                </a:r>
                <a:r>
                  <a:rPr lang="en-US" dirty="0">
                    <a:solidFill>
                      <a:srgbClr val="C00000"/>
                    </a:solidFill>
                  </a:rPr>
                  <a:t>237,13) – (-50,72)= </a:t>
                </a:r>
                <a:r>
                  <a:rPr lang="en-US" b="1" dirty="0">
                    <a:solidFill>
                      <a:srgbClr val="FF0000"/>
                    </a:solidFill>
                  </a:rPr>
                  <a:t>-817,9[kJ]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&lt; 0 :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khả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phát</a:t>
                </a:r>
                <a:r>
                  <a:rPr lang="en-US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9307F-5A56-46B0-9387-9CBEBA30B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0" y="3212976"/>
                <a:ext cx="9206932" cy="1080120"/>
              </a:xfrm>
              <a:blipFill>
                <a:blip r:embed="rId4"/>
                <a:stretch>
                  <a:fillRect t="-11299" r="-132" b="-88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6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6224A1-EAA8-430A-AB03-A994BBBBA0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5556" y="411069"/>
                <a:ext cx="7772400" cy="1124372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TÍNH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𝟐𝟗𝟖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THEO </a:t>
                </a:r>
                <a:r>
                  <a:rPr lang="en-US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H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VÀ S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b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−298.</m:t>
                        </m:r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6224A1-EAA8-430A-AB03-A994BBBBA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5556" y="411069"/>
                <a:ext cx="7772400" cy="1124372"/>
              </a:xfrm>
              <a:blipFill>
                <a:blip r:embed="rId2"/>
                <a:stretch>
                  <a:fillRect t="-16757" b="-4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F75A5-8479-4BC0-96E7-F16BBF107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40868"/>
                <a:ext cx="7772400" cy="23762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                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(k)  +  3H</a:t>
                </a:r>
                <a:r>
                  <a:rPr lang="en-US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(k)  = 2NH</a:t>
                </a:r>
                <a:r>
                  <a:rPr lang="en-US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(k)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]                                 - 45,9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298 </m:t>
                        </m:r>
                      </m:sub>
                      <m:sup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]   191,5        130,6       192,5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F75A5-8479-4BC0-96E7-F16BBF107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40868"/>
                <a:ext cx="7772400" cy="2376264"/>
              </a:xfrm>
              <a:blipFill>
                <a:blip r:embed="rId3"/>
                <a:stretch>
                  <a:fillRect t="-3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394ABF-79C4-494B-9F6B-8B268C0400CA}"/>
                  </a:ext>
                </a:extLst>
              </p:cNvPr>
              <p:cNvSpPr txBox="1"/>
              <p:nvPr/>
            </p:nvSpPr>
            <p:spPr>
              <a:xfrm>
                <a:off x="213695" y="4499533"/>
                <a:ext cx="8964488" cy="1734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en-US" sz="3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𝟐𝟗𝟖</m:t>
                        </m:r>
                        <m:r>
                          <a:rPr lang="en-US" sz="3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3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= - 32,7 [kJ] &lt; 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 err="1">
                    <a:solidFill>
                      <a:srgbClr val="CC00FF"/>
                    </a:solidFill>
                  </a:rPr>
                  <a:t>Phản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ứng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có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khả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năng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tự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phát</a:t>
                </a:r>
                <a:r>
                  <a:rPr lang="en-US" sz="3200" dirty="0">
                    <a:solidFill>
                      <a:srgbClr val="CC00FF"/>
                    </a:solidFill>
                  </a:rPr>
                  <a:t> ở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đk</a:t>
                </a:r>
                <a:r>
                  <a:rPr lang="en-US" sz="3200" dirty="0">
                    <a:solidFill>
                      <a:srgbClr val="CC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CC00FF"/>
                    </a:solidFill>
                  </a:rPr>
                  <a:t>chuẩn</a:t>
                </a:r>
                <a:r>
                  <a:rPr lang="en-US" sz="3200" dirty="0">
                    <a:solidFill>
                      <a:srgbClr val="CC00FF"/>
                    </a:solidFill>
                  </a:rPr>
                  <a:t> 25</a:t>
                </a:r>
                <a:r>
                  <a:rPr lang="en-US" sz="3200" baseline="30000" dirty="0">
                    <a:solidFill>
                      <a:srgbClr val="CC00FF"/>
                    </a:solidFill>
                  </a:rPr>
                  <a:t>0</a:t>
                </a:r>
                <a:r>
                  <a:rPr lang="en-US" sz="3200" dirty="0">
                    <a:solidFill>
                      <a:srgbClr val="CC00FF"/>
                    </a:solidFill>
                  </a:rPr>
                  <a:t>C.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394ABF-79C4-494B-9F6B-8B268C040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5" y="4499533"/>
                <a:ext cx="8964488" cy="1734449"/>
              </a:xfrm>
              <a:prstGeom prst="rect">
                <a:avLst/>
              </a:prstGeom>
              <a:blipFill>
                <a:blip r:embed="rId4"/>
                <a:stretch>
                  <a:fillRect l="-1700" r="-149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6BD1F-507F-4AF9-9817-80BECB240E9E}"/>
                  </a:ext>
                </a:extLst>
              </p:cNvPr>
              <p:cNvSpPr txBox="1"/>
              <p:nvPr/>
            </p:nvSpPr>
            <p:spPr>
              <a:xfrm>
                <a:off x="217098" y="2191750"/>
                <a:ext cx="288032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Tính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298</m:t>
                        </m:r>
                        <m:r>
                          <a:rPr lang="en-US" sz="3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  <m: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6BD1F-507F-4AF9-9817-80BECB24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8" y="2191750"/>
                <a:ext cx="2880320" cy="651269"/>
              </a:xfrm>
              <a:prstGeom prst="rect">
                <a:avLst/>
              </a:prstGeom>
              <a:blipFill>
                <a:blip r:embed="rId5"/>
                <a:stretch>
                  <a:fillRect l="-5508"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4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6224A1-EAA8-430A-AB03-A994BBBBA0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2035" y="620688"/>
                <a:ext cx="7772400" cy="1584176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 </a:t>
                </a:r>
                <a:r>
                  <a:rPr lang="en-US" sz="3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H</a:t>
                </a:r>
                <a:r>
                  <a:rPr lang="en-US" sz="36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3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VÀ S</a:t>
                </a:r>
                <a:r>
                  <a:rPr lang="en-US" sz="3600" b="1" baseline="30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36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b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  <m:sup>
                            <m:r>
                              <a:rPr lang="en-US" sz="3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.∆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sz="3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b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6224A1-EAA8-430A-AB03-A994BBBBA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2035" y="620688"/>
                <a:ext cx="7772400" cy="1584176"/>
              </a:xfrm>
              <a:blipFill>
                <a:blip r:embed="rId2"/>
                <a:stretch>
                  <a:fillRect l="-2431" t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62F33-2623-443E-9CE1-CA160472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7" y="2713059"/>
            <a:ext cx="9036496" cy="20189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dirty="0"/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2Fe</a:t>
            </a:r>
            <a:r>
              <a:rPr lang="en-US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= 4Fe  +  3CO</a:t>
            </a:r>
            <a:r>
              <a:rPr lang="en-US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vi-VN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+467,9kJ; S</a:t>
            </a:r>
            <a:r>
              <a:rPr lang="en-US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560,3J/K </a:t>
            </a:r>
            <a:endParaRPr lang="en-US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BFAFD-988C-43E6-85AD-99A590526740}"/>
              </a:ext>
            </a:extLst>
          </p:cNvPr>
          <p:cNvSpPr txBox="1"/>
          <p:nvPr/>
        </p:nvSpPr>
        <p:spPr>
          <a:xfrm>
            <a:off x="6365742" y="364502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 &gt; 562</a:t>
            </a:r>
            <a:r>
              <a:rPr lang="en-US" sz="4000" b="1" baseline="30000" dirty="0">
                <a:solidFill>
                  <a:srgbClr val="FF0000"/>
                </a:solidFill>
              </a:rPr>
              <a:t>0</a:t>
            </a:r>
            <a:r>
              <a:rPr lang="en-US" sz="4000" b="1" dirty="0">
                <a:solidFill>
                  <a:srgbClr val="FF0000"/>
                </a:solidFill>
              </a:rPr>
              <a:t>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DE41C-A949-4014-AFCB-1AD434DD9B01}"/>
                  </a:ext>
                </a:extLst>
              </p:cNvPr>
              <p:cNvSpPr txBox="1"/>
              <p:nvPr/>
            </p:nvSpPr>
            <p:spPr>
              <a:xfrm>
                <a:off x="1367644" y="2081537"/>
                <a:ext cx="5904656" cy="60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3200" b="1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298</m:t>
                        </m:r>
                      </m:sub>
                      <m:sup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b="1" dirty="0"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3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b="1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3200" b="1" dirty="0">
                    <a:solidFill>
                      <a:srgbClr val="006600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298</m:t>
                        </m:r>
                      </m:sub>
                      <m:sup>
                        <m:r>
                          <a:rPr lang="en-US" sz="3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DE41C-A949-4014-AFCB-1AD434DD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2081537"/>
                <a:ext cx="5904656" cy="604909"/>
              </a:xfrm>
              <a:prstGeom prst="rect">
                <a:avLst/>
              </a:prstGeom>
              <a:blipFill>
                <a:blip r:embed="rId3"/>
                <a:stretch>
                  <a:fillRect t="-11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8980BA-80AD-4150-B9F5-DCF19BB809AF}"/>
                  </a:ext>
                </a:extLst>
              </p:cNvPr>
              <p:cNvSpPr txBox="1"/>
              <p:nvPr/>
            </p:nvSpPr>
            <p:spPr>
              <a:xfrm>
                <a:off x="3287192" y="1282461"/>
                <a:ext cx="5076056" cy="727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600" b="1" dirty="0"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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298 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3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ư</m:t>
                              </m:r>
                            </m:sub>
                            <m:sup>
                              <m:r>
                                <a:rPr lang="en-US" sz="3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3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.∆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3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298 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ư</m:t>
                          </m:r>
                        </m:sub>
                        <m:sup>
                          <m:r>
                            <a:rPr lang="en-US" sz="3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8980BA-80AD-4150-B9F5-DCF19BB80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92" y="1282461"/>
                <a:ext cx="5076056" cy="727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5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2BA3-D561-407C-891F-0BBF9752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16" y="2726637"/>
            <a:ext cx="7772400" cy="92196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3600" dirty="0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3600" baseline="-25000" dirty="0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      </a:t>
            </a:r>
            <a:r>
              <a:rPr lang="en-US" altLang="en-US" sz="3600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36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3600" dirty="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3600" baseline="-25000" dirty="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   </a:t>
            </a:r>
            <a:r>
              <a:rPr lang="en-US" altLang="en-US" sz="3600" dirty="0">
                <a:latin typeface="Arial" panose="020B0604020202020204" pitchFamily="34" charset="0"/>
                <a:sym typeface="Symbol" panose="05050102010706020507" pitchFamily="18" charset="2"/>
              </a:rPr>
              <a:t>+  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3600" baseline="-25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3600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36D500-FF47-47BB-A2B3-AA5E03A6D104}"/>
                  </a:ext>
                </a:extLst>
              </p:cNvPr>
              <p:cNvSpPr/>
              <p:nvPr/>
            </p:nvSpPr>
            <p:spPr>
              <a:xfrm>
                <a:off x="824849" y="-110370"/>
                <a:ext cx="7558608" cy="2876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TÍNH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6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600" dirty="0"/>
                  <a:t>    = -</a:t>
                </a:r>
                <a:r>
                  <a:rPr lang="en-US" sz="3600" dirty="0" err="1"/>
                  <a:t>R.T.lnK</a:t>
                </a:r>
                <a:r>
                  <a:rPr lang="en-US" sz="3600" baseline="-25000" dirty="0" err="1"/>
                  <a:t>cb</a:t>
                </a:r>
                <a:r>
                  <a:rPr lang="en-US" sz="36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3600" dirty="0"/>
                  <a:t> = A’ = -n.E</a:t>
                </a:r>
                <a:r>
                  <a:rPr lang="en-US" sz="3600" baseline="30000" dirty="0"/>
                  <a:t>0</a:t>
                </a:r>
                <a:r>
                  <a:rPr lang="en-US" sz="3600" dirty="0"/>
                  <a:t>.F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36D500-FF47-47BB-A2B3-AA5E03A6D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49" y="-110370"/>
                <a:ext cx="7558608" cy="2876365"/>
              </a:xfrm>
              <a:prstGeom prst="rect">
                <a:avLst/>
              </a:prstGeom>
              <a:blipFill>
                <a:blip r:embed="rId2"/>
                <a:stretch>
                  <a:fillRect l="-2419" b="-4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>
            <a:extLst>
              <a:ext uri="{FF2B5EF4-FFF2-40B4-BE49-F238E27FC236}">
                <a16:creationId xmlns:a16="http://schemas.microsoft.com/office/drawing/2014/main" id="{815D0146-7D1A-4BCD-9E85-EE7DEF01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1876425"/>
            <a:ext cx="4032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lain"/>
            </a:pPr>
            <a:r>
              <a:rPr lang="en-US" altLang="en-US" sz="2400" dirty="0">
                <a:latin typeface="Arial" panose="020B0604020202020204" pitchFamily="34" charset="0"/>
              </a:rPr>
              <a:t>                        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     3 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91F6DAB6-0FB1-4F4E-ADA6-4F3AB582D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2053900"/>
            <a:ext cx="1152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baseline="-25000" dirty="0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dirty="0">
              <a:solidFill>
                <a:srgbClr val="CC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6F9E71DF-D4B5-4700-AC28-2C99F2C59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56" y="2945776"/>
            <a:ext cx="1152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baseline="-25000" dirty="0">
                <a:solidFill>
                  <a:srgbClr val="0066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dirty="0">
              <a:solidFill>
                <a:srgbClr val="0066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B7B654B-689B-4353-BFEA-B1750AD8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142" y="3001473"/>
            <a:ext cx="1152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baseline="-25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6643D1-BADF-42D9-BEFC-DA0E390FDDC6}"/>
              </a:ext>
            </a:extLst>
          </p:cNvPr>
          <p:cNvCxnSpPr/>
          <p:nvPr/>
        </p:nvCxnSpPr>
        <p:spPr>
          <a:xfrm>
            <a:off x="5940152" y="2652712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49DB7-488B-4522-B49E-29CB2D980061}"/>
              </a:ext>
            </a:extLst>
          </p:cNvPr>
          <p:cNvCxnSpPr>
            <a:cxnSpLocks/>
          </p:cNvCxnSpPr>
          <p:nvPr/>
        </p:nvCxnSpPr>
        <p:spPr>
          <a:xfrm>
            <a:off x="5940152" y="2843548"/>
            <a:ext cx="936104" cy="3321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F12BD-B712-48C1-9E14-6AAD4078C2C7}"/>
              </a:ext>
            </a:extLst>
          </p:cNvPr>
          <p:cNvCxnSpPr>
            <a:cxnSpLocks/>
          </p:cNvCxnSpPr>
          <p:nvPr/>
        </p:nvCxnSpPr>
        <p:spPr>
          <a:xfrm flipV="1">
            <a:off x="7236296" y="2821269"/>
            <a:ext cx="864096" cy="3544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A91DEA-E54A-4B5A-B2BE-793A83F85D81}"/>
                  </a:ext>
                </a:extLst>
              </p:cNvPr>
              <p:cNvSpPr txBox="1"/>
              <p:nvPr/>
            </p:nvSpPr>
            <p:spPr>
              <a:xfrm>
                <a:off x="158936" y="3675857"/>
                <a:ext cx="8890434" cy="16459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/>
                  <a:t> </a:t>
                </a:r>
                <a:r>
                  <a:rPr lang="en-US" sz="3200" dirty="0" err="1">
                    <a:solidFill>
                      <a:srgbClr val="006600"/>
                    </a:solidFill>
                  </a:rPr>
                  <a:t>Tính</a:t>
                </a:r>
                <a:r>
                  <a:rPr lang="en-US" sz="32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G</a:t>
                </a:r>
                <a:r>
                  <a:rPr lang="en-US" altLang="en-US" sz="3200" baseline="-25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1 </a:t>
                </a:r>
                <a:r>
                  <a:rPr lang="en-US" alt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3200" dirty="0" err="1">
                    <a:solidFill>
                      <a:srgbClr val="006600"/>
                    </a:solidFill>
                    <a:sym typeface="Symbol" panose="05050102010706020507" pitchFamily="18" charset="2"/>
                  </a:rPr>
                  <a:t>của</a:t>
                </a:r>
                <a:r>
                  <a:rPr lang="en-US" alt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p</a:t>
                </a:r>
                <a:r>
                  <a:rPr lang="vi-VN" alt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ư</a:t>
                </a:r>
                <a:r>
                  <a:rPr lang="en-US" alt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: CO  +  H</a:t>
                </a:r>
                <a:r>
                  <a:rPr lang="en-US" altLang="en-US" sz="3200" baseline="-25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O  = CO</a:t>
                </a:r>
                <a:r>
                  <a:rPr lang="en-US" altLang="en-US" sz="3200" baseline="-25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+ H</a:t>
                </a:r>
                <a:r>
                  <a:rPr lang="en-US" altLang="en-US" sz="3200" baseline="-25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32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Cho </a:t>
                </a:r>
                <a:r>
                  <a:rPr lang="en-US" altLang="en-US" sz="3200" dirty="0" err="1">
                    <a:solidFill>
                      <a:srgbClr val="CC00FF"/>
                    </a:solidFill>
                    <a:sym typeface="Symbol" panose="05050102010706020507" pitchFamily="18" charset="2"/>
                  </a:rPr>
                  <a:t>biết</a:t>
                </a:r>
                <a:r>
                  <a:rPr lang="en-US" altLang="en-US" sz="32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:  CO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sz="32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en-US" sz="32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32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O</a:t>
                </a:r>
                <a:r>
                  <a:rPr lang="en-US" altLang="en-US" sz="3200" baseline="-25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  =  CO</a:t>
                </a:r>
                <a:r>
                  <a:rPr lang="en-US" altLang="en-US" sz="3200" baseline="-25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; G</a:t>
                </a:r>
                <a:r>
                  <a:rPr lang="en-US" altLang="en-US" sz="3200" baseline="-25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= - 257,3 kJ</a:t>
                </a:r>
              </a:p>
              <a:p>
                <a:r>
                  <a:rPr lang="en-US" altLang="en-US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                     </a:t>
                </a:r>
                <a:r>
                  <a:rPr lang="en-US" alt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H</a:t>
                </a:r>
                <a:r>
                  <a:rPr lang="en-US" altLang="en-US" sz="32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O</a:t>
                </a:r>
                <a:r>
                  <a:rPr lang="en-US" altLang="en-US" sz="32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  = H</a:t>
                </a:r>
                <a:r>
                  <a:rPr lang="en-US" altLang="en-US" sz="32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O  ; G</a:t>
                </a:r>
                <a:r>
                  <a:rPr lang="en-US" altLang="en-US" sz="3200" baseline="-250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3  </a:t>
                </a:r>
                <a:r>
                  <a:rPr lang="en-US" altLang="en-US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= - 228,6 kJ</a:t>
                </a:r>
                <a:endParaRPr lang="en-US" altLang="en-US" sz="3200" dirty="0">
                  <a:solidFill>
                    <a:srgbClr val="CC00FF"/>
                  </a:solidFill>
                  <a:sym typeface="Symbol" panose="05050102010706020507" pitchFamily="18" charset="2"/>
                </a:endParaRPr>
              </a:p>
              <a:p>
                <a:endParaRPr lang="en-US" altLang="en-US" dirty="0">
                  <a:solidFill>
                    <a:srgbClr val="CC00FF"/>
                  </a:solidFill>
                  <a:sym typeface="Symbol" panose="05050102010706020507" pitchFamily="18" charset="2"/>
                </a:endParaRP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A91DEA-E54A-4B5A-B2BE-793A83F8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6" y="3675857"/>
                <a:ext cx="8890434" cy="1645920"/>
              </a:xfrm>
              <a:prstGeom prst="rect">
                <a:avLst/>
              </a:prstGeom>
              <a:blipFill>
                <a:blip r:embed="rId3"/>
                <a:stretch>
                  <a:fillRect l="-1715" t="-4815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418C64D-E4D6-4716-AA2D-86E14E4F9762}"/>
              </a:ext>
            </a:extLst>
          </p:cNvPr>
          <p:cNvSpPr txBox="1"/>
          <p:nvPr/>
        </p:nvSpPr>
        <p:spPr>
          <a:xfrm>
            <a:off x="2627784" y="583928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G</a:t>
            </a:r>
            <a:r>
              <a:rPr lang="en-US" altLang="en-US" sz="36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 = -28,7 kJ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4" name="Rectangle 2">
                <a:extLst>
                  <a:ext uri="{FF2B5EF4-FFF2-40B4-BE49-F238E27FC236}">
                    <a16:creationId xmlns:a16="http://schemas.microsoft.com/office/drawing/2014/main" id="{9EABFCDC-6E19-4670-878F-315A1AD7E0DE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8002" y="116632"/>
                <a:ext cx="9115997" cy="1143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ĐÁNH GIÁ CHIỀU QUÁ TRÌNH TRONG THỰC TẾ TỪ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𝟐𝟗𝟖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altLang="en-US" sz="3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en-US" altLang="en-US" sz="36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4514" name="Rectangle 2">
                <a:extLst>
                  <a:ext uri="{FF2B5EF4-FFF2-40B4-BE49-F238E27FC236}">
                    <a16:creationId xmlns:a16="http://schemas.microsoft.com/office/drawing/2014/main" id="{9EABFCDC-6E19-4670-878F-315A1AD7E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002" y="116632"/>
                <a:ext cx="9115997" cy="1143000"/>
              </a:xfrm>
              <a:blipFill>
                <a:blip r:embed="rId3"/>
                <a:stretch>
                  <a:fillRect t="-14894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>
                <a:extLst>
                  <a:ext uri="{FF2B5EF4-FFF2-40B4-BE49-F238E27FC236}">
                    <a16:creationId xmlns:a16="http://schemas.microsoft.com/office/drawing/2014/main" id="{4D1ED774-D89E-4E36-8C1A-B214522C46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7" y="1259632"/>
                <a:ext cx="8785225" cy="30972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en-US" sz="2000" b="1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800" b="1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+40kJ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𝟐𝟗𝟖</m:t>
                        </m:r>
                        <m:r>
                          <a:rPr lang="en-US" sz="28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altLang="en-US" sz="2800" b="1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→ G</a:t>
                </a:r>
                <a:r>
                  <a:rPr lang="en-US" altLang="en-US" sz="2800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298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&gt; 0 :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phản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ứng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không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phát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ở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mọi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điều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kiện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chỉ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có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quá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trình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ng</a:t>
                </a:r>
                <a:r>
                  <a:rPr lang="vi-VN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ư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ợc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lại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mới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có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khả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năng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phát</a:t>
                </a:r>
                <a:r>
                  <a:rPr lang="en-US" alt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 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- 40kJ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𝟐𝟗𝟖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altLang="en-US" sz="28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→ G</a:t>
                </a:r>
                <a:r>
                  <a:rPr lang="en-US" altLang="en-US" sz="28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298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&lt; 0 :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phản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ứng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có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thể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vi-VN" altLang="en-US" sz="2800" u="sng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 phát hoàn toàn 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 K</a:t>
                </a:r>
                <a:r>
                  <a:rPr lang="en-US" altLang="en-US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CB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&gt; 10</a:t>
                </a:r>
                <a:r>
                  <a:rPr lang="en-US" altLang="en-US" sz="2800" baseline="30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7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ở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bất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kỳ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điều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kiện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nào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.</a:t>
                </a:r>
                <a:endParaRPr lang="en-US" altLang="en-US" sz="2800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en-US" sz="2800" b="1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- 40kJ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𝟐𝟗𝟖</m:t>
                        </m:r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ư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altLang="en-US" sz="2800" b="1" baseline="-250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b="1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&lt; +40kJ : </a:t>
                </a:r>
                <a:r>
                  <a:rPr lang="en-US" altLang="en-US" sz="2800" dirty="0" err="1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phản</a:t>
                </a:r>
                <a:r>
                  <a:rPr lang="en-US" altLang="en-US" sz="28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ứng</a:t>
                </a:r>
                <a:r>
                  <a:rPr lang="en-US" altLang="en-US" sz="28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diễn</a:t>
                </a:r>
                <a:r>
                  <a:rPr lang="en-US" altLang="en-US" sz="28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ra </a:t>
                </a:r>
                <a:r>
                  <a:rPr lang="en-US" altLang="en-US" sz="2800" dirty="0" err="1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thuận</a:t>
                </a:r>
                <a:r>
                  <a:rPr lang="en-US" altLang="en-US" sz="28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nghịch</a:t>
                </a:r>
                <a:r>
                  <a:rPr lang="en-US" altLang="en-US" sz="28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trong</a:t>
                </a:r>
                <a:r>
                  <a:rPr lang="en-US" altLang="en-US" sz="28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thực</a:t>
                </a:r>
                <a:r>
                  <a:rPr lang="en-US" altLang="en-US" sz="28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err="1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tế</a:t>
                </a:r>
                <a:r>
                  <a:rPr lang="en-US" altLang="en-US" sz="2800" dirty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.</a:t>
                </a:r>
                <a:endParaRPr lang="en-US" altLang="en-US" sz="2800" baseline="-250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eaLnBrk="1" hangingPunct="1"/>
                <a:endParaRPr lang="en-US" altLang="en-US" sz="2800" b="1" baseline="-25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4515" name="Rectangle 3">
                <a:extLst>
                  <a:ext uri="{FF2B5EF4-FFF2-40B4-BE49-F238E27FC236}">
                    <a16:creationId xmlns:a16="http://schemas.microsoft.com/office/drawing/2014/main" id="{4D1ED774-D89E-4E36-8C1A-B214522C4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7" y="1259632"/>
                <a:ext cx="8785225" cy="3097212"/>
              </a:xfrm>
              <a:blipFill>
                <a:blip r:embed="rId4"/>
                <a:stretch>
                  <a:fillRect l="-1387" r="-277" b="-69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32B0C2-4C6D-4826-B21E-7A7EABFD8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9144000" cy="1143000"/>
          </a:xfrm>
        </p:spPr>
        <p:txBody>
          <a:bodyPr/>
          <a:lstStyle/>
          <a:p>
            <a:pPr eaLnBrk="1" hangingPunct="1">
              <a:tabLst>
                <a:tab pos="169863" algn="l"/>
                <a:tab pos="8337550" algn="l"/>
                <a:tab pos="8802688" algn="l"/>
              </a:tabLst>
            </a:pPr>
            <a:r>
              <a:rPr lang="vi-VN" altLang="en-US" sz="32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QUÁ TRÌNH CÓ THỂ XEM LÀ QUÁ TRÌNH THUẬN NGHỊCH</a:t>
            </a:r>
            <a:br>
              <a:rPr lang="en-US" altLang="en-US" sz="3600" b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600" b="1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9FAC427-A4C5-4B00-B313-522B6A6D9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268413"/>
            <a:ext cx="8858250" cy="4114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3000">
                <a:latin typeface="Arial" panose="020B0604020202020204" pitchFamily="34" charset="0"/>
                <a:cs typeface="Arial" panose="020B0604020202020204" pitchFamily="34" charset="0"/>
              </a:rPr>
              <a:t>Quá trình chuyển pha ở đúng điều kiện nhiệt độ và áp suất chuyển pha.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30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tăng hay giảm nhiệt độ vô cùng chậm.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3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dãn nở đẳng nhiệt vô cùng chậm của khí lý tưởng.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3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phản ứng hoá học diễn ra ở rất gần với điều kiện cân bằng.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3B225F-4FC1-4AA4-9CF0-8090F09C5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5475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SUẤT NHIỆT ĐỘNG W</a:t>
            </a:r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id="{C105D706-F6E7-495B-B660-6EAB9C9F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403350"/>
            <a:ext cx="8604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W&gt;&gt;1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1">
            <a:extLst>
              <a:ext uri="{FF2B5EF4-FFF2-40B4-BE49-F238E27FC236}">
                <a16:creationId xmlns:a16="http://schemas.microsoft.com/office/drawing/2014/main" id="{2DB52EC3-2A7F-425A-9640-A882DC30CD2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525" y="371079"/>
            <a:ext cx="7669192" cy="4679950"/>
          </a:xfrm>
          <a:noFill/>
        </p:spPr>
      </p:pic>
      <p:sp>
        <p:nvSpPr>
          <p:cNvPr id="13315" name="Text Box 5">
            <a:extLst>
              <a:ext uri="{FF2B5EF4-FFF2-40B4-BE49-F238E27FC236}">
                <a16:creationId xmlns:a16="http://schemas.microsoft.com/office/drawing/2014/main" id="{89DF03EE-1D3C-46E1-8BEB-205E6352C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594475"/>
            <a:ext cx="864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16" name="TextBox 2">
            <a:extLst>
              <a:ext uri="{FF2B5EF4-FFF2-40B4-BE49-F238E27FC236}">
                <a16:creationId xmlns:a16="http://schemas.microsoft.com/office/drawing/2014/main" id="{16BAB3B1-8DA5-4D7F-888D-8427D32F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043"/>
            <a:ext cx="882015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vi-VN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đóng          </a:t>
            </a:r>
            <a:r>
              <a:rPr lang="vi-V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lang="vi-VN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          mở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F24C5-B0DC-481F-864A-18E4123C2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12" y="1162010"/>
            <a:ext cx="23034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1 nguyên tử A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C4535-A11C-4790-B5B8-7E468501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006" y="757140"/>
            <a:ext cx="10810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400" b="1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= 2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609B4-8C37-4E13-A0B8-17F7C91BB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95" y="2123020"/>
            <a:ext cx="2806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2 nguyên tử: A, B</a:t>
            </a:r>
            <a:endParaRPr lang="en-US" altLang="en-US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813E8-45B1-4536-AEA5-9AFB69D3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02" y="1595526"/>
            <a:ext cx="10810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400" b="1" baseline="300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 = 4</a:t>
            </a:r>
            <a:endParaRPr lang="en-US" altLang="en-US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0802-9E45-484F-BF96-718E1865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" y="3794228"/>
            <a:ext cx="3136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 dirty="0">
                <a:solidFill>
                  <a:srgbClr val="006600"/>
                </a:solidFill>
                <a:latin typeface="Arial" panose="020B0604020202020204" pitchFamily="34" charset="0"/>
              </a:rPr>
              <a:t>3 nguyên tử: A, B, C</a:t>
            </a:r>
            <a:endParaRPr lang="en-US" altLang="en-US" sz="2400" b="1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401C5-3D81-4778-BBFA-FD5ABEE3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184" y="3259138"/>
            <a:ext cx="10810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 dirty="0">
                <a:solidFill>
                  <a:srgbClr val="006600"/>
                </a:solidFill>
                <a:latin typeface="Arial" panose="020B0604020202020204" pitchFamily="34" charset="0"/>
              </a:rPr>
              <a:t>2</a:t>
            </a:r>
            <a:r>
              <a:rPr lang="vi-VN" altLang="en-US" sz="2400" b="1" baseline="30000" dirty="0">
                <a:solidFill>
                  <a:srgbClr val="006600"/>
                </a:solidFill>
                <a:latin typeface="Arial" panose="020B0604020202020204" pitchFamily="34" charset="0"/>
              </a:rPr>
              <a:t>3</a:t>
            </a:r>
            <a:r>
              <a:rPr lang="vi-VN" altLang="en-US" sz="2400" b="1" dirty="0">
                <a:solidFill>
                  <a:srgbClr val="006600"/>
                </a:solidFill>
                <a:latin typeface="Arial" panose="020B0604020202020204" pitchFamily="34" charset="0"/>
              </a:rPr>
              <a:t> = 8</a:t>
            </a:r>
            <a:endParaRPr lang="en-US" altLang="en-US" sz="2400" b="1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53688-FBFA-4EBA-AC90-7018F9FC2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86" y="4591468"/>
            <a:ext cx="3654499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vi-VN" altLang="en-US" sz="2400" b="1" dirty="0">
                <a:latin typeface="Arial" panose="020B0604020202020204" pitchFamily="34" charset="0"/>
              </a:rPr>
              <a:t>1mol nguyên tử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B4CA6-D50D-4752-A276-23E56F66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" y="5176206"/>
            <a:ext cx="86756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Xác suất nhiệt động đặc trưng cho độ hỗn độn của hệ.</a:t>
            </a:r>
            <a:endParaRPr lang="en-US" altLang="en-US" dirty="0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  <p:sp>
        <p:nvSpPr>
          <p:cNvPr id="13328" name="TextBox 5">
            <a:extLst>
              <a:ext uri="{FF2B5EF4-FFF2-40B4-BE49-F238E27FC236}">
                <a16:creationId xmlns:a16="http://schemas.microsoft.com/office/drawing/2014/main" id="{44B18B99-D045-437D-AA4D-3595799F3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4595813"/>
            <a:ext cx="4000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26B0B-FCC7-412A-8CB9-0EDCCE78C975}"/>
              </a:ext>
            </a:extLst>
          </p:cNvPr>
          <p:cNvSpPr txBox="1"/>
          <p:nvPr/>
        </p:nvSpPr>
        <p:spPr>
          <a:xfrm>
            <a:off x="334136" y="736862"/>
            <a:ext cx="8303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02BBB-5AE6-4F4E-8957-F653510F1D09}"/>
              </a:ext>
            </a:extLst>
          </p:cNvPr>
          <p:cNvSpPr txBox="1"/>
          <p:nvPr/>
        </p:nvSpPr>
        <p:spPr>
          <a:xfrm>
            <a:off x="398621" y="3243560"/>
            <a:ext cx="8195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W=1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FCFDB-615A-4DE9-AE97-69BA9C613E52}"/>
              </a:ext>
            </a:extLst>
          </p:cNvPr>
          <p:cNvSpPr txBox="1"/>
          <p:nvPr/>
        </p:nvSpPr>
        <p:spPr>
          <a:xfrm>
            <a:off x="304397" y="4230853"/>
            <a:ext cx="9138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W=1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493944-21B7-447E-8B96-6B4DA86DAF4E}"/>
              </a:ext>
            </a:extLst>
          </p:cNvPr>
          <p:cNvSpPr txBox="1"/>
          <p:nvPr/>
        </p:nvSpPr>
        <p:spPr>
          <a:xfrm>
            <a:off x="342779" y="1638004"/>
            <a:ext cx="8303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W=1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8A3D81-72B1-4FE9-8596-034FAA56D87C}"/>
                  </a:ext>
                </a:extLst>
              </p:cNvPr>
              <p:cNvSpPr txBox="1"/>
              <p:nvPr/>
            </p:nvSpPr>
            <p:spPr>
              <a:xfrm>
                <a:off x="3498971" y="4206982"/>
                <a:ext cx="838151" cy="4682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8A3D81-72B1-4FE9-8596-034FAA56D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71" y="4206982"/>
                <a:ext cx="838151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9" grpId="0"/>
      <p:bldP spid="2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>
            <a:extLst>
              <a:ext uri="{FF2B5EF4-FFF2-40B4-BE49-F238E27FC236}">
                <a16:creationId xmlns:a16="http://schemas.microsoft.com/office/drawing/2014/main" id="{6AFB246D-95B3-4067-8EB3-3706351B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15938"/>
            <a:ext cx="85725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60AE56C4-7B5E-471C-BE41-62B6A1CB0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77788"/>
            <a:ext cx="8132762" cy="10477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r>
              <a:rPr lang="vi-V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(S)</a:t>
            </a:r>
            <a:endParaRPr lang="en-US" altLang="en-US" sz="5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20FD3B2E-EE0B-42F4-8E4A-4A0C3BAE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50" y="3789363"/>
            <a:ext cx="9144000" cy="6461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Entropy là thước đo độ hỗn </a:t>
            </a:r>
            <a:r>
              <a:rPr lang="vi-VN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độn</a:t>
            </a:r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 của hệ.</a:t>
            </a:r>
            <a:endParaRPr lang="en-US" altLang="en-US" sz="3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Text Box 21">
            <a:extLst>
              <a:ext uri="{FF2B5EF4-FFF2-40B4-BE49-F238E27FC236}">
                <a16:creationId xmlns:a16="http://schemas.microsoft.com/office/drawing/2014/main" id="{29047F84-5302-4D20-8A37-7D625D77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4572000"/>
            <a:ext cx="87741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Entropy là hàm trạng thái</a:t>
            </a:r>
            <a:r>
              <a:rPr lang="vi-VN" altLang="en-US">
                <a:solidFill>
                  <a:srgbClr val="FF0000"/>
                </a:solidFill>
                <a:latin typeface="Arial" panose="020B0604020202020204" pitchFamily="34" charset="0"/>
              </a:rPr>
              <a:t>: S = f(W)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</a:rPr>
              <a:t>Entropy là thông số dung độ</a:t>
            </a:r>
            <a:r>
              <a:rPr lang="vi-VN" altLang="en-US">
                <a:solidFill>
                  <a:srgbClr val="CC00FF"/>
                </a:solidFill>
                <a:latin typeface="Arial" panose="020B0604020202020204" pitchFamily="34" charset="0"/>
              </a:rPr>
              <a:t> nên có tính cộng.</a:t>
            </a:r>
            <a:endParaRPr lang="en-US" altLang="en-US" sz="2400">
              <a:solidFill>
                <a:srgbClr val="CC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HA56011">
            <a:extLst>
              <a:ext uri="{FF2B5EF4-FFF2-40B4-BE49-F238E27FC236}">
                <a16:creationId xmlns:a16="http://schemas.microsoft.com/office/drawing/2014/main" id="{B07DD3D6-5F21-4A5D-B067-7C51C1C3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11213"/>
            <a:ext cx="8839200" cy="58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FE5A7B70-704D-443F-8711-94A4C399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B08CD80-9BAE-4917-A11D-97F36A3A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10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D2E36BAA-F2B1-4B60-B35F-CF28CDBC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28638"/>
            <a:ext cx="1619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00FF"/>
                </a:solidFill>
                <a:latin typeface="Arial" panose="020B0604020202020204" pitchFamily="34" charset="0"/>
              </a:rPr>
              <a:t>Tự </a:t>
            </a:r>
            <a:r>
              <a:rPr lang="en-US" altLang="en-US" sz="2800" b="1">
                <a:solidFill>
                  <a:srgbClr val="CC00FF"/>
                </a:solidFill>
                <a:latin typeface="Arial" panose="020B0604020202020204" pitchFamily="34" charset="0"/>
              </a:rPr>
              <a:t>phát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EB03A59E-86B2-43A9-A9F3-D461BC76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395788"/>
            <a:ext cx="300513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00FF"/>
                </a:solidFill>
                <a:latin typeface="Arial" panose="020B0604020202020204" pitchFamily="34" charset="0"/>
              </a:rPr>
              <a:t>Không tự phát</a:t>
            </a:r>
          </a:p>
        </p:txBody>
      </p:sp>
      <p:sp>
        <p:nvSpPr>
          <p:cNvPr id="72711" name="Text Box 8">
            <a:extLst>
              <a:ext uri="{FF2B5EF4-FFF2-40B4-BE49-F238E27FC236}">
                <a16:creationId xmlns:a16="http://schemas.microsoft.com/office/drawing/2014/main" id="{DEC8C165-EB9D-47A4-AB05-E278BCA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703513"/>
            <a:ext cx="562768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Cân bằng: S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vi-VN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max</a:t>
            </a: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EFF34542-51BC-4488-A975-2049D93B3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1114425"/>
            <a:ext cx="122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∆H=0</a:t>
            </a:r>
          </a:p>
        </p:txBody>
      </p:sp>
      <p:sp>
        <p:nvSpPr>
          <p:cNvPr id="17417" name="TextBox 1">
            <a:extLst>
              <a:ext uri="{FF2B5EF4-FFF2-40B4-BE49-F238E27FC236}">
                <a16:creationId xmlns:a16="http://schemas.microsoft.com/office/drawing/2014/main" id="{4B0CE583-1B69-486D-98BC-CC3EDC15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825500"/>
            <a:ext cx="161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</a:rPr>
              <a:t>mở khóa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8AA4D-A3B7-41BA-9393-22472B350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1938338"/>
            <a:ext cx="4333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 b="1">
                <a:solidFill>
                  <a:srgbClr val="C00000"/>
                </a:solidFill>
                <a:latin typeface="Arial" panose="020B0604020202020204" pitchFamily="34" charset="0"/>
              </a:rPr>
              <a:t>S</a:t>
            </a:r>
            <a:endParaRPr lang="en-US" altLang="en-US" sz="28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28A456-7B32-4BE6-BAE2-CEF17115BCC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197350" y="1984375"/>
            <a:ext cx="322263" cy="2159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435E04-E8F3-4FA9-9B64-B7A100EE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1712913"/>
            <a:ext cx="92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 b="1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vi-VN" altLang="en-US" sz="2800" b="1" baseline="-2500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max</a:t>
            </a:r>
            <a:endParaRPr lang="en-US" altLang="en-US" sz="28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ACFE5-CCBD-4303-9693-29153FA33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3130550"/>
            <a:ext cx="3648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</a:rPr>
              <a:t>Qt thuận nghịch</a:t>
            </a:r>
            <a:endParaRPr lang="en-US" altLang="en-US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739F3B-1799-4D48-AC0C-43F280C6B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558800"/>
            <a:ext cx="5200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</a:rPr>
              <a:t>Qt bất thuận nghịch</a:t>
            </a:r>
            <a:endParaRPr lang="en-US" altLang="en-US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2ED6B-ED2E-48A8-8E0A-AB6AF478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115888"/>
            <a:ext cx="2659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</a:rPr>
              <a:t>HỆ CÔ LẬP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B3462017-A9A9-427A-8C2F-FA445EC51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1084263"/>
            <a:ext cx="12541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∆</a:t>
            </a:r>
            <a:r>
              <a:rPr lang="vi-VN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S &gt; </a:t>
            </a: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447ED-3CF9-4469-9CC8-6A8EB843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96838"/>
            <a:ext cx="177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∆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 0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  <p:bldP spid="72711" grpId="0" animBg="1"/>
      <p:bldP spid="72713" grpId="0"/>
      <p:bldP spid="3" grpId="0"/>
      <p:bldP spid="7" grpId="0"/>
      <p:bldP spid="15" grpId="0"/>
      <p:bldP spid="24" grpId="0"/>
      <p:bldP spid="19" grpId="0"/>
      <p:bldP spid="29" grpId="0" animBg="1"/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3327</Words>
  <Application>Microsoft Office PowerPoint</Application>
  <PresentationFormat>On-screen Show (4:3)</PresentationFormat>
  <Paragraphs>463</Paragraphs>
  <Slides>44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Cambria Math</vt:lpstr>
      <vt:lpstr>Times New Roman</vt:lpstr>
      <vt:lpstr>Wingdings</vt:lpstr>
      <vt:lpstr>Default Design</vt:lpstr>
      <vt:lpstr>Equation</vt:lpstr>
      <vt:lpstr>QuickTime Movie</vt:lpstr>
      <vt:lpstr>CHƯƠNG  5  THẾ ĐẲNG ÁP CHIỀU CỦA CÁC QUÁ TRÌNH HOÁ HỌC</vt:lpstr>
      <vt:lpstr>PowerPoint Presentation</vt:lpstr>
      <vt:lpstr>PowerPoint Presentation</vt:lpstr>
      <vt:lpstr>PowerPoint Presentation</vt:lpstr>
      <vt:lpstr>CÁC QUÁ TRÌNH CÓ THỂ XEM LÀ QUÁ TRÌNH THUẬN NGHỊCH </vt:lpstr>
      <vt:lpstr>XÁC SUẤT NHIỆT ĐỘNG W</vt:lpstr>
      <vt:lpstr>PowerPoint Presentation</vt:lpstr>
      <vt:lpstr>ENTROPY (S)</vt:lpstr>
      <vt:lpstr>PowerPoint Presentation</vt:lpstr>
      <vt:lpstr>ENTROPY LÀ TIÊU CHUẨN XÉT CHIỀU TRONG HỆ CÔ LẬP</vt:lpstr>
      <vt:lpstr>Quá trình nóng chảy và bay hơi có H &gt;0 đều tự phát theo chiều hướng tăng entropy.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</vt:lpstr>
      <vt:lpstr>TÍNH CHẤT ENTROPY</vt:lpstr>
      <vt:lpstr>PowerPoint Presentation</vt:lpstr>
      <vt:lpstr>PowerPoint Presentation</vt:lpstr>
      <vt:lpstr>Nhiệt độ tăng làm tăng entropy,  ngược lại áp suất tăng làm giảm entropy.</vt:lpstr>
      <vt:lpstr>PowerPoint Presentation</vt:lpstr>
      <vt:lpstr> </vt:lpstr>
      <vt:lpstr>ẢNH HƯỞNG NHIỆT ĐỘ ĐẾN S PHẢN ỨNG </vt:lpstr>
      <vt:lpstr>THẾ ĐẲNG ÁP VÀ CHIỀU DIỄN RA CỦA CÁC QUÁ TRÌNH HOÁ HỌC</vt:lpstr>
      <vt:lpstr> </vt:lpstr>
      <vt:lpstr>∆Hpư –T. ∆Spư ≤ - A’</vt:lpstr>
      <vt:lpstr>ĐIỀU KIỆN TỰ PHÁT CHO QUÁ TRÌNH ĐẲNG NHIỆT ĐẲNG ÁP</vt:lpstr>
      <vt:lpstr>ẢNH HƯỞNG NHIỆT ĐỘ ĐẾN CHIỀU DIỄN RA CỦA CÁC QUÁ TRÌNH HOÁ HỌC</vt:lpstr>
      <vt:lpstr>PowerPoint Presentation</vt:lpstr>
      <vt:lpstr> </vt:lpstr>
      <vt:lpstr>PowerPoint Presentation</vt:lpstr>
      <vt:lpstr>PowerPoint Presentation</vt:lpstr>
      <vt:lpstr>ÁP DỤNG. Tính 〖∆G〗_(298 pư)^0 của phản ứng ở 250C:                     CH4(k) + 2O2(k) = CO2(k) + 2H2O(k) 〖∆G〗_(298 tt)^0[kJ/mol] -50,72                -394,36      -237,13</vt:lpstr>
      <vt:lpstr>     TÍNH 〖∆G〗_(298 pư)^0 THEO H0 VÀ S0  〖∆G〗_(298 pư)^0 = 〖∆H〗_(298 pư)^0 〖-298.∆S〗_(298 pư)^0  </vt:lpstr>
      <vt:lpstr>TÍNH 〖∆G〗_(T pư)^0 THEO H0 VÀ S0  〖           ∆G〗_(T pư)^0 = 〖〖∆H〗_T^0-T.∆S〗_T^0       </vt:lpstr>
      <vt:lpstr>PowerPoint Presentation</vt:lpstr>
      <vt:lpstr>ĐÁNH GIÁ CHIỀU QUÁ TRÌNH TRONG THỰC TẾ TỪ 〖∆G〗_(298 pư)^0 </vt:lpstr>
    </vt:vector>
  </TitlesOfParts>
  <Company>University of Missouri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Entropy, Free Energy,  and Equilibrium</dc:title>
  <dc:creator>J. David Robertson</dc:creator>
  <cp:lastModifiedBy>Win 8 64Bit VS7</cp:lastModifiedBy>
  <cp:revision>248</cp:revision>
  <dcterms:created xsi:type="dcterms:W3CDTF">2001-08-08T19:44:43Z</dcterms:created>
  <dcterms:modified xsi:type="dcterms:W3CDTF">2019-09-26T10:04:39Z</dcterms:modified>
</cp:coreProperties>
</file>