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7" r:id="rId20"/>
    <p:sldId id="299" r:id="rId21"/>
    <p:sldId id="296" r:id="rId22"/>
    <p:sldId id="304" r:id="rId23"/>
    <p:sldId id="300" r:id="rId24"/>
    <p:sldId id="305" r:id="rId25"/>
    <p:sldId id="298" r:id="rId26"/>
    <p:sldId id="273" r:id="rId27"/>
    <p:sldId id="274" r:id="rId28"/>
    <p:sldId id="289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8" r:id="rId38"/>
    <p:sldId id="284" r:id="rId39"/>
    <p:sldId id="295" r:id="rId40"/>
    <p:sldId id="285" r:id="rId41"/>
    <p:sldId id="292" r:id="rId42"/>
    <p:sldId id="290" r:id="rId43"/>
    <p:sldId id="291" r:id="rId44"/>
    <p:sldId id="286" r:id="rId45"/>
    <p:sldId id="301" r:id="rId46"/>
    <p:sldId id="303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0066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CC65-E1FA-4B5F-9D86-01376DACA007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5742-2198-42C3-A90E-F69D189F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9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432181D4-C9AC-4D06-A1E7-2569664723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96D0F2C6-F00A-4B52-8F8A-A75F0FEC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A1DB140-1767-4E76-BD89-03030BA66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EF367-3EBB-4C00-AAEC-32AC0C1D3CF4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F3D0-22C6-4AEA-878F-205F056F0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59199-E6F1-4825-B63A-D4F682651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46F4-6062-4D3F-A416-8A2B6342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C2AD-ED6F-45D9-B41B-416CC8E3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4850-33CB-44AC-A353-4301275E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3306-139D-42CD-9780-07A1E814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0C84-DC1D-4D58-B819-E9E4B17C4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4301-1429-42C9-A9E5-7C836E44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0BEE-EC7E-4C7D-84E4-431D245E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3A05-B199-4F64-AEDE-1640882C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6FEDD-A9B9-434C-BE21-D65E4D06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D80E9-1250-49D0-A4B4-D70712EA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3E5C-8B6D-4064-B6E6-0A436676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F3B16-A030-4907-84B0-996728BC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7369-8B97-4061-9AB4-C135220D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3393-B9BC-453E-B060-C4F4AEF1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721B-C867-4E4A-8AA7-DCDF90B8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5A902-FDBF-4B13-BDFF-8E50B835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7968-A380-4A8A-9E5B-D6E13614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666A-9F66-496B-B6B3-B1E6A565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6CCA-BD78-4FE1-9CE8-FBBED901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0E2C5-11FA-49DD-BCC0-B8AF306C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ADF7-4800-42BA-9F42-8AE17A33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3598-6172-4D27-8BEA-20F28B6C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865F-E681-462E-8BFF-7B5D64EB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34CE-8D33-4568-AD36-8D19FAB4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AE2A-E9CB-4ECF-BF46-F4F5443CC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66AB0-EE86-4B00-A255-FCD25CB1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F8526-C39B-4E2B-8BB3-BEA2B764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373A9-9EAD-4F55-AEB8-10448BC0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09F4-A1E3-4332-92BC-37897226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9B59-3425-4E78-8B1A-C5970B52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27BF-3FF5-4669-8936-4E495148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D413-47C2-4008-9095-9B5820B68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5D0C9-D183-4A81-A620-3B34D1966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A31A5-38D7-46B2-AF38-FD3469760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3FBF9-E990-4ADC-ABCC-E88DCC42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74819-4A61-4AAB-9F47-E94B03CF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A1E10-2C17-4C3F-AD1C-AEECB358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F48C-0FAE-4675-AFA5-ECD871F3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FD18B-4049-47C0-ACF1-C3F21B60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9960C-157F-4CAB-8281-5670F4D8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C9764-9D4E-4232-8808-6DA738E6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C87FF-FF64-48FB-BD02-12522D38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03A43-6E23-431C-AB02-FCA9822C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2409D-754E-4B6A-80F3-09390300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3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EDDD-DF63-4585-802D-27272C2A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75C5-1ACB-4D93-9C91-37B0BAE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1CCD3-D551-4B43-9E23-106A88FC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05765-F690-492F-BF8F-6048E9B5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DECED-ABAC-4660-A9D6-5D9469CC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8333B-D452-44E9-AFDF-37B58FD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84E2-0EE6-4163-997D-2EB1B65A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6E698-3EAE-41AE-95CD-E47316F9D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4F642-A7A9-4D08-8A1F-286A3B57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1F5BF-0D0B-4214-B005-CBE6CA7B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1CB28-614E-4690-9352-917BF472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83C0-6727-4DAD-9F73-99C591F6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236A9-A0F1-4896-8ED9-B17F7545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5922-15E9-49EE-9FFE-93EBD76E5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0075-817C-4846-90CF-007C0F31E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1166-C4D6-4ABE-BAF4-5CD1EB917BC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7045-28E8-4E6F-8588-3B5232290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BDCC1-8CC2-4DDB-8066-543067F7D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103E-EE45-40D3-BB3D-05138FF5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497" y="1269899"/>
            <a:ext cx="9144000" cy="165576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 TẬP</a:t>
            </a:r>
          </a:p>
          <a:p>
            <a:r>
              <a:rPr lang="en-US" sz="8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CẤU TẠO CHẤT</a:t>
            </a:r>
          </a:p>
          <a:p>
            <a:r>
              <a:rPr lang="en-US" sz="4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en-US" sz="4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80601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8" y="139960"/>
            <a:ext cx="12101804" cy="5256793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1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HTTH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>
              <a:lnSpc>
                <a:spcPct val="170000"/>
              </a:lnSpc>
            </a:pP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1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ion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algn="l">
              <a:lnSpc>
                <a:spcPct val="170000"/>
              </a:lnSpc>
            </a:pP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K,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sz="1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1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Na,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Cl,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Ar,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Ne,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Mg,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Si,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S,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He,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Al.</a:t>
            </a:r>
          </a:p>
          <a:p>
            <a:pPr lvl="0" algn="l">
              <a:lnSpc>
                <a:spcPct val="170000"/>
              </a:lnSpc>
            </a:pPr>
            <a:endParaRPr lang="en-US" sz="1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</a:pP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sz="11200" dirty="0">
                <a:latin typeface="Arial" panose="020B0604020202020204" pitchFamily="34" charset="0"/>
                <a:cs typeface="Arial" panose="020B0604020202020204" pitchFamily="34" charset="0"/>
              </a:rPr>
              <a:t>Chọn cấu tử có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ái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vi-VN" sz="11200" dirty="0">
                <a:latin typeface="Arial" panose="020B0604020202020204" pitchFamily="34" charset="0"/>
                <a:cs typeface="Arial" panose="020B0604020202020204" pitchFamily="34" charset="0"/>
              </a:rPr>
              <a:t>mạnh hơn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>
              <a:lnSpc>
                <a:spcPct val="170000"/>
              </a:lnSpc>
            </a:pP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1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   </a:t>
            </a:r>
            <a:r>
              <a:rPr lang="en-US" sz="11200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1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1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1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</a:t>
            </a:r>
            <a:r>
              <a:rPr lang="en-US" sz="11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1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1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    </a:t>
            </a:r>
            <a:r>
              <a:rPr lang="en-US" sz="11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Si   </a:t>
            </a:r>
            <a:r>
              <a:rPr lang="en-US" sz="1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P ; </a:t>
            </a:r>
            <a:r>
              <a:rPr lang="en-US" sz="11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sz="1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   </a:t>
            </a:r>
            <a:r>
              <a:rPr lang="en-US" sz="11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en-US" sz="1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 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1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  </a:t>
            </a:r>
            <a:r>
              <a:rPr lang="en-US" sz="11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  </a:t>
            </a:r>
            <a:r>
              <a:rPr lang="en-US" sz="11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sz="1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70000"/>
              </a:lnSpc>
            </a:pP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C47D1-94C9-4C16-85F2-4DDDED6F1B38}"/>
              </a:ext>
            </a:extLst>
          </p:cNvPr>
          <p:cNvSpPr txBox="1"/>
          <p:nvPr/>
        </p:nvSpPr>
        <p:spPr>
          <a:xfrm>
            <a:off x="107851" y="2483223"/>
            <a:ext cx="120841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 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&lt;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&lt; 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455D5-CC53-4948-9718-EAFD11D24F8E}"/>
              </a:ext>
            </a:extLst>
          </p:cNvPr>
          <p:cNvSpPr txBox="1"/>
          <p:nvPr/>
        </p:nvSpPr>
        <p:spPr>
          <a:xfrm>
            <a:off x="107851" y="4826486"/>
            <a:ext cx="122099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 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6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8" y="139961"/>
            <a:ext cx="12101804" cy="6350486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8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8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HTTH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8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F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sz="8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8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8000" baseline="30000" dirty="0">
                <a:latin typeface="Arial" panose="020B0604020202020204" pitchFamily="34" charset="0"/>
                <a:cs typeface="Arial" panose="020B0604020202020204" pitchFamily="34" charset="0"/>
              </a:rPr>
              <a:t>3-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8000" baseline="30000" dirty="0">
                <a:latin typeface="Arial" panose="020B0604020202020204" pitchFamily="34" charset="0"/>
                <a:cs typeface="Arial" panose="020B0604020202020204" pitchFamily="34" charset="0"/>
              </a:rPr>
              <a:t>3-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000" baseline="30000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8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sz="8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8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Cl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O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Rb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P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Ca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Cr  </a:t>
            </a: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F                        </a:t>
            </a:r>
          </a:p>
          <a:p>
            <a:pPr algn="l">
              <a:lnSpc>
                <a:spcPct val="170000"/>
              </a:lnSpc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en-US" sz="8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F212F-84A6-4114-BE47-E753A31570A9}"/>
              </a:ext>
            </a:extLst>
          </p:cNvPr>
          <p:cNvSpPr txBox="1"/>
          <p:nvPr/>
        </p:nvSpPr>
        <p:spPr>
          <a:xfrm>
            <a:off x="2813125" y="2607318"/>
            <a:ext cx="751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&lt; F</a:t>
            </a:r>
            <a:r>
              <a:rPr lang="en-US" sz="4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Cl</a:t>
            </a:r>
            <a:r>
              <a:rPr lang="en-US" sz="4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</a:t>
            </a:r>
            <a:r>
              <a:rPr lang="en-US" sz="4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P</a:t>
            </a:r>
            <a:r>
              <a:rPr lang="en-US" sz="4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4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4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D8612-259F-471A-B51F-6918C7AA0295}"/>
              </a:ext>
            </a:extLst>
          </p:cNvPr>
          <p:cNvSpPr txBox="1"/>
          <p:nvPr/>
        </p:nvSpPr>
        <p:spPr>
          <a:xfrm>
            <a:off x="2813125" y="4845774"/>
            <a:ext cx="699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Ca &lt; Cr &lt; P &lt; Cl &lt; O &lt; 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47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8" y="457200"/>
            <a:ext cx="12269755" cy="5952931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4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X 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600" baseline="-25000" dirty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Y .</a:t>
            </a:r>
          </a:p>
          <a:p>
            <a:pPr algn="l">
              <a:lnSpc>
                <a:spcPct val="170000"/>
              </a:lnSpc>
            </a:pPr>
            <a:r>
              <a:rPr lang="en-US" sz="4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4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4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sz="4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4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70000"/>
              </a:lnSpc>
            </a:pPr>
            <a:r>
              <a:rPr lang="en-US" sz="46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tính chất hóa học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70000"/>
              </a:lnSpc>
            </a:pPr>
            <a:r>
              <a:rPr lang="en-US" sz="4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4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4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70000"/>
              </a:lnSpc>
            </a:pPr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spin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683335-6C8F-473A-8016-7CEDD07ABDB7}"/>
              </a:ext>
            </a:extLst>
          </p:cNvPr>
          <p:cNvSpPr/>
          <p:nvPr/>
        </p:nvSpPr>
        <p:spPr>
          <a:xfrm>
            <a:off x="0" y="3195449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C953B4-8858-47F0-864C-EA0DEBEDCF7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8620" y="88639"/>
                <a:ext cx="11874760" cy="7218171"/>
              </a:xfrm>
            </p:spPr>
            <p:txBody>
              <a:bodyPr>
                <a:normAutofit fontScale="47500" lnSpcReduction="20000"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da-DK" sz="67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Câu 11.</a:t>
                </a:r>
                <a:r>
                  <a:rPr lang="da-DK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a-DK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Chọn phát biểu </a:t>
                </a:r>
                <a:r>
                  <a:rPr lang="da-DK" sz="6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sai</a:t>
                </a:r>
                <a:r>
                  <a:rPr lang="da-DK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Ion X</a:t>
                </a:r>
                <a:r>
                  <a:rPr lang="en-US" sz="6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2+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cấu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hình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cuối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3d</a:t>
                </a:r>
                <a:r>
                  <a:rPr lang="en-US" sz="6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nên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X: (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quy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ước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, electron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điền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orbital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6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ℓ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+ℓ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–ℓ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điền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67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67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7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67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67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 </a:t>
                </a:r>
                <a:r>
                  <a:rPr lang="en-US" sz="67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7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67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67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sz="67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:r>
                  <a:rPr lang="en-US" sz="67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</a:t>
                </a:r>
                <a:r>
                  <a:rPr lang="en-US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họ</a:t>
                </a:r>
                <a:r>
                  <a:rPr lang="en-US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d, </a:t>
                </a:r>
                <a:r>
                  <a:rPr lang="en-US" sz="67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sz="67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chu </a:t>
                </a:r>
                <a:r>
                  <a:rPr lang="en-US" sz="67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kỳ</a:t>
                </a:r>
                <a:r>
                  <a:rPr lang="en-US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4, V</a:t>
                </a:r>
                <a:r>
                  <a:rPr lang="vi-VN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IIB, </a:t>
                </a:r>
                <a:r>
                  <a:rPr lang="en-US" sz="67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OXH d</a:t>
                </a:r>
                <a:r>
                  <a:rPr lang="vi-VN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67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ơng</a:t>
                </a:r>
                <a:r>
                  <a:rPr lang="en-US" sz="67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+8.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67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vi-VN" sz="6700" dirty="0">
                    <a:solidFill>
                      <a:srgbClr val="CC00FF"/>
                    </a:solidFill>
                    <a:cs typeface="Arial" panose="020B0604020202020204" pitchFamily="34" charset="0"/>
                  </a:rPr>
                  <a:t>Hai</a:t>
                </a:r>
                <a:r>
                  <a:rPr lang="vi-VN" sz="6700" b="1" dirty="0">
                    <a:solidFill>
                      <a:srgbClr val="CC00FF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sz="6700" dirty="0">
                    <a:solidFill>
                      <a:srgbClr val="CC00FF"/>
                    </a:solidFill>
                    <a:cs typeface="Arial" panose="020B0604020202020204" pitchFamily="34" charset="0"/>
                  </a:rPr>
                  <a:t>e</a:t>
                </a:r>
                <a:r>
                  <a:rPr lang="en-US" sz="67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lectron</a:t>
                </a:r>
                <a:r>
                  <a:rPr lang="en-US" sz="67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ngoài</a:t>
                </a:r>
                <a:r>
                  <a:rPr lang="en-US" sz="67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sz="67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67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:r>
                  <a:rPr lang="en-US" sz="67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67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n = 4, ℓ = 0, m</a:t>
                </a:r>
                <a:r>
                  <a:rPr lang="en-US" sz="6700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ℓ</a:t>
                </a:r>
                <a:r>
                  <a:rPr lang="en-US" sz="67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0, </a:t>
                </a:r>
                <a:r>
                  <a:rPr lang="en-US" sz="67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6700" baseline="-250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67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67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7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67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67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6700" dirty="0">
                  <a:solidFill>
                    <a:srgbClr val="CC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6700" b="1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en-US" sz="67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Electron </a:t>
                </a:r>
                <a:r>
                  <a:rPr lang="en-US" sz="67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cuối</a:t>
                </a:r>
                <a:r>
                  <a:rPr lang="en-US" sz="67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sz="67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67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:r>
                  <a:rPr lang="en-US" sz="67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6700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:</a:t>
                </a:r>
                <a:r>
                  <a:rPr lang="en-US" sz="6700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67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= 3, ℓ = 2, m</a:t>
                </a:r>
                <a:r>
                  <a:rPr lang="en-US" sz="6700" baseline="-250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ℓ</a:t>
                </a:r>
                <a:r>
                  <a:rPr lang="en-US" sz="67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+2, </a:t>
                </a:r>
                <a:r>
                  <a:rPr lang="en-US" sz="67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6700" baseline="-250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67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7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67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67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67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:r>
                  <a:rPr lang="en-US" sz="6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chất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XCl</a:t>
                </a:r>
                <a:r>
                  <a:rPr lang="en-US" sz="6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bền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chất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 XCl</a:t>
                </a:r>
                <a:r>
                  <a:rPr lang="en-US" sz="6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67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l"/>
                <a:endParaRPr lang="en-US" sz="3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C953B4-8858-47F0-864C-EA0DEBEDC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8620" y="88639"/>
                <a:ext cx="11874760" cy="7218171"/>
              </a:xfrm>
              <a:blipFill>
                <a:blip r:embed="rId2"/>
                <a:stretch>
                  <a:fillRect l="-1283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9FF8FC4-E035-4076-9084-6773F83E887D}"/>
              </a:ext>
            </a:extLst>
          </p:cNvPr>
          <p:cNvSpPr/>
          <p:nvPr/>
        </p:nvSpPr>
        <p:spPr>
          <a:xfrm>
            <a:off x="91508" y="2887611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8" y="0"/>
            <a:ext cx="12185780" cy="1655762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220000"/>
              </a:lnSpc>
            </a:pPr>
            <a:r>
              <a:rPr lang="en-US" sz="12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</a:t>
            </a:r>
            <a:r>
              <a:rPr lang="en-US" sz="1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800" b="1" dirty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. Theo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1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VB:</a:t>
            </a:r>
          </a:p>
          <a:p>
            <a:pPr algn="l">
              <a:lnSpc>
                <a:spcPct val="220000"/>
              </a:lnSpc>
            </a:pPr>
            <a:r>
              <a:rPr lang="en-US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cùng điều kiện</a:t>
            </a:r>
            <a:r>
              <a:rPr lang="en-US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r>
              <a:rPr lang="en-US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</a:t>
            </a:r>
            <a:r>
              <a:rPr lang="en-US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vi-VN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vi-VN" sz="1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p-p</a:t>
            </a:r>
            <a:r>
              <a:rPr lang="vi-VN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vi-VN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vi-VN" sz="1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s-p</a:t>
            </a:r>
            <a:r>
              <a:rPr lang="vi-VN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vi-VN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vi-VN" sz="1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s-s</a:t>
            </a:r>
            <a:endParaRPr lang="en-US" sz="1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20000"/>
              </a:lnSpc>
            </a:pPr>
            <a:r>
              <a:rPr lang="en-US" sz="1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 </a:t>
            </a:r>
            <a:r>
              <a:rPr lang="en-US" sz="1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>
              <a:lnSpc>
                <a:spcPct val="220000"/>
              </a:lnSpc>
            </a:pPr>
            <a:r>
              <a:rPr lang="en-US" sz="1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1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</a:t>
            </a:r>
            <a:r>
              <a:rPr lang="en-US" sz="1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CHT </a:t>
            </a:r>
            <a:r>
              <a:rPr lang="en-US" sz="1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1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HI &lt; HBr &lt; HCl &lt; HF</a:t>
            </a:r>
          </a:p>
          <a:p>
            <a:pPr algn="l">
              <a:lnSpc>
                <a:spcPct val="220000"/>
              </a:lnSpc>
            </a:pPr>
            <a:r>
              <a:rPr lang="en-US" sz="128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800" dirty="0">
                <a:latin typeface="Arial" panose="020B0604020202020204" pitchFamily="34" charset="0"/>
                <a:cs typeface="Arial" panose="020B0604020202020204" pitchFamily="34" charset="0"/>
              </a:rPr>
              <a:t>O…</a:t>
            </a:r>
            <a:r>
              <a:rPr lang="vi-VN" sz="1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8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1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1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1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vi-VN" sz="1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1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vi-VN" sz="1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1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1544D9-792B-43FF-B1AE-9139270A4BAA}"/>
              </a:ext>
            </a:extLst>
          </p:cNvPr>
          <p:cNvSpPr/>
          <p:nvPr/>
        </p:nvSpPr>
        <p:spPr>
          <a:xfrm>
            <a:off x="0" y="2551637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2782"/>
            <a:ext cx="12279086" cy="4347130"/>
          </a:xfrm>
        </p:spPr>
        <p:txBody>
          <a:bodyPr>
            <a:normAutofit/>
          </a:bodyPr>
          <a:lstStyle/>
          <a:p>
            <a:pPr algn="l">
              <a:lnSpc>
                <a:spcPct val="220000"/>
              </a:lnSpc>
            </a:pPr>
            <a:r>
              <a:rPr lang="fr-FR" sz="3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fr-FR" sz="3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13.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400" dirty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2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34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sz="34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</a:t>
            </a:r>
            <a:r>
              <a:rPr lang="en-US" sz="34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sz="3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34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4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vi-VN" sz="3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34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4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E840C0-EC1D-498B-BBA8-C6F082C26F88}"/>
              </a:ext>
            </a:extLst>
          </p:cNvPr>
          <p:cNvSpPr/>
          <p:nvPr/>
        </p:nvSpPr>
        <p:spPr>
          <a:xfrm>
            <a:off x="7089267" y="2168127"/>
            <a:ext cx="1475893" cy="8195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113146-0DB9-4E55-BA18-6857024407B3}"/>
              </a:ext>
            </a:extLst>
          </p:cNvPr>
          <p:cNvSpPr/>
          <p:nvPr/>
        </p:nvSpPr>
        <p:spPr>
          <a:xfrm>
            <a:off x="9675930" y="2219920"/>
            <a:ext cx="1145868" cy="7159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5137-2742-45BE-BECA-A13B5321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388710"/>
            <a:ext cx="12185779" cy="53402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momen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lưỡng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BCl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NCl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NF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   O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O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; </a:t>
            </a:r>
            <a:r>
              <a:rPr lang="en-US" sz="32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CHCl</a:t>
            </a:r>
            <a:r>
              <a:rPr lang="en-US" sz="3200" baseline="-250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KBr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KF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 HF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HCl 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EAC21B-3EDE-4E56-8C68-F22E6704156D}"/>
              </a:ext>
            </a:extLst>
          </p:cNvPr>
          <p:cNvSpPr/>
          <p:nvPr/>
        </p:nvSpPr>
        <p:spPr>
          <a:xfrm>
            <a:off x="1494270" y="1472228"/>
            <a:ext cx="1026368" cy="74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B3E5E8-1C1C-4587-8EB8-88C8624DD881}"/>
              </a:ext>
            </a:extLst>
          </p:cNvPr>
          <p:cNvSpPr/>
          <p:nvPr/>
        </p:nvSpPr>
        <p:spPr>
          <a:xfrm>
            <a:off x="4161087" y="1511561"/>
            <a:ext cx="1026368" cy="74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E1C9BC-8A76-4AB9-B8AF-EF85C30B1F1D}"/>
              </a:ext>
            </a:extLst>
          </p:cNvPr>
          <p:cNvSpPr/>
          <p:nvPr/>
        </p:nvSpPr>
        <p:spPr>
          <a:xfrm>
            <a:off x="8468353" y="1511561"/>
            <a:ext cx="1026368" cy="74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9B348C-B21C-493A-A0CB-E1C32B24BF95}"/>
              </a:ext>
            </a:extLst>
          </p:cNvPr>
          <p:cNvSpPr/>
          <p:nvPr/>
        </p:nvSpPr>
        <p:spPr>
          <a:xfrm>
            <a:off x="1425938" y="2682036"/>
            <a:ext cx="1026368" cy="74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378AAF-006A-4820-9201-BC41C443B1E5}"/>
              </a:ext>
            </a:extLst>
          </p:cNvPr>
          <p:cNvSpPr/>
          <p:nvPr/>
        </p:nvSpPr>
        <p:spPr>
          <a:xfrm>
            <a:off x="5659016" y="2642136"/>
            <a:ext cx="873967" cy="74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7C634C-2735-410F-B4FD-15623368B6E5}"/>
              </a:ext>
            </a:extLst>
          </p:cNvPr>
          <p:cNvSpPr/>
          <p:nvPr/>
        </p:nvSpPr>
        <p:spPr>
          <a:xfrm>
            <a:off x="8119967" y="2642136"/>
            <a:ext cx="1281402" cy="74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D5DD3-7C42-4DB4-9471-C7D9A84D189A}"/>
              </a:ext>
            </a:extLst>
          </p:cNvPr>
          <p:cNvSpPr/>
          <p:nvPr/>
        </p:nvSpPr>
        <p:spPr>
          <a:xfrm>
            <a:off x="1785442" y="3737539"/>
            <a:ext cx="827314" cy="74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D4CB8B-598C-4ADE-A45E-15785311DD6C}"/>
              </a:ext>
            </a:extLst>
          </p:cNvPr>
          <p:cNvSpPr/>
          <p:nvPr/>
        </p:nvSpPr>
        <p:spPr>
          <a:xfrm>
            <a:off x="4043816" y="3711696"/>
            <a:ext cx="836644" cy="74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DCA069-1359-4ADD-94FB-B580AE312A4A}"/>
              </a:ext>
            </a:extLst>
          </p:cNvPr>
          <p:cNvSpPr/>
          <p:nvPr/>
        </p:nvSpPr>
        <p:spPr>
          <a:xfrm>
            <a:off x="6532983" y="3737539"/>
            <a:ext cx="836644" cy="74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27C3-F4AA-4809-B439-A5D08BA7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22" y="332726"/>
            <a:ext cx="11736355" cy="600276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CH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─ CH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CH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</a:t>
            </a:r>
            <a:r>
              <a:rPr 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O ─ CH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─ C ≡ CH: sp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CH ═ CH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CH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CHO: sp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─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 = CH ─ NH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sp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sp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6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5DE0-E000-4A75-A286-1EC67E0C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30" y="360719"/>
            <a:ext cx="1164616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NO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NO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3) NO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NO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NH</a:t>
            </a:r>
            <a:r>
              <a:rPr lang="en-US" sz="32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 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NH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 NH</a:t>
            </a:r>
            <a:r>
              <a:rPr lang="en-US" sz="3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BD38-DEC2-4FCC-A6AD-6DAE1E86E1D8}"/>
              </a:ext>
            </a:extLst>
          </p:cNvPr>
          <p:cNvSpPr txBox="1"/>
          <p:nvPr/>
        </p:nvSpPr>
        <p:spPr>
          <a:xfrm>
            <a:off x="3136001" y="5115469"/>
            <a:ext cx="579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 7 &lt; 5 &lt; 1 &lt; 4 &lt; 2 &lt; 3</a:t>
            </a:r>
          </a:p>
        </p:txBody>
      </p:sp>
      <p:pic>
        <p:nvPicPr>
          <p:cNvPr id="4" name="Picture 3" descr="C:\Users\Win 8 64Bit VS7\AppData\Local\Microsoft\Windows\Temporary Internet Files\Content.MSO\DF9BA23D.tmp">
            <a:extLst>
              <a:ext uri="{FF2B5EF4-FFF2-40B4-BE49-F238E27FC236}">
                <a16:creationId xmlns:a16="http://schemas.microsoft.com/office/drawing/2014/main" id="{FE611CF1-B2EE-4993-B50E-E002403DCF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134" y="3541935"/>
            <a:ext cx="1393536" cy="143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keletal formula of nitrogen dioxide with some measurementsEP">
            <a:extLst>
              <a:ext uri="{FF2B5EF4-FFF2-40B4-BE49-F238E27FC236}">
                <a16:creationId xmlns:a16="http://schemas.microsoft.com/office/drawing/2014/main" id="{53A48C13-5A25-45C0-8B9B-F2C1AE967E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45" y="1793940"/>
            <a:ext cx="1802879" cy="124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ết quả hình ảnh cho NH4+">
            <a:extLst>
              <a:ext uri="{FF2B5EF4-FFF2-40B4-BE49-F238E27FC236}">
                <a16:creationId xmlns:a16="http://schemas.microsoft.com/office/drawing/2014/main" id="{BDB35199-7299-4528-B0E1-DA36F161797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455" y="3610519"/>
            <a:ext cx="1641134" cy="110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Kết quả hình ảnh cho amide ion wiki">
            <a:extLst>
              <a:ext uri="{FF2B5EF4-FFF2-40B4-BE49-F238E27FC236}">
                <a16:creationId xmlns:a16="http://schemas.microsoft.com/office/drawing/2014/main" id="{A550350F-9BE5-4B8D-9735-E559DC59481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624" y="1926406"/>
            <a:ext cx="843915" cy="4908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A97536-BC07-4FBA-BA25-290CB2AC3BE9}"/>
              </a:ext>
            </a:extLst>
          </p:cNvPr>
          <p:cNvSpPr txBox="1"/>
          <p:nvPr/>
        </p:nvSpPr>
        <p:spPr>
          <a:xfrm>
            <a:off x="9143624" y="2479308"/>
            <a:ext cx="107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104,5</a:t>
            </a:r>
            <a:r>
              <a:rPr lang="en-US" sz="2400" baseline="30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9" descr="Kết quả hình ảnh cho ion nitrat">
            <a:extLst>
              <a:ext uri="{FF2B5EF4-FFF2-40B4-BE49-F238E27FC236}">
                <a16:creationId xmlns:a16="http://schemas.microsoft.com/office/drawing/2014/main" id="{934ACAD2-35C2-45AD-969C-4147C7400F9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67" y="1694329"/>
            <a:ext cx="1802879" cy="124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1B7E47-EAD1-4666-8101-301437B5A4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06" y="3480678"/>
            <a:ext cx="1717461" cy="987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4AF32D-6CD1-46CD-85AF-8C7677576C41}"/>
              </a:ext>
            </a:extLst>
          </p:cNvPr>
          <p:cNvSpPr txBox="1"/>
          <p:nvPr/>
        </p:nvSpPr>
        <p:spPr>
          <a:xfrm>
            <a:off x="3536557" y="4363648"/>
            <a:ext cx="232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Ion </a:t>
            </a:r>
            <a:r>
              <a:rPr lang="en-US" sz="2400" dirty="0" err="1"/>
              <a:t>nitronium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A5884-944B-42E9-BDC8-DB54D6017374}"/>
              </a:ext>
            </a:extLst>
          </p:cNvPr>
          <p:cNvSpPr txBox="1"/>
          <p:nvPr/>
        </p:nvSpPr>
        <p:spPr>
          <a:xfrm>
            <a:off x="398322" y="5051160"/>
            <a:ext cx="168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Ion nitrite</a:t>
            </a:r>
          </a:p>
        </p:txBody>
      </p:sp>
      <p:pic>
        <p:nvPicPr>
          <p:cNvPr id="1026" name="Picture 2" descr="Kết quả hình ảnh cho molecular bond covalence NO2 - nitrite">
            <a:extLst>
              <a:ext uri="{FF2B5EF4-FFF2-40B4-BE49-F238E27FC236}">
                <a16:creationId xmlns:a16="http://schemas.microsoft.com/office/drawing/2014/main" id="{32577F50-76BA-4082-8AFD-A708FC89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94" y="3610519"/>
            <a:ext cx="187642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B305AB-C2F7-4274-8022-C4BE831F7B22}"/>
              </a:ext>
            </a:extLst>
          </p:cNvPr>
          <p:cNvSpPr txBox="1"/>
          <p:nvPr/>
        </p:nvSpPr>
        <p:spPr>
          <a:xfrm>
            <a:off x="8866205" y="1350479"/>
            <a:ext cx="154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Ion amide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15035-2670-4B9D-B33A-11EF13FB7B47}"/>
              </a:ext>
            </a:extLst>
          </p:cNvPr>
          <p:cNvSpPr txBox="1"/>
          <p:nvPr/>
        </p:nvSpPr>
        <p:spPr>
          <a:xfrm>
            <a:off x="7687444" y="3747280"/>
            <a:ext cx="107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109,5</a:t>
            </a:r>
            <a:r>
              <a:rPr lang="en-US" sz="2400" baseline="30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5CCF07-0B39-4038-BBB2-BC405274706B}"/>
              </a:ext>
            </a:extLst>
          </p:cNvPr>
          <p:cNvSpPr txBox="1"/>
          <p:nvPr/>
        </p:nvSpPr>
        <p:spPr>
          <a:xfrm>
            <a:off x="6325448" y="1984659"/>
            <a:ext cx="107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120</a:t>
            </a:r>
            <a:r>
              <a:rPr lang="en-US" sz="2400" baseline="30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995ED-3B4D-4900-8FCA-007B3FDAA7AF}"/>
              </a:ext>
            </a:extLst>
          </p:cNvPr>
          <p:cNvSpPr txBox="1"/>
          <p:nvPr/>
        </p:nvSpPr>
        <p:spPr>
          <a:xfrm rot="19839863">
            <a:off x="9574428" y="1557071"/>
            <a:ext cx="44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F38A59-E0AF-49B6-997B-91553476914D}"/>
              </a:ext>
            </a:extLst>
          </p:cNvPr>
          <p:cNvSpPr txBox="1"/>
          <p:nvPr/>
        </p:nvSpPr>
        <p:spPr>
          <a:xfrm rot="1906618">
            <a:off x="9283595" y="1619950"/>
            <a:ext cx="44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85C67-838F-4C83-857F-01CF8365A32D}"/>
              </a:ext>
            </a:extLst>
          </p:cNvPr>
          <p:cNvSpPr txBox="1"/>
          <p:nvPr/>
        </p:nvSpPr>
        <p:spPr>
          <a:xfrm>
            <a:off x="2729266" y="1534869"/>
            <a:ext cx="44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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8BC8B-F9EE-4461-8590-236B867DED1C}"/>
              </a:ext>
            </a:extLst>
          </p:cNvPr>
          <p:cNvSpPr txBox="1"/>
          <p:nvPr/>
        </p:nvSpPr>
        <p:spPr>
          <a:xfrm rot="16200000">
            <a:off x="980409" y="3230775"/>
            <a:ext cx="44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3" grpId="0"/>
      <p:bldP spid="14" grpId="0"/>
      <p:bldP spid="15" grpId="0"/>
      <p:bldP spid="17" grpId="0"/>
      <p:bldP spid="18" grpId="0"/>
      <p:bldP spid="16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18A4-302F-4020-BCF2-0C7E2379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3" y="1568843"/>
            <a:ext cx="11725834" cy="10871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H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(104,5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&gt;  H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(92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&gt;  H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(91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&gt;  H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(90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vi-VN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(103</a:t>
            </a:r>
            <a:r>
              <a:rPr lang="vi-VN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&gt;  SF</a:t>
            </a:r>
            <a:r>
              <a:rPr lang="vi-VN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(98</a:t>
            </a:r>
            <a:r>
              <a:rPr lang="vi-VN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Cl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(111</a:t>
            </a:r>
            <a:r>
              <a:rPr lang="vi-VN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)     &gt;  SCl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(103</a:t>
            </a:r>
            <a:r>
              <a:rPr lang="vi-VN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CB20-61CA-4A59-B6F8-C8A9F4A6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03" y="4745578"/>
            <a:ext cx="10515600" cy="108715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vi-VN" sz="3200" dirty="0">
                <a:solidFill>
                  <a:srgbClr val="C00000"/>
                </a:solidFill>
              </a:rPr>
              <a:t>Khả năng lai hóa của nguyên tử trung tâm giảm dần.</a:t>
            </a:r>
          </a:p>
          <a:p>
            <a:pPr>
              <a:buFontTx/>
              <a:buChar char="-"/>
            </a:pPr>
            <a:r>
              <a:rPr lang="vi-VN" sz="3200" dirty="0">
                <a:solidFill>
                  <a:srgbClr val="0000FF"/>
                </a:solidFill>
              </a:rPr>
              <a:t>Độ âm điện của nguyên tử trung tâm giảm dần.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38317-F0F7-4FD6-AB01-B36FB954146A}"/>
              </a:ext>
            </a:extLst>
          </p:cNvPr>
          <p:cNvSpPr txBox="1"/>
          <p:nvPr/>
        </p:nvSpPr>
        <p:spPr>
          <a:xfrm>
            <a:off x="126403" y="821755"/>
            <a:ext cx="11860305" cy="37061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</a:rPr>
              <a:t>   AB</a:t>
            </a:r>
            <a:r>
              <a:rPr lang="vi-VN" sz="3200" baseline="-25000" dirty="0">
                <a:solidFill>
                  <a:srgbClr val="CC00FF"/>
                </a:solidFill>
              </a:rPr>
              <a:t>3</a:t>
            </a:r>
            <a:r>
              <a:rPr lang="vi-VN" sz="3200" dirty="0">
                <a:solidFill>
                  <a:srgbClr val="CC00FF"/>
                </a:solidFill>
              </a:rPr>
              <a:t>E</a:t>
            </a:r>
            <a:r>
              <a:rPr lang="vi-VN" sz="3200" baseline="-25000" dirty="0">
                <a:solidFill>
                  <a:srgbClr val="CC00FF"/>
                </a:solidFill>
              </a:rPr>
              <a:t>1</a:t>
            </a:r>
            <a:r>
              <a:rPr lang="vi-VN" sz="3200" dirty="0">
                <a:solidFill>
                  <a:srgbClr val="CC00FF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</a:rPr>
              <a:t>   </a:t>
            </a:r>
            <a:r>
              <a:rPr lang="vi-VN" sz="3200" dirty="0">
                <a:solidFill>
                  <a:srgbClr val="0000FF"/>
                </a:solidFill>
              </a:rPr>
              <a:t>NH</a:t>
            </a:r>
            <a:r>
              <a:rPr lang="vi-VN" sz="3200" baseline="-25000" dirty="0">
                <a:solidFill>
                  <a:srgbClr val="0000FF"/>
                </a:solidFill>
              </a:rPr>
              <a:t>3</a:t>
            </a:r>
            <a:r>
              <a:rPr lang="vi-VN" sz="3200" dirty="0">
                <a:solidFill>
                  <a:srgbClr val="0000FF"/>
                </a:solidFill>
              </a:rPr>
              <a:t> (107,3</a:t>
            </a:r>
            <a:r>
              <a:rPr lang="vi-VN" sz="3200" baseline="30000" dirty="0">
                <a:solidFill>
                  <a:srgbClr val="0000FF"/>
                </a:solidFill>
              </a:rPr>
              <a:t>0</a:t>
            </a:r>
            <a:r>
              <a:rPr lang="vi-VN" sz="3200" dirty="0">
                <a:solidFill>
                  <a:srgbClr val="0000FF"/>
                </a:solidFill>
              </a:rPr>
              <a:t>)   &gt;  PH</a:t>
            </a:r>
            <a:r>
              <a:rPr lang="vi-VN" sz="3200" baseline="-25000" dirty="0">
                <a:solidFill>
                  <a:srgbClr val="0000FF"/>
                </a:solidFill>
              </a:rPr>
              <a:t>3</a:t>
            </a:r>
            <a:r>
              <a:rPr lang="vi-VN" sz="3200" dirty="0">
                <a:solidFill>
                  <a:srgbClr val="0000FF"/>
                </a:solidFill>
              </a:rPr>
              <a:t> (93,5</a:t>
            </a:r>
            <a:r>
              <a:rPr lang="vi-VN" sz="3200" baseline="30000" dirty="0">
                <a:solidFill>
                  <a:srgbClr val="0000FF"/>
                </a:solidFill>
              </a:rPr>
              <a:t>0</a:t>
            </a:r>
            <a:r>
              <a:rPr lang="vi-VN" sz="3200" dirty="0">
                <a:solidFill>
                  <a:srgbClr val="0000FF"/>
                </a:solidFill>
              </a:rPr>
              <a:t>)   &gt;  AsH</a:t>
            </a:r>
            <a:r>
              <a:rPr lang="vi-VN" sz="3200" baseline="-25000" dirty="0">
                <a:solidFill>
                  <a:srgbClr val="0000FF"/>
                </a:solidFill>
              </a:rPr>
              <a:t>3</a:t>
            </a:r>
            <a:r>
              <a:rPr lang="vi-VN" sz="3200" dirty="0">
                <a:solidFill>
                  <a:srgbClr val="0000FF"/>
                </a:solidFill>
              </a:rPr>
              <a:t>(92</a:t>
            </a:r>
            <a:r>
              <a:rPr lang="vi-VN" sz="3200" baseline="30000" dirty="0">
                <a:solidFill>
                  <a:srgbClr val="0000FF"/>
                </a:solidFill>
              </a:rPr>
              <a:t>0</a:t>
            </a:r>
            <a:r>
              <a:rPr lang="vi-VN" sz="3200" dirty="0">
                <a:solidFill>
                  <a:srgbClr val="0000FF"/>
                </a:solidFill>
              </a:rPr>
              <a:t>)   &gt;  SbH</a:t>
            </a:r>
            <a:r>
              <a:rPr lang="vi-VN" sz="3200" baseline="-25000" dirty="0">
                <a:solidFill>
                  <a:srgbClr val="0000FF"/>
                </a:solidFill>
              </a:rPr>
              <a:t>3</a:t>
            </a:r>
            <a:r>
              <a:rPr lang="vi-VN" sz="3200" dirty="0">
                <a:solidFill>
                  <a:srgbClr val="0000FF"/>
                </a:solidFill>
              </a:rPr>
              <a:t>(91</a:t>
            </a:r>
            <a:r>
              <a:rPr lang="vi-VN" sz="3200" baseline="30000" dirty="0">
                <a:solidFill>
                  <a:srgbClr val="0000FF"/>
                </a:solidFill>
              </a:rPr>
              <a:t>0</a:t>
            </a:r>
            <a:r>
              <a:rPr lang="vi-VN" sz="3200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</a:rPr>
              <a:t>   </a:t>
            </a:r>
            <a:r>
              <a:rPr lang="vi-VN" sz="3200" dirty="0"/>
              <a:t>NF</a:t>
            </a:r>
            <a:r>
              <a:rPr lang="vi-VN" sz="3200" baseline="-25000" dirty="0"/>
              <a:t>3</a:t>
            </a:r>
            <a:r>
              <a:rPr lang="vi-VN" sz="3200" dirty="0"/>
              <a:t>  (102</a:t>
            </a:r>
            <a:r>
              <a:rPr lang="vi-VN" sz="3200" baseline="30000" dirty="0"/>
              <a:t>0</a:t>
            </a:r>
            <a:r>
              <a:rPr lang="vi-VN" sz="3200" dirty="0"/>
              <a:t>)      &gt;  PF</a:t>
            </a:r>
            <a:r>
              <a:rPr lang="vi-VN" sz="3200" baseline="-25000" dirty="0"/>
              <a:t>3</a:t>
            </a:r>
            <a:r>
              <a:rPr lang="vi-VN" sz="3200" dirty="0"/>
              <a:t> (97</a:t>
            </a:r>
            <a:r>
              <a:rPr lang="vi-VN" sz="3200" baseline="30000" dirty="0"/>
              <a:t>0</a:t>
            </a:r>
            <a:r>
              <a:rPr lang="vi-VN" sz="3200" dirty="0"/>
              <a:t>)      &gt;  AsF</a:t>
            </a:r>
            <a:r>
              <a:rPr lang="vi-VN" sz="3200" baseline="-25000" dirty="0"/>
              <a:t>3</a:t>
            </a:r>
            <a:r>
              <a:rPr lang="vi-VN" sz="3200" dirty="0"/>
              <a:t>(96</a:t>
            </a:r>
            <a:r>
              <a:rPr lang="vi-VN" sz="3200" baseline="30000" dirty="0"/>
              <a:t>0</a:t>
            </a:r>
            <a:r>
              <a:rPr lang="vi-VN" sz="3200" dirty="0"/>
              <a:t>)    &gt;  SbF</a:t>
            </a:r>
            <a:r>
              <a:rPr lang="vi-VN" sz="3200" baseline="-25000" dirty="0"/>
              <a:t>3</a:t>
            </a:r>
            <a:r>
              <a:rPr lang="vi-VN" sz="3200" dirty="0"/>
              <a:t>(95</a:t>
            </a:r>
            <a:r>
              <a:rPr lang="vi-VN" sz="3200" baseline="30000" dirty="0"/>
              <a:t>0</a:t>
            </a:r>
            <a:r>
              <a:rPr lang="vi-VN" sz="3200" dirty="0"/>
              <a:t>)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</a:rPr>
              <a:t>   </a:t>
            </a:r>
            <a:r>
              <a:rPr lang="vi-VN" sz="3200" dirty="0">
                <a:solidFill>
                  <a:srgbClr val="C00000"/>
                </a:solidFill>
              </a:rPr>
              <a:t>NCl</a:t>
            </a:r>
            <a:r>
              <a:rPr lang="vi-VN" sz="3200" baseline="-25000" dirty="0">
                <a:solidFill>
                  <a:srgbClr val="C00000"/>
                </a:solidFill>
              </a:rPr>
              <a:t>3</a:t>
            </a:r>
            <a:r>
              <a:rPr lang="vi-VN" sz="3200" dirty="0">
                <a:solidFill>
                  <a:srgbClr val="C00000"/>
                </a:solidFill>
              </a:rPr>
              <a:t>  (107,1</a:t>
            </a:r>
            <a:r>
              <a:rPr lang="vi-VN" sz="3200" baseline="30000" dirty="0">
                <a:solidFill>
                  <a:srgbClr val="C00000"/>
                </a:solidFill>
              </a:rPr>
              <a:t>0</a:t>
            </a:r>
            <a:r>
              <a:rPr lang="vi-VN" sz="3200" dirty="0">
                <a:solidFill>
                  <a:srgbClr val="C00000"/>
                </a:solidFill>
              </a:rPr>
              <a:t>)  &gt;  PCl</a:t>
            </a:r>
            <a:r>
              <a:rPr lang="vi-VN" sz="3200" baseline="-25000" dirty="0">
                <a:solidFill>
                  <a:srgbClr val="C00000"/>
                </a:solidFill>
              </a:rPr>
              <a:t>3</a:t>
            </a:r>
            <a:r>
              <a:rPr lang="vi-VN" sz="3200" dirty="0">
                <a:solidFill>
                  <a:srgbClr val="C00000"/>
                </a:solidFill>
              </a:rPr>
              <a:t> (100</a:t>
            </a:r>
            <a:r>
              <a:rPr lang="vi-VN" sz="3200" baseline="30000" dirty="0">
                <a:solidFill>
                  <a:srgbClr val="C00000"/>
                </a:solidFill>
              </a:rPr>
              <a:t>0</a:t>
            </a:r>
            <a:r>
              <a:rPr lang="vi-VN" sz="3200" dirty="0">
                <a:solidFill>
                  <a:srgbClr val="C00000"/>
                </a:solidFill>
              </a:rPr>
              <a:t>)   &gt;  AsCl</a:t>
            </a:r>
            <a:r>
              <a:rPr lang="vi-VN" sz="3200" baseline="-25000" dirty="0">
                <a:solidFill>
                  <a:srgbClr val="C00000"/>
                </a:solidFill>
              </a:rPr>
              <a:t>3</a:t>
            </a:r>
            <a:r>
              <a:rPr lang="vi-VN" sz="3200" dirty="0">
                <a:solidFill>
                  <a:srgbClr val="C00000"/>
                </a:solidFill>
              </a:rPr>
              <a:t>(99</a:t>
            </a:r>
            <a:r>
              <a:rPr lang="vi-VN" sz="3200" baseline="30000" dirty="0">
                <a:solidFill>
                  <a:srgbClr val="C00000"/>
                </a:solidFill>
              </a:rPr>
              <a:t>0</a:t>
            </a:r>
            <a:r>
              <a:rPr lang="vi-VN" sz="3200" dirty="0">
                <a:solidFill>
                  <a:srgbClr val="C00000"/>
                </a:solidFill>
              </a:rPr>
              <a:t>)  &gt;  SbCl</a:t>
            </a:r>
            <a:r>
              <a:rPr lang="vi-VN" sz="3200" baseline="-25000" dirty="0">
                <a:solidFill>
                  <a:srgbClr val="C00000"/>
                </a:solidFill>
              </a:rPr>
              <a:t>3</a:t>
            </a:r>
            <a:r>
              <a:rPr lang="vi-VN" sz="3200" dirty="0">
                <a:solidFill>
                  <a:srgbClr val="C00000"/>
                </a:solidFill>
              </a:rPr>
              <a:t>(97</a:t>
            </a:r>
            <a:r>
              <a:rPr lang="vi-VN" sz="3200" baseline="30000" dirty="0">
                <a:solidFill>
                  <a:srgbClr val="C00000"/>
                </a:solidFill>
              </a:rPr>
              <a:t>0</a:t>
            </a:r>
            <a:r>
              <a:rPr lang="vi-VN" sz="3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</a:rPr>
              <a:t>   </a:t>
            </a:r>
            <a:r>
              <a:rPr lang="vi-VN" sz="3200" dirty="0">
                <a:solidFill>
                  <a:srgbClr val="006600"/>
                </a:solidFill>
              </a:rPr>
              <a:t>NBr</a:t>
            </a:r>
            <a:r>
              <a:rPr lang="vi-VN" sz="3200" baseline="-25000" dirty="0">
                <a:solidFill>
                  <a:srgbClr val="006600"/>
                </a:solidFill>
              </a:rPr>
              <a:t>3</a:t>
            </a:r>
            <a:r>
              <a:rPr lang="vi-VN" sz="3200" dirty="0">
                <a:solidFill>
                  <a:srgbClr val="006600"/>
                </a:solidFill>
              </a:rPr>
              <a:t> (107,8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)   &gt;  PBr</a:t>
            </a:r>
            <a:r>
              <a:rPr lang="vi-VN" sz="3200" baseline="-25000" dirty="0">
                <a:solidFill>
                  <a:srgbClr val="006600"/>
                </a:solidFill>
              </a:rPr>
              <a:t>3</a:t>
            </a:r>
            <a:r>
              <a:rPr lang="vi-VN" sz="3200" dirty="0">
                <a:solidFill>
                  <a:srgbClr val="006600"/>
                </a:solidFill>
              </a:rPr>
              <a:t> (101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)  &gt;  AsBr</a:t>
            </a:r>
            <a:r>
              <a:rPr lang="vi-VN" sz="3200" baseline="-25000" dirty="0">
                <a:solidFill>
                  <a:srgbClr val="006600"/>
                </a:solidFill>
              </a:rPr>
              <a:t>3</a:t>
            </a:r>
            <a:r>
              <a:rPr lang="vi-VN" sz="3200" dirty="0">
                <a:solidFill>
                  <a:srgbClr val="006600"/>
                </a:solidFill>
              </a:rPr>
              <a:t>(100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) &gt;  SbBr</a:t>
            </a:r>
            <a:r>
              <a:rPr lang="vi-VN" sz="3200" baseline="-25000" dirty="0">
                <a:solidFill>
                  <a:srgbClr val="006600"/>
                </a:solidFill>
              </a:rPr>
              <a:t>3</a:t>
            </a:r>
            <a:r>
              <a:rPr lang="vi-VN" sz="3200" dirty="0">
                <a:solidFill>
                  <a:srgbClr val="006600"/>
                </a:solidFill>
              </a:rPr>
              <a:t>(98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)</a:t>
            </a:r>
            <a:endParaRPr lang="en-US" sz="3200" dirty="0">
              <a:solidFill>
                <a:srgbClr val="00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F509D-FD98-4A96-90EF-3389577EB3E4}"/>
              </a:ext>
            </a:extLst>
          </p:cNvPr>
          <p:cNvSpPr txBox="1"/>
          <p:nvPr/>
        </p:nvSpPr>
        <p:spPr>
          <a:xfrm>
            <a:off x="0" y="334529"/>
            <a:ext cx="1220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</a:rPr>
              <a:t>SO SÁNH GÓC HÓA TRỊ NGUYÊN TỬ TRUNG TÂM CÙNG PHÂN NHÓM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8F1DE36-2E71-4E01-BD9D-ABC121F7F371}"/>
              </a:ext>
            </a:extLst>
          </p:cNvPr>
          <p:cNvSpPr/>
          <p:nvPr/>
        </p:nvSpPr>
        <p:spPr>
          <a:xfrm>
            <a:off x="9825317" y="4810652"/>
            <a:ext cx="188259" cy="77096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831-D6A8-40DE-9235-F536B2D9F412}"/>
              </a:ext>
            </a:extLst>
          </p:cNvPr>
          <p:cNvSpPr txBox="1"/>
          <p:nvPr/>
        </p:nvSpPr>
        <p:spPr>
          <a:xfrm>
            <a:off x="9919446" y="4652557"/>
            <a:ext cx="2411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</a:rPr>
              <a:t>Góc hóa trị giảm dần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C953B4-8858-47F0-864C-EA0DEBEDCF7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93614" y="109057"/>
                <a:ext cx="11898386" cy="6946084"/>
              </a:xfrm>
            </p:spPr>
            <p:txBody>
              <a:bodyPr>
                <a:normAutofit fontScale="62500" lnSpcReduction="2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45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Câu 1.</a:t>
                </a:r>
                <a:r>
                  <a:rPr lang="en-US" sz="4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phát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. Theo 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học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vi-VN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ợng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tồn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sz="4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0" algn="l">
                  <a:lnSpc>
                    <a:spcPct val="120000"/>
                  </a:lnSpc>
                </a:pP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n = 0,..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7 ;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ℓ = 0..(n-1) ; m</a:t>
                </a:r>
                <a:r>
                  <a:rPr lang="en-US" sz="45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ℓ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= 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 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ℓ , ..o..,+ ℓ ;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4500" baseline="-25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	</a:t>
                </a:r>
              </a:p>
              <a:p>
                <a:pPr lvl="0" algn="l">
                  <a:lnSpc>
                    <a:spcPct val="120000"/>
                  </a:lnSpc>
                </a:pPr>
                <a:r>
                  <a:rPr lang="en-US" sz="45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2</a:t>
                </a:r>
                <a:r>
                  <a:rPr lang="vi-VN" sz="45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.</a:t>
                </a:r>
                <a:r>
                  <a:rPr lang="en-US" sz="4500" dirty="0">
                    <a:cs typeface="Arial" panose="020B0604020202020204" pitchFamily="34" charset="0"/>
                  </a:rPr>
                  <a:t> 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AO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4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n, ℓ, 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45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45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4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>
                  <a:lnSpc>
                    <a:spcPct val="120000"/>
                  </a:lnSpc>
                </a:pPr>
                <a:r>
                  <a:rPr lang="en-US" sz="4500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3</a:t>
                </a:r>
                <a:r>
                  <a:rPr lang="vi-VN" sz="4500" dirty="0">
                    <a:cs typeface="Arial" panose="020B0604020202020204" pitchFamily="34" charset="0"/>
                  </a:rPr>
                  <a:t>.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kích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thước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vi-VN" sz="4500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ư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ợng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AO 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sz="45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n.</a:t>
                </a:r>
              </a:p>
              <a:p>
                <a:pPr lvl="0" algn="l">
                  <a:lnSpc>
                    <a:spcPct val="120000"/>
                  </a:lnSpc>
                </a:pPr>
                <a:r>
                  <a:rPr lang="en-US" sz="4500" dirty="0">
                    <a:cs typeface="Arial" panose="020B0604020202020204" pitchFamily="34" charset="0"/>
                  </a:rPr>
                  <a:t>4</a:t>
                </a:r>
                <a:r>
                  <a:rPr lang="vi-VN" sz="4500" dirty="0">
                    <a:cs typeface="Arial" panose="020B0604020202020204" pitchFamily="34" charset="0"/>
                  </a:rPr>
                  <a:t>.</a:t>
                </a:r>
                <a:r>
                  <a:rPr lang="en-US" sz="4500" dirty="0">
                    <a:cs typeface="Arial" panose="020B0604020202020204" pitchFamily="34" charset="0"/>
                  </a:rPr>
                  <a:t> </a:t>
                </a:r>
                <a:r>
                  <a:rPr lang="vi-VN" sz="4500" dirty="0">
                    <a:cs typeface="Arial" panose="020B0604020202020204" pitchFamily="34" charset="0"/>
                  </a:rPr>
                  <a:t>Hình dạng và kích thước các AO 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tên</a:t>
                </a: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4500" dirty="0">
                    <a:cs typeface="Arial" panose="020B0604020202020204" pitchFamily="34" charset="0"/>
                  </a:rPr>
                  <a:t>trong nguyên tử H và nguyên tử nhiều e</a:t>
                </a:r>
                <a:r>
                  <a:rPr lang="en-US" sz="4500" dirty="0" err="1">
                    <a:cs typeface="Arial" panose="020B0604020202020204" pitchFamily="34" charset="0"/>
                  </a:rPr>
                  <a:t>l</a:t>
                </a:r>
                <a:r>
                  <a:rPr lang="en-US" sz="4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ectron</a:t>
                </a:r>
                <a:r>
                  <a:rPr lang="vi-VN" sz="4500" dirty="0">
                    <a:cs typeface="Arial" panose="020B0604020202020204" pitchFamily="34" charset="0"/>
                  </a:rPr>
                  <a:t> là như nhau.</a:t>
                </a:r>
                <a:r>
                  <a:rPr lang="en-US" sz="45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vi-VN" sz="4500" dirty="0">
                  <a:solidFill>
                    <a:srgbClr val="CC00FF"/>
                  </a:solidFill>
                  <a:cs typeface="Arial" panose="020B0604020202020204" pitchFamily="34" charset="0"/>
                </a:endParaRPr>
              </a:p>
              <a:p>
                <a:pPr lvl="0" algn="l">
                  <a:lnSpc>
                    <a:spcPct val="120000"/>
                  </a:lnSpc>
                </a:pPr>
                <a:r>
                  <a:rPr lang="en-US" sz="45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5</a:t>
                </a:r>
                <a:r>
                  <a:rPr lang="vi-VN" sz="4500" dirty="0">
                    <a:cs typeface="Arial" panose="020B0604020202020204" pitchFamily="34" charset="0"/>
                  </a:rPr>
                  <a:t>.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AO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45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ℓ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sz="4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4500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>
                  <a:lnSpc>
                    <a:spcPct val="120000"/>
                  </a:lnSpc>
                </a:pP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cs typeface="Arial" panose="020B0604020202020204" pitchFamily="34" charset="0"/>
                  </a:rPr>
                  <a:t>6</a:t>
                </a:r>
                <a:r>
                  <a:rPr lang="vi-VN" sz="4500" dirty="0">
                    <a:cs typeface="Arial" panose="020B0604020202020204" pitchFamily="34" charset="0"/>
                  </a:rPr>
                  <a:t>.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fr-FR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hydrogenoid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mức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500" dirty="0" err="1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sz="45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45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algn="l"/>
                <a:endParaRPr lang="en-US" sz="3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C953B4-8858-47F0-864C-EA0DEBEDC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3614" y="109057"/>
                <a:ext cx="11898386" cy="6946084"/>
              </a:xfrm>
              <a:blipFill>
                <a:blip r:embed="rId2"/>
                <a:stretch>
                  <a:fillRect l="-1025" r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589A393-3370-42C4-A391-5C462F9629CF}"/>
              </a:ext>
            </a:extLst>
          </p:cNvPr>
          <p:cNvSpPr/>
          <p:nvPr/>
        </p:nvSpPr>
        <p:spPr>
          <a:xfrm>
            <a:off x="141585" y="831365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8C8530-AB19-4190-A4FF-EB1E09E9BD6E}"/>
              </a:ext>
            </a:extLst>
          </p:cNvPr>
          <p:cNvSpPr/>
          <p:nvPr/>
        </p:nvSpPr>
        <p:spPr>
          <a:xfrm>
            <a:off x="161530" y="3257880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B7EDED-A302-4ADC-8B92-168EEF8510F3}"/>
              </a:ext>
            </a:extLst>
          </p:cNvPr>
          <p:cNvSpPr/>
          <p:nvPr/>
        </p:nvSpPr>
        <p:spPr>
          <a:xfrm>
            <a:off x="141585" y="2164671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6DD9A3-8102-4436-8DC2-D799EAE1EE57}"/>
              </a:ext>
            </a:extLst>
          </p:cNvPr>
          <p:cNvSpPr/>
          <p:nvPr/>
        </p:nvSpPr>
        <p:spPr>
          <a:xfrm>
            <a:off x="141585" y="4284987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18A4-302F-4020-BCF2-0C7E2379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019" y="866472"/>
            <a:ext cx="7525870" cy="10871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vi-VN" sz="32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vi-V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(103</a:t>
            </a:r>
            <a:r>
              <a:rPr lang="vi-VN" sz="32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&lt;  Cl</a:t>
            </a:r>
            <a:r>
              <a:rPr lang="vi-VN" sz="32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(111</a:t>
            </a:r>
            <a:r>
              <a:rPr lang="vi-VN" sz="32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</a:t>
            </a:r>
            <a:b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</a:t>
            </a:r>
            <a:r>
              <a:rPr lang="vi-VN" sz="32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vi-V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(98</a:t>
            </a:r>
            <a:r>
              <a:rPr lang="vi-VN" sz="32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&lt;   SCl</a:t>
            </a:r>
            <a:r>
              <a:rPr lang="vi-VN" sz="32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(103</a:t>
            </a:r>
            <a:r>
              <a:rPr lang="vi-VN" sz="32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CB20-61CA-4A59-B6F8-C8A9F4A6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4665191"/>
            <a:ext cx="10515600" cy="108715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vi-VN" sz="3200" dirty="0">
                <a:solidFill>
                  <a:srgbClr val="0000FF"/>
                </a:solidFill>
              </a:rPr>
              <a:t>Độ âm điện của  phối tử giảm dần.</a:t>
            </a:r>
          </a:p>
          <a:p>
            <a:pPr>
              <a:buFontTx/>
              <a:buChar char="-"/>
            </a:pPr>
            <a:r>
              <a:rPr lang="vi-VN" sz="3200" dirty="0">
                <a:solidFill>
                  <a:srgbClr val="0000FF"/>
                </a:solidFill>
              </a:rPr>
              <a:t>Kích thước của phối tử tăng dần.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38317-F0F7-4FD6-AB01-B36FB954146A}"/>
              </a:ext>
            </a:extLst>
          </p:cNvPr>
          <p:cNvSpPr txBox="1"/>
          <p:nvPr/>
        </p:nvSpPr>
        <p:spPr>
          <a:xfrm>
            <a:off x="89648" y="2075172"/>
            <a:ext cx="11860305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</a:rPr>
              <a:t>    </a:t>
            </a:r>
            <a:r>
              <a:rPr lang="vi-VN" sz="3200" dirty="0">
                <a:solidFill>
                  <a:srgbClr val="006600"/>
                </a:solidFill>
              </a:rPr>
              <a:t>NF</a:t>
            </a:r>
            <a:r>
              <a:rPr lang="vi-VN" sz="3200" baseline="-25000" dirty="0">
                <a:solidFill>
                  <a:srgbClr val="006600"/>
                </a:solidFill>
              </a:rPr>
              <a:t>3</a:t>
            </a:r>
            <a:r>
              <a:rPr lang="vi-VN" sz="3200" dirty="0">
                <a:solidFill>
                  <a:srgbClr val="006600"/>
                </a:solidFill>
              </a:rPr>
              <a:t>  (102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)        </a:t>
            </a:r>
            <a:r>
              <a:rPr lang="vi-VN" sz="3200" dirty="0">
                <a:solidFill>
                  <a:srgbClr val="CC00FF"/>
                </a:solidFill>
              </a:rPr>
              <a:t>PF</a:t>
            </a:r>
            <a:r>
              <a:rPr lang="vi-VN" sz="3200" baseline="-25000" dirty="0">
                <a:solidFill>
                  <a:srgbClr val="CC00FF"/>
                </a:solidFill>
              </a:rPr>
              <a:t>3</a:t>
            </a:r>
            <a:r>
              <a:rPr lang="vi-VN" sz="3200" dirty="0">
                <a:solidFill>
                  <a:srgbClr val="CC00FF"/>
                </a:solidFill>
              </a:rPr>
              <a:t>   (97</a:t>
            </a:r>
            <a:r>
              <a:rPr lang="vi-VN" sz="3200" baseline="30000" dirty="0">
                <a:solidFill>
                  <a:srgbClr val="CC00FF"/>
                </a:solidFill>
              </a:rPr>
              <a:t>0</a:t>
            </a:r>
            <a:r>
              <a:rPr lang="vi-VN" sz="3200" dirty="0">
                <a:solidFill>
                  <a:srgbClr val="CC00FF"/>
                </a:solidFill>
              </a:rPr>
              <a:t>)         </a:t>
            </a:r>
            <a:r>
              <a:rPr lang="vi-VN" sz="3200" dirty="0">
                <a:solidFill>
                  <a:srgbClr val="0000FF"/>
                </a:solidFill>
              </a:rPr>
              <a:t>AsF</a:t>
            </a:r>
            <a:r>
              <a:rPr lang="vi-VN" sz="3200" baseline="-25000" dirty="0">
                <a:solidFill>
                  <a:srgbClr val="0000FF"/>
                </a:solidFill>
              </a:rPr>
              <a:t>3  </a:t>
            </a:r>
            <a:r>
              <a:rPr lang="vi-VN" sz="3200" dirty="0">
                <a:solidFill>
                  <a:srgbClr val="0000FF"/>
                </a:solidFill>
              </a:rPr>
              <a:t>(96</a:t>
            </a:r>
            <a:r>
              <a:rPr lang="vi-VN" sz="3200" baseline="30000" dirty="0">
                <a:solidFill>
                  <a:srgbClr val="0000FF"/>
                </a:solidFill>
              </a:rPr>
              <a:t>0</a:t>
            </a:r>
            <a:r>
              <a:rPr lang="vi-VN" sz="3200" dirty="0">
                <a:solidFill>
                  <a:srgbClr val="0000FF"/>
                </a:solidFill>
              </a:rPr>
              <a:t>)       </a:t>
            </a:r>
            <a:r>
              <a:rPr lang="vi-VN" sz="3200" dirty="0">
                <a:solidFill>
                  <a:srgbClr val="C00000"/>
                </a:solidFill>
              </a:rPr>
              <a:t>SbF</a:t>
            </a:r>
            <a:r>
              <a:rPr lang="vi-VN" sz="3200" baseline="-25000" dirty="0">
                <a:solidFill>
                  <a:srgbClr val="C00000"/>
                </a:solidFill>
              </a:rPr>
              <a:t>3  </a:t>
            </a:r>
            <a:r>
              <a:rPr lang="vi-VN" sz="3200" dirty="0">
                <a:solidFill>
                  <a:srgbClr val="C00000"/>
                </a:solidFill>
              </a:rPr>
              <a:t>(95</a:t>
            </a:r>
            <a:r>
              <a:rPr lang="vi-VN" sz="3200" baseline="30000" dirty="0">
                <a:solidFill>
                  <a:srgbClr val="C00000"/>
                </a:solidFill>
              </a:rPr>
              <a:t>0</a:t>
            </a:r>
            <a:r>
              <a:rPr lang="vi-VN" sz="3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</a:rPr>
              <a:t>   </a:t>
            </a:r>
            <a:r>
              <a:rPr lang="vi-VN" sz="3200" dirty="0">
                <a:solidFill>
                  <a:srgbClr val="006600"/>
                </a:solidFill>
              </a:rPr>
              <a:t>NCl</a:t>
            </a:r>
            <a:r>
              <a:rPr lang="vi-VN" sz="3200" baseline="-25000" dirty="0">
                <a:solidFill>
                  <a:srgbClr val="006600"/>
                </a:solidFill>
              </a:rPr>
              <a:t>3</a:t>
            </a:r>
            <a:r>
              <a:rPr lang="vi-VN" sz="3200" dirty="0">
                <a:solidFill>
                  <a:srgbClr val="006600"/>
                </a:solidFill>
              </a:rPr>
              <a:t>  (107,1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)    </a:t>
            </a:r>
            <a:r>
              <a:rPr lang="vi-VN" sz="3200" dirty="0">
                <a:solidFill>
                  <a:srgbClr val="CC00FF"/>
                </a:solidFill>
              </a:rPr>
              <a:t>PCl</a:t>
            </a:r>
            <a:r>
              <a:rPr lang="vi-VN" sz="3200" baseline="-25000" dirty="0">
                <a:solidFill>
                  <a:srgbClr val="CC00FF"/>
                </a:solidFill>
              </a:rPr>
              <a:t>3</a:t>
            </a:r>
            <a:r>
              <a:rPr lang="vi-VN" sz="3200" dirty="0">
                <a:solidFill>
                  <a:srgbClr val="CC00FF"/>
                </a:solidFill>
              </a:rPr>
              <a:t>  (100</a:t>
            </a:r>
            <a:r>
              <a:rPr lang="vi-VN" sz="3200" baseline="30000" dirty="0">
                <a:solidFill>
                  <a:srgbClr val="CC00FF"/>
                </a:solidFill>
              </a:rPr>
              <a:t>0</a:t>
            </a:r>
            <a:r>
              <a:rPr lang="vi-VN" sz="3200" dirty="0">
                <a:solidFill>
                  <a:srgbClr val="CC00FF"/>
                </a:solidFill>
              </a:rPr>
              <a:t>)      </a:t>
            </a:r>
            <a:r>
              <a:rPr lang="vi-VN" sz="3200" dirty="0">
                <a:solidFill>
                  <a:srgbClr val="0000FF"/>
                </a:solidFill>
              </a:rPr>
              <a:t>AsCl</a:t>
            </a:r>
            <a:r>
              <a:rPr lang="vi-VN" sz="3200" baseline="-25000" dirty="0">
                <a:solidFill>
                  <a:srgbClr val="0000FF"/>
                </a:solidFill>
              </a:rPr>
              <a:t>3  </a:t>
            </a:r>
            <a:r>
              <a:rPr lang="vi-VN" sz="3200" dirty="0">
                <a:solidFill>
                  <a:srgbClr val="0000FF"/>
                </a:solidFill>
              </a:rPr>
              <a:t>(99</a:t>
            </a:r>
            <a:r>
              <a:rPr lang="vi-VN" sz="3200" baseline="30000" dirty="0">
                <a:solidFill>
                  <a:srgbClr val="0000FF"/>
                </a:solidFill>
              </a:rPr>
              <a:t>0</a:t>
            </a:r>
            <a:r>
              <a:rPr lang="vi-VN" sz="3200" dirty="0">
                <a:solidFill>
                  <a:srgbClr val="0000FF"/>
                </a:solidFill>
              </a:rPr>
              <a:t>)       </a:t>
            </a:r>
            <a:r>
              <a:rPr lang="vi-VN" sz="3200" dirty="0">
                <a:solidFill>
                  <a:srgbClr val="C00000"/>
                </a:solidFill>
              </a:rPr>
              <a:t>SbCl</a:t>
            </a:r>
            <a:r>
              <a:rPr lang="vi-VN" sz="3200" baseline="-25000" dirty="0">
                <a:solidFill>
                  <a:srgbClr val="C00000"/>
                </a:solidFill>
              </a:rPr>
              <a:t>3  </a:t>
            </a:r>
            <a:r>
              <a:rPr lang="vi-VN" sz="3200" dirty="0">
                <a:solidFill>
                  <a:srgbClr val="C00000"/>
                </a:solidFill>
              </a:rPr>
              <a:t>(97</a:t>
            </a:r>
            <a:r>
              <a:rPr lang="vi-VN" sz="3200" baseline="30000" dirty="0">
                <a:solidFill>
                  <a:srgbClr val="C00000"/>
                </a:solidFill>
              </a:rPr>
              <a:t>0</a:t>
            </a:r>
            <a:r>
              <a:rPr lang="vi-VN" sz="3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</a:rPr>
              <a:t>   </a:t>
            </a:r>
            <a:r>
              <a:rPr lang="vi-VN" sz="3200" dirty="0">
                <a:solidFill>
                  <a:srgbClr val="006600"/>
                </a:solidFill>
              </a:rPr>
              <a:t>NBr</a:t>
            </a:r>
            <a:r>
              <a:rPr lang="vi-VN" sz="3200" baseline="-25000" dirty="0">
                <a:solidFill>
                  <a:srgbClr val="006600"/>
                </a:solidFill>
              </a:rPr>
              <a:t>3</a:t>
            </a:r>
            <a:r>
              <a:rPr lang="vi-VN" sz="3200" dirty="0">
                <a:solidFill>
                  <a:srgbClr val="006600"/>
                </a:solidFill>
              </a:rPr>
              <a:t>  (107,8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)     </a:t>
            </a:r>
            <a:r>
              <a:rPr lang="vi-VN" sz="3200" dirty="0">
                <a:solidFill>
                  <a:srgbClr val="CC00FF"/>
                </a:solidFill>
              </a:rPr>
              <a:t>PBr</a:t>
            </a:r>
            <a:r>
              <a:rPr lang="vi-VN" sz="3200" baseline="-25000" dirty="0">
                <a:solidFill>
                  <a:srgbClr val="CC00FF"/>
                </a:solidFill>
              </a:rPr>
              <a:t>3</a:t>
            </a:r>
            <a:r>
              <a:rPr lang="vi-VN" sz="3200" dirty="0">
                <a:solidFill>
                  <a:srgbClr val="CC00FF"/>
                </a:solidFill>
              </a:rPr>
              <a:t> (101</a:t>
            </a:r>
            <a:r>
              <a:rPr lang="vi-VN" sz="3200" baseline="30000" dirty="0">
                <a:solidFill>
                  <a:srgbClr val="CC00FF"/>
                </a:solidFill>
              </a:rPr>
              <a:t>0</a:t>
            </a:r>
            <a:r>
              <a:rPr lang="vi-VN" sz="3200" dirty="0">
                <a:solidFill>
                  <a:srgbClr val="CC00FF"/>
                </a:solidFill>
              </a:rPr>
              <a:t>)      </a:t>
            </a:r>
            <a:r>
              <a:rPr lang="vi-VN" sz="3200" dirty="0">
                <a:solidFill>
                  <a:srgbClr val="0000FF"/>
                </a:solidFill>
              </a:rPr>
              <a:t>AsBr</a:t>
            </a:r>
            <a:r>
              <a:rPr lang="vi-VN" sz="3200" baseline="-25000" dirty="0">
                <a:solidFill>
                  <a:srgbClr val="0000FF"/>
                </a:solidFill>
              </a:rPr>
              <a:t>3 </a:t>
            </a:r>
            <a:r>
              <a:rPr lang="vi-VN" sz="3200" dirty="0">
                <a:solidFill>
                  <a:srgbClr val="0000FF"/>
                </a:solidFill>
              </a:rPr>
              <a:t>(100</a:t>
            </a:r>
            <a:r>
              <a:rPr lang="vi-VN" sz="3200" baseline="30000" dirty="0">
                <a:solidFill>
                  <a:srgbClr val="0000FF"/>
                </a:solidFill>
              </a:rPr>
              <a:t>0</a:t>
            </a:r>
            <a:r>
              <a:rPr lang="vi-VN" sz="3200" dirty="0">
                <a:solidFill>
                  <a:srgbClr val="0000FF"/>
                </a:solidFill>
              </a:rPr>
              <a:t>)     </a:t>
            </a:r>
            <a:r>
              <a:rPr lang="vi-VN" sz="3200" dirty="0">
                <a:solidFill>
                  <a:srgbClr val="C00000"/>
                </a:solidFill>
              </a:rPr>
              <a:t>SbBr</a:t>
            </a:r>
            <a:r>
              <a:rPr lang="vi-VN" sz="3200" baseline="-25000" dirty="0">
                <a:solidFill>
                  <a:srgbClr val="C00000"/>
                </a:solidFill>
              </a:rPr>
              <a:t>3  </a:t>
            </a:r>
            <a:r>
              <a:rPr lang="vi-VN" sz="3200" dirty="0">
                <a:solidFill>
                  <a:srgbClr val="C00000"/>
                </a:solidFill>
              </a:rPr>
              <a:t>(98</a:t>
            </a:r>
            <a:r>
              <a:rPr lang="vi-VN" sz="3200" baseline="30000" dirty="0">
                <a:solidFill>
                  <a:srgbClr val="C00000"/>
                </a:solidFill>
              </a:rPr>
              <a:t>0</a:t>
            </a:r>
            <a:r>
              <a:rPr lang="vi-VN" sz="3200" dirty="0">
                <a:solidFill>
                  <a:srgbClr val="C00000"/>
                </a:solidFill>
              </a:rPr>
              <a:t>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F509D-FD98-4A96-90EF-3389577EB3E4}"/>
              </a:ext>
            </a:extLst>
          </p:cNvPr>
          <p:cNvSpPr txBox="1"/>
          <p:nvPr/>
        </p:nvSpPr>
        <p:spPr>
          <a:xfrm>
            <a:off x="555812" y="267069"/>
            <a:ext cx="1139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</a:rPr>
              <a:t>SO SÁNH GÓC HÓA TRỊ CÓ PHỐI TỬ CÙNG PHÂN NHÓM ( B </a:t>
            </a:r>
            <a:r>
              <a:rPr lang="vi-V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 </a:t>
            </a:r>
            <a:r>
              <a:rPr lang="vi-VN" sz="2800" b="1" dirty="0">
                <a:solidFill>
                  <a:srgbClr val="FF0000"/>
                </a:solidFill>
              </a:rPr>
              <a:t>H).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FA95230-E0B2-4B0E-BC78-6A7B192C20A4}"/>
              </a:ext>
            </a:extLst>
          </p:cNvPr>
          <p:cNvSpPr/>
          <p:nvPr/>
        </p:nvSpPr>
        <p:spPr>
          <a:xfrm>
            <a:off x="7229139" y="4817905"/>
            <a:ext cx="188259" cy="77096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49AD-4AF8-48B0-AE05-8001A6ECE474}"/>
              </a:ext>
            </a:extLst>
          </p:cNvPr>
          <p:cNvSpPr txBox="1"/>
          <p:nvPr/>
        </p:nvSpPr>
        <p:spPr>
          <a:xfrm>
            <a:off x="7700682" y="4817905"/>
            <a:ext cx="4249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</a:rPr>
              <a:t>Góc hóa trị tăng dần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5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773AB-30AB-4533-960D-E1FB1CA8A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10" y="111444"/>
                <a:ext cx="11434194" cy="640079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Chọn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phương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án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b="1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đúng</a:t>
                </a:r>
                <a:r>
                  <a:rPr lang="vi-VN" sz="4100" b="1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và đầy đủ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Xét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hai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phân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  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100" dirty="0">
                  <a:latin typeface="Arial" panose="020B0604020202020204" pitchFamily="34" charset="0"/>
                  <a:ea typeface="Aachen" panose="02020500000000000000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4100" dirty="0">
                  <a:latin typeface="Arial" panose="020B0604020202020204" pitchFamily="34" charset="0"/>
                  <a:ea typeface="Aachen" panose="02020500000000000000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1) </a:t>
                </a:r>
                <a:r>
                  <a:rPr lang="en-US" sz="4100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dài</a:t>
                </a:r>
                <a:r>
                  <a:rPr lang="en-US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liên</a:t>
                </a:r>
                <a:r>
                  <a:rPr lang="en-US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kết</a:t>
                </a:r>
                <a:r>
                  <a:rPr lang="en-US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:  C</a:t>
                </a:r>
                <a:r>
                  <a:rPr lang="vi-VN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-</a:t>
                </a:r>
                <a:r>
                  <a:rPr lang="vi-VN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Cl &gt; C-</a:t>
                </a:r>
                <a:r>
                  <a:rPr lang="vi-VN" sz="4100" dirty="0">
                    <a:solidFill>
                      <a:srgbClr val="FF00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F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100" dirty="0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2) </a:t>
                </a:r>
                <a:r>
                  <a:rPr lang="en-US" sz="4100" dirty="0" err="1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Năng</a:t>
                </a:r>
                <a:r>
                  <a:rPr lang="en-US" sz="4100" dirty="0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lượng</a:t>
                </a:r>
                <a:r>
                  <a:rPr lang="en-US" sz="4100" dirty="0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liên</a:t>
                </a:r>
                <a:r>
                  <a:rPr lang="en-US" sz="4100" dirty="0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kết</a:t>
                </a:r>
                <a:r>
                  <a:rPr lang="en-US" sz="4100" dirty="0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: E(C-</a:t>
                </a:r>
                <a:r>
                  <a:rPr lang="vi-VN" sz="4100" dirty="0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F</a:t>
                </a:r>
                <a:r>
                  <a:rPr lang="en-US" sz="4100" dirty="0">
                    <a:solidFill>
                      <a:srgbClr val="006600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) &gt; E(C-Cl)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3)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Phân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dạng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hình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học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tứ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diện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lệch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cực</a:t>
                </a:r>
                <a:r>
                  <a:rPr lang="vi-VN" sz="4100" dirty="0">
                    <a:solidFill>
                      <a:srgbClr val="00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.</a:t>
                </a:r>
                <a:endParaRPr lang="en-US" sz="4100" dirty="0">
                  <a:solidFill>
                    <a:srgbClr val="0000FF"/>
                  </a:solidFill>
                  <a:latin typeface="Arial" panose="020B0604020202020204" pitchFamily="34" charset="0"/>
                  <a:ea typeface="Aachen" panose="02020500000000000000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4) </a:t>
                </a:r>
                <a:r>
                  <a:rPr lang="en-US" sz="4100" dirty="0" err="1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Góc</a:t>
                </a:r>
                <a:r>
                  <a:rPr lang="vi-VN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: </a:t>
                </a:r>
                <a:r>
                  <a:rPr lang="en-US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1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Aachen" panose="02020500000000000000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4100" b="0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Aachen" panose="02020500000000000000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vi-VN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F</a:t>
                </a:r>
                <a:r>
                  <a:rPr lang="en-US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 &lt;  Cl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1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Aachen" panose="02020500000000000000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410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Aachen" panose="02020500000000000000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Cl </a:t>
                </a:r>
                <a:r>
                  <a:rPr lang="en-US" sz="4100" dirty="0" err="1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vì</a:t>
                </a:r>
                <a:r>
                  <a:rPr lang="en-US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 </a:t>
                </a:r>
                <a:r>
                  <a:rPr lang="vi-VN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1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Aachen" panose="02020500000000000000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410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Aachen" panose="02020500000000000000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vi-VN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F</a:t>
                </a:r>
                <a:r>
                  <a:rPr lang="en-US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&lt;109,5</a:t>
                </a:r>
                <a:r>
                  <a:rPr lang="en-US" sz="4100" baseline="300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0</a:t>
                </a:r>
                <a:r>
                  <a:rPr lang="en-US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và</a:t>
                </a:r>
                <a:r>
                  <a:rPr lang="en-US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Cl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1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Aachen" panose="02020500000000000000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410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Aachen" panose="02020500000000000000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41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Cl &gt;109,5</a:t>
                </a:r>
                <a:r>
                  <a:rPr lang="en-US" sz="4100" baseline="30000" dirty="0">
                    <a:solidFill>
                      <a:srgbClr val="CC00FF"/>
                    </a:solidFill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0</a:t>
                </a:r>
                <a:endParaRPr lang="en-US" sz="4100" dirty="0">
                  <a:solidFill>
                    <a:srgbClr val="CC00FF"/>
                  </a:solidFill>
                  <a:latin typeface="Arial" panose="020B0604020202020204" pitchFamily="34" charset="0"/>
                  <a:ea typeface="Aachen" panose="02020500000000000000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100" b="1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A.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Chỉ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2,3	        </a:t>
                </a:r>
                <a:r>
                  <a:rPr lang="en-US" sz="4100" b="1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B.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Chỉ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1,2	           </a:t>
                </a:r>
                <a:r>
                  <a:rPr lang="en-US" sz="4100" b="1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C.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Tất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cả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	                 </a:t>
                </a:r>
                <a:r>
                  <a:rPr lang="en-US" sz="4100" b="1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D. </a:t>
                </a:r>
                <a:r>
                  <a:rPr lang="en-US" sz="4100" dirty="0" err="1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Chỉ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 1,</a:t>
                </a:r>
                <a:r>
                  <a:rPr lang="vi-VN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2,</a:t>
                </a:r>
                <a:r>
                  <a:rPr lang="en-US" sz="4100" dirty="0">
                    <a:latin typeface="Arial" panose="020B0604020202020204" pitchFamily="34" charset="0"/>
                    <a:ea typeface="Aachen" panose="02020500000000000000" pitchFamily="18" charset="0"/>
                    <a:cs typeface="Arial" panose="020B0604020202020204" pitchFamily="34" charset="0"/>
                  </a:rPr>
                  <a:t>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773AB-30AB-4533-960D-E1FB1CA8A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10" y="111444"/>
                <a:ext cx="11434194" cy="6400799"/>
              </a:xfrm>
              <a:blipFill>
                <a:blip r:embed="rId2"/>
                <a:stretch>
                  <a:fillRect l="-1119" b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ết quả hình ảnh cho CFCL3">
            <a:extLst>
              <a:ext uri="{FF2B5EF4-FFF2-40B4-BE49-F238E27FC236}">
                <a16:creationId xmlns:a16="http://schemas.microsoft.com/office/drawing/2014/main" id="{7064135D-3012-402A-991A-C07C092FB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47" y="939568"/>
            <a:ext cx="2547456" cy="19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CF3Cl">
            <a:extLst>
              <a:ext uri="{FF2B5EF4-FFF2-40B4-BE49-F238E27FC236}">
                <a16:creationId xmlns:a16="http://schemas.microsoft.com/office/drawing/2014/main" id="{D9F3B347-22FD-4571-8FFB-72D7B1871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04" y="1007970"/>
            <a:ext cx="2776755" cy="19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255022D-2311-4D72-B6C8-D7DA5F61B647}"/>
              </a:ext>
            </a:extLst>
          </p:cNvPr>
          <p:cNvSpPr/>
          <p:nvPr/>
        </p:nvSpPr>
        <p:spPr>
          <a:xfrm>
            <a:off x="5784209" y="5820603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12764-F86D-4DE9-B254-3CF22E227A22}"/>
              </a:ext>
            </a:extLst>
          </p:cNvPr>
          <p:cNvSpPr txBox="1"/>
          <p:nvPr/>
        </p:nvSpPr>
        <p:spPr>
          <a:xfrm>
            <a:off x="1577130" y="2218861"/>
            <a:ext cx="104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C00000"/>
                </a:solidFill>
              </a:rPr>
              <a:t>111,5</a:t>
            </a:r>
            <a:r>
              <a:rPr lang="vi-VN" sz="2400" baseline="30000" dirty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4E2D9-6A82-49E5-B049-EF49FC2288CD}"/>
              </a:ext>
            </a:extLst>
          </p:cNvPr>
          <p:cNvSpPr txBox="1"/>
          <p:nvPr/>
        </p:nvSpPr>
        <p:spPr>
          <a:xfrm>
            <a:off x="5466825" y="2332139"/>
            <a:ext cx="107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C00000"/>
                </a:solidFill>
              </a:rPr>
              <a:t>108,6</a:t>
            </a:r>
            <a:r>
              <a:rPr lang="vi-VN" sz="2400" baseline="30000" dirty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31F7E-2DEF-4C55-8AB9-06D81CA0C02E}"/>
              </a:ext>
            </a:extLst>
          </p:cNvPr>
          <p:cNvSpPr txBox="1"/>
          <p:nvPr/>
        </p:nvSpPr>
        <p:spPr>
          <a:xfrm>
            <a:off x="8297760" y="1007970"/>
            <a:ext cx="37009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0000FF"/>
                </a:solidFill>
              </a:rPr>
              <a:t>Trong phân tử, dùng độ âm điện phối tử so sánh góc hóa trị.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ết quả hình ảnh cho CH3Cl bond angle">
            <a:extLst>
              <a:ext uri="{FF2B5EF4-FFF2-40B4-BE49-F238E27FC236}">
                <a16:creationId xmlns:a16="http://schemas.microsoft.com/office/drawing/2014/main" id="{864FF6D4-F118-4BB6-8481-18431C7B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0" y="722160"/>
            <a:ext cx="4637051" cy="277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9743A-32A8-4AC3-8B7D-BC9632124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17" y="911178"/>
            <a:ext cx="4336340" cy="2517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DED21-58A5-4186-A1BA-2B60B49B3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27" y="3309517"/>
            <a:ext cx="6551406" cy="3297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1A177-35B8-4DDD-91C3-1F60B5308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3" y="3335037"/>
            <a:ext cx="3768228" cy="3297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735BFA-50CC-42EF-B510-3009A05E01DD}"/>
              </a:ext>
            </a:extLst>
          </p:cNvPr>
          <p:cNvSpPr txBox="1"/>
          <p:nvPr/>
        </p:nvSpPr>
        <p:spPr>
          <a:xfrm>
            <a:off x="3195022" y="5561823"/>
            <a:ext cx="140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109,5</a:t>
            </a:r>
            <a:r>
              <a:rPr lang="vi-VN" sz="3200" b="1" baseline="30000" dirty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90245-73C3-4CB6-8F17-4266A43CD6EF}"/>
              </a:ext>
            </a:extLst>
          </p:cNvPr>
          <p:cNvSpPr txBox="1"/>
          <p:nvPr/>
        </p:nvSpPr>
        <p:spPr>
          <a:xfrm>
            <a:off x="6980679" y="5854210"/>
            <a:ext cx="140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111,5</a:t>
            </a:r>
            <a:r>
              <a:rPr lang="vi-VN" sz="3200" b="1" baseline="30000" dirty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CB5B2-90D1-4AAD-B203-930D116ED94C}"/>
              </a:ext>
            </a:extLst>
          </p:cNvPr>
          <p:cNvSpPr txBox="1"/>
          <p:nvPr/>
        </p:nvSpPr>
        <p:spPr>
          <a:xfrm>
            <a:off x="462579" y="196267"/>
            <a:ext cx="1163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0000FF"/>
                </a:solidFill>
              </a:rPr>
              <a:t>Trong phân tử, dùng độ âm điện phối tử so sánh góc hóa trị.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6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Kết quả hình ảnh cho SO2Cl2">
            <a:extLst>
              <a:ext uri="{FF2B5EF4-FFF2-40B4-BE49-F238E27FC236}">
                <a16:creationId xmlns:a16="http://schemas.microsoft.com/office/drawing/2014/main" id="{34BB5ED1-7A08-4E1F-9E49-F2D9AEBC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6" y="1409253"/>
            <a:ext cx="3980330" cy="248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ết quả hình ảnh cho SOCl2 bond angle">
            <a:extLst>
              <a:ext uri="{FF2B5EF4-FFF2-40B4-BE49-F238E27FC236}">
                <a16:creationId xmlns:a16="http://schemas.microsoft.com/office/drawing/2014/main" id="{74F1E46B-1DA6-4748-B21C-A0367B22F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53" y="1172583"/>
            <a:ext cx="3980330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SOF2 bond angle">
            <a:extLst>
              <a:ext uri="{FF2B5EF4-FFF2-40B4-BE49-F238E27FC236}">
                <a16:creationId xmlns:a16="http://schemas.microsoft.com/office/drawing/2014/main" id="{1280F38E-FDEB-4620-8CAA-ACEF12FF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092" y="3894267"/>
            <a:ext cx="4341253" cy="26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SO2F2 bond angle">
            <a:extLst>
              <a:ext uri="{FF2B5EF4-FFF2-40B4-BE49-F238E27FC236}">
                <a16:creationId xmlns:a16="http://schemas.microsoft.com/office/drawing/2014/main" id="{FE8630FF-07EE-4124-8A7B-7A89A32C6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6" y="3894268"/>
            <a:ext cx="4130936" cy="26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9F8B0-F2AC-4BFF-9732-181906E379A4}"/>
              </a:ext>
            </a:extLst>
          </p:cNvPr>
          <p:cNvSpPr txBox="1"/>
          <p:nvPr/>
        </p:nvSpPr>
        <p:spPr>
          <a:xfrm>
            <a:off x="659035" y="430649"/>
            <a:ext cx="1191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0000FF"/>
                </a:solidFill>
              </a:rPr>
              <a:t>Trong phân tử, dùng lk đôi, lk đơn so sánh góc hóa trị.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6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ết quả hình ảnh cho angle  SOF2">
            <a:extLst>
              <a:ext uri="{FF2B5EF4-FFF2-40B4-BE49-F238E27FC236}">
                <a16:creationId xmlns:a16="http://schemas.microsoft.com/office/drawing/2014/main" id="{05A8AA4F-099D-4218-A986-6A0CE58E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64" y="3531010"/>
            <a:ext cx="4797911" cy="276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ết quả hình ảnh cho angle  SOF2">
            <a:extLst>
              <a:ext uri="{FF2B5EF4-FFF2-40B4-BE49-F238E27FC236}">
                <a16:creationId xmlns:a16="http://schemas.microsoft.com/office/drawing/2014/main" id="{21EDDE56-49A4-48E6-A060-B29F12A4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79" y="1017061"/>
            <a:ext cx="3791396" cy="273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ết quả hình ảnh cho bond angle COCl2">
            <a:extLst>
              <a:ext uri="{FF2B5EF4-FFF2-40B4-BE49-F238E27FC236}">
                <a16:creationId xmlns:a16="http://schemas.microsoft.com/office/drawing/2014/main" id="{5052D236-F3ED-4871-B21F-262644F8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23" y="1027500"/>
            <a:ext cx="4087401" cy="229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ết quả hình ảnh cho bond angle COF2">
            <a:extLst>
              <a:ext uri="{FF2B5EF4-FFF2-40B4-BE49-F238E27FC236}">
                <a16:creationId xmlns:a16="http://schemas.microsoft.com/office/drawing/2014/main" id="{0F66183E-FA09-4AF2-BA03-DA55902D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3214219"/>
            <a:ext cx="5529936" cy="30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A6032-8B6A-4402-89BA-A02ABFF32D60}"/>
              </a:ext>
            </a:extLst>
          </p:cNvPr>
          <p:cNvSpPr txBox="1"/>
          <p:nvPr/>
        </p:nvSpPr>
        <p:spPr>
          <a:xfrm>
            <a:off x="1302182" y="5456345"/>
            <a:ext cx="101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108</a:t>
            </a:r>
            <a:r>
              <a:rPr lang="vi-VN" sz="3200" b="1" baseline="30000" dirty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C8DF-F50D-4F8A-8C50-28BD3BF8C3D9}"/>
              </a:ext>
            </a:extLst>
          </p:cNvPr>
          <p:cNvSpPr txBox="1"/>
          <p:nvPr/>
        </p:nvSpPr>
        <p:spPr>
          <a:xfrm>
            <a:off x="2044206" y="4753907"/>
            <a:ext cx="101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126</a:t>
            </a:r>
            <a:r>
              <a:rPr lang="vi-VN" sz="3200" b="1" baseline="30000" dirty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330BF-355F-459E-9B45-1FBD27F25199}"/>
              </a:ext>
            </a:extLst>
          </p:cNvPr>
          <p:cNvSpPr txBox="1"/>
          <p:nvPr/>
        </p:nvSpPr>
        <p:spPr>
          <a:xfrm>
            <a:off x="3475225" y="1076460"/>
            <a:ext cx="1805187" cy="1253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38B0-F81C-430A-ABE7-1EF343B94F08}"/>
              </a:ext>
            </a:extLst>
          </p:cNvPr>
          <p:cNvSpPr txBox="1"/>
          <p:nvPr/>
        </p:nvSpPr>
        <p:spPr>
          <a:xfrm>
            <a:off x="3374628" y="1727370"/>
            <a:ext cx="1411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124,1</a:t>
            </a:r>
            <a:r>
              <a:rPr lang="vi-VN" sz="3200" b="1" baseline="30000" dirty="0">
                <a:solidFill>
                  <a:srgbClr val="FF0000"/>
                </a:solidFill>
              </a:rPr>
              <a:t>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07FF5-1F4D-4AD5-BDBB-1BD556363A4F}"/>
              </a:ext>
            </a:extLst>
          </p:cNvPr>
          <p:cNvSpPr txBox="1"/>
          <p:nvPr/>
        </p:nvSpPr>
        <p:spPr>
          <a:xfrm>
            <a:off x="659035" y="430649"/>
            <a:ext cx="1093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0000FF"/>
                </a:solidFill>
              </a:rPr>
              <a:t>Trong phân tử, dùng lk đôi, lk đơn so sánh góc hóa trị.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38317-F0F7-4FD6-AB01-B36FB954146A}"/>
              </a:ext>
            </a:extLst>
          </p:cNvPr>
          <p:cNvSpPr txBox="1"/>
          <p:nvPr/>
        </p:nvSpPr>
        <p:spPr>
          <a:xfrm>
            <a:off x="0" y="213022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CC00FF"/>
                </a:solidFill>
              </a:rPr>
              <a:t> </a:t>
            </a:r>
            <a:r>
              <a:rPr lang="vi-VN" sz="3200" b="1" dirty="0">
                <a:solidFill>
                  <a:srgbClr val="FF0000"/>
                </a:solidFill>
              </a:rPr>
              <a:t>SO SÁNH AH</a:t>
            </a:r>
            <a:r>
              <a:rPr lang="vi-VN" sz="3200" b="1" baseline="-25000" dirty="0">
                <a:solidFill>
                  <a:srgbClr val="FF0000"/>
                </a:solidFill>
              </a:rPr>
              <a:t>n</a:t>
            </a:r>
            <a:r>
              <a:rPr lang="vi-VN" sz="3200" b="1" dirty="0">
                <a:solidFill>
                  <a:srgbClr val="FF0000"/>
                </a:solidFill>
              </a:rPr>
              <a:t> và AB</a:t>
            </a:r>
            <a:r>
              <a:rPr lang="vi-VN" sz="3200" b="1" baseline="-25000" dirty="0">
                <a:solidFill>
                  <a:srgbClr val="FF0000"/>
                </a:solidFill>
              </a:rPr>
              <a:t>n </a:t>
            </a:r>
            <a:r>
              <a:rPr lang="vi-VN" sz="3200" b="1" dirty="0">
                <a:solidFill>
                  <a:srgbClr val="FF0000"/>
                </a:solidFill>
              </a:rPr>
              <a:t>, A hay B thuộc chu kỳ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vi-VN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</a:t>
            </a:r>
            <a:r>
              <a:rPr lang="vi-VN" sz="3200" b="1" dirty="0">
                <a:solidFill>
                  <a:srgbClr val="FF0000"/>
                </a:solidFill>
              </a:rPr>
              <a:t> 3</a:t>
            </a:r>
            <a:r>
              <a:rPr lang="vi-VN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vi-VN" sz="3200" b="1" dirty="0">
                <a:solidFill>
                  <a:srgbClr val="FF0000"/>
                </a:solidFill>
              </a:rPr>
              <a:t> kích thước</a:t>
            </a:r>
          </a:p>
          <a:p>
            <a:endParaRPr lang="vi-VN" sz="3200" b="1" dirty="0">
              <a:solidFill>
                <a:srgbClr val="FF0000"/>
              </a:solidFill>
            </a:endParaRPr>
          </a:p>
          <a:p>
            <a:r>
              <a:rPr lang="vi-VN" sz="3200" dirty="0">
                <a:cs typeface="Arial" panose="020B0604020202020204" pitchFamily="34" charset="0"/>
              </a:rPr>
              <a:t>    H</a:t>
            </a:r>
            <a:r>
              <a:rPr lang="vi-VN" sz="3200" baseline="-25000" dirty="0">
                <a:cs typeface="Arial" panose="020B0604020202020204" pitchFamily="34" charset="0"/>
              </a:rPr>
              <a:t>2</a:t>
            </a:r>
            <a:r>
              <a:rPr lang="vi-VN" sz="3200" dirty="0">
                <a:cs typeface="Arial" panose="020B0604020202020204" pitchFamily="34" charset="0"/>
              </a:rPr>
              <a:t>O (104,5</a:t>
            </a:r>
            <a:r>
              <a:rPr lang="vi-VN" sz="3200" baseline="30000" dirty="0">
                <a:cs typeface="Arial" panose="020B0604020202020204" pitchFamily="34" charset="0"/>
              </a:rPr>
              <a:t>0</a:t>
            </a:r>
            <a:r>
              <a:rPr lang="vi-VN" sz="3200" dirty="0">
                <a:cs typeface="Arial" panose="020B0604020202020204" pitchFamily="34" charset="0"/>
              </a:rPr>
              <a:t>) &lt; Cl</a:t>
            </a:r>
            <a:r>
              <a:rPr lang="vi-VN" sz="3200" baseline="-25000" dirty="0">
                <a:cs typeface="Arial" panose="020B0604020202020204" pitchFamily="34" charset="0"/>
              </a:rPr>
              <a:t>2</a:t>
            </a:r>
            <a:r>
              <a:rPr lang="vi-VN" sz="3200" dirty="0">
                <a:cs typeface="Arial" panose="020B0604020202020204" pitchFamily="34" charset="0"/>
              </a:rPr>
              <a:t>O (111</a:t>
            </a:r>
            <a:r>
              <a:rPr lang="vi-VN" sz="3200" baseline="30000" dirty="0">
                <a:cs typeface="Arial" panose="020B0604020202020204" pitchFamily="34" charset="0"/>
              </a:rPr>
              <a:t>0</a:t>
            </a:r>
            <a:r>
              <a:rPr lang="vi-VN" sz="3200" dirty="0">
                <a:cs typeface="Arial" panose="020B0604020202020204" pitchFamily="34" charset="0"/>
              </a:rPr>
              <a:t>)  ;    </a:t>
            </a:r>
            <a:r>
              <a:rPr lang="vi-VN" sz="3200" dirty="0">
                <a:solidFill>
                  <a:srgbClr val="006600"/>
                </a:solidFill>
                <a:cs typeface="Arial" panose="020B0604020202020204" pitchFamily="34" charset="0"/>
              </a:rPr>
              <a:t>H</a:t>
            </a:r>
            <a:r>
              <a:rPr lang="vi-VN" sz="3200" baseline="-25000" dirty="0">
                <a:solidFill>
                  <a:srgbClr val="006600"/>
                </a:solidFill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6600"/>
                </a:solidFill>
                <a:cs typeface="Arial" panose="020B0604020202020204" pitchFamily="34" charset="0"/>
              </a:rPr>
              <a:t>S (92</a:t>
            </a:r>
            <a:r>
              <a:rPr lang="vi-VN" sz="3200" baseline="30000" dirty="0">
                <a:solidFill>
                  <a:srgbClr val="006600"/>
                </a:solidFill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6600"/>
                </a:solidFill>
                <a:cs typeface="Arial" panose="020B0604020202020204" pitchFamily="34" charset="0"/>
              </a:rPr>
              <a:t>)  &lt; </a:t>
            </a:r>
            <a:r>
              <a:rPr lang="vi-VN" sz="3200" dirty="0">
                <a:solidFill>
                  <a:srgbClr val="006600"/>
                </a:solidFill>
              </a:rPr>
              <a:t> </a:t>
            </a:r>
            <a:r>
              <a:rPr lang="vi-VN" sz="3200" dirty="0">
                <a:solidFill>
                  <a:srgbClr val="006600"/>
                </a:solidFill>
                <a:cs typeface="Arial" panose="020B0604020202020204" pitchFamily="34" charset="0"/>
              </a:rPr>
              <a:t>SF</a:t>
            </a:r>
            <a:r>
              <a:rPr lang="vi-VN" sz="3200" baseline="-25000" dirty="0">
                <a:solidFill>
                  <a:srgbClr val="006600"/>
                </a:solidFill>
                <a:cs typeface="Arial" panose="020B0604020202020204" pitchFamily="34" charset="0"/>
              </a:rPr>
              <a:t>2  </a:t>
            </a:r>
            <a:r>
              <a:rPr lang="vi-VN" sz="3200" dirty="0">
                <a:solidFill>
                  <a:srgbClr val="006600"/>
                </a:solidFill>
                <a:cs typeface="Arial" panose="020B0604020202020204" pitchFamily="34" charset="0"/>
              </a:rPr>
              <a:t>(98</a:t>
            </a:r>
            <a:r>
              <a:rPr lang="vi-VN" sz="3200" baseline="30000" dirty="0">
                <a:solidFill>
                  <a:srgbClr val="006600"/>
                </a:solidFill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6600"/>
                </a:solidFill>
                <a:cs typeface="Arial" panose="020B0604020202020204" pitchFamily="34" charset="0"/>
              </a:rPr>
              <a:t>) </a:t>
            </a:r>
            <a:endParaRPr lang="vi-VN" sz="3200" dirty="0">
              <a:solidFill>
                <a:srgbClr val="CC00FF"/>
              </a:solidFill>
            </a:endParaRPr>
          </a:p>
          <a:p>
            <a:r>
              <a:rPr lang="vi-VN" sz="3200" dirty="0">
                <a:solidFill>
                  <a:srgbClr val="CC00FF"/>
                </a:solidFill>
              </a:rPr>
              <a:t>                                                               </a:t>
            </a:r>
            <a:endParaRPr lang="vi-VN" sz="3200" dirty="0">
              <a:solidFill>
                <a:srgbClr val="006600"/>
              </a:solidFill>
              <a:cs typeface="Arial" panose="020B0604020202020204" pitchFamily="34" charset="0"/>
            </a:endParaRPr>
          </a:p>
          <a:p>
            <a:r>
              <a:rPr lang="vi-VN" sz="3200" dirty="0">
                <a:solidFill>
                  <a:srgbClr val="CC00FF"/>
                </a:solidFill>
              </a:rPr>
              <a:t>    </a:t>
            </a:r>
            <a:r>
              <a:rPr lang="vi-VN" sz="3200" dirty="0">
                <a:solidFill>
                  <a:srgbClr val="0000FF"/>
                </a:solidFill>
              </a:rPr>
              <a:t>NH</a:t>
            </a:r>
            <a:r>
              <a:rPr lang="vi-VN" sz="3200" baseline="-25000" dirty="0">
                <a:solidFill>
                  <a:srgbClr val="0000FF"/>
                </a:solidFill>
              </a:rPr>
              <a:t>3</a:t>
            </a:r>
            <a:r>
              <a:rPr lang="vi-VN" sz="3200" dirty="0">
                <a:solidFill>
                  <a:srgbClr val="0000FF"/>
                </a:solidFill>
              </a:rPr>
              <a:t> (107,3</a:t>
            </a:r>
            <a:r>
              <a:rPr lang="vi-VN" sz="3200" baseline="30000" dirty="0">
                <a:solidFill>
                  <a:srgbClr val="0000FF"/>
                </a:solidFill>
              </a:rPr>
              <a:t>0</a:t>
            </a:r>
            <a:r>
              <a:rPr lang="vi-VN" sz="3200" dirty="0">
                <a:solidFill>
                  <a:srgbClr val="0000FF"/>
                </a:solidFill>
              </a:rPr>
              <a:t>) &lt; NBr</a:t>
            </a:r>
            <a:r>
              <a:rPr lang="vi-VN" sz="3200" baseline="-25000" dirty="0">
                <a:solidFill>
                  <a:srgbClr val="0000FF"/>
                </a:solidFill>
              </a:rPr>
              <a:t>3</a:t>
            </a:r>
            <a:r>
              <a:rPr lang="vi-VN" sz="3200" dirty="0">
                <a:solidFill>
                  <a:srgbClr val="0000FF"/>
                </a:solidFill>
              </a:rPr>
              <a:t> (107,8</a:t>
            </a:r>
            <a:r>
              <a:rPr lang="vi-VN" sz="3200" baseline="30000" dirty="0">
                <a:solidFill>
                  <a:srgbClr val="0000FF"/>
                </a:solidFill>
              </a:rPr>
              <a:t>0</a:t>
            </a:r>
            <a:r>
              <a:rPr lang="vi-VN" sz="3200" dirty="0">
                <a:solidFill>
                  <a:srgbClr val="0000FF"/>
                </a:solidFill>
              </a:rPr>
              <a:t>) ;  </a:t>
            </a:r>
            <a:r>
              <a:rPr lang="vi-VN" sz="3200" dirty="0">
                <a:solidFill>
                  <a:srgbClr val="C00000"/>
                </a:solidFill>
              </a:rPr>
              <a:t>PH</a:t>
            </a:r>
            <a:r>
              <a:rPr lang="vi-VN" sz="3200" baseline="-25000" dirty="0">
                <a:solidFill>
                  <a:srgbClr val="C00000"/>
                </a:solidFill>
              </a:rPr>
              <a:t>3</a:t>
            </a:r>
            <a:r>
              <a:rPr lang="vi-VN" sz="3200" dirty="0">
                <a:solidFill>
                  <a:srgbClr val="C00000"/>
                </a:solidFill>
              </a:rPr>
              <a:t> (93,5</a:t>
            </a:r>
            <a:r>
              <a:rPr lang="vi-VN" sz="3200" baseline="30000" dirty="0">
                <a:solidFill>
                  <a:srgbClr val="C00000"/>
                </a:solidFill>
              </a:rPr>
              <a:t>0</a:t>
            </a:r>
            <a:r>
              <a:rPr lang="vi-VN" sz="3200" dirty="0">
                <a:solidFill>
                  <a:srgbClr val="C00000"/>
                </a:solidFill>
              </a:rPr>
              <a:t>)   &lt;    PF</a:t>
            </a:r>
            <a:r>
              <a:rPr lang="vi-VN" sz="3200" baseline="-25000" dirty="0">
                <a:solidFill>
                  <a:srgbClr val="C00000"/>
                </a:solidFill>
              </a:rPr>
              <a:t>3</a:t>
            </a:r>
            <a:r>
              <a:rPr lang="vi-VN" sz="3200" dirty="0">
                <a:solidFill>
                  <a:srgbClr val="C00000"/>
                </a:solidFill>
              </a:rPr>
              <a:t>(97</a:t>
            </a:r>
            <a:r>
              <a:rPr lang="vi-VN" sz="3200" baseline="30000" dirty="0">
                <a:solidFill>
                  <a:srgbClr val="C00000"/>
                </a:solidFill>
              </a:rPr>
              <a:t>0</a:t>
            </a:r>
            <a:r>
              <a:rPr lang="vi-VN" sz="3200" dirty="0">
                <a:solidFill>
                  <a:srgbClr val="C00000"/>
                </a:solidFill>
              </a:rPr>
              <a:t>) </a:t>
            </a:r>
            <a:endParaRPr lang="vi-VN" sz="3200" dirty="0">
              <a:solidFill>
                <a:srgbClr val="0000FF"/>
              </a:solidFill>
            </a:endParaRPr>
          </a:p>
          <a:p>
            <a:r>
              <a:rPr lang="vi-VN" sz="3200" dirty="0">
                <a:solidFill>
                  <a:srgbClr val="CC00FF"/>
                </a:solidFill>
              </a:rPr>
              <a:t>                                                            </a:t>
            </a:r>
            <a:endParaRPr lang="vi-VN" sz="3200" dirty="0">
              <a:solidFill>
                <a:srgbClr val="C00000"/>
              </a:solidFill>
            </a:endParaRPr>
          </a:p>
          <a:p>
            <a:r>
              <a:rPr lang="vi-VN" sz="3200" dirty="0">
                <a:solidFill>
                  <a:srgbClr val="CC00FF"/>
                </a:solidFill>
              </a:rPr>
              <a:t>     </a:t>
            </a:r>
            <a:r>
              <a:rPr lang="vi-VN" sz="3200" dirty="0">
                <a:solidFill>
                  <a:srgbClr val="006600"/>
                </a:solidFill>
              </a:rPr>
              <a:t>AsH</a:t>
            </a:r>
            <a:r>
              <a:rPr lang="vi-VN" sz="3200" baseline="-25000" dirty="0">
                <a:solidFill>
                  <a:srgbClr val="006600"/>
                </a:solidFill>
              </a:rPr>
              <a:t>3</a:t>
            </a:r>
            <a:r>
              <a:rPr lang="vi-VN" sz="3200" dirty="0">
                <a:solidFill>
                  <a:srgbClr val="006600"/>
                </a:solidFill>
              </a:rPr>
              <a:t> (92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)   &lt;    AsF</a:t>
            </a:r>
            <a:r>
              <a:rPr lang="vi-VN" sz="3200" baseline="-25000" dirty="0">
                <a:solidFill>
                  <a:srgbClr val="006600"/>
                </a:solidFill>
              </a:rPr>
              <a:t>3</a:t>
            </a:r>
            <a:r>
              <a:rPr lang="vi-VN" sz="3200" dirty="0">
                <a:solidFill>
                  <a:srgbClr val="006600"/>
                </a:solidFill>
              </a:rPr>
              <a:t> (96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)    ;  </a:t>
            </a:r>
            <a:r>
              <a:rPr lang="vi-VN" sz="3200" dirty="0">
                <a:solidFill>
                  <a:srgbClr val="CC00FF"/>
                </a:solidFill>
              </a:rPr>
              <a:t>SbH</a:t>
            </a:r>
            <a:r>
              <a:rPr lang="vi-VN" sz="3200" baseline="-25000" dirty="0">
                <a:solidFill>
                  <a:srgbClr val="CC00FF"/>
                </a:solidFill>
              </a:rPr>
              <a:t>3</a:t>
            </a:r>
            <a:r>
              <a:rPr lang="vi-VN" sz="3200" dirty="0">
                <a:solidFill>
                  <a:srgbClr val="CC00FF"/>
                </a:solidFill>
              </a:rPr>
              <a:t>(92</a:t>
            </a:r>
            <a:r>
              <a:rPr lang="vi-VN" sz="3200" baseline="30000" dirty="0">
                <a:solidFill>
                  <a:srgbClr val="CC00FF"/>
                </a:solidFill>
              </a:rPr>
              <a:t>0</a:t>
            </a:r>
            <a:r>
              <a:rPr lang="vi-VN" sz="3200" dirty="0">
                <a:solidFill>
                  <a:srgbClr val="CC00FF"/>
                </a:solidFill>
              </a:rPr>
              <a:t>)     &lt;    SbF</a:t>
            </a:r>
            <a:r>
              <a:rPr lang="vi-VN" sz="3200" baseline="-25000" dirty="0">
                <a:solidFill>
                  <a:srgbClr val="CC00FF"/>
                </a:solidFill>
              </a:rPr>
              <a:t>3</a:t>
            </a:r>
            <a:r>
              <a:rPr lang="vi-VN" sz="3200" dirty="0">
                <a:solidFill>
                  <a:srgbClr val="CC00FF"/>
                </a:solidFill>
              </a:rPr>
              <a:t>(96</a:t>
            </a:r>
            <a:r>
              <a:rPr lang="vi-VN" sz="3200" baseline="30000" dirty="0">
                <a:solidFill>
                  <a:srgbClr val="CC00FF"/>
                </a:solidFill>
              </a:rPr>
              <a:t>0</a:t>
            </a:r>
            <a:r>
              <a:rPr lang="vi-VN" sz="3200" dirty="0">
                <a:solidFill>
                  <a:srgbClr val="CC00FF"/>
                </a:solidFill>
              </a:rPr>
              <a:t>)</a:t>
            </a:r>
          </a:p>
          <a:p>
            <a:endParaRPr lang="vi-VN" sz="3200" dirty="0">
              <a:solidFill>
                <a:srgbClr val="006600"/>
              </a:solidFill>
            </a:endParaRPr>
          </a:p>
          <a:p>
            <a:r>
              <a:rPr lang="vi-VN" sz="3200" dirty="0">
                <a:solidFill>
                  <a:srgbClr val="006600"/>
                </a:solidFill>
              </a:rPr>
              <a:t>                                                            </a:t>
            </a:r>
            <a:r>
              <a:rPr lang="vi-VN" sz="3200" dirty="0">
                <a:solidFill>
                  <a:srgbClr val="CC00FF"/>
                </a:solidFill>
              </a:rPr>
              <a:t>   </a:t>
            </a:r>
            <a:endParaRPr lang="en-US" sz="3200" dirty="0">
              <a:solidFill>
                <a:srgbClr val="CC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F509D-FD98-4A96-90EF-3389577EB3E4}"/>
              </a:ext>
            </a:extLst>
          </p:cNvPr>
          <p:cNvSpPr txBox="1"/>
          <p:nvPr/>
        </p:nvSpPr>
        <p:spPr>
          <a:xfrm>
            <a:off x="246528" y="203465"/>
            <a:ext cx="1194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SO SÁNH  AH</a:t>
            </a:r>
            <a:r>
              <a:rPr lang="vi-VN" sz="3200" b="1" baseline="-25000" dirty="0">
                <a:solidFill>
                  <a:srgbClr val="FF0000"/>
                </a:solidFill>
              </a:rPr>
              <a:t>n</a:t>
            </a:r>
            <a:r>
              <a:rPr lang="vi-VN" sz="3200" b="1" dirty="0">
                <a:solidFill>
                  <a:srgbClr val="FF0000"/>
                </a:solidFill>
              </a:rPr>
              <a:t> và AB</a:t>
            </a:r>
            <a:r>
              <a:rPr lang="vi-VN" sz="3200" b="1" baseline="-25000" dirty="0">
                <a:solidFill>
                  <a:srgbClr val="FF0000"/>
                </a:solidFill>
              </a:rPr>
              <a:t>n </a:t>
            </a:r>
            <a:r>
              <a:rPr lang="vi-VN" sz="3200" b="1" dirty="0">
                <a:solidFill>
                  <a:srgbClr val="FF0000"/>
                </a:solidFill>
              </a:rPr>
              <a:t>, A và B thuộc chu kỳ 2</a:t>
            </a:r>
            <a:r>
              <a:rPr lang="vi-VN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vi-VN" sz="3200" b="1" dirty="0">
                <a:solidFill>
                  <a:srgbClr val="FF0000"/>
                </a:solidFill>
              </a:rPr>
              <a:t> độ âm điện </a:t>
            </a:r>
          </a:p>
          <a:p>
            <a:endParaRPr lang="vi-VN" sz="3200" b="1" dirty="0">
              <a:solidFill>
                <a:srgbClr val="FF0000"/>
              </a:solidFill>
            </a:endParaRPr>
          </a:p>
          <a:p>
            <a:r>
              <a:rPr lang="vi-VN" sz="3200" dirty="0">
                <a:cs typeface="Arial" panose="020B0604020202020204" pitchFamily="34" charset="0"/>
              </a:rPr>
              <a:t>     H</a:t>
            </a:r>
            <a:r>
              <a:rPr lang="vi-VN" sz="3200" baseline="-25000" dirty="0">
                <a:cs typeface="Arial" panose="020B0604020202020204" pitchFamily="34" charset="0"/>
              </a:rPr>
              <a:t>2</a:t>
            </a:r>
            <a:r>
              <a:rPr lang="vi-VN" sz="3200" dirty="0">
                <a:cs typeface="Arial" panose="020B0604020202020204" pitchFamily="34" charset="0"/>
              </a:rPr>
              <a:t>O (104,5</a:t>
            </a:r>
            <a:r>
              <a:rPr lang="vi-VN" sz="3200" baseline="30000" dirty="0">
                <a:cs typeface="Arial" panose="020B0604020202020204" pitchFamily="34" charset="0"/>
              </a:rPr>
              <a:t>0</a:t>
            </a:r>
            <a:r>
              <a:rPr lang="vi-VN" sz="3200" dirty="0">
                <a:cs typeface="Arial" panose="020B0604020202020204" pitchFamily="34" charset="0"/>
              </a:rPr>
              <a:t>)  &gt; OF</a:t>
            </a:r>
            <a:r>
              <a:rPr lang="vi-VN" sz="3200" baseline="-25000" dirty="0">
                <a:cs typeface="Arial" panose="020B0604020202020204" pitchFamily="34" charset="0"/>
              </a:rPr>
              <a:t>2  </a:t>
            </a:r>
            <a:r>
              <a:rPr lang="vi-VN" sz="3200" dirty="0">
                <a:cs typeface="Arial" panose="020B0604020202020204" pitchFamily="34" charset="0"/>
              </a:rPr>
              <a:t>(103</a:t>
            </a:r>
            <a:r>
              <a:rPr lang="vi-VN" sz="3200" baseline="30000" dirty="0">
                <a:cs typeface="Arial" panose="020B0604020202020204" pitchFamily="34" charset="0"/>
              </a:rPr>
              <a:t>0</a:t>
            </a:r>
            <a:r>
              <a:rPr lang="vi-VN" sz="3200" dirty="0">
                <a:cs typeface="Arial" panose="020B0604020202020204" pitchFamily="34" charset="0"/>
              </a:rPr>
              <a:t>)     </a:t>
            </a:r>
            <a:r>
              <a:rPr lang="vi-VN" sz="3200" dirty="0">
                <a:solidFill>
                  <a:srgbClr val="CC00FF"/>
                </a:solidFill>
              </a:rPr>
              <a:t>NH</a:t>
            </a:r>
            <a:r>
              <a:rPr lang="vi-VN" sz="3200" baseline="-25000" dirty="0">
                <a:solidFill>
                  <a:srgbClr val="CC00FF"/>
                </a:solidFill>
              </a:rPr>
              <a:t>3</a:t>
            </a:r>
            <a:r>
              <a:rPr lang="vi-VN" sz="3200" dirty="0">
                <a:solidFill>
                  <a:srgbClr val="CC00FF"/>
                </a:solidFill>
              </a:rPr>
              <a:t> (107,3</a:t>
            </a:r>
            <a:r>
              <a:rPr lang="vi-VN" sz="3200" baseline="30000" dirty="0">
                <a:solidFill>
                  <a:srgbClr val="CC00FF"/>
                </a:solidFill>
              </a:rPr>
              <a:t>0</a:t>
            </a:r>
            <a:r>
              <a:rPr lang="vi-VN" sz="3200" dirty="0">
                <a:solidFill>
                  <a:srgbClr val="CC00FF"/>
                </a:solidFill>
              </a:rPr>
              <a:t>)   &gt; NF</a:t>
            </a:r>
            <a:r>
              <a:rPr lang="vi-VN" sz="3200" baseline="-25000" dirty="0">
                <a:solidFill>
                  <a:srgbClr val="CC00FF"/>
                </a:solidFill>
              </a:rPr>
              <a:t>3</a:t>
            </a:r>
            <a:r>
              <a:rPr lang="vi-VN" sz="3200" dirty="0">
                <a:solidFill>
                  <a:srgbClr val="CC00FF"/>
                </a:solidFill>
              </a:rPr>
              <a:t>  (102</a:t>
            </a:r>
            <a:r>
              <a:rPr lang="vi-VN" sz="3200" baseline="30000" dirty="0">
                <a:solidFill>
                  <a:srgbClr val="CC00FF"/>
                </a:solidFill>
              </a:rPr>
              <a:t>0</a:t>
            </a:r>
            <a:r>
              <a:rPr lang="vi-VN" sz="3200" dirty="0">
                <a:solidFill>
                  <a:srgbClr val="CC00FF"/>
                </a:solidFill>
              </a:rPr>
              <a:t>)</a:t>
            </a:r>
            <a:br>
              <a:rPr lang="vi-VN" sz="3200" dirty="0">
                <a:cs typeface="Arial" panose="020B0604020202020204" pitchFamily="34" charset="0"/>
              </a:rPr>
            </a:br>
            <a:br>
              <a:rPr lang="vi-VN" sz="3200" dirty="0">
                <a:cs typeface="Arial" panose="020B0604020202020204" pitchFamily="34" charset="0"/>
              </a:rPr>
            </a:br>
            <a:r>
              <a:rPr lang="vi-VN" sz="3200" dirty="0">
                <a:cs typeface="Arial" panose="020B0604020202020204" pitchFamily="34" charset="0"/>
              </a:rPr>
              <a:t>                                                   </a:t>
            </a:r>
            <a:r>
              <a:rPr lang="vi-VN" sz="2400" b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7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373F-B73D-484D-899A-8D9C77FD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0"/>
            <a:ext cx="11700588" cy="58690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17.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SO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2;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cực.</a:t>
            </a:r>
            <a:endParaRPr lang="en-US" sz="3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1,33;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cực.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2;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1;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EAE88D-8208-430A-AAC4-C13BBD857F16}"/>
              </a:ext>
            </a:extLst>
          </p:cNvPr>
          <p:cNvSpPr/>
          <p:nvPr/>
        </p:nvSpPr>
        <p:spPr>
          <a:xfrm>
            <a:off x="218030" y="3507783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Kết quả hình ảnh cho molecular SO 2">
            <a:extLst>
              <a:ext uri="{FF2B5EF4-FFF2-40B4-BE49-F238E27FC236}">
                <a16:creationId xmlns:a16="http://schemas.microsoft.com/office/drawing/2014/main" id="{862A0E14-0A4A-412A-8ECF-6B7E7FAC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32" y="685149"/>
            <a:ext cx="1843647" cy="11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97B2C9F-DA58-45EE-B67C-57ED8E901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0120" y="2335799"/>
            <a:ext cx="2782059" cy="1288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13D95-6BC1-42D6-889A-F6FA0335CACE}"/>
              </a:ext>
            </a:extLst>
          </p:cNvPr>
          <p:cNvSpPr txBox="1"/>
          <p:nvPr/>
        </p:nvSpPr>
        <p:spPr>
          <a:xfrm>
            <a:off x="8944909" y="2385895"/>
            <a:ext cx="873623" cy="11887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769AA7-16F0-46A3-B3C7-E48806F3E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278">
            <a:off x="6240925" y="4615042"/>
            <a:ext cx="3726074" cy="1501420"/>
          </a:xfrm>
          <a:prstGeom prst="rect">
            <a:avLst/>
          </a:prstGeom>
        </p:spPr>
      </p:pic>
      <p:pic>
        <p:nvPicPr>
          <p:cNvPr id="2052" name="Picture 4" descr="Kết quả hình ảnh cho H3O+ molecular">
            <a:extLst>
              <a:ext uri="{FF2B5EF4-FFF2-40B4-BE49-F238E27FC236}">
                <a16:creationId xmlns:a16="http://schemas.microsoft.com/office/drawing/2014/main" id="{15287E5A-68F4-44F3-A766-143359064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45" y="4120180"/>
            <a:ext cx="3350157" cy="230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4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2400-ADFA-483E-8E51-9E01CFA7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02637"/>
            <a:ext cx="12017828" cy="744582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3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18.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43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. Theo pp MO (z 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3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3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FO: (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43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 sz="43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43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r>
              <a:rPr lang="en-US" sz="43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3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43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2pz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3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43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2px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43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2py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3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43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2px</a:t>
            </a:r>
            <a:r>
              <a:rPr lang="en-US" sz="43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43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2py</a:t>
            </a:r>
            <a:r>
              <a:rPr lang="en-US" sz="43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3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3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</a:t>
            </a:r>
            <a:r>
              <a:rPr lang="en-US" sz="43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FO &gt; FO</a:t>
            </a:r>
            <a:r>
              <a:rPr lang="en-US" sz="43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lang="en-US" sz="4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3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NO: (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4300" baseline="-25000" dirty="0"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4300" baseline="-25000" dirty="0"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r>
              <a:rPr lang="en-US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4300" baseline="-25000" dirty="0">
                <a:latin typeface="Arial" panose="020B0604020202020204" pitchFamily="34" charset="0"/>
                <a:cs typeface="Arial" panose="020B0604020202020204" pitchFamily="34" charset="0"/>
              </a:rPr>
              <a:t>2px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4300" baseline="-25000" dirty="0">
                <a:latin typeface="Arial" panose="020B0604020202020204" pitchFamily="34" charset="0"/>
                <a:cs typeface="Arial" panose="020B0604020202020204" pitchFamily="34" charset="0"/>
              </a:rPr>
              <a:t>2py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4300" baseline="-25000" dirty="0">
                <a:latin typeface="Arial" panose="020B0604020202020204" pitchFamily="34" charset="0"/>
                <a:cs typeface="Arial" panose="020B0604020202020204" pitchFamily="34" charset="0"/>
              </a:rPr>
              <a:t>2pz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4300" baseline="-25000" dirty="0">
                <a:latin typeface="Arial" panose="020B0604020202020204" pitchFamily="34" charset="0"/>
                <a:cs typeface="Arial" panose="020B0604020202020204" pitchFamily="34" charset="0"/>
              </a:rPr>
              <a:t>2px</a:t>
            </a:r>
            <a:r>
              <a:rPr lang="en-US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4300" baseline="-25000" dirty="0">
                <a:latin typeface="Arial" panose="020B0604020202020204" pitchFamily="34" charset="0"/>
                <a:cs typeface="Arial" panose="020B0604020202020204" pitchFamily="34" charset="0"/>
              </a:rPr>
              <a:t>2py</a:t>
            </a:r>
            <a:r>
              <a:rPr lang="en-US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30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endParaRPr 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NO</a:t>
            </a:r>
            <a:r>
              <a:rPr lang="en-US" sz="43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</a:t>
            </a:r>
            <a:r>
              <a:rPr lang="en-US" sz="43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nghịch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43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NO, NO</a:t>
            </a:r>
            <a:r>
              <a:rPr lang="en-US" sz="43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</a:t>
            </a:r>
            <a:r>
              <a:rPr lang="en-US" sz="43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 </a:t>
            </a:r>
            <a:r>
              <a:rPr lang="en-US" sz="43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4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4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 </a:t>
            </a:r>
            <a:r>
              <a:rPr lang="en-US" sz="4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43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(NO) </a:t>
            </a:r>
            <a:r>
              <a:rPr lang="en-US" sz="4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43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43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(O).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NO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4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8B9AF-A506-44C0-8F49-442FD4DD3185}"/>
              </a:ext>
            </a:extLst>
          </p:cNvPr>
          <p:cNvSpPr txBox="1"/>
          <p:nvPr/>
        </p:nvSpPr>
        <p:spPr>
          <a:xfrm>
            <a:off x="3023117" y="5355772"/>
            <a:ext cx="549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 CẢ ĐỀU ĐÚNG</a:t>
            </a:r>
          </a:p>
        </p:txBody>
      </p:sp>
    </p:spTree>
    <p:extLst>
      <p:ext uri="{BB962C8B-B14F-4D97-AF65-F5344CB8AC3E}">
        <p14:creationId xmlns:p14="http://schemas.microsoft.com/office/powerpoint/2010/main" val="36012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777E-BB0B-4991-A5CE-F0434B5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5" y="344244"/>
            <a:ext cx="11716395" cy="66340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AO,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đấy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bital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electron.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(MO).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phân tử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MO lk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phản lk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8376CA-74C4-49A9-A0A6-AD4BE8871F37}"/>
              </a:ext>
            </a:extLst>
          </p:cNvPr>
          <p:cNvSpPr/>
          <p:nvPr/>
        </p:nvSpPr>
        <p:spPr>
          <a:xfrm>
            <a:off x="215153" y="5288963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777E-BB0B-4991-A5CE-F0434B5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72" y="111967"/>
            <a:ext cx="11802456" cy="66340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orbital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orbital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Kleshkovski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MO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xứng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MO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xứng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xứng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B2400-388C-45C8-A1BD-ED77194DE72A}"/>
              </a:ext>
            </a:extLst>
          </p:cNvPr>
          <p:cNvSpPr/>
          <p:nvPr/>
        </p:nvSpPr>
        <p:spPr>
          <a:xfrm>
            <a:off x="63822" y="1022119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96F255-16CB-47D1-9CA2-8839EDF0CEBC}"/>
              </a:ext>
            </a:extLst>
          </p:cNvPr>
          <p:cNvSpPr/>
          <p:nvPr/>
        </p:nvSpPr>
        <p:spPr>
          <a:xfrm>
            <a:off x="63460" y="3157065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12" y="214605"/>
            <a:ext cx="11784564" cy="7119256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5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5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1. AO </a:t>
            </a:r>
            <a:r>
              <a:rPr lang="vi-VN" sz="5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AO 1s.</a:t>
            </a:r>
          </a:p>
          <a:p>
            <a:pPr algn="l">
              <a:lnSpc>
                <a:spcPct val="170000"/>
              </a:lnSpc>
            </a:pP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lang="vi-VN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en-US" sz="5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5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</a:t>
            </a:r>
            <a:r>
              <a:rPr lang="vi-VN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en-US" sz="5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vi-VN" sz="5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5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70000"/>
              </a:lnSpc>
            </a:pP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AO </a:t>
            </a:r>
            <a:r>
              <a:rPr lang="vi-VN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5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yoz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xứng</a:t>
            </a:r>
            <a:r>
              <a:rPr lang="en-US" sz="5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70000"/>
              </a:lnSpc>
            </a:pP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AO 3d</a:t>
            </a:r>
            <a:r>
              <a:rPr lang="en-US" sz="5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5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sz="5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vi-VN" sz="5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5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y.</a:t>
            </a:r>
          </a:p>
          <a:p>
            <a:pPr algn="l">
              <a:lnSpc>
                <a:spcPct val="170000"/>
              </a:lnSpc>
            </a:pP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AO: s, p, d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xứng</a:t>
            </a:r>
            <a:r>
              <a:rPr lang="en-US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F4FB42-5FAF-4755-BCCC-97BB30CB268F}"/>
              </a:ext>
            </a:extLst>
          </p:cNvPr>
          <p:cNvSpPr/>
          <p:nvPr/>
        </p:nvSpPr>
        <p:spPr>
          <a:xfrm>
            <a:off x="127232" y="1206815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2C8DF8-DA86-4AA9-9705-4882842377BC}"/>
              </a:ext>
            </a:extLst>
          </p:cNvPr>
          <p:cNvSpPr/>
          <p:nvPr/>
        </p:nvSpPr>
        <p:spPr>
          <a:xfrm>
            <a:off x="127232" y="2937800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3E5CFE-0462-44D5-99A6-656EFE57F73C}"/>
              </a:ext>
            </a:extLst>
          </p:cNvPr>
          <p:cNvSpPr/>
          <p:nvPr/>
        </p:nvSpPr>
        <p:spPr>
          <a:xfrm>
            <a:off x="144808" y="4486167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262AFA-8E00-44FE-B569-2899F7F0347C}"/>
              </a:ext>
            </a:extLst>
          </p:cNvPr>
          <p:cNvSpPr/>
          <p:nvPr/>
        </p:nvSpPr>
        <p:spPr>
          <a:xfrm>
            <a:off x="144808" y="5369320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B371-6727-4435-8C43-12AC37AA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3" y="363894"/>
            <a:ext cx="11831216" cy="642879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20.</a:t>
            </a:r>
            <a:r>
              <a:rPr lang="pt-BR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Khi tổ hợp tuyến tính các AO trong phân tử A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(A thuộc chu kì 3; z là trục liên nhân), tên các MO là: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3s </a:t>
            </a:r>
            <a:r>
              <a:rPr lang="pt-BR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3s                                         </a:t>
            </a:r>
            <a:r>
              <a:rPr lang="pt-BR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pt-BR" sz="3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z2 </a:t>
            </a:r>
            <a:r>
              <a:rPr lang="pt-BR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3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z2</a:t>
            </a:r>
            <a:r>
              <a:rPr lang="pt-BR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pt-BR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3p</a:t>
            </a:r>
            <a:r>
              <a:rPr lang="pt-BR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       </a:t>
            </a: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pt-BR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xz </a:t>
            </a: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xz </a:t>
            </a:r>
            <a:endParaRPr lang="pt-BR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pt-BR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3p</a:t>
            </a:r>
            <a:r>
              <a:rPr lang="pt-BR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pt-BR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yz 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yz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3p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3p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3d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x2-y2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x2-y2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pt-BR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 </a:t>
            </a: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3200" dirty="0">
                <a:solidFill>
                  <a:srgbClr val="CC00FF"/>
                </a:solidFill>
              </a:rPr>
              <a:t>      </a:t>
            </a:r>
            <a:endParaRPr lang="pt-BR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B99F-B9CB-495B-892A-BCB77174169B}"/>
              </a:ext>
            </a:extLst>
          </p:cNvPr>
          <p:cNvSpPr txBox="1"/>
          <p:nvPr/>
        </p:nvSpPr>
        <p:spPr>
          <a:xfrm>
            <a:off x="2461728" y="2659196"/>
            <a:ext cx="98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 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E7FA4-8314-4626-A3F6-007911B5CD50}"/>
              </a:ext>
            </a:extLst>
          </p:cNvPr>
          <p:cNvSpPr txBox="1"/>
          <p:nvPr/>
        </p:nvSpPr>
        <p:spPr>
          <a:xfrm>
            <a:off x="2550368" y="1914358"/>
            <a:ext cx="1107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 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47FA0-06B9-4601-9C45-0AAA8A494D7A}"/>
              </a:ext>
            </a:extLst>
          </p:cNvPr>
          <p:cNvSpPr txBox="1"/>
          <p:nvPr/>
        </p:nvSpPr>
        <p:spPr>
          <a:xfrm>
            <a:off x="8324458" y="1861514"/>
            <a:ext cx="1533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 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874F6-4662-4C9F-A491-F78170C405F3}"/>
              </a:ext>
            </a:extLst>
          </p:cNvPr>
          <p:cNvSpPr txBox="1"/>
          <p:nvPr/>
        </p:nvSpPr>
        <p:spPr>
          <a:xfrm>
            <a:off x="2461727" y="4200217"/>
            <a:ext cx="98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 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8BD3B-56C6-4667-B8FE-F38D3C03C443}"/>
              </a:ext>
            </a:extLst>
          </p:cNvPr>
          <p:cNvSpPr txBox="1"/>
          <p:nvPr/>
        </p:nvSpPr>
        <p:spPr>
          <a:xfrm>
            <a:off x="2464838" y="3452269"/>
            <a:ext cx="119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 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D304C-2781-4496-8A29-AE7C5CE18F31}"/>
              </a:ext>
            </a:extLst>
          </p:cNvPr>
          <p:cNvSpPr txBox="1"/>
          <p:nvPr/>
        </p:nvSpPr>
        <p:spPr>
          <a:xfrm>
            <a:off x="8397546" y="3499546"/>
            <a:ext cx="120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 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177DB-1417-42F7-813B-5D33FD34D7FA}"/>
              </a:ext>
            </a:extLst>
          </p:cNvPr>
          <p:cNvSpPr txBox="1"/>
          <p:nvPr/>
        </p:nvSpPr>
        <p:spPr>
          <a:xfrm>
            <a:off x="8416207" y="2682721"/>
            <a:ext cx="98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 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E6603-F8D9-4888-8BAA-98313D6DE4BF}"/>
              </a:ext>
            </a:extLst>
          </p:cNvPr>
          <p:cNvSpPr txBox="1"/>
          <p:nvPr/>
        </p:nvSpPr>
        <p:spPr>
          <a:xfrm>
            <a:off x="8441087" y="4952353"/>
            <a:ext cx="1160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 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B3321-FB16-4317-A6C8-2BFCACE40219}"/>
              </a:ext>
            </a:extLst>
          </p:cNvPr>
          <p:cNvSpPr txBox="1"/>
          <p:nvPr/>
        </p:nvSpPr>
        <p:spPr>
          <a:xfrm>
            <a:off x="8472186" y="4247494"/>
            <a:ext cx="98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 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1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A88B-14CC-4D91-A019-3D3D90CB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214604"/>
            <a:ext cx="12080033" cy="59623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s-E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21.</a:t>
            </a:r>
            <a:r>
              <a:rPr lang="es-E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tăng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BeCl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MgCl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CaCl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	            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, V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,   B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CO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N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4.    BF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BCl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BBr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BI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MgCl</a:t>
            </a:r>
            <a:r>
              <a:rPr lang="pt-BR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CoCl</a:t>
            </a:r>
            <a:r>
              <a:rPr lang="pt-BR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ZnCl</a:t>
            </a:r>
            <a:r>
              <a:rPr lang="pt-BR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      </a:t>
            </a:r>
            <a:r>
              <a:rPr lang="pt-BR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 IF    ,   ICl  ,  IBr   ,   I</a:t>
            </a:r>
            <a:r>
              <a:rPr lang="pt-BR" sz="3200" baseline="-25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14B090-E2BE-4A8B-A301-FA8F4E912825}"/>
              </a:ext>
            </a:extLst>
          </p:cNvPr>
          <p:cNvSpPr/>
          <p:nvPr/>
        </p:nvSpPr>
        <p:spPr>
          <a:xfrm>
            <a:off x="59864" y="2121970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388F34-6A13-4DF1-946F-5C51CF2C7118}"/>
              </a:ext>
            </a:extLst>
          </p:cNvPr>
          <p:cNvSpPr/>
          <p:nvPr/>
        </p:nvSpPr>
        <p:spPr>
          <a:xfrm>
            <a:off x="6499499" y="2097899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26B63F-1153-48FB-8779-B8EEF352889E}"/>
              </a:ext>
            </a:extLst>
          </p:cNvPr>
          <p:cNvSpPr/>
          <p:nvPr/>
        </p:nvSpPr>
        <p:spPr>
          <a:xfrm>
            <a:off x="111967" y="2971057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6CE449-4A7C-479F-8443-16B384E257B8}"/>
              </a:ext>
            </a:extLst>
          </p:cNvPr>
          <p:cNvSpPr/>
          <p:nvPr/>
        </p:nvSpPr>
        <p:spPr>
          <a:xfrm>
            <a:off x="6508858" y="2971058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2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3C49-D064-4E86-AD7E-2637352D9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391885"/>
            <a:ext cx="10515600" cy="54118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22.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Ca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K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F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2-                                                   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endParaRPr lang="fr-FR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fr-F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NCl</a:t>
            </a:r>
            <a:r>
              <a:rPr lang="fr-F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Ar</a:t>
            </a:r>
            <a:r>
              <a:rPr lang="fr-F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0C4D08-C04A-4424-BD56-CF3C0B9E7EC8}"/>
              </a:ext>
            </a:extLst>
          </p:cNvPr>
          <p:cNvSpPr/>
          <p:nvPr/>
        </p:nvSpPr>
        <p:spPr>
          <a:xfrm>
            <a:off x="754225" y="2099388"/>
            <a:ext cx="1149219" cy="7185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D35C99-2575-4F43-8358-9F60E64216B5}"/>
              </a:ext>
            </a:extLst>
          </p:cNvPr>
          <p:cNvSpPr/>
          <p:nvPr/>
        </p:nvSpPr>
        <p:spPr>
          <a:xfrm>
            <a:off x="726232" y="2915871"/>
            <a:ext cx="1149219" cy="7185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789A31-5CEB-42EA-AA12-63AE29ED6223}"/>
              </a:ext>
            </a:extLst>
          </p:cNvPr>
          <p:cNvSpPr/>
          <p:nvPr/>
        </p:nvSpPr>
        <p:spPr>
          <a:xfrm>
            <a:off x="692020" y="3800783"/>
            <a:ext cx="1149219" cy="7185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7EE84D-1B61-4ED1-BC84-B1625010555E}"/>
              </a:ext>
            </a:extLst>
          </p:cNvPr>
          <p:cNvSpPr/>
          <p:nvPr/>
        </p:nvSpPr>
        <p:spPr>
          <a:xfrm>
            <a:off x="6220408" y="3853543"/>
            <a:ext cx="1149219" cy="7185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1B806F-3884-4F84-B06B-F26557796400}"/>
              </a:ext>
            </a:extLst>
          </p:cNvPr>
          <p:cNvSpPr/>
          <p:nvPr/>
        </p:nvSpPr>
        <p:spPr>
          <a:xfrm>
            <a:off x="6164425" y="2915872"/>
            <a:ext cx="1149219" cy="7185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87BA89-81F8-45BF-8FD0-5520AC7AD64D}"/>
              </a:ext>
            </a:extLst>
          </p:cNvPr>
          <p:cNvSpPr/>
          <p:nvPr/>
        </p:nvSpPr>
        <p:spPr>
          <a:xfrm>
            <a:off x="692020" y="4685695"/>
            <a:ext cx="1149219" cy="7185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6377E7-B064-42BE-8594-91EFEB94F769}"/>
              </a:ext>
            </a:extLst>
          </p:cNvPr>
          <p:cNvSpPr/>
          <p:nvPr/>
        </p:nvSpPr>
        <p:spPr>
          <a:xfrm>
            <a:off x="6220408" y="4671752"/>
            <a:ext cx="1149219" cy="7185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8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C971-9F0C-4FBF-B2C5-C602A8A0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00" y="232615"/>
            <a:ext cx="12104200" cy="573842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o sánh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cation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</a:t>
            </a:r>
            <a:r>
              <a:rPr lang="vi-VN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vi-VN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Al</a:t>
            </a:r>
            <a:r>
              <a:rPr lang="vi-VN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     Li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Cd</a:t>
            </a:r>
            <a:r>
              <a:rPr lang="vi-VN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Ca</a:t>
            </a:r>
            <a:r>
              <a:rPr lang="vi-VN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vi-VN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vi-VN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Mn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vi-VN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vi-VN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57A83B-0B14-4B2B-AEBB-2BAF1602D6F9}"/>
                  </a:ext>
                </a:extLst>
              </p:cNvPr>
              <p:cNvSpPr txBox="1"/>
              <p:nvPr/>
            </p:nvSpPr>
            <p:spPr>
              <a:xfrm>
                <a:off x="1065008" y="720190"/>
                <a:ext cx="892884" cy="1371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2800" dirty="0">
                  <a:solidFill>
                    <a:srgbClr val="0000FF"/>
                  </a:solidFill>
                </a:endParaRPr>
              </a:p>
              <a:p>
                <a:r>
                  <a:rPr lang="vi-VN" sz="2800" dirty="0">
                    <a:solidFill>
                      <a:srgbClr val="0000FF"/>
                    </a:solidFill>
                  </a:rPr>
                  <a:t>  </a:t>
                </a:r>
                <a:r>
                  <a:rPr lang="vi-VN" sz="2800" b="1" dirty="0">
                    <a:solidFill>
                      <a:srgbClr val="FF0000"/>
                    </a:solidFill>
                  </a:rPr>
                  <a:t>&gt;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57A83B-0B14-4B2B-AEBB-2BAF1602D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08" y="720190"/>
                <a:ext cx="892884" cy="1371273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D227BC-9F2B-44CA-A9EE-A05380632E80}"/>
              </a:ext>
            </a:extLst>
          </p:cNvPr>
          <p:cNvSpPr txBox="1"/>
          <p:nvPr/>
        </p:nvSpPr>
        <p:spPr>
          <a:xfrm>
            <a:off x="8526329" y="2202316"/>
            <a:ext cx="88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18e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413A7-9FD2-4632-A4A8-4A27F6988114}"/>
              </a:ext>
            </a:extLst>
          </p:cNvPr>
          <p:cNvSpPr txBox="1"/>
          <p:nvPr/>
        </p:nvSpPr>
        <p:spPr>
          <a:xfrm>
            <a:off x="4388501" y="3554484"/>
            <a:ext cx="88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8e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A9C44-605D-48E6-8B23-410B2AAAD2D3}"/>
              </a:ext>
            </a:extLst>
          </p:cNvPr>
          <p:cNvSpPr txBox="1"/>
          <p:nvPr/>
        </p:nvSpPr>
        <p:spPr>
          <a:xfrm>
            <a:off x="440577" y="3527828"/>
            <a:ext cx="88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18e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0E315-25BC-4F12-975C-D624873609A4}"/>
              </a:ext>
            </a:extLst>
          </p:cNvPr>
          <p:cNvSpPr txBox="1"/>
          <p:nvPr/>
        </p:nvSpPr>
        <p:spPr>
          <a:xfrm>
            <a:off x="1973475" y="3531189"/>
            <a:ext cx="88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8e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5508F-3F3D-4482-AD0D-CA34AB6F6676}"/>
              </a:ext>
            </a:extLst>
          </p:cNvPr>
          <p:cNvSpPr txBox="1"/>
          <p:nvPr/>
        </p:nvSpPr>
        <p:spPr>
          <a:xfrm>
            <a:off x="5825373" y="4749433"/>
            <a:ext cx="88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8e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720D6-7D55-497D-9B87-995ABC283FB7}"/>
              </a:ext>
            </a:extLst>
          </p:cNvPr>
          <p:cNvSpPr txBox="1"/>
          <p:nvPr/>
        </p:nvSpPr>
        <p:spPr>
          <a:xfrm>
            <a:off x="5761196" y="3540729"/>
            <a:ext cx="98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14e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1FCC6-E4CA-49B8-9A7D-0083F50CBEBB}"/>
              </a:ext>
            </a:extLst>
          </p:cNvPr>
          <p:cNvSpPr txBox="1"/>
          <p:nvPr/>
        </p:nvSpPr>
        <p:spPr>
          <a:xfrm>
            <a:off x="4438425" y="4762761"/>
            <a:ext cx="89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18e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139AA-1E4F-450D-AA22-EF049361D876}"/>
              </a:ext>
            </a:extLst>
          </p:cNvPr>
          <p:cNvSpPr txBox="1"/>
          <p:nvPr/>
        </p:nvSpPr>
        <p:spPr>
          <a:xfrm>
            <a:off x="10024556" y="2202316"/>
            <a:ext cx="79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2e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E2C80-525E-4F2D-B2EE-5BB0BC5AC128}"/>
              </a:ext>
            </a:extLst>
          </p:cNvPr>
          <p:cNvSpPr txBox="1"/>
          <p:nvPr/>
        </p:nvSpPr>
        <p:spPr>
          <a:xfrm>
            <a:off x="8632113" y="1063727"/>
            <a:ext cx="88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8e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F43FE2-66A8-49CC-A9D2-6CF9B2A1C00E}"/>
              </a:ext>
            </a:extLst>
          </p:cNvPr>
          <p:cNvSpPr txBox="1"/>
          <p:nvPr/>
        </p:nvSpPr>
        <p:spPr>
          <a:xfrm>
            <a:off x="9933341" y="1082630"/>
            <a:ext cx="9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14e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AD32AB-DF0B-469E-AE8F-9CBD4EA8FB2F}"/>
                  </a:ext>
                </a:extLst>
              </p:cNvPr>
              <p:cNvSpPr txBox="1"/>
              <p:nvPr/>
            </p:nvSpPr>
            <p:spPr>
              <a:xfrm>
                <a:off x="1244303" y="1936193"/>
                <a:ext cx="892884" cy="1371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2800" dirty="0">
                  <a:solidFill>
                    <a:srgbClr val="006600"/>
                  </a:solidFill>
                </a:endParaRPr>
              </a:p>
              <a:p>
                <a:r>
                  <a:rPr lang="vi-VN" sz="2800" dirty="0">
                    <a:solidFill>
                      <a:srgbClr val="006600"/>
                    </a:solidFill>
                  </a:rPr>
                  <a:t>  </a:t>
                </a:r>
                <a:r>
                  <a:rPr lang="vi-VN" sz="2800" b="1" dirty="0">
                    <a:solidFill>
                      <a:srgbClr val="FF0000"/>
                    </a:solidFill>
                  </a:rPr>
                  <a:t>&lt;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AD32AB-DF0B-469E-AE8F-9CBD4EA8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03" y="1936193"/>
                <a:ext cx="892884" cy="1371273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45914D-1718-4B16-AA80-2C98D228E4F9}"/>
                  </a:ext>
                </a:extLst>
              </p:cNvPr>
              <p:cNvSpPr txBox="1"/>
              <p:nvPr/>
            </p:nvSpPr>
            <p:spPr>
              <a:xfrm>
                <a:off x="5308452" y="720189"/>
                <a:ext cx="892884" cy="1371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2800" dirty="0">
                  <a:solidFill>
                    <a:srgbClr val="006600"/>
                  </a:solidFill>
                </a:endParaRPr>
              </a:p>
              <a:p>
                <a:r>
                  <a:rPr lang="vi-VN" sz="2800" dirty="0">
                    <a:solidFill>
                      <a:srgbClr val="006600"/>
                    </a:solidFill>
                  </a:rPr>
                  <a:t>  </a:t>
                </a:r>
                <a:r>
                  <a:rPr lang="vi-VN" sz="2800" b="1" dirty="0">
                    <a:solidFill>
                      <a:srgbClr val="FF0000"/>
                    </a:solidFill>
                  </a:rPr>
                  <a:t>&lt;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45914D-1718-4B16-AA80-2C98D228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452" y="720189"/>
                <a:ext cx="892884" cy="1371273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6DD799-A8C3-4CBF-9C5E-50520A86FF50}"/>
                  </a:ext>
                </a:extLst>
              </p:cNvPr>
              <p:cNvSpPr txBox="1"/>
              <p:nvPr/>
            </p:nvSpPr>
            <p:spPr>
              <a:xfrm>
                <a:off x="5211187" y="1959198"/>
                <a:ext cx="892884" cy="1371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2800" dirty="0">
                  <a:solidFill>
                    <a:srgbClr val="0000FF"/>
                  </a:solidFill>
                </a:endParaRPr>
              </a:p>
              <a:p>
                <a:r>
                  <a:rPr lang="vi-VN" sz="2800" dirty="0">
                    <a:solidFill>
                      <a:srgbClr val="0000FF"/>
                    </a:solidFill>
                  </a:rPr>
                  <a:t>  </a:t>
                </a:r>
                <a:r>
                  <a:rPr lang="vi-VN" sz="2800" b="1" dirty="0">
                    <a:solidFill>
                      <a:srgbClr val="FF0000"/>
                    </a:solidFill>
                  </a:rPr>
                  <a:t>&gt;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6DD799-A8C3-4CBF-9C5E-50520A86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87" y="1959198"/>
                <a:ext cx="892884" cy="1371273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C9351E-3012-4995-8D69-E32EB7A5FB0D}"/>
                  </a:ext>
                </a:extLst>
              </p:cNvPr>
              <p:cNvSpPr txBox="1"/>
              <p:nvPr/>
            </p:nvSpPr>
            <p:spPr>
              <a:xfrm>
                <a:off x="9386440" y="3128421"/>
                <a:ext cx="892884" cy="1371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2800" dirty="0">
                  <a:solidFill>
                    <a:srgbClr val="006600"/>
                  </a:solidFill>
                </a:endParaRPr>
              </a:p>
              <a:p>
                <a:r>
                  <a:rPr lang="vi-VN" sz="2800" dirty="0">
                    <a:solidFill>
                      <a:srgbClr val="006600"/>
                    </a:solidFill>
                  </a:rPr>
                  <a:t>  </a:t>
                </a:r>
                <a:r>
                  <a:rPr lang="vi-VN" sz="2800" b="1" dirty="0">
                    <a:solidFill>
                      <a:srgbClr val="FF0000"/>
                    </a:solidFill>
                  </a:rPr>
                  <a:t>&gt;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C9351E-3012-4995-8D69-E32EB7A5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40" y="3128421"/>
                <a:ext cx="892884" cy="1371273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4537B9-0B49-4BA8-814B-551A088C0103}"/>
                  </a:ext>
                </a:extLst>
              </p:cNvPr>
              <p:cNvSpPr txBox="1"/>
              <p:nvPr/>
            </p:nvSpPr>
            <p:spPr>
              <a:xfrm>
                <a:off x="9426662" y="4397802"/>
                <a:ext cx="892884" cy="1371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2800" dirty="0">
                  <a:solidFill>
                    <a:srgbClr val="0000FF"/>
                  </a:solidFill>
                </a:endParaRPr>
              </a:p>
              <a:p>
                <a:r>
                  <a:rPr lang="vi-VN" sz="2800" dirty="0">
                    <a:solidFill>
                      <a:srgbClr val="0000FF"/>
                    </a:solidFill>
                  </a:rPr>
                  <a:t>  </a:t>
                </a:r>
                <a:r>
                  <a:rPr lang="vi-VN" sz="2800" b="1" dirty="0">
                    <a:solidFill>
                      <a:srgbClr val="FF0000"/>
                    </a:solidFill>
                  </a:rPr>
                  <a:t>&lt;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4537B9-0B49-4BA8-814B-551A088C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62" y="4397802"/>
                <a:ext cx="892884" cy="1371273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3DCC8-EDFF-43D7-8DDC-7C6BF7F1BE57}"/>
                  </a:ext>
                </a:extLst>
              </p:cNvPr>
              <p:cNvSpPr txBox="1"/>
              <p:nvPr/>
            </p:nvSpPr>
            <p:spPr>
              <a:xfrm>
                <a:off x="1201719" y="4325407"/>
                <a:ext cx="892884" cy="1371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vi-VN" sz="28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vi-VN" sz="28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8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2800" dirty="0">
                  <a:solidFill>
                    <a:srgbClr val="CC00FF"/>
                  </a:solidFill>
                </a:endParaRPr>
              </a:p>
              <a:p>
                <a:r>
                  <a:rPr lang="vi-VN" sz="2800" dirty="0">
                    <a:solidFill>
                      <a:srgbClr val="CC00FF"/>
                    </a:solidFill>
                  </a:rPr>
                  <a:t>  </a:t>
                </a:r>
                <a:r>
                  <a:rPr lang="vi-VN" sz="2800" b="1" dirty="0">
                    <a:solidFill>
                      <a:srgbClr val="FF0000"/>
                    </a:solidFill>
                  </a:rPr>
                  <a:t>&lt;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3DCC8-EDFF-43D7-8DDC-7C6BF7F1B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19" y="4325407"/>
                <a:ext cx="892884" cy="1371273"/>
              </a:xfrm>
              <a:prstGeom prst="rect">
                <a:avLst/>
              </a:prstGeom>
              <a:blipFill>
                <a:blip r:embed="rId8"/>
                <a:stretch>
                  <a:fillRect b="-1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1FFBDC7-7F62-4B00-909F-02139706A9EE}"/>
              </a:ext>
            </a:extLst>
          </p:cNvPr>
          <p:cNvSpPr txBox="1"/>
          <p:nvPr/>
        </p:nvSpPr>
        <p:spPr>
          <a:xfrm>
            <a:off x="9408456" y="2623671"/>
            <a:ext cx="64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&gt;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A87B7-4FDC-4D42-8FB1-0FEB154DAC71}"/>
              </a:ext>
            </a:extLst>
          </p:cNvPr>
          <p:cNvSpPr txBox="1"/>
          <p:nvPr/>
        </p:nvSpPr>
        <p:spPr>
          <a:xfrm>
            <a:off x="5331309" y="3914919"/>
            <a:ext cx="64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&lt;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0283-FDC6-45BB-906F-A5EBCBFA70E9}"/>
              </a:ext>
            </a:extLst>
          </p:cNvPr>
          <p:cNvSpPr txBox="1"/>
          <p:nvPr/>
        </p:nvSpPr>
        <p:spPr>
          <a:xfrm>
            <a:off x="9408456" y="1415990"/>
            <a:ext cx="64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&lt;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7CDE6E-934F-46BB-B8AD-F53456930FA5}"/>
              </a:ext>
            </a:extLst>
          </p:cNvPr>
          <p:cNvSpPr txBox="1"/>
          <p:nvPr/>
        </p:nvSpPr>
        <p:spPr>
          <a:xfrm>
            <a:off x="1405719" y="3849463"/>
            <a:ext cx="64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&gt;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E3ABC6-A60A-4C9D-BB26-E10DD1DE9D6E}"/>
              </a:ext>
            </a:extLst>
          </p:cNvPr>
          <p:cNvSpPr txBox="1"/>
          <p:nvPr/>
        </p:nvSpPr>
        <p:spPr>
          <a:xfrm>
            <a:off x="5367498" y="5153928"/>
            <a:ext cx="64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&gt;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7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7C9E-1594-4119-A254-903D30B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79" y="360719"/>
            <a:ext cx="11747241" cy="2093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24.</a:t>
            </a:r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anion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3 –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2 –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,­ 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566D4-2894-4943-8695-B2B49D54E170}"/>
              </a:ext>
            </a:extLst>
          </p:cNvPr>
          <p:cNvSpPr txBox="1"/>
          <p:nvPr/>
        </p:nvSpPr>
        <p:spPr>
          <a:xfrm>
            <a:off x="1511558" y="2453951"/>
            <a:ext cx="8229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Cl</a:t>
            </a:r>
            <a:r>
              <a:rPr lang="en-US" sz="4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</a:t>
            </a:r>
            <a:r>
              <a:rPr lang="en-US" sz="4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P</a:t>
            </a:r>
            <a:r>
              <a:rPr lang="en-US" sz="4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</a:t>
            </a:r>
            <a:r>
              <a:rPr lang="en-US" sz="4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3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DFF8-ED5B-49FD-BD2E-C757DD8F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67" y="199565"/>
            <a:ext cx="11590065" cy="62119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5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25.</a:t>
            </a: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 của: 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sz="3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vi-VN" sz="35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5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 có liên kết cộng hóa trị.</a:t>
            </a:r>
            <a:endParaRPr lang="en-US" sz="35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35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có liên kết</a:t>
            </a:r>
            <a:r>
              <a:rPr lang="vi-VN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Van Der Waals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3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vi-VN" sz="35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vi-VN" sz="35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iên</a:t>
            </a:r>
            <a:r>
              <a:rPr lang="en-US" sz="3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sz="3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 và cộng hóa trị.</a:t>
            </a:r>
            <a:endParaRPr lang="en-US" sz="3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35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iên</a:t>
            </a: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Van Der Waals </a:t>
            </a:r>
            <a:r>
              <a:rPr lang="en-US" sz="3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hydro</a:t>
            </a:r>
            <a:r>
              <a:rPr lang="vi-VN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5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5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C(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graphit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F7942-8412-42FF-9E1D-4FF52B0A893E}"/>
              </a:ext>
            </a:extLst>
          </p:cNvPr>
          <p:cNvSpPr txBox="1"/>
          <p:nvPr/>
        </p:nvSpPr>
        <p:spPr>
          <a:xfrm>
            <a:off x="8341690" y="5648334"/>
            <a:ext cx="426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vi-VN" sz="3200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vi-VN" sz="3200" dirty="0">
                <a:cs typeface="Arial" panose="020B0604020202020204" pitchFamily="34" charset="0"/>
              </a:rPr>
              <a:t>lk</a:t>
            </a:r>
            <a:r>
              <a:rPr lang="vi-VN" sz="3200" b="1" dirty="0"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 D Waals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EDAF-F6A8-4685-B03A-F7C2BA2E9E26}"/>
              </a:ext>
            </a:extLst>
          </p:cNvPr>
          <p:cNvSpPr txBox="1"/>
          <p:nvPr/>
        </p:nvSpPr>
        <p:spPr>
          <a:xfrm>
            <a:off x="7168872" y="1204572"/>
            <a:ext cx="615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vi-V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vi-VN" sz="3200" dirty="0">
                <a:cs typeface="Arial" panose="020B0604020202020204" pitchFamily="34" charset="0"/>
              </a:rPr>
              <a:t>lk</a:t>
            </a:r>
            <a:r>
              <a:rPr lang="vi-VN" sz="3200" b="1" dirty="0"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Van Der Waals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1976-F817-4772-8A7E-63402E78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6" y="-121298"/>
            <a:ext cx="12033381" cy="56264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26.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 cả các loại hợp chất hóa học được tạo thành từ  ít nhất một trong ba loại liên kết mạnh là ion, cộng hóa trị và kim loại.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 kết Van Der Waals tồn tại cả bên trong phân tử hữu hạn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2F4E0-B898-4484-B0E3-049BEE7646DA}"/>
              </a:ext>
            </a:extLst>
          </p:cNvPr>
          <p:cNvSpPr txBox="1"/>
          <p:nvPr/>
        </p:nvSpPr>
        <p:spPr>
          <a:xfrm>
            <a:off x="11115320" y="2116769"/>
            <a:ext cx="100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A7748-CAF7-44A5-9C97-F1AE749C3C2E}"/>
              </a:ext>
            </a:extLst>
          </p:cNvPr>
          <p:cNvSpPr txBox="1"/>
          <p:nvPr/>
        </p:nvSpPr>
        <p:spPr>
          <a:xfrm>
            <a:off x="10107614" y="3300109"/>
            <a:ext cx="100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5FCAE-D035-41E1-B0A8-423785963DB1}"/>
              </a:ext>
            </a:extLst>
          </p:cNvPr>
          <p:cNvSpPr txBox="1"/>
          <p:nvPr/>
        </p:nvSpPr>
        <p:spPr>
          <a:xfrm>
            <a:off x="629174" y="5654180"/>
            <a:ext cx="935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Arial "/>
              </a:rPr>
              <a:t>Độ</a:t>
            </a:r>
            <a:r>
              <a:rPr lang="en-US" sz="28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"/>
              </a:rPr>
              <a:t>âm</a:t>
            </a:r>
            <a:r>
              <a:rPr lang="en-US" sz="28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"/>
              </a:rPr>
              <a:t>điện</a:t>
            </a:r>
            <a:r>
              <a:rPr lang="en-US" sz="2800" dirty="0">
                <a:solidFill>
                  <a:srgbClr val="C00000"/>
                </a:solidFill>
                <a:latin typeface="Arial "/>
              </a:rPr>
              <a:t> Allred: Fe</a:t>
            </a:r>
            <a:r>
              <a:rPr lang="vi-VN" sz="28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 "/>
              </a:rPr>
              <a:t>(1,8) ; Fe</a:t>
            </a:r>
            <a:r>
              <a:rPr lang="en-US" sz="2800" baseline="30000" dirty="0">
                <a:solidFill>
                  <a:srgbClr val="C00000"/>
                </a:solidFill>
                <a:latin typeface="Arial "/>
              </a:rPr>
              <a:t>2+</a:t>
            </a:r>
            <a:r>
              <a:rPr lang="en-US" sz="2800" dirty="0">
                <a:solidFill>
                  <a:srgbClr val="C00000"/>
                </a:solidFill>
                <a:latin typeface="Arial "/>
              </a:rPr>
              <a:t>(1,83) ; Fe</a:t>
            </a:r>
            <a:r>
              <a:rPr lang="en-US" sz="2800" baseline="30000" dirty="0">
                <a:solidFill>
                  <a:srgbClr val="C00000"/>
                </a:solidFill>
                <a:latin typeface="Arial "/>
              </a:rPr>
              <a:t>3+</a:t>
            </a:r>
            <a:r>
              <a:rPr lang="en-US" sz="2800" dirty="0">
                <a:solidFill>
                  <a:srgbClr val="C00000"/>
                </a:solidFill>
                <a:latin typeface="Arial "/>
              </a:rPr>
              <a:t>(1,96)</a:t>
            </a:r>
          </a:p>
        </p:txBody>
      </p:sp>
    </p:spTree>
    <p:extLst>
      <p:ext uri="{BB962C8B-B14F-4D97-AF65-F5344CB8AC3E}">
        <p14:creationId xmlns:p14="http://schemas.microsoft.com/office/powerpoint/2010/main" val="6743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2FD3E0-0FB6-4C97-A345-0C70143A4ACB}"/>
              </a:ext>
            </a:extLst>
          </p:cNvPr>
          <p:cNvSpPr/>
          <p:nvPr/>
        </p:nvSpPr>
        <p:spPr>
          <a:xfrm>
            <a:off x="92279" y="589296"/>
            <a:ext cx="12099721" cy="5260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Câu</a:t>
            </a: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27.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cs typeface="Arial" panose="020B0604020202020204" pitchFamily="34" charset="0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NF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28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vi-VN" sz="2800" dirty="0">
                <a:cs typeface="Arial" panose="020B0604020202020204" pitchFamily="34" charset="0"/>
              </a:rPr>
              <a:t>    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 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  </a:t>
            </a:r>
            <a:endParaRPr lang="vi-VN" sz="28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800" dirty="0">
                <a:cs typeface="Arial" panose="020B0604020202020204" pitchFamily="34" charset="0"/>
              </a:rPr>
              <a:t>    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</a:t>
            </a:r>
            <a:r>
              <a:rPr 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 </a:t>
            </a:r>
            <a:r>
              <a:rPr lang="vi-VN" sz="2800" dirty="0">
                <a:solidFill>
                  <a:srgbClr val="CC00FF"/>
                </a:solidFill>
                <a:cs typeface="Arial" panose="020B0604020202020204" pitchFamily="34" charset="0"/>
              </a:rPr>
              <a:t>   </a:t>
            </a:r>
            <a:r>
              <a:rPr lang="vi-VN" sz="2800" dirty="0">
                <a:cs typeface="Arial" panose="020B0604020202020204" pitchFamily="34" charset="0"/>
              </a:rPr>
              <a:t>;                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2800" dirty="0">
              <a:solidFill>
                <a:srgbClr val="0066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800" dirty="0">
                <a:cs typeface="Arial" panose="020B0604020202020204" pitchFamily="34" charset="0"/>
              </a:rPr>
              <a:t>   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  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HCl  </a:t>
            </a:r>
            <a:r>
              <a:rPr 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vi-VN" sz="2800" dirty="0">
                <a:cs typeface="Arial" panose="020B0604020202020204" pitchFamily="34" charset="0"/>
              </a:rPr>
              <a:t>           </a:t>
            </a:r>
            <a:r>
              <a:rPr lang="en-US" sz="2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KCl</a:t>
            </a: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BCl</a:t>
            </a:r>
            <a:r>
              <a:rPr lang="en-US" sz="28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7030A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tan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benzen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cặp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rgbClr val="0066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179705">
              <a:lnSpc>
                <a:spcPct val="150000"/>
              </a:lnSpc>
              <a:tabLst>
                <a:tab pos="3261360" algn="l"/>
              </a:tabLs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Toluen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</a:t>
            </a:r>
            <a:r>
              <a:rPr lang="en-US" sz="2800" baseline="-25000" dirty="0">
                <a:solidFill>
                  <a:srgbClr val="CC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	                       </a:t>
            </a:r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CCl</a:t>
            </a:r>
            <a:r>
              <a:rPr lang="vi-VN" sz="2800" baseline="-250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HF</a:t>
            </a:r>
            <a:endParaRPr lang="en-US" sz="2800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179705">
              <a:lnSpc>
                <a:spcPct val="150000"/>
              </a:lnSpc>
              <a:tabLst>
                <a:tab pos="3261360" algn="l"/>
              </a:tabLst>
            </a:pPr>
            <a:r>
              <a:rPr lang="en-US" sz="2800" b="1" dirty="0">
                <a:solidFill>
                  <a:srgbClr val="3366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vi-VN" sz="28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OH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NaCl	                            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800" baseline="-250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</a:t>
            </a:r>
            <a:r>
              <a:rPr lang="en-US" sz="2800" baseline="-250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endParaRPr lang="en-US" sz="2800" dirty="0">
              <a:solidFill>
                <a:srgbClr val="C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950CDA-6066-4103-94CA-5402FE423327}"/>
              </a:ext>
            </a:extLst>
          </p:cNvPr>
          <p:cNvSpPr/>
          <p:nvPr/>
        </p:nvSpPr>
        <p:spPr>
          <a:xfrm>
            <a:off x="322728" y="1990164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A4F3B1-1041-40A2-BE77-D5731B5A02D2}"/>
              </a:ext>
            </a:extLst>
          </p:cNvPr>
          <p:cNvSpPr/>
          <p:nvPr/>
        </p:nvSpPr>
        <p:spPr>
          <a:xfrm>
            <a:off x="3899646" y="1918447"/>
            <a:ext cx="1443319" cy="8005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7188AE-78D0-4301-A17A-035C0427E5CA}"/>
              </a:ext>
            </a:extLst>
          </p:cNvPr>
          <p:cNvSpPr/>
          <p:nvPr/>
        </p:nvSpPr>
        <p:spPr>
          <a:xfrm>
            <a:off x="1848968" y="2576005"/>
            <a:ext cx="125954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9827C8-E443-4F48-9292-4BCE5926BA3B}"/>
              </a:ext>
            </a:extLst>
          </p:cNvPr>
          <p:cNvSpPr/>
          <p:nvPr/>
        </p:nvSpPr>
        <p:spPr>
          <a:xfrm>
            <a:off x="5983940" y="2659382"/>
            <a:ext cx="649942" cy="5858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1A194E-0C91-4500-8BE0-3D16C5DDB750}"/>
              </a:ext>
            </a:extLst>
          </p:cNvPr>
          <p:cNvSpPr/>
          <p:nvPr/>
        </p:nvSpPr>
        <p:spPr>
          <a:xfrm>
            <a:off x="203018" y="3185605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212356-E9F0-4A9B-A744-0AE89EFF77B1}"/>
              </a:ext>
            </a:extLst>
          </p:cNvPr>
          <p:cNvSpPr/>
          <p:nvPr/>
        </p:nvSpPr>
        <p:spPr>
          <a:xfrm>
            <a:off x="4117037" y="3185604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A88987-C535-4608-96F7-88245D3144E2}"/>
              </a:ext>
            </a:extLst>
          </p:cNvPr>
          <p:cNvSpPr/>
          <p:nvPr/>
        </p:nvSpPr>
        <p:spPr>
          <a:xfrm>
            <a:off x="1039904" y="4517497"/>
            <a:ext cx="125954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1FA730-2C58-43F6-8021-9D4FDCBA4C37}"/>
              </a:ext>
            </a:extLst>
          </p:cNvPr>
          <p:cNvSpPr/>
          <p:nvPr/>
        </p:nvSpPr>
        <p:spPr>
          <a:xfrm>
            <a:off x="5983940" y="4581992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EC22C0-5C32-4766-ABDB-4F4BA632DABB}"/>
              </a:ext>
            </a:extLst>
          </p:cNvPr>
          <p:cNvSpPr/>
          <p:nvPr/>
        </p:nvSpPr>
        <p:spPr>
          <a:xfrm>
            <a:off x="273422" y="5201375"/>
            <a:ext cx="1958790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F0AC43-9BAA-4EED-856E-AE6A3B2A74A3}"/>
              </a:ext>
            </a:extLst>
          </p:cNvPr>
          <p:cNvSpPr/>
          <p:nvPr/>
        </p:nvSpPr>
        <p:spPr>
          <a:xfrm>
            <a:off x="6252881" y="5310827"/>
            <a:ext cx="762001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A262-FCC8-4C63-97A7-68700953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326571"/>
            <a:ext cx="11943184" cy="58503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28.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cương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cấm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3eV.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Cacbon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graphit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NaCl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nóng chảy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là</a:t>
            </a:r>
            <a:r>
              <a:rPr lang="vi-V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hất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 vùng cấm có năng lượng 1,12V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70464B-70F5-4E4B-AD31-1C27DBD6DE74}"/>
              </a:ext>
            </a:extLst>
          </p:cNvPr>
          <p:cNvSpPr/>
          <p:nvPr/>
        </p:nvSpPr>
        <p:spPr>
          <a:xfrm>
            <a:off x="0" y="2187285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 descr="FG11_02">
            <a:extLst>
              <a:ext uri="{FF2B5EF4-FFF2-40B4-BE49-F238E27FC236}">
                <a16:creationId xmlns:a16="http://schemas.microsoft.com/office/drawing/2014/main" id="{5E3D9B07-64BC-410F-9262-607ADD30A84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4471" y="2072219"/>
            <a:ext cx="8848966" cy="4342548"/>
          </a:xfrm>
          <a:noFill/>
        </p:spPr>
      </p:pic>
      <p:sp>
        <p:nvSpPr>
          <p:cNvPr id="59396" name="Text Box 4">
            <a:extLst>
              <a:ext uri="{FF2B5EF4-FFF2-40B4-BE49-F238E27FC236}">
                <a16:creationId xmlns:a16="http://schemas.microsoft.com/office/drawing/2014/main" id="{E887751A-FFA6-4455-A3A2-E947DC043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10131"/>
            <a:ext cx="137160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rgbClr val="CC00FF"/>
                </a:solidFill>
              </a:rPr>
              <a:t>KHÍ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E63BCF66-172E-43DB-9A83-58FB2B1D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744" y="5731782"/>
            <a:ext cx="3733800" cy="948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rgbClr val="0000FF"/>
                </a:solidFill>
              </a:rPr>
              <a:t>LỎNG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78EAA6C7-1CBC-425E-ABAD-ED562248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298" y="5691906"/>
            <a:ext cx="160020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</a:rPr>
              <a:t>RẮN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8B1FA-D674-4CC2-B6BF-2E0B1BCE8BD3}"/>
              </a:ext>
            </a:extLst>
          </p:cNvPr>
          <p:cNvSpPr txBox="1"/>
          <p:nvPr/>
        </p:nvSpPr>
        <p:spPr>
          <a:xfrm>
            <a:off x="287477" y="5221884"/>
            <a:ext cx="4780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C00FF"/>
                </a:solidFill>
              </a:rPr>
              <a:t>ĐỘNG NĂNG</a:t>
            </a:r>
            <a:r>
              <a:rPr lang="en-US" sz="2800" b="1" dirty="0">
                <a:solidFill>
                  <a:srgbClr val="CC00FF"/>
                </a:solidFill>
              </a:rPr>
              <a:t> </a:t>
            </a:r>
            <a:r>
              <a:rPr lang="vi-VN" sz="2800" b="1" dirty="0">
                <a:solidFill>
                  <a:srgbClr val="CC00FF"/>
                </a:solidFill>
              </a:rPr>
              <a:t>&gt; THẾ NĂNG</a:t>
            </a:r>
            <a:endParaRPr lang="en-US" sz="2800" b="1" dirty="0">
              <a:solidFill>
                <a:srgbClr val="CC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21DA3-1371-433B-B64F-BCF889B9A003}"/>
              </a:ext>
            </a:extLst>
          </p:cNvPr>
          <p:cNvSpPr txBox="1"/>
          <p:nvPr/>
        </p:nvSpPr>
        <p:spPr>
          <a:xfrm>
            <a:off x="3467570" y="2265167"/>
            <a:ext cx="4842768" cy="1005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sz="2800" b="1" dirty="0">
                <a:solidFill>
                  <a:srgbClr val="0000FF"/>
                </a:solidFill>
              </a:rPr>
              <a:t>THẾ NĂNG </a:t>
            </a:r>
            <a:r>
              <a:rPr 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&gt;</a:t>
            </a:r>
            <a:r>
              <a:rPr lang="vi-VN" sz="2800" b="1" dirty="0">
                <a:solidFill>
                  <a:srgbClr val="0000FF"/>
                </a:solidFill>
              </a:rPr>
              <a:t> ĐỘNG NĂNG</a:t>
            </a:r>
          </a:p>
          <a:p>
            <a:endParaRPr lang="en-US" sz="2800" dirty="0">
              <a:solidFill>
                <a:srgbClr val="CC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42AEF-CD6D-483B-ADFD-CDA28040F1F0}"/>
              </a:ext>
            </a:extLst>
          </p:cNvPr>
          <p:cNvSpPr txBox="1"/>
          <p:nvPr/>
        </p:nvSpPr>
        <p:spPr>
          <a:xfrm>
            <a:off x="464645" y="498012"/>
            <a:ext cx="4169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: </a:t>
            </a:r>
            <a:r>
              <a:rPr lang="vi-VN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 NĂNG 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 </a:t>
            </a:r>
            <a:endParaRPr lang="vi-VN" sz="30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P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THẾ NĂNG</a:t>
            </a:r>
            <a:r>
              <a:rPr lang="vi-VN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3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35769D-2836-4CA2-A2C2-83B60BB7CC48}"/>
              </a:ext>
            </a:extLst>
          </p:cNvPr>
          <p:cNvCxnSpPr>
            <a:cxnSpLocks/>
          </p:cNvCxnSpPr>
          <p:nvPr/>
        </p:nvCxnSpPr>
        <p:spPr>
          <a:xfrm>
            <a:off x="1464471" y="4293567"/>
            <a:ext cx="3186588" cy="1"/>
          </a:xfrm>
          <a:prstGeom prst="straightConnector1">
            <a:avLst/>
          </a:prstGeom>
          <a:ln w="698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6EA001-2208-418E-86C0-7A748E80DAC8}"/>
              </a:ext>
            </a:extLst>
          </p:cNvPr>
          <p:cNvSpPr txBox="1"/>
          <p:nvPr/>
        </p:nvSpPr>
        <p:spPr>
          <a:xfrm>
            <a:off x="1437536" y="3801604"/>
            <a:ext cx="347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"/>
              </a:rPr>
              <a:t>Hóa</a:t>
            </a:r>
            <a:r>
              <a:rPr lang="en-US" sz="2800" dirty="0">
                <a:latin typeface="Arial "/>
              </a:rPr>
              <a:t> </a:t>
            </a:r>
            <a:r>
              <a:rPr lang="en-US" sz="2800" dirty="0" err="1">
                <a:latin typeface="Arial "/>
              </a:rPr>
              <a:t>lỏng</a:t>
            </a:r>
            <a:r>
              <a:rPr lang="en-US" sz="2800" dirty="0">
                <a:latin typeface="Arial 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</a:t>
            </a:r>
            <a:r>
              <a:rPr lang="en-US" sz="2800" dirty="0" err="1">
                <a:latin typeface="Arial "/>
              </a:rPr>
              <a:t>hay</a:t>
            </a:r>
            <a:r>
              <a:rPr lang="en-US" sz="2800" dirty="0">
                <a:latin typeface="Arial 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 "/>
              </a:rPr>
              <a:t>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sz="2800" dirty="0">
              <a:latin typeface="Arial 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C2EB6-7F34-4D09-9A1F-5DEC63CE2B46}"/>
              </a:ext>
            </a:extLst>
          </p:cNvPr>
          <p:cNvSpPr txBox="1"/>
          <p:nvPr/>
        </p:nvSpPr>
        <p:spPr>
          <a:xfrm>
            <a:off x="4656419" y="233949"/>
            <a:ext cx="6841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C00FF"/>
                </a:solidFill>
              </a:rPr>
              <a:t>ĐỘNG NĂNG</a:t>
            </a:r>
            <a:r>
              <a:rPr lang="en-US" sz="2800" b="1" dirty="0">
                <a:solidFill>
                  <a:srgbClr val="CC00FF"/>
                </a:solidFill>
              </a:rPr>
              <a:t> </a:t>
            </a:r>
            <a:r>
              <a:rPr lang="vi-VN" sz="2800" b="1" dirty="0">
                <a:solidFill>
                  <a:srgbClr val="CC00FF"/>
                </a:solidFill>
                <a:sym typeface="Symbol" panose="05050102010706020507" pitchFamily="18" charset="2"/>
              </a:rPr>
              <a:t> T</a:t>
            </a:r>
            <a:r>
              <a:rPr lang="vi-VN" sz="2800" b="1" dirty="0">
                <a:solidFill>
                  <a:srgbClr val="CC00FF"/>
                </a:solidFill>
              </a:rPr>
              <a:t> </a:t>
            </a:r>
          </a:p>
          <a:p>
            <a:r>
              <a:rPr lang="vi-VN" sz="2800" b="1" dirty="0">
                <a:solidFill>
                  <a:srgbClr val="FF0000"/>
                </a:solidFill>
              </a:rPr>
              <a:t>THẾ NĂNG</a:t>
            </a:r>
            <a:r>
              <a:rPr lang="vi-VN" sz="28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vi-VN" sz="28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lực hút giữa các phân tử hay khí hiếm, không phụ thuộc T.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B43E9-9D36-4B68-A7EB-F2CFCBE221E5}"/>
              </a:ext>
            </a:extLst>
          </p:cNvPr>
          <p:cNvSpPr/>
          <p:nvPr/>
        </p:nvSpPr>
        <p:spPr>
          <a:xfrm rot="20064187">
            <a:off x="2447932" y="3380382"/>
            <a:ext cx="193199" cy="21403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707F13B-638B-4FF9-B86B-1ECDD5DD43F7}"/>
              </a:ext>
            </a:extLst>
          </p:cNvPr>
          <p:cNvSpPr/>
          <p:nvPr/>
        </p:nvSpPr>
        <p:spPr>
          <a:xfrm rot="9525458">
            <a:off x="3139310" y="3126110"/>
            <a:ext cx="191290" cy="24403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8F59C9-1226-497C-9F56-7972C6D413AD}"/>
              </a:ext>
            </a:extLst>
          </p:cNvPr>
          <p:cNvSpPr/>
          <p:nvPr/>
        </p:nvSpPr>
        <p:spPr>
          <a:xfrm rot="1582020">
            <a:off x="2164829" y="4718681"/>
            <a:ext cx="216406" cy="1855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37E68AF-206D-4EDB-81F6-C498A813A11D}"/>
              </a:ext>
            </a:extLst>
          </p:cNvPr>
          <p:cNvSpPr/>
          <p:nvPr/>
        </p:nvSpPr>
        <p:spPr>
          <a:xfrm rot="11553214">
            <a:off x="2903592" y="4900956"/>
            <a:ext cx="181118" cy="1753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143A0-B2B9-46A5-B77B-449264351515}"/>
              </a:ext>
            </a:extLst>
          </p:cNvPr>
          <p:cNvSpPr txBox="1"/>
          <p:nvPr/>
        </p:nvSpPr>
        <p:spPr>
          <a:xfrm rot="3908608">
            <a:off x="1880142" y="2937181"/>
            <a:ext cx="189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Van Der Waals</a:t>
            </a:r>
          </a:p>
          <a:p>
            <a:r>
              <a:rPr lang="vi-VN" dirty="0"/>
              <a:t>Lk hydro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EDC9DC-2F29-444C-BF35-7D23DEFB0D5E}"/>
              </a:ext>
            </a:extLst>
          </p:cNvPr>
          <p:cNvSpPr txBox="1"/>
          <p:nvPr/>
        </p:nvSpPr>
        <p:spPr>
          <a:xfrm rot="151527">
            <a:off x="2308653" y="4359308"/>
            <a:ext cx="189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Van Der Waals</a:t>
            </a:r>
          </a:p>
          <a:p>
            <a:r>
              <a:rPr lang="vi-VN" dirty="0"/>
              <a:t>lk hydro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16" y="186613"/>
            <a:ext cx="12019384" cy="6027575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7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7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7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r>
              <a:rPr lang="en-US" sz="76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r>
              <a:rPr lang="en-US" sz="76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en-US" sz="76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7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3s</a:t>
            </a:r>
            <a:r>
              <a:rPr lang="en-US" sz="76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en-US" sz="76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7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en-US" sz="76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	</a:t>
            </a:r>
            <a:r>
              <a:rPr lang="en-US" sz="7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76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7600" baseline="300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  <a:p>
            <a:pPr algn="l">
              <a:lnSpc>
                <a:spcPct val="170000"/>
              </a:lnSpc>
            </a:pPr>
            <a:r>
              <a:rPr lang="en-US" sz="7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1s</a:t>
            </a:r>
            <a:r>
              <a:rPr lang="en-US" sz="76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r>
              <a:rPr lang="en-US" sz="76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en-US" sz="76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7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3s</a:t>
            </a:r>
            <a:r>
              <a:rPr lang="en-US" sz="76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en-US" sz="76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7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4s</a:t>
            </a:r>
            <a:r>
              <a:rPr lang="en-US" sz="76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en-US" sz="76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7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600" dirty="0">
              <a:solidFill>
                <a:srgbClr val="0066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7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r>
              <a:rPr lang="en-US" sz="76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r>
              <a:rPr lang="en-US" sz="76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en-US" sz="76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7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3s</a:t>
            </a:r>
            <a:r>
              <a:rPr lang="en-US" sz="76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en-US" sz="76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7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4s</a:t>
            </a:r>
            <a:r>
              <a:rPr lang="en-US" sz="76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en-US" sz="76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7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76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l">
              <a:lnSpc>
                <a:spcPct val="170000"/>
              </a:lnSpc>
            </a:pPr>
            <a:r>
              <a:rPr lang="en-US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r>
              <a:rPr lang="en-US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r>
              <a:rPr lang="en-US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r>
              <a:rPr lang="en-US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3s</a:t>
            </a:r>
            <a:r>
              <a:rPr lang="en-US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en-US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vi-VN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4s</a:t>
            </a:r>
            <a:r>
              <a:rPr lang="vi-VN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4p</a:t>
            </a:r>
            <a:r>
              <a:rPr lang="vi-VN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4d</a:t>
            </a:r>
            <a:r>
              <a:rPr lang="vi-VN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5s</a:t>
            </a:r>
            <a:r>
              <a:rPr lang="vi-VN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5p</a:t>
            </a:r>
            <a:r>
              <a:rPr lang="vi-VN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6s</a:t>
            </a:r>
            <a:r>
              <a:rPr lang="vi-VN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4f</a:t>
            </a:r>
            <a:r>
              <a:rPr lang="vi-VN" sz="76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7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F37657-93DA-46F8-A3A9-324629281230}"/>
              </a:ext>
            </a:extLst>
          </p:cNvPr>
          <p:cNvSpPr/>
          <p:nvPr/>
        </p:nvSpPr>
        <p:spPr>
          <a:xfrm>
            <a:off x="172616" y="1332208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02D0E6-9CED-45E2-8CDE-1285561A0A27}"/>
              </a:ext>
            </a:extLst>
          </p:cNvPr>
          <p:cNvSpPr/>
          <p:nvPr/>
        </p:nvSpPr>
        <p:spPr>
          <a:xfrm>
            <a:off x="135506" y="2279841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55BAC-0864-447E-B131-FE054C9F286B}"/>
              </a:ext>
            </a:extLst>
          </p:cNvPr>
          <p:cNvSpPr/>
          <p:nvPr/>
        </p:nvSpPr>
        <p:spPr>
          <a:xfrm>
            <a:off x="172616" y="3276267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F736F8-E6FE-48D3-9F6A-338D1DDA76B9}"/>
              </a:ext>
            </a:extLst>
          </p:cNvPr>
          <p:cNvSpPr/>
          <p:nvPr/>
        </p:nvSpPr>
        <p:spPr>
          <a:xfrm>
            <a:off x="135506" y="4205026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BBED-C24E-43CC-AE7B-CC05FB1D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64" y="254833"/>
            <a:ext cx="11630281" cy="63483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29.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Sự hóa lỏng 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khuếch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33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3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3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sz="33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33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   C</a:t>
            </a:r>
            <a:r>
              <a:rPr lang="en-US" sz="33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3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OH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3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3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3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3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3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     CH</a:t>
            </a:r>
            <a:r>
              <a:rPr lang="en-US" sz="3300" baseline="-25000" dirty="0">
                <a:latin typeface="Arial" panose="020B0604020202020204" pitchFamily="34" charset="0"/>
                <a:cs typeface="Arial" panose="020B0604020202020204" pitchFamily="34" charset="0"/>
              </a:rPr>
              <a:t>4   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3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3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CCl</a:t>
            </a:r>
            <a:r>
              <a:rPr lang="en-US" sz="33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3E4C2-40B3-43E4-968A-09C77345F0E1}"/>
              </a:ext>
            </a:extLst>
          </p:cNvPr>
          <p:cNvSpPr/>
          <p:nvPr/>
        </p:nvSpPr>
        <p:spPr>
          <a:xfrm>
            <a:off x="262855" y="1963025"/>
            <a:ext cx="1102097" cy="7662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D07738-C002-4AC5-BF70-3228FF1B1282}"/>
              </a:ext>
            </a:extLst>
          </p:cNvPr>
          <p:cNvSpPr/>
          <p:nvPr/>
        </p:nvSpPr>
        <p:spPr>
          <a:xfrm>
            <a:off x="262854" y="2864842"/>
            <a:ext cx="1102097" cy="7662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057627-3ADA-4E21-B2D2-5D3EB349D369}"/>
              </a:ext>
            </a:extLst>
          </p:cNvPr>
          <p:cNvSpPr/>
          <p:nvPr/>
        </p:nvSpPr>
        <p:spPr>
          <a:xfrm>
            <a:off x="4017983" y="2864842"/>
            <a:ext cx="1102097" cy="7662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E1470-E08B-4EAE-8E3D-01EC588372E4}"/>
              </a:ext>
            </a:extLst>
          </p:cNvPr>
          <p:cNvSpPr/>
          <p:nvPr/>
        </p:nvSpPr>
        <p:spPr>
          <a:xfrm>
            <a:off x="5873348" y="1900108"/>
            <a:ext cx="1102097" cy="7662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1E287D-BB52-4771-91CF-A75B8153B8C0}"/>
              </a:ext>
            </a:extLst>
          </p:cNvPr>
          <p:cNvSpPr/>
          <p:nvPr/>
        </p:nvSpPr>
        <p:spPr>
          <a:xfrm>
            <a:off x="7359597" y="1900108"/>
            <a:ext cx="1102097" cy="7662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524A94-6A49-419D-A9B8-9B60A0C3539C}"/>
              </a:ext>
            </a:extLst>
          </p:cNvPr>
          <p:cNvSpPr/>
          <p:nvPr/>
        </p:nvSpPr>
        <p:spPr>
          <a:xfrm>
            <a:off x="9231740" y="2838278"/>
            <a:ext cx="1102097" cy="7662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0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E604-4B82-4C16-B514-0E161EFE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02" y="4067588"/>
            <a:ext cx="10515600" cy="587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F42F-BEFC-49F0-A3ED-F35D6E68BBBA}"/>
              </a:ext>
            </a:extLst>
          </p:cNvPr>
          <p:cNvSpPr txBox="1"/>
          <p:nvPr/>
        </p:nvSpPr>
        <p:spPr>
          <a:xfrm>
            <a:off x="41829" y="1985073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err="1">
                <a:solidFill>
                  <a:srgbClr val="3366FF"/>
                </a:solidFill>
                <a:latin typeface="Arial "/>
              </a:rPr>
              <a:t>Cấu</a:t>
            </a:r>
            <a:r>
              <a:rPr lang="en-US" sz="3200" b="1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b="1" dirty="0" err="1">
                <a:solidFill>
                  <a:srgbClr val="3366FF"/>
                </a:solidFill>
                <a:latin typeface="Arial "/>
              </a:rPr>
              <a:t>trúc</a:t>
            </a:r>
            <a:r>
              <a:rPr lang="en-US" sz="3200" b="1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b="1" dirty="0" err="1">
                <a:solidFill>
                  <a:srgbClr val="3366FF"/>
                </a:solidFill>
                <a:latin typeface="Arial "/>
              </a:rPr>
              <a:t>phối</a:t>
            </a:r>
            <a:r>
              <a:rPr lang="en-US" sz="3200" b="1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b="1" dirty="0" err="1">
                <a:solidFill>
                  <a:srgbClr val="3366FF"/>
                </a:solidFill>
                <a:latin typeface="Arial "/>
              </a:rPr>
              <a:t>trí</a:t>
            </a:r>
            <a:r>
              <a:rPr lang="en-US" sz="3200" dirty="0">
                <a:latin typeface="Arial "/>
              </a:rPr>
              <a:t>: </a:t>
            </a:r>
            <a:r>
              <a:rPr lang="en-US" sz="3200" dirty="0" err="1">
                <a:solidFill>
                  <a:srgbClr val="3366FF"/>
                </a:solidFill>
                <a:latin typeface="Arial "/>
              </a:rPr>
              <a:t>ba</a:t>
            </a:r>
            <a:r>
              <a:rPr lang="en-US" sz="3200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3366FF"/>
                </a:solidFill>
                <a:latin typeface="Arial "/>
              </a:rPr>
              <a:t>hướng</a:t>
            </a:r>
            <a:r>
              <a:rPr lang="en-US" sz="3200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3366FF"/>
                </a:solidFill>
                <a:latin typeface="Arial "/>
              </a:rPr>
              <a:t>trong</a:t>
            </a:r>
            <a:r>
              <a:rPr lang="en-US" sz="3200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3366FF"/>
                </a:solidFill>
                <a:latin typeface="Arial "/>
              </a:rPr>
              <a:t>không</a:t>
            </a:r>
            <a:r>
              <a:rPr lang="en-US" sz="3200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3366FF"/>
                </a:solidFill>
                <a:latin typeface="Arial "/>
              </a:rPr>
              <a:t>gian</a:t>
            </a:r>
            <a:r>
              <a:rPr lang="en-US" sz="3200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3366FF"/>
                </a:solidFill>
                <a:latin typeface="Arial "/>
              </a:rPr>
              <a:t>là</a:t>
            </a:r>
            <a:r>
              <a:rPr lang="en-US" sz="3200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3366FF"/>
                </a:solidFill>
                <a:latin typeface="Arial "/>
              </a:rPr>
              <a:t>liên</a:t>
            </a:r>
            <a:r>
              <a:rPr lang="en-US" sz="3200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3366FF"/>
                </a:solidFill>
                <a:latin typeface="Arial "/>
              </a:rPr>
              <a:t>kết</a:t>
            </a:r>
            <a:r>
              <a:rPr lang="en-US" sz="3200" dirty="0">
                <a:solidFill>
                  <a:srgbClr val="3366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3366FF"/>
                </a:solidFill>
                <a:latin typeface="Arial "/>
              </a:rPr>
              <a:t>mạnh</a:t>
            </a:r>
            <a:r>
              <a:rPr lang="en-US" sz="3200" dirty="0">
                <a:solidFill>
                  <a:srgbClr val="3366FF"/>
                </a:solidFill>
                <a:latin typeface="Arial "/>
              </a:rPr>
              <a:t>.</a:t>
            </a:r>
            <a:endParaRPr lang="en-US" sz="3200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CC00FF"/>
                </a:solidFill>
                <a:latin typeface="Arial "/>
                <a:cs typeface="Arial" panose="020B0604020202020204" pitchFamily="34" charset="0"/>
              </a:rPr>
              <a:t>hai</a:t>
            </a:r>
            <a:r>
              <a:rPr lang="en-US" sz="32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 "/>
              </a:rPr>
              <a:t>hướng</a:t>
            </a:r>
            <a:r>
              <a:rPr lang="en-US" sz="32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 "/>
              </a:rPr>
              <a:t>trong</a:t>
            </a:r>
            <a:r>
              <a:rPr lang="en-US" sz="32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 "/>
              </a:rPr>
              <a:t>không</a:t>
            </a:r>
            <a:r>
              <a:rPr lang="en-US" sz="32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 "/>
              </a:rPr>
              <a:t>gian</a:t>
            </a:r>
            <a:r>
              <a:rPr lang="en-US" sz="32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 "/>
              </a:rPr>
              <a:t>là</a:t>
            </a:r>
            <a:r>
              <a:rPr lang="en-US" sz="32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 "/>
              </a:rPr>
              <a:t>liên</a:t>
            </a:r>
            <a:r>
              <a:rPr lang="en-US" sz="32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 "/>
              </a:rPr>
              <a:t>kết</a:t>
            </a:r>
            <a:r>
              <a:rPr lang="en-US" sz="32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 "/>
              </a:rPr>
              <a:t>mạnh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 kl- pk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006600"/>
                </a:solidFill>
                <a:latin typeface="Arial 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 "/>
              </a:rPr>
              <a:t>hướng</a:t>
            </a:r>
            <a:r>
              <a:rPr lang="en-US" sz="32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 "/>
              </a:rPr>
              <a:t>trong</a:t>
            </a:r>
            <a:r>
              <a:rPr lang="en-US" sz="32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 "/>
              </a:rPr>
              <a:t>không</a:t>
            </a:r>
            <a:r>
              <a:rPr lang="en-US" sz="32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 "/>
              </a:rPr>
              <a:t>gian</a:t>
            </a:r>
            <a:r>
              <a:rPr lang="en-US" sz="32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 "/>
              </a:rPr>
              <a:t>là</a:t>
            </a:r>
            <a:r>
              <a:rPr lang="en-US" sz="32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 "/>
              </a:rPr>
              <a:t>liên</a:t>
            </a:r>
            <a:r>
              <a:rPr lang="en-US" sz="32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 "/>
              </a:rPr>
              <a:t>kết</a:t>
            </a:r>
            <a:r>
              <a:rPr lang="en-US" sz="32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 "/>
              </a:rPr>
              <a:t>mạnh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.( kl – pk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C00000"/>
                </a:solidFill>
                <a:latin typeface="Arial "/>
                <a:cs typeface="Arial" panose="020B0604020202020204" pitchFamily="34" charset="0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 "/>
              </a:rPr>
              <a:t>hướng</a:t>
            </a:r>
            <a:r>
              <a:rPr lang="en-US" sz="32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 "/>
              </a:rPr>
              <a:t>trong</a:t>
            </a:r>
            <a:r>
              <a:rPr lang="en-US" sz="32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 "/>
              </a:rPr>
              <a:t>không</a:t>
            </a:r>
            <a:r>
              <a:rPr lang="en-US" sz="32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 "/>
              </a:rPr>
              <a:t>gian</a:t>
            </a:r>
            <a:r>
              <a:rPr lang="en-US" sz="32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 "/>
              </a:rPr>
              <a:t>là</a:t>
            </a:r>
            <a:r>
              <a:rPr lang="en-US" sz="32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 "/>
              </a:rPr>
              <a:t>liên</a:t>
            </a:r>
            <a:r>
              <a:rPr lang="en-US" sz="3200" dirty="0">
                <a:solidFill>
                  <a:srgbClr val="C00000"/>
                </a:solidFill>
                <a:latin typeface="Arial 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 "/>
              </a:rPr>
              <a:t>kết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DEBA0-06EF-40D2-BE86-CA1C7A6BAB92}"/>
              </a:ext>
            </a:extLst>
          </p:cNvPr>
          <p:cNvSpPr txBox="1"/>
          <p:nvPr/>
        </p:nvSpPr>
        <p:spPr>
          <a:xfrm>
            <a:off x="2074877" y="114675"/>
            <a:ext cx="10117123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 KẾT MẠNH: Ion,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 KẾT YẾU: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 h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ydro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Van der Waals.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FC89F-5988-4BCE-8304-801454772B5B}"/>
              </a:ext>
            </a:extLst>
          </p:cNvPr>
          <p:cNvSpPr txBox="1"/>
          <p:nvPr/>
        </p:nvSpPr>
        <p:spPr>
          <a:xfrm>
            <a:off x="2124560" y="1570468"/>
            <a:ext cx="8602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CỦA HỢP CHẤT VÔ C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7E807-2313-4393-8D77-E0E99DF93D45}"/>
              </a:ext>
            </a:extLst>
          </p:cNvPr>
          <p:cNvSpPr txBox="1"/>
          <p:nvPr/>
        </p:nvSpPr>
        <p:spPr>
          <a:xfrm>
            <a:off x="41829" y="269653"/>
            <a:ext cx="12191999" cy="6035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vi-VN" sz="4000" b="1" dirty="0">
                <a:solidFill>
                  <a:srgbClr val="FF0000"/>
                </a:solidFill>
                <a:latin typeface="Arial "/>
              </a:rPr>
              <a:t>      </a:t>
            </a:r>
          </a:p>
          <a:p>
            <a:endParaRPr lang="vi-VN" sz="4000" b="1" dirty="0">
              <a:solidFill>
                <a:srgbClr val="FF0000"/>
              </a:solidFill>
              <a:latin typeface="Arial "/>
            </a:endParaRPr>
          </a:p>
          <a:p>
            <a:r>
              <a:rPr lang="vi-VN" sz="4000" b="1" dirty="0">
                <a:solidFill>
                  <a:srgbClr val="FF0000"/>
                </a:solidFill>
                <a:latin typeface="Arial "/>
              </a:rPr>
              <a:t>         </a:t>
            </a:r>
            <a:r>
              <a:rPr lang="en-US" sz="4000" b="1" dirty="0">
                <a:solidFill>
                  <a:srgbClr val="0000FF"/>
                </a:solidFill>
                <a:latin typeface="Arial "/>
              </a:rPr>
              <a:t>NHIỆT ĐỘ SÔI, NHIỆT ĐỘ NÓNG CHẢY </a:t>
            </a:r>
          </a:p>
          <a:p>
            <a:r>
              <a:rPr lang="en-US" sz="4000" b="1" dirty="0">
                <a:solidFill>
                  <a:srgbClr val="FF0000"/>
                </a:solidFill>
                <a:latin typeface="Arial "/>
              </a:rPr>
              <a:t>  </a:t>
            </a:r>
            <a:r>
              <a:rPr lang="vi-VN" sz="4000" b="1" dirty="0">
                <a:solidFill>
                  <a:srgbClr val="FF0000"/>
                </a:solidFill>
                <a:latin typeface="Arial "/>
              </a:rPr>
              <a:t>   </a:t>
            </a:r>
          </a:p>
          <a:p>
            <a:r>
              <a:rPr lang="vi-VN" sz="4000" b="1" dirty="0">
                <a:solidFill>
                  <a:srgbClr val="FF0000"/>
                </a:solidFill>
                <a:latin typeface="Arial "/>
              </a:rPr>
              <a:t>              </a:t>
            </a:r>
            <a:r>
              <a:rPr lang="en-US" sz="4000" b="1" dirty="0">
                <a:solidFill>
                  <a:srgbClr val="FF0000"/>
                </a:solidFill>
                <a:latin typeface="Arial "/>
              </a:rPr>
              <a:t>PHỐI TRÍ &gt; LỚP &gt; MẠCH &gt; ĐẢO</a:t>
            </a:r>
          </a:p>
        </p:txBody>
      </p:sp>
    </p:spTree>
    <p:extLst>
      <p:ext uri="{BB962C8B-B14F-4D97-AF65-F5344CB8AC3E}">
        <p14:creationId xmlns:p14="http://schemas.microsoft.com/office/powerpoint/2010/main" val="161532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02C1-F21E-4E19-BAC6-96D8C183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448665"/>
            <a:ext cx="1145206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00FF"/>
                </a:solidFill>
                <a:latin typeface="Arial "/>
              </a:rPr>
              <a:t>SỰ ỔN ĐỊNH CỦA PHÂN TỬ CỘNG HÓA TRỊ.</a:t>
            </a:r>
            <a:br>
              <a:rPr lang="en-US" sz="3200" b="1" dirty="0">
                <a:solidFill>
                  <a:srgbClr val="0000FF"/>
                </a:solidFill>
                <a:latin typeface="Arial "/>
              </a:rPr>
            </a:br>
            <a:r>
              <a:rPr lang="en-US" sz="2800" dirty="0" err="1">
                <a:solidFill>
                  <a:srgbClr val="006600"/>
                </a:solidFill>
                <a:latin typeface="Arial "/>
              </a:rPr>
              <a:t>Khi</a:t>
            </a:r>
            <a:r>
              <a:rPr lang="en-US" sz="3200" b="1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các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nguyên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tử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trong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phân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tử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: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không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còn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AO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hóa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trị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trống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,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không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có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e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độc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thân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,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không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có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lk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kém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bền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>
                <a:solidFill>
                  <a:srgbClr val="006600"/>
                </a:solidFill>
                <a:latin typeface="Arial "/>
                <a:sym typeface="Symbol" panose="05050102010706020507" pitchFamily="18" charset="2"/>
              </a:rPr>
              <a:t></a:t>
            </a:r>
            <a:r>
              <a:rPr lang="en-US" sz="2800" baseline="-25000" dirty="0">
                <a:solidFill>
                  <a:srgbClr val="006600"/>
                </a:solidFill>
                <a:latin typeface="Arial "/>
                <a:sym typeface="Symbol" panose="05050102010706020507" pitchFamily="18" charset="2"/>
              </a:rPr>
              <a:t>2p-3p</a:t>
            </a:r>
            <a:r>
              <a:rPr lang="en-US" sz="2800" dirty="0">
                <a:solidFill>
                  <a:srgbClr val="006600"/>
                </a:solidFill>
                <a:latin typeface="Arial "/>
                <a:sym typeface="Symbol" panose="05050102010706020507" pitchFamily="18" charset="2"/>
              </a:rPr>
              <a:t>,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có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thể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có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2e 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ch</a:t>
            </a:r>
            <a:r>
              <a:rPr lang="vi-VN" sz="2800" dirty="0">
                <a:solidFill>
                  <a:srgbClr val="006600"/>
                </a:solidFill>
                <a:latin typeface="Arial "/>
              </a:rPr>
              <a:t>ư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a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liên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 "/>
              </a:rPr>
              <a:t>kết</a:t>
            </a:r>
            <a:r>
              <a:rPr lang="en-US" sz="2800" dirty="0">
                <a:solidFill>
                  <a:srgbClr val="006600"/>
                </a:solidFill>
                <a:latin typeface="Arial 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F17B-3403-4BB1-8104-A4C424CE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14" y="2424583"/>
            <a:ext cx="10917572" cy="85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 "/>
              </a:rPr>
              <a:t>Ví</a:t>
            </a:r>
            <a:r>
              <a:rPr lang="en-US" dirty="0">
                <a:latin typeface="Arial "/>
              </a:rPr>
              <a:t> </a:t>
            </a:r>
            <a:r>
              <a:rPr lang="en-US" dirty="0" err="1">
                <a:latin typeface="Arial "/>
              </a:rPr>
              <a:t>dụ</a:t>
            </a:r>
            <a:r>
              <a:rPr lang="en-US" dirty="0">
                <a:latin typeface="Arial "/>
              </a:rPr>
              <a:t>: CH</a:t>
            </a:r>
            <a:r>
              <a:rPr lang="en-US" baseline="-25000" dirty="0">
                <a:latin typeface="Arial "/>
              </a:rPr>
              <a:t>4</a:t>
            </a:r>
            <a:r>
              <a:rPr lang="en-US" dirty="0">
                <a:latin typeface="Arial "/>
              </a:rPr>
              <a:t>, CO</a:t>
            </a:r>
            <a:r>
              <a:rPr lang="en-US" baseline="-25000" dirty="0">
                <a:latin typeface="Arial "/>
              </a:rPr>
              <a:t>2</a:t>
            </a:r>
            <a:r>
              <a:rPr lang="en-US" dirty="0">
                <a:latin typeface="Arial "/>
              </a:rPr>
              <a:t> , H</a:t>
            </a:r>
            <a:r>
              <a:rPr lang="en-US" baseline="-25000" dirty="0">
                <a:latin typeface="Arial "/>
              </a:rPr>
              <a:t>2</a:t>
            </a:r>
            <a:r>
              <a:rPr lang="en-US" dirty="0">
                <a:latin typeface="Arial "/>
              </a:rPr>
              <a:t>O, NH</a:t>
            </a:r>
            <a:r>
              <a:rPr lang="en-US" baseline="-25000" dirty="0">
                <a:latin typeface="Arial "/>
              </a:rPr>
              <a:t>3</a:t>
            </a:r>
            <a:r>
              <a:rPr lang="en-US" dirty="0">
                <a:latin typeface="Arial "/>
              </a:rPr>
              <a:t> , HF, HCl, N</a:t>
            </a:r>
            <a:r>
              <a:rPr lang="en-US" baseline="-25000" dirty="0">
                <a:latin typeface="Arial "/>
              </a:rPr>
              <a:t>2</a:t>
            </a:r>
            <a:r>
              <a:rPr lang="en-US" dirty="0">
                <a:latin typeface="Arial "/>
              </a:rPr>
              <a:t>, O</a:t>
            </a:r>
            <a:r>
              <a:rPr lang="en-US" baseline="-25000" dirty="0">
                <a:latin typeface="Arial "/>
              </a:rPr>
              <a:t>2</a:t>
            </a:r>
            <a:r>
              <a:rPr lang="en-US" dirty="0">
                <a:latin typeface="Arial "/>
              </a:rPr>
              <a:t>, F</a:t>
            </a:r>
            <a:r>
              <a:rPr lang="en-US" baseline="-25000" dirty="0">
                <a:latin typeface="Arial "/>
              </a:rPr>
              <a:t>2</a:t>
            </a:r>
            <a:r>
              <a:rPr lang="en-US" dirty="0">
                <a:latin typeface="Arial "/>
              </a:rPr>
              <a:t>, Cl</a:t>
            </a:r>
            <a:r>
              <a:rPr lang="en-US" baseline="-25000" dirty="0">
                <a:latin typeface="Arial "/>
              </a:rPr>
              <a:t>2</a:t>
            </a:r>
            <a:r>
              <a:rPr lang="en-US" dirty="0">
                <a:latin typeface="Arial "/>
              </a:rPr>
              <a:t> …..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F9B53-E1D2-47B0-B503-A56F588C4D52}"/>
              </a:ext>
            </a:extLst>
          </p:cNvPr>
          <p:cNvSpPr txBox="1"/>
          <p:nvPr/>
        </p:nvSpPr>
        <p:spPr>
          <a:xfrm>
            <a:off x="519572" y="2849815"/>
            <a:ext cx="11534863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CC00FF"/>
                </a:solidFill>
                <a:latin typeface="Arial "/>
              </a:rPr>
              <a:t>Lực</a:t>
            </a:r>
            <a:r>
              <a:rPr lang="en-US" sz="28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</a:rPr>
              <a:t>tư</a:t>
            </a:r>
            <a:r>
              <a:rPr lang="vi-VN" sz="2800" dirty="0">
                <a:solidFill>
                  <a:srgbClr val="CC00FF"/>
                </a:solidFill>
                <a:latin typeface="Arial "/>
              </a:rPr>
              <a:t>ơ</a:t>
            </a:r>
            <a:r>
              <a:rPr lang="en-US" sz="2800" dirty="0">
                <a:solidFill>
                  <a:srgbClr val="CC00FF"/>
                </a:solidFill>
                <a:latin typeface="Arial "/>
              </a:rPr>
              <a:t>ng </a:t>
            </a:r>
            <a:r>
              <a:rPr lang="en-US" sz="2800" dirty="0" err="1">
                <a:solidFill>
                  <a:srgbClr val="CC00FF"/>
                </a:solidFill>
                <a:latin typeface="Arial "/>
              </a:rPr>
              <a:t>tác</a:t>
            </a:r>
            <a:r>
              <a:rPr lang="en-US" sz="28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</a:rPr>
              <a:t>giữa</a:t>
            </a:r>
            <a:r>
              <a:rPr lang="en-US" sz="28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</a:rPr>
              <a:t>các</a:t>
            </a:r>
            <a:r>
              <a:rPr lang="en-US" sz="28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</a:rPr>
              <a:t>phân</a:t>
            </a:r>
            <a:r>
              <a:rPr lang="en-US" sz="28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</a:rPr>
              <a:t>tử</a:t>
            </a:r>
            <a:r>
              <a:rPr lang="en-US" sz="2800" dirty="0">
                <a:solidFill>
                  <a:srgbClr val="CC00FF"/>
                </a:solidFill>
                <a:latin typeface="Arial 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</a:rPr>
              <a:t>là</a:t>
            </a:r>
            <a:r>
              <a:rPr lang="en-US" sz="2800" dirty="0">
                <a:solidFill>
                  <a:srgbClr val="CC00FF"/>
                </a:solidFill>
                <a:latin typeface="Arial "/>
              </a:rPr>
              <a:t> Van Der Waals hay </a:t>
            </a:r>
            <a:r>
              <a:rPr lang="en-US" sz="2800" dirty="0" err="1">
                <a:solidFill>
                  <a:srgbClr val="CC00FF"/>
                </a:solidFill>
                <a:latin typeface="Arial "/>
              </a:rPr>
              <a:t>lk</a:t>
            </a:r>
            <a:r>
              <a:rPr lang="en-US" sz="2800" dirty="0">
                <a:solidFill>
                  <a:srgbClr val="CC00FF"/>
                </a:solidFill>
                <a:latin typeface="Arial "/>
              </a:rPr>
              <a:t> hydro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 </a:t>
            </a:r>
            <a:r>
              <a:rPr lang="en-US" sz="2800" dirty="0" err="1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mạng</a:t>
            </a: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tinh</a:t>
            </a: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thể</a:t>
            </a: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phân</a:t>
            </a: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tử</a:t>
            </a: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  </a:t>
            </a:r>
            <a:r>
              <a:rPr lang="en-US" sz="2800" dirty="0" err="1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thuộc</a:t>
            </a: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cấu</a:t>
            </a: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trúc</a:t>
            </a: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đảo</a:t>
            </a:r>
            <a:r>
              <a:rPr lang="en-US" sz="2800" dirty="0">
                <a:solidFill>
                  <a:srgbClr val="CC00FF"/>
                </a:solidFill>
                <a:latin typeface="Arial "/>
                <a:sym typeface="Symbol" panose="05050102010706020507" pitchFamily="18" charset="2"/>
              </a:rPr>
              <a:t>.</a:t>
            </a:r>
            <a:endParaRPr lang="en-US" sz="2800" dirty="0">
              <a:solidFill>
                <a:srgbClr val="CC00FF"/>
              </a:solidFill>
              <a:latin typeface="Arial 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60847-738E-443E-8057-3BDF67F7E878}"/>
              </a:ext>
            </a:extLst>
          </p:cNvPr>
          <p:cNvSpPr txBox="1"/>
          <p:nvPr/>
        </p:nvSpPr>
        <p:spPr>
          <a:xfrm>
            <a:off x="519572" y="4238060"/>
            <a:ext cx="11761365" cy="27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6600"/>
                </a:solidFill>
                <a:latin typeface="Arial "/>
              </a:rPr>
              <a:t>PHÂN TỬ CỘNG HÓA TRỊ KHÔNG ỔN ĐỊNH</a:t>
            </a:r>
            <a:r>
              <a:rPr lang="en-US" sz="3200" b="1" dirty="0">
                <a:solidFill>
                  <a:srgbClr val="0000FF"/>
                </a:solidFill>
                <a:latin typeface="Arial 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2800" dirty="0" err="1">
                <a:latin typeface="Arial "/>
                <a:sym typeface="Symbol" panose="05050102010706020507" pitchFamily="18" charset="2"/>
              </a:rPr>
              <a:t>Cấu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trúc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mạch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: BeCl</a:t>
            </a:r>
            <a:r>
              <a:rPr lang="en-US" sz="2800" baseline="-25000" dirty="0">
                <a:latin typeface="Arial "/>
                <a:sym typeface="Symbol" panose="05050102010706020507" pitchFamily="18" charset="2"/>
              </a:rPr>
              <a:t>2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;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cấu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trúc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lớp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: CdCl</a:t>
            </a:r>
            <a:r>
              <a:rPr lang="en-US" sz="2800" baseline="-25000" dirty="0">
                <a:latin typeface="Arial "/>
                <a:sym typeface="Symbol" panose="05050102010706020507" pitchFamily="18" charset="2"/>
              </a:rPr>
              <a:t>2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, FeCl</a:t>
            </a:r>
            <a:r>
              <a:rPr lang="en-US" sz="2800" baseline="-25000" dirty="0">
                <a:latin typeface="Arial "/>
                <a:sym typeface="Symbol" panose="05050102010706020507" pitchFamily="18" charset="2"/>
              </a:rPr>
              <a:t>3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,..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2800" dirty="0" err="1">
                <a:latin typeface="Arial "/>
                <a:sym typeface="Symbol" panose="05050102010706020507" pitchFamily="18" charset="2"/>
              </a:rPr>
              <a:t>Cấu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trúc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phối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trí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: SiO</a:t>
            </a:r>
            <a:r>
              <a:rPr lang="en-US" sz="2800" baseline="-25000" dirty="0">
                <a:latin typeface="Arial "/>
                <a:sym typeface="Symbol" panose="05050102010706020507" pitchFamily="18" charset="2"/>
              </a:rPr>
              <a:t>2 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có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2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lk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</a:t>
            </a:r>
            <a:r>
              <a:rPr lang="en-US" sz="2800" baseline="-25000" dirty="0">
                <a:latin typeface="Arial "/>
                <a:sym typeface="Symbol" panose="05050102010706020507" pitchFamily="18" charset="2"/>
              </a:rPr>
              <a:t>2p-3p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 2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lk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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nên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Si : </a:t>
            </a:r>
            <a:r>
              <a:rPr lang="en-US" sz="2800" dirty="0" err="1">
                <a:latin typeface="Arial "/>
                <a:sym typeface="Symbol" panose="05050102010706020507" pitchFamily="18" charset="2"/>
              </a:rPr>
              <a:t>sp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 sp</a:t>
            </a:r>
            <a:r>
              <a:rPr lang="en-US" sz="2800" baseline="30000" dirty="0">
                <a:latin typeface="Arial "/>
                <a:sym typeface="Symbol" panose="05050102010706020507" pitchFamily="18" charset="2"/>
              </a:rPr>
              <a:t>3</a:t>
            </a:r>
            <a:r>
              <a:rPr lang="en-US" sz="2800" dirty="0">
                <a:latin typeface="Arial "/>
                <a:sym typeface="Symbol" panose="05050102010706020507" pitchFamily="18" charset="2"/>
              </a:rPr>
              <a:t>.</a:t>
            </a:r>
            <a:br>
              <a:rPr lang="en-US" sz="2800" dirty="0">
                <a:latin typeface="Arial 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13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E604-4B82-4C16-B514-0E161EFE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4" y="4514294"/>
            <a:ext cx="12192000" cy="144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 THỂ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PHÂN TỬ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hiếm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hcơ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Arial "/>
              </a:rPr>
              <a:t>T</a:t>
            </a:r>
            <a:r>
              <a:rPr lang="en-US" sz="3200" b="1" baseline="-25000" dirty="0" err="1">
                <a:latin typeface="Arial "/>
              </a:rPr>
              <a:t>sôi</a:t>
            </a:r>
            <a:r>
              <a:rPr lang="en-US" sz="3200" b="1" dirty="0">
                <a:latin typeface="Arial "/>
              </a:rPr>
              <a:t>, T</a:t>
            </a:r>
            <a:r>
              <a:rPr lang="en-US" sz="3200" b="1" baseline="-25000" dirty="0">
                <a:latin typeface="Arial "/>
              </a:rPr>
              <a:t>n</a:t>
            </a:r>
            <a:r>
              <a:rPr lang="vi-VN" sz="3200" b="1" baseline="-25000" dirty="0">
                <a:latin typeface="Arial "/>
              </a:rPr>
              <a:t>chảy</a:t>
            </a:r>
            <a:r>
              <a:rPr lang="en-US" sz="3200" b="1" dirty="0">
                <a:latin typeface="Arial "/>
              </a:rPr>
              <a:t> </a:t>
            </a:r>
            <a:r>
              <a:rPr lang="en-US" sz="3200" b="1" dirty="0">
                <a:latin typeface="Arial "/>
                <a:sym typeface="Symbol" panose="05050102010706020507" pitchFamily="18" charset="2"/>
              </a:rPr>
              <a:t></a:t>
            </a:r>
            <a:r>
              <a:rPr lang="en-US" sz="3200" b="1" dirty="0">
                <a:latin typeface="Arial 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hydro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3200" dirty="0"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&lt; 300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4BCC4-6095-4A30-92FB-956A882E7D93}"/>
              </a:ext>
            </a:extLst>
          </p:cNvPr>
          <p:cNvSpPr txBox="1"/>
          <p:nvPr/>
        </p:nvSpPr>
        <p:spPr>
          <a:xfrm>
            <a:off x="75304" y="591648"/>
            <a:ext cx="12214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"/>
              </a:rPr>
              <a:t>TINH THỂ NGUYÊN TỬ</a:t>
            </a:r>
            <a:r>
              <a:rPr lang="vi-VN" sz="3200" b="1" dirty="0">
                <a:solidFill>
                  <a:srgbClr val="0070C0"/>
                </a:solidFill>
                <a:latin typeface="Arial "/>
              </a:rPr>
              <a:t>:</a:t>
            </a:r>
            <a:r>
              <a:rPr lang="en-US" sz="3200" b="1" dirty="0">
                <a:solidFill>
                  <a:srgbClr val="0070C0"/>
                </a:solidFill>
                <a:latin typeface="Arial "/>
              </a:rPr>
              <a:t> </a:t>
            </a:r>
            <a:r>
              <a:rPr lang="vi-VN" sz="3200" dirty="0">
                <a:solidFill>
                  <a:srgbClr val="0070C0"/>
                </a:solidFill>
                <a:latin typeface="Arial "/>
              </a:rPr>
              <a:t>kim cương,Si,Ge ( A</a:t>
            </a:r>
            <a:r>
              <a:rPr lang="vi-VN" sz="3200" baseline="-25000" dirty="0">
                <a:solidFill>
                  <a:srgbClr val="0070C0"/>
                </a:solidFill>
                <a:latin typeface="Arial "/>
              </a:rPr>
              <a:t>IV</a:t>
            </a:r>
            <a:r>
              <a:rPr lang="vi-VN" sz="3200" dirty="0">
                <a:solidFill>
                  <a:srgbClr val="0070C0"/>
                </a:solidFill>
                <a:latin typeface="Arial "/>
              </a:rPr>
              <a:t>B</a:t>
            </a:r>
            <a:r>
              <a:rPr lang="vi-VN" sz="3200" baseline="-25000" dirty="0">
                <a:solidFill>
                  <a:srgbClr val="0070C0"/>
                </a:solidFill>
                <a:latin typeface="Arial "/>
              </a:rPr>
              <a:t>IV</a:t>
            </a:r>
            <a:r>
              <a:rPr lang="vi-VN" sz="3200" dirty="0">
                <a:solidFill>
                  <a:srgbClr val="0070C0"/>
                </a:solidFill>
                <a:latin typeface="Arial "/>
              </a:rPr>
              <a:t>,A</a:t>
            </a:r>
            <a:r>
              <a:rPr lang="vi-VN" sz="3200" baseline="-25000" dirty="0">
                <a:solidFill>
                  <a:srgbClr val="0070C0"/>
                </a:solidFill>
                <a:latin typeface="Arial "/>
              </a:rPr>
              <a:t>IIB</a:t>
            </a:r>
            <a:r>
              <a:rPr lang="vi-VN" sz="3200" dirty="0">
                <a:solidFill>
                  <a:srgbClr val="0070C0"/>
                </a:solidFill>
                <a:latin typeface="Arial "/>
              </a:rPr>
              <a:t>B</a:t>
            </a:r>
            <a:r>
              <a:rPr lang="vi-VN" sz="3200" baseline="-25000" dirty="0">
                <a:solidFill>
                  <a:srgbClr val="0070C0"/>
                </a:solidFill>
                <a:latin typeface="Arial "/>
              </a:rPr>
              <a:t>VI</a:t>
            </a:r>
            <a:r>
              <a:rPr lang="vi-VN" sz="3200" dirty="0">
                <a:solidFill>
                  <a:srgbClr val="0070C0"/>
                </a:solidFill>
                <a:latin typeface="Arial "/>
              </a:rPr>
              <a:t>, A</a:t>
            </a:r>
            <a:r>
              <a:rPr lang="vi-VN" sz="3200" baseline="-25000" dirty="0">
                <a:solidFill>
                  <a:srgbClr val="0070C0"/>
                </a:solidFill>
                <a:latin typeface="Arial "/>
              </a:rPr>
              <a:t>III</a:t>
            </a:r>
            <a:r>
              <a:rPr lang="vi-VN" sz="3200" dirty="0">
                <a:solidFill>
                  <a:srgbClr val="0070C0"/>
                </a:solidFill>
                <a:latin typeface="Arial "/>
              </a:rPr>
              <a:t>B</a:t>
            </a:r>
            <a:r>
              <a:rPr lang="vi-VN" sz="3200" baseline="-25000" dirty="0">
                <a:solidFill>
                  <a:srgbClr val="0070C0"/>
                </a:solidFill>
                <a:latin typeface="Arial "/>
              </a:rPr>
              <a:t>V</a:t>
            </a:r>
            <a:r>
              <a:rPr lang="vi-VN" sz="3200" dirty="0">
                <a:solidFill>
                  <a:srgbClr val="0070C0"/>
                </a:solidFill>
                <a:latin typeface="Arial "/>
              </a:rPr>
              <a:t>).</a:t>
            </a:r>
            <a:endParaRPr lang="en-US" sz="3200" dirty="0">
              <a:solidFill>
                <a:srgbClr val="0070C0"/>
              </a:solidFill>
              <a:latin typeface="Arial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EF97D-F6FA-4A61-AA41-D4821639DC1B}"/>
              </a:ext>
            </a:extLst>
          </p:cNvPr>
          <p:cNvSpPr txBox="1"/>
          <p:nvPr/>
        </p:nvSpPr>
        <p:spPr>
          <a:xfrm>
            <a:off x="122080" y="3595840"/>
            <a:ext cx="1194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 THỂ VỚI LIÊN KẾT HỖN TẠP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59CC6F-2976-49EC-9688-8BCACC5A0E51}"/>
                  </a:ext>
                </a:extLst>
              </p:cNvPr>
              <p:cNvSpPr txBox="1"/>
              <p:nvPr/>
            </p:nvSpPr>
            <p:spPr>
              <a:xfrm>
                <a:off x="75304" y="1279458"/>
                <a:ext cx="11394208" cy="952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Arial "/>
                  </a:rPr>
                  <a:t>TINH THỂ ION: </a:t>
                </a:r>
                <a:r>
                  <a:rPr lang="en-US" sz="3200" b="1" dirty="0" err="1">
                    <a:solidFill>
                      <a:srgbClr val="C00000"/>
                    </a:solidFill>
                    <a:latin typeface="Arial "/>
                  </a:rPr>
                  <a:t>T</a:t>
                </a:r>
                <a:r>
                  <a:rPr lang="en-US" sz="3200" b="1" baseline="-25000" dirty="0" err="1">
                    <a:solidFill>
                      <a:srgbClr val="C00000"/>
                    </a:solidFill>
                    <a:latin typeface="Arial "/>
                  </a:rPr>
                  <a:t>sôi</a:t>
                </a:r>
                <a:r>
                  <a:rPr lang="en-US" sz="3200" b="1" dirty="0">
                    <a:solidFill>
                      <a:srgbClr val="C00000"/>
                    </a:solidFill>
                    <a:latin typeface="Arial "/>
                  </a:rPr>
                  <a:t>, T</a:t>
                </a:r>
                <a:r>
                  <a:rPr lang="en-US" sz="3200" b="1" baseline="-25000" dirty="0">
                    <a:solidFill>
                      <a:srgbClr val="C00000"/>
                    </a:solidFill>
                    <a:latin typeface="Arial "/>
                  </a:rPr>
                  <a:t>n</a:t>
                </a:r>
                <a:r>
                  <a:rPr lang="vi-VN" sz="3200" b="1" baseline="-25000" dirty="0">
                    <a:solidFill>
                      <a:srgbClr val="C00000"/>
                    </a:solidFill>
                    <a:latin typeface="Arial "/>
                  </a:rPr>
                  <a:t>chảy</a:t>
                </a:r>
                <a:r>
                  <a:rPr lang="en-US" sz="3200" b="1" dirty="0">
                    <a:solidFill>
                      <a:srgbClr val="C00000"/>
                    </a:solidFill>
                    <a:latin typeface="Arial "/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latin typeface="Arial "/>
                    <a:sym typeface="Symbol" panose="05050102010706020507" pitchFamily="18" charset="2"/>
                  </a:rPr>
                  <a:t></a:t>
                </a:r>
                <a:r>
                  <a:rPr lang="en-US" sz="3200" b="1" dirty="0">
                    <a:solidFill>
                      <a:srgbClr val="C00000"/>
                    </a:solidFill>
                    <a:latin typeface="Arial "/>
                  </a:rPr>
                  <a:t>  E </a:t>
                </a:r>
                <a:r>
                  <a:rPr lang="en-US" sz="3200" b="1" dirty="0">
                    <a:solidFill>
                      <a:srgbClr val="C00000"/>
                    </a:solidFill>
                    <a:latin typeface="Arial "/>
                    <a:sym typeface="Symbol" panose="05050102010706020507" pitchFamily="18" charset="2"/>
                  </a:rPr>
                  <a:t>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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𝒄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.</m:t>
                            </m:r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𝒂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</m:t>
                        </m:r>
                      </m:num>
                      <m:den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𝒄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𝒂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59CC6F-2976-49EC-9688-8BCACC5A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4" y="1279458"/>
                <a:ext cx="11394208" cy="952633"/>
              </a:xfrm>
              <a:prstGeom prst="rect">
                <a:avLst/>
              </a:prstGeom>
              <a:blipFill>
                <a:blip r:embed="rId2"/>
                <a:stretch>
                  <a:fillRect l="-1338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0A2EF2-0847-4A70-B22C-2F16D197462F}"/>
                  </a:ext>
                </a:extLst>
              </p:cNvPr>
              <p:cNvSpPr txBox="1"/>
              <p:nvPr/>
            </p:nvSpPr>
            <p:spPr>
              <a:xfrm>
                <a:off x="75304" y="2468355"/>
                <a:ext cx="11504154" cy="82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C00FF"/>
                    </a:solidFill>
                    <a:latin typeface="Arial "/>
                  </a:rPr>
                  <a:t>TINH THỂ KIM LOẠI: </a:t>
                </a:r>
                <a:r>
                  <a:rPr lang="en-US" sz="3200" b="1" dirty="0" err="1">
                    <a:solidFill>
                      <a:srgbClr val="CC00FF"/>
                    </a:solidFill>
                    <a:latin typeface="Arial "/>
                  </a:rPr>
                  <a:t>T</a:t>
                </a:r>
                <a:r>
                  <a:rPr lang="en-US" sz="3200" b="1" baseline="-25000" dirty="0" err="1">
                    <a:solidFill>
                      <a:srgbClr val="CC00FF"/>
                    </a:solidFill>
                    <a:latin typeface="Arial "/>
                  </a:rPr>
                  <a:t>sôi</a:t>
                </a:r>
                <a:r>
                  <a:rPr lang="en-US" sz="3200" b="1" dirty="0">
                    <a:solidFill>
                      <a:srgbClr val="CC00FF"/>
                    </a:solidFill>
                    <a:latin typeface="Arial "/>
                  </a:rPr>
                  <a:t>, T</a:t>
                </a:r>
                <a:r>
                  <a:rPr lang="en-US" sz="3200" b="1" baseline="-25000" dirty="0">
                    <a:solidFill>
                      <a:srgbClr val="CC00FF"/>
                    </a:solidFill>
                    <a:latin typeface="Arial "/>
                  </a:rPr>
                  <a:t>n</a:t>
                </a:r>
                <a:r>
                  <a:rPr lang="vi-VN" sz="3200" b="1" baseline="-25000" dirty="0">
                    <a:solidFill>
                      <a:srgbClr val="CC00FF"/>
                    </a:solidFill>
                    <a:latin typeface="Arial "/>
                  </a:rPr>
                  <a:t>chảy</a:t>
                </a:r>
                <a:r>
                  <a:rPr lang="en-US" sz="3200" b="1" dirty="0">
                    <a:solidFill>
                      <a:srgbClr val="CC00FF"/>
                    </a:solidFill>
                    <a:latin typeface="Arial "/>
                  </a:rPr>
                  <a:t> </a:t>
                </a:r>
                <a:r>
                  <a:rPr lang="en-US" sz="3200" b="1" dirty="0">
                    <a:solidFill>
                      <a:srgbClr val="CC00FF"/>
                    </a:solidFill>
                    <a:latin typeface="Arial "/>
                    <a:sym typeface="Symbol" panose="05050102010706020507" pitchFamily="18" charset="2"/>
                  </a:rPr>
                  <a:t></a:t>
                </a:r>
                <a:r>
                  <a:rPr lang="en-US" sz="3200" b="1" dirty="0">
                    <a:solidFill>
                      <a:srgbClr val="CC00FF"/>
                    </a:solidFill>
                    <a:latin typeface="Arial "/>
                  </a:rPr>
                  <a:t> E </a:t>
                </a:r>
                <a:r>
                  <a:rPr lang="en-US" sz="3200" b="1" dirty="0">
                    <a:solidFill>
                      <a:srgbClr val="CC00FF"/>
                    </a:solidFill>
                    <a:latin typeface="Arial "/>
                    <a:sym typeface="Symbol" panose="05050102010706020507" pitchFamily="18" charset="2"/>
                  </a:rPr>
                  <a:t>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𝒔</m:t>
                        </m:r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ố </m:t>
                        </m:r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𝒆</m:t>
                        </m:r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𝒉</m:t>
                        </m:r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ó</m:t>
                        </m:r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𝒕𝒓</m:t>
                        </m:r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ị </m:t>
                        </m:r>
                        <m:r>
                          <a:rPr lang="vi-VN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𝒕𝒉𝒂𝒎</m:t>
                        </m:r>
                        <m:r>
                          <a:rPr lang="vi-VN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vi-VN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𝒈𝒊𝒂</m:t>
                        </m:r>
                        <m:r>
                          <a:rPr lang="vi-VN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vi-VN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𝒍𝒌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C00FF"/>
                    </a:solidFill>
                    <a:latin typeface="Arial "/>
                  </a:rPr>
                  <a:t> </a:t>
                </a:r>
                <a:endParaRPr lang="en-US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0A2EF2-0847-4A70-B22C-2F16D197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4" y="2468355"/>
                <a:ext cx="11504154" cy="827984"/>
              </a:xfrm>
              <a:prstGeom prst="rect">
                <a:avLst/>
              </a:prstGeom>
              <a:blipFill>
                <a:blip r:embed="rId3"/>
                <a:stretch>
                  <a:fillRect l="-1324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F3FC71D-1929-4B5F-8AC9-420A37D5854C}"/>
              </a:ext>
            </a:extLst>
          </p:cNvPr>
          <p:cNvSpPr txBox="1"/>
          <p:nvPr/>
        </p:nvSpPr>
        <p:spPr>
          <a:xfrm>
            <a:off x="8952088" y="1515722"/>
            <a:ext cx="331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</a:rPr>
              <a:t>Cấu trúc phối trí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31F1C202-C073-401F-861B-508D3654F89B}"/>
              </a:ext>
            </a:extLst>
          </p:cNvPr>
          <p:cNvSpPr/>
          <p:nvPr/>
        </p:nvSpPr>
        <p:spPr>
          <a:xfrm>
            <a:off x="11953607" y="710006"/>
            <a:ext cx="45719" cy="255215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C81DE9-8E6E-49F1-8E1C-1AD9A73394D6}"/>
              </a:ext>
            </a:extLst>
          </p:cNvPr>
          <p:cNvSpPr txBox="1"/>
          <p:nvPr/>
        </p:nvSpPr>
        <p:spPr>
          <a:xfrm>
            <a:off x="8239817" y="279200"/>
            <a:ext cx="93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SiC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B9DD2-A641-49E1-A43A-D5984EB0DC92}"/>
              </a:ext>
            </a:extLst>
          </p:cNvPr>
          <p:cNvSpPr txBox="1"/>
          <p:nvPr/>
        </p:nvSpPr>
        <p:spPr>
          <a:xfrm>
            <a:off x="9417628" y="285442"/>
            <a:ext cx="11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ZnS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92034-5C79-4808-BE3B-F16FAFAAEF51}"/>
              </a:ext>
            </a:extLst>
          </p:cNvPr>
          <p:cNvSpPr txBox="1"/>
          <p:nvPr/>
        </p:nvSpPr>
        <p:spPr>
          <a:xfrm>
            <a:off x="10767234" y="270177"/>
            <a:ext cx="96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BN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57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9" grpId="0"/>
      <p:bldP spid="10" grpId="0"/>
      <p:bldP spid="11" grpId="0"/>
      <p:bldP spid="12" grpId="0" animBg="1"/>
      <p:bldP spid="2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84AD-F455-4514-9DFC-A432A217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84" y="410646"/>
            <a:ext cx="11943183" cy="56451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tử có nhiệt độ nóng chảy cao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FeCl</a:t>
            </a:r>
            <a:r>
              <a:rPr lang="vi-VN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FeF</a:t>
            </a:r>
            <a:r>
              <a:rPr lang="vi-VN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PH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vi-VN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 FeCl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MgCl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CaCl</a:t>
            </a:r>
            <a:r>
              <a:rPr lang="en-US" sz="3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  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CdCl</a:t>
            </a:r>
            <a:r>
              <a:rPr lang="en-US" sz="3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CoCl</a:t>
            </a:r>
            <a:r>
              <a:rPr lang="en-US" sz="3200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    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ZnCl</a:t>
            </a:r>
            <a:r>
              <a:rPr lang="en-US" sz="3200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   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       C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 -nitrophenol       para – nitrophenol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Kết quả hình ảnh cho nitrophenol wiki">
            <a:extLst>
              <a:ext uri="{FF2B5EF4-FFF2-40B4-BE49-F238E27FC236}">
                <a16:creationId xmlns:a16="http://schemas.microsoft.com/office/drawing/2014/main" id="{6FF51BB3-F547-4119-88B0-7BBE45A9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7" y="4408908"/>
            <a:ext cx="828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08A174-E7C0-44FC-B503-4EFE99A89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3" y="4323279"/>
            <a:ext cx="1702642" cy="11476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22F912F-424D-47AD-899C-322A2034FC2F}"/>
              </a:ext>
            </a:extLst>
          </p:cNvPr>
          <p:cNvSpPr/>
          <p:nvPr/>
        </p:nvSpPr>
        <p:spPr>
          <a:xfrm>
            <a:off x="2312893" y="1353670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70ED4A-FC76-4B9A-9BD7-9B9E9FC41E84}"/>
              </a:ext>
            </a:extLst>
          </p:cNvPr>
          <p:cNvSpPr/>
          <p:nvPr/>
        </p:nvSpPr>
        <p:spPr>
          <a:xfrm>
            <a:off x="3585881" y="1387054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179965-A958-444E-8B28-A4461E3987CF}"/>
              </a:ext>
            </a:extLst>
          </p:cNvPr>
          <p:cNvSpPr/>
          <p:nvPr/>
        </p:nvSpPr>
        <p:spPr>
          <a:xfrm>
            <a:off x="8193740" y="1408699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FB3C09-43A4-4258-91B1-FBDAED8CDFE1}"/>
              </a:ext>
            </a:extLst>
          </p:cNvPr>
          <p:cNvSpPr/>
          <p:nvPr/>
        </p:nvSpPr>
        <p:spPr>
          <a:xfrm>
            <a:off x="9466728" y="1385707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FDBC5A-C282-407E-99C5-22F22E92AA3A}"/>
              </a:ext>
            </a:extLst>
          </p:cNvPr>
          <p:cNvSpPr/>
          <p:nvPr/>
        </p:nvSpPr>
        <p:spPr>
          <a:xfrm>
            <a:off x="152399" y="2363987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B1A8D-B850-4E92-91EE-814243C63670}"/>
              </a:ext>
            </a:extLst>
          </p:cNvPr>
          <p:cNvSpPr/>
          <p:nvPr/>
        </p:nvSpPr>
        <p:spPr>
          <a:xfrm>
            <a:off x="3558986" y="2426975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36FBF4-9B1B-4606-A4E0-4A275CC06692}"/>
              </a:ext>
            </a:extLst>
          </p:cNvPr>
          <p:cNvSpPr/>
          <p:nvPr/>
        </p:nvSpPr>
        <p:spPr>
          <a:xfrm>
            <a:off x="6374751" y="2363987"/>
            <a:ext cx="1326778" cy="869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4E829C-9D67-4D08-84D9-00D7CB8A8FE0}"/>
              </a:ext>
            </a:extLst>
          </p:cNvPr>
          <p:cNvSpPr/>
          <p:nvPr/>
        </p:nvSpPr>
        <p:spPr>
          <a:xfrm>
            <a:off x="7996516" y="2379456"/>
            <a:ext cx="1389531" cy="7918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6FD351-BB4B-4965-A5E4-50BDA4D25805}"/>
              </a:ext>
            </a:extLst>
          </p:cNvPr>
          <p:cNvSpPr/>
          <p:nvPr/>
        </p:nvSpPr>
        <p:spPr>
          <a:xfrm>
            <a:off x="242969" y="3429000"/>
            <a:ext cx="1445189" cy="8942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5FBD42-7793-4AA4-BD46-25A27C641428}"/>
              </a:ext>
            </a:extLst>
          </p:cNvPr>
          <p:cNvSpPr/>
          <p:nvPr/>
        </p:nvSpPr>
        <p:spPr>
          <a:xfrm>
            <a:off x="6043056" y="4479199"/>
            <a:ext cx="995084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BCA223-4912-45E2-9B78-B1745A9146F8}"/>
              </a:ext>
            </a:extLst>
          </p:cNvPr>
          <p:cNvSpPr/>
          <p:nvPr/>
        </p:nvSpPr>
        <p:spPr>
          <a:xfrm>
            <a:off x="9603304" y="3276733"/>
            <a:ext cx="1717015" cy="10509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C1B19E-B048-4348-A50F-3A4F80D38D57}"/>
              </a:ext>
            </a:extLst>
          </p:cNvPr>
          <p:cNvSpPr/>
          <p:nvPr/>
        </p:nvSpPr>
        <p:spPr>
          <a:xfrm>
            <a:off x="5100915" y="3437785"/>
            <a:ext cx="1541931" cy="728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011D8-078B-4F0C-9FE2-2EB67C1F9FFA}"/>
              </a:ext>
            </a:extLst>
          </p:cNvPr>
          <p:cNvSpPr txBox="1"/>
          <p:nvPr/>
        </p:nvSpPr>
        <p:spPr>
          <a:xfrm>
            <a:off x="494852" y="1140311"/>
            <a:ext cx="110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307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A32B-0C4D-4243-9BBD-400D9AEA6EBB}"/>
              </a:ext>
            </a:extLst>
          </p:cNvPr>
          <p:cNvSpPr txBox="1"/>
          <p:nvPr/>
        </p:nvSpPr>
        <p:spPr>
          <a:xfrm>
            <a:off x="3317891" y="1014287"/>
            <a:ext cx="129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-77,8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41522-AA7C-4301-8F94-9ABBE71CA9A7}"/>
              </a:ext>
            </a:extLst>
          </p:cNvPr>
          <p:cNvSpPr txBox="1"/>
          <p:nvPr/>
        </p:nvSpPr>
        <p:spPr>
          <a:xfrm>
            <a:off x="4960172" y="1111756"/>
            <a:ext cx="14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-133,8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B2D22C-E811-482C-9287-11A578674D28}"/>
              </a:ext>
            </a:extLst>
          </p:cNvPr>
          <p:cNvSpPr txBox="1"/>
          <p:nvPr/>
        </p:nvSpPr>
        <p:spPr>
          <a:xfrm>
            <a:off x="6479785" y="1111756"/>
            <a:ext cx="102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-271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E7CE6C-2A9E-457D-8B68-2BE76DE8C292}"/>
              </a:ext>
            </a:extLst>
          </p:cNvPr>
          <p:cNvSpPr txBox="1"/>
          <p:nvPr/>
        </p:nvSpPr>
        <p:spPr>
          <a:xfrm>
            <a:off x="7762932" y="1067705"/>
            <a:ext cx="102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-189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C4B8F1-AD05-4214-B0D8-09579E83D48E}"/>
              </a:ext>
            </a:extLst>
          </p:cNvPr>
          <p:cNvSpPr txBox="1"/>
          <p:nvPr/>
        </p:nvSpPr>
        <p:spPr>
          <a:xfrm>
            <a:off x="9367611" y="1051985"/>
            <a:ext cx="79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CB7EA8-6F6E-45E5-970B-93B7D5DBB09F}"/>
              </a:ext>
            </a:extLst>
          </p:cNvPr>
          <p:cNvSpPr txBox="1"/>
          <p:nvPr/>
        </p:nvSpPr>
        <p:spPr>
          <a:xfrm>
            <a:off x="10654444" y="1051985"/>
            <a:ext cx="117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- 83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8D396E-3E09-4704-914A-B17314CAE12F}"/>
              </a:ext>
            </a:extLst>
          </p:cNvPr>
          <p:cNvSpPr txBox="1"/>
          <p:nvPr/>
        </p:nvSpPr>
        <p:spPr>
          <a:xfrm>
            <a:off x="1173044" y="2141686"/>
            <a:ext cx="95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- 7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30D3C-1169-45A7-8BAD-703CF6A6E089}"/>
              </a:ext>
            </a:extLst>
          </p:cNvPr>
          <p:cNvSpPr txBox="1"/>
          <p:nvPr/>
        </p:nvSpPr>
        <p:spPr>
          <a:xfrm>
            <a:off x="199656" y="1952881"/>
            <a:ext cx="9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113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336AF-CF05-44F7-93C3-DD144C3630C2}"/>
              </a:ext>
            </a:extLst>
          </p:cNvPr>
          <p:cNvSpPr txBox="1"/>
          <p:nvPr/>
        </p:nvSpPr>
        <p:spPr>
          <a:xfrm>
            <a:off x="2188655" y="2212475"/>
            <a:ext cx="119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63,5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1A207B-45DF-48F6-BF86-024FDB2700EC}"/>
              </a:ext>
            </a:extLst>
          </p:cNvPr>
          <p:cNvSpPr txBox="1"/>
          <p:nvPr/>
        </p:nvSpPr>
        <p:spPr>
          <a:xfrm>
            <a:off x="3297877" y="2082891"/>
            <a:ext cx="114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97,8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FFFB51-D668-4212-A5EB-68A616571701}"/>
              </a:ext>
            </a:extLst>
          </p:cNvPr>
          <p:cNvSpPr txBox="1"/>
          <p:nvPr/>
        </p:nvSpPr>
        <p:spPr>
          <a:xfrm>
            <a:off x="6082581" y="2003401"/>
            <a:ext cx="9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714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C4DC26-F952-496C-8A09-DAF8C8CAA2F1}"/>
              </a:ext>
            </a:extLst>
          </p:cNvPr>
          <p:cNvSpPr txBox="1"/>
          <p:nvPr/>
        </p:nvSpPr>
        <p:spPr>
          <a:xfrm>
            <a:off x="4872168" y="2096848"/>
            <a:ext cx="98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674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EC539A-874D-4558-A142-B9D0E9A1CC0D}"/>
              </a:ext>
            </a:extLst>
          </p:cNvPr>
          <p:cNvSpPr txBox="1"/>
          <p:nvPr/>
        </p:nvSpPr>
        <p:spPr>
          <a:xfrm>
            <a:off x="8784409" y="2108005"/>
            <a:ext cx="95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782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D6FDB-54C1-42BA-AB92-8DFBBE86E5C5}"/>
              </a:ext>
            </a:extLst>
          </p:cNvPr>
          <p:cNvSpPr txBox="1"/>
          <p:nvPr/>
        </p:nvSpPr>
        <p:spPr>
          <a:xfrm>
            <a:off x="10005704" y="2141685"/>
            <a:ext cx="92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568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3C2036A5-C3C6-4D0F-9627-E2CA7BC37CE1}"/>
              </a:ext>
            </a:extLst>
          </p:cNvPr>
          <p:cNvSpPr txBox="1"/>
          <p:nvPr/>
        </p:nvSpPr>
        <p:spPr>
          <a:xfrm>
            <a:off x="987892" y="3068459"/>
            <a:ext cx="118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740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0DB18C1-6250-4133-A2FB-AFE892064FCA}"/>
              </a:ext>
            </a:extLst>
          </p:cNvPr>
          <p:cNvSpPr txBox="1"/>
          <p:nvPr/>
        </p:nvSpPr>
        <p:spPr>
          <a:xfrm>
            <a:off x="2106906" y="3276733"/>
            <a:ext cx="116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293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ACBE25BD-455E-4740-B3AC-83B45B9B2672}"/>
              </a:ext>
            </a:extLst>
          </p:cNvPr>
          <p:cNvSpPr txBox="1"/>
          <p:nvPr/>
        </p:nvSpPr>
        <p:spPr>
          <a:xfrm>
            <a:off x="1937597" y="1016575"/>
            <a:ext cx="109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970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5B7A303-96EB-49CF-A2A2-59809434CABC}"/>
              </a:ext>
            </a:extLst>
          </p:cNvPr>
          <p:cNvSpPr txBox="1"/>
          <p:nvPr/>
        </p:nvSpPr>
        <p:spPr>
          <a:xfrm>
            <a:off x="3427958" y="3258668"/>
            <a:ext cx="137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-182,5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485D2EC-4C33-4F53-B1C1-17D802369655}"/>
              </a:ext>
            </a:extLst>
          </p:cNvPr>
          <p:cNvSpPr txBox="1"/>
          <p:nvPr/>
        </p:nvSpPr>
        <p:spPr>
          <a:xfrm>
            <a:off x="4758859" y="3095033"/>
            <a:ext cx="14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-93,7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75D71DFA-8883-46C9-A440-B2B864E3107A}"/>
              </a:ext>
            </a:extLst>
          </p:cNvPr>
          <p:cNvSpPr txBox="1"/>
          <p:nvPr/>
        </p:nvSpPr>
        <p:spPr>
          <a:xfrm>
            <a:off x="8100681" y="3294159"/>
            <a:ext cx="126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-141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32C4C53A-7B60-47B5-A1F2-3CA79DBC40FB}"/>
              </a:ext>
            </a:extLst>
          </p:cNvPr>
          <p:cNvSpPr txBox="1"/>
          <p:nvPr/>
        </p:nvSpPr>
        <p:spPr>
          <a:xfrm>
            <a:off x="10980448" y="3092209"/>
            <a:ext cx="108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-114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B15B5010-9037-4D89-A56E-64C3E2554149}"/>
              </a:ext>
            </a:extLst>
          </p:cNvPr>
          <p:cNvSpPr txBox="1"/>
          <p:nvPr/>
        </p:nvSpPr>
        <p:spPr>
          <a:xfrm>
            <a:off x="7829111" y="5058454"/>
            <a:ext cx="14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113,8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36EDE2B-FBF7-4A65-8A4A-76E9E36B6E0F}"/>
              </a:ext>
            </a:extLst>
          </p:cNvPr>
          <p:cNvSpPr txBox="1"/>
          <p:nvPr/>
        </p:nvSpPr>
        <p:spPr>
          <a:xfrm>
            <a:off x="3001760" y="4987473"/>
            <a:ext cx="8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301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/>
      <p:bldP spid="4" grpId="0"/>
      <p:bldP spid="20" grpId="0"/>
      <p:bldP spid="21" grpId="0"/>
      <p:bldP spid="22" grpId="0"/>
      <p:bldP spid="19" grpId="0"/>
      <p:bldP spid="24" grpId="0"/>
      <p:bldP spid="25" grpId="0"/>
      <p:bldP spid="26" grpId="0"/>
      <p:bldP spid="23" grpId="0"/>
      <p:bldP spid="27" grpId="0"/>
      <p:bldP spid="28" grpId="0"/>
      <p:bldP spid="29" grpId="0"/>
      <p:bldP spid="30" grpId="0"/>
      <p:bldP spid="31" grpId="0"/>
      <p:bldP spid="2048" grpId="0"/>
      <p:bldP spid="2049" grpId="0"/>
      <p:bldP spid="2051" grpId="0"/>
      <p:bldP spid="2052" grpId="0"/>
      <p:bldP spid="2053" grpId="0"/>
      <p:bldP spid="2054" grpId="0"/>
      <p:bldP spid="2055" grpId="0"/>
      <p:bldP spid="2056" grpId="0"/>
      <p:bldP spid="20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2887-85DC-4496-A2F4-C007F64E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7" y="269587"/>
            <a:ext cx="12215052" cy="615230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 So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vi-VN" sz="3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HF &lt;  HCl &lt; HBr &lt; HI vì khối lượng tăng dần.</a:t>
            </a:r>
            <a:endParaRPr lang="en-US" sz="35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vi-VN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sz="35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Br</a:t>
            </a:r>
            <a:r>
              <a:rPr lang="vi-VN" sz="35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Cl</a:t>
            </a:r>
            <a:r>
              <a:rPr lang="vi-VN" sz="35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F</a:t>
            </a:r>
            <a:r>
              <a:rPr lang="vi-VN" sz="35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vì độ dài lk  giảm nên năng lg lk CHT tăng.</a:t>
            </a:r>
            <a:endParaRPr lang="en-US" sz="3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vi-VN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35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5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5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vi-VN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T</a:t>
            </a:r>
            <a:r>
              <a:rPr lang="vi-VN" sz="35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5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</a:t>
            </a:r>
            <a:r>
              <a:rPr lang="en-US" sz="35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lg 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3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vi-VN" sz="3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5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&lt; H</a:t>
            </a:r>
            <a:r>
              <a:rPr lang="vi-VN" sz="35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&lt; H</a:t>
            </a:r>
            <a:r>
              <a:rPr lang="vi-VN" sz="35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&lt; H</a:t>
            </a:r>
            <a:r>
              <a:rPr lang="vi-VN" sz="35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5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Chỉ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4		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Chỉ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1,3		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Chỉ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2,3		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1,4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B8AC6-FEDF-4BC7-BF18-3896E3378A9B}"/>
              </a:ext>
            </a:extLst>
          </p:cNvPr>
          <p:cNvSpPr/>
          <p:nvPr/>
        </p:nvSpPr>
        <p:spPr>
          <a:xfrm>
            <a:off x="0" y="4679577"/>
            <a:ext cx="656216" cy="683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>
            <a:extLst>
              <a:ext uri="{FF2B5EF4-FFF2-40B4-BE49-F238E27FC236}">
                <a16:creationId xmlns:a16="http://schemas.microsoft.com/office/drawing/2014/main" id="{EAA952B3-368B-40B2-8A18-FFE7518AC099}"/>
              </a:ext>
            </a:extLst>
          </p:cNvPr>
          <p:cNvGrpSpPr>
            <a:grpSpLocks/>
          </p:cNvGrpSpPr>
          <p:nvPr/>
        </p:nvGrpSpPr>
        <p:grpSpPr bwMode="auto">
          <a:xfrm>
            <a:off x="172123" y="96227"/>
            <a:ext cx="11831973" cy="6471260"/>
            <a:chOff x="199" y="1582"/>
            <a:chExt cx="4171" cy="2270"/>
          </a:xfrm>
        </p:grpSpPr>
        <p:pic>
          <p:nvPicPr>
            <p:cNvPr id="5" name="Picture 16" descr="bptgp567hyd">
              <a:extLst>
                <a:ext uri="{FF2B5EF4-FFF2-40B4-BE49-F238E27FC236}">
                  <a16:creationId xmlns:a16="http://schemas.microsoft.com/office/drawing/2014/main" id="{89BC8339-E9CF-446F-84A5-6D5EFFE1A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" y="1582"/>
              <a:ext cx="2552" cy="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clhbonds">
              <a:extLst>
                <a:ext uri="{FF2B5EF4-FFF2-40B4-BE49-F238E27FC236}">
                  <a16:creationId xmlns:a16="http://schemas.microsoft.com/office/drawing/2014/main" id="{26B41620-5418-49BC-9379-27461A6D8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" y="1669"/>
              <a:ext cx="1610" cy="1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8" descr="olvether">
              <a:extLst>
                <a:ext uri="{FF2B5EF4-FFF2-40B4-BE49-F238E27FC236}">
                  <a16:creationId xmlns:a16="http://schemas.microsoft.com/office/drawing/2014/main" id="{4601CED2-9138-4462-A115-289B241F0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" y="2875"/>
              <a:ext cx="1610" cy="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644B25FB-A0F7-4CCA-A811-8D3BD3251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" y="3599"/>
              <a:ext cx="953" cy="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VNI-Times" pitchFamily="2" charset="0"/>
                </a:rPr>
                <a:t>t</a:t>
              </a:r>
              <a:r>
                <a:rPr lang="en-US" altLang="en-US" sz="2400" baseline="-25000">
                  <a:latin typeface="VNI-Times" pitchFamily="2" charset="0"/>
                </a:rPr>
                <a:t>S</a:t>
              </a:r>
              <a:r>
                <a:rPr lang="en-US" altLang="en-US" sz="2400">
                  <a:latin typeface="VNI-Times" pitchFamily="2" charset="0"/>
                </a:rPr>
                <a:t> = -24,8</a:t>
              </a:r>
              <a:r>
                <a:rPr lang="en-US" altLang="en-US" sz="2400" baseline="30000">
                  <a:latin typeface="VNI-Times" pitchFamily="2" charset="0"/>
                </a:rPr>
                <a:t>0</a:t>
              </a:r>
              <a:r>
                <a:rPr lang="en-US" altLang="en-US" sz="2400">
                  <a:latin typeface="VNI-Times" pitchFamily="2" charset="0"/>
                </a:rPr>
                <a:t>C</a:t>
              </a:r>
            </a:p>
          </p:txBody>
        </p:sp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F5519F55-9DF0-4B17-BA9E-9E8BE92C6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" y="3116"/>
              <a:ext cx="953" cy="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VNI-Times" pitchFamily="2" charset="0"/>
                </a:rPr>
                <a:t>t</a:t>
              </a:r>
              <a:r>
                <a:rPr lang="en-US" altLang="en-US" sz="2400" baseline="-25000">
                  <a:latin typeface="VNI-Times" pitchFamily="2" charset="0"/>
                </a:rPr>
                <a:t>S</a:t>
              </a:r>
              <a:r>
                <a:rPr lang="en-US" altLang="en-US" sz="2400">
                  <a:latin typeface="VNI-Times" pitchFamily="2" charset="0"/>
                </a:rPr>
                <a:t> = 78,5</a:t>
              </a:r>
              <a:r>
                <a:rPr lang="en-US" altLang="en-US" sz="2400" baseline="30000">
                  <a:latin typeface="VNI-Times" pitchFamily="2" charset="0"/>
                </a:rPr>
                <a:t>0</a:t>
              </a:r>
              <a:r>
                <a:rPr lang="en-US" altLang="en-US" sz="2400">
                  <a:latin typeface="VNI-Times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523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09B3-A940-4081-ACD9-70AB8C6D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18163"/>
            <a:ext cx="12270376" cy="63955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nóng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các chất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&gt; T</a:t>
            </a:r>
            <a:r>
              <a:rPr lang="vi-VN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(HF)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đươc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ề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hydro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CCl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)=T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moment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lưỡng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Nhiệt độ nóng chảy: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 &lt;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 &lt;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  </a:t>
            </a:r>
            <a:endParaRPr lang="en-US" sz="3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 độ nóng chảy: 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(glycerin) &lt; C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thylene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glycol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 C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 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1,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1,2,3,4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2,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3,4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0B1799-D6BA-46E8-B73F-587D97E5B345}"/>
              </a:ext>
            </a:extLst>
          </p:cNvPr>
          <p:cNvSpPr/>
          <p:nvPr/>
        </p:nvSpPr>
        <p:spPr>
          <a:xfrm>
            <a:off x="247426" y="5637010"/>
            <a:ext cx="656216" cy="683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18" y="279918"/>
            <a:ext cx="11912082" cy="5766318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220000"/>
              </a:lnSpc>
            </a:pPr>
            <a:r>
              <a:rPr lang="en-US" sz="4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600" dirty="0">
                <a:cs typeface="Arial" panose="020B0604020202020204" pitchFamily="34" charset="0"/>
              </a:rPr>
              <a:t>hợp chất AB.</a:t>
            </a: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20000"/>
              </a:lnSpc>
            </a:pPr>
            <a:r>
              <a:rPr lang="en-US" sz="4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4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electron </a:t>
            </a:r>
            <a:r>
              <a:rPr lang="en-US" sz="4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vi-VN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cùng có</a:t>
            </a:r>
            <a:r>
              <a:rPr lang="en-US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en-US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ℓ </a:t>
            </a:r>
            <a:r>
              <a:rPr lang="vi-VN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0, </a:t>
            </a:r>
            <a:r>
              <a:rPr lang="en-US" sz="4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6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vi-VN" sz="46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 </a:t>
            </a:r>
            <a:r>
              <a:rPr lang="en-US" sz="4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½.</a:t>
            </a:r>
          </a:p>
          <a:p>
            <a:pPr algn="l">
              <a:lnSpc>
                <a:spcPct val="220000"/>
              </a:lnSpc>
            </a:pPr>
            <a:r>
              <a:rPr lang="vi-VN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guyên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n= 3, ℓ= 1, m</a:t>
            </a:r>
            <a:r>
              <a:rPr lang="en-US" sz="46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ℓ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vi-VN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6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600" baseline="-25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–½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, electron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vi-VN" sz="4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bita</a:t>
            </a:r>
            <a:r>
              <a:rPr lang="vi-VN" sz="46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sz="4600" baseline="-25000" dirty="0">
                <a:latin typeface="Arial" panose="020B0604020202020204" pitchFamily="34" charset="0"/>
                <a:cs typeface="Arial" panose="020B0604020202020204" pitchFamily="34" charset="0"/>
              </a:rPr>
              <a:t>ℓ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+ℓ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– ℓ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spin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B6309-00AB-48F4-BCDE-BAE277FC1B8E}"/>
              </a:ext>
            </a:extLst>
          </p:cNvPr>
          <p:cNvSpPr txBox="1"/>
          <p:nvPr/>
        </p:nvSpPr>
        <p:spPr>
          <a:xfrm>
            <a:off x="6372808" y="522514"/>
            <a:ext cx="21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0000"/>
                </a:solidFill>
              </a:rPr>
              <a:t>MgCl</a:t>
            </a:r>
            <a:r>
              <a:rPr lang="vi-VN" sz="4000" b="1" baseline="-25000" dirty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45233"/>
            <a:ext cx="12036490" cy="6344816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75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7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orbital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(AO).</a:t>
            </a:r>
          </a:p>
          <a:p>
            <a:pPr algn="l">
              <a:lnSpc>
                <a:spcPct val="170000"/>
              </a:lnSpc>
            </a:pPr>
            <a:r>
              <a:rPr lang="en-US" sz="7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AO </a:t>
            </a:r>
            <a:r>
              <a:rPr lang="en-US" sz="75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7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7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7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7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7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7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75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7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75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500" dirty="0">
              <a:solidFill>
                <a:srgbClr val="CC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AO </a:t>
            </a:r>
            <a:r>
              <a:rPr lang="en-US" sz="7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quỹ</a:t>
            </a: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7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7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5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AO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7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90%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7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n, ℓ, 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5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7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500" dirty="0"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75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  <a:endParaRPr lang="en-US" sz="7500" dirty="0">
              <a:solidFill>
                <a:srgbClr val="0066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ℓ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AO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 (n, ℓ). </a:t>
            </a:r>
            <a:endParaRPr lang="en-US" sz="7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0EE9BE-3019-4400-BB50-87E1E4CCB948}"/>
              </a:ext>
            </a:extLst>
          </p:cNvPr>
          <p:cNvSpPr/>
          <p:nvPr/>
        </p:nvSpPr>
        <p:spPr>
          <a:xfrm>
            <a:off x="162501" y="5250700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222A21-0D29-46D3-8073-F2C30A3015FB}"/>
              </a:ext>
            </a:extLst>
          </p:cNvPr>
          <p:cNvSpPr/>
          <p:nvPr/>
        </p:nvSpPr>
        <p:spPr>
          <a:xfrm>
            <a:off x="162501" y="4423748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36" y="205271"/>
            <a:ext cx="12204014" cy="6904655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US" sz="45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rong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electron:</a:t>
            </a:r>
          </a:p>
          <a:p>
            <a:pPr algn="l">
              <a:lnSpc>
                <a:spcPct val="160000"/>
              </a:lnSpc>
            </a:pPr>
            <a:r>
              <a:rPr lang="en-US" sz="4500" dirty="0">
                <a:solidFill>
                  <a:srgbClr val="800000"/>
                </a:solidFill>
                <a:cs typeface="Arial" panose="020B0604020202020204" pitchFamily="34" charset="0"/>
              </a:rPr>
              <a:t>1. </a:t>
            </a:r>
            <a:r>
              <a:rPr lang="vi-VN" sz="4500" dirty="0">
                <a:solidFill>
                  <a:srgbClr val="800000"/>
                </a:solidFill>
                <a:cs typeface="Arial" panose="020B0604020202020204" pitchFamily="34" charset="0"/>
              </a:rPr>
              <a:t>Điện tích hiệu dụng của hạt nhân luôn nhỏ hơn điện tích hạt nhân ng tử.</a:t>
            </a:r>
            <a:endParaRPr lang="en-US" sz="4500" dirty="0">
              <a:solidFill>
                <a:srgbClr val="800000"/>
              </a:solidFill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2.Trong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HTTH, c</a:t>
            </a:r>
            <a:r>
              <a:rPr lang="vi-VN" sz="4500" dirty="0">
                <a:latin typeface="Arial" panose="020B0604020202020204" pitchFamily="34" charset="0"/>
                <a:cs typeface="Arial" panose="020B0604020202020204" pitchFamily="34" charset="0"/>
              </a:rPr>
              <a:t>ác phân mức năng lượng của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500" dirty="0">
                <a:latin typeface="Arial" panose="020B0604020202020204" pitchFamily="34" charset="0"/>
                <a:cs typeface="Arial" panose="020B0604020202020204" pitchFamily="34" charset="0"/>
              </a:rPr>
              <a:t>nguyên tố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ℓ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sz="45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4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orbital.</a:t>
            </a:r>
          </a:p>
          <a:p>
            <a:pPr algn="l">
              <a:lnSpc>
                <a:spcPct val="160000"/>
              </a:lnSpc>
            </a:pP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Pauli hay qui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Hund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7C4E61-6600-4E19-A5DA-164245388D3D}"/>
              </a:ext>
            </a:extLst>
          </p:cNvPr>
          <p:cNvSpPr/>
          <p:nvPr/>
        </p:nvSpPr>
        <p:spPr>
          <a:xfrm>
            <a:off x="-95026" y="1024212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2C5A12-D995-474E-92BF-3623EF759F02}"/>
              </a:ext>
            </a:extLst>
          </p:cNvPr>
          <p:cNvSpPr/>
          <p:nvPr/>
        </p:nvSpPr>
        <p:spPr>
          <a:xfrm>
            <a:off x="-95026" y="1712230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32" y="195941"/>
            <a:ext cx="11961417" cy="7259217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8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8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8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ns 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np 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chắn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chắn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8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  </a:t>
            </a:r>
          </a:p>
          <a:p>
            <a:pPr algn="l">
              <a:lnSpc>
                <a:spcPct val="170000"/>
              </a:lnSpc>
            </a:pP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2. Electron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chắn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600" baseline="-25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8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8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sz="8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 ứng chắn tác động lên mọi electron là như nhau. </a:t>
            </a:r>
            <a:r>
              <a:rPr lang="en-US" sz="86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8600" baseline="-25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8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 tốn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spin </a:t>
            </a:r>
            <a:r>
              <a:rPr lang="en-US" sz="8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8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 1</a:t>
            </a:r>
            <a:r>
              <a:rPr lang="en-US" sz="8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AO.</a:t>
            </a:r>
          </a:p>
          <a:p>
            <a:pPr algn="l">
              <a:lnSpc>
                <a:spcPct val="170000"/>
              </a:lnSpc>
            </a:pP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sz="8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chắn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đám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mây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8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B40636-EDF0-40C6-B6F0-95253CA8F873}"/>
              </a:ext>
            </a:extLst>
          </p:cNvPr>
          <p:cNvSpPr/>
          <p:nvPr/>
        </p:nvSpPr>
        <p:spPr>
          <a:xfrm>
            <a:off x="251927" y="1092719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726A6-C328-455F-A937-9427BDB95926}"/>
              </a:ext>
            </a:extLst>
          </p:cNvPr>
          <p:cNvSpPr/>
          <p:nvPr/>
        </p:nvSpPr>
        <p:spPr>
          <a:xfrm>
            <a:off x="251927" y="3967739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953B4-8858-47F0-864C-EA0DEB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" y="167952"/>
            <a:ext cx="12204440" cy="6755362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1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5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1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1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1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5100" b="1" dirty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5100" dirty="0">
                <a:latin typeface="Arial" panose="020B0604020202020204" pitchFamily="34" charset="0"/>
                <a:cs typeface="Arial" panose="020B0604020202020204" pitchFamily="34" charset="0"/>
              </a:rPr>
              <a:t>Hai nguyên tố </a:t>
            </a:r>
            <a:r>
              <a:rPr lang="pt-BR" sz="51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51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5100" dirty="0">
                <a:latin typeface="Arial" panose="020B0604020202020204" pitchFamily="34" charset="0"/>
                <a:cs typeface="Arial" panose="020B0604020202020204" pitchFamily="34" charset="0"/>
              </a:rPr>
              <a:t>A và </a:t>
            </a:r>
            <a:r>
              <a:rPr lang="pt-BR" sz="5100" baseline="-25000" dirty="0"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pt-BR" sz="5100" dirty="0">
                <a:latin typeface="Arial" panose="020B0604020202020204" pitchFamily="34" charset="0"/>
                <a:cs typeface="Arial" panose="020B0604020202020204" pitchFamily="34" charset="0"/>
              </a:rPr>
              <a:t>X có đặc điểm:</a:t>
            </a:r>
          </a:p>
          <a:p>
            <a:pPr algn="l">
              <a:lnSpc>
                <a:spcPct val="170000"/>
              </a:lnSpc>
            </a:pPr>
            <a:r>
              <a:rPr lang="pt-BR" sz="51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5100" dirty="0">
                <a:latin typeface="Arial" panose="020B0604020202020204" pitchFamily="34" charset="0"/>
                <a:cs typeface="Arial" panose="020B0604020202020204" pitchFamily="34" charset="0"/>
              </a:rPr>
              <a:t>Hai nguyên tố này ở cùng chu kỳ và cùng nhóm trong bảng hệ thống tuần hoàn hóa học.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pt-BR" sz="51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sz="5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oxy hoá dương lớn nhất của X </a:t>
            </a:r>
            <a:r>
              <a:rPr lang="en-US" sz="5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5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5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vi-VN" sz="5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51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pt-BR" sz="51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pt-BR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1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 kết</a:t>
            </a:r>
            <a:r>
              <a:rPr lang="pt-BR" sz="51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1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tinh thể của</a:t>
            </a:r>
            <a:r>
              <a:rPr lang="pt-BR" sz="51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1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và cả của X đều không định chỗ.</a:t>
            </a:r>
            <a:endParaRPr lang="en-US" sz="51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pt-BR" sz="5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BR" sz="5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tố A có tính khử mạnh hơn X.</a:t>
            </a:r>
            <a:endParaRPr lang="en-US" sz="5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9865D8-2732-4761-B5A8-4EE4F412F66C}"/>
              </a:ext>
            </a:extLst>
          </p:cNvPr>
          <p:cNvSpPr/>
          <p:nvPr/>
        </p:nvSpPr>
        <p:spPr>
          <a:xfrm>
            <a:off x="0" y="2801818"/>
            <a:ext cx="623582" cy="612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4238</Words>
  <Application>Microsoft Office PowerPoint</Application>
  <PresentationFormat>Widescreen</PresentationFormat>
  <Paragraphs>363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 </vt:lpstr>
      <vt:lpstr>Calibri</vt:lpstr>
      <vt:lpstr>Calibri Light</vt:lpstr>
      <vt:lpstr>Cambria Math</vt:lpstr>
      <vt:lpstr>Symbol</vt:lpstr>
      <vt:lpstr>Times New Roman</vt:lpstr>
      <vt:lpstr>VNI-Times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AB2E2 :  H2O (104,50)  &gt;  H2S (920)  &gt;  H2Se (910)  &gt;  H2Te (900)               OF2  (1030)     &gt;  SF2  (980)               Cl2O (1110)     &gt;  SCl2 (1030)</vt:lpstr>
      <vt:lpstr>OF2  (1030)     &lt;  Cl2O (1110)      SF2  (980)       &lt;   SCl2 (1030)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SỰ ỔN ĐỊNH CỦA PHÂN TỬ CỘNG HÓA TRỊ. Khi các nguyên tử trong phân tử: không còn AO hóa trị trống, không có e độc thân, không có lk kém bền 2p-3p, có thể có 2e  chưa liên kết.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8 64Bit VS7</dc:creator>
  <cp:lastModifiedBy>Win 8 64Bit VS7</cp:lastModifiedBy>
  <cp:revision>141</cp:revision>
  <dcterms:created xsi:type="dcterms:W3CDTF">2019-10-29T07:59:15Z</dcterms:created>
  <dcterms:modified xsi:type="dcterms:W3CDTF">2019-11-13T13:20:05Z</dcterms:modified>
</cp:coreProperties>
</file>