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62" r:id="rId3"/>
    <p:sldId id="259" r:id="rId4"/>
    <p:sldId id="258" r:id="rId5"/>
    <p:sldId id="257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6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63D5-C0BF-4608-B39A-303DE53AD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AF66F-BDD2-488B-91D3-283703D35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BB290-DDE1-476B-AB73-820452DE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C6DE-EDA9-40A6-AB75-0BCA929582EC}" type="datetimeFigureOut">
              <a:rPr lang="en-US" smtClean="0"/>
              <a:t>13/11/2019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6BC15-7A98-44F1-92D2-1046B5B6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FE5A3-9E88-40A9-A823-26ED092D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827B-0646-43AD-AF4F-E64C6254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1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DE4C-6BC8-45ED-8164-E3D30D08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4F97A-27C0-4952-9172-A0D9EEBC3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B090B-157C-4476-A24D-9143CFE2D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C6DE-EDA9-40A6-AB75-0BCA929582EC}" type="datetimeFigureOut">
              <a:rPr lang="en-US" smtClean="0"/>
              <a:t>13/11/2019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E01A3-63EE-4540-B5C4-69EE6554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DC7BF-849A-4207-8D49-B5A65B5E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827B-0646-43AD-AF4F-E64C6254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4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EBD530-815F-4F83-A2F8-A5EBBFD37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C0F6A-A503-4A35-BBF4-A9DF8A648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1F2BA-A114-43A4-8650-80ADC162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C6DE-EDA9-40A6-AB75-0BCA929582EC}" type="datetimeFigureOut">
              <a:rPr lang="en-US" smtClean="0"/>
              <a:t>13/11/2019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FA221-31A3-4EFB-9F2D-EB9CD531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8F8C6-430D-49EA-A26A-B534830F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827B-0646-43AD-AF4F-E64C6254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9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32D0-FAAF-4EA1-A8BC-C40AB462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7AFE-7BD5-49EA-BC15-4FE74D84E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D5B4D-0D9B-417F-86B2-CC488DD5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C6DE-EDA9-40A6-AB75-0BCA929582EC}" type="datetimeFigureOut">
              <a:rPr lang="en-US" smtClean="0"/>
              <a:t>13/11/2019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640C5-7BB0-4639-9490-B8F57A13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9C50E-D7A7-4AF0-9CA8-1BE0AAEB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827B-0646-43AD-AF4F-E64C6254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9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B9B9-A1F0-4FB7-AE87-09CC8E65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80CA0-1112-4225-A261-BE4415121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C8C78-EA67-4473-A2AF-94426D85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C6DE-EDA9-40A6-AB75-0BCA929582EC}" type="datetimeFigureOut">
              <a:rPr lang="en-US" smtClean="0"/>
              <a:t>13/11/2019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2B058-8604-4911-A144-286FB0C2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43C89-2EA9-41F6-B7BA-D01B5A48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827B-0646-43AD-AF4F-E64C6254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0C819-EE19-43DE-94C9-C559ECE4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C12D4-38CB-4AE2-8767-3C22377E5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F380B-875A-48FA-BF7F-133E8093D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AFF70-971D-41B5-A97C-BF8597225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C6DE-EDA9-40A6-AB75-0BCA929582EC}" type="datetimeFigureOut">
              <a:rPr lang="en-US" smtClean="0"/>
              <a:t>13/11/2019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96564-3C94-42BD-BE64-42DE85BE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F6FDE-6C2D-4465-9E29-32EF8C6A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827B-0646-43AD-AF4F-E64C6254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2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7A934-9401-4C0C-9F63-3C536B28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6DDFC-DE96-4CB9-9D81-7E03154BD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84D20-5C0B-4CD9-ABF2-016FC5104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12E49D-5850-4540-A3C3-3B0BB08E3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D08DDC-2B58-46E2-B07F-5A3E01FCC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C633E6-B0AB-40DB-B5CE-FAB26F66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C6DE-EDA9-40A6-AB75-0BCA929582EC}" type="datetimeFigureOut">
              <a:rPr lang="en-US" smtClean="0"/>
              <a:t>13/11/2019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E9AF78-72E4-4C4B-8A2E-2BFA96C4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DB1967-3F25-4D56-A9F7-8D1107D0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827B-0646-43AD-AF4F-E64C6254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5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888E-A5A0-49A2-8EBF-57047C55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C51CD-8995-4E7E-B04B-FAFC0A2D7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C6DE-EDA9-40A6-AB75-0BCA929582EC}" type="datetimeFigureOut">
              <a:rPr lang="en-US" smtClean="0"/>
              <a:t>13/11/2019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B8AC5-8D9F-428A-91F9-60733168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31DF0-8541-436F-9C6B-D625BAC0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827B-0646-43AD-AF4F-E64C6254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7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92098-396B-4951-B7D4-68019D43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C6DE-EDA9-40A6-AB75-0BCA929582EC}" type="datetimeFigureOut">
              <a:rPr lang="en-US" smtClean="0"/>
              <a:t>13/11/2019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F9455-0D06-4547-8FF4-C680A4AE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D5D47-5C04-4632-B5A0-F495B1EB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827B-0646-43AD-AF4F-E64C6254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9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47AD-BB9A-47D9-A59F-4F767BD1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DACBB-A112-48AE-A3A7-9B6A67032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1D645-0E19-412E-B4B5-B7D17B2F5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E09E1-1AAD-4E12-BBF5-6EF3CB3A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C6DE-EDA9-40A6-AB75-0BCA929582EC}" type="datetimeFigureOut">
              <a:rPr lang="en-US" smtClean="0"/>
              <a:t>13/11/2019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85763-F89E-4A44-BBE8-9DD12C49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982A0-73EF-419A-A2EB-B26E851D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827B-0646-43AD-AF4F-E64C6254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3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78CC-A222-4F1C-920F-4C4D4B95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2C6684-00EF-4743-B534-9AD558B36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29D49-04BB-4AA6-9AEC-B5FF60BDD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E7DA6-507C-48CB-8A61-ACF8012A1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C6DE-EDA9-40A6-AB75-0BCA929582EC}" type="datetimeFigureOut">
              <a:rPr lang="en-US" smtClean="0"/>
              <a:t>13/11/2019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F3701-EF86-40A9-9B09-F6FFF2E0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9777B-69CC-4B34-BF69-5A8E6F18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827B-0646-43AD-AF4F-E64C6254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734608-EE56-44EA-BC04-41825CCF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B7558-9ACC-42ED-B5CF-418C896C7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A2279-66B8-4682-AE1C-4025404FD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9C6DE-EDA9-40A6-AB75-0BCA929582EC}" type="datetimeFigureOut">
              <a:rPr lang="en-US" smtClean="0"/>
              <a:t>13/11/2019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ED74-1E80-4D5D-9D71-1CEED7FC4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3383F-27C7-4BD7-924E-402AF94B7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5827B-0646-43AD-AF4F-E64C6254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0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30C84-0B82-43D5-B901-6DF8887B2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9442" y="283464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THỰC HÀNH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A180D-9FC6-49D9-8437-69BE2E54B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2530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NHIỆT ĐỘNG HÓA HỌC </a:t>
            </a:r>
          </a:p>
        </p:txBody>
      </p:sp>
    </p:spTree>
    <p:extLst>
      <p:ext uri="{BB962C8B-B14F-4D97-AF65-F5344CB8AC3E}">
        <p14:creationId xmlns:p14="http://schemas.microsoft.com/office/powerpoint/2010/main" val="3874066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01303-1C16-4064-BB9C-1F5BE5C30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225424"/>
            <a:ext cx="11496675" cy="56610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Ở 473K, cho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 tỏa nhiệt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3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(k)  +  3H</a:t>
            </a:r>
            <a:r>
              <a:rPr lang="en-US" sz="3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(k)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⇌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en-US" sz="3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(k)  </a:t>
            </a:r>
            <a:r>
              <a:rPr lang="vi-V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G</a:t>
            </a:r>
            <a:r>
              <a:rPr lang="en-US" sz="32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3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473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3313 </a:t>
            </a:r>
            <a:r>
              <a:rPr lang="vi-V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[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vi-V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ta có: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</a:t>
            </a:r>
            <a:r>
              <a:rPr lang="vi-VN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ằng số cân bằng K</a:t>
            </a:r>
            <a:r>
              <a:rPr lang="vi-VN" sz="3200" baseline="-25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vi-VN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0,43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sz="3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Hằng số cân bằng K</a:t>
            </a:r>
            <a:r>
              <a:rPr lang="vi-VN" sz="3200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vi-VN" sz="3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64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6</a:t>
            </a:r>
            <a:r>
              <a:rPr lang="vi-VN" sz="3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,8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G</a:t>
            </a:r>
            <a:r>
              <a:rPr lang="en-US" sz="3200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32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473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&gt;0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nên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hằng số cân bằng sẽ tăng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theo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nhiệt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độ</a:t>
            </a:r>
            <a:r>
              <a:rPr lang="vi-VN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vi-VN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Khi tăng áp suất cân bằng sẽ chuyển dịch theo chiều thuận.</a:t>
            </a:r>
            <a:endParaRPr lang="en-US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25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7BE66-C692-4F29-B9EA-F38F0E063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49" y="205666"/>
            <a:ext cx="11620501" cy="6181725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1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41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en-US" sz="4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41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4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sz="41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41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4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4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b="1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41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4100" dirty="0">
                <a:latin typeface="Arial" panose="020B0604020202020204" pitchFamily="34" charset="0"/>
                <a:cs typeface="Arial" panose="020B0604020202020204" pitchFamily="34" charset="0"/>
              </a:rPr>
              <a:t> Ở 1atm, 25</a:t>
            </a:r>
            <a:r>
              <a:rPr lang="en-US" sz="41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4100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sz="4100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4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41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Zn(r) + CuSO</a:t>
            </a:r>
            <a:r>
              <a:rPr lang="en-US" sz="4100" b="1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41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(dd)  = ZnSO</a:t>
            </a:r>
            <a:r>
              <a:rPr lang="en-US" sz="4100" b="1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41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(dd) + Cu(r) </a:t>
            </a:r>
            <a:r>
              <a:rPr lang="en-US" sz="41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tỏa</a:t>
            </a:r>
            <a:r>
              <a:rPr lang="en-US" sz="41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41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sz="41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41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41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41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230kJ.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41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41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41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vi-VN" sz="41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hản ứng</a:t>
            </a:r>
            <a:r>
              <a:rPr lang="en-US" sz="41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41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41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41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41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Ganvanic</a:t>
            </a:r>
            <a:r>
              <a:rPr lang="en-US" sz="41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vẫn</a:t>
            </a:r>
            <a:r>
              <a:rPr lang="en-US" sz="41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1atm, 25</a:t>
            </a:r>
            <a:r>
              <a:rPr lang="en-US" sz="41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41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sz="41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41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sz="41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tỏa</a:t>
            </a:r>
            <a:r>
              <a:rPr lang="en-US" sz="41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ra 20kJ </a:t>
            </a:r>
            <a:r>
              <a:rPr lang="en-US" sz="41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1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41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41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sz="41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41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41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41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1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41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41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41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41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4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+ 210 kJ      </a:t>
            </a:r>
            <a:r>
              <a:rPr lang="en-US" sz="41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  <a:r>
              <a:rPr lang="en-US" sz="4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+ 250kJ   </a:t>
            </a:r>
            <a:r>
              <a:rPr lang="en-US" sz="41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-210 kJ       </a:t>
            </a:r>
            <a:r>
              <a:rPr lang="en-US" sz="4100" b="1" dirty="0">
                <a:latin typeface="Arial" panose="020B0604020202020204" pitchFamily="34" charset="0"/>
                <a:cs typeface="Arial" panose="020B0604020202020204" pitchFamily="34" charset="0"/>
              </a:rPr>
              <a:t>D. -250 kJ</a:t>
            </a:r>
          </a:p>
          <a:p>
            <a:pPr marL="0" indent="0">
              <a:lnSpc>
                <a:spcPct val="150000"/>
              </a:lnSpc>
              <a:buNone/>
            </a:pPr>
            <a:endParaRPr lang="en-US" sz="4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lphaU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9F5FA38-4D5F-40B0-9D3C-5710FBAA24F2}"/>
              </a:ext>
            </a:extLst>
          </p:cNvPr>
          <p:cNvSpPr/>
          <p:nvPr/>
        </p:nvSpPr>
        <p:spPr>
          <a:xfrm>
            <a:off x="96477" y="5228855"/>
            <a:ext cx="825624" cy="77235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AEC91-4D8E-44B8-918F-7372199D1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5" y="332384"/>
            <a:ext cx="11854499" cy="6353641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4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4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.Chọn </a:t>
            </a:r>
            <a:r>
              <a:rPr lang="en-US" sz="4200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sz="42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42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b="1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4200" dirty="0" err="1">
                <a:latin typeface="Arial" panose="020B0604020202020204" pitchFamily="34" charset="0"/>
                <a:cs typeface="Arial" panose="020B0604020202020204" pitchFamily="34" charset="0"/>
              </a:rPr>
              <a:t>.Tính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H</a:t>
            </a:r>
            <a:r>
              <a:rPr lang="en-US" sz="42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42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298 </a:t>
            </a:r>
            <a:r>
              <a:rPr lang="en-US" sz="42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của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42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phản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42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ứng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           </a:t>
            </a:r>
            <a:r>
              <a:rPr lang="en-US" sz="4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HF(</a:t>
            </a:r>
            <a:r>
              <a:rPr lang="en-US" sz="4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aq</a:t>
            </a:r>
            <a:r>
              <a:rPr lang="en-US" sz="4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 +  OH</a:t>
            </a:r>
            <a:r>
              <a:rPr lang="en-US" sz="4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-</a:t>
            </a:r>
            <a:r>
              <a:rPr lang="en-US" sz="4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sz="4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aq</a:t>
            </a:r>
            <a:r>
              <a:rPr lang="en-US" sz="4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 = F</a:t>
            </a:r>
            <a:r>
              <a:rPr lang="en-US" sz="4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-</a:t>
            </a:r>
            <a:r>
              <a:rPr lang="en-US" sz="4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sz="4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aq</a:t>
            </a:r>
            <a:r>
              <a:rPr lang="en-US" sz="4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 +  H</a:t>
            </a:r>
            <a:r>
              <a:rPr lang="en-US" sz="4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sz="4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O(l)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sz="4200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4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4200" baseline="30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4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2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</a:t>
            </a:r>
            <a:r>
              <a:rPr lang="en-US" sz="4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+ OH</a:t>
            </a:r>
            <a:r>
              <a:rPr lang="en-US" sz="4200" baseline="30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4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2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</a:t>
            </a:r>
            <a:r>
              <a:rPr lang="en-US" sz="4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H</a:t>
            </a:r>
            <a:r>
              <a:rPr lang="en-US" sz="4200" baseline="-25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O(l) ; </a:t>
            </a:r>
            <a:r>
              <a:rPr lang="en-US" sz="4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H</a:t>
            </a:r>
            <a:r>
              <a:rPr lang="en-US" sz="4200" baseline="30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4200" baseline="-25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298 </a:t>
            </a:r>
            <a:r>
              <a:rPr lang="en-US" sz="4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- 56,2 kJ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         </a:t>
            </a:r>
            <a:r>
              <a:rPr lang="en-US" sz="4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</a:t>
            </a:r>
            <a:r>
              <a:rPr lang="en-US" sz="4200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sz="4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sz="4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aq</a:t>
            </a:r>
            <a:r>
              <a:rPr lang="en-US" sz="4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 +   F</a:t>
            </a:r>
            <a:r>
              <a:rPr lang="en-US" sz="4200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-</a:t>
            </a:r>
            <a:r>
              <a:rPr lang="en-US" sz="4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sz="4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aq</a:t>
            </a:r>
            <a:r>
              <a:rPr lang="en-US" sz="4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 =  HF(</a:t>
            </a:r>
            <a:r>
              <a:rPr lang="en-US" sz="4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aq</a:t>
            </a:r>
            <a:r>
              <a:rPr lang="en-US" sz="4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); H</a:t>
            </a:r>
            <a:r>
              <a:rPr lang="en-US" sz="4200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42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298 </a:t>
            </a:r>
            <a:r>
              <a:rPr lang="en-US" sz="4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    9,0 kJ  </a:t>
            </a:r>
          </a:p>
          <a:p>
            <a:pPr marL="514350" indent="-514350">
              <a:lnSpc>
                <a:spcPct val="160000"/>
              </a:lnSpc>
              <a:buFont typeface="+mj-lt"/>
              <a:buAutoNum type="alphaUcPeriod"/>
            </a:pPr>
            <a:r>
              <a:rPr lang="en-US" sz="4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- 47,2kJ       </a:t>
            </a:r>
            <a:r>
              <a:rPr lang="en-US" sz="4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B. + 47,2kJ         C. </a:t>
            </a:r>
            <a:r>
              <a:rPr lang="en-US" sz="4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- 65,2kJ           D. </a:t>
            </a:r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+ 65,2kJ</a:t>
            </a:r>
            <a:endParaRPr lang="en-US" sz="4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lphaUcPeriod"/>
            </a:pP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083071D-66DD-43AB-A45A-2B82A2376C32}"/>
              </a:ext>
            </a:extLst>
          </p:cNvPr>
          <p:cNvSpPr/>
          <p:nvPr/>
        </p:nvSpPr>
        <p:spPr>
          <a:xfrm>
            <a:off x="5909449" y="4305124"/>
            <a:ext cx="825624" cy="77235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7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F1646-80FE-4D96-BC6E-7D0329737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1002"/>
            <a:ext cx="11953875" cy="650985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.Chọn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A(?) + 2B(k) = C(k) + 2D(?)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Ở 27</a:t>
            </a:r>
            <a:r>
              <a:rPr 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∆H – ∆U = -2494.2 J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. 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lỏng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khí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Cho biết R = 8.314 J/mol. K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</a:t>
            </a:r>
            <a:r>
              <a:rPr lang="vi-V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lỏng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vi-V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lỏng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vi-VN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lỏng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vi-VN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khí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</a:t>
            </a:r>
            <a:r>
              <a:rPr lang="vi-VN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khí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32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vi-VN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khí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khí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lỏng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F8DC85-0947-44C4-8937-CDC7C997E674}"/>
              </a:ext>
            </a:extLst>
          </p:cNvPr>
          <p:cNvSpPr/>
          <p:nvPr/>
        </p:nvSpPr>
        <p:spPr>
          <a:xfrm>
            <a:off x="152400" y="2656643"/>
            <a:ext cx="825624" cy="77235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4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A37BD10-099D-4EAC-B611-E405E01F6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571" y="0"/>
            <a:ext cx="11428514" cy="6637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Câu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4</a:t>
            </a:r>
            <a:r>
              <a:rPr kumimoji="0" lang="vi-VN" altLang="zh-CN" sz="3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kumimoji="0" lang="vi-VN" altLang="zh-CN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nhiệt</a:t>
            </a: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tạo</a:t>
            </a: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thành</a:t>
            </a: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tiêu</a:t>
            </a: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chuẩn</a:t>
            </a: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</a:t>
            </a:r>
            <a:r>
              <a:rPr lang="en-US" altLang="zh-CN" sz="3600" baseline="-30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</a:t>
            </a:r>
            <a:r>
              <a:rPr lang="en-US" altLang="zh-CN" sz="3600" baseline="-30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</a:t>
            </a: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en-US" altLang="zh-CN" sz="3600" baseline="-30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tinh</a:t>
            </a: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zh-CN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biết</a:t>
            </a: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nhiệt</a:t>
            </a: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đốt</a:t>
            </a: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cháy</a:t>
            </a: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tiêu</a:t>
            </a: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chuẩn</a:t>
            </a: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</a:t>
            </a:r>
            <a:r>
              <a:rPr lang="en-US" altLang="zh-CN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altLang="zh-CN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kJ/mol] </a:t>
            </a:r>
            <a:r>
              <a:rPr lang="en-US" altLang="zh-CN" sz="3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altLang="zh-CN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C(gr), H</a:t>
            </a:r>
            <a:r>
              <a:rPr lang="en-US" altLang="zh-CN" sz="3600" baseline="-30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altLang="zh-CN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(k) </a:t>
            </a:r>
            <a:r>
              <a:rPr lang="en-US" altLang="zh-CN" sz="3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altLang="zh-CN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</a:t>
            </a:r>
            <a:r>
              <a:rPr lang="en-US" altLang="zh-CN" sz="3600" baseline="-30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en-US" altLang="zh-CN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</a:t>
            </a:r>
            <a:r>
              <a:rPr lang="en-US" altLang="zh-CN" sz="3600" baseline="-30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</a:t>
            </a:r>
            <a:r>
              <a:rPr lang="en-US" altLang="zh-CN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en-US" altLang="zh-CN" sz="3600" baseline="-30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 </a:t>
            </a:r>
            <a:r>
              <a:rPr lang="en-US" altLang="zh-CN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(r) </a:t>
            </a:r>
            <a:r>
              <a:rPr lang="en-US" altLang="zh-CN" sz="3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altLang="zh-CN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altLang="zh-CN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altLang="zh-CN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lần</a:t>
            </a:r>
            <a:r>
              <a:rPr lang="en-US" altLang="zh-CN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lượt</a:t>
            </a:r>
            <a:r>
              <a:rPr lang="en-US" altLang="zh-CN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altLang="zh-CN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–393.51; –285.84 </a:t>
            </a:r>
            <a:r>
              <a:rPr lang="en-US" altLang="zh-CN" sz="3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altLang="zh-CN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–2802.44</a:t>
            </a:r>
            <a:endParaRPr kumimoji="0" lang="en-US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lvl="0" indent="-5143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  <a:tabLst>
                <a:tab pos="450850" algn="l"/>
              </a:tabLst>
            </a:pP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+ 2988.7 kJ/mol</a:t>
            </a:r>
            <a:endParaRPr lang="en-US" altLang="zh-CN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lvl="0" indent="-5143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  <a:tabLst>
                <a:tab pos="450850" algn="l"/>
              </a:tabLst>
            </a:pPr>
            <a:r>
              <a:rPr lang="en-US" altLang="zh-CN" sz="3600" b="1" dirty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- 2988.7 kJ/mol </a:t>
            </a:r>
            <a:endParaRPr lang="en-US" altLang="zh-CN" sz="3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lvl="0" indent="-5143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  <a:tabLst>
                <a:tab pos="450850" algn="l"/>
              </a:tabLst>
            </a:pPr>
            <a:r>
              <a:rPr lang="en-US" altLang="zh-CN" sz="36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- 1273.66 kJ/mol</a:t>
            </a:r>
            <a:endParaRPr lang="en-US" altLang="zh-C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lvl="0" indent="-5143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  <a:tabLst>
                <a:tab pos="450850" algn="l"/>
              </a:tabLst>
            </a:pPr>
            <a:r>
              <a:rPr lang="en-US" altLang="zh-CN" sz="3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+ 1273.66</a:t>
            </a:r>
            <a:r>
              <a:rPr lang="vi-VN" altLang="zh-CN" sz="3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kJ/mol</a:t>
            </a:r>
            <a:endParaRPr kumimoji="0" lang="en-US" altLang="zh-CN" sz="3600" b="1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2F89D95-0EE2-45D9-9793-6364D1C33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2828" y="549131"/>
            <a:ext cx="22634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vi-V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A91276C6-F6C8-49CF-AB07-C5677877F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892" y="1070650"/>
            <a:ext cx="1441018" cy="58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2811080-D0F6-459A-B9E4-1E21BC143979}"/>
              </a:ext>
            </a:extLst>
          </p:cNvPr>
          <p:cNvSpPr/>
          <p:nvPr/>
        </p:nvSpPr>
        <p:spPr>
          <a:xfrm>
            <a:off x="268571" y="5088896"/>
            <a:ext cx="825624" cy="77235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F3147-67BB-4C5F-ADE2-915345DD79CC}"/>
              </a:ext>
            </a:extLst>
          </p:cNvPr>
          <p:cNvSpPr txBox="1"/>
          <p:nvPr/>
        </p:nvSpPr>
        <p:spPr>
          <a:xfrm>
            <a:off x="4518733" y="3966895"/>
            <a:ext cx="7332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CN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vi-VN" altLang="zh-CN" sz="3200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6C(gr) +  6H</a:t>
            </a:r>
            <a:r>
              <a:rPr lang="vi-VN" altLang="zh-CN" sz="3200" baseline="-25000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vi-VN" altLang="zh-CN" sz="3200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(k)  + 3O</a:t>
            </a:r>
            <a:r>
              <a:rPr lang="vi-VN" altLang="zh-CN" sz="3200" baseline="-25000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vi-VN" altLang="zh-CN" sz="3200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(k) = </a:t>
            </a:r>
            <a:r>
              <a:rPr lang="en-US" altLang="zh-CN" sz="3200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altLang="zh-CN" sz="3200" baseline="-30000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en-US" altLang="zh-CN" sz="3200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</a:t>
            </a:r>
            <a:r>
              <a:rPr lang="en-US" altLang="zh-CN" sz="3200" baseline="-30000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</a:t>
            </a:r>
            <a:r>
              <a:rPr lang="en-US" altLang="zh-CN" sz="3200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en-US" altLang="zh-CN" sz="3200" baseline="-30000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vi-VN" altLang="zh-CN" sz="3200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(r)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7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5A21F-70DC-4E87-8039-607225A1D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51" y="152400"/>
            <a:ext cx="11890699" cy="56054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5.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sz="36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H</a:t>
            </a:r>
            <a:r>
              <a:rPr lang="en-US" sz="36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36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298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sz="3600" baseline="-250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của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F</a:t>
            </a:r>
            <a:r>
              <a:rPr lang="en-US" sz="36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-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aq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Cho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biết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2H</a:t>
            </a:r>
            <a:r>
              <a:rPr lang="en-US" sz="36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aq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+ 2F</a:t>
            </a:r>
            <a:r>
              <a:rPr lang="en-US" sz="36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-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aq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= 2HF(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aq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); H</a:t>
            </a:r>
            <a:r>
              <a:rPr lang="en-US" sz="36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36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298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18,0 kJ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Nhiệt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tạo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thành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H</a:t>
            </a:r>
            <a:r>
              <a:rPr lang="en-US" sz="36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36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298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sz="3600" baseline="-250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của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HF : -320.1 kJ/mol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- 329.1 kJ/mol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- 338.1 kJ/mol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- 658.2 kJ/mol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+ 658.2 kJ/mol</a:t>
            </a:r>
            <a:endParaRPr lang="en-US" sz="3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3CE58C-BA39-44CD-B172-A9F5FA42856E}"/>
              </a:ext>
            </a:extLst>
          </p:cNvPr>
          <p:cNvSpPr/>
          <p:nvPr/>
        </p:nvSpPr>
        <p:spPr>
          <a:xfrm>
            <a:off x="133350" y="3120137"/>
            <a:ext cx="825624" cy="77235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2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F1452-4BF6-4D6A-9A30-348E1AF7B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0"/>
            <a:ext cx="12061371" cy="6372225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Cho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C(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+   CO</a:t>
            </a:r>
            <a:r>
              <a:rPr lang="en-US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(k)  ⇌  2CO(k) ;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298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+120kJ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298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[kJ/mol]                              - 393,5            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S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298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[J/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molK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          5,69                213,6          197,6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298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[kJ/mol]                               - 394,4           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thiên</a:t>
            </a:r>
            <a:r>
              <a:rPr 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entropi</a:t>
            </a:r>
            <a:r>
              <a:rPr 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S</a:t>
            </a:r>
            <a:r>
              <a:rPr lang="en-US" baseline="30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298</a:t>
            </a:r>
            <a:r>
              <a:rPr 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175,91 J/K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298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baseline="-25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CO(k) ở 25</a:t>
            </a:r>
            <a:r>
              <a:rPr lang="en-US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- 137.2 kJ/mol.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thiên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entanpi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H</a:t>
            </a:r>
            <a:r>
              <a:rPr lang="en-US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298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+ 172,42 kJ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CO(k) ở 25</a:t>
            </a:r>
            <a:r>
              <a:rPr lang="en-US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 (</a:t>
            </a: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H</a:t>
            </a:r>
            <a:r>
              <a:rPr lang="en-US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298</a:t>
            </a: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baseline="-250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- 110,54 kJ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(T) = 172,42 – 175,91.T [kJ] (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H,S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không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phụ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T)</a:t>
            </a:r>
          </a:p>
          <a:p>
            <a:pPr marL="514350" indent="-514350">
              <a:lnSpc>
                <a:spcPct val="110000"/>
              </a:lnSpc>
              <a:buFont typeface="+mj-lt"/>
              <a:buAutoNum type="alphaU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      B.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1,2,3,4            C.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1,2,3              D.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2,4,5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77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A8E0C-1DD6-4E9A-8F65-5C178F73E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0500"/>
            <a:ext cx="12419860" cy="631507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Cho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A(r)  + 2B(dd)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⇌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2C(k) + D(dd) ;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298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10kJ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đk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298K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298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&gt;0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thuận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Ở 298K, </a:t>
            </a:r>
            <a:r>
              <a:rPr 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[B]=2M ; [C] = 0,01atm; [D] = 0,04M </a:t>
            </a:r>
            <a:r>
              <a:rPr 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298</a:t>
            </a: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-24kJ  </a:t>
            </a:r>
            <a:r>
              <a:rPr 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thuận</a:t>
            </a: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Hằng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25</a:t>
            </a:r>
            <a:r>
              <a:rPr lang="en-US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: K= 1,8.10</a:t>
            </a:r>
            <a:r>
              <a:rPr lang="en-US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Ở 298K, [B]= [D]=1M , </a:t>
            </a:r>
            <a:r>
              <a:rPr lang="en-US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thuận</a:t>
            </a:r>
            <a:r>
              <a:rPr 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en-US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0.134atm.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B.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1,2                  C.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3,4                   D.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2,3</a:t>
            </a:r>
          </a:p>
        </p:txBody>
      </p:sp>
    </p:spTree>
    <p:extLst>
      <p:ext uri="{BB962C8B-B14F-4D97-AF65-F5344CB8AC3E}">
        <p14:creationId xmlns:p14="http://schemas.microsoft.com/office/powerpoint/2010/main" val="380017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3E66B-8F91-48BA-8628-76FDEA3CF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4775"/>
            <a:ext cx="10515600" cy="634365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hằng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ở 25</a:t>
            </a:r>
            <a:r>
              <a:rPr 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CdS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(r)  +  2H</a:t>
            </a:r>
            <a:r>
              <a:rPr lang="en-US" sz="3200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(dd)  +  2Cl</a:t>
            </a:r>
            <a:r>
              <a:rPr lang="en-US" sz="3200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(dd) 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⇌  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CdCl</a:t>
            </a:r>
            <a:r>
              <a:rPr lang="en-US" sz="32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(dd) +  H</a:t>
            </a:r>
            <a:r>
              <a:rPr lang="en-US" sz="32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S(dd)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ở 25</a:t>
            </a:r>
            <a:r>
              <a:rPr 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 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CdS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(r) </a:t>
            </a:r>
            <a:r>
              <a:rPr lang="en-US" sz="32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⇌  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</a:t>
            </a:r>
            <a:r>
              <a:rPr lang="en-US" sz="32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(dd)  +  S</a:t>
            </a:r>
            <a:r>
              <a:rPr lang="en-US" sz="32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(dd) ; K</a:t>
            </a:r>
            <a:r>
              <a:rPr lang="en-US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 [Cd</a:t>
            </a:r>
            <a:r>
              <a:rPr lang="en-US" sz="32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].[S</a:t>
            </a:r>
            <a:r>
              <a:rPr lang="en-US" sz="32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]=10</a:t>
            </a:r>
            <a:r>
              <a:rPr lang="en-US" sz="3200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-26</a:t>
            </a:r>
            <a:endParaRPr lang="en-US" sz="3200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S(dd) </a:t>
            </a:r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⇌ 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2H</a:t>
            </a:r>
            <a:r>
              <a:rPr lang="en-US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(dd)  +  S</a:t>
            </a:r>
            <a:r>
              <a:rPr lang="en-US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(dd)  ; K</a:t>
            </a:r>
            <a:r>
              <a:rPr 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K</a:t>
            </a:r>
            <a:r>
              <a:rPr 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 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.K</a:t>
            </a:r>
            <a:r>
              <a:rPr 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a2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10</a:t>
            </a:r>
            <a:r>
              <a:rPr lang="en-US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-20</a:t>
            </a:r>
            <a:endParaRPr lang="en-US" sz="3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vi-V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CdCl</a:t>
            </a:r>
            <a:r>
              <a:rPr lang="en-US" sz="3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(dd)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⇌ 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</a:t>
            </a:r>
            <a:r>
              <a:rPr lang="en-US" sz="32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(dd)  + 2Cl</a:t>
            </a:r>
            <a:r>
              <a:rPr lang="en-US" sz="32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(dd) ; K</a:t>
            </a:r>
            <a:r>
              <a:rPr lang="en-US" sz="3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10</a:t>
            </a:r>
            <a:r>
              <a:rPr lang="en-US" sz="32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32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           B. 10</a:t>
            </a:r>
            <a:r>
              <a:rPr lang="en-US" sz="32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C. 10</a:t>
            </a:r>
            <a:r>
              <a:rPr lang="en-US" sz="32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-4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D. 10</a:t>
            </a:r>
            <a:r>
              <a:rPr lang="en-US" sz="32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9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1028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THỰC HÀNH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HÀNH</dc:title>
  <dc:creator>Win 8 64Bit VS7</dc:creator>
  <cp:lastModifiedBy>Win 8 64Bit VS7</cp:lastModifiedBy>
  <cp:revision>46</cp:revision>
  <dcterms:created xsi:type="dcterms:W3CDTF">2019-03-20T02:11:48Z</dcterms:created>
  <dcterms:modified xsi:type="dcterms:W3CDTF">2019-11-13T12:56:07Z</dcterms:modified>
</cp:coreProperties>
</file>