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80" r:id="rId6"/>
    <p:sldId id="281" r:id="rId7"/>
    <p:sldId id="804" r:id="rId8"/>
    <p:sldId id="282" r:id="rId9"/>
    <p:sldId id="799" r:id="rId10"/>
    <p:sldId id="283" r:id="rId11"/>
    <p:sldId id="284" r:id="rId12"/>
    <p:sldId id="263" r:id="rId13"/>
    <p:sldId id="278" r:id="rId14"/>
    <p:sldId id="800" r:id="rId15"/>
    <p:sldId id="801" r:id="rId16"/>
    <p:sldId id="802" r:id="rId17"/>
    <p:sldId id="292" r:id="rId18"/>
    <p:sldId id="285" r:id="rId19"/>
    <p:sldId id="289" r:id="rId20"/>
    <p:sldId id="293" r:id="rId21"/>
    <p:sldId id="286" r:id="rId22"/>
    <p:sldId id="803" r:id="rId23"/>
    <p:sldId id="290" r:id="rId24"/>
    <p:sldId id="296" r:id="rId25"/>
    <p:sldId id="288" r:id="rId26"/>
    <p:sldId id="287" r:id="rId27"/>
    <p:sldId id="297" r:id="rId28"/>
    <p:sldId id="789" r:id="rId29"/>
    <p:sldId id="291" r:id="rId30"/>
    <p:sldId id="524" r:id="rId31"/>
    <p:sldId id="797" r:id="rId32"/>
    <p:sldId id="790" r:id="rId33"/>
    <p:sldId id="791" r:id="rId34"/>
    <p:sldId id="792" r:id="rId35"/>
    <p:sldId id="794" r:id="rId36"/>
    <p:sldId id="795" r:id="rId37"/>
    <p:sldId id="796"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0099"/>
    <a:srgbClr val="0000CC"/>
    <a:srgbClr val="CC00CC"/>
    <a:srgbClr val="0000FF"/>
    <a:srgbClr val="CC00FF"/>
    <a:srgbClr val="008000"/>
    <a:srgbClr val="9933FF"/>
    <a:srgbClr val="33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B217-2148-4DF5-825A-608B7F353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A0DE4-7360-426C-B038-74CFCBC85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CD89D0-2BD3-4D76-88FC-D37216EF618A}"/>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5" name="Footer Placeholder 4">
            <a:extLst>
              <a:ext uri="{FF2B5EF4-FFF2-40B4-BE49-F238E27FC236}">
                <a16:creationId xmlns:a16="http://schemas.microsoft.com/office/drawing/2014/main" id="{84F22649-C2CD-43B5-B987-1174E4DB2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CC19E-9173-4BFB-BD65-7E2C8F4E725D}"/>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152899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6D66-AA22-42A3-A302-A32E1390BE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72404-20E2-4A6F-8584-5D5E2F022B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7F80A-853E-4C36-997F-66ECDD3F3EC8}"/>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5" name="Footer Placeholder 4">
            <a:extLst>
              <a:ext uri="{FF2B5EF4-FFF2-40B4-BE49-F238E27FC236}">
                <a16:creationId xmlns:a16="http://schemas.microsoft.com/office/drawing/2014/main" id="{9BCF5B4F-550E-4AFF-B754-B18CD3DA2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A31C4-D3FE-451F-87C8-6155B8031909}"/>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361256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BC824-EC83-463D-958A-1EDB1AA5C0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42509-D2A9-452E-B1AE-1859EFADCA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411FF-0096-43A5-89EF-525BCD764F6D}"/>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5" name="Footer Placeholder 4">
            <a:extLst>
              <a:ext uri="{FF2B5EF4-FFF2-40B4-BE49-F238E27FC236}">
                <a16:creationId xmlns:a16="http://schemas.microsoft.com/office/drawing/2014/main" id="{FA28B039-0699-4D3F-98B3-00263F154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8515D-F161-48EF-B068-06A658E09B29}"/>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308551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52EB-0702-4A06-B587-30C81258D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CEB96-F211-40FC-85B4-E7F94E39B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70D89-86C5-4587-9D9D-0A4C2FDC0892}"/>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5" name="Footer Placeholder 4">
            <a:extLst>
              <a:ext uri="{FF2B5EF4-FFF2-40B4-BE49-F238E27FC236}">
                <a16:creationId xmlns:a16="http://schemas.microsoft.com/office/drawing/2014/main" id="{D8461A2B-1DB1-4FD3-9F74-9C2DA1B21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666C4-A8C6-483A-9AD9-AF709CAFC4F2}"/>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105232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31EC-35A9-4481-AC9F-B08A92BC2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4C18E6-B3F2-4C27-87AC-E5EFC71B4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947EF-3198-457A-8E45-8A3C1BDC553C}"/>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5" name="Footer Placeholder 4">
            <a:extLst>
              <a:ext uri="{FF2B5EF4-FFF2-40B4-BE49-F238E27FC236}">
                <a16:creationId xmlns:a16="http://schemas.microsoft.com/office/drawing/2014/main" id="{BFD32571-E8BE-49E6-AB50-E5EAB3264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0752D-65B6-4A7C-A61E-B6712C0FF264}"/>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242518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A27C-E8EB-466B-929F-50A83FFA2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D1427-DA55-483A-8912-0E72B879AD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7086A4-77E0-4CEE-8955-8FE223539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B4C953-E1E8-4E8E-AE60-F17B7876BF53}"/>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6" name="Footer Placeholder 5">
            <a:extLst>
              <a:ext uri="{FF2B5EF4-FFF2-40B4-BE49-F238E27FC236}">
                <a16:creationId xmlns:a16="http://schemas.microsoft.com/office/drawing/2014/main" id="{6EDA45E9-7335-4FF4-A2E9-5FB12DD0D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24361-7CA1-4409-A596-7A9C91E31C0F}"/>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192024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E757-8B25-4942-9420-97A6640A2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0E5DE0-1DA3-4EE2-9B80-0221462FF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FF640-D04E-4A4E-9421-A1BA20DDBE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2F16C-37E9-46B3-80E6-F5DEC6603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18CFDC-205B-444A-BFF9-5330012DE5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8BF17-D318-466B-A31E-49545DA614C8}"/>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8" name="Footer Placeholder 7">
            <a:extLst>
              <a:ext uri="{FF2B5EF4-FFF2-40B4-BE49-F238E27FC236}">
                <a16:creationId xmlns:a16="http://schemas.microsoft.com/office/drawing/2014/main" id="{9ABBE7EF-9C31-46FC-BBDC-4BE030C671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0E6331-67AA-4DA3-AB1E-8B3075B49488}"/>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400921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75D3-37A1-4F1F-8971-7A9E7A57D8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184AC3-7D36-4052-ACE1-2BFEE715312F}"/>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4" name="Footer Placeholder 3">
            <a:extLst>
              <a:ext uri="{FF2B5EF4-FFF2-40B4-BE49-F238E27FC236}">
                <a16:creationId xmlns:a16="http://schemas.microsoft.com/office/drawing/2014/main" id="{13682774-6A4A-4D89-8C60-FE4EABCBB2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9D0FAC-FAA5-4D94-9301-0F6EBBF0DD0D}"/>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379476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277A0-335E-4224-97DD-2073F161D296}"/>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3" name="Footer Placeholder 2">
            <a:extLst>
              <a:ext uri="{FF2B5EF4-FFF2-40B4-BE49-F238E27FC236}">
                <a16:creationId xmlns:a16="http://schemas.microsoft.com/office/drawing/2014/main" id="{4A3EE9CB-8238-4FE5-832D-BB23AC7EB9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D1234-90AE-4BF9-871D-DBEE88C3667A}"/>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47654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4A5A-D636-4663-B671-D4B99ACD0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5DA274-DAC1-4B79-8DEB-AC1913F5E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C0391A-278E-4EC1-84C0-B04F8C0C2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9AF69-8A01-4148-8BED-EEA443DEBCF8}"/>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6" name="Footer Placeholder 5">
            <a:extLst>
              <a:ext uri="{FF2B5EF4-FFF2-40B4-BE49-F238E27FC236}">
                <a16:creationId xmlns:a16="http://schemas.microsoft.com/office/drawing/2014/main" id="{53B55C6F-EBDA-4211-A9FA-273D52690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E7764-B71C-4E87-AEA0-816E07DC22D7}"/>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326833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3D78-F3EB-49FF-A55B-FC83ABDE5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6159D1-F9CC-4621-A006-6383CFF156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9012CE-7DBB-46C5-97C1-95DB80F20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09DBA-DCAA-40F0-B722-3B2C04B3D8C9}"/>
              </a:ext>
            </a:extLst>
          </p:cNvPr>
          <p:cNvSpPr>
            <a:spLocks noGrp="1"/>
          </p:cNvSpPr>
          <p:nvPr>
            <p:ph type="dt" sz="half" idx="10"/>
          </p:nvPr>
        </p:nvSpPr>
        <p:spPr/>
        <p:txBody>
          <a:bodyPr/>
          <a:lstStyle/>
          <a:p>
            <a:fld id="{FE407D4A-8EC2-4021-AA6C-7F7BF721E879}" type="datetimeFigureOut">
              <a:rPr lang="en-US" smtClean="0"/>
              <a:t>27-Dec-19</a:t>
            </a:fld>
            <a:endParaRPr lang="en-US"/>
          </a:p>
        </p:txBody>
      </p:sp>
      <p:sp>
        <p:nvSpPr>
          <p:cNvPr id="6" name="Footer Placeholder 5">
            <a:extLst>
              <a:ext uri="{FF2B5EF4-FFF2-40B4-BE49-F238E27FC236}">
                <a16:creationId xmlns:a16="http://schemas.microsoft.com/office/drawing/2014/main" id="{9669A86E-C3F1-485D-9C57-D0E4974EB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7D122-6FF2-4C7B-8EAB-5ED83E2ED6FC}"/>
              </a:ext>
            </a:extLst>
          </p:cNvPr>
          <p:cNvSpPr>
            <a:spLocks noGrp="1"/>
          </p:cNvSpPr>
          <p:nvPr>
            <p:ph type="sldNum" sz="quarter" idx="12"/>
          </p:nvPr>
        </p:nvSpPr>
        <p:spPr/>
        <p:txBody>
          <a:bodyPr/>
          <a:lstStyle/>
          <a:p>
            <a:fld id="{BB244C20-8A08-4D45-8FBE-1BC6098C90FA}" type="slidenum">
              <a:rPr lang="en-US" smtClean="0"/>
              <a:t>‹#›</a:t>
            </a:fld>
            <a:endParaRPr lang="en-US"/>
          </a:p>
        </p:txBody>
      </p:sp>
    </p:spTree>
    <p:extLst>
      <p:ext uri="{BB962C8B-B14F-4D97-AF65-F5344CB8AC3E}">
        <p14:creationId xmlns:p14="http://schemas.microsoft.com/office/powerpoint/2010/main" val="195959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5F742-10E5-4B8F-9FB8-F16233BEA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FF518A-831D-4261-87FC-EC84B67DF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2D940-3607-43FA-B8A6-89F8DA886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07D4A-8EC2-4021-AA6C-7F7BF721E879}" type="datetimeFigureOut">
              <a:rPr lang="en-US" smtClean="0"/>
              <a:t>27-Dec-19</a:t>
            </a:fld>
            <a:endParaRPr lang="en-US"/>
          </a:p>
        </p:txBody>
      </p:sp>
      <p:sp>
        <p:nvSpPr>
          <p:cNvPr id="5" name="Footer Placeholder 4">
            <a:extLst>
              <a:ext uri="{FF2B5EF4-FFF2-40B4-BE49-F238E27FC236}">
                <a16:creationId xmlns:a16="http://schemas.microsoft.com/office/drawing/2014/main" id="{81DA7229-2699-45CA-B009-F0AA7806D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B8A1EE-23B6-43A0-8075-6DF5ABAA3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44C20-8A08-4D45-8FBE-1BC6098C90FA}" type="slidenum">
              <a:rPr lang="en-US" smtClean="0"/>
              <a:t>‹#›</a:t>
            </a:fld>
            <a:endParaRPr lang="en-US"/>
          </a:p>
        </p:txBody>
      </p:sp>
    </p:spTree>
    <p:extLst>
      <p:ext uri="{BB962C8B-B14F-4D97-AF65-F5344CB8AC3E}">
        <p14:creationId xmlns:p14="http://schemas.microsoft.com/office/powerpoint/2010/main" val="181505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693261-06AF-452A-96A6-D53DAAE3F5CD}"/>
              </a:ext>
            </a:extLst>
          </p:cNvPr>
          <p:cNvSpPr>
            <a:spLocks noGrp="1"/>
          </p:cNvSpPr>
          <p:nvPr>
            <p:ph type="subTitle" idx="1"/>
          </p:nvPr>
        </p:nvSpPr>
        <p:spPr>
          <a:xfrm>
            <a:off x="258439" y="1376996"/>
            <a:ext cx="11445881" cy="1655762"/>
          </a:xfrm>
        </p:spPr>
        <p:txBody>
          <a:bodyPr>
            <a:normAutofit/>
          </a:bodyPr>
          <a:lstStyle/>
          <a:p>
            <a:r>
              <a:rPr lang="en-US" sz="6000" b="1" dirty="0" smtClean="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BÀI TẬP BỔ SUNG</a:t>
            </a:r>
          </a:p>
        </p:txBody>
      </p:sp>
    </p:spTree>
    <p:extLst>
      <p:ext uri="{BB962C8B-B14F-4D97-AF65-F5344CB8AC3E}">
        <p14:creationId xmlns:p14="http://schemas.microsoft.com/office/powerpoint/2010/main" val="173225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8BE08-3564-4CE4-B0AB-86A5CB59894A}"/>
              </a:ext>
            </a:extLst>
          </p:cNvPr>
          <p:cNvSpPr>
            <a:spLocks noGrp="1"/>
          </p:cNvSpPr>
          <p:nvPr>
            <p:ph idx="1"/>
          </p:nvPr>
        </p:nvSpPr>
        <p:spPr>
          <a:xfrm>
            <a:off x="155511" y="261899"/>
            <a:ext cx="12036489" cy="5379483"/>
          </a:xfrm>
        </p:spPr>
        <p:txBody>
          <a:bodyPr>
            <a:normAutofit fontScale="77500" lnSpcReduction="20000"/>
          </a:bodyPr>
          <a:lstStyle/>
          <a:p>
            <a:pPr marL="0" indent="0">
              <a:lnSpc>
                <a:spcPct val="150000"/>
              </a:lnSpc>
              <a:buNone/>
            </a:pPr>
            <a:r>
              <a:rPr lang="en-US" sz="3500" b="1" dirty="0" err="1">
                <a:latin typeface="Arial" panose="020B0604020202020204" pitchFamily="34" charset="0"/>
                <a:cs typeface="Arial" panose="020B0604020202020204" pitchFamily="34" charset="0"/>
              </a:rPr>
              <a:t>Câu</a:t>
            </a:r>
            <a:r>
              <a:rPr lang="en-US" sz="3500" b="1" dirty="0">
                <a:latin typeface="Arial" panose="020B0604020202020204" pitchFamily="34" charset="0"/>
                <a:cs typeface="Arial" panose="020B0604020202020204" pitchFamily="34" charset="0"/>
              </a:rPr>
              <a:t> </a:t>
            </a:r>
            <a:r>
              <a:rPr lang="en-US" sz="3500" b="1" dirty="0" smtClean="0">
                <a:latin typeface="Arial" panose="020B0604020202020204" pitchFamily="34" charset="0"/>
                <a:cs typeface="Arial" panose="020B0604020202020204" pitchFamily="34" charset="0"/>
              </a:rPr>
              <a:t>9.</a:t>
            </a:r>
            <a:r>
              <a:rPr lang="en-US" sz="3500" dirty="0" smtClean="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Xác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định</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dấu</a:t>
            </a:r>
            <a:r>
              <a:rPr lang="en-US" sz="3500" dirty="0">
                <a:latin typeface="Arial" panose="020B0604020202020204" pitchFamily="34" charset="0"/>
                <a:cs typeface="Arial" panose="020B0604020202020204" pitchFamily="34" charset="0"/>
              </a:rPr>
              <a:t> </a:t>
            </a:r>
            <a:r>
              <a:rPr lang="en-US" sz="3500" dirty="0">
                <a:latin typeface="Arial" panose="020B0604020202020204" pitchFamily="34" charset="0"/>
                <a:cs typeface="Arial" panose="020B0604020202020204" pitchFamily="34" charset="0"/>
                <a:sym typeface="Symbol" panose="05050102010706020507" pitchFamily="18" charset="2"/>
              </a:rPr>
              <a:t>S </a:t>
            </a:r>
            <a:r>
              <a:rPr lang="en-US" sz="3500" dirty="0" err="1">
                <a:latin typeface="Arial" panose="020B0604020202020204" pitchFamily="34" charset="0"/>
                <a:cs typeface="Arial" panose="020B0604020202020204" pitchFamily="34" charset="0"/>
                <a:sym typeface="Symbol" panose="05050102010706020507" pitchFamily="18" charset="2"/>
              </a:rPr>
              <a:t>của</a:t>
            </a:r>
            <a:r>
              <a:rPr lang="en-US" sz="3500" dirty="0">
                <a:latin typeface="Arial" panose="020B0604020202020204" pitchFamily="34" charset="0"/>
                <a:cs typeface="Arial" panose="020B0604020202020204" pitchFamily="34" charset="0"/>
                <a:sym typeface="Symbol" panose="05050102010706020507" pitchFamily="18" charset="2"/>
              </a:rPr>
              <a:t> </a:t>
            </a:r>
            <a:r>
              <a:rPr lang="en-US" sz="3500" dirty="0" err="1">
                <a:latin typeface="Arial" panose="020B0604020202020204" pitchFamily="34" charset="0"/>
                <a:cs typeface="Arial" panose="020B0604020202020204" pitchFamily="34" charset="0"/>
                <a:sym typeface="Symbol" panose="05050102010706020507" pitchFamily="18" charset="2"/>
              </a:rPr>
              <a:t>các</a:t>
            </a:r>
            <a:r>
              <a:rPr lang="en-US" sz="3500" dirty="0">
                <a:latin typeface="Arial" panose="020B0604020202020204" pitchFamily="34" charset="0"/>
                <a:cs typeface="Arial" panose="020B0604020202020204" pitchFamily="34" charset="0"/>
                <a:sym typeface="Symbol" panose="05050102010706020507" pitchFamily="18" charset="2"/>
              </a:rPr>
              <a:t> </a:t>
            </a:r>
            <a:r>
              <a:rPr lang="en-US" sz="3500" dirty="0" err="1">
                <a:latin typeface="Arial" panose="020B0604020202020204" pitchFamily="34" charset="0"/>
                <a:cs typeface="Arial" panose="020B0604020202020204" pitchFamily="34" charset="0"/>
                <a:sym typeface="Symbol" panose="05050102010706020507" pitchFamily="18" charset="2"/>
              </a:rPr>
              <a:t>quá</a:t>
            </a:r>
            <a:r>
              <a:rPr lang="en-US" sz="3500" dirty="0">
                <a:latin typeface="Arial" panose="020B0604020202020204" pitchFamily="34" charset="0"/>
                <a:cs typeface="Arial" panose="020B0604020202020204" pitchFamily="34" charset="0"/>
                <a:sym typeface="Symbol" panose="05050102010706020507" pitchFamily="18" charset="2"/>
              </a:rPr>
              <a:t> </a:t>
            </a:r>
            <a:r>
              <a:rPr lang="en-US" sz="3500" dirty="0" err="1">
                <a:latin typeface="Arial" panose="020B0604020202020204" pitchFamily="34" charset="0"/>
                <a:cs typeface="Arial" panose="020B0604020202020204" pitchFamily="34" charset="0"/>
                <a:sym typeface="Symbol" panose="05050102010706020507" pitchFamily="18" charset="2"/>
              </a:rPr>
              <a:t>trình</a:t>
            </a:r>
            <a:r>
              <a:rPr lang="en-US" sz="3500" dirty="0">
                <a:latin typeface="Arial" panose="020B0604020202020204" pitchFamily="34" charset="0"/>
                <a:cs typeface="Arial" panose="020B0604020202020204" pitchFamily="34" charset="0"/>
                <a:sym typeface="Symbol" panose="05050102010706020507" pitchFamily="18" charset="2"/>
              </a:rPr>
              <a:t> </a:t>
            </a:r>
            <a:r>
              <a:rPr lang="en-US" sz="3500" dirty="0" err="1">
                <a:latin typeface="Arial" panose="020B0604020202020204" pitchFamily="34" charset="0"/>
                <a:cs typeface="Arial" panose="020B0604020202020204" pitchFamily="34" charset="0"/>
                <a:sym typeface="Symbol" panose="05050102010706020507" pitchFamily="18" charset="2"/>
              </a:rPr>
              <a:t>sau</a:t>
            </a:r>
            <a:r>
              <a:rPr lang="en-US" sz="3500" dirty="0">
                <a:latin typeface="Arial" panose="020B0604020202020204" pitchFamily="34" charset="0"/>
                <a:cs typeface="Arial" panose="020B0604020202020204" pitchFamily="34" charset="0"/>
                <a:sym typeface="Symbol" panose="05050102010706020507" pitchFamily="18" charset="2"/>
              </a:rPr>
              <a:t>:</a:t>
            </a:r>
          </a:p>
          <a:p>
            <a:pPr marL="514350" indent="-514350">
              <a:lnSpc>
                <a:spcPct val="150000"/>
              </a:lnSpc>
              <a:buFont typeface="+mj-lt"/>
              <a:buAutoNum type="arabicPeriod"/>
            </a:pP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Quá</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trình</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khuếch</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tán</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ở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hai</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bình</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thông</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nhau</a:t>
            </a:r>
            <a:r>
              <a:rPr lang="vi-VN" sz="3500" dirty="0">
                <a:solidFill>
                  <a:srgbClr val="0000FF"/>
                </a:solidFill>
                <a:latin typeface="Arial" panose="020B0604020202020204" pitchFamily="34" charset="0"/>
                <a:cs typeface="Arial" panose="020B0604020202020204" pitchFamily="34" charset="0"/>
                <a:sym typeface="Symbol" panose="05050102010706020507" pitchFamily="18" charset="2"/>
              </a:rPr>
              <a:t> có dung tích bằng nhau</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vi-VN" sz="3500" dirty="0" err="1">
                <a:solidFill>
                  <a:srgbClr val="0000FF"/>
                </a:solidFill>
                <a:latin typeface="Arial" panose="020B0604020202020204" pitchFamily="34" charset="0"/>
                <a:cs typeface="Arial" panose="020B0604020202020204" pitchFamily="34" charset="0"/>
                <a:sym typeface="Symbol" panose="05050102010706020507" pitchFamily="18" charset="2"/>
              </a:rPr>
              <a:t>b</a:t>
            </a:r>
            <a:r>
              <a:rPr lang="en-US" sz="3500" dirty="0" err="1" smtClean="0">
                <a:solidFill>
                  <a:srgbClr val="0000FF"/>
                </a:solidFill>
                <a:latin typeface="Arial" panose="020B0604020202020204" pitchFamily="34" charset="0"/>
                <a:cs typeface="Arial" panose="020B0604020202020204" pitchFamily="34" charset="0"/>
                <a:sym typeface="Symbol" panose="05050102010706020507" pitchFamily="18" charset="2"/>
              </a:rPr>
              <a:t>ình</a:t>
            </a:r>
            <a:r>
              <a:rPr lang="en-US" sz="3500" dirty="0" smtClean="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1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có</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2 mol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N</a:t>
            </a:r>
            <a:r>
              <a:rPr lang="en-US" sz="3500" baseline="-25000" dirty="0">
                <a:solidFill>
                  <a:srgbClr val="0000FF"/>
                </a:solidFill>
                <a:latin typeface="Arial" panose="020B0604020202020204" pitchFamily="34" charset="0"/>
                <a:cs typeface="Arial" panose="020B0604020202020204" pitchFamily="34" charset="0"/>
                <a:sym typeface="Symbol" panose="05050102010706020507" pitchFamily="18" charset="2"/>
              </a:rPr>
              <a:t>2</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ở 25</a:t>
            </a:r>
            <a:r>
              <a:rPr lang="en-US" sz="3500" baseline="30000" dirty="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C</a:t>
            </a:r>
            <a:r>
              <a:rPr lang="vi-VN" sz="3500" dirty="0">
                <a:solidFill>
                  <a:srgbClr val="0000FF"/>
                </a:solidFill>
                <a:latin typeface="Arial" panose="020B0604020202020204" pitchFamily="34" charset="0"/>
                <a:cs typeface="Arial" panose="020B0604020202020204" pitchFamily="34" charset="0"/>
                <a:sym typeface="Symbol" panose="05050102010706020507" pitchFamily="18" charset="2"/>
              </a:rPr>
              <a:t>,</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bình</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2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có</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3 mol </a:t>
            </a:r>
            <a:r>
              <a:rPr lang="en-US" sz="3500" dirty="0" err="1">
                <a:solidFill>
                  <a:srgbClr val="0000FF"/>
                </a:solidFill>
                <a:latin typeface="Arial" panose="020B0604020202020204" pitchFamily="34" charset="0"/>
                <a:cs typeface="Arial" panose="020B0604020202020204" pitchFamily="34" charset="0"/>
                <a:sym typeface="Symbol" panose="05050102010706020507" pitchFamily="18" charset="2"/>
              </a:rPr>
              <a:t>khí</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H</a:t>
            </a:r>
            <a:r>
              <a:rPr lang="en-US" sz="3500" baseline="-25000" dirty="0">
                <a:solidFill>
                  <a:srgbClr val="0000FF"/>
                </a:solidFill>
                <a:latin typeface="Arial" panose="020B0604020202020204" pitchFamily="34" charset="0"/>
                <a:cs typeface="Arial" panose="020B0604020202020204" pitchFamily="34" charset="0"/>
                <a:sym typeface="Symbol" panose="05050102010706020507" pitchFamily="18" charset="2"/>
              </a:rPr>
              <a:t>2</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 ở 25</a:t>
            </a:r>
            <a:r>
              <a:rPr lang="en-US" sz="3500" baseline="30000" dirty="0">
                <a:solidFill>
                  <a:srgbClr val="0000FF"/>
                </a:solidFill>
                <a:latin typeface="Arial" panose="020B0604020202020204" pitchFamily="34" charset="0"/>
                <a:cs typeface="Arial" panose="020B0604020202020204" pitchFamily="34" charset="0"/>
                <a:sym typeface="Symbol" panose="05050102010706020507" pitchFamily="18" charset="2"/>
              </a:rPr>
              <a:t>0</a:t>
            </a:r>
            <a:r>
              <a:rPr lang="en-US" sz="3500" dirty="0">
                <a:solidFill>
                  <a:srgbClr val="0000FF"/>
                </a:solidFill>
                <a:latin typeface="Arial" panose="020B0604020202020204" pitchFamily="34" charset="0"/>
                <a:cs typeface="Arial" panose="020B0604020202020204" pitchFamily="34" charset="0"/>
                <a:sym typeface="Symbol" panose="05050102010706020507" pitchFamily="18" charset="2"/>
              </a:rPr>
              <a:t>C.</a:t>
            </a:r>
          </a:p>
          <a:p>
            <a:pPr marL="514350" indent="-514350">
              <a:lnSpc>
                <a:spcPct val="150000"/>
              </a:lnSpc>
              <a:buFont typeface="+mj-lt"/>
              <a:buAutoNum type="arabicPeriod"/>
            </a:pPr>
            <a:r>
              <a:rPr lang="en-US" sz="3500" dirty="0">
                <a:solidFill>
                  <a:srgbClr val="C00000"/>
                </a:solidFill>
                <a:latin typeface="Arial" panose="020B0604020202020204" pitchFamily="34" charset="0"/>
                <a:cs typeface="Arial" panose="020B0604020202020204" pitchFamily="34" charset="0"/>
              </a:rPr>
              <a:t>CO</a:t>
            </a:r>
            <a:r>
              <a:rPr lang="en-US" sz="3500" baseline="-25000" dirty="0">
                <a:solidFill>
                  <a:srgbClr val="C00000"/>
                </a:solidFill>
                <a:latin typeface="Arial" panose="020B0604020202020204" pitchFamily="34" charset="0"/>
                <a:cs typeface="Arial" panose="020B0604020202020204" pitchFamily="34" charset="0"/>
              </a:rPr>
              <a:t>3</a:t>
            </a:r>
            <a:r>
              <a:rPr lang="en-US" sz="3500" baseline="30000" dirty="0">
                <a:solidFill>
                  <a:srgbClr val="C00000"/>
                </a:solidFill>
                <a:latin typeface="Arial" panose="020B0604020202020204" pitchFamily="34" charset="0"/>
                <a:cs typeface="Arial" panose="020B0604020202020204" pitchFamily="34" charset="0"/>
              </a:rPr>
              <a:t>2-</a:t>
            </a:r>
            <a:r>
              <a:rPr lang="en-US" sz="3500" dirty="0">
                <a:solidFill>
                  <a:srgbClr val="C00000"/>
                </a:solidFill>
                <a:latin typeface="Arial" panose="020B0604020202020204" pitchFamily="34" charset="0"/>
                <a:cs typeface="Arial" panose="020B0604020202020204" pitchFamily="34" charset="0"/>
              </a:rPr>
              <a:t>(</a:t>
            </a:r>
            <a:r>
              <a:rPr lang="en-US" sz="3500" dirty="0" err="1">
                <a:solidFill>
                  <a:srgbClr val="C00000"/>
                </a:solidFill>
                <a:latin typeface="Arial" panose="020B0604020202020204" pitchFamily="34" charset="0"/>
                <a:cs typeface="Arial" panose="020B0604020202020204" pitchFamily="34" charset="0"/>
              </a:rPr>
              <a:t>aq</a:t>
            </a:r>
            <a:r>
              <a:rPr lang="en-US" sz="3500" dirty="0">
                <a:solidFill>
                  <a:srgbClr val="C00000"/>
                </a:solidFill>
                <a:latin typeface="Arial" panose="020B0604020202020204" pitchFamily="34" charset="0"/>
                <a:cs typeface="Arial" panose="020B0604020202020204" pitchFamily="34" charset="0"/>
              </a:rPr>
              <a:t>)   +    2H</a:t>
            </a:r>
            <a:r>
              <a:rPr lang="en-US" sz="3500" baseline="30000" dirty="0">
                <a:solidFill>
                  <a:srgbClr val="C00000"/>
                </a:solidFill>
                <a:latin typeface="Arial" panose="020B0604020202020204" pitchFamily="34" charset="0"/>
                <a:cs typeface="Arial" panose="020B0604020202020204" pitchFamily="34" charset="0"/>
              </a:rPr>
              <a:t>+</a:t>
            </a:r>
            <a:r>
              <a:rPr lang="en-US" sz="3500" dirty="0">
                <a:solidFill>
                  <a:srgbClr val="C00000"/>
                </a:solidFill>
                <a:latin typeface="Arial" panose="020B0604020202020204" pitchFamily="34" charset="0"/>
                <a:cs typeface="Arial" panose="020B0604020202020204" pitchFamily="34" charset="0"/>
              </a:rPr>
              <a:t>(</a:t>
            </a:r>
            <a:r>
              <a:rPr lang="en-US" sz="3500" dirty="0" err="1">
                <a:solidFill>
                  <a:srgbClr val="C00000"/>
                </a:solidFill>
                <a:latin typeface="Arial" panose="020B0604020202020204" pitchFamily="34" charset="0"/>
                <a:cs typeface="Arial" panose="020B0604020202020204" pitchFamily="34" charset="0"/>
              </a:rPr>
              <a:t>aq</a:t>
            </a:r>
            <a:r>
              <a:rPr lang="en-US" sz="3500" dirty="0">
                <a:solidFill>
                  <a:srgbClr val="C00000"/>
                </a:solidFill>
                <a:latin typeface="Arial" panose="020B0604020202020204" pitchFamily="34" charset="0"/>
                <a:cs typeface="Arial" panose="020B0604020202020204" pitchFamily="34" charset="0"/>
              </a:rPr>
              <a:t>)  =  CO</a:t>
            </a:r>
            <a:r>
              <a:rPr lang="en-US" sz="3500" baseline="-25000" dirty="0">
                <a:solidFill>
                  <a:srgbClr val="C00000"/>
                </a:solidFill>
                <a:latin typeface="Arial" panose="020B0604020202020204" pitchFamily="34" charset="0"/>
                <a:cs typeface="Arial" panose="020B0604020202020204" pitchFamily="34" charset="0"/>
              </a:rPr>
              <a:t>2</a:t>
            </a:r>
            <a:r>
              <a:rPr lang="en-US" sz="3500" dirty="0">
                <a:solidFill>
                  <a:srgbClr val="C00000"/>
                </a:solidFill>
                <a:latin typeface="Arial" panose="020B0604020202020204" pitchFamily="34" charset="0"/>
                <a:cs typeface="Arial" panose="020B0604020202020204" pitchFamily="34" charset="0"/>
              </a:rPr>
              <a:t>(k)    +   H</a:t>
            </a:r>
            <a:r>
              <a:rPr lang="en-US" sz="3500" baseline="-25000" dirty="0">
                <a:solidFill>
                  <a:srgbClr val="C00000"/>
                </a:solidFill>
                <a:latin typeface="Arial" panose="020B0604020202020204" pitchFamily="34" charset="0"/>
                <a:cs typeface="Arial" panose="020B0604020202020204" pitchFamily="34" charset="0"/>
              </a:rPr>
              <a:t>2</a:t>
            </a:r>
            <a:r>
              <a:rPr lang="en-US" sz="3500" dirty="0">
                <a:solidFill>
                  <a:srgbClr val="C00000"/>
                </a:solidFill>
                <a:latin typeface="Arial" panose="020B0604020202020204" pitchFamily="34" charset="0"/>
                <a:cs typeface="Arial" panose="020B0604020202020204" pitchFamily="34" charset="0"/>
              </a:rPr>
              <a:t>O(</a:t>
            </a:r>
            <a:r>
              <a:rPr lang="en-US" sz="3500" dirty="0" err="1">
                <a:solidFill>
                  <a:srgbClr val="C00000"/>
                </a:solidFill>
                <a:latin typeface="Arial" panose="020B0604020202020204" pitchFamily="34" charset="0"/>
                <a:cs typeface="Arial" panose="020B0604020202020204" pitchFamily="34" charset="0"/>
              </a:rPr>
              <a:t>lỏng</a:t>
            </a:r>
            <a:r>
              <a:rPr lang="en-US" sz="3500" dirty="0">
                <a:solidFill>
                  <a:srgbClr val="C00000"/>
                </a:solidFill>
                <a:latin typeface="Arial" panose="020B0604020202020204" pitchFamily="34" charset="0"/>
                <a:cs typeface="Arial" panose="020B0604020202020204" pitchFamily="34" charset="0"/>
              </a:rPr>
              <a:t>)  ;  ở 25</a:t>
            </a:r>
            <a:r>
              <a:rPr lang="en-US" sz="3500" baseline="30000" dirty="0">
                <a:solidFill>
                  <a:srgbClr val="C00000"/>
                </a:solidFill>
                <a:latin typeface="Arial" panose="020B0604020202020204" pitchFamily="34" charset="0"/>
                <a:cs typeface="Arial" panose="020B0604020202020204" pitchFamily="34" charset="0"/>
              </a:rPr>
              <a:t>0</a:t>
            </a:r>
            <a:r>
              <a:rPr lang="en-US" sz="3500" dirty="0">
                <a:solidFill>
                  <a:srgbClr val="C00000"/>
                </a:solidFill>
                <a:latin typeface="Arial" panose="020B0604020202020204" pitchFamily="34" charset="0"/>
                <a:cs typeface="Arial" panose="020B0604020202020204" pitchFamily="34" charset="0"/>
              </a:rPr>
              <a:t>C</a:t>
            </a:r>
          </a:p>
          <a:p>
            <a:pPr marL="514350" indent="-514350">
              <a:lnSpc>
                <a:spcPct val="150000"/>
              </a:lnSpc>
              <a:buFont typeface="+mj-lt"/>
              <a:buAutoNum type="arabicPeriod"/>
            </a:pPr>
            <a:r>
              <a:rPr lang="en-US" sz="3500" dirty="0">
                <a:solidFill>
                  <a:srgbClr val="CC00CC"/>
                </a:solidFill>
                <a:latin typeface="Arial" panose="020B0604020202020204" pitchFamily="34" charset="0"/>
                <a:cs typeface="Arial" panose="020B0604020202020204" pitchFamily="34" charset="0"/>
              </a:rPr>
              <a:t>H</a:t>
            </a:r>
            <a:r>
              <a:rPr lang="en-US" sz="3500" baseline="-25000" dirty="0">
                <a:solidFill>
                  <a:srgbClr val="CC00CC"/>
                </a:solidFill>
                <a:latin typeface="Arial" panose="020B0604020202020204" pitchFamily="34" charset="0"/>
                <a:cs typeface="Arial" panose="020B0604020202020204" pitchFamily="34" charset="0"/>
              </a:rPr>
              <a:t>2</a:t>
            </a:r>
            <a:r>
              <a:rPr lang="en-US" sz="3500" dirty="0">
                <a:solidFill>
                  <a:srgbClr val="CC00CC"/>
                </a:solidFill>
                <a:latin typeface="Arial" panose="020B0604020202020204" pitchFamily="34" charset="0"/>
                <a:cs typeface="Arial" panose="020B0604020202020204" pitchFamily="34" charset="0"/>
              </a:rPr>
              <a:t>O (</a:t>
            </a:r>
            <a:r>
              <a:rPr lang="en-US" sz="3500" dirty="0" err="1">
                <a:solidFill>
                  <a:srgbClr val="CC00CC"/>
                </a:solidFill>
                <a:latin typeface="Arial" panose="020B0604020202020204" pitchFamily="34" charset="0"/>
                <a:cs typeface="Arial" panose="020B0604020202020204" pitchFamily="34" charset="0"/>
              </a:rPr>
              <a:t>lỏng</a:t>
            </a:r>
            <a:r>
              <a:rPr lang="en-US" sz="3500" dirty="0">
                <a:solidFill>
                  <a:srgbClr val="CC00CC"/>
                </a:solidFill>
                <a:latin typeface="Arial" panose="020B0604020202020204" pitchFamily="34" charset="0"/>
                <a:cs typeface="Arial" panose="020B0604020202020204" pitchFamily="34" charset="0"/>
              </a:rPr>
              <a:t>)  </a:t>
            </a:r>
            <a:r>
              <a:rPr lang="en-US" sz="3500" b="1" dirty="0">
                <a:solidFill>
                  <a:srgbClr val="CC00CC"/>
                </a:solidFill>
                <a:latin typeface="Arial" panose="020B0604020202020204" pitchFamily="34" charset="0"/>
                <a:cs typeface="Arial" panose="020B0604020202020204" pitchFamily="34" charset="0"/>
              </a:rPr>
              <a:t>⇌  </a:t>
            </a:r>
            <a:r>
              <a:rPr lang="en-US" sz="3500" dirty="0">
                <a:solidFill>
                  <a:srgbClr val="CC00CC"/>
                </a:solidFill>
                <a:latin typeface="Arial" panose="020B0604020202020204" pitchFamily="34" charset="0"/>
                <a:cs typeface="Arial" panose="020B0604020202020204" pitchFamily="34" charset="0"/>
              </a:rPr>
              <a:t>H</a:t>
            </a:r>
            <a:r>
              <a:rPr lang="en-US" sz="3500" baseline="-25000" dirty="0">
                <a:solidFill>
                  <a:srgbClr val="CC00CC"/>
                </a:solidFill>
                <a:latin typeface="Arial" panose="020B0604020202020204" pitchFamily="34" charset="0"/>
                <a:cs typeface="Arial" panose="020B0604020202020204" pitchFamily="34" charset="0"/>
              </a:rPr>
              <a:t>2</a:t>
            </a:r>
            <a:r>
              <a:rPr lang="en-US" sz="3500" dirty="0">
                <a:solidFill>
                  <a:srgbClr val="CC00CC"/>
                </a:solidFill>
                <a:latin typeface="Arial" panose="020B0604020202020204" pitchFamily="34" charset="0"/>
                <a:cs typeface="Arial" panose="020B0604020202020204" pitchFamily="34" charset="0"/>
              </a:rPr>
              <a:t>O (</a:t>
            </a:r>
            <a:r>
              <a:rPr lang="en-US" sz="3500" dirty="0" err="1">
                <a:solidFill>
                  <a:srgbClr val="CC00CC"/>
                </a:solidFill>
                <a:latin typeface="Arial" panose="020B0604020202020204" pitchFamily="34" charset="0"/>
                <a:cs typeface="Arial" panose="020B0604020202020204" pitchFamily="34" charset="0"/>
              </a:rPr>
              <a:t>rắn</a:t>
            </a:r>
            <a:r>
              <a:rPr lang="en-US" sz="3500" dirty="0">
                <a:solidFill>
                  <a:srgbClr val="CC00CC"/>
                </a:solidFill>
                <a:latin typeface="Arial" panose="020B0604020202020204" pitchFamily="34" charset="0"/>
                <a:cs typeface="Arial" panose="020B0604020202020204" pitchFamily="34" charset="0"/>
              </a:rPr>
              <a:t>)  ;  ở 0</a:t>
            </a:r>
            <a:r>
              <a:rPr lang="en-US" sz="3500" baseline="30000" dirty="0">
                <a:solidFill>
                  <a:srgbClr val="CC00CC"/>
                </a:solidFill>
                <a:latin typeface="Arial" panose="020B0604020202020204" pitchFamily="34" charset="0"/>
                <a:cs typeface="Arial" panose="020B0604020202020204" pitchFamily="34" charset="0"/>
              </a:rPr>
              <a:t>0</a:t>
            </a:r>
            <a:r>
              <a:rPr lang="en-US" sz="3500" dirty="0">
                <a:solidFill>
                  <a:srgbClr val="CC00CC"/>
                </a:solidFill>
                <a:latin typeface="Arial" panose="020B0604020202020204" pitchFamily="34" charset="0"/>
                <a:cs typeface="Arial" panose="020B0604020202020204" pitchFamily="34" charset="0"/>
              </a:rPr>
              <a:t>C 1atm  </a:t>
            </a:r>
          </a:p>
          <a:p>
            <a:pPr marL="514350" indent="-514350">
              <a:lnSpc>
                <a:spcPct val="150000"/>
              </a:lnSpc>
              <a:buFont typeface="+mj-lt"/>
              <a:buAutoNum type="arabicPeriod"/>
            </a:pPr>
            <a:r>
              <a:rPr lang="en-US" sz="3500" dirty="0">
                <a:solidFill>
                  <a:schemeClr val="accent6">
                    <a:lumMod val="75000"/>
                  </a:schemeClr>
                </a:solidFill>
                <a:latin typeface="Arial" panose="020B0604020202020204" pitchFamily="34" charset="0"/>
                <a:cs typeface="Arial" panose="020B0604020202020204" pitchFamily="34" charset="0"/>
              </a:rPr>
              <a:t>C</a:t>
            </a:r>
            <a:r>
              <a:rPr lang="en-US" sz="3500" baseline="-25000" dirty="0">
                <a:solidFill>
                  <a:schemeClr val="accent6">
                    <a:lumMod val="75000"/>
                  </a:schemeClr>
                </a:solidFill>
                <a:latin typeface="Arial" panose="020B0604020202020204" pitchFamily="34" charset="0"/>
                <a:cs typeface="Arial" panose="020B0604020202020204" pitchFamily="34" charset="0"/>
              </a:rPr>
              <a:t>2</a:t>
            </a:r>
            <a:r>
              <a:rPr lang="en-US" sz="3500" dirty="0">
                <a:solidFill>
                  <a:schemeClr val="accent6">
                    <a:lumMod val="75000"/>
                  </a:schemeClr>
                </a:solidFill>
                <a:latin typeface="Arial" panose="020B0604020202020204" pitchFamily="34" charset="0"/>
                <a:cs typeface="Arial" panose="020B0604020202020204" pitchFamily="34" charset="0"/>
              </a:rPr>
              <a:t>H</a:t>
            </a:r>
            <a:r>
              <a:rPr lang="en-US" sz="3500" baseline="-25000" dirty="0">
                <a:solidFill>
                  <a:schemeClr val="accent6">
                    <a:lumMod val="75000"/>
                  </a:schemeClr>
                </a:solidFill>
                <a:latin typeface="Arial" panose="020B0604020202020204" pitchFamily="34" charset="0"/>
                <a:cs typeface="Arial" panose="020B0604020202020204" pitchFamily="34" charset="0"/>
              </a:rPr>
              <a:t>4</a:t>
            </a:r>
            <a:r>
              <a:rPr lang="en-US" sz="3500" dirty="0">
                <a:solidFill>
                  <a:schemeClr val="accent6">
                    <a:lumMod val="75000"/>
                  </a:schemeClr>
                </a:solidFill>
                <a:latin typeface="Arial" panose="020B0604020202020204" pitchFamily="34" charset="0"/>
                <a:cs typeface="Arial" panose="020B0604020202020204" pitchFamily="34" charset="0"/>
              </a:rPr>
              <a:t>(k)      +    3O</a:t>
            </a:r>
            <a:r>
              <a:rPr lang="en-US" sz="3500" baseline="-25000" dirty="0">
                <a:solidFill>
                  <a:schemeClr val="accent6">
                    <a:lumMod val="75000"/>
                  </a:schemeClr>
                </a:solidFill>
                <a:latin typeface="Arial" panose="020B0604020202020204" pitchFamily="34" charset="0"/>
                <a:cs typeface="Arial" panose="020B0604020202020204" pitchFamily="34" charset="0"/>
              </a:rPr>
              <a:t>2</a:t>
            </a:r>
            <a:r>
              <a:rPr lang="en-US" sz="3500" dirty="0">
                <a:solidFill>
                  <a:schemeClr val="accent6">
                    <a:lumMod val="75000"/>
                  </a:schemeClr>
                </a:solidFill>
                <a:latin typeface="Arial" panose="020B0604020202020204" pitchFamily="34" charset="0"/>
                <a:cs typeface="Arial" panose="020B0604020202020204" pitchFamily="34" charset="0"/>
              </a:rPr>
              <a:t>(k)    =  2CO</a:t>
            </a:r>
            <a:r>
              <a:rPr lang="en-US" sz="3500" baseline="-25000" dirty="0">
                <a:solidFill>
                  <a:schemeClr val="accent6">
                    <a:lumMod val="75000"/>
                  </a:schemeClr>
                </a:solidFill>
                <a:latin typeface="Arial" panose="020B0604020202020204" pitchFamily="34" charset="0"/>
                <a:cs typeface="Arial" panose="020B0604020202020204" pitchFamily="34" charset="0"/>
              </a:rPr>
              <a:t>2</a:t>
            </a:r>
            <a:r>
              <a:rPr lang="en-US" sz="3500" dirty="0">
                <a:solidFill>
                  <a:schemeClr val="accent6">
                    <a:lumMod val="75000"/>
                  </a:schemeClr>
                </a:solidFill>
                <a:latin typeface="Arial" panose="020B0604020202020204" pitchFamily="34" charset="0"/>
                <a:cs typeface="Arial" panose="020B0604020202020204" pitchFamily="34" charset="0"/>
              </a:rPr>
              <a:t>(k)  +   2H</a:t>
            </a:r>
            <a:r>
              <a:rPr lang="en-US" sz="3500" baseline="-25000" dirty="0">
                <a:solidFill>
                  <a:schemeClr val="accent6">
                    <a:lumMod val="75000"/>
                  </a:schemeClr>
                </a:solidFill>
                <a:latin typeface="Arial" panose="020B0604020202020204" pitchFamily="34" charset="0"/>
                <a:cs typeface="Arial" panose="020B0604020202020204" pitchFamily="34" charset="0"/>
              </a:rPr>
              <a:t>2</a:t>
            </a:r>
            <a:r>
              <a:rPr lang="en-US" sz="3500" dirty="0">
                <a:solidFill>
                  <a:schemeClr val="accent6">
                    <a:lumMod val="75000"/>
                  </a:schemeClr>
                </a:solidFill>
                <a:latin typeface="Arial" panose="020B0604020202020204" pitchFamily="34" charset="0"/>
                <a:cs typeface="Arial" panose="020B0604020202020204" pitchFamily="34" charset="0"/>
              </a:rPr>
              <a:t>O(k)</a:t>
            </a:r>
            <a:r>
              <a:rPr lang="en-US" sz="3500" dirty="0">
                <a:solidFill>
                  <a:schemeClr val="accent6">
                    <a:lumMod val="75000"/>
                  </a:schemeClr>
                </a:solidFill>
                <a:latin typeface="Times New Roman" panose="02020603050405020304" pitchFamily="18" charset="0"/>
                <a:cs typeface="Times New Roman" panose="02020603050405020304" pitchFamily="18" charset="0"/>
              </a:rPr>
              <a:t>  ;  ở 25</a:t>
            </a:r>
            <a:r>
              <a:rPr lang="en-US" sz="3500" baseline="30000" dirty="0">
                <a:solidFill>
                  <a:schemeClr val="accent6">
                    <a:lumMod val="75000"/>
                  </a:schemeClr>
                </a:solidFill>
                <a:latin typeface="Times New Roman" panose="02020603050405020304" pitchFamily="18" charset="0"/>
                <a:cs typeface="Times New Roman" panose="02020603050405020304" pitchFamily="18" charset="0"/>
              </a:rPr>
              <a:t>0</a:t>
            </a:r>
            <a:r>
              <a:rPr lang="en-US" sz="3500" dirty="0">
                <a:solidFill>
                  <a:schemeClr val="accent6">
                    <a:lumMod val="75000"/>
                  </a:schemeClr>
                </a:solidFill>
                <a:latin typeface="Times New Roman" panose="02020603050405020304" pitchFamily="18" charset="0"/>
                <a:cs typeface="Times New Roman" panose="02020603050405020304" pitchFamily="18" charset="0"/>
              </a:rPr>
              <a:t>C</a:t>
            </a:r>
            <a:endParaRPr lang="en-US" sz="3500" dirty="0">
              <a:solidFill>
                <a:schemeClr val="accent6">
                  <a:lumMod val="75000"/>
                </a:schemeClr>
              </a:solidFill>
              <a:latin typeface="Times New Roman" panose="02020603050405020304" pitchFamily="18" charset="0"/>
              <a:cs typeface="Times New Roman" panose="02020603050405020304" pitchFamily="18" charset="0"/>
              <a:sym typeface="Symbol" panose="05050102010706020507" pitchFamily="18" charset="2"/>
            </a:endParaRPr>
          </a:p>
          <a:p>
            <a:pPr marL="514350" indent="-514350">
              <a:lnSpc>
                <a:spcPct val="150000"/>
              </a:lnSpc>
              <a:buFont typeface="+mj-lt"/>
              <a:buAutoNum type="arabicPeriod"/>
            </a:pPr>
            <a:r>
              <a:rPr lang="en-US" sz="3500" dirty="0">
                <a:solidFill>
                  <a:schemeClr val="accent1">
                    <a:lumMod val="50000"/>
                  </a:schemeClr>
                </a:solidFill>
                <a:latin typeface="Arial" panose="020B0604020202020204" pitchFamily="34" charset="0"/>
                <a:cs typeface="Arial" panose="020B0604020202020204" pitchFamily="34" charset="0"/>
              </a:rPr>
              <a:t>C(gr)          +      O</a:t>
            </a:r>
            <a:r>
              <a:rPr lang="en-US" sz="3500" baseline="-25000" dirty="0">
                <a:solidFill>
                  <a:schemeClr val="accent1">
                    <a:lumMod val="50000"/>
                  </a:schemeClr>
                </a:solidFill>
                <a:latin typeface="Arial" panose="020B0604020202020204" pitchFamily="34" charset="0"/>
                <a:cs typeface="Arial" panose="020B0604020202020204" pitchFamily="34" charset="0"/>
              </a:rPr>
              <a:t>2</a:t>
            </a:r>
            <a:r>
              <a:rPr lang="en-US" sz="3500" dirty="0">
                <a:solidFill>
                  <a:schemeClr val="accent1">
                    <a:lumMod val="50000"/>
                  </a:schemeClr>
                </a:solidFill>
                <a:latin typeface="Arial" panose="020B0604020202020204" pitchFamily="34" charset="0"/>
                <a:cs typeface="Arial" panose="020B0604020202020204" pitchFamily="34" charset="0"/>
              </a:rPr>
              <a:t> (r)    =   CO</a:t>
            </a:r>
            <a:r>
              <a:rPr lang="en-US" sz="3500" baseline="-25000" dirty="0">
                <a:solidFill>
                  <a:schemeClr val="accent1">
                    <a:lumMod val="50000"/>
                  </a:schemeClr>
                </a:solidFill>
                <a:latin typeface="Arial" panose="020B0604020202020204" pitchFamily="34" charset="0"/>
                <a:cs typeface="Arial" panose="020B0604020202020204" pitchFamily="34" charset="0"/>
              </a:rPr>
              <a:t>2</a:t>
            </a:r>
            <a:r>
              <a:rPr lang="en-US" sz="3500" dirty="0">
                <a:solidFill>
                  <a:schemeClr val="accent1">
                    <a:lumMod val="50000"/>
                  </a:schemeClr>
                </a:solidFill>
                <a:latin typeface="Arial" panose="020B0604020202020204" pitchFamily="34" charset="0"/>
                <a:cs typeface="Arial" panose="020B0604020202020204" pitchFamily="34" charset="0"/>
              </a:rPr>
              <a:t>(r )  ;  ở 0K</a:t>
            </a:r>
            <a:endParaRPr lang="en-US" sz="3500" dirty="0">
              <a:solidFill>
                <a:schemeClr val="accent1">
                  <a:lumMod val="50000"/>
                </a:schemeClr>
              </a:solidFill>
              <a:latin typeface="Arial" panose="020B0604020202020204" pitchFamily="34" charset="0"/>
              <a:cs typeface="Arial" panose="020B0604020202020204" pitchFamily="34" charset="0"/>
              <a:sym typeface="Symbol" panose="05050102010706020507" pitchFamily="18" charset="2"/>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sym typeface="Symbol" panose="05050102010706020507" pitchFamily="18" charset="2"/>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8" name="TextBox 7">
            <a:extLst>
              <a:ext uri="{FF2B5EF4-FFF2-40B4-BE49-F238E27FC236}">
                <a16:creationId xmlns:a16="http://schemas.microsoft.com/office/drawing/2014/main" id="{A0EF122F-FC25-47C0-8A7E-2CF7E986E7EE}"/>
              </a:ext>
            </a:extLst>
          </p:cNvPr>
          <p:cNvSpPr txBox="1"/>
          <p:nvPr/>
        </p:nvSpPr>
        <p:spPr>
          <a:xfrm>
            <a:off x="220640" y="5318216"/>
            <a:ext cx="12071509" cy="646331"/>
          </a:xfrm>
          <a:prstGeom prst="rect">
            <a:avLst/>
          </a:prstGeom>
          <a:noFill/>
        </p:spPr>
        <p:txBody>
          <a:bodyPr wrap="square" rtlCol="0">
            <a:spAutoFit/>
          </a:bodyPr>
          <a:lstStyle/>
          <a:p>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S &gt; 0    </a:t>
            </a:r>
            <a:r>
              <a:rPr 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2</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 S &gt; 0    </a:t>
            </a:r>
            <a:r>
              <a:rPr 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3</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 S &lt; 0    </a:t>
            </a:r>
            <a:r>
              <a:rPr 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4</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 S  0    </a:t>
            </a:r>
            <a:r>
              <a:rPr 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5</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Symbol" panose="05050102010706020507" pitchFamily="18" charset="2"/>
              </a:rPr>
              <a:t>. S = 0</a:t>
            </a:r>
            <a:endPar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544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6B256-7E25-429D-AB90-A11617343AD4}"/>
                  </a:ext>
                </a:extLst>
              </p:cNvPr>
              <p:cNvSpPr>
                <a:spLocks noGrp="1"/>
              </p:cNvSpPr>
              <p:nvPr>
                <p:ph idx="1"/>
              </p:nvPr>
            </p:nvSpPr>
            <p:spPr>
              <a:xfrm>
                <a:off x="1" y="258441"/>
                <a:ext cx="12192000" cy="5045080"/>
              </a:xfrm>
            </p:spPr>
            <p:txBody>
              <a:bodyPr>
                <a:noAutofit/>
              </a:bodyPr>
              <a:lstStyle/>
              <a:p>
                <a:pPr marL="0" indent="0">
                  <a:lnSpc>
                    <a:spcPct val="120000"/>
                  </a:lnSpc>
                  <a:buNone/>
                </a:pPr>
                <a:r>
                  <a:rPr lang="en-US" sz="2600" b="1" dirty="0" err="1" smtClean="0">
                    <a:latin typeface="Arial" panose="020B0604020202020204" pitchFamily="34" charset="0"/>
                    <a:cs typeface="Arial" panose="020B0604020202020204" pitchFamily="34" charset="0"/>
                  </a:rPr>
                  <a:t>Câu</a:t>
                </a:r>
                <a:r>
                  <a:rPr lang="en-US" sz="2600" b="1" dirty="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10.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Chọn phương</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án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đúng</a:t>
                </a:r>
                <a:r>
                  <a:rPr lang="vi-VN" sz="2600" dirty="0" smtClean="0">
                    <a:latin typeface="Arial" panose="020B0604020202020204" pitchFamily="34" charset="0"/>
                    <a:cs typeface="Arial" panose="020B0604020202020204" pitchFamily="34" charset="0"/>
                  </a:rPr>
                  <a:t>. </a:t>
                </a:r>
              </a:p>
              <a:p>
                <a:pPr marL="514350" indent="-514350">
                  <a:lnSpc>
                    <a:spcPct val="120000"/>
                  </a:lnSpc>
                  <a:buAutoNum type="arabicPeriod"/>
                </a:pPr>
                <a:r>
                  <a:rPr lang="en-US" sz="2600" dirty="0" err="1" smtClean="0">
                    <a:solidFill>
                      <a:srgbClr val="0000FF"/>
                    </a:solidFill>
                    <a:latin typeface="Arial" panose="020B0604020202020204" pitchFamily="34" charset="0"/>
                    <a:cs typeface="Arial" panose="020B0604020202020204" pitchFamily="34" charset="0"/>
                  </a:rPr>
                  <a:t>Phản</a:t>
                </a:r>
                <a:r>
                  <a:rPr lang="en-US" sz="2600" dirty="0" smtClean="0">
                    <a:solidFill>
                      <a:srgbClr val="0000FF"/>
                    </a:solidFill>
                    <a:latin typeface="Arial" panose="020B0604020202020204" pitchFamily="34" charset="0"/>
                    <a:cs typeface="Arial" panose="020B0604020202020204" pitchFamily="34" charset="0"/>
                  </a:rPr>
                  <a:t> </a:t>
                </a:r>
                <a:r>
                  <a:rPr lang="en-US" sz="2600" dirty="0" err="1">
                    <a:solidFill>
                      <a:srgbClr val="0000FF"/>
                    </a:solidFill>
                    <a:latin typeface="Arial" panose="020B0604020202020204" pitchFamily="34" charset="0"/>
                    <a:cs typeface="Arial" panose="020B0604020202020204" pitchFamily="34" charset="0"/>
                  </a:rPr>
                  <a:t>ứng</a:t>
                </a:r>
                <a:r>
                  <a:rPr lang="en-US" sz="2600" dirty="0">
                    <a:solidFill>
                      <a:srgbClr val="0000FF"/>
                    </a:solidFill>
                    <a:latin typeface="Arial" panose="020B0604020202020204" pitchFamily="34" charset="0"/>
                    <a:cs typeface="Arial" panose="020B0604020202020204" pitchFamily="34" charset="0"/>
                  </a:rPr>
                  <a:t> </a:t>
                </a:r>
                <a:r>
                  <a:rPr lang="vi-VN" sz="2600" dirty="0" smtClean="0">
                    <a:solidFill>
                      <a:srgbClr val="0000FF"/>
                    </a:solidFill>
                    <a:latin typeface="Arial" panose="020B0604020202020204" pitchFamily="34" charset="0"/>
                    <a:cs typeface="Arial" panose="020B0604020202020204" pitchFamily="34" charset="0"/>
                  </a:rPr>
                  <a:t> CuBr</a:t>
                </a:r>
                <a:r>
                  <a:rPr lang="vi-VN" sz="2600" baseline="-25000" dirty="0" smtClean="0">
                    <a:solidFill>
                      <a:srgbClr val="0000FF"/>
                    </a:solidFill>
                    <a:latin typeface="Arial" panose="020B0604020202020204" pitchFamily="34" charset="0"/>
                    <a:cs typeface="Arial" panose="020B0604020202020204" pitchFamily="34" charset="0"/>
                  </a:rPr>
                  <a:t>2</a:t>
                </a:r>
                <a:r>
                  <a:rPr lang="vi-VN" sz="2600" dirty="0" smtClean="0">
                    <a:solidFill>
                      <a:srgbClr val="0000FF"/>
                    </a:solidFill>
                    <a:latin typeface="Arial" panose="020B0604020202020204" pitchFamily="34" charset="0"/>
                    <a:cs typeface="Arial" panose="020B0604020202020204" pitchFamily="34" charset="0"/>
                  </a:rPr>
                  <a:t>(r</a:t>
                </a:r>
                <a:r>
                  <a:rPr lang="vi-VN" sz="2600" dirty="0">
                    <a:solidFill>
                      <a:srgbClr val="0000FF"/>
                    </a:solidFill>
                    <a:latin typeface="Arial" panose="020B0604020202020204" pitchFamily="34" charset="0"/>
                    <a:cs typeface="Arial" panose="020B0604020202020204" pitchFamily="34" charset="0"/>
                  </a:rPr>
                  <a:t>)  </a:t>
                </a:r>
                <a:r>
                  <a:rPr lang="en-US" sz="2600" dirty="0">
                    <a:solidFill>
                      <a:srgbClr val="0000FF"/>
                    </a:solidFill>
                    <a:latin typeface="Arial" panose="020B0604020202020204" pitchFamily="34" charset="0"/>
                    <a:cs typeface="Arial" panose="020B0604020202020204" pitchFamily="34" charset="0"/>
                  </a:rPr>
                  <a:t>⇄</a:t>
                </a:r>
                <a:r>
                  <a:rPr lang="vi-VN" sz="2600" dirty="0">
                    <a:solidFill>
                      <a:srgbClr val="0000FF"/>
                    </a:solidFill>
                    <a:latin typeface="Arial" panose="020B0604020202020204" pitchFamily="34" charset="0"/>
                    <a:cs typeface="Arial" panose="020B0604020202020204" pitchFamily="34" charset="0"/>
                  </a:rPr>
                  <a:t>  CuBr(r)   +  1/2Br</a:t>
                </a:r>
                <a:r>
                  <a:rPr lang="vi-VN" sz="2600" baseline="-25000" dirty="0">
                    <a:solidFill>
                      <a:srgbClr val="0000FF"/>
                    </a:solidFill>
                    <a:latin typeface="Arial" panose="020B0604020202020204" pitchFamily="34" charset="0"/>
                    <a:cs typeface="Arial" panose="020B0604020202020204" pitchFamily="34" charset="0"/>
                  </a:rPr>
                  <a:t>2</a:t>
                </a:r>
                <a:r>
                  <a:rPr lang="vi-VN" sz="2600" dirty="0">
                    <a:solidFill>
                      <a:srgbClr val="0000FF"/>
                    </a:solidFill>
                    <a:latin typeface="Arial" panose="020B0604020202020204" pitchFamily="34" charset="0"/>
                    <a:cs typeface="Arial" panose="020B0604020202020204" pitchFamily="34" charset="0"/>
                  </a:rPr>
                  <a:t>(k</a:t>
                </a:r>
                <a:r>
                  <a:rPr lang="vi-VN" sz="2600" dirty="0" smtClean="0">
                    <a:solidFill>
                      <a:srgbClr val="0000FF"/>
                    </a:solidFill>
                    <a:latin typeface="Arial" panose="020B0604020202020204" pitchFamily="34" charset="0"/>
                    <a:cs typeface="Arial" panose="020B0604020202020204" pitchFamily="34" charset="0"/>
                  </a:rPr>
                  <a:t>)</a:t>
                </a:r>
                <a:r>
                  <a:rPr lang="en-US" sz="2600" dirty="0" smtClean="0">
                    <a:solidFill>
                      <a:srgbClr val="0000FF"/>
                    </a:solidFill>
                    <a:latin typeface="Arial" panose="020B0604020202020204" pitchFamily="34" charset="0"/>
                    <a:cs typeface="Arial" panose="020B0604020202020204" pitchFamily="34" charset="0"/>
                  </a:rPr>
                  <a:t>; </a:t>
                </a:r>
                <a:r>
                  <a:rPr lang="pt-BR" sz="2600" dirty="0">
                    <a:solidFill>
                      <a:srgbClr val="0000CC"/>
                    </a:solidFill>
                    <a:latin typeface="Arial" panose="020B0604020202020204" pitchFamily="34" charset="0"/>
                    <a:cs typeface="Arial" panose="020B0604020202020204" pitchFamily="34" charset="0"/>
                    <a:sym typeface="Symbol" panose="05050102010706020507" pitchFamily="18" charset="2"/>
                  </a:rPr>
                  <a:t></a:t>
                </a:r>
                <a:r>
                  <a:rPr lang="vi-VN" sz="2600" dirty="0">
                    <a:solidFill>
                      <a:srgbClr val="0000CC"/>
                    </a:solidFill>
                    <a:cs typeface="Arial" panose="020B0604020202020204" pitchFamily="34" charset="0"/>
                    <a:sym typeface="Symbol" panose="05050102010706020507" pitchFamily="18" charset="2"/>
                  </a:rPr>
                  <a:t>H </a:t>
                </a:r>
                <a:r>
                  <a:rPr lang="en-US" sz="2600" dirty="0" smtClean="0">
                    <a:solidFill>
                      <a:srgbClr val="0000CC"/>
                    </a:solidFill>
                    <a:cs typeface="Arial" panose="020B0604020202020204" pitchFamily="34" charset="0"/>
                    <a:sym typeface="Symbol" panose="05050102010706020507" pitchFamily="18" charset="2"/>
                  </a:rPr>
                  <a:t>&gt; 0 </a:t>
                </a:r>
                <a:r>
                  <a:rPr lang="vi-VN" sz="2600" dirty="0" smtClean="0">
                    <a:solidFill>
                      <a:srgbClr val="0000FF"/>
                    </a:solidFill>
                    <a:latin typeface="Arial" panose="020B0604020202020204" pitchFamily="34" charset="0"/>
                    <a:cs typeface="Arial" panose="020B0604020202020204" pitchFamily="34" charset="0"/>
                  </a:rPr>
                  <a:t>có khả năng tự phát ở nhiệt độ </a:t>
                </a:r>
                <a:r>
                  <a:rPr lang="en-US" sz="2600" dirty="0" err="1" smtClean="0">
                    <a:solidFill>
                      <a:srgbClr val="0000FF"/>
                    </a:solidFill>
                    <a:latin typeface="Arial" panose="020B0604020202020204" pitchFamily="34" charset="0"/>
                    <a:cs typeface="Arial" panose="020B0604020202020204" pitchFamily="34" charset="0"/>
                  </a:rPr>
                  <a:t>cao</a:t>
                </a:r>
                <a:r>
                  <a:rPr lang="en-US" sz="2600" dirty="0" smtClean="0">
                    <a:solidFill>
                      <a:srgbClr val="0000FF"/>
                    </a:solidFill>
                    <a:latin typeface="Arial" panose="020B0604020202020204" pitchFamily="34" charset="0"/>
                    <a:cs typeface="Arial" panose="020B0604020202020204" pitchFamily="34" charset="0"/>
                  </a:rPr>
                  <a:t>.</a:t>
                </a:r>
              </a:p>
              <a:p>
                <a:pPr marL="514350" indent="-514350">
                  <a:lnSpc>
                    <a:spcPct val="120000"/>
                  </a:lnSpc>
                  <a:buAutoNum type="arabicPeriod"/>
                </a:pPr>
                <a:r>
                  <a:rPr lang="en-US" sz="2600" dirty="0" err="1" smtClean="0">
                    <a:solidFill>
                      <a:srgbClr val="CC00CC"/>
                    </a:solidFill>
                    <a:latin typeface="Arial" panose="020B0604020202020204" pitchFamily="34" charset="0"/>
                    <a:cs typeface="Arial" panose="020B0604020202020204" pitchFamily="34" charset="0"/>
                  </a:rPr>
                  <a:t>Phản</a:t>
                </a:r>
                <a:r>
                  <a:rPr lang="en-US" sz="2600" dirty="0" smtClean="0">
                    <a:solidFill>
                      <a:srgbClr val="CC00CC"/>
                    </a:solidFill>
                    <a:latin typeface="Arial" panose="020B0604020202020204" pitchFamily="34" charset="0"/>
                    <a:cs typeface="Arial" panose="020B0604020202020204" pitchFamily="34" charset="0"/>
                  </a:rPr>
                  <a:t> </a:t>
                </a:r>
                <a:r>
                  <a:rPr lang="en-US" sz="2600" dirty="0" err="1" smtClean="0">
                    <a:solidFill>
                      <a:srgbClr val="CC00CC"/>
                    </a:solidFill>
                    <a:latin typeface="Arial" panose="020B0604020202020204" pitchFamily="34" charset="0"/>
                    <a:cs typeface="Arial" panose="020B0604020202020204" pitchFamily="34" charset="0"/>
                  </a:rPr>
                  <a:t>ứng</a:t>
                </a:r>
                <a:r>
                  <a:rPr lang="en-US" sz="2600" dirty="0" smtClean="0">
                    <a:solidFill>
                      <a:srgbClr val="CC00CC"/>
                    </a:solidFill>
                    <a:latin typeface="Arial" panose="020B0604020202020204" pitchFamily="34" charset="0"/>
                    <a:cs typeface="Arial" panose="020B0604020202020204" pitchFamily="34" charset="0"/>
                  </a:rPr>
                  <a:t>  </a:t>
                </a:r>
                <a:r>
                  <a:rPr lang="vi-VN" sz="2600" dirty="0" smtClean="0">
                    <a:solidFill>
                      <a:srgbClr val="CC00CC"/>
                    </a:solidFill>
                    <a:latin typeface="Arial" panose="020B0604020202020204" pitchFamily="34" charset="0"/>
                    <a:cs typeface="Arial" panose="020B0604020202020204" pitchFamily="34" charset="0"/>
                  </a:rPr>
                  <a:t>2CH</a:t>
                </a:r>
                <a:r>
                  <a:rPr lang="vi-VN" sz="2600" baseline="-25000" dirty="0" smtClean="0">
                    <a:solidFill>
                      <a:srgbClr val="CC00CC"/>
                    </a:solidFill>
                    <a:latin typeface="Arial" panose="020B0604020202020204" pitchFamily="34" charset="0"/>
                    <a:cs typeface="Arial" panose="020B0604020202020204" pitchFamily="34" charset="0"/>
                  </a:rPr>
                  <a:t>3</a:t>
                </a:r>
                <a:r>
                  <a:rPr lang="vi-VN" sz="2600" dirty="0" smtClean="0">
                    <a:solidFill>
                      <a:srgbClr val="CC00CC"/>
                    </a:solidFill>
                    <a:latin typeface="Arial" panose="020B0604020202020204" pitchFamily="34" charset="0"/>
                    <a:cs typeface="Arial" panose="020B0604020202020204" pitchFamily="34" charset="0"/>
                  </a:rPr>
                  <a:t>OH</a:t>
                </a:r>
                <a:r>
                  <a:rPr lang="en-US" sz="2600" dirty="0" smtClean="0">
                    <a:solidFill>
                      <a:srgbClr val="CC00CC"/>
                    </a:solidFill>
                    <a:latin typeface="Arial" panose="020B0604020202020204" pitchFamily="34" charset="0"/>
                    <a:cs typeface="Arial" panose="020B0604020202020204" pitchFamily="34" charset="0"/>
                  </a:rPr>
                  <a:t> </a:t>
                </a:r>
                <a:r>
                  <a:rPr lang="vi-VN" sz="2600" dirty="0" smtClean="0">
                    <a:solidFill>
                      <a:srgbClr val="CC00CC"/>
                    </a:solidFill>
                    <a:latin typeface="Arial" panose="020B0604020202020204" pitchFamily="34" charset="0"/>
                    <a:cs typeface="Arial" panose="020B0604020202020204" pitchFamily="34" charset="0"/>
                  </a:rPr>
                  <a:t>(lỏng</a:t>
                </a:r>
                <a:r>
                  <a:rPr lang="vi-VN" sz="2600" dirty="0">
                    <a:solidFill>
                      <a:srgbClr val="CC00CC"/>
                    </a:solidFill>
                    <a:latin typeface="Arial" panose="020B0604020202020204" pitchFamily="34" charset="0"/>
                    <a:cs typeface="Arial" panose="020B0604020202020204" pitchFamily="34" charset="0"/>
                  </a:rPr>
                  <a:t>) + 3O</a:t>
                </a:r>
                <a:r>
                  <a:rPr lang="vi-VN" sz="2600" baseline="-25000" dirty="0">
                    <a:solidFill>
                      <a:srgbClr val="CC00CC"/>
                    </a:solidFill>
                    <a:latin typeface="Arial" panose="020B0604020202020204" pitchFamily="34" charset="0"/>
                    <a:cs typeface="Arial" panose="020B0604020202020204" pitchFamily="34" charset="0"/>
                  </a:rPr>
                  <a:t>2</a:t>
                </a:r>
                <a:r>
                  <a:rPr lang="vi-VN" sz="2600" dirty="0">
                    <a:solidFill>
                      <a:srgbClr val="CC00CC"/>
                    </a:solidFill>
                    <a:latin typeface="Arial" panose="020B0604020202020204" pitchFamily="34" charset="0"/>
                    <a:cs typeface="Arial" panose="020B0604020202020204" pitchFamily="34" charset="0"/>
                  </a:rPr>
                  <a:t>(k) </a:t>
                </a:r>
                <a:r>
                  <a:rPr lang="en-US" sz="2600" dirty="0">
                    <a:solidFill>
                      <a:srgbClr val="CC00CC"/>
                    </a:solidFill>
                    <a:latin typeface="Arial" panose="020B0604020202020204" pitchFamily="34" charset="0"/>
                    <a:cs typeface="Arial" panose="020B0604020202020204" pitchFamily="34" charset="0"/>
                  </a:rPr>
                  <a:t>⇄</a:t>
                </a:r>
                <a:r>
                  <a:rPr lang="vi-VN" sz="2600" dirty="0">
                    <a:solidFill>
                      <a:srgbClr val="CC00CC"/>
                    </a:solidFill>
                    <a:latin typeface="Arial" panose="020B0604020202020204" pitchFamily="34" charset="0"/>
                    <a:cs typeface="Arial" panose="020B0604020202020204" pitchFamily="34" charset="0"/>
                  </a:rPr>
                  <a:t>    2CO</a:t>
                </a:r>
                <a:r>
                  <a:rPr lang="vi-VN" sz="2600" baseline="-25000" dirty="0">
                    <a:solidFill>
                      <a:srgbClr val="CC00CC"/>
                    </a:solidFill>
                    <a:latin typeface="Arial" panose="020B0604020202020204" pitchFamily="34" charset="0"/>
                    <a:cs typeface="Arial" panose="020B0604020202020204" pitchFamily="34" charset="0"/>
                  </a:rPr>
                  <a:t>2</a:t>
                </a:r>
                <a:r>
                  <a:rPr lang="vi-VN" sz="2600" dirty="0">
                    <a:solidFill>
                      <a:srgbClr val="CC00CC"/>
                    </a:solidFill>
                    <a:latin typeface="Arial" panose="020B0604020202020204" pitchFamily="34" charset="0"/>
                    <a:cs typeface="Arial" panose="020B0604020202020204" pitchFamily="34" charset="0"/>
                  </a:rPr>
                  <a:t>(k)  +   4H</a:t>
                </a:r>
                <a:r>
                  <a:rPr lang="vi-VN" sz="2600" baseline="-25000" dirty="0">
                    <a:solidFill>
                      <a:srgbClr val="CC00CC"/>
                    </a:solidFill>
                    <a:latin typeface="Arial" panose="020B0604020202020204" pitchFamily="34" charset="0"/>
                    <a:cs typeface="Arial" panose="020B0604020202020204" pitchFamily="34" charset="0"/>
                  </a:rPr>
                  <a:t>2</a:t>
                </a:r>
                <a:r>
                  <a:rPr lang="vi-VN" sz="2600" dirty="0">
                    <a:solidFill>
                      <a:srgbClr val="CC00CC"/>
                    </a:solidFill>
                    <a:latin typeface="Arial" panose="020B0604020202020204" pitchFamily="34" charset="0"/>
                    <a:cs typeface="Arial" panose="020B0604020202020204" pitchFamily="34" charset="0"/>
                  </a:rPr>
                  <a:t>O(k</a:t>
                </a:r>
                <a:r>
                  <a:rPr lang="vi-VN" sz="2600" dirty="0" smtClean="0">
                    <a:solidFill>
                      <a:srgbClr val="CC00CC"/>
                    </a:solidFill>
                    <a:latin typeface="Arial" panose="020B0604020202020204" pitchFamily="34" charset="0"/>
                    <a:cs typeface="Arial" panose="020B0604020202020204" pitchFamily="34" charset="0"/>
                  </a:rPr>
                  <a:t>); </a:t>
                </a:r>
                <a:r>
                  <a:rPr lang="pt-BR" sz="2600" dirty="0">
                    <a:solidFill>
                      <a:srgbClr val="CC00CC"/>
                    </a:solidFill>
                    <a:latin typeface="Arial" panose="020B0604020202020204" pitchFamily="34" charset="0"/>
                    <a:cs typeface="Arial" panose="020B0604020202020204" pitchFamily="34" charset="0"/>
                    <a:sym typeface="Symbol" panose="05050102010706020507" pitchFamily="18" charset="2"/>
                  </a:rPr>
                  <a:t></a:t>
                </a:r>
                <a:r>
                  <a:rPr lang="vi-VN" sz="2600" dirty="0" smtClean="0">
                    <a:solidFill>
                      <a:srgbClr val="CC00CC"/>
                    </a:solidFill>
                    <a:cs typeface="Arial" panose="020B0604020202020204" pitchFamily="34" charset="0"/>
                    <a:sym typeface="Symbol" panose="05050102010706020507" pitchFamily="18" charset="2"/>
                  </a:rPr>
                  <a:t>H &lt; 0</a:t>
                </a:r>
                <a:endParaRPr lang="vi-VN" sz="2600" dirty="0">
                  <a:solidFill>
                    <a:srgbClr val="CC00CC"/>
                  </a:solidFill>
                  <a:latin typeface="Arial" panose="020B0604020202020204" pitchFamily="34" charset="0"/>
                  <a:cs typeface="Arial" panose="020B0604020202020204" pitchFamily="34" charset="0"/>
                </a:endParaRPr>
              </a:p>
              <a:p>
                <a:pPr marL="0" indent="0">
                  <a:lnSpc>
                    <a:spcPct val="120000"/>
                  </a:lnSpc>
                  <a:buNone/>
                </a:pPr>
                <a:r>
                  <a:rPr lang="vi-VN" sz="2600" dirty="0" smtClean="0">
                    <a:solidFill>
                      <a:srgbClr val="CC00CC"/>
                    </a:solidFill>
                    <a:latin typeface="Arial" panose="020B0604020202020204" pitchFamily="34" charset="0"/>
                    <a:cs typeface="Arial" panose="020B0604020202020204" pitchFamily="34" charset="0"/>
                  </a:rPr>
                  <a:t> </a:t>
                </a:r>
                <a:r>
                  <a:rPr lang="en-US" sz="2600" dirty="0" smtClean="0">
                    <a:solidFill>
                      <a:srgbClr val="CC00CC"/>
                    </a:solidFill>
                    <a:latin typeface="Arial" panose="020B0604020202020204" pitchFamily="34" charset="0"/>
                    <a:cs typeface="Arial" panose="020B0604020202020204" pitchFamily="34" charset="0"/>
                  </a:rPr>
                  <a:t>     </a:t>
                </a:r>
                <a:r>
                  <a:rPr lang="vi-VN" sz="2600" dirty="0" smtClean="0">
                    <a:solidFill>
                      <a:srgbClr val="CC00CC"/>
                    </a:solidFill>
                    <a:latin typeface="Arial" panose="020B0604020202020204" pitchFamily="34" charset="0"/>
                    <a:cs typeface="Arial" panose="020B0604020202020204" pitchFamily="34" charset="0"/>
                  </a:rPr>
                  <a:t>có khả năng tự phát ở mọi nhiệt độ.</a:t>
                </a:r>
                <a:endParaRPr lang="en-US" sz="2600" dirty="0">
                  <a:solidFill>
                    <a:srgbClr val="CC00CC"/>
                  </a:solidFill>
                  <a:latin typeface="Arial" panose="020B0604020202020204" pitchFamily="34" charset="0"/>
                  <a:cs typeface="Arial" panose="020B0604020202020204" pitchFamily="34" charset="0"/>
                </a:endParaRPr>
              </a:p>
              <a:p>
                <a:pPr marL="0" indent="0">
                  <a:lnSpc>
                    <a:spcPct val="170000"/>
                  </a:lnSpc>
                  <a:buNone/>
                </a:pPr>
                <a:r>
                  <a:rPr lang="vi-VN" sz="2600" dirty="0" smtClean="0">
                    <a:solidFill>
                      <a:srgbClr val="C00000"/>
                    </a:solidFill>
                    <a:latin typeface="Arial" panose="020B0604020202020204" pitchFamily="34" charset="0"/>
                    <a:cs typeface="Arial" panose="020B0604020202020204" pitchFamily="34" charset="0"/>
                  </a:rPr>
                  <a:t>3.</a:t>
                </a:r>
                <a:r>
                  <a:rPr lang="en-US" sz="2600" dirty="0" smtClean="0">
                    <a:solidFill>
                      <a:srgbClr val="C00000"/>
                    </a:solidFill>
                    <a:latin typeface="Arial" panose="020B0604020202020204" pitchFamily="34" charset="0"/>
                    <a:cs typeface="Arial" panose="020B0604020202020204" pitchFamily="34" charset="0"/>
                  </a:rPr>
                  <a:t> </a:t>
                </a:r>
                <a:r>
                  <a:rPr lang="en-US" sz="2600" dirty="0" err="1" smtClean="0">
                    <a:solidFill>
                      <a:srgbClr val="C00000"/>
                    </a:solidFill>
                    <a:latin typeface="Arial" panose="020B0604020202020204" pitchFamily="34" charset="0"/>
                    <a:cs typeface="Arial" panose="020B0604020202020204" pitchFamily="34" charset="0"/>
                  </a:rPr>
                  <a:t>Phản</a:t>
                </a:r>
                <a:r>
                  <a:rPr lang="en-US" sz="2600" dirty="0" smtClean="0">
                    <a:solidFill>
                      <a:srgbClr val="C00000"/>
                    </a:solidFill>
                    <a:latin typeface="Arial" panose="020B0604020202020204" pitchFamily="34" charset="0"/>
                    <a:cs typeface="Arial" panose="020B0604020202020204" pitchFamily="34" charset="0"/>
                  </a:rPr>
                  <a:t> </a:t>
                </a:r>
                <a:r>
                  <a:rPr lang="en-US" sz="2600" dirty="0" err="1" smtClean="0">
                    <a:solidFill>
                      <a:srgbClr val="C00000"/>
                    </a:solidFill>
                    <a:latin typeface="Arial" panose="020B0604020202020204" pitchFamily="34" charset="0"/>
                    <a:cs typeface="Arial" panose="020B0604020202020204" pitchFamily="34" charset="0"/>
                  </a:rPr>
                  <a:t>ứng</a:t>
                </a:r>
                <a:r>
                  <a:rPr lang="en-US" sz="2600" dirty="0" smtClean="0">
                    <a:solidFill>
                      <a:srgbClr val="C00000"/>
                    </a:solidFill>
                    <a:latin typeface="Arial" panose="020B0604020202020204" pitchFamily="34" charset="0"/>
                    <a:cs typeface="Arial" panose="020B0604020202020204" pitchFamily="34" charset="0"/>
                  </a:rPr>
                  <a:t>  </a:t>
                </a:r>
                <a:r>
                  <a:rPr lang="en-US" sz="2600" dirty="0">
                    <a:solidFill>
                      <a:srgbClr val="C00000"/>
                    </a:solidFill>
                    <a:latin typeface="Arial" panose="020B0604020202020204" pitchFamily="34" charset="0"/>
                    <a:cs typeface="Arial" panose="020B0604020202020204" pitchFamily="34" charset="0"/>
                  </a:rPr>
                  <a:t>2NO</a:t>
                </a:r>
                <a:r>
                  <a:rPr lang="en-US" sz="2600" baseline="-25000" dirty="0">
                    <a:solidFill>
                      <a:srgbClr val="C00000"/>
                    </a:solidFill>
                    <a:latin typeface="Arial" panose="020B0604020202020204" pitchFamily="34" charset="0"/>
                    <a:cs typeface="Arial" panose="020B0604020202020204" pitchFamily="34" charset="0"/>
                  </a:rPr>
                  <a:t>2</a:t>
                </a:r>
                <a:r>
                  <a:rPr lang="en-US" sz="2600" dirty="0">
                    <a:solidFill>
                      <a:srgbClr val="C00000"/>
                    </a:solidFill>
                    <a:latin typeface="Arial" panose="020B0604020202020204" pitchFamily="34" charset="0"/>
                    <a:cs typeface="Arial" panose="020B0604020202020204" pitchFamily="34" charset="0"/>
                  </a:rPr>
                  <a:t>(k) ⇌</a:t>
                </a:r>
                <a:r>
                  <a:rPr lang="pt-BR" sz="2600" dirty="0">
                    <a:solidFill>
                      <a:srgbClr val="C00000"/>
                    </a:solidFill>
                    <a:latin typeface="Arial" panose="020B0604020202020204" pitchFamily="34" charset="0"/>
                    <a:cs typeface="Arial" panose="020B0604020202020204" pitchFamily="34" charset="0"/>
                  </a:rPr>
                  <a:t> N</a:t>
                </a:r>
                <a:r>
                  <a:rPr lang="pt-BR" sz="2600" baseline="-25000" dirty="0">
                    <a:solidFill>
                      <a:srgbClr val="C00000"/>
                    </a:solidFill>
                    <a:latin typeface="Arial" panose="020B0604020202020204" pitchFamily="34" charset="0"/>
                    <a:cs typeface="Arial" panose="020B0604020202020204" pitchFamily="34" charset="0"/>
                  </a:rPr>
                  <a:t>2</a:t>
                </a:r>
                <a:r>
                  <a:rPr lang="pt-BR" sz="2600" dirty="0">
                    <a:solidFill>
                      <a:srgbClr val="C00000"/>
                    </a:solidFill>
                    <a:latin typeface="Arial" panose="020B0604020202020204" pitchFamily="34" charset="0"/>
                    <a:cs typeface="Arial" panose="020B0604020202020204" pitchFamily="34" charset="0"/>
                  </a:rPr>
                  <a:t>O</a:t>
                </a:r>
                <a:r>
                  <a:rPr lang="pt-BR" sz="2600" baseline="-25000" dirty="0">
                    <a:solidFill>
                      <a:srgbClr val="C00000"/>
                    </a:solidFill>
                    <a:latin typeface="Arial" panose="020B0604020202020204" pitchFamily="34" charset="0"/>
                    <a:cs typeface="Arial" panose="020B0604020202020204" pitchFamily="34" charset="0"/>
                  </a:rPr>
                  <a:t>4</a:t>
                </a:r>
                <a:r>
                  <a:rPr lang="pt-BR" sz="2600" dirty="0">
                    <a:solidFill>
                      <a:srgbClr val="C00000"/>
                    </a:solidFill>
                    <a:latin typeface="Arial" panose="020B0604020202020204" pitchFamily="34" charset="0"/>
                    <a:cs typeface="Arial" panose="020B0604020202020204" pitchFamily="34" charset="0"/>
                  </a:rPr>
                  <a:t>(k</a:t>
                </a:r>
                <a:r>
                  <a:rPr lang="pt-BR" sz="2600" dirty="0" smtClean="0">
                    <a:solidFill>
                      <a:srgbClr val="C00000"/>
                    </a:solidFill>
                    <a:latin typeface="Arial" panose="020B0604020202020204" pitchFamily="34" charset="0"/>
                    <a:cs typeface="Arial" panose="020B0604020202020204" pitchFamily="34" charset="0"/>
                  </a:rPr>
                  <a:t>); </a:t>
                </a:r>
                <a:r>
                  <a:rPr lang="pt-BR" sz="2600" dirty="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600" dirty="0">
                    <a:solidFill>
                      <a:srgbClr val="C00000"/>
                    </a:solidFill>
                    <a:cs typeface="Arial" panose="020B0604020202020204" pitchFamily="34" charset="0"/>
                    <a:sym typeface="Symbol" panose="05050102010706020507" pitchFamily="18" charset="2"/>
                  </a:rPr>
                  <a:t>H </a:t>
                </a:r>
                <a:r>
                  <a:rPr lang="vi-VN" sz="2600" dirty="0" smtClean="0">
                    <a:solidFill>
                      <a:srgbClr val="C00000"/>
                    </a:solidFill>
                    <a:latin typeface="Arial" panose="020B0604020202020204" pitchFamily="34" charset="0"/>
                    <a:cs typeface="Arial" panose="020B0604020202020204" pitchFamily="34" charset="0"/>
                    <a:sym typeface="Symbol" panose="05050102010706020507" pitchFamily="18" charset="2"/>
                  </a:rPr>
                  <a:t>&lt; 0</a:t>
                </a:r>
                <a:r>
                  <a:rPr lang="pt-BR" sz="2600" dirty="0" smtClean="0">
                    <a:solidFill>
                      <a:srgbClr val="C00000"/>
                    </a:solidFill>
                    <a:latin typeface="Arial" panose="020B0604020202020204" pitchFamily="34" charset="0"/>
                    <a:cs typeface="Arial" panose="020B0604020202020204" pitchFamily="34" charset="0"/>
                  </a:rPr>
                  <a:t> </a:t>
                </a:r>
                <a:r>
                  <a:rPr lang="vi-VN" sz="2600" dirty="0" smtClean="0">
                    <a:solidFill>
                      <a:srgbClr val="C00000"/>
                    </a:solidFill>
                    <a:latin typeface="Arial" panose="020B0604020202020204" pitchFamily="34" charset="0"/>
                    <a:cs typeface="Arial" panose="020B0604020202020204" pitchFamily="34" charset="0"/>
                  </a:rPr>
                  <a:t>có khả năng tự phát ở  nhiệt độ thấp.</a:t>
                </a:r>
                <a:endParaRPr lang="pt-BR" sz="2600" dirty="0">
                  <a:solidFill>
                    <a:srgbClr val="C00000"/>
                  </a:solidFill>
                  <a:latin typeface="Arial" panose="020B0604020202020204" pitchFamily="34" charset="0"/>
                  <a:cs typeface="Arial" panose="020B0604020202020204" pitchFamily="34" charset="0"/>
                </a:endParaRPr>
              </a:p>
              <a:p>
                <a:pPr marL="0" indent="0">
                  <a:lnSpc>
                    <a:spcPct val="170000"/>
                  </a:lnSpc>
                  <a:buNone/>
                </a:pPr>
                <a:r>
                  <a:rPr lang="vi-VN" sz="2600" dirty="0" smtClean="0">
                    <a:solidFill>
                      <a:schemeClr val="accent6">
                        <a:lumMod val="75000"/>
                      </a:schemeClr>
                    </a:solidFill>
                    <a:latin typeface="Arial" panose="020B0604020202020204" pitchFamily="34" charset="0"/>
                    <a:cs typeface="Arial" panose="020B0604020202020204" pitchFamily="34" charset="0"/>
                  </a:rPr>
                  <a:t>4. </a:t>
                </a:r>
                <a:r>
                  <a:rPr lang="en-US" sz="2600" dirty="0" err="1" smtClean="0">
                    <a:solidFill>
                      <a:srgbClr val="006600"/>
                    </a:solidFill>
                    <a:latin typeface="Arial" panose="020B0604020202020204" pitchFamily="34" charset="0"/>
                    <a:cs typeface="Arial" panose="020B0604020202020204" pitchFamily="34" charset="0"/>
                  </a:rPr>
                  <a:t>Phản</a:t>
                </a:r>
                <a:r>
                  <a:rPr lang="en-US" sz="2600" dirty="0" smtClean="0">
                    <a:solidFill>
                      <a:srgbClr val="006600"/>
                    </a:solidFill>
                    <a:latin typeface="Arial" panose="020B0604020202020204" pitchFamily="34" charset="0"/>
                    <a:cs typeface="Arial" panose="020B0604020202020204" pitchFamily="34" charset="0"/>
                  </a:rPr>
                  <a:t> </a:t>
                </a:r>
                <a:r>
                  <a:rPr lang="en-US" sz="2600" dirty="0" err="1" smtClean="0">
                    <a:solidFill>
                      <a:srgbClr val="006600"/>
                    </a:solidFill>
                    <a:latin typeface="Arial" panose="020B0604020202020204" pitchFamily="34" charset="0"/>
                    <a:cs typeface="Arial" panose="020B0604020202020204" pitchFamily="34" charset="0"/>
                  </a:rPr>
                  <a:t>ứn</a:t>
                </a:r>
                <a:r>
                  <a:rPr lang="vi-VN" sz="2600" dirty="0" smtClean="0">
                    <a:solidFill>
                      <a:srgbClr val="006600"/>
                    </a:solidFill>
                    <a:latin typeface="Arial" panose="020B0604020202020204" pitchFamily="34" charset="0"/>
                    <a:cs typeface="Arial" panose="020B0604020202020204" pitchFamily="34" charset="0"/>
                  </a:rPr>
                  <a:t>g</a:t>
                </a:r>
                <a:r>
                  <a:rPr lang="en-US" sz="2600" dirty="0" smtClean="0">
                    <a:solidFill>
                      <a:srgbClr val="006600"/>
                    </a:solidFill>
                    <a:latin typeface="Arial" panose="020B0604020202020204" pitchFamily="34" charset="0"/>
                    <a:cs typeface="Arial" panose="020B0604020202020204" pitchFamily="34" charset="0"/>
                  </a:rPr>
                  <a:t>  </a:t>
                </a:r>
                <a:r>
                  <a:rPr lang="en-US" sz="2600" dirty="0">
                    <a:solidFill>
                      <a:srgbClr val="006600"/>
                    </a:solidFill>
                    <a:latin typeface="Arial" panose="020B0604020202020204" pitchFamily="34" charset="0"/>
                    <a:cs typeface="Arial" panose="020B0604020202020204" pitchFamily="34" charset="0"/>
                  </a:rPr>
                  <a:t>3/2O</a:t>
                </a:r>
                <a:r>
                  <a:rPr lang="en-US" sz="2600" baseline="-25000" dirty="0">
                    <a:solidFill>
                      <a:srgbClr val="006600"/>
                    </a:solidFill>
                    <a:latin typeface="Arial" panose="020B0604020202020204" pitchFamily="34" charset="0"/>
                    <a:cs typeface="Arial" panose="020B0604020202020204" pitchFamily="34" charset="0"/>
                  </a:rPr>
                  <a:t>2</a:t>
                </a:r>
                <a:r>
                  <a:rPr lang="en-US" sz="2600" dirty="0">
                    <a:solidFill>
                      <a:srgbClr val="006600"/>
                    </a:solidFill>
                    <a:latin typeface="Arial" panose="020B0604020202020204" pitchFamily="34" charset="0"/>
                    <a:cs typeface="Arial" panose="020B0604020202020204" pitchFamily="34" charset="0"/>
                  </a:rPr>
                  <a:t>(k) ⇌ O</a:t>
                </a:r>
                <a:r>
                  <a:rPr lang="en-US" sz="2600" baseline="-25000" dirty="0">
                    <a:solidFill>
                      <a:srgbClr val="006600"/>
                    </a:solidFill>
                    <a:latin typeface="Arial" panose="020B0604020202020204" pitchFamily="34" charset="0"/>
                    <a:cs typeface="Arial" panose="020B0604020202020204" pitchFamily="34" charset="0"/>
                  </a:rPr>
                  <a:t>3</a:t>
                </a:r>
                <a:r>
                  <a:rPr lang="en-US" sz="2600" dirty="0">
                    <a:solidFill>
                      <a:srgbClr val="006600"/>
                    </a:solidFill>
                    <a:latin typeface="Arial" panose="020B0604020202020204" pitchFamily="34" charset="0"/>
                    <a:cs typeface="Arial" panose="020B0604020202020204" pitchFamily="34" charset="0"/>
                  </a:rPr>
                  <a:t>(k</a:t>
                </a:r>
                <a:r>
                  <a:rPr lang="en-US" sz="2600" dirty="0" smtClean="0">
                    <a:solidFill>
                      <a:srgbClr val="006600"/>
                    </a:solidFill>
                    <a:latin typeface="Arial" panose="020B0604020202020204" pitchFamily="34" charset="0"/>
                    <a:cs typeface="Arial" panose="020B0604020202020204" pitchFamily="34" charset="0"/>
                  </a:rPr>
                  <a:t>); </a:t>
                </a:r>
                <a:r>
                  <a:rPr lang="pt-BR" sz="2600" dirty="0">
                    <a:solidFill>
                      <a:srgbClr val="006600"/>
                    </a:solidFill>
                    <a:latin typeface="Arial" panose="020B0604020202020204" pitchFamily="34" charset="0"/>
                    <a:cs typeface="Arial" panose="020B0604020202020204" pitchFamily="34" charset="0"/>
                    <a:sym typeface="Symbol" panose="05050102010706020507" pitchFamily="18" charset="2"/>
                  </a:rPr>
                  <a:t></a:t>
                </a:r>
                <a:r>
                  <a:rPr lang="vi-VN" sz="2600" dirty="0" smtClean="0">
                    <a:solidFill>
                      <a:srgbClr val="006600"/>
                    </a:solidFill>
                    <a:latin typeface="Arial" panose="020B0604020202020204" pitchFamily="34" charset="0"/>
                    <a:cs typeface="Arial" panose="020B0604020202020204" pitchFamily="34" charset="0"/>
                    <a:sym typeface="Symbol" panose="05050102010706020507" pitchFamily="18" charset="2"/>
                  </a:rPr>
                  <a:t>H &gt; 0 không tự phát mọi ở mọi nhiệt độ.</a:t>
                </a:r>
                <a:endParaRPr lang="pt-BR" sz="2600" dirty="0">
                  <a:solidFill>
                    <a:srgbClr val="006600"/>
                  </a:solidFill>
                  <a:latin typeface="Arial" panose="020B0604020202020204" pitchFamily="34" charset="0"/>
                  <a:cs typeface="Arial" panose="020B0604020202020204" pitchFamily="34" charset="0"/>
                </a:endParaRPr>
              </a:p>
              <a:p>
                <a:pPr marL="0" indent="0">
                  <a:lnSpc>
                    <a:spcPct val="170000"/>
                  </a:lnSpc>
                  <a:buNone/>
                </a:pPr>
                <a:r>
                  <a:rPr lang="vi-VN" sz="2600" dirty="0" smtClean="0">
                    <a:solidFill>
                      <a:schemeClr val="accent5">
                        <a:lumMod val="50000"/>
                      </a:schemeClr>
                    </a:solidFill>
                    <a:latin typeface="Arial" panose="020B0604020202020204" pitchFamily="34" charset="0"/>
                    <a:cs typeface="Arial" panose="020B0604020202020204" pitchFamily="34" charset="0"/>
                  </a:rPr>
                  <a:t>5. </a:t>
                </a:r>
                <a:r>
                  <a:rPr lang="en-US" sz="2600" dirty="0" smtClean="0">
                    <a:solidFill>
                      <a:srgbClr val="FF0000"/>
                    </a:solidFill>
                    <a:latin typeface="Arial" panose="020B0604020202020204" pitchFamily="34" charset="0"/>
                    <a:cs typeface="Arial" panose="020B0604020202020204" pitchFamily="34" charset="0"/>
                  </a:rPr>
                  <a:t>P</a:t>
                </a:r>
                <a:r>
                  <a:rPr lang="vi-VN" sz="2600" dirty="0" smtClean="0">
                    <a:solidFill>
                      <a:srgbClr val="FF0000"/>
                    </a:solidFill>
                    <a:latin typeface="Arial" panose="020B0604020202020204" pitchFamily="34" charset="0"/>
                    <a:cs typeface="Arial" panose="020B0604020202020204" pitchFamily="34" charset="0"/>
                  </a:rPr>
                  <a:t>ư NH</a:t>
                </a:r>
                <a:r>
                  <a:rPr lang="vi-VN" sz="2600" baseline="-25000" dirty="0" smtClean="0">
                    <a:solidFill>
                      <a:srgbClr val="FF0000"/>
                    </a:solidFill>
                    <a:latin typeface="Arial" panose="020B0604020202020204" pitchFamily="34" charset="0"/>
                    <a:cs typeface="Arial" panose="020B0604020202020204" pitchFamily="34" charset="0"/>
                  </a:rPr>
                  <a:t>3</a:t>
                </a:r>
                <a:r>
                  <a:rPr lang="vi-VN" sz="2600" dirty="0" smtClean="0">
                    <a:solidFill>
                      <a:srgbClr val="FF0000"/>
                    </a:solidFill>
                    <a:latin typeface="Arial" panose="020B0604020202020204" pitchFamily="34" charset="0"/>
                    <a:cs typeface="Arial" panose="020B0604020202020204" pitchFamily="34" charset="0"/>
                  </a:rPr>
                  <a:t> = </a:t>
                </a:r>
                <a14:m>
                  <m:oMath xmlns:m="http://schemas.openxmlformats.org/officeDocument/2006/math">
                    <m:f>
                      <m:fPr>
                        <m:ctrlPr>
                          <a:rPr lang="vi-VN" sz="2600" i="1" smtClean="0">
                            <a:solidFill>
                              <a:srgbClr val="FF0000"/>
                            </a:solidFill>
                            <a:latin typeface="Cambria Math" panose="02040503050406030204" pitchFamily="18" charset="0"/>
                            <a:cs typeface="Times New Roman" panose="02020603050405020304" pitchFamily="18" charset="0"/>
                          </a:rPr>
                        </m:ctrlPr>
                      </m:fPr>
                      <m:num>
                        <m:r>
                          <a:rPr lang="vi-VN" sz="2600" b="0" i="1" smtClean="0">
                            <a:solidFill>
                              <a:srgbClr val="FF0000"/>
                            </a:solidFill>
                            <a:latin typeface="Cambria Math" panose="02040503050406030204" pitchFamily="18" charset="0"/>
                            <a:cs typeface="Times New Roman" panose="02020603050405020304" pitchFamily="18" charset="0"/>
                          </a:rPr>
                          <m:t>1</m:t>
                        </m:r>
                      </m:num>
                      <m:den>
                        <m:r>
                          <a:rPr lang="vi-VN" sz="2600" b="0" i="1" smtClean="0">
                            <a:solidFill>
                              <a:srgbClr val="FF0000"/>
                            </a:solidFill>
                            <a:latin typeface="Cambria Math" panose="02040503050406030204" pitchFamily="18" charset="0"/>
                            <a:cs typeface="Times New Roman" panose="02020603050405020304" pitchFamily="18" charset="0"/>
                          </a:rPr>
                          <m:t>2</m:t>
                        </m:r>
                      </m:den>
                    </m:f>
                  </m:oMath>
                </a14:m>
                <a:r>
                  <a:rPr lang="en-US" sz="2600" dirty="0" smtClean="0">
                    <a:solidFill>
                      <a:srgbClr val="FF0000"/>
                    </a:solidFill>
                    <a:latin typeface="Arial" panose="020B0604020202020204" pitchFamily="34" charset="0"/>
                    <a:cs typeface="Arial" panose="020B0604020202020204" pitchFamily="34" charset="0"/>
                  </a:rPr>
                  <a:t> </a:t>
                </a:r>
                <a:r>
                  <a:rPr lang="vi-VN" sz="2600" dirty="0" smtClean="0">
                    <a:solidFill>
                      <a:srgbClr val="FF0000"/>
                    </a:solidFill>
                    <a:latin typeface="Arial" panose="020B0604020202020204" pitchFamily="34" charset="0"/>
                    <a:cs typeface="Arial" panose="020B0604020202020204" pitchFamily="34" charset="0"/>
                  </a:rPr>
                  <a:t>N</a:t>
                </a:r>
                <a:r>
                  <a:rPr lang="vi-VN" sz="2600" baseline="-25000" dirty="0" smtClean="0">
                    <a:solidFill>
                      <a:srgbClr val="FF0000"/>
                    </a:solidFill>
                    <a:latin typeface="Arial" panose="020B0604020202020204" pitchFamily="34" charset="0"/>
                    <a:cs typeface="Arial" panose="020B0604020202020204" pitchFamily="34" charset="0"/>
                  </a:rPr>
                  <a:t>2</a:t>
                </a:r>
                <a:r>
                  <a:rPr lang="vi-VN" sz="2600" dirty="0" smtClean="0">
                    <a:solidFill>
                      <a:srgbClr val="FF0000"/>
                    </a:solidFill>
                    <a:latin typeface="Arial" panose="020B0604020202020204" pitchFamily="34" charset="0"/>
                    <a:cs typeface="Arial" panose="020B0604020202020204" pitchFamily="34" charset="0"/>
                  </a:rPr>
                  <a:t>(k) + </a:t>
                </a:r>
                <a14:m>
                  <m:oMath xmlns:m="http://schemas.openxmlformats.org/officeDocument/2006/math">
                    <m:f>
                      <m:fPr>
                        <m:ctrlPr>
                          <a:rPr lang="vi-VN" sz="2600" i="1" smtClean="0">
                            <a:solidFill>
                              <a:srgbClr val="FF0000"/>
                            </a:solidFill>
                            <a:latin typeface="Cambria Math" panose="02040503050406030204" pitchFamily="18" charset="0"/>
                            <a:cs typeface="Times New Roman" panose="02020603050405020304" pitchFamily="18" charset="0"/>
                          </a:rPr>
                        </m:ctrlPr>
                      </m:fPr>
                      <m:num>
                        <m:r>
                          <a:rPr lang="vi-VN" sz="2600" b="0" i="1" smtClean="0">
                            <a:solidFill>
                              <a:srgbClr val="FF0000"/>
                            </a:solidFill>
                            <a:latin typeface="Cambria Math" panose="02040503050406030204" pitchFamily="18" charset="0"/>
                            <a:cs typeface="Times New Roman" panose="02020603050405020304" pitchFamily="18" charset="0"/>
                          </a:rPr>
                          <m:t>3</m:t>
                        </m:r>
                      </m:num>
                      <m:den>
                        <m:r>
                          <a:rPr lang="vi-VN" sz="2600" b="0" i="1" smtClean="0">
                            <a:solidFill>
                              <a:srgbClr val="FF0000"/>
                            </a:solidFill>
                            <a:latin typeface="Cambria Math" panose="02040503050406030204" pitchFamily="18" charset="0"/>
                            <a:cs typeface="Times New Roman" panose="02020603050405020304" pitchFamily="18" charset="0"/>
                          </a:rPr>
                          <m:t>2</m:t>
                        </m:r>
                      </m:den>
                    </m:f>
                  </m:oMath>
                </a14:m>
                <a:r>
                  <a:rPr lang="en-US" sz="2600" dirty="0" smtClean="0">
                    <a:solidFill>
                      <a:srgbClr val="FF0000"/>
                    </a:solidFill>
                    <a:latin typeface="Arial" panose="020B0604020202020204" pitchFamily="34" charset="0"/>
                    <a:cs typeface="Arial" panose="020B0604020202020204" pitchFamily="34" charset="0"/>
                  </a:rPr>
                  <a:t> </a:t>
                </a:r>
                <a:r>
                  <a:rPr lang="vi-VN" sz="2600" dirty="0" smtClean="0">
                    <a:solidFill>
                      <a:srgbClr val="FF0000"/>
                    </a:solidFill>
                    <a:latin typeface="Arial" panose="020B0604020202020204" pitchFamily="34" charset="0"/>
                    <a:cs typeface="Arial" panose="020B0604020202020204" pitchFamily="34" charset="0"/>
                  </a:rPr>
                  <a:t>H</a:t>
                </a:r>
                <a:r>
                  <a:rPr lang="vi-VN" sz="2600" baseline="-25000" dirty="0" smtClean="0">
                    <a:solidFill>
                      <a:srgbClr val="FF0000"/>
                    </a:solidFill>
                    <a:latin typeface="Arial" panose="020B0604020202020204" pitchFamily="34" charset="0"/>
                    <a:cs typeface="Arial" panose="020B0604020202020204" pitchFamily="34" charset="0"/>
                  </a:rPr>
                  <a:t>2</a:t>
                </a:r>
                <a:r>
                  <a:rPr lang="vi-VN" sz="2600" dirty="0" smtClean="0">
                    <a:solidFill>
                      <a:srgbClr val="FF0000"/>
                    </a:solidFill>
                    <a:latin typeface="Arial" panose="020B0604020202020204" pitchFamily="34" charset="0"/>
                    <a:cs typeface="Arial" panose="020B0604020202020204" pitchFamily="34" charset="0"/>
                  </a:rPr>
                  <a:t>(k); </a:t>
                </a:r>
                <a14:m>
                  <m:oMath xmlns:m="http://schemas.openxmlformats.org/officeDocument/2006/math">
                    <m:sSubSup>
                      <m:sSubSupPr>
                        <m:ctrlPr>
                          <a:rPr lang="vi-VN" sz="2600" i="1" smtClean="0">
                            <a:solidFill>
                              <a:srgbClr val="FF0000"/>
                            </a:solidFill>
                            <a:latin typeface="Cambria Math" panose="02040503050406030204" pitchFamily="18" charset="0"/>
                            <a:cs typeface="Times New Roman" panose="02020603050405020304" pitchFamily="18" charset="0"/>
                          </a:rPr>
                        </m:ctrlPr>
                      </m:sSubSupPr>
                      <m:e>
                        <m:r>
                          <a:rPr lang="vi-VN" sz="26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sz="2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𝐺</m:t>
                        </m:r>
                      </m:e>
                      <m:sub>
                        <m:r>
                          <a:rPr lang="vi-VN" sz="2600" b="0" i="1" smtClean="0">
                            <a:solidFill>
                              <a:srgbClr val="FF0000"/>
                            </a:solidFill>
                            <a:latin typeface="Cambria Math" panose="02040503050406030204" pitchFamily="18" charset="0"/>
                            <a:cs typeface="Times New Roman" panose="02020603050405020304" pitchFamily="18" charset="0"/>
                          </a:rPr>
                          <m:t>298</m:t>
                        </m:r>
                      </m:sub>
                      <m:sup>
                        <m:r>
                          <a:rPr lang="vi-VN" sz="2600" b="0" i="1" smtClean="0">
                            <a:solidFill>
                              <a:srgbClr val="FF0000"/>
                            </a:solidFill>
                            <a:latin typeface="Cambria Math" panose="02040503050406030204" pitchFamily="18" charset="0"/>
                            <a:cs typeface="Times New Roman" panose="02020603050405020304" pitchFamily="18" charset="0"/>
                          </a:rPr>
                          <m:t>0</m:t>
                        </m:r>
                      </m:sup>
                    </m:sSubSup>
                    <m:r>
                      <a:rPr lang="vi-VN" sz="2600" b="0" i="0" smtClean="0">
                        <a:solidFill>
                          <a:srgbClr val="FF0000"/>
                        </a:solidFill>
                        <a:latin typeface="Cambria Math" panose="02040503050406030204" pitchFamily="18" charset="0"/>
                        <a:cs typeface="Times New Roman" panose="02020603050405020304" pitchFamily="18" charset="0"/>
                      </a:rPr>
                      <m:t>=16,35 </m:t>
                    </m:r>
                    <m:r>
                      <m:rPr>
                        <m:sty m:val="p"/>
                      </m:rPr>
                      <a:rPr lang="vi-VN" sz="2600" b="0" i="0" smtClean="0">
                        <a:solidFill>
                          <a:srgbClr val="FF0000"/>
                        </a:solidFill>
                        <a:latin typeface="Cambria Math" panose="02040503050406030204" pitchFamily="18" charset="0"/>
                        <a:cs typeface="Times New Roman" panose="02020603050405020304" pitchFamily="18" charset="0"/>
                      </a:rPr>
                      <m:t>kJ</m:t>
                    </m:r>
                  </m:oMath>
                </a14:m>
                <a:r>
                  <a:rPr lang="en-US" sz="2600" dirty="0" smtClean="0">
                    <a:solidFill>
                      <a:srgbClr val="FF0000"/>
                    </a:solidFill>
                    <a:latin typeface="Arial" panose="020B0604020202020204" pitchFamily="34" charset="0"/>
                    <a:cs typeface="Arial" panose="020B0604020202020204" pitchFamily="34" charset="0"/>
                  </a:rPr>
                  <a:t>  </a:t>
                </a:r>
                <a:r>
                  <a:rPr lang="vi-VN" sz="2600" dirty="0" smtClean="0">
                    <a:solidFill>
                      <a:srgbClr val="FF0000"/>
                    </a:solidFill>
                    <a:latin typeface="Arial" panose="020B0604020202020204" pitchFamily="34" charset="0"/>
                    <a:cs typeface="Arial" panose="020B0604020202020204" pitchFamily="34" charset="0"/>
                  </a:rPr>
                  <a:t>có khả năng tự phát trong thực tế.</a:t>
                </a:r>
                <a:r>
                  <a:rPr lang="en-US" sz="2600" dirty="0" smtClean="0">
                    <a:solidFill>
                      <a:srgbClr val="FF0000"/>
                    </a:solidFill>
                    <a:latin typeface="Arial" panose="020B0604020202020204" pitchFamily="34" charset="0"/>
                    <a:cs typeface="Arial" panose="020B0604020202020204" pitchFamily="34" charset="0"/>
                  </a:rPr>
                  <a:t>              </a:t>
                </a:r>
                <a:endParaRPr lang="en-US" sz="2600" dirty="0">
                  <a:latin typeface="Arial" panose="020B0604020202020204" pitchFamily="34" charset="0"/>
                  <a:cs typeface="Arial" panose="020B0604020202020204" pitchFamily="34" charset="0"/>
                </a:endParaRPr>
              </a:p>
              <a:p>
                <a:pPr marL="514350" indent="-514350">
                  <a:buFont typeface="+mj-lt"/>
                  <a:buAutoNum type="arabicPeriod"/>
                </a:pPr>
                <a:endParaRPr lang="en-US" sz="2600" dirty="0">
                  <a:latin typeface="Arial" panose="020B0604020202020204" pitchFamily="34" charset="0"/>
                  <a:cs typeface="Arial" panose="020B0604020202020204" pitchFamily="34" charset="0"/>
                </a:endParaRPr>
              </a:p>
              <a:p>
                <a:pPr marL="514350" indent="-514350">
                  <a:buFont typeface="+mj-lt"/>
                  <a:buAutoNum type="arabicPeriod"/>
                </a:pPr>
                <a:endParaRPr lang="en-US" sz="2600" dirty="0">
                  <a:latin typeface="Arial" panose="020B0604020202020204" pitchFamily="34" charset="0"/>
                  <a:cs typeface="Arial" panose="020B0604020202020204" pitchFamily="34" charset="0"/>
                </a:endParaRPr>
              </a:p>
              <a:p>
                <a:pPr marL="0" indent="0">
                  <a:buNone/>
                </a:pPr>
                <a:r>
                  <a:rPr lang="en-US" sz="2600" dirty="0">
                    <a:latin typeface="Arial" panose="020B0604020202020204" pitchFamily="34" charset="0"/>
                    <a:cs typeface="Arial" panose="020B0604020202020204" pitchFamily="34" charset="0"/>
                  </a:rPr>
                  <a:t>  </a:t>
                </a:r>
              </a:p>
            </p:txBody>
          </p:sp>
        </mc:Choice>
        <mc:Fallback xmlns="">
          <p:sp>
            <p:nvSpPr>
              <p:cNvPr id="3" name="Content Placeholder 2">
                <a:extLst>
                  <a:ext uri="{FF2B5EF4-FFF2-40B4-BE49-F238E27FC236}">
                    <a16:creationId xmlns:a16="http://schemas.microsoft.com/office/drawing/2014/main" id="{7B96B256-7E25-429D-AB90-A11617343AD4}"/>
                  </a:ext>
                </a:extLst>
              </p:cNvPr>
              <p:cNvSpPr>
                <a:spLocks noGrp="1" noRot="1" noChangeAspect="1" noMove="1" noResize="1" noEditPoints="1" noAdjustHandles="1" noChangeArrowheads="1" noChangeShapeType="1" noTextEdit="1"/>
              </p:cNvSpPr>
              <p:nvPr>
                <p:ph idx="1"/>
              </p:nvPr>
            </p:nvSpPr>
            <p:spPr>
              <a:xfrm>
                <a:off x="1" y="258441"/>
                <a:ext cx="12192000" cy="5045080"/>
              </a:xfrm>
              <a:blipFill>
                <a:blip r:embed="rId2"/>
                <a:stretch>
                  <a:fillRect l="-900" t="-362" b="-8937"/>
                </a:stretch>
              </a:blipFill>
            </p:spPr>
            <p:txBody>
              <a:bodyPr/>
              <a:lstStyle/>
              <a:p>
                <a:r>
                  <a:rPr lang="en-US">
                    <a:noFill/>
                  </a:rPr>
                  <a:t> </a:t>
                </a:r>
              </a:p>
            </p:txBody>
          </p:sp>
        </mc:Fallback>
      </mc:AlternateContent>
    </p:spTree>
    <p:extLst>
      <p:ext uri="{BB962C8B-B14F-4D97-AF65-F5344CB8AC3E}">
        <p14:creationId xmlns:p14="http://schemas.microsoft.com/office/powerpoint/2010/main" val="10480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A08B-F80B-404B-9685-4FABB440EB0D}"/>
              </a:ext>
            </a:extLst>
          </p:cNvPr>
          <p:cNvSpPr>
            <a:spLocks noGrp="1"/>
          </p:cNvSpPr>
          <p:nvPr>
            <p:ph type="title"/>
          </p:nvPr>
        </p:nvSpPr>
        <p:spPr>
          <a:xfrm>
            <a:off x="7850271" y="1012472"/>
            <a:ext cx="4808668" cy="1325563"/>
          </a:xfrm>
        </p:spPr>
        <p:txBody>
          <a:bodyPr>
            <a:normAutofit/>
          </a:bodyPr>
          <a:lstStyle/>
          <a:p>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ÁN: TẤT CẢ</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5C7C2-8597-4963-888A-DF874C7C3B61}"/>
                  </a:ext>
                </a:extLst>
              </p:cNvPr>
              <p:cNvSpPr>
                <a:spLocks noGrp="1"/>
              </p:cNvSpPr>
              <p:nvPr>
                <p:ph idx="1"/>
              </p:nvPr>
            </p:nvSpPr>
            <p:spPr>
              <a:xfrm>
                <a:off x="411276" y="0"/>
                <a:ext cx="11948719" cy="6858000"/>
              </a:xfrm>
            </p:spPr>
            <p:txBody>
              <a:bodyPr>
                <a:normAutofit fontScale="92500" lnSpcReduction="20000"/>
              </a:bodyPr>
              <a:lstStyle/>
              <a:p>
                <a:pPr marL="0" indent="0">
                  <a:lnSpc>
                    <a:spcPct val="150000"/>
                  </a:lnSpc>
                  <a:buNone/>
                </a:pPr>
                <a:r>
                  <a:rPr lang="en-US" sz="3800" b="1" dirty="0" err="1" smtClean="0">
                    <a:latin typeface="Arial" panose="020B0604020202020204" pitchFamily="34" charset="0"/>
                    <a:cs typeface="Arial" panose="020B0604020202020204" pitchFamily="34" charset="0"/>
                  </a:rPr>
                  <a:t>Câu</a:t>
                </a:r>
                <a:r>
                  <a:rPr lang="en-US" sz="3800" b="1" dirty="0" smtClean="0">
                    <a:latin typeface="Arial" panose="020B0604020202020204" pitchFamily="34" charset="0"/>
                    <a:cs typeface="Arial" panose="020B0604020202020204" pitchFamily="34" charset="0"/>
                  </a:rPr>
                  <a:t> 11</a:t>
                </a:r>
                <a:r>
                  <a:rPr lang="vi-VN" sz="3800" dirty="0" smtClean="0">
                    <a:latin typeface="Arial" panose="020B0604020202020204" pitchFamily="34" charset="0"/>
                    <a:cs typeface="Arial" panose="020B0604020202020204" pitchFamily="34" charset="0"/>
                  </a:rPr>
                  <a:t>.</a:t>
                </a:r>
                <a:r>
                  <a:rPr lang="en-US" sz="3800" dirty="0" smtClean="0">
                    <a:latin typeface="Arial" panose="020B0604020202020204" pitchFamily="34" charset="0"/>
                    <a:cs typeface="Arial" panose="020B0604020202020204" pitchFamily="34" charset="0"/>
                  </a:rPr>
                  <a:t> </a:t>
                </a:r>
                <a:r>
                  <a:rPr lang="vi-VN" sz="3800" dirty="0">
                    <a:latin typeface="Arial" panose="020B0604020202020204" pitchFamily="34" charset="0"/>
                    <a:cs typeface="Arial" panose="020B0604020202020204" pitchFamily="34" charset="0"/>
                  </a:rPr>
                  <a:t>P</a:t>
                </a:r>
                <a:r>
                  <a:rPr lang="en-US" sz="3800" dirty="0" err="1">
                    <a:latin typeface="Arial" panose="020B0604020202020204" pitchFamily="34" charset="0"/>
                    <a:cs typeface="Arial" panose="020B0604020202020204" pitchFamily="34" charset="0"/>
                  </a:rPr>
                  <a:t>hản</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ứng</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nào</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được</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xem</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là</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phản</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ứng</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tạo</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thành</a:t>
                </a:r>
                <a:r>
                  <a:rPr lang="vi-VN" sz="3800" dirty="0">
                    <a:latin typeface="Arial" panose="020B0604020202020204" pitchFamily="34" charset="0"/>
                    <a:cs typeface="Arial" panose="020B0604020202020204" pitchFamily="34" charset="0"/>
                  </a:rPr>
                  <a:t>:</a:t>
                </a:r>
                <a:endParaRPr lang="en-US" sz="3800" dirty="0">
                  <a:latin typeface="Arial" panose="020B0604020202020204" pitchFamily="34" charset="0"/>
                  <a:cs typeface="Arial" panose="020B0604020202020204" pitchFamily="34" charset="0"/>
                </a:endParaRPr>
              </a:p>
              <a:p>
                <a:pPr marL="0" indent="0">
                  <a:lnSpc>
                    <a:spcPct val="150000"/>
                  </a:lnSpc>
                  <a:buNone/>
                </a:pPr>
                <a:r>
                  <a:rPr lang="en-US" sz="3800" dirty="0">
                    <a:solidFill>
                      <a:srgbClr val="0000FF"/>
                    </a:solidFill>
                    <a:latin typeface="Arial" panose="020B0604020202020204" pitchFamily="34" charset="0"/>
                    <a:cs typeface="Arial" panose="020B0604020202020204" pitchFamily="34" charset="0"/>
                  </a:rPr>
                  <a:t>1.</a:t>
                </a:r>
                <a:r>
                  <a:rPr lang="vi-VN" sz="3800" dirty="0">
                    <a:solidFill>
                      <a:srgbClr val="0000FF"/>
                    </a:solidFill>
                    <a:latin typeface="Arial" panose="020B0604020202020204" pitchFamily="34" charset="0"/>
                    <a:cs typeface="Arial" panose="020B0604020202020204" pitchFamily="34" charset="0"/>
                  </a:rPr>
                  <a:t>   </a:t>
                </a:r>
                <a:r>
                  <a:rPr lang="en-US" sz="3800" dirty="0">
                    <a:latin typeface="Arial" panose="020B0604020202020204" pitchFamily="34" charset="0"/>
                    <a:cs typeface="Arial" panose="020B0604020202020204" pitchFamily="34" charset="0"/>
                  </a:rPr>
                  <a:t> </a:t>
                </a:r>
                <a:r>
                  <a:rPr lang="en-US" sz="3800" dirty="0">
                    <a:solidFill>
                      <a:srgbClr val="0000FF"/>
                    </a:solidFill>
                    <a:latin typeface="Arial" panose="020B0604020202020204" pitchFamily="34" charset="0"/>
                    <a:cs typeface="Arial" panose="020B0604020202020204" pitchFamily="34" charset="0"/>
                  </a:rPr>
                  <a:t>Na(r) + </a:t>
                </a:r>
                <a:r>
                  <a:rPr lang="en-US" sz="3800" dirty="0" err="1">
                    <a:solidFill>
                      <a:srgbClr val="0000FF"/>
                    </a:solidFill>
                    <a:latin typeface="Arial" panose="020B0604020202020204" pitchFamily="34" charset="0"/>
                    <a:cs typeface="Arial" panose="020B0604020202020204" pitchFamily="34" charset="0"/>
                  </a:rPr>
                  <a:t>aq</a:t>
                </a:r>
                <a:r>
                  <a:rPr lang="en-US" sz="3800" dirty="0">
                    <a:solidFill>
                      <a:srgbClr val="0000FF"/>
                    </a:solidFill>
                    <a:latin typeface="Arial" panose="020B0604020202020204" pitchFamily="34" charset="0"/>
                    <a:cs typeface="Arial" panose="020B0604020202020204" pitchFamily="34" charset="0"/>
                  </a:rPr>
                  <a:t> = Na</a:t>
                </a:r>
                <a:r>
                  <a:rPr lang="en-US" sz="3800" baseline="30000" dirty="0">
                    <a:solidFill>
                      <a:srgbClr val="0000FF"/>
                    </a:solidFill>
                    <a:latin typeface="Arial" panose="020B0604020202020204" pitchFamily="34" charset="0"/>
                    <a:cs typeface="Arial" panose="020B0604020202020204" pitchFamily="34" charset="0"/>
                  </a:rPr>
                  <a:t>+</a:t>
                </a:r>
                <a:r>
                  <a:rPr lang="en-US" sz="3800" dirty="0">
                    <a:solidFill>
                      <a:srgbClr val="0000FF"/>
                    </a:solidFill>
                    <a:latin typeface="Arial" panose="020B0604020202020204" pitchFamily="34" charset="0"/>
                    <a:cs typeface="Arial" panose="020B0604020202020204" pitchFamily="34" charset="0"/>
                  </a:rPr>
                  <a:t>(</a:t>
                </a:r>
                <a:r>
                  <a:rPr lang="en-US" sz="3800" dirty="0" err="1">
                    <a:solidFill>
                      <a:srgbClr val="0000FF"/>
                    </a:solidFill>
                    <a:latin typeface="Arial" panose="020B0604020202020204" pitchFamily="34" charset="0"/>
                    <a:cs typeface="Arial" panose="020B0604020202020204" pitchFamily="34" charset="0"/>
                  </a:rPr>
                  <a:t>aq</a:t>
                </a:r>
                <a:r>
                  <a:rPr lang="en-US" sz="3800" dirty="0">
                    <a:solidFill>
                      <a:srgbClr val="0000FF"/>
                    </a:solidFill>
                    <a:latin typeface="Arial" panose="020B0604020202020204" pitchFamily="34" charset="0"/>
                    <a:cs typeface="Arial" panose="020B0604020202020204" pitchFamily="34" charset="0"/>
                  </a:rPr>
                  <a:t>) +  e </a:t>
                </a:r>
                <a:r>
                  <a:rPr lang="vi-VN" sz="3800" dirty="0">
                    <a:solidFill>
                      <a:srgbClr val="0000FF"/>
                    </a:solidFill>
                    <a:latin typeface="Arial" panose="020B0604020202020204" pitchFamily="34" charset="0"/>
                    <a:cs typeface="Arial" panose="020B0604020202020204" pitchFamily="34" charset="0"/>
                  </a:rPr>
                  <a:t>; </a:t>
                </a:r>
                <a:r>
                  <a:rPr lang="en-US" sz="3800" dirty="0">
                    <a:solidFill>
                      <a:srgbClr val="0000FF"/>
                    </a:solidFill>
                    <a:latin typeface="Arial" panose="020B0604020202020204" pitchFamily="34" charset="0"/>
                    <a:cs typeface="Arial" panose="020B0604020202020204" pitchFamily="34" charset="0"/>
                  </a:rPr>
                  <a:t>  </a:t>
                </a:r>
                <a:r>
                  <a:rPr lang="vi-VN" sz="3800" dirty="0">
                    <a:solidFill>
                      <a:srgbClr val="0000FF"/>
                    </a:solidFill>
                    <a:latin typeface="Arial" panose="020B0604020202020204" pitchFamily="34" charset="0"/>
                    <a:cs typeface="Arial" panose="020B0604020202020204" pitchFamily="34" charset="0"/>
                  </a:rPr>
                  <a:t>25</a:t>
                </a:r>
                <a:r>
                  <a:rPr lang="vi-VN" sz="3800" baseline="30000" dirty="0">
                    <a:solidFill>
                      <a:srgbClr val="0000FF"/>
                    </a:solidFill>
                    <a:latin typeface="Arial" panose="020B0604020202020204" pitchFamily="34" charset="0"/>
                    <a:cs typeface="Arial" panose="020B0604020202020204" pitchFamily="34" charset="0"/>
                  </a:rPr>
                  <a:t>0</a:t>
                </a:r>
                <a:r>
                  <a:rPr lang="vi-VN" sz="3800" dirty="0">
                    <a:solidFill>
                      <a:srgbClr val="0000FF"/>
                    </a:solidFill>
                    <a:latin typeface="Arial" panose="020B0604020202020204" pitchFamily="34" charset="0"/>
                    <a:cs typeface="Arial" panose="020B0604020202020204" pitchFamily="34" charset="0"/>
                  </a:rPr>
                  <a:t>C</a:t>
                </a:r>
                <a:r>
                  <a:rPr lang="en-US" sz="3800" dirty="0">
                    <a:solidFill>
                      <a:srgbClr val="0000FF"/>
                    </a:solidFill>
                    <a:latin typeface="Arial" panose="020B0604020202020204" pitchFamily="34" charset="0"/>
                    <a:cs typeface="Arial" panose="020B0604020202020204" pitchFamily="34" charset="0"/>
                  </a:rPr>
                  <a:t>	</a:t>
                </a:r>
                <a:r>
                  <a:rPr lang="en-US" sz="3800" dirty="0">
                    <a:latin typeface="Arial" panose="020B0604020202020204" pitchFamily="34" charset="0"/>
                    <a:cs typeface="Arial" panose="020B0604020202020204" pitchFamily="34" charset="0"/>
                  </a:rPr>
                  <a:t>		</a:t>
                </a:r>
                <a:endParaRPr lang="vi-VN" sz="3800" dirty="0">
                  <a:latin typeface="Arial" panose="020B0604020202020204" pitchFamily="34" charset="0"/>
                  <a:cs typeface="Arial" panose="020B0604020202020204" pitchFamily="34" charset="0"/>
                </a:endParaRPr>
              </a:p>
              <a:p>
                <a:pPr marL="0" indent="0">
                  <a:lnSpc>
                    <a:spcPct val="150000"/>
                  </a:lnSpc>
                  <a:buNone/>
                </a:pPr>
                <a:r>
                  <a:rPr lang="vi-VN" sz="3800" dirty="0">
                    <a:solidFill>
                      <a:schemeClr val="accent6">
                        <a:lumMod val="50000"/>
                      </a:schemeClr>
                    </a:solidFill>
                    <a:latin typeface="Arial" panose="020B0604020202020204" pitchFamily="34" charset="0"/>
                    <a:cs typeface="Arial" panose="020B0604020202020204" pitchFamily="34" charset="0"/>
                  </a:rPr>
                  <a:t>2</a:t>
                </a:r>
                <a:r>
                  <a:rPr lang="en-US" sz="3800" dirty="0" smtClean="0">
                    <a:solidFill>
                      <a:schemeClr val="tx1"/>
                    </a:solidFill>
                    <a:latin typeface="Arial" panose="020B0604020202020204" pitchFamily="34" charset="0"/>
                    <a:cs typeface="Arial" panose="020B0604020202020204" pitchFamily="34" charset="0"/>
                  </a:rPr>
                  <a:t>. </a:t>
                </a:r>
                <a:r>
                  <a:rPr lang="vi-VN" sz="3800" dirty="0">
                    <a:solidFill>
                      <a:schemeClr val="tx1"/>
                    </a:solidFill>
                    <a:latin typeface="Arial" panose="020B0604020202020204" pitchFamily="34" charset="0"/>
                    <a:cs typeface="Arial" panose="020B0604020202020204" pitchFamily="34" charset="0"/>
                  </a:rPr>
                  <a:t>   2Fe</a:t>
                </a:r>
                <a:r>
                  <a:rPr lang="en-US" sz="3800" dirty="0">
                    <a:solidFill>
                      <a:schemeClr val="tx1"/>
                    </a:solidFill>
                    <a:latin typeface="Arial" panose="020B0604020202020204" pitchFamily="34" charset="0"/>
                    <a:cs typeface="Arial" panose="020B0604020202020204" pitchFamily="34" charset="0"/>
                  </a:rPr>
                  <a:t>(</a:t>
                </a:r>
                <a:r>
                  <a:rPr lang="pt-BR" sz="3800" dirty="0">
                    <a:solidFill>
                      <a:schemeClr val="tx1"/>
                    </a:solidFill>
                    <a:latin typeface="Arial" panose="020B0604020202020204" pitchFamily="34" charset="0"/>
                    <a:cs typeface="Arial" panose="020B0604020202020204" pitchFamily="34" charset="0"/>
                  </a:rPr>
                  <a:t>ℓ) + </a:t>
                </a:r>
                <a14:m>
                  <m:oMath xmlns:m="http://schemas.openxmlformats.org/officeDocument/2006/math">
                    <m:f>
                      <m:fPr>
                        <m:ctrlPr>
                          <a:rPr lang="pt-BR" sz="3800" i="1" smtClean="0">
                            <a:solidFill>
                              <a:schemeClr val="tx1"/>
                            </a:solidFill>
                            <a:latin typeface="Cambria Math" panose="02040503050406030204" pitchFamily="18" charset="0"/>
                            <a:cs typeface="Times New Roman" panose="02020603050405020304" pitchFamily="18" charset="0"/>
                          </a:rPr>
                        </m:ctrlPr>
                      </m:fPr>
                      <m:num>
                        <m:r>
                          <a:rPr lang="vi-VN" sz="3800" b="0" i="1" smtClean="0">
                            <a:solidFill>
                              <a:schemeClr val="tx1"/>
                            </a:solidFill>
                            <a:latin typeface="Cambria Math" panose="02040503050406030204" pitchFamily="18" charset="0"/>
                            <a:cs typeface="Times New Roman" panose="02020603050405020304" pitchFamily="18" charset="0"/>
                          </a:rPr>
                          <m:t>3</m:t>
                        </m:r>
                      </m:num>
                      <m:den>
                        <m:r>
                          <a:rPr lang="vi-VN" sz="3800" b="0" i="1" smtClean="0">
                            <a:solidFill>
                              <a:schemeClr val="tx1"/>
                            </a:solidFill>
                            <a:latin typeface="Cambria Math" panose="02040503050406030204" pitchFamily="18" charset="0"/>
                            <a:cs typeface="Times New Roman" panose="02020603050405020304" pitchFamily="18" charset="0"/>
                          </a:rPr>
                          <m:t>2</m:t>
                        </m:r>
                      </m:den>
                    </m:f>
                  </m:oMath>
                </a14:m>
                <a:r>
                  <a:rPr lang="vi-VN" sz="3800" dirty="0">
                    <a:solidFill>
                      <a:schemeClr val="tx1"/>
                    </a:solidFill>
                    <a:latin typeface="Arial" panose="020B0604020202020204" pitchFamily="34" charset="0"/>
                    <a:cs typeface="Arial" panose="020B0604020202020204" pitchFamily="34" charset="0"/>
                  </a:rPr>
                  <a:t> O</a:t>
                </a:r>
                <a:r>
                  <a:rPr lang="pt-BR" sz="3800" baseline="-25000" dirty="0">
                    <a:solidFill>
                      <a:schemeClr val="tx1"/>
                    </a:solidFill>
                    <a:latin typeface="Arial" panose="020B0604020202020204" pitchFamily="34" charset="0"/>
                    <a:cs typeface="Arial" panose="020B0604020202020204" pitchFamily="34" charset="0"/>
                  </a:rPr>
                  <a:t>2</a:t>
                </a:r>
                <a:r>
                  <a:rPr lang="pt-BR" sz="3800" dirty="0">
                    <a:solidFill>
                      <a:schemeClr val="tx1"/>
                    </a:solidFill>
                    <a:latin typeface="Arial" panose="020B0604020202020204" pitchFamily="34" charset="0"/>
                    <a:cs typeface="Arial" panose="020B0604020202020204" pitchFamily="34" charset="0"/>
                  </a:rPr>
                  <a:t>(k) = </a:t>
                </a:r>
                <a:r>
                  <a:rPr lang="vi-VN" sz="3800" dirty="0">
                    <a:solidFill>
                      <a:schemeClr val="tx1"/>
                    </a:solidFill>
                    <a:latin typeface="Arial" panose="020B0604020202020204" pitchFamily="34" charset="0"/>
                    <a:cs typeface="Arial" panose="020B0604020202020204" pitchFamily="34" charset="0"/>
                  </a:rPr>
                  <a:t>Fe</a:t>
                </a:r>
                <a:r>
                  <a:rPr lang="vi-VN" sz="3800" baseline="-25000" dirty="0">
                    <a:solidFill>
                      <a:schemeClr val="tx1"/>
                    </a:solidFill>
                    <a:latin typeface="Arial" panose="020B0604020202020204" pitchFamily="34" charset="0"/>
                    <a:cs typeface="Arial" panose="020B0604020202020204" pitchFamily="34" charset="0"/>
                  </a:rPr>
                  <a:t>2</a:t>
                </a:r>
                <a:r>
                  <a:rPr lang="vi-VN" sz="3800" dirty="0">
                    <a:solidFill>
                      <a:schemeClr val="tx1"/>
                    </a:solidFill>
                    <a:latin typeface="Arial" panose="020B0604020202020204" pitchFamily="34" charset="0"/>
                    <a:cs typeface="Arial" panose="020B0604020202020204" pitchFamily="34" charset="0"/>
                  </a:rPr>
                  <a:t>O</a:t>
                </a:r>
                <a:r>
                  <a:rPr lang="vi-VN" sz="3800" baseline="-25000" dirty="0">
                    <a:solidFill>
                      <a:schemeClr val="tx1"/>
                    </a:solidFill>
                    <a:latin typeface="Arial" panose="020B0604020202020204" pitchFamily="34" charset="0"/>
                    <a:cs typeface="Arial" panose="020B0604020202020204" pitchFamily="34" charset="0"/>
                  </a:rPr>
                  <a:t>3</a:t>
                </a:r>
                <a:r>
                  <a:rPr lang="pt-BR" sz="3800" dirty="0">
                    <a:solidFill>
                      <a:schemeClr val="tx1"/>
                    </a:solidFill>
                    <a:latin typeface="Arial" panose="020B0604020202020204" pitchFamily="34" charset="0"/>
                    <a:cs typeface="Arial" panose="020B0604020202020204" pitchFamily="34" charset="0"/>
                  </a:rPr>
                  <a:t>(r)</a:t>
                </a:r>
                <a:r>
                  <a:rPr lang="vi-VN" sz="3800" dirty="0">
                    <a:solidFill>
                      <a:schemeClr val="tx1"/>
                    </a:solidFill>
                    <a:latin typeface="Arial" panose="020B0604020202020204" pitchFamily="34" charset="0"/>
                    <a:cs typeface="Arial" panose="020B0604020202020204" pitchFamily="34" charset="0"/>
                  </a:rPr>
                  <a:t> ; 1900K (T</a:t>
                </a:r>
                <a:r>
                  <a:rPr lang="vi-VN" sz="3800" baseline="-25000" dirty="0">
                    <a:solidFill>
                      <a:schemeClr val="tx1"/>
                    </a:solidFill>
                    <a:latin typeface="Arial" panose="020B0604020202020204" pitchFamily="34" charset="0"/>
                    <a:cs typeface="Arial" panose="020B0604020202020204" pitchFamily="34" charset="0"/>
                  </a:rPr>
                  <a:t>nc</a:t>
                </a:r>
                <a:r>
                  <a:rPr lang="vi-VN" sz="3800" dirty="0">
                    <a:solidFill>
                      <a:schemeClr val="tx1"/>
                    </a:solidFill>
                    <a:latin typeface="Arial" panose="020B0604020202020204" pitchFamily="34" charset="0"/>
                    <a:cs typeface="Arial" panose="020B0604020202020204" pitchFamily="34" charset="0"/>
                  </a:rPr>
                  <a:t>(Fe) = 1809K)</a:t>
                </a:r>
                <a:endParaRPr lang="en-US" sz="3800" dirty="0">
                  <a:solidFill>
                    <a:schemeClr val="accent6">
                      <a:lumMod val="50000"/>
                    </a:schemeClr>
                  </a:solidFill>
                  <a:latin typeface="Arial" panose="020B0604020202020204" pitchFamily="34" charset="0"/>
                  <a:cs typeface="Arial" panose="020B0604020202020204" pitchFamily="34" charset="0"/>
                </a:endParaRPr>
              </a:p>
              <a:p>
                <a:pPr marL="0" indent="0">
                  <a:lnSpc>
                    <a:spcPct val="150000"/>
                  </a:lnSpc>
                  <a:buNone/>
                </a:pPr>
                <a:r>
                  <a:rPr lang="vi-VN" sz="3800" dirty="0">
                    <a:solidFill>
                      <a:srgbClr val="CC0099"/>
                    </a:solidFill>
                    <a:latin typeface="Arial" panose="020B0604020202020204" pitchFamily="34" charset="0"/>
                    <a:cs typeface="Arial" panose="020B0604020202020204" pitchFamily="34" charset="0"/>
                  </a:rPr>
                  <a:t>3</a:t>
                </a:r>
                <a:r>
                  <a:rPr lang="en-US" sz="3800" dirty="0">
                    <a:solidFill>
                      <a:srgbClr val="CC0099"/>
                    </a:solidFill>
                    <a:latin typeface="Arial" panose="020B0604020202020204" pitchFamily="34" charset="0"/>
                    <a:cs typeface="Arial" panose="020B0604020202020204" pitchFamily="34" charset="0"/>
                  </a:rPr>
                  <a:t>. </a:t>
                </a:r>
                <a:r>
                  <a:rPr lang="vi-VN" sz="3800" dirty="0" smtClean="0">
                    <a:solidFill>
                      <a:srgbClr val="CC0099"/>
                    </a:solidFill>
                    <a:latin typeface="Arial" panose="020B0604020202020204" pitchFamily="34" charset="0"/>
                    <a:cs typeface="Arial" panose="020B0604020202020204" pitchFamily="34" charset="0"/>
                  </a:rPr>
                  <a:t>   3</a:t>
                </a:r>
                <a:r>
                  <a:rPr lang="en-US" sz="3800" dirty="0" smtClean="0">
                    <a:solidFill>
                      <a:srgbClr val="CC0099"/>
                    </a:solidFill>
                    <a:latin typeface="Arial" panose="020B0604020202020204" pitchFamily="34" charset="0"/>
                    <a:cs typeface="Arial" panose="020B0604020202020204" pitchFamily="34" charset="0"/>
                  </a:rPr>
                  <a:t>H</a:t>
                </a:r>
                <a:r>
                  <a:rPr lang="vi-VN" sz="3800" baseline="-25000" dirty="0" smtClean="0">
                    <a:solidFill>
                      <a:srgbClr val="CC0099"/>
                    </a:solidFill>
                    <a:latin typeface="Arial" panose="020B0604020202020204" pitchFamily="34" charset="0"/>
                    <a:cs typeface="Arial" panose="020B0604020202020204" pitchFamily="34" charset="0"/>
                  </a:rPr>
                  <a:t>2</a:t>
                </a:r>
                <a:r>
                  <a:rPr lang="en-US" sz="3800" dirty="0" smtClean="0">
                    <a:solidFill>
                      <a:srgbClr val="CC0099"/>
                    </a:solidFill>
                    <a:latin typeface="Arial" panose="020B0604020202020204" pitchFamily="34" charset="0"/>
                    <a:cs typeface="Arial" panose="020B0604020202020204" pitchFamily="34" charset="0"/>
                  </a:rPr>
                  <a:t>(k</a:t>
                </a:r>
                <a:r>
                  <a:rPr lang="en-US" sz="3800" dirty="0">
                    <a:solidFill>
                      <a:srgbClr val="CC0099"/>
                    </a:solidFill>
                    <a:latin typeface="Arial" panose="020B0604020202020204" pitchFamily="34" charset="0"/>
                    <a:cs typeface="Arial" panose="020B0604020202020204" pitchFamily="34" charset="0"/>
                  </a:rPr>
                  <a:t>) + </a:t>
                </a:r>
                <a:r>
                  <a:rPr lang="vi-VN" sz="3800" dirty="0" smtClean="0">
                    <a:solidFill>
                      <a:srgbClr val="CC0099"/>
                    </a:solidFill>
                    <a:latin typeface="Arial" panose="020B0604020202020204" pitchFamily="34" charset="0"/>
                    <a:cs typeface="Arial" panose="020B0604020202020204" pitchFamily="34" charset="0"/>
                  </a:rPr>
                  <a:t>6</a:t>
                </a:r>
                <a:r>
                  <a:rPr lang="en-US" sz="3800" dirty="0" smtClean="0">
                    <a:solidFill>
                      <a:srgbClr val="CC0099"/>
                    </a:solidFill>
                    <a:latin typeface="Arial" panose="020B0604020202020204" pitchFamily="34" charset="0"/>
                    <a:cs typeface="Arial" panose="020B0604020202020204" pitchFamily="34" charset="0"/>
                  </a:rPr>
                  <a:t>C</a:t>
                </a:r>
                <a:r>
                  <a:rPr lang="vi-VN" sz="3800" dirty="0" smtClean="0">
                    <a:solidFill>
                      <a:srgbClr val="CC0099"/>
                    </a:solidFill>
                    <a:latin typeface="Arial" panose="020B0604020202020204" pitchFamily="34" charset="0"/>
                    <a:cs typeface="Arial" panose="020B0604020202020204" pitchFamily="34" charset="0"/>
                  </a:rPr>
                  <a:t>(gr)   </a:t>
                </a:r>
                <a:r>
                  <a:rPr lang="en-US" sz="3800" dirty="0" smtClean="0">
                    <a:solidFill>
                      <a:srgbClr val="CC0099"/>
                    </a:solidFill>
                    <a:latin typeface="Arial" panose="020B0604020202020204" pitchFamily="34" charset="0"/>
                    <a:cs typeface="Arial" panose="020B0604020202020204" pitchFamily="34" charset="0"/>
                  </a:rPr>
                  <a:t>= </a:t>
                </a:r>
                <a:r>
                  <a:rPr lang="vi-VN" sz="3800" dirty="0" smtClean="0">
                    <a:solidFill>
                      <a:srgbClr val="CC0099"/>
                    </a:solidFill>
                    <a:latin typeface="Arial" panose="020B0604020202020204" pitchFamily="34" charset="0"/>
                    <a:cs typeface="Arial" panose="020B0604020202020204" pitchFamily="34" charset="0"/>
                  </a:rPr>
                  <a:t>C</a:t>
                </a:r>
                <a:r>
                  <a:rPr lang="vi-VN" sz="3800" baseline="-25000" dirty="0" smtClean="0">
                    <a:solidFill>
                      <a:srgbClr val="CC0099"/>
                    </a:solidFill>
                    <a:latin typeface="Arial" panose="020B0604020202020204" pitchFamily="34" charset="0"/>
                    <a:cs typeface="Arial" panose="020B0604020202020204" pitchFamily="34" charset="0"/>
                  </a:rPr>
                  <a:t>6</a:t>
                </a:r>
                <a:r>
                  <a:rPr lang="vi-VN" sz="3800" dirty="0" smtClean="0">
                    <a:solidFill>
                      <a:srgbClr val="CC0099"/>
                    </a:solidFill>
                    <a:latin typeface="Arial" panose="020B0604020202020204" pitchFamily="34" charset="0"/>
                    <a:cs typeface="Arial" panose="020B0604020202020204" pitchFamily="34" charset="0"/>
                  </a:rPr>
                  <a:t>H</a:t>
                </a:r>
                <a:r>
                  <a:rPr lang="vi-VN" sz="3800" baseline="-25000" dirty="0" smtClean="0">
                    <a:solidFill>
                      <a:srgbClr val="CC0099"/>
                    </a:solidFill>
                    <a:latin typeface="Arial" panose="020B0604020202020204" pitchFamily="34" charset="0"/>
                    <a:cs typeface="Arial" panose="020B0604020202020204" pitchFamily="34" charset="0"/>
                  </a:rPr>
                  <a:t>6</a:t>
                </a:r>
                <a:r>
                  <a:rPr lang="en-US" sz="3800" dirty="0" smtClean="0">
                    <a:solidFill>
                      <a:srgbClr val="CC0099"/>
                    </a:solidFill>
                    <a:latin typeface="Arial" panose="020B0604020202020204" pitchFamily="34" charset="0"/>
                    <a:cs typeface="Arial" panose="020B0604020202020204" pitchFamily="34" charset="0"/>
                  </a:rPr>
                  <a:t>(</a:t>
                </a:r>
                <a:r>
                  <a:rPr lang="vi-VN" sz="3800" dirty="0" smtClean="0">
                    <a:solidFill>
                      <a:srgbClr val="CC0099"/>
                    </a:solidFill>
                    <a:latin typeface="Arial" panose="020B0604020202020204" pitchFamily="34" charset="0"/>
                    <a:cs typeface="Arial" panose="020B0604020202020204" pitchFamily="34" charset="0"/>
                  </a:rPr>
                  <a:t>lỏng</a:t>
                </a:r>
                <a:r>
                  <a:rPr lang="en-US" sz="3800" dirty="0" smtClean="0">
                    <a:solidFill>
                      <a:srgbClr val="CC0099"/>
                    </a:solidFill>
                    <a:latin typeface="Arial" panose="020B0604020202020204" pitchFamily="34" charset="0"/>
                    <a:cs typeface="Arial" panose="020B0604020202020204" pitchFamily="34" charset="0"/>
                  </a:rPr>
                  <a:t>) </a:t>
                </a:r>
                <a:r>
                  <a:rPr lang="vi-VN" sz="3800" dirty="0">
                    <a:solidFill>
                      <a:srgbClr val="CC0099"/>
                    </a:solidFill>
                    <a:latin typeface="Arial" panose="020B0604020202020204" pitchFamily="34" charset="0"/>
                    <a:cs typeface="Arial" panose="020B0604020202020204" pitchFamily="34" charset="0"/>
                  </a:rPr>
                  <a:t>; 3</a:t>
                </a:r>
                <a:r>
                  <a:rPr lang="vi-VN" sz="3800" dirty="0" smtClean="0">
                    <a:solidFill>
                      <a:srgbClr val="CC0099"/>
                    </a:solidFill>
                    <a:latin typeface="Arial" panose="020B0604020202020204" pitchFamily="34" charset="0"/>
                    <a:cs typeface="Arial" panose="020B0604020202020204" pitchFamily="34" charset="0"/>
                  </a:rPr>
                  <a:t>0</a:t>
                </a:r>
                <a:r>
                  <a:rPr lang="vi-VN" sz="3800" baseline="30000" dirty="0" smtClean="0">
                    <a:solidFill>
                      <a:srgbClr val="CC0099"/>
                    </a:solidFill>
                    <a:latin typeface="Arial" panose="020B0604020202020204" pitchFamily="34" charset="0"/>
                    <a:cs typeface="Arial" panose="020B0604020202020204" pitchFamily="34" charset="0"/>
                  </a:rPr>
                  <a:t>0</a:t>
                </a:r>
                <a:r>
                  <a:rPr lang="vi-VN" sz="3800" dirty="0" smtClean="0">
                    <a:solidFill>
                      <a:srgbClr val="CC0099"/>
                    </a:solidFill>
                    <a:latin typeface="Arial" panose="020B0604020202020204" pitchFamily="34" charset="0"/>
                    <a:cs typeface="Arial" panose="020B0604020202020204" pitchFamily="34" charset="0"/>
                  </a:rPr>
                  <a:t>C</a:t>
                </a:r>
                <a:r>
                  <a:rPr lang="en-US" sz="3800" dirty="0" smtClean="0">
                    <a:solidFill>
                      <a:srgbClr val="CC0099"/>
                    </a:solidFill>
                    <a:latin typeface="Arial" panose="020B0604020202020204" pitchFamily="34" charset="0"/>
                    <a:cs typeface="Arial" panose="020B0604020202020204" pitchFamily="34" charset="0"/>
                  </a:rPr>
                  <a:t>                              </a:t>
                </a:r>
                <a:endParaRPr lang="vi-VN" sz="3800" dirty="0">
                  <a:solidFill>
                    <a:srgbClr val="CC0099"/>
                  </a:solidFill>
                  <a:latin typeface="Arial" panose="020B0604020202020204" pitchFamily="34" charset="0"/>
                  <a:cs typeface="Arial" panose="020B0604020202020204" pitchFamily="34" charset="0"/>
                </a:endParaRPr>
              </a:p>
              <a:p>
                <a:pPr marL="0" indent="0">
                  <a:lnSpc>
                    <a:spcPct val="150000"/>
                  </a:lnSpc>
                  <a:buNone/>
                </a:pPr>
                <a:r>
                  <a:rPr lang="vi-VN" sz="3800" dirty="0">
                    <a:solidFill>
                      <a:srgbClr val="C00000"/>
                    </a:solidFill>
                    <a:latin typeface="Arial" panose="020B0604020202020204" pitchFamily="34" charset="0"/>
                    <a:cs typeface="Arial" panose="020B0604020202020204" pitchFamily="34" charset="0"/>
                  </a:rPr>
                  <a:t>4</a:t>
                </a:r>
                <a:r>
                  <a:rPr lang="en-US" sz="3800" dirty="0">
                    <a:solidFill>
                      <a:srgbClr val="C00000"/>
                    </a:solidFill>
                    <a:latin typeface="Arial" panose="020B0604020202020204" pitchFamily="34" charset="0"/>
                    <a:cs typeface="Arial" panose="020B0604020202020204" pitchFamily="34" charset="0"/>
                  </a:rPr>
                  <a:t>. </a:t>
                </a:r>
                <a:r>
                  <a:rPr lang="vi-VN" sz="3800" dirty="0">
                    <a:solidFill>
                      <a:srgbClr val="C00000"/>
                    </a:solidFill>
                    <a:latin typeface="Arial" panose="020B0604020202020204" pitchFamily="34" charset="0"/>
                    <a:cs typeface="Arial" panose="020B0604020202020204" pitchFamily="34" charset="0"/>
                  </a:rPr>
                  <a:t>   </a:t>
                </a:r>
                <a14:m>
                  <m:oMath xmlns:m="http://schemas.openxmlformats.org/officeDocument/2006/math">
                    <m:f>
                      <m:fPr>
                        <m:ctrlPr>
                          <a:rPr lang="en-US" sz="3800" i="1" smtClean="0">
                            <a:solidFill>
                              <a:srgbClr val="C00000"/>
                            </a:solidFill>
                            <a:latin typeface="Cambria Math" panose="02040503050406030204" pitchFamily="18" charset="0"/>
                            <a:cs typeface="Times New Roman" panose="02020603050405020304" pitchFamily="18" charset="0"/>
                          </a:rPr>
                        </m:ctrlPr>
                      </m:fPr>
                      <m:num>
                        <m:r>
                          <a:rPr lang="vi-VN" sz="3800" b="0" i="1" smtClean="0">
                            <a:solidFill>
                              <a:srgbClr val="C00000"/>
                            </a:solidFill>
                            <a:latin typeface="Cambria Math" panose="02040503050406030204" pitchFamily="18" charset="0"/>
                            <a:cs typeface="Times New Roman" panose="02020603050405020304" pitchFamily="18" charset="0"/>
                          </a:rPr>
                          <m:t>1</m:t>
                        </m:r>
                      </m:num>
                      <m:den>
                        <m:r>
                          <a:rPr lang="vi-VN" sz="3800" b="0" i="1" smtClean="0">
                            <a:solidFill>
                              <a:srgbClr val="C00000"/>
                            </a:solidFill>
                            <a:latin typeface="Cambria Math" panose="02040503050406030204" pitchFamily="18" charset="0"/>
                            <a:cs typeface="Times New Roman" panose="02020603050405020304" pitchFamily="18" charset="0"/>
                          </a:rPr>
                          <m:t>2</m:t>
                        </m:r>
                      </m:den>
                    </m:f>
                  </m:oMath>
                </a14:m>
                <a:r>
                  <a:rPr lang="en-US" sz="3800" dirty="0">
                    <a:solidFill>
                      <a:srgbClr val="C00000"/>
                    </a:solidFill>
                    <a:latin typeface="Arial" panose="020B0604020202020204" pitchFamily="34" charset="0"/>
                    <a:cs typeface="Arial" panose="020B0604020202020204" pitchFamily="34" charset="0"/>
                  </a:rPr>
                  <a:t> N</a:t>
                </a:r>
                <a:r>
                  <a:rPr lang="en-US" sz="3800" baseline="-25000" dirty="0">
                    <a:solidFill>
                      <a:srgbClr val="C00000"/>
                    </a:solidFill>
                    <a:latin typeface="Arial" panose="020B0604020202020204" pitchFamily="34" charset="0"/>
                    <a:cs typeface="Arial" panose="020B0604020202020204" pitchFamily="34" charset="0"/>
                  </a:rPr>
                  <a:t>2</a:t>
                </a:r>
                <a:r>
                  <a:rPr lang="en-US" sz="3800" dirty="0">
                    <a:solidFill>
                      <a:srgbClr val="C00000"/>
                    </a:solidFill>
                    <a:latin typeface="Arial" panose="020B0604020202020204" pitchFamily="34" charset="0"/>
                    <a:cs typeface="Arial" panose="020B0604020202020204" pitchFamily="34" charset="0"/>
                  </a:rPr>
                  <a:t>(k)  + </a:t>
                </a:r>
                <a14:m>
                  <m:oMath xmlns:m="http://schemas.openxmlformats.org/officeDocument/2006/math">
                    <m:f>
                      <m:fPr>
                        <m:ctrlPr>
                          <a:rPr lang="pt-BR" sz="3800" i="1" smtClean="0">
                            <a:solidFill>
                              <a:srgbClr val="C00000"/>
                            </a:solidFill>
                            <a:latin typeface="Cambria Math" panose="02040503050406030204" pitchFamily="18" charset="0"/>
                            <a:cs typeface="Times New Roman" panose="02020603050405020304" pitchFamily="18" charset="0"/>
                          </a:rPr>
                        </m:ctrlPr>
                      </m:fPr>
                      <m:num>
                        <m:r>
                          <a:rPr lang="vi-VN" sz="3800" i="1">
                            <a:solidFill>
                              <a:srgbClr val="C00000"/>
                            </a:solidFill>
                            <a:latin typeface="Cambria Math" panose="02040503050406030204" pitchFamily="18" charset="0"/>
                            <a:cs typeface="Times New Roman" panose="02020603050405020304" pitchFamily="18" charset="0"/>
                          </a:rPr>
                          <m:t>3</m:t>
                        </m:r>
                      </m:num>
                      <m:den>
                        <m:r>
                          <a:rPr lang="vi-VN" sz="3800" i="1">
                            <a:solidFill>
                              <a:srgbClr val="C00000"/>
                            </a:solidFill>
                            <a:latin typeface="Cambria Math" panose="02040503050406030204" pitchFamily="18" charset="0"/>
                            <a:cs typeface="Times New Roman" panose="02020603050405020304" pitchFamily="18" charset="0"/>
                          </a:rPr>
                          <m:t>2</m:t>
                        </m:r>
                      </m:den>
                    </m:f>
                    <m:r>
                      <a:rPr lang="vi-VN" sz="3800" i="1">
                        <a:solidFill>
                          <a:schemeClr val="accent6">
                            <a:lumMod val="50000"/>
                          </a:schemeClr>
                        </a:solidFill>
                        <a:latin typeface="Cambria Math" panose="02040503050406030204" pitchFamily="18" charset="0"/>
                        <a:cs typeface="Times New Roman" panose="02020603050405020304" pitchFamily="18" charset="0"/>
                      </a:rPr>
                      <m:t> </m:t>
                    </m:r>
                  </m:oMath>
                </a14:m>
                <a:r>
                  <a:rPr lang="en-US" sz="3800" dirty="0">
                    <a:solidFill>
                      <a:srgbClr val="C00000"/>
                    </a:solidFill>
                    <a:latin typeface="Arial" panose="020B0604020202020204" pitchFamily="34" charset="0"/>
                    <a:cs typeface="Arial" panose="020B0604020202020204" pitchFamily="34" charset="0"/>
                  </a:rPr>
                  <a:t>O</a:t>
                </a:r>
                <a:r>
                  <a:rPr lang="en-US" sz="3800" baseline="-25000" dirty="0">
                    <a:solidFill>
                      <a:srgbClr val="C00000"/>
                    </a:solidFill>
                    <a:latin typeface="Arial" panose="020B0604020202020204" pitchFamily="34" charset="0"/>
                    <a:cs typeface="Arial" panose="020B0604020202020204" pitchFamily="34" charset="0"/>
                  </a:rPr>
                  <a:t>2</a:t>
                </a:r>
                <a:r>
                  <a:rPr lang="en-US" sz="3800" dirty="0">
                    <a:solidFill>
                      <a:srgbClr val="C00000"/>
                    </a:solidFill>
                    <a:latin typeface="Arial" panose="020B0604020202020204" pitchFamily="34" charset="0"/>
                    <a:cs typeface="Arial" panose="020B0604020202020204" pitchFamily="34" charset="0"/>
                  </a:rPr>
                  <a:t>(k) + e  +  </a:t>
                </a:r>
                <a:r>
                  <a:rPr lang="en-US" sz="3800" dirty="0" err="1">
                    <a:solidFill>
                      <a:srgbClr val="C00000"/>
                    </a:solidFill>
                    <a:latin typeface="Arial" panose="020B0604020202020204" pitchFamily="34" charset="0"/>
                    <a:cs typeface="Arial" panose="020B0604020202020204" pitchFamily="34" charset="0"/>
                  </a:rPr>
                  <a:t>aq</a:t>
                </a:r>
                <a:r>
                  <a:rPr lang="en-US" sz="3800" dirty="0">
                    <a:solidFill>
                      <a:srgbClr val="C00000"/>
                    </a:solidFill>
                    <a:latin typeface="Arial" panose="020B0604020202020204" pitchFamily="34" charset="0"/>
                    <a:cs typeface="Arial" panose="020B0604020202020204" pitchFamily="34" charset="0"/>
                  </a:rPr>
                  <a:t>  = NO</a:t>
                </a:r>
                <a:r>
                  <a:rPr lang="en-US" sz="3800" baseline="-25000" dirty="0">
                    <a:solidFill>
                      <a:srgbClr val="C00000"/>
                    </a:solidFill>
                    <a:latin typeface="Arial" panose="020B0604020202020204" pitchFamily="34" charset="0"/>
                    <a:cs typeface="Arial" panose="020B0604020202020204" pitchFamily="34" charset="0"/>
                  </a:rPr>
                  <a:t>3</a:t>
                </a:r>
                <a:r>
                  <a:rPr lang="en-US" sz="3800" baseline="30000" dirty="0">
                    <a:solidFill>
                      <a:srgbClr val="C00000"/>
                    </a:solidFill>
                    <a:latin typeface="Arial" panose="020B0604020202020204" pitchFamily="34" charset="0"/>
                    <a:cs typeface="Arial" panose="020B0604020202020204" pitchFamily="34" charset="0"/>
                  </a:rPr>
                  <a:t>-</a:t>
                </a:r>
                <a:r>
                  <a:rPr lang="en-US" sz="3800" dirty="0">
                    <a:solidFill>
                      <a:srgbClr val="C00000"/>
                    </a:solidFill>
                    <a:latin typeface="Arial" panose="020B0604020202020204" pitchFamily="34" charset="0"/>
                    <a:cs typeface="Arial" panose="020B0604020202020204" pitchFamily="34" charset="0"/>
                  </a:rPr>
                  <a:t>(</a:t>
                </a:r>
                <a:r>
                  <a:rPr lang="en-US" sz="3800" dirty="0" err="1">
                    <a:solidFill>
                      <a:srgbClr val="C00000"/>
                    </a:solidFill>
                    <a:latin typeface="Times New Roman" panose="02020603050405020304" pitchFamily="18" charset="0"/>
                    <a:cs typeface="Times New Roman" panose="02020603050405020304" pitchFamily="18" charset="0"/>
                  </a:rPr>
                  <a:t>aq</a:t>
                </a:r>
                <a:r>
                  <a:rPr lang="en-US" sz="3800" dirty="0">
                    <a:solidFill>
                      <a:srgbClr val="C00000"/>
                    </a:solidFill>
                    <a:latin typeface="Times New Roman" panose="02020603050405020304" pitchFamily="18" charset="0"/>
                    <a:cs typeface="Times New Roman" panose="02020603050405020304" pitchFamily="18" charset="0"/>
                  </a:rPr>
                  <a:t>) ; 25</a:t>
                </a:r>
                <a:r>
                  <a:rPr lang="en-US" sz="3800" baseline="30000" dirty="0">
                    <a:solidFill>
                      <a:srgbClr val="C00000"/>
                    </a:solidFill>
                    <a:latin typeface="Times New Roman" panose="02020603050405020304" pitchFamily="18" charset="0"/>
                    <a:cs typeface="Times New Roman" panose="02020603050405020304" pitchFamily="18" charset="0"/>
                  </a:rPr>
                  <a:t>0</a:t>
                </a:r>
                <a:r>
                  <a:rPr lang="en-US" sz="3800" dirty="0">
                    <a:solidFill>
                      <a:srgbClr val="C00000"/>
                    </a:solidFill>
                    <a:latin typeface="Times New Roman" panose="02020603050405020304" pitchFamily="18" charset="0"/>
                    <a:cs typeface="Times New Roman" panose="02020603050405020304" pitchFamily="18" charset="0"/>
                  </a:rPr>
                  <a:t>C</a:t>
                </a:r>
                <a:endParaRPr lang="vi-VN" sz="3800"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en-US" sz="3800" dirty="0">
                    <a:solidFill>
                      <a:schemeClr val="accent4">
                        <a:lumMod val="50000"/>
                      </a:schemeClr>
                    </a:solidFill>
                    <a:latin typeface="Arial" panose="020B0604020202020204" pitchFamily="34" charset="0"/>
                    <a:cs typeface="Arial" panose="020B0604020202020204" pitchFamily="34" charset="0"/>
                  </a:rPr>
                  <a:t>5. </a:t>
                </a:r>
                <a:r>
                  <a:rPr lang="vi-VN" sz="3800" dirty="0">
                    <a:solidFill>
                      <a:schemeClr val="accent4">
                        <a:lumMod val="50000"/>
                      </a:schemeClr>
                    </a:solidFill>
                    <a:latin typeface="Arial" panose="020B0604020202020204" pitchFamily="34" charset="0"/>
                    <a:cs typeface="Arial" panose="020B0604020202020204" pitchFamily="34" charset="0"/>
                  </a:rPr>
                  <a:t>   </a:t>
                </a:r>
                <a14:m>
                  <m:oMath xmlns:m="http://schemas.openxmlformats.org/officeDocument/2006/math">
                    <m:f>
                      <m:fPr>
                        <m:ctrlPr>
                          <a:rPr lang="en-US" sz="3800" i="1" smtClean="0">
                            <a:solidFill>
                              <a:schemeClr val="accent4">
                                <a:lumMod val="50000"/>
                              </a:schemeClr>
                            </a:solidFill>
                            <a:latin typeface="Cambria Math" panose="02040503050406030204" pitchFamily="18" charset="0"/>
                            <a:cs typeface="Times New Roman" panose="02020603050405020304" pitchFamily="18" charset="0"/>
                          </a:rPr>
                        </m:ctrlPr>
                      </m:fPr>
                      <m:num>
                        <m:r>
                          <a:rPr lang="vi-VN" sz="3800" i="1">
                            <a:solidFill>
                              <a:schemeClr val="accent4">
                                <a:lumMod val="50000"/>
                              </a:schemeClr>
                            </a:solidFill>
                            <a:latin typeface="Cambria Math" panose="02040503050406030204" pitchFamily="18" charset="0"/>
                            <a:cs typeface="Times New Roman" panose="02020603050405020304" pitchFamily="18" charset="0"/>
                          </a:rPr>
                          <m:t>1</m:t>
                        </m:r>
                      </m:num>
                      <m:den>
                        <m:r>
                          <a:rPr lang="vi-VN" sz="3800" i="1">
                            <a:solidFill>
                              <a:schemeClr val="accent4">
                                <a:lumMod val="50000"/>
                              </a:schemeClr>
                            </a:solidFill>
                            <a:latin typeface="Cambria Math" panose="02040503050406030204" pitchFamily="18" charset="0"/>
                            <a:cs typeface="Times New Roman" panose="02020603050405020304" pitchFamily="18" charset="0"/>
                          </a:rPr>
                          <m:t>2</m:t>
                        </m:r>
                      </m:den>
                    </m:f>
                  </m:oMath>
                </a14:m>
                <a:r>
                  <a:rPr lang="en-US" sz="3800" dirty="0">
                    <a:solidFill>
                      <a:schemeClr val="accent4">
                        <a:lumMod val="50000"/>
                      </a:schemeClr>
                    </a:solidFill>
                    <a:latin typeface="Arial" panose="020B0604020202020204" pitchFamily="34" charset="0"/>
                    <a:cs typeface="Arial" panose="020B0604020202020204" pitchFamily="34" charset="0"/>
                  </a:rPr>
                  <a:t> Cl</a:t>
                </a:r>
                <a:r>
                  <a:rPr lang="en-US" sz="3800" baseline="-25000" dirty="0">
                    <a:solidFill>
                      <a:schemeClr val="accent4">
                        <a:lumMod val="50000"/>
                      </a:schemeClr>
                    </a:solidFill>
                    <a:latin typeface="Arial" panose="020B0604020202020204" pitchFamily="34" charset="0"/>
                    <a:cs typeface="Arial" panose="020B0604020202020204" pitchFamily="34" charset="0"/>
                  </a:rPr>
                  <a:t>2</a:t>
                </a:r>
                <a:r>
                  <a:rPr lang="en-US" sz="3800" dirty="0">
                    <a:solidFill>
                      <a:schemeClr val="accent4">
                        <a:lumMod val="50000"/>
                      </a:schemeClr>
                    </a:solidFill>
                    <a:latin typeface="Arial" panose="020B0604020202020204" pitchFamily="34" charset="0"/>
                    <a:cs typeface="Arial" panose="020B0604020202020204" pitchFamily="34" charset="0"/>
                  </a:rPr>
                  <a:t>(k)  + </a:t>
                </a:r>
                <a:r>
                  <a:rPr lang="en-US" sz="3800" dirty="0" err="1">
                    <a:solidFill>
                      <a:schemeClr val="accent4">
                        <a:lumMod val="50000"/>
                      </a:schemeClr>
                    </a:solidFill>
                    <a:latin typeface="Arial" panose="020B0604020202020204" pitchFamily="34" charset="0"/>
                    <a:cs typeface="Arial" panose="020B0604020202020204" pitchFamily="34" charset="0"/>
                  </a:rPr>
                  <a:t>aq</a:t>
                </a:r>
                <a:r>
                  <a:rPr lang="en-US" sz="3800" dirty="0">
                    <a:solidFill>
                      <a:schemeClr val="accent4">
                        <a:lumMod val="50000"/>
                      </a:schemeClr>
                    </a:solidFill>
                    <a:latin typeface="Arial" panose="020B0604020202020204" pitchFamily="34" charset="0"/>
                    <a:cs typeface="Arial" panose="020B0604020202020204" pitchFamily="34" charset="0"/>
                  </a:rPr>
                  <a:t>  + e = Cl</a:t>
                </a:r>
                <a:r>
                  <a:rPr lang="en-US" sz="3800" baseline="30000" dirty="0">
                    <a:solidFill>
                      <a:schemeClr val="accent4">
                        <a:lumMod val="50000"/>
                      </a:schemeClr>
                    </a:solidFill>
                    <a:latin typeface="Arial" panose="020B0604020202020204" pitchFamily="34" charset="0"/>
                    <a:cs typeface="Arial" panose="020B0604020202020204" pitchFamily="34" charset="0"/>
                  </a:rPr>
                  <a:t>-</a:t>
                </a:r>
                <a:r>
                  <a:rPr lang="en-US" sz="3800" dirty="0">
                    <a:solidFill>
                      <a:schemeClr val="accent4">
                        <a:lumMod val="50000"/>
                      </a:schemeClr>
                    </a:solidFill>
                    <a:latin typeface="Arial" panose="020B0604020202020204" pitchFamily="34" charset="0"/>
                    <a:cs typeface="Arial" panose="020B0604020202020204" pitchFamily="34" charset="0"/>
                  </a:rPr>
                  <a:t>(</a:t>
                </a:r>
                <a:r>
                  <a:rPr lang="en-US" sz="3800" dirty="0" err="1">
                    <a:solidFill>
                      <a:schemeClr val="accent4">
                        <a:lumMod val="50000"/>
                      </a:schemeClr>
                    </a:solidFill>
                    <a:latin typeface="Arial" panose="020B0604020202020204" pitchFamily="34" charset="0"/>
                    <a:cs typeface="Arial" panose="020B0604020202020204" pitchFamily="34" charset="0"/>
                  </a:rPr>
                  <a:t>aq</a:t>
                </a:r>
                <a:r>
                  <a:rPr lang="en-US" sz="3800" dirty="0">
                    <a:solidFill>
                      <a:schemeClr val="accent4">
                        <a:lumMod val="50000"/>
                      </a:schemeClr>
                    </a:solidFill>
                    <a:latin typeface="Arial" panose="020B0604020202020204" pitchFamily="34" charset="0"/>
                    <a:cs typeface="Arial" panose="020B0604020202020204" pitchFamily="34" charset="0"/>
                  </a:rPr>
                  <a:t>) </a:t>
                </a:r>
                <a:r>
                  <a:rPr lang="vi-VN" sz="3800" dirty="0">
                    <a:solidFill>
                      <a:schemeClr val="accent4">
                        <a:lumMod val="50000"/>
                      </a:schemeClr>
                    </a:solidFill>
                    <a:latin typeface="Arial" panose="020B0604020202020204" pitchFamily="34" charset="0"/>
                    <a:cs typeface="Arial" panose="020B0604020202020204" pitchFamily="34" charset="0"/>
                  </a:rPr>
                  <a:t>; </a:t>
                </a:r>
                <a:r>
                  <a:rPr lang="en-US" sz="3800" dirty="0">
                    <a:solidFill>
                      <a:schemeClr val="accent4">
                        <a:lumMod val="50000"/>
                      </a:schemeClr>
                    </a:solidFill>
                    <a:latin typeface="Arial" panose="020B0604020202020204" pitchFamily="34" charset="0"/>
                    <a:cs typeface="Arial" panose="020B0604020202020204" pitchFamily="34" charset="0"/>
                  </a:rPr>
                  <a:t>  </a:t>
                </a:r>
                <a:r>
                  <a:rPr lang="vi-VN" sz="3800" dirty="0">
                    <a:solidFill>
                      <a:schemeClr val="accent4">
                        <a:lumMod val="50000"/>
                      </a:schemeClr>
                    </a:solidFill>
                    <a:latin typeface="Arial" panose="020B0604020202020204" pitchFamily="34" charset="0"/>
                    <a:cs typeface="Arial" panose="020B0604020202020204" pitchFamily="34" charset="0"/>
                  </a:rPr>
                  <a:t>25</a:t>
                </a:r>
                <a:r>
                  <a:rPr lang="vi-VN" sz="3800" baseline="30000" dirty="0">
                    <a:solidFill>
                      <a:schemeClr val="accent4">
                        <a:lumMod val="50000"/>
                      </a:schemeClr>
                    </a:solidFill>
                    <a:latin typeface="Arial" panose="020B0604020202020204" pitchFamily="34" charset="0"/>
                    <a:cs typeface="Arial" panose="020B0604020202020204" pitchFamily="34" charset="0"/>
                  </a:rPr>
                  <a:t>0</a:t>
                </a:r>
                <a:r>
                  <a:rPr lang="vi-VN" sz="3800" dirty="0">
                    <a:solidFill>
                      <a:schemeClr val="accent4">
                        <a:lumMod val="50000"/>
                      </a:schemeClr>
                    </a:solidFill>
                    <a:latin typeface="Arial" panose="020B0604020202020204" pitchFamily="34" charset="0"/>
                    <a:cs typeface="Arial" panose="020B0604020202020204" pitchFamily="34" charset="0"/>
                  </a:rPr>
                  <a:t>C</a:t>
                </a:r>
                <a:endParaRPr lang="en-US" sz="3800" dirty="0">
                  <a:solidFill>
                    <a:schemeClr val="accent4">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3800" dirty="0">
                    <a:solidFill>
                      <a:schemeClr val="accent6">
                        <a:lumMod val="75000"/>
                      </a:schemeClr>
                    </a:solidFill>
                    <a:latin typeface="Arial" panose="020B0604020202020204" pitchFamily="34" charset="0"/>
                    <a:cs typeface="Arial" panose="020B0604020202020204" pitchFamily="34" charset="0"/>
                  </a:rPr>
                  <a:t>6.</a:t>
                </a:r>
                <a:r>
                  <a:rPr lang="en-US" sz="3800" dirty="0">
                    <a:solidFill>
                      <a:srgbClr val="00B050"/>
                    </a:solidFill>
                    <a:latin typeface="Arial" panose="020B0604020202020204" pitchFamily="34" charset="0"/>
                    <a:cs typeface="Arial" panose="020B0604020202020204" pitchFamily="34" charset="0"/>
                  </a:rPr>
                  <a:t> </a:t>
                </a:r>
                <a:r>
                  <a:rPr lang="vi-VN" sz="3800" dirty="0">
                    <a:solidFill>
                      <a:srgbClr val="00B050"/>
                    </a:solidFill>
                    <a:latin typeface="Arial" panose="020B0604020202020204" pitchFamily="34" charset="0"/>
                    <a:cs typeface="Arial" panose="020B0604020202020204" pitchFamily="34" charset="0"/>
                  </a:rPr>
                  <a:t>   </a:t>
                </a:r>
                <a14:m>
                  <m:oMath xmlns:m="http://schemas.openxmlformats.org/officeDocument/2006/math">
                    <m:f>
                      <m:fPr>
                        <m:ctrlPr>
                          <a:rPr lang="en-US" sz="3800" i="1" smtClean="0">
                            <a:solidFill>
                              <a:srgbClr val="006600"/>
                            </a:solidFill>
                            <a:latin typeface="Cambria Math" panose="02040503050406030204" pitchFamily="18" charset="0"/>
                            <a:cs typeface="Times New Roman" panose="02020603050405020304" pitchFamily="18" charset="0"/>
                          </a:rPr>
                        </m:ctrlPr>
                      </m:fPr>
                      <m:num>
                        <m:r>
                          <a:rPr lang="vi-VN" sz="3800" i="1">
                            <a:solidFill>
                              <a:srgbClr val="006600"/>
                            </a:solidFill>
                            <a:latin typeface="Cambria Math" panose="02040503050406030204" pitchFamily="18" charset="0"/>
                            <a:cs typeface="Times New Roman" panose="02020603050405020304" pitchFamily="18" charset="0"/>
                          </a:rPr>
                          <m:t>1</m:t>
                        </m:r>
                      </m:num>
                      <m:den>
                        <m:r>
                          <a:rPr lang="vi-VN" sz="3800" i="1">
                            <a:solidFill>
                              <a:srgbClr val="006600"/>
                            </a:solidFill>
                            <a:latin typeface="Cambria Math" panose="02040503050406030204" pitchFamily="18" charset="0"/>
                            <a:cs typeface="Times New Roman" panose="02020603050405020304" pitchFamily="18" charset="0"/>
                          </a:rPr>
                          <m:t>2</m:t>
                        </m:r>
                      </m:den>
                    </m:f>
                  </m:oMath>
                </a14:m>
                <a:r>
                  <a:rPr lang="en-US" sz="3800" dirty="0">
                    <a:solidFill>
                      <a:srgbClr val="006600"/>
                    </a:solidFill>
                    <a:latin typeface="Arial" panose="020B0604020202020204" pitchFamily="34" charset="0"/>
                    <a:cs typeface="Arial" panose="020B0604020202020204" pitchFamily="34" charset="0"/>
                  </a:rPr>
                  <a:t> H</a:t>
                </a:r>
                <a:r>
                  <a:rPr lang="en-US" sz="3800" baseline="-25000" dirty="0">
                    <a:solidFill>
                      <a:srgbClr val="006600"/>
                    </a:solidFill>
                    <a:latin typeface="Arial" panose="020B0604020202020204" pitchFamily="34" charset="0"/>
                    <a:cs typeface="Arial" panose="020B0604020202020204" pitchFamily="34" charset="0"/>
                  </a:rPr>
                  <a:t>2</a:t>
                </a:r>
                <a:r>
                  <a:rPr lang="en-US" sz="3800" dirty="0">
                    <a:solidFill>
                      <a:srgbClr val="006600"/>
                    </a:solidFill>
                    <a:latin typeface="Arial" panose="020B0604020202020204" pitchFamily="34" charset="0"/>
                    <a:cs typeface="Arial" panose="020B0604020202020204" pitchFamily="34" charset="0"/>
                  </a:rPr>
                  <a:t>(k) + </a:t>
                </a:r>
                <a14:m>
                  <m:oMath xmlns:m="http://schemas.openxmlformats.org/officeDocument/2006/math">
                    <m:f>
                      <m:fPr>
                        <m:ctrlPr>
                          <a:rPr lang="en-US" sz="3800" i="1">
                            <a:solidFill>
                              <a:srgbClr val="006600"/>
                            </a:solidFill>
                            <a:latin typeface="Cambria Math" panose="02040503050406030204" pitchFamily="18" charset="0"/>
                            <a:cs typeface="Times New Roman" panose="02020603050405020304" pitchFamily="18" charset="0"/>
                          </a:rPr>
                        </m:ctrlPr>
                      </m:fPr>
                      <m:num>
                        <m:r>
                          <a:rPr lang="vi-VN" sz="3800" i="1">
                            <a:solidFill>
                              <a:srgbClr val="006600"/>
                            </a:solidFill>
                            <a:latin typeface="Cambria Math" panose="02040503050406030204" pitchFamily="18" charset="0"/>
                            <a:cs typeface="Times New Roman" panose="02020603050405020304" pitchFamily="18" charset="0"/>
                          </a:rPr>
                          <m:t>1</m:t>
                        </m:r>
                      </m:num>
                      <m:den>
                        <m:r>
                          <a:rPr lang="vi-VN" sz="3800" i="1">
                            <a:solidFill>
                              <a:srgbClr val="006600"/>
                            </a:solidFill>
                            <a:latin typeface="Cambria Math" panose="02040503050406030204" pitchFamily="18" charset="0"/>
                            <a:cs typeface="Times New Roman" panose="02020603050405020304" pitchFamily="18" charset="0"/>
                          </a:rPr>
                          <m:t>2</m:t>
                        </m:r>
                      </m:den>
                    </m:f>
                  </m:oMath>
                </a14:m>
                <a:r>
                  <a:rPr lang="en-US" sz="3800" dirty="0">
                    <a:solidFill>
                      <a:srgbClr val="006600"/>
                    </a:solidFill>
                    <a:latin typeface="Arial" panose="020B0604020202020204" pitchFamily="34" charset="0"/>
                    <a:cs typeface="Arial" panose="020B0604020202020204" pitchFamily="34" charset="0"/>
                  </a:rPr>
                  <a:t> I</a:t>
                </a:r>
                <a:r>
                  <a:rPr lang="en-US" sz="3800" baseline="-25000" dirty="0">
                    <a:solidFill>
                      <a:srgbClr val="006600"/>
                    </a:solidFill>
                    <a:latin typeface="Arial" panose="020B0604020202020204" pitchFamily="34" charset="0"/>
                    <a:cs typeface="Arial" panose="020B0604020202020204" pitchFamily="34" charset="0"/>
                  </a:rPr>
                  <a:t>2</a:t>
                </a:r>
                <a:r>
                  <a:rPr lang="en-US" sz="3800" dirty="0">
                    <a:solidFill>
                      <a:srgbClr val="006600"/>
                    </a:solidFill>
                    <a:latin typeface="Arial" panose="020B0604020202020204" pitchFamily="34" charset="0"/>
                    <a:cs typeface="Arial" panose="020B0604020202020204" pitchFamily="34" charset="0"/>
                  </a:rPr>
                  <a:t>(r)  +   </a:t>
                </a:r>
                <a:r>
                  <a:rPr lang="en-US" sz="3800" dirty="0" err="1">
                    <a:solidFill>
                      <a:srgbClr val="006600"/>
                    </a:solidFill>
                    <a:latin typeface="Arial" panose="020B0604020202020204" pitchFamily="34" charset="0"/>
                    <a:cs typeface="Arial" panose="020B0604020202020204" pitchFamily="34" charset="0"/>
                  </a:rPr>
                  <a:t>aq</a:t>
                </a:r>
                <a:r>
                  <a:rPr lang="en-US" sz="3800" dirty="0">
                    <a:solidFill>
                      <a:srgbClr val="006600"/>
                    </a:solidFill>
                    <a:latin typeface="Arial" panose="020B0604020202020204" pitchFamily="34" charset="0"/>
                    <a:cs typeface="Arial" panose="020B0604020202020204" pitchFamily="34" charset="0"/>
                  </a:rPr>
                  <a:t>    =   HI(</a:t>
                </a:r>
                <a:r>
                  <a:rPr lang="en-US" sz="3800" dirty="0" err="1">
                    <a:solidFill>
                      <a:srgbClr val="006600"/>
                    </a:solidFill>
                    <a:latin typeface="Arial" panose="020B0604020202020204" pitchFamily="34" charset="0"/>
                    <a:cs typeface="Arial" panose="020B0604020202020204" pitchFamily="34" charset="0"/>
                  </a:rPr>
                  <a:t>aq</a:t>
                </a:r>
                <a:r>
                  <a:rPr lang="en-US" sz="3800" dirty="0">
                    <a:solidFill>
                      <a:srgbClr val="006600"/>
                    </a:solidFill>
                    <a:latin typeface="Arial" panose="020B0604020202020204" pitchFamily="34" charset="0"/>
                    <a:cs typeface="Arial" panose="020B0604020202020204" pitchFamily="34" charset="0"/>
                  </a:rPr>
                  <a:t>)  </a:t>
                </a:r>
                <a:r>
                  <a:rPr lang="vi-VN" sz="3800" dirty="0">
                    <a:solidFill>
                      <a:srgbClr val="006600"/>
                    </a:solidFill>
                    <a:latin typeface="Arial" panose="020B0604020202020204" pitchFamily="34" charset="0"/>
                    <a:cs typeface="Arial" panose="020B0604020202020204" pitchFamily="34" charset="0"/>
                  </a:rPr>
                  <a:t>; </a:t>
                </a:r>
                <a:r>
                  <a:rPr lang="en-US" sz="3800" dirty="0">
                    <a:solidFill>
                      <a:srgbClr val="006600"/>
                    </a:solidFill>
                    <a:latin typeface="Arial" panose="020B0604020202020204" pitchFamily="34" charset="0"/>
                    <a:cs typeface="Arial" panose="020B0604020202020204" pitchFamily="34" charset="0"/>
                  </a:rPr>
                  <a:t>  </a:t>
                </a:r>
                <a:r>
                  <a:rPr lang="vi-VN" sz="3800" dirty="0">
                    <a:solidFill>
                      <a:srgbClr val="006600"/>
                    </a:solidFill>
                    <a:latin typeface="Arial" panose="020B0604020202020204" pitchFamily="34" charset="0"/>
                    <a:cs typeface="Arial" panose="020B0604020202020204" pitchFamily="34" charset="0"/>
                  </a:rPr>
                  <a:t>25</a:t>
                </a:r>
                <a:r>
                  <a:rPr lang="vi-VN" sz="3800" baseline="30000" dirty="0">
                    <a:solidFill>
                      <a:srgbClr val="006600"/>
                    </a:solidFill>
                    <a:latin typeface="Arial" panose="020B0604020202020204" pitchFamily="34" charset="0"/>
                    <a:cs typeface="Arial" panose="020B0604020202020204" pitchFamily="34" charset="0"/>
                  </a:rPr>
                  <a:t>0</a:t>
                </a:r>
                <a:r>
                  <a:rPr lang="vi-VN" sz="3800" dirty="0">
                    <a:solidFill>
                      <a:srgbClr val="006600"/>
                    </a:solidFill>
                    <a:latin typeface="Arial" panose="020B0604020202020204" pitchFamily="34" charset="0"/>
                    <a:cs typeface="Arial" panose="020B0604020202020204" pitchFamily="34" charset="0"/>
                  </a:rPr>
                  <a:t>C</a:t>
                </a:r>
                <a:endParaRPr lang="en-US" sz="3800" dirty="0">
                  <a:solidFill>
                    <a:srgbClr val="006600"/>
                  </a:solidFill>
                  <a:latin typeface="Arial" panose="020B0604020202020204" pitchFamily="34" charset="0"/>
                  <a:cs typeface="Arial" panose="020B0604020202020204"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2C5C7C2-8597-4963-888A-DF874C7C3B61}"/>
                  </a:ext>
                </a:extLst>
              </p:cNvPr>
              <p:cNvSpPr>
                <a:spLocks noGrp="1" noRot="1" noChangeAspect="1" noMove="1" noResize="1" noEditPoints="1" noAdjustHandles="1" noChangeArrowheads="1" noChangeShapeType="1" noTextEdit="1"/>
              </p:cNvSpPr>
              <p:nvPr>
                <p:ph idx="1"/>
              </p:nvPr>
            </p:nvSpPr>
            <p:spPr>
              <a:xfrm>
                <a:off x="411276" y="0"/>
                <a:ext cx="11948719" cy="6858000"/>
              </a:xfrm>
              <a:blipFill>
                <a:blip r:embed="rId2"/>
                <a:stretch>
                  <a:fillRect l="-1479" t="-178" b="-533"/>
                </a:stretch>
              </a:blipFill>
            </p:spPr>
            <p:txBody>
              <a:bodyPr/>
              <a:lstStyle/>
              <a:p>
                <a:r>
                  <a:rPr lang="en-US">
                    <a:noFill/>
                  </a:rPr>
                  <a:t> </a:t>
                </a:r>
              </a:p>
            </p:txBody>
          </p:sp>
        </mc:Fallback>
      </mc:AlternateContent>
    </p:spTree>
    <p:extLst>
      <p:ext uri="{BB962C8B-B14F-4D97-AF65-F5344CB8AC3E}">
        <p14:creationId xmlns:p14="http://schemas.microsoft.com/office/powerpoint/2010/main" val="10400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5B1B2-9B0C-4489-9A60-C2D716CB9FE3}"/>
              </a:ext>
            </a:extLst>
          </p:cNvPr>
          <p:cNvSpPr>
            <a:spLocks noGrp="1"/>
          </p:cNvSpPr>
          <p:nvPr>
            <p:ph idx="1"/>
          </p:nvPr>
        </p:nvSpPr>
        <p:spPr>
          <a:xfrm>
            <a:off x="461681" y="0"/>
            <a:ext cx="11457791" cy="6564528"/>
          </a:xfrm>
        </p:spPr>
        <p:txBody>
          <a:bodyPr>
            <a:normAutofit fontScale="85000" lnSpcReduction="20000"/>
          </a:bodyPr>
          <a:lstStyle/>
          <a:p>
            <a:pPr marL="0" indent="0">
              <a:lnSpc>
                <a:spcPct val="160000"/>
              </a:lnSpc>
              <a:buNone/>
            </a:pPr>
            <a:r>
              <a:rPr lang="en-US" sz="3800" b="1" dirty="0">
                <a:latin typeface="Arial" panose="020B0604020202020204" pitchFamily="34" charset="0"/>
                <a:cs typeface="Arial" panose="020B0604020202020204" pitchFamily="34" charset="0"/>
              </a:rPr>
              <a:t>C</a:t>
            </a:r>
            <a:r>
              <a:rPr lang="vi-VN" sz="3800" b="1" dirty="0">
                <a:latin typeface="Arial" panose="020B0604020202020204" pitchFamily="34" charset="0"/>
                <a:cs typeface="Arial" panose="020B0604020202020204" pitchFamily="34" charset="0"/>
              </a:rPr>
              <a:t>âu</a:t>
            </a:r>
            <a:r>
              <a:rPr lang="en-US" sz="3800" b="1" dirty="0">
                <a:latin typeface="Arial" panose="020B0604020202020204" pitchFamily="34" charset="0"/>
                <a:cs typeface="Arial" panose="020B0604020202020204" pitchFamily="34" charset="0"/>
              </a:rPr>
              <a:t> </a:t>
            </a:r>
            <a:r>
              <a:rPr lang="en-US" sz="3800" b="1" dirty="0" smtClean="0">
                <a:latin typeface="Arial" panose="020B0604020202020204" pitchFamily="34" charset="0"/>
                <a:cs typeface="Arial" panose="020B0604020202020204" pitchFamily="34" charset="0"/>
              </a:rPr>
              <a:t>12</a:t>
            </a:r>
            <a:r>
              <a:rPr lang="vi-VN" sz="3800" dirty="0" smtClean="0">
                <a:latin typeface="Arial" panose="020B0604020202020204" pitchFamily="34" charset="0"/>
                <a:cs typeface="Arial" panose="020B0604020202020204" pitchFamily="34" charset="0"/>
              </a:rPr>
              <a:t>. </a:t>
            </a:r>
            <a:r>
              <a:rPr lang="vi-VN" sz="3800" dirty="0">
                <a:latin typeface="Arial" panose="020B0604020202020204" pitchFamily="34" charset="0"/>
                <a:cs typeface="Arial" panose="020B0604020202020204" pitchFamily="34" charset="0"/>
              </a:rPr>
              <a:t>Chọn phát biểu </a:t>
            </a:r>
            <a:r>
              <a:rPr lang="vi-VN" sz="3800" b="1" dirty="0">
                <a:latin typeface="Arial" panose="020B0604020202020204" pitchFamily="34" charset="0"/>
                <a:cs typeface="Arial" panose="020B0604020202020204" pitchFamily="34" charset="0"/>
              </a:rPr>
              <a:t>đúng</a:t>
            </a:r>
            <a:r>
              <a:rPr lang="vi-VN" sz="3800" dirty="0">
                <a:latin typeface="Arial" panose="020B0604020202020204" pitchFamily="34" charset="0"/>
                <a:cs typeface="Arial" panose="020B0604020202020204" pitchFamily="34" charset="0"/>
              </a:rPr>
              <a:t> về hằng số cân bằng</a:t>
            </a:r>
            <a:r>
              <a:rPr lang="en-US" sz="3800" dirty="0">
                <a:latin typeface="Arial" panose="020B0604020202020204" pitchFamily="34" charset="0"/>
                <a:cs typeface="Arial" panose="020B0604020202020204" pitchFamily="34" charset="0"/>
              </a:rPr>
              <a:t> (</a:t>
            </a:r>
            <a:r>
              <a:rPr lang="en-US" sz="3800" dirty="0" err="1">
                <a:latin typeface="Arial" panose="020B0604020202020204" pitchFamily="34" charset="0"/>
                <a:cs typeface="Arial" panose="020B0604020202020204" pitchFamily="34" charset="0"/>
              </a:rPr>
              <a:t>K</a:t>
            </a:r>
            <a:r>
              <a:rPr lang="en-US" sz="3800" baseline="-25000" dirty="0" err="1">
                <a:latin typeface="Arial" panose="020B0604020202020204" pitchFamily="34" charset="0"/>
                <a:cs typeface="Arial" panose="020B0604020202020204" pitchFamily="34" charset="0"/>
              </a:rPr>
              <a:t>p</a:t>
            </a:r>
            <a:r>
              <a:rPr lang="en-US" sz="3800" dirty="0">
                <a:latin typeface="Arial" panose="020B0604020202020204" pitchFamily="34" charset="0"/>
                <a:cs typeface="Arial" panose="020B0604020202020204" pitchFamily="34" charset="0"/>
              </a:rPr>
              <a:t> , K</a:t>
            </a:r>
            <a:r>
              <a:rPr lang="en-US" sz="3800" baseline="-25000" dirty="0">
                <a:latin typeface="Arial" panose="020B0604020202020204" pitchFamily="34" charset="0"/>
                <a:cs typeface="Arial" panose="020B0604020202020204" pitchFamily="34" charset="0"/>
              </a:rPr>
              <a:t>c</a:t>
            </a:r>
            <a:r>
              <a:rPr lang="en-US" sz="3800" dirty="0">
                <a:latin typeface="Arial" panose="020B0604020202020204" pitchFamily="34" charset="0"/>
                <a:cs typeface="Arial" panose="020B0604020202020204" pitchFamily="34" charset="0"/>
              </a:rPr>
              <a:t>)</a:t>
            </a:r>
            <a:r>
              <a:rPr lang="vi-VN" sz="3800" dirty="0">
                <a:latin typeface="Arial" panose="020B0604020202020204" pitchFamily="34" charset="0"/>
                <a:cs typeface="Arial" panose="020B0604020202020204" pitchFamily="34" charset="0"/>
              </a:rPr>
              <a:t>: </a:t>
            </a:r>
          </a:p>
          <a:p>
            <a:pPr marL="514350" indent="-514350">
              <a:lnSpc>
                <a:spcPct val="160000"/>
              </a:lnSpc>
              <a:buAutoNum type="arabicPeriod"/>
            </a:pPr>
            <a:r>
              <a:rPr lang="vi-VN" sz="3800" dirty="0">
                <a:solidFill>
                  <a:srgbClr val="00B050"/>
                </a:solidFill>
                <a:latin typeface="Arial" panose="020B0604020202020204" pitchFamily="34" charset="0"/>
                <a:cs typeface="Arial" panose="020B0604020202020204" pitchFamily="34" charset="0"/>
              </a:rPr>
              <a:t>Là hằng số ở nhiệt độ nhất định</a:t>
            </a:r>
            <a:r>
              <a:rPr lang="en-US" sz="3800" dirty="0">
                <a:solidFill>
                  <a:srgbClr val="00B050"/>
                </a:solidFill>
                <a:latin typeface="Arial" panose="020B0604020202020204" pitchFamily="34" charset="0"/>
                <a:cs typeface="Arial" panose="020B0604020202020204" pitchFamily="34" charset="0"/>
              </a:rPr>
              <a:t> </a:t>
            </a:r>
            <a:r>
              <a:rPr lang="en-US" sz="3800" dirty="0" err="1">
                <a:solidFill>
                  <a:srgbClr val="00B050"/>
                </a:solidFill>
                <a:latin typeface="Arial" panose="020B0604020202020204" pitchFamily="34" charset="0"/>
                <a:cs typeface="Arial" panose="020B0604020202020204" pitchFamily="34" charset="0"/>
              </a:rPr>
              <a:t>và</a:t>
            </a:r>
            <a:r>
              <a:rPr lang="en-US" sz="3800" dirty="0">
                <a:solidFill>
                  <a:srgbClr val="00B050"/>
                </a:solidFill>
                <a:latin typeface="Arial" panose="020B0604020202020204" pitchFamily="34" charset="0"/>
                <a:cs typeface="Arial" panose="020B0604020202020204" pitchFamily="34" charset="0"/>
              </a:rPr>
              <a:t> </a:t>
            </a:r>
            <a:r>
              <a:rPr lang="en-US" sz="3800" dirty="0" err="1">
                <a:solidFill>
                  <a:srgbClr val="00B050"/>
                </a:solidFill>
                <a:latin typeface="Arial" panose="020B0604020202020204" pitchFamily="34" charset="0"/>
                <a:cs typeface="Arial" panose="020B0604020202020204" pitchFamily="34" charset="0"/>
              </a:rPr>
              <a:t>không</a:t>
            </a:r>
            <a:r>
              <a:rPr lang="en-US" sz="3800" dirty="0">
                <a:solidFill>
                  <a:srgbClr val="00B050"/>
                </a:solidFill>
                <a:latin typeface="Arial" panose="020B0604020202020204" pitchFamily="34" charset="0"/>
                <a:cs typeface="Arial" panose="020B0604020202020204" pitchFamily="34" charset="0"/>
              </a:rPr>
              <a:t> </a:t>
            </a:r>
            <a:r>
              <a:rPr lang="en-US" sz="3800" dirty="0" err="1">
                <a:solidFill>
                  <a:srgbClr val="00B050"/>
                </a:solidFill>
                <a:latin typeface="Arial" panose="020B0604020202020204" pitchFamily="34" charset="0"/>
                <a:cs typeface="Arial" panose="020B0604020202020204" pitchFamily="34" charset="0"/>
              </a:rPr>
              <a:t>có</a:t>
            </a:r>
            <a:r>
              <a:rPr lang="en-US" sz="3800" dirty="0">
                <a:solidFill>
                  <a:srgbClr val="00B050"/>
                </a:solidFill>
                <a:latin typeface="Arial" panose="020B0604020202020204" pitchFamily="34" charset="0"/>
                <a:cs typeface="Arial" panose="020B0604020202020204" pitchFamily="34" charset="0"/>
              </a:rPr>
              <a:t> </a:t>
            </a:r>
            <a:r>
              <a:rPr lang="en-US" sz="3800" dirty="0" err="1">
                <a:solidFill>
                  <a:srgbClr val="00B050"/>
                </a:solidFill>
                <a:latin typeface="Arial" panose="020B0604020202020204" pitchFamily="34" charset="0"/>
                <a:cs typeface="Arial" panose="020B0604020202020204" pitchFamily="34" charset="0"/>
              </a:rPr>
              <a:t>thứ</a:t>
            </a:r>
            <a:r>
              <a:rPr lang="en-US" sz="3800" dirty="0">
                <a:solidFill>
                  <a:srgbClr val="00B050"/>
                </a:solidFill>
                <a:latin typeface="Arial" panose="020B0604020202020204" pitchFamily="34" charset="0"/>
                <a:cs typeface="Arial" panose="020B0604020202020204" pitchFamily="34" charset="0"/>
              </a:rPr>
              <a:t> </a:t>
            </a:r>
            <a:r>
              <a:rPr lang="en-US" sz="3800" dirty="0" err="1">
                <a:solidFill>
                  <a:srgbClr val="00B050"/>
                </a:solidFill>
                <a:latin typeface="Arial" panose="020B0604020202020204" pitchFamily="34" charset="0"/>
                <a:cs typeface="Arial" panose="020B0604020202020204" pitchFamily="34" charset="0"/>
              </a:rPr>
              <a:t>nguyên</a:t>
            </a:r>
            <a:r>
              <a:rPr lang="vi-VN" sz="3800" dirty="0">
                <a:solidFill>
                  <a:srgbClr val="00B050"/>
                </a:solidFill>
                <a:latin typeface="Arial" panose="020B0604020202020204" pitchFamily="34" charset="0"/>
                <a:cs typeface="Arial" panose="020B0604020202020204" pitchFamily="34" charset="0"/>
              </a:rPr>
              <a:t>.</a:t>
            </a:r>
            <a:endParaRPr lang="en-US" sz="3800" dirty="0">
              <a:solidFill>
                <a:srgbClr val="00B050"/>
              </a:solidFill>
              <a:latin typeface="Arial" panose="020B0604020202020204" pitchFamily="34" charset="0"/>
              <a:cs typeface="Arial" panose="020B0604020202020204" pitchFamily="34" charset="0"/>
            </a:endParaRPr>
          </a:p>
          <a:p>
            <a:pPr marL="514350" indent="-514350">
              <a:lnSpc>
                <a:spcPct val="160000"/>
              </a:lnSpc>
              <a:buFont typeface="Arial" panose="020B0604020202020204" pitchFamily="34" charset="0"/>
              <a:buAutoNum type="arabicPeriod"/>
            </a:pPr>
            <a:r>
              <a:rPr lang="vi-VN" sz="3800" dirty="0">
                <a:solidFill>
                  <a:srgbClr val="C00000"/>
                </a:solidFill>
                <a:latin typeface="Arial" panose="020B0604020202020204" pitchFamily="34" charset="0"/>
                <a:cs typeface="Arial" panose="020B0604020202020204" pitchFamily="34" charset="0"/>
              </a:rPr>
              <a:t>Phụ thuộc vào bản chất phản ứng và nhiệt độ.</a:t>
            </a:r>
            <a:endParaRPr lang="en-US" sz="3800" dirty="0">
              <a:solidFill>
                <a:srgbClr val="C00000"/>
              </a:solidFill>
              <a:latin typeface="Arial" panose="020B0604020202020204" pitchFamily="34" charset="0"/>
              <a:cs typeface="Arial" panose="020B0604020202020204" pitchFamily="34" charset="0"/>
            </a:endParaRPr>
          </a:p>
          <a:p>
            <a:pPr marL="514350" indent="-514350">
              <a:lnSpc>
                <a:spcPct val="160000"/>
              </a:lnSpc>
              <a:buFont typeface="Arial" panose="020B0604020202020204" pitchFamily="34" charset="0"/>
              <a:buAutoNum type="arabicPeriod"/>
            </a:pPr>
            <a:r>
              <a:rPr lang="en-US" sz="3800" dirty="0" err="1">
                <a:solidFill>
                  <a:srgbClr val="CC00CC"/>
                </a:solidFill>
                <a:latin typeface="Arial" panose="020B0604020202020204" pitchFamily="34" charset="0"/>
                <a:cs typeface="Arial" panose="020B0604020202020204" pitchFamily="34" charset="0"/>
              </a:rPr>
              <a:t>Phản</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ứng</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thu</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nhiệt</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thì</a:t>
            </a:r>
            <a:r>
              <a:rPr lang="en-US" sz="3800" dirty="0">
                <a:solidFill>
                  <a:srgbClr val="CC00CC"/>
                </a:solidFill>
                <a:latin typeface="Arial" panose="020B0604020202020204" pitchFamily="34" charset="0"/>
                <a:cs typeface="Arial" panose="020B0604020202020204" pitchFamily="34" charset="0"/>
              </a:rPr>
              <a:t> K </a:t>
            </a:r>
            <a:r>
              <a:rPr lang="en-US" sz="3800" dirty="0" err="1">
                <a:solidFill>
                  <a:srgbClr val="CC00CC"/>
                </a:solidFill>
                <a:latin typeface="Arial" panose="020B0604020202020204" pitchFamily="34" charset="0"/>
                <a:cs typeface="Arial" panose="020B0604020202020204" pitchFamily="34" charset="0"/>
              </a:rPr>
              <a:t>tăng</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theo</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nhiệt</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độ</a:t>
            </a:r>
            <a:r>
              <a:rPr lang="en-US" sz="3800" dirty="0">
                <a:solidFill>
                  <a:srgbClr val="CC00CC"/>
                </a:solidFill>
                <a:latin typeface="Arial" panose="020B0604020202020204" pitchFamily="34" charset="0"/>
                <a:cs typeface="Arial" panose="020B0604020202020204" pitchFamily="34" charset="0"/>
              </a:rPr>
              <a:t>.</a:t>
            </a:r>
          </a:p>
          <a:p>
            <a:pPr marL="514350" indent="-514350">
              <a:lnSpc>
                <a:spcPct val="160000"/>
              </a:lnSpc>
              <a:buFont typeface="Arial" panose="020B0604020202020204" pitchFamily="34" charset="0"/>
              <a:buAutoNum type="arabicPeriod"/>
            </a:pPr>
            <a:r>
              <a:rPr lang="en-US" sz="3800" dirty="0" err="1">
                <a:solidFill>
                  <a:srgbClr val="CC00CC"/>
                </a:solidFill>
                <a:latin typeface="Arial" panose="020B0604020202020204" pitchFamily="34" charset="0"/>
                <a:cs typeface="Arial" panose="020B0604020202020204" pitchFamily="34" charset="0"/>
              </a:rPr>
              <a:t>Phản</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ứng</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tỏa</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nhiệt</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thì</a:t>
            </a:r>
            <a:r>
              <a:rPr lang="en-US" sz="3800" dirty="0">
                <a:solidFill>
                  <a:srgbClr val="CC00CC"/>
                </a:solidFill>
                <a:latin typeface="Arial" panose="020B0604020202020204" pitchFamily="34" charset="0"/>
                <a:cs typeface="Arial" panose="020B0604020202020204" pitchFamily="34" charset="0"/>
              </a:rPr>
              <a:t> K </a:t>
            </a:r>
            <a:r>
              <a:rPr lang="en-US" sz="3800" dirty="0" err="1">
                <a:solidFill>
                  <a:srgbClr val="CC00CC"/>
                </a:solidFill>
                <a:latin typeface="Arial" panose="020B0604020202020204" pitchFamily="34" charset="0"/>
                <a:cs typeface="Arial" panose="020B0604020202020204" pitchFamily="34" charset="0"/>
              </a:rPr>
              <a:t>giảm</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khi</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nhiệt</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độ</a:t>
            </a:r>
            <a:r>
              <a:rPr lang="en-US" sz="3800" dirty="0">
                <a:solidFill>
                  <a:srgbClr val="CC00CC"/>
                </a:solidFill>
                <a:latin typeface="Arial" panose="020B0604020202020204" pitchFamily="34" charset="0"/>
                <a:cs typeface="Arial" panose="020B0604020202020204" pitchFamily="34" charset="0"/>
              </a:rPr>
              <a:t> </a:t>
            </a:r>
            <a:r>
              <a:rPr lang="en-US" sz="3800" dirty="0" err="1">
                <a:solidFill>
                  <a:srgbClr val="CC00CC"/>
                </a:solidFill>
                <a:latin typeface="Arial" panose="020B0604020202020204" pitchFamily="34" charset="0"/>
                <a:cs typeface="Arial" panose="020B0604020202020204" pitchFamily="34" charset="0"/>
              </a:rPr>
              <a:t>tăng</a:t>
            </a:r>
            <a:r>
              <a:rPr lang="en-US" sz="3800" dirty="0">
                <a:solidFill>
                  <a:srgbClr val="CC00CC"/>
                </a:solidFill>
                <a:latin typeface="Arial" panose="020B0604020202020204" pitchFamily="34" charset="0"/>
                <a:cs typeface="Arial" panose="020B0604020202020204" pitchFamily="34" charset="0"/>
              </a:rPr>
              <a:t>.</a:t>
            </a:r>
            <a:endParaRPr lang="vi-VN" sz="3800" dirty="0">
              <a:solidFill>
                <a:srgbClr val="CC00CC"/>
              </a:solidFill>
              <a:latin typeface="Arial" panose="020B0604020202020204" pitchFamily="34" charset="0"/>
              <a:cs typeface="Arial" panose="020B0604020202020204" pitchFamily="34" charset="0"/>
            </a:endParaRPr>
          </a:p>
          <a:p>
            <a:pPr marL="0" indent="0">
              <a:lnSpc>
                <a:spcPct val="160000"/>
              </a:lnSpc>
              <a:buNone/>
            </a:pPr>
            <a:r>
              <a:rPr lang="en-US" sz="3800" dirty="0">
                <a:latin typeface="Arial" panose="020B0604020202020204" pitchFamily="34" charset="0"/>
                <a:cs typeface="Arial" panose="020B0604020202020204" pitchFamily="34" charset="0"/>
              </a:rPr>
              <a:t>5</a:t>
            </a:r>
            <a:r>
              <a:rPr lang="vi-VN" sz="3800" dirty="0">
                <a:latin typeface="Arial" panose="020B0604020202020204" pitchFamily="34" charset="0"/>
                <a:cs typeface="Arial" panose="020B0604020202020204" pitchFamily="34" charset="0"/>
              </a:rPr>
              <a:t>. Khi K</a:t>
            </a:r>
            <a:r>
              <a:rPr lang="en-US" sz="3800" dirty="0">
                <a:latin typeface="Arial" panose="020B0604020202020204" pitchFamily="34" charset="0"/>
                <a:cs typeface="Arial" panose="020B0604020202020204" pitchFamily="34" charset="0"/>
              </a:rPr>
              <a:t> &gt; </a:t>
            </a:r>
            <a:r>
              <a:rPr lang="vi-VN" sz="3800" dirty="0">
                <a:latin typeface="Arial" panose="020B0604020202020204" pitchFamily="34" charset="0"/>
                <a:cs typeface="Arial" panose="020B0604020202020204" pitchFamily="34" charset="0"/>
              </a:rPr>
              <a:t>10</a:t>
            </a:r>
            <a:r>
              <a:rPr lang="vi-VN" sz="3800" baseline="30000" dirty="0">
                <a:latin typeface="Arial" panose="020B0604020202020204" pitchFamily="34" charset="0"/>
                <a:cs typeface="Arial" panose="020B0604020202020204" pitchFamily="34" charset="0"/>
              </a:rPr>
              <a:t>7</a:t>
            </a:r>
            <a:r>
              <a:rPr lang="vi-VN" sz="3800" dirty="0">
                <a:latin typeface="Arial" panose="020B0604020202020204" pitchFamily="34" charset="0"/>
                <a:cs typeface="Arial" panose="020B0604020202020204" pitchFamily="34" charset="0"/>
              </a:rPr>
              <a:t> phản ứng xem </a:t>
            </a:r>
            <a:r>
              <a:rPr lang="en-US" sz="3800" dirty="0" err="1">
                <a:latin typeface="Arial" panose="020B0604020202020204" pitchFamily="34" charset="0"/>
                <a:cs typeface="Arial" panose="020B0604020202020204" pitchFamily="34" charset="0"/>
              </a:rPr>
              <a:t>như</a:t>
            </a:r>
            <a:r>
              <a:rPr lang="en-US" sz="3800" dirty="0">
                <a:latin typeface="Arial" panose="020B0604020202020204" pitchFamily="34" charset="0"/>
                <a:cs typeface="Arial" panose="020B0604020202020204" pitchFamily="34" charset="0"/>
              </a:rPr>
              <a:t> </a:t>
            </a:r>
            <a:r>
              <a:rPr lang="vi-VN" sz="3800" dirty="0">
                <a:latin typeface="Arial" panose="020B0604020202020204" pitchFamily="34" charset="0"/>
                <a:cs typeface="Arial" panose="020B0604020202020204" pitchFamily="34" charset="0"/>
              </a:rPr>
              <a:t>hoàn toàn.</a:t>
            </a:r>
          </a:p>
          <a:p>
            <a:pPr marL="0" indent="0">
              <a:lnSpc>
                <a:spcPct val="160000"/>
              </a:lnSpc>
              <a:buNone/>
            </a:pPr>
            <a:r>
              <a:rPr lang="en-US" sz="3800" dirty="0">
                <a:solidFill>
                  <a:srgbClr val="0000FF"/>
                </a:solidFill>
                <a:latin typeface="Arial" panose="020B0604020202020204" pitchFamily="34" charset="0"/>
                <a:cs typeface="Arial" panose="020B0604020202020204" pitchFamily="34" charset="0"/>
              </a:rPr>
              <a:t>6</a:t>
            </a:r>
            <a:r>
              <a:rPr lang="vi-VN" sz="3800" dirty="0">
                <a:solidFill>
                  <a:srgbClr val="0000FF"/>
                </a:solidFill>
                <a:latin typeface="Arial" panose="020B0604020202020204" pitchFamily="34" charset="0"/>
                <a:cs typeface="Arial" panose="020B0604020202020204" pitchFamily="34" charset="0"/>
              </a:rPr>
              <a:t>. Không thay đổi khi có mặt chất xúc tác.</a:t>
            </a:r>
          </a:p>
          <a:p>
            <a:pPr marL="0" indent="0">
              <a:lnSpc>
                <a:spcPct val="160000"/>
              </a:lnSpc>
              <a:buNone/>
            </a:pPr>
            <a:r>
              <a:rPr lang="en-US" sz="3800" dirty="0">
                <a:solidFill>
                  <a:schemeClr val="accent4">
                    <a:lumMod val="50000"/>
                  </a:schemeClr>
                </a:solidFill>
                <a:latin typeface="Arial" panose="020B0604020202020204" pitchFamily="34" charset="0"/>
                <a:cs typeface="Arial" panose="020B0604020202020204" pitchFamily="34" charset="0"/>
              </a:rPr>
              <a:t>7</a:t>
            </a:r>
            <a:r>
              <a:rPr lang="vi-VN" sz="3800" dirty="0">
                <a:solidFill>
                  <a:schemeClr val="accent4">
                    <a:lumMod val="50000"/>
                  </a:schemeClr>
                </a:solidFill>
                <a:latin typeface="Arial" panose="020B0604020202020204" pitchFamily="34" charset="0"/>
                <a:cs typeface="Arial" panose="020B0604020202020204" pitchFamily="34" charset="0"/>
              </a:rPr>
              <a:t>. </a:t>
            </a:r>
            <a:r>
              <a:rPr lang="vi-VN" sz="3800" b="1" u="sng" dirty="0">
                <a:solidFill>
                  <a:schemeClr val="accent4">
                    <a:lumMod val="50000"/>
                  </a:schemeClr>
                </a:solidFill>
                <a:latin typeface="Arial" panose="020B0604020202020204" pitchFamily="34" charset="0"/>
                <a:cs typeface="Arial" panose="020B0604020202020204" pitchFamily="34" charset="0"/>
              </a:rPr>
              <a:t>Không phụ thuộc vào nồng độ </a:t>
            </a:r>
            <a:r>
              <a:rPr lang="vi-VN" sz="3800" dirty="0">
                <a:solidFill>
                  <a:schemeClr val="accent4">
                    <a:lumMod val="50000"/>
                  </a:schemeClr>
                </a:solidFill>
                <a:latin typeface="Arial" panose="020B0604020202020204" pitchFamily="34" charset="0"/>
                <a:cs typeface="Arial" panose="020B0604020202020204" pitchFamily="34" charset="0"/>
              </a:rPr>
              <a:t>các chất trong pư.</a:t>
            </a: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C73F78-EA38-413D-B04A-7DD08D223D71}"/>
              </a:ext>
            </a:extLst>
          </p:cNvPr>
          <p:cNvSpPr txBox="1"/>
          <p:nvPr/>
        </p:nvSpPr>
        <p:spPr>
          <a:xfrm>
            <a:off x="7895337" y="4587944"/>
            <a:ext cx="5913193" cy="646331"/>
          </a:xfrm>
          <a:prstGeom prst="rect">
            <a:avLst/>
          </a:prstGeom>
          <a:noFill/>
        </p:spPr>
        <p:txBody>
          <a:bodyPr wrap="square" rtlCol="0">
            <a:spAutoFit/>
          </a:bodyPr>
          <a:lstStyle/>
          <a:p>
            <a:r>
              <a:rPr lang="vi-VN"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27391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868" y="101328"/>
            <a:ext cx="12046132" cy="7161620"/>
          </a:xfrm>
        </p:spPr>
        <p:txBody>
          <a:bodyPr>
            <a:normAutofit/>
          </a:bodyPr>
          <a:lstStyle/>
          <a:p>
            <a:pPr marL="0" indent="0">
              <a:lnSpc>
                <a:spcPct val="170000"/>
              </a:lnSpc>
              <a:buNone/>
            </a:pPr>
            <a:r>
              <a:rPr lang="vi-VN" sz="2600" b="1" dirty="0" smtClean="0">
                <a:cs typeface="Arial" panose="020B0604020202020204" pitchFamily="34" charset="0"/>
              </a:rPr>
              <a:t>Câu </a:t>
            </a:r>
            <a:r>
              <a:rPr lang="en-US" sz="2600" b="1" dirty="0" smtClean="0">
                <a:cs typeface="Arial" panose="020B0604020202020204" pitchFamily="34" charset="0"/>
              </a:rPr>
              <a:t>13</a:t>
            </a:r>
            <a:r>
              <a:rPr lang="vi-VN" sz="2600" dirty="0" smtClean="0">
                <a:cs typeface="Arial" panose="020B0604020202020204" pitchFamily="34" charset="0"/>
              </a:rPr>
              <a:t>. Chọn phát biểu đúng về cân bằng hóa học:</a:t>
            </a:r>
          </a:p>
          <a:p>
            <a:pPr marL="514350" indent="-514350">
              <a:lnSpc>
                <a:spcPct val="170000"/>
              </a:lnSpc>
              <a:buAutoNum type="arabicPeriod"/>
            </a:pPr>
            <a:r>
              <a:rPr lang="vi-VN" sz="2600" dirty="0">
                <a:solidFill>
                  <a:srgbClr val="0000CC"/>
                </a:solidFill>
                <a:cs typeface="Arial" panose="020B0604020202020204" pitchFamily="34" charset="0"/>
              </a:rPr>
              <a:t>Một hệ cân bằng được đặc trưng bởi </a:t>
            </a:r>
            <a:r>
              <a:rPr lang="vi-VN" sz="2600" dirty="0" smtClean="0">
                <a:solidFill>
                  <a:srgbClr val="0000CC"/>
                </a:solidFill>
                <a:cs typeface="Arial" panose="020B0604020202020204" pitchFamily="34" charset="0"/>
              </a:rPr>
              <a:t>các </a:t>
            </a:r>
            <a:r>
              <a:rPr lang="vi-VN" sz="2600" dirty="0">
                <a:solidFill>
                  <a:srgbClr val="0000CC"/>
                </a:solidFill>
                <a:cs typeface="Arial" panose="020B0604020202020204" pitchFamily="34" charset="0"/>
              </a:rPr>
              <a:t>thông </a:t>
            </a:r>
            <a:r>
              <a:rPr lang="vi-VN" sz="2600" dirty="0" smtClean="0">
                <a:solidFill>
                  <a:srgbClr val="0000CC"/>
                </a:solidFill>
                <a:cs typeface="Arial" panose="020B0604020202020204" pitchFamily="34" charset="0"/>
              </a:rPr>
              <a:t>số</a:t>
            </a:r>
            <a:r>
              <a:rPr lang="en-US" sz="2600" dirty="0" smtClean="0">
                <a:solidFill>
                  <a:srgbClr val="0000CC"/>
                </a:solidFill>
                <a:cs typeface="Arial" panose="020B0604020202020204" pitchFamily="34" charset="0"/>
              </a:rPr>
              <a:t>:</a:t>
            </a:r>
            <a:r>
              <a:rPr lang="vi-VN" sz="2600" dirty="0" smtClean="0">
                <a:solidFill>
                  <a:srgbClr val="0000CC"/>
                </a:solidFill>
                <a:cs typeface="Arial" panose="020B0604020202020204" pitchFamily="34" charset="0"/>
              </a:rPr>
              <a:t> </a:t>
            </a:r>
            <a:r>
              <a:rPr lang="vi-VN" sz="2600" dirty="0">
                <a:solidFill>
                  <a:srgbClr val="0000CC"/>
                </a:solidFill>
                <a:cs typeface="Arial" panose="020B0604020202020204" pitchFamily="34" charset="0"/>
              </a:rPr>
              <a:t>nhiệt </a:t>
            </a:r>
            <a:r>
              <a:rPr lang="vi-VN" sz="2600" dirty="0" smtClean="0">
                <a:solidFill>
                  <a:srgbClr val="0000CC"/>
                </a:solidFill>
                <a:cs typeface="Arial" panose="020B0604020202020204" pitchFamily="34" charset="0"/>
              </a:rPr>
              <a:t>độ</a:t>
            </a:r>
            <a:r>
              <a:rPr lang="en-US" sz="2600" dirty="0" smtClean="0">
                <a:solidFill>
                  <a:srgbClr val="0000CC"/>
                </a:solidFill>
                <a:cs typeface="Arial" panose="020B0604020202020204" pitchFamily="34" charset="0"/>
              </a:rPr>
              <a:t>,</a:t>
            </a:r>
            <a:r>
              <a:rPr lang="vi-VN" sz="2600" dirty="0" smtClean="0">
                <a:solidFill>
                  <a:srgbClr val="0000CC"/>
                </a:solidFill>
                <a:cs typeface="Arial" panose="020B0604020202020204" pitchFamily="34" charset="0"/>
              </a:rPr>
              <a:t> </a:t>
            </a:r>
            <a:r>
              <a:rPr lang="vi-VN" sz="2600" dirty="0">
                <a:solidFill>
                  <a:srgbClr val="0000CC"/>
                </a:solidFill>
                <a:cs typeface="Arial" panose="020B0604020202020204" pitchFamily="34" charset="0"/>
              </a:rPr>
              <a:t>áp suất, nồng độ các chất </a:t>
            </a:r>
            <a:r>
              <a:rPr lang="vi-VN" sz="2600" dirty="0" smtClean="0">
                <a:solidFill>
                  <a:srgbClr val="0000CC"/>
                </a:solidFill>
                <a:cs typeface="Arial" panose="020B0604020202020204" pitchFamily="34" charset="0"/>
              </a:rPr>
              <a:t>.. </a:t>
            </a:r>
            <a:r>
              <a:rPr lang="en-US" sz="2600" dirty="0" smtClean="0">
                <a:solidFill>
                  <a:srgbClr val="0000CC"/>
                </a:solidFill>
                <a:cs typeface="Arial" panose="020B0604020202020204" pitchFamily="34" charset="0"/>
              </a:rPr>
              <a:t>k</a:t>
            </a:r>
            <a:r>
              <a:rPr lang="vi-VN" sz="2600" dirty="0" smtClean="0">
                <a:solidFill>
                  <a:srgbClr val="0000CC"/>
                </a:solidFill>
                <a:cs typeface="Arial" panose="020B0604020202020204" pitchFamily="34" charset="0"/>
              </a:rPr>
              <a:t>hông thay đổi theo thời gian nếu điều kiện bên ngoài không đổi. Khi thay </a:t>
            </a:r>
            <a:r>
              <a:rPr lang="vi-VN" sz="2600" dirty="0">
                <a:solidFill>
                  <a:srgbClr val="0000CC"/>
                </a:solidFill>
                <a:cs typeface="Arial" panose="020B0604020202020204" pitchFamily="34" charset="0"/>
              </a:rPr>
              <a:t>đổi một trong các yếu tố </a:t>
            </a:r>
            <a:r>
              <a:rPr lang="vi-VN" sz="2600" dirty="0" smtClean="0">
                <a:solidFill>
                  <a:srgbClr val="0000CC"/>
                </a:solidFill>
                <a:cs typeface="Arial" panose="020B0604020202020204" pitchFamily="34" charset="0"/>
              </a:rPr>
              <a:t>trên, </a:t>
            </a:r>
            <a:r>
              <a:rPr lang="vi-VN" sz="2600" dirty="0">
                <a:solidFill>
                  <a:srgbClr val="0000CC"/>
                </a:solidFill>
                <a:cs typeface="Arial" panose="020B0604020202020204" pitchFamily="34" charset="0"/>
              </a:rPr>
              <a:t>thì trạng thái của hệ sẽ bị thay đổi, các thông số của hệ sẽ nhận những giá trị mới và do </a:t>
            </a:r>
            <a:r>
              <a:rPr lang="vi-VN" sz="2600" dirty="0" smtClean="0">
                <a:solidFill>
                  <a:srgbClr val="0000CC"/>
                </a:solidFill>
                <a:cs typeface="Arial" panose="020B0604020202020204" pitchFamily="34" charset="0"/>
              </a:rPr>
              <a:t>đó </a:t>
            </a:r>
            <a:r>
              <a:rPr lang="vi-VN" sz="2600" dirty="0">
                <a:solidFill>
                  <a:srgbClr val="0000CC"/>
                </a:solidFill>
                <a:cs typeface="Arial" panose="020B0604020202020204" pitchFamily="34" charset="0"/>
              </a:rPr>
              <a:t>hệ chuyển sang một trạng thái </a:t>
            </a:r>
            <a:r>
              <a:rPr lang="vi-VN" sz="2600" dirty="0" smtClean="0">
                <a:solidFill>
                  <a:srgbClr val="0000CC"/>
                </a:solidFill>
                <a:cs typeface="Arial" panose="020B0604020202020204" pitchFamily="34" charset="0"/>
              </a:rPr>
              <a:t>cân bằng mới</a:t>
            </a:r>
            <a:r>
              <a:rPr lang="vi-VN" sz="2600" dirty="0">
                <a:solidFill>
                  <a:srgbClr val="0000CC"/>
                </a:solidFill>
                <a:cs typeface="Arial" panose="020B0604020202020204" pitchFamily="34" charset="0"/>
              </a:rPr>
              <a:t>. </a:t>
            </a:r>
            <a:r>
              <a:rPr lang="en-US" sz="2600" dirty="0">
                <a:solidFill>
                  <a:srgbClr val="0000CC"/>
                </a:solidFill>
                <a:cs typeface="Arial" panose="020B0604020202020204" pitchFamily="34" charset="0"/>
              </a:rPr>
              <a:t>K</a:t>
            </a:r>
            <a:r>
              <a:rPr lang="vi-VN" sz="2600" dirty="0" smtClean="0">
                <a:solidFill>
                  <a:srgbClr val="0000CC"/>
                </a:solidFill>
                <a:cs typeface="Arial" panose="020B0604020202020204" pitchFamily="34" charset="0"/>
              </a:rPr>
              <a:t>hi </a:t>
            </a:r>
            <a:r>
              <a:rPr lang="vi-VN" sz="2600" dirty="0">
                <a:solidFill>
                  <a:srgbClr val="0000CC"/>
                </a:solidFill>
                <a:cs typeface="Arial" panose="020B0604020202020204" pitchFamily="34" charset="0"/>
              </a:rPr>
              <a:t>tác động bên ngoài </a:t>
            </a:r>
            <a:r>
              <a:rPr lang="vi-VN" sz="2600" dirty="0" smtClean="0">
                <a:solidFill>
                  <a:srgbClr val="0000CC"/>
                </a:solidFill>
                <a:cs typeface="Arial" panose="020B0604020202020204" pitchFamily="34" charset="0"/>
              </a:rPr>
              <a:t>ấy</a:t>
            </a:r>
            <a:r>
              <a:rPr lang="en-US" sz="2600" dirty="0" smtClean="0">
                <a:solidFill>
                  <a:srgbClr val="0000CC"/>
                </a:solidFill>
                <a:cs typeface="Arial" panose="020B0604020202020204" pitchFamily="34" charset="0"/>
              </a:rPr>
              <a:t> </a:t>
            </a:r>
            <a:r>
              <a:rPr lang="vi-VN" sz="2600" dirty="0" smtClean="0">
                <a:solidFill>
                  <a:srgbClr val="0000CC"/>
                </a:solidFill>
                <a:cs typeface="Arial" panose="020B0604020202020204" pitchFamily="34" charset="0"/>
              </a:rPr>
              <a:t>bị </a:t>
            </a:r>
            <a:r>
              <a:rPr lang="vi-VN" sz="2600" dirty="0">
                <a:solidFill>
                  <a:srgbClr val="0000CC"/>
                </a:solidFill>
                <a:cs typeface="Arial" panose="020B0604020202020204" pitchFamily="34" charset="0"/>
              </a:rPr>
              <a:t>loại bỏ thì hệ quay lại trạng thái </a:t>
            </a:r>
            <a:r>
              <a:rPr lang="en-US" sz="2600" dirty="0" err="1" smtClean="0">
                <a:solidFill>
                  <a:srgbClr val="0000CC"/>
                </a:solidFill>
                <a:cs typeface="Arial" panose="020B0604020202020204" pitchFamily="34" charset="0"/>
              </a:rPr>
              <a:t>như</a:t>
            </a:r>
            <a:r>
              <a:rPr lang="en-US" sz="2600" dirty="0" smtClean="0">
                <a:solidFill>
                  <a:srgbClr val="0000CC"/>
                </a:solidFill>
                <a:cs typeface="Arial" panose="020B0604020202020204" pitchFamily="34" charset="0"/>
              </a:rPr>
              <a:t> ban </a:t>
            </a:r>
            <a:r>
              <a:rPr lang="vi-VN" sz="2600" dirty="0" smtClean="0">
                <a:solidFill>
                  <a:srgbClr val="0000CC"/>
                </a:solidFill>
                <a:cs typeface="Arial" panose="020B0604020202020204" pitchFamily="34" charset="0"/>
              </a:rPr>
              <a:t>đầu</a:t>
            </a:r>
            <a:r>
              <a:rPr lang="vi-VN" sz="2600" dirty="0">
                <a:solidFill>
                  <a:srgbClr val="0000CC"/>
                </a:solidFill>
                <a:cs typeface="Arial" panose="020B0604020202020204" pitchFamily="34" charset="0"/>
              </a:rPr>
              <a:t>. Hiện tượng trên được gọi là </a:t>
            </a:r>
            <a:r>
              <a:rPr lang="vi-VN" sz="2600" i="1" dirty="0">
                <a:solidFill>
                  <a:srgbClr val="0000CC"/>
                </a:solidFill>
                <a:cs typeface="Arial" panose="020B0604020202020204" pitchFamily="34" charset="0"/>
              </a:rPr>
              <a:t>sự chuyển dịch cân bằng hóa học</a:t>
            </a:r>
            <a:r>
              <a:rPr lang="vi-VN" sz="2600" i="1" dirty="0" smtClean="0">
                <a:solidFill>
                  <a:srgbClr val="0000CC"/>
                </a:solidFill>
                <a:cs typeface="Arial" panose="020B0604020202020204" pitchFamily="34" charset="0"/>
              </a:rPr>
              <a:t>.</a:t>
            </a:r>
          </a:p>
          <a:p>
            <a:pPr marL="514350" indent="-514350">
              <a:lnSpc>
                <a:spcPct val="170000"/>
              </a:lnSpc>
              <a:buAutoNum type="arabicPeriod"/>
            </a:pPr>
            <a:r>
              <a:rPr lang="vi-VN" sz="2600" i="1" dirty="0" smtClean="0">
                <a:solidFill>
                  <a:srgbClr val="C00000"/>
                </a:solidFill>
              </a:rPr>
              <a:t>Cân bằng hóa học</a:t>
            </a:r>
            <a:r>
              <a:rPr lang="vi-VN" i="1" dirty="0" smtClean="0">
                <a:solidFill>
                  <a:srgbClr val="C00000"/>
                </a:solidFill>
              </a:rPr>
              <a:t> </a:t>
            </a:r>
            <a:r>
              <a:rPr lang="en-US" i="1" dirty="0" err="1" smtClean="0">
                <a:solidFill>
                  <a:srgbClr val="C00000"/>
                </a:solidFill>
              </a:rPr>
              <a:t>có</a:t>
            </a:r>
            <a:r>
              <a:rPr lang="en-US" i="1" dirty="0" smtClean="0">
                <a:solidFill>
                  <a:srgbClr val="C00000"/>
                </a:solidFill>
              </a:rPr>
              <a:t> </a:t>
            </a:r>
            <a:r>
              <a:rPr lang="en-US" i="1" dirty="0" err="1" smtClean="0">
                <a:solidFill>
                  <a:srgbClr val="C00000"/>
                </a:solidFill>
              </a:rPr>
              <a:t>thể</a:t>
            </a:r>
            <a:r>
              <a:rPr lang="en-US" i="1" dirty="0" smtClean="0">
                <a:solidFill>
                  <a:srgbClr val="C00000"/>
                </a:solidFill>
              </a:rPr>
              <a:t> </a:t>
            </a:r>
            <a:r>
              <a:rPr lang="en-US" i="1" dirty="0" err="1" smtClean="0">
                <a:solidFill>
                  <a:srgbClr val="C00000"/>
                </a:solidFill>
              </a:rPr>
              <a:t>đạt</a:t>
            </a:r>
            <a:r>
              <a:rPr lang="en-US" i="1" dirty="0" smtClean="0">
                <a:solidFill>
                  <a:srgbClr val="C00000"/>
                </a:solidFill>
              </a:rPr>
              <a:t> </a:t>
            </a:r>
            <a:r>
              <a:rPr lang="en-US" i="1" dirty="0" err="1" smtClean="0">
                <a:solidFill>
                  <a:srgbClr val="C00000"/>
                </a:solidFill>
              </a:rPr>
              <a:t>được</a:t>
            </a:r>
            <a:r>
              <a:rPr lang="en-US" i="1" dirty="0" smtClean="0">
                <a:solidFill>
                  <a:srgbClr val="C00000"/>
                </a:solidFill>
              </a:rPr>
              <a:t> </a:t>
            </a:r>
            <a:r>
              <a:rPr lang="en-US" i="1" dirty="0" err="1" smtClean="0">
                <a:solidFill>
                  <a:srgbClr val="C00000"/>
                </a:solidFill>
              </a:rPr>
              <a:t>từ</a:t>
            </a:r>
            <a:r>
              <a:rPr lang="en-US" i="1" dirty="0" smtClean="0">
                <a:solidFill>
                  <a:srgbClr val="C00000"/>
                </a:solidFill>
              </a:rPr>
              <a:t> </a:t>
            </a:r>
            <a:r>
              <a:rPr lang="en-US" i="1" dirty="0" err="1" smtClean="0">
                <a:solidFill>
                  <a:srgbClr val="C00000"/>
                </a:solidFill>
              </a:rPr>
              <a:t>chiều</a:t>
            </a:r>
            <a:r>
              <a:rPr lang="en-US" i="1" dirty="0" smtClean="0">
                <a:solidFill>
                  <a:srgbClr val="C00000"/>
                </a:solidFill>
              </a:rPr>
              <a:t> </a:t>
            </a:r>
            <a:r>
              <a:rPr lang="en-US" i="1" dirty="0" err="1" smtClean="0">
                <a:solidFill>
                  <a:srgbClr val="C00000"/>
                </a:solidFill>
              </a:rPr>
              <a:t>thuận</a:t>
            </a:r>
            <a:r>
              <a:rPr lang="en-US" i="1" dirty="0" smtClean="0">
                <a:solidFill>
                  <a:srgbClr val="C00000"/>
                </a:solidFill>
              </a:rPr>
              <a:t> hay </a:t>
            </a:r>
            <a:r>
              <a:rPr lang="en-US" i="1" dirty="0" err="1" smtClean="0">
                <a:solidFill>
                  <a:srgbClr val="C00000"/>
                </a:solidFill>
              </a:rPr>
              <a:t>chiều</a:t>
            </a:r>
            <a:r>
              <a:rPr lang="en-US" i="1" dirty="0" smtClean="0">
                <a:solidFill>
                  <a:srgbClr val="C00000"/>
                </a:solidFill>
              </a:rPr>
              <a:t> </a:t>
            </a:r>
            <a:r>
              <a:rPr lang="en-US" i="1" dirty="0" err="1" smtClean="0">
                <a:solidFill>
                  <a:srgbClr val="C00000"/>
                </a:solidFill>
              </a:rPr>
              <a:t>nghịch</a:t>
            </a:r>
            <a:r>
              <a:rPr lang="en-US" i="1" dirty="0" smtClean="0">
                <a:solidFill>
                  <a:srgbClr val="C00000"/>
                </a:solidFill>
              </a:rPr>
              <a:t>.</a:t>
            </a:r>
            <a:endParaRPr lang="vi-VN" i="1" dirty="0" smtClean="0">
              <a:solidFill>
                <a:srgbClr val="C00000"/>
              </a:solidFill>
            </a:endParaRPr>
          </a:p>
          <a:p>
            <a:pPr marL="0" indent="0">
              <a:lnSpc>
                <a:spcPct val="17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845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936" y="414837"/>
            <a:ext cx="11401698" cy="4351338"/>
          </a:xfrm>
        </p:spPr>
        <p:txBody>
          <a:bodyPr/>
          <a:lstStyle/>
          <a:p>
            <a:pPr marL="0" indent="0">
              <a:lnSpc>
                <a:spcPct val="170000"/>
              </a:lnSpc>
              <a:buNone/>
            </a:pPr>
            <a:r>
              <a:rPr lang="en-US" dirty="0" smtClean="0">
                <a:cs typeface="Arial" panose="020B0604020202020204" pitchFamily="34" charset="0"/>
              </a:rPr>
              <a:t>3. </a:t>
            </a:r>
            <a:r>
              <a:rPr lang="vi-VN" dirty="0" smtClean="0">
                <a:cs typeface="Arial" panose="020B0604020202020204" pitchFamily="34" charset="0"/>
              </a:rPr>
              <a:t>Khi </a:t>
            </a:r>
            <a:r>
              <a:rPr lang="vi-VN" dirty="0">
                <a:cs typeface="Arial" panose="020B0604020202020204" pitchFamily="34" charset="0"/>
              </a:rPr>
              <a:t>tăng nhiệt độ, cân bằng sẽ dịch chuyển theo chiều thu nhiệt.</a:t>
            </a:r>
          </a:p>
          <a:p>
            <a:pPr marL="0" indent="0">
              <a:lnSpc>
                <a:spcPct val="170000"/>
              </a:lnSpc>
              <a:buNone/>
            </a:pPr>
            <a:r>
              <a:rPr lang="en-US" dirty="0" smtClean="0">
                <a:cs typeface="Arial" panose="020B0604020202020204" pitchFamily="34" charset="0"/>
              </a:rPr>
              <a:t>4. </a:t>
            </a:r>
            <a:r>
              <a:rPr lang="vi-VN" dirty="0" smtClean="0">
                <a:solidFill>
                  <a:srgbClr val="006600"/>
                </a:solidFill>
                <a:cs typeface="Arial" panose="020B0604020202020204" pitchFamily="34" charset="0"/>
              </a:rPr>
              <a:t>Khi </a:t>
            </a:r>
            <a:r>
              <a:rPr lang="vi-VN" dirty="0">
                <a:solidFill>
                  <a:srgbClr val="006600"/>
                </a:solidFill>
                <a:cs typeface="Arial" panose="020B0604020202020204" pitchFamily="34" charset="0"/>
              </a:rPr>
              <a:t>tăng áp suất, cân bằng sẽ dịch chuyển theo chiều giảm số phân tử khí</a:t>
            </a:r>
            <a:r>
              <a:rPr lang="vi-VN" dirty="0" smtClean="0">
                <a:solidFill>
                  <a:srgbClr val="006600"/>
                </a:solidFill>
                <a:cs typeface="Arial" panose="020B0604020202020204" pitchFamily="34" charset="0"/>
              </a:rPr>
              <a:t>.</a:t>
            </a:r>
            <a:endParaRPr lang="en-US" dirty="0" smtClean="0">
              <a:solidFill>
                <a:srgbClr val="006600"/>
              </a:solidFill>
              <a:cs typeface="Arial" panose="020B0604020202020204" pitchFamily="34" charset="0"/>
            </a:endParaRPr>
          </a:p>
          <a:p>
            <a:pPr marL="0" indent="0">
              <a:lnSpc>
                <a:spcPct val="170000"/>
              </a:lnSpc>
              <a:buNone/>
            </a:pPr>
            <a:r>
              <a:rPr lang="en-US" dirty="0" smtClean="0">
                <a:cs typeface="Arial" panose="020B0604020202020204" pitchFamily="34" charset="0"/>
              </a:rPr>
              <a:t>5. </a:t>
            </a:r>
            <a:r>
              <a:rPr lang="en-US" dirty="0" err="1" smtClean="0">
                <a:solidFill>
                  <a:srgbClr val="CC00CC"/>
                </a:solidFill>
                <a:latin typeface="Arial" panose="020B0604020202020204" pitchFamily="34" charset="0"/>
                <a:cs typeface="Arial" panose="020B0604020202020204" pitchFamily="34" charset="0"/>
              </a:rPr>
              <a:t>Khi</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có</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xúc</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tác</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thì</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cân</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bằng</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không</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chuyển</a:t>
            </a:r>
            <a:r>
              <a:rPr lang="en-US" dirty="0" smtClean="0">
                <a:solidFill>
                  <a:srgbClr val="CC00CC"/>
                </a:solidFill>
                <a:latin typeface="Arial" panose="020B0604020202020204" pitchFamily="34" charset="0"/>
                <a:cs typeface="Arial" panose="020B0604020202020204" pitchFamily="34" charset="0"/>
              </a:rPr>
              <a:t> </a:t>
            </a:r>
            <a:r>
              <a:rPr lang="en-US" dirty="0" err="1" smtClean="0">
                <a:solidFill>
                  <a:srgbClr val="CC00CC"/>
                </a:solidFill>
                <a:latin typeface="Arial" panose="020B0604020202020204" pitchFamily="34" charset="0"/>
                <a:cs typeface="Arial" panose="020B0604020202020204" pitchFamily="34" charset="0"/>
              </a:rPr>
              <a:t>dịch</a:t>
            </a:r>
            <a:r>
              <a:rPr lang="en-US" dirty="0" smtClean="0">
                <a:cs typeface="Arial" panose="020B0604020202020204" pitchFamily="34" charset="0"/>
              </a:rPr>
              <a:t>.</a:t>
            </a:r>
            <a:endParaRPr lang="vi-VN" dirty="0">
              <a:cs typeface="Arial" panose="020B0604020202020204" pitchFamily="34" charset="0"/>
            </a:endParaRPr>
          </a:p>
          <a:p>
            <a:pPr marL="514350" indent="-514350">
              <a:lnSpc>
                <a:spcPct val="170000"/>
              </a:lnSpc>
              <a:buAutoNum type="arabicPeriod"/>
            </a:pPr>
            <a:endParaRPr lang="vi-VN" dirty="0">
              <a:cs typeface="Arial" panose="020B0604020202020204" pitchFamily="34" charset="0"/>
            </a:endParaRPr>
          </a:p>
          <a:p>
            <a:pPr marL="0" indent="0">
              <a:buNone/>
            </a:pPr>
            <a:endParaRPr lang="en-US" dirty="0"/>
          </a:p>
        </p:txBody>
      </p:sp>
      <p:sp>
        <p:nvSpPr>
          <p:cNvPr id="4" name="TextBox 3">
            <a:extLst>
              <a:ext uri="{FF2B5EF4-FFF2-40B4-BE49-F238E27FC236}">
                <a16:creationId xmlns:a16="http://schemas.microsoft.com/office/drawing/2014/main" id="{AFC4A639-BC72-4FF2-BF5F-0B37317C0437}"/>
              </a:ext>
            </a:extLst>
          </p:cNvPr>
          <p:cNvSpPr txBox="1"/>
          <p:nvPr/>
        </p:nvSpPr>
        <p:spPr>
          <a:xfrm>
            <a:off x="3112188" y="4058289"/>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533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19" y="349522"/>
                <a:ext cx="11993881" cy="6508478"/>
              </a:xfrm>
            </p:spPr>
            <p:txBody>
              <a:bodyPr>
                <a:normAutofit fontScale="77500" lnSpcReduction="20000"/>
              </a:bodyPr>
              <a:lstStyle/>
              <a:p>
                <a:pPr marL="0" indent="0">
                  <a:lnSpc>
                    <a:spcPct val="150000"/>
                  </a:lnSpc>
                  <a:buNone/>
                </a:pPr>
                <a:r>
                  <a:rPr lang="en-US" sz="3600" b="1" dirty="0" err="1" smtClean="0">
                    <a:latin typeface="Arial" panose="020B0604020202020204" pitchFamily="34" charset="0"/>
                    <a:cs typeface="Arial" panose="020B0604020202020204" pitchFamily="34" charset="0"/>
                  </a:rPr>
                  <a:t>Câu</a:t>
                </a:r>
                <a:r>
                  <a:rPr lang="en-US" sz="3600" b="1" dirty="0" smtClean="0">
                    <a:latin typeface="Arial" panose="020B0604020202020204" pitchFamily="34" charset="0"/>
                    <a:cs typeface="Arial" panose="020B0604020202020204" pitchFamily="34" charset="0"/>
                  </a:rPr>
                  <a:t> 14</a:t>
                </a:r>
                <a:r>
                  <a:rPr lang="en-US" sz="3600" dirty="0" smtClean="0">
                    <a:latin typeface="Arial" panose="020B0604020202020204" pitchFamily="34" charset="0"/>
                    <a:cs typeface="Arial" panose="020B0604020202020204" pitchFamily="34" charset="0"/>
                  </a:rPr>
                  <a:t>.Chọn </a:t>
                </a:r>
                <a:r>
                  <a:rPr lang="en-US" sz="3600" dirty="0" err="1" smtClean="0">
                    <a:latin typeface="Arial" panose="020B0604020202020204" pitchFamily="34" charset="0"/>
                    <a:cs typeface="Arial" panose="020B0604020202020204" pitchFamily="34" charset="0"/>
                  </a:rPr>
                  <a:t>đáp</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án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đúng</a:t>
                </a:r>
                <a:r>
                  <a:rPr lang="en-US" sz="3600" dirty="0" smtClean="0">
                    <a:latin typeface="Arial" panose="020B0604020202020204" pitchFamily="34" charset="0"/>
                    <a:cs typeface="Arial" panose="020B0604020202020204" pitchFamily="34" charset="0"/>
                  </a:rPr>
                  <a:t>. Ở 25</a:t>
                </a:r>
                <a:r>
                  <a:rPr lang="en-US" sz="3600" baseline="30000" dirty="0" smtClean="0">
                    <a:latin typeface="Arial" panose="020B0604020202020204" pitchFamily="34" charset="0"/>
                    <a:cs typeface="Arial" panose="020B0604020202020204" pitchFamily="34" charset="0"/>
                  </a:rPr>
                  <a:t>0</a:t>
                </a:r>
                <a:r>
                  <a:rPr lang="en-US" sz="3600" dirty="0" smtClean="0">
                    <a:latin typeface="Arial" panose="020B0604020202020204" pitchFamily="34" charset="0"/>
                    <a:cs typeface="Arial" panose="020B0604020202020204" pitchFamily="34" charset="0"/>
                  </a:rPr>
                  <a:t>C, </a:t>
                </a:r>
                <a:r>
                  <a:rPr lang="en-US" sz="3600" dirty="0" err="1" smtClean="0">
                    <a:latin typeface="Arial" panose="020B0604020202020204" pitchFamily="34" charset="0"/>
                    <a:cs typeface="Arial" panose="020B0604020202020204" pitchFamily="34" charset="0"/>
                  </a:rPr>
                  <a:t>pư</a:t>
                </a:r>
                <a:r>
                  <a:rPr lang="en-US" sz="3600" dirty="0" smtClean="0">
                    <a:latin typeface="Arial" panose="020B0604020202020204" pitchFamily="34" charset="0"/>
                    <a:cs typeface="Arial" panose="020B0604020202020204" pitchFamily="34" charset="0"/>
                  </a:rPr>
                  <a:t>: 2NOCl</a:t>
                </a:r>
                <a:r>
                  <a:rPr lang="en-US" sz="3600" baseline="-25000" dirty="0" smtClean="0">
                    <a:latin typeface="Arial" panose="020B0604020202020204" pitchFamily="34" charset="0"/>
                    <a:cs typeface="Arial" panose="020B0604020202020204" pitchFamily="34" charset="0"/>
                  </a:rPr>
                  <a:t>2 </a:t>
                </a:r>
                <a:r>
                  <a:rPr lang="en-US" sz="3600" dirty="0" smtClean="0">
                    <a:latin typeface="Arial" panose="020B0604020202020204" pitchFamily="34" charset="0"/>
                    <a:cs typeface="Arial" panose="020B0604020202020204" pitchFamily="34" charset="0"/>
                  </a:rPr>
                  <a:t>(k) ⇄ 2NO(k)  +  Cl</a:t>
                </a:r>
                <a:r>
                  <a:rPr lang="en-US" sz="3600" baseline="-25000" dirty="0" smtClean="0">
                    <a:latin typeface="Arial" panose="020B0604020202020204" pitchFamily="34" charset="0"/>
                    <a:cs typeface="Arial" panose="020B0604020202020204" pitchFamily="34" charset="0"/>
                  </a:rPr>
                  <a:t>2</a:t>
                </a:r>
                <a:r>
                  <a:rPr lang="en-US" sz="3600" dirty="0" smtClean="0">
                    <a:latin typeface="Arial" panose="020B0604020202020204" pitchFamily="34" charset="0"/>
                    <a:cs typeface="Arial" panose="020B0604020202020204" pitchFamily="34" charset="0"/>
                  </a:rPr>
                  <a:t>(k) </a:t>
                </a:r>
                <a:r>
                  <a:rPr lang="en-US" sz="3600" dirty="0" err="1" smtClean="0">
                    <a:latin typeface="Arial" panose="020B0604020202020204" pitchFamily="34" charset="0"/>
                    <a:cs typeface="Arial" panose="020B0604020202020204" pitchFamily="34" charset="0"/>
                  </a:rPr>
                  <a:t>có</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hằng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số</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cân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bằng</a:t>
                </a:r>
                <a:r>
                  <a:rPr lang="en-US" sz="3600" dirty="0" smtClean="0">
                    <a:latin typeface="Arial" panose="020B0604020202020204" pitchFamily="34" charset="0"/>
                    <a:cs typeface="Arial" panose="020B0604020202020204" pitchFamily="34" charset="0"/>
                  </a:rPr>
                  <a:t> K</a:t>
                </a:r>
                <a:r>
                  <a:rPr lang="en-US" sz="3600" baseline="-25000" dirty="0" smtClean="0">
                    <a:latin typeface="Arial" panose="020B0604020202020204" pitchFamily="34" charset="0"/>
                    <a:cs typeface="Arial" panose="020B0604020202020204" pitchFamily="34" charset="0"/>
                  </a:rPr>
                  <a:t>C </a:t>
                </a:r>
                <a:r>
                  <a:rPr lang="en-US" sz="3600" dirty="0" smtClean="0">
                    <a:latin typeface="Arial" panose="020B0604020202020204" pitchFamily="34" charset="0"/>
                    <a:cs typeface="Arial" panose="020B0604020202020204" pitchFamily="34" charset="0"/>
                  </a:rPr>
                  <a:t>= 0,08.</a:t>
                </a:r>
              </a:p>
              <a:p>
                <a:pPr marL="514350" indent="-514350">
                  <a:lnSpc>
                    <a:spcPct val="150000"/>
                  </a:lnSpc>
                  <a:buAutoNum type="arabicPeriod"/>
                </a:pPr>
                <a:r>
                  <a:rPr lang="en-US" sz="3600" dirty="0" smtClean="0">
                    <a:solidFill>
                      <a:srgbClr val="C00000"/>
                    </a:solidFill>
                    <a:latin typeface="Arial" panose="020B0604020202020204" pitchFamily="34" charset="0"/>
                    <a:cs typeface="Arial" panose="020B0604020202020204" pitchFamily="34" charset="0"/>
                  </a:rPr>
                  <a:t>Phản </a:t>
                </a:r>
                <a:r>
                  <a:rPr lang="en-US" sz="3600" dirty="0" err="1" smtClean="0">
                    <a:solidFill>
                      <a:srgbClr val="C00000"/>
                    </a:solidFill>
                    <a:latin typeface="Arial" panose="020B0604020202020204" pitchFamily="34" charset="0"/>
                    <a:cs typeface="Arial" panose="020B0604020202020204" pitchFamily="34" charset="0"/>
                  </a:rPr>
                  <a:t>ứng</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có</a:t>
                </a:r>
                <a:r>
                  <a:rPr lang="en-US" sz="3600" dirty="0" smtClean="0">
                    <a:solidFill>
                      <a:srgbClr val="C00000"/>
                    </a:solidFill>
                    <a:latin typeface="Arial" panose="020B0604020202020204" pitchFamily="34" charset="0"/>
                    <a:cs typeface="Arial" panose="020B0604020202020204" pitchFamily="34" charset="0"/>
                  </a:rPr>
                  <a:t>  </a:t>
                </a:r>
                <a14:m>
                  <m:oMath xmlns:m="http://schemas.openxmlformats.org/officeDocument/2006/math">
                    <m:sSubSup>
                      <m:sSubSupPr>
                        <m:ctrlPr>
                          <a:rPr lang="en-US" sz="3600" i="1" smtClean="0">
                            <a:solidFill>
                              <a:srgbClr val="C00000"/>
                            </a:solidFill>
                            <a:latin typeface="Cambria Math" panose="02040503050406030204" pitchFamily="18" charset="0"/>
                            <a:cs typeface="Arial" panose="020B0604020202020204" pitchFamily="34" charset="0"/>
                          </a:rPr>
                        </m:ctrlPr>
                      </m:sSubSupPr>
                      <m:e>
                        <m:r>
                          <a:rPr lang="en-US" sz="360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sz="3600" b="0" i="1" smtClean="0">
                            <a:solidFill>
                              <a:srgbClr val="C00000"/>
                            </a:solidFill>
                            <a:latin typeface="Cambria Math" panose="02040503050406030204" pitchFamily="18" charset="0"/>
                            <a:ea typeface="Cambria Math" panose="02040503050406030204" pitchFamily="18" charset="0"/>
                            <a:cs typeface="Arial" panose="020B0604020202020204" pitchFamily="34" charset="0"/>
                          </a:rPr>
                          <m:t>𝐺</m:t>
                        </m:r>
                      </m:e>
                      <m:sub>
                        <m:r>
                          <a:rPr lang="en-US" sz="3600" b="0" i="1" smtClean="0">
                            <a:solidFill>
                              <a:srgbClr val="C00000"/>
                            </a:solidFill>
                            <a:latin typeface="Cambria Math" panose="02040503050406030204" pitchFamily="18" charset="0"/>
                            <a:cs typeface="Arial" panose="020B0604020202020204" pitchFamily="34" charset="0"/>
                          </a:rPr>
                          <m:t>298</m:t>
                        </m:r>
                      </m:sub>
                      <m:sup>
                        <m:r>
                          <a:rPr lang="en-US" sz="3600" b="0" i="1" smtClean="0">
                            <a:solidFill>
                              <a:srgbClr val="C00000"/>
                            </a:solidFill>
                            <a:latin typeface="Cambria Math" panose="02040503050406030204" pitchFamily="18" charset="0"/>
                            <a:cs typeface="Arial" panose="020B0604020202020204" pitchFamily="34" charset="0"/>
                          </a:rPr>
                          <m:t>0</m:t>
                        </m:r>
                      </m:sup>
                    </m:sSubSup>
                  </m:oMath>
                </a14:m>
                <a:r>
                  <a:rPr lang="en-US" sz="3600" dirty="0" smtClean="0">
                    <a:solidFill>
                      <a:srgbClr val="C00000"/>
                    </a:solidFill>
                    <a:latin typeface="Arial" panose="020B0604020202020204" pitchFamily="34" charset="0"/>
                    <a:cs typeface="Arial" panose="020B0604020202020204" pitchFamily="34" charset="0"/>
                  </a:rPr>
                  <a:t> = - 1,65 kJ </a:t>
                </a:r>
                <a:r>
                  <a:rPr lang="en-US" sz="3600" dirty="0" err="1" smtClean="0">
                    <a:solidFill>
                      <a:srgbClr val="C00000"/>
                    </a:solidFill>
                    <a:latin typeface="Arial" panose="020B0604020202020204" pitchFamily="34" charset="0"/>
                    <a:cs typeface="Arial" panose="020B0604020202020204" pitchFamily="34" charset="0"/>
                  </a:rPr>
                  <a:t>nên</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diễn</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ra</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thuận</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nghịch</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trong</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thực</a:t>
                </a:r>
                <a:r>
                  <a:rPr lang="en-US" sz="3600" dirty="0" smtClean="0">
                    <a:solidFill>
                      <a:srgbClr val="C00000"/>
                    </a:solidFill>
                    <a:latin typeface="Arial" panose="020B0604020202020204" pitchFamily="34" charset="0"/>
                    <a:cs typeface="Arial" panose="020B0604020202020204" pitchFamily="34" charset="0"/>
                  </a:rPr>
                  <a:t> </a:t>
                </a:r>
                <a:r>
                  <a:rPr lang="en-US" sz="3600" dirty="0" err="1" smtClean="0">
                    <a:solidFill>
                      <a:srgbClr val="C00000"/>
                    </a:solidFill>
                    <a:latin typeface="Arial" panose="020B0604020202020204" pitchFamily="34" charset="0"/>
                    <a:cs typeface="Arial" panose="020B0604020202020204" pitchFamily="34" charset="0"/>
                  </a:rPr>
                  <a:t>tế</a:t>
                </a:r>
                <a:r>
                  <a:rPr lang="en-US" sz="3600" dirty="0" smtClean="0">
                    <a:solidFill>
                      <a:srgbClr val="C00000"/>
                    </a:solidFill>
                    <a:latin typeface="Arial" panose="020B0604020202020204" pitchFamily="34" charset="0"/>
                    <a:cs typeface="Arial" panose="020B0604020202020204" pitchFamily="34" charset="0"/>
                  </a:rPr>
                  <a:t>.</a:t>
                </a:r>
              </a:p>
              <a:p>
                <a:pPr marL="514350" indent="-514350">
                  <a:lnSpc>
                    <a:spcPct val="150000"/>
                  </a:lnSpc>
                  <a:buAutoNum type="arabicPeriod"/>
                </a:pPr>
                <a:r>
                  <a:rPr lang="en-US" sz="3600" dirty="0" err="1" smtClean="0">
                    <a:solidFill>
                      <a:srgbClr val="006600"/>
                    </a:solidFill>
                    <a:latin typeface="Arial" panose="020B0604020202020204" pitchFamily="34" charset="0"/>
                    <a:cs typeface="Arial" panose="020B0604020202020204" pitchFamily="34" charset="0"/>
                  </a:rPr>
                  <a:t>Khi</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áp</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suất</a:t>
                </a:r>
                <a:r>
                  <a:rPr lang="en-US" sz="3600" dirty="0" smtClean="0">
                    <a:solidFill>
                      <a:srgbClr val="006600"/>
                    </a:solidFill>
                    <a:latin typeface="Arial" panose="020B0604020202020204" pitchFamily="34" charset="0"/>
                    <a:cs typeface="Arial" panose="020B0604020202020204" pitchFamily="34" charset="0"/>
                  </a:rPr>
                  <a:t> P(NOCl</a:t>
                </a:r>
                <a:r>
                  <a:rPr lang="en-US" sz="3600" baseline="-25000" dirty="0" smtClean="0">
                    <a:solidFill>
                      <a:srgbClr val="006600"/>
                    </a:solidFill>
                    <a:latin typeface="Arial" panose="020B0604020202020204" pitchFamily="34" charset="0"/>
                    <a:cs typeface="Arial" panose="020B0604020202020204" pitchFamily="34" charset="0"/>
                  </a:rPr>
                  <a:t>2</a:t>
                </a:r>
                <a:r>
                  <a:rPr lang="en-US" sz="3600" dirty="0" smtClean="0">
                    <a:solidFill>
                      <a:srgbClr val="006600"/>
                    </a:solidFill>
                    <a:latin typeface="Arial" panose="020B0604020202020204" pitchFamily="34" charset="0"/>
                    <a:cs typeface="Arial" panose="020B0604020202020204" pitchFamily="34" charset="0"/>
                  </a:rPr>
                  <a:t>) = P(NO) = P(Cl</a:t>
                </a:r>
                <a:r>
                  <a:rPr lang="en-US" sz="3600" baseline="-25000" dirty="0" smtClean="0">
                    <a:solidFill>
                      <a:srgbClr val="006600"/>
                    </a:solidFill>
                    <a:latin typeface="Arial" panose="020B0604020202020204" pitchFamily="34" charset="0"/>
                    <a:cs typeface="Arial" panose="020B0604020202020204" pitchFamily="34" charset="0"/>
                  </a:rPr>
                  <a:t>2</a:t>
                </a:r>
                <a:r>
                  <a:rPr lang="en-US" sz="3600" dirty="0" smtClean="0">
                    <a:solidFill>
                      <a:srgbClr val="006600"/>
                    </a:solidFill>
                    <a:latin typeface="Arial" panose="020B0604020202020204" pitchFamily="34" charset="0"/>
                    <a:cs typeface="Arial" panose="020B0604020202020204" pitchFamily="34" charset="0"/>
                  </a:rPr>
                  <a:t>) = 0,1 </a:t>
                </a:r>
                <a:r>
                  <a:rPr lang="en-US" sz="3600" dirty="0" err="1" smtClean="0">
                    <a:solidFill>
                      <a:srgbClr val="006600"/>
                    </a:solidFill>
                    <a:latin typeface="Arial" panose="020B0604020202020204" pitchFamily="34" charset="0"/>
                    <a:cs typeface="Arial" panose="020B0604020202020204" pitchFamily="34" charset="0"/>
                  </a:rPr>
                  <a:t>atm</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phản</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ứng</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tự</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phát</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theo</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chiều</a:t>
                </a:r>
                <a:r>
                  <a:rPr lang="en-US" sz="3600" dirty="0" smtClean="0">
                    <a:solidFill>
                      <a:srgbClr val="006600"/>
                    </a:solidFill>
                    <a:latin typeface="Arial" panose="020B0604020202020204" pitchFamily="34" charset="0"/>
                    <a:cs typeface="Arial" panose="020B0604020202020204" pitchFamily="34" charset="0"/>
                  </a:rPr>
                  <a:t> </a:t>
                </a:r>
                <a:r>
                  <a:rPr lang="en-US" sz="3600" dirty="0" err="1" smtClean="0">
                    <a:solidFill>
                      <a:srgbClr val="006600"/>
                    </a:solidFill>
                    <a:latin typeface="Arial" panose="020B0604020202020204" pitchFamily="34" charset="0"/>
                    <a:cs typeface="Arial" panose="020B0604020202020204" pitchFamily="34" charset="0"/>
                  </a:rPr>
                  <a:t>thuận</a:t>
                </a:r>
                <a:r>
                  <a:rPr lang="en-US" sz="3600" dirty="0" smtClean="0">
                    <a:solidFill>
                      <a:srgbClr val="006600"/>
                    </a:solidFill>
                    <a:latin typeface="Arial" panose="020B0604020202020204" pitchFamily="34" charset="0"/>
                    <a:cs typeface="Arial" panose="020B0604020202020204" pitchFamily="34" charset="0"/>
                  </a:rPr>
                  <a:t>.</a:t>
                </a:r>
              </a:p>
              <a:p>
                <a:pPr marL="514350" indent="-514350">
                  <a:lnSpc>
                    <a:spcPct val="150000"/>
                  </a:lnSpc>
                  <a:buFont typeface="Arial" panose="020B0604020202020204" pitchFamily="34" charset="0"/>
                  <a:buAutoNum type="arabicPeriod"/>
                </a:pPr>
                <a:r>
                  <a:rPr lang="en-US" sz="3600" dirty="0" err="1">
                    <a:solidFill>
                      <a:srgbClr val="0000CC"/>
                    </a:solidFill>
                    <a:latin typeface="Arial" panose="020B0604020202020204" pitchFamily="34" charset="0"/>
                    <a:cs typeface="Arial" panose="020B0604020202020204" pitchFamily="34" charset="0"/>
                  </a:rPr>
                  <a:t>Khi</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áp</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suất</a:t>
                </a:r>
                <a:r>
                  <a:rPr lang="en-US" sz="3600" dirty="0">
                    <a:solidFill>
                      <a:srgbClr val="0000CC"/>
                    </a:solidFill>
                    <a:latin typeface="Arial" panose="020B0604020202020204" pitchFamily="34" charset="0"/>
                    <a:cs typeface="Arial" panose="020B0604020202020204" pitchFamily="34" charset="0"/>
                  </a:rPr>
                  <a:t> P(NOCl</a:t>
                </a:r>
                <a:r>
                  <a:rPr lang="en-US" sz="3600" baseline="-25000" dirty="0">
                    <a:solidFill>
                      <a:srgbClr val="0000CC"/>
                    </a:solidFill>
                    <a:latin typeface="Arial" panose="020B0604020202020204" pitchFamily="34" charset="0"/>
                    <a:cs typeface="Arial" panose="020B0604020202020204" pitchFamily="34" charset="0"/>
                  </a:rPr>
                  <a:t>2</a:t>
                </a:r>
                <a:r>
                  <a:rPr lang="en-US" sz="3600" dirty="0">
                    <a:solidFill>
                      <a:srgbClr val="0000CC"/>
                    </a:solidFill>
                    <a:latin typeface="Arial" panose="020B0604020202020204" pitchFamily="34" charset="0"/>
                    <a:cs typeface="Arial" panose="020B0604020202020204" pitchFamily="34" charset="0"/>
                  </a:rPr>
                  <a:t>) </a:t>
                </a:r>
                <a:r>
                  <a:rPr lang="en-US" sz="3600" dirty="0" smtClean="0">
                    <a:solidFill>
                      <a:srgbClr val="0000CC"/>
                    </a:solidFill>
                    <a:latin typeface="Arial" panose="020B0604020202020204" pitchFamily="34" charset="0"/>
                    <a:cs typeface="Arial" panose="020B0604020202020204" pitchFamily="34" charset="0"/>
                  </a:rPr>
                  <a:t>= P(NO</a:t>
                </a:r>
                <a:r>
                  <a:rPr lang="en-US" sz="3600" dirty="0">
                    <a:solidFill>
                      <a:srgbClr val="0000CC"/>
                    </a:solidFill>
                    <a:latin typeface="Arial" panose="020B0604020202020204" pitchFamily="34" charset="0"/>
                    <a:cs typeface="Arial" panose="020B0604020202020204" pitchFamily="34" charset="0"/>
                  </a:rPr>
                  <a:t>) = P(Cl</a:t>
                </a:r>
                <a:r>
                  <a:rPr lang="en-US" sz="3600" baseline="-25000" dirty="0">
                    <a:solidFill>
                      <a:srgbClr val="0000CC"/>
                    </a:solidFill>
                    <a:latin typeface="Arial" panose="020B0604020202020204" pitchFamily="34" charset="0"/>
                    <a:cs typeface="Arial" panose="020B0604020202020204" pitchFamily="34" charset="0"/>
                  </a:rPr>
                  <a:t>2</a:t>
                </a:r>
                <a:r>
                  <a:rPr lang="en-US" sz="3600" dirty="0">
                    <a:solidFill>
                      <a:srgbClr val="0000CC"/>
                    </a:solidFill>
                    <a:latin typeface="Arial" panose="020B0604020202020204" pitchFamily="34" charset="0"/>
                    <a:cs typeface="Arial" panose="020B0604020202020204" pitchFamily="34" charset="0"/>
                  </a:rPr>
                  <a:t>) = 2</a:t>
                </a:r>
                <a:r>
                  <a:rPr lang="en-US" sz="3600" dirty="0" smtClean="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atm</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phản</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ứng</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tự</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phát</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theo</a:t>
                </a:r>
                <a:r>
                  <a:rPr lang="en-US" sz="3600" dirty="0">
                    <a:solidFill>
                      <a:srgbClr val="0000CC"/>
                    </a:solidFill>
                    <a:latin typeface="Arial" panose="020B0604020202020204" pitchFamily="34" charset="0"/>
                    <a:cs typeface="Arial" panose="020B0604020202020204" pitchFamily="34" charset="0"/>
                  </a:rPr>
                  <a:t> </a:t>
                </a:r>
                <a:r>
                  <a:rPr lang="en-US" sz="3600" dirty="0" err="1">
                    <a:solidFill>
                      <a:srgbClr val="0000CC"/>
                    </a:solidFill>
                    <a:latin typeface="Arial" panose="020B0604020202020204" pitchFamily="34" charset="0"/>
                    <a:cs typeface="Arial" panose="020B0604020202020204" pitchFamily="34" charset="0"/>
                  </a:rPr>
                  <a:t>chiều</a:t>
                </a:r>
                <a:r>
                  <a:rPr lang="en-US" sz="3600" dirty="0">
                    <a:solidFill>
                      <a:srgbClr val="0000CC"/>
                    </a:solidFill>
                    <a:latin typeface="Arial" panose="020B0604020202020204" pitchFamily="34" charset="0"/>
                    <a:cs typeface="Arial" panose="020B0604020202020204" pitchFamily="34" charset="0"/>
                  </a:rPr>
                  <a:t> </a:t>
                </a:r>
                <a:r>
                  <a:rPr lang="en-US" sz="3600" dirty="0" err="1" smtClean="0">
                    <a:solidFill>
                      <a:srgbClr val="0000CC"/>
                    </a:solidFill>
                    <a:latin typeface="Arial" panose="020B0604020202020204" pitchFamily="34" charset="0"/>
                    <a:cs typeface="Arial" panose="020B0604020202020204" pitchFamily="34" charset="0"/>
                  </a:rPr>
                  <a:t>nghịch</a:t>
                </a:r>
                <a:r>
                  <a:rPr lang="en-US" sz="3600" dirty="0" smtClean="0">
                    <a:solidFill>
                      <a:srgbClr val="0000CC"/>
                    </a:solidFill>
                    <a:latin typeface="Arial" panose="020B0604020202020204" pitchFamily="34" charset="0"/>
                    <a:cs typeface="Arial" panose="020B0604020202020204" pitchFamily="34" charset="0"/>
                  </a:rPr>
                  <a:t>.</a:t>
                </a:r>
              </a:p>
              <a:p>
                <a:pPr marL="514350" indent="-514350">
                  <a:lnSpc>
                    <a:spcPct val="150000"/>
                  </a:lnSpc>
                  <a:buFont typeface="Arial" panose="020B0604020202020204" pitchFamily="34" charset="0"/>
                  <a:buAutoNum type="arabicPeriod"/>
                </a:pPr>
                <a:r>
                  <a:rPr lang="en-US" sz="3600" dirty="0" err="1">
                    <a:solidFill>
                      <a:srgbClr val="CC00CC"/>
                    </a:solidFill>
                    <a:latin typeface="Arial" panose="020B0604020202020204" pitchFamily="34" charset="0"/>
                    <a:cs typeface="Arial" panose="020B0604020202020204" pitchFamily="34" charset="0"/>
                  </a:rPr>
                  <a:t>Khi</a:t>
                </a:r>
                <a:r>
                  <a:rPr lang="en-US" sz="3600" dirty="0">
                    <a:solidFill>
                      <a:srgbClr val="CC00CC"/>
                    </a:solidFill>
                    <a:latin typeface="Arial" panose="020B0604020202020204" pitchFamily="34" charset="0"/>
                    <a:cs typeface="Arial" panose="020B0604020202020204" pitchFamily="34" charset="0"/>
                  </a:rPr>
                  <a:t> </a:t>
                </a:r>
                <a:r>
                  <a:rPr lang="en-US" sz="3600" dirty="0" err="1">
                    <a:solidFill>
                      <a:srgbClr val="CC00CC"/>
                    </a:solidFill>
                    <a:latin typeface="Arial" panose="020B0604020202020204" pitchFamily="34" charset="0"/>
                    <a:cs typeface="Arial" panose="020B0604020202020204" pitchFamily="34" charset="0"/>
                  </a:rPr>
                  <a:t>áp</a:t>
                </a:r>
                <a:r>
                  <a:rPr lang="en-US" sz="3600" dirty="0">
                    <a:solidFill>
                      <a:srgbClr val="CC00CC"/>
                    </a:solidFill>
                    <a:latin typeface="Arial" panose="020B0604020202020204" pitchFamily="34" charset="0"/>
                    <a:cs typeface="Arial" panose="020B0604020202020204" pitchFamily="34" charset="0"/>
                  </a:rPr>
                  <a:t> </a:t>
                </a:r>
                <a:r>
                  <a:rPr lang="en-US" sz="3600" dirty="0" err="1">
                    <a:solidFill>
                      <a:srgbClr val="CC00CC"/>
                    </a:solidFill>
                    <a:latin typeface="Arial" panose="020B0604020202020204" pitchFamily="34" charset="0"/>
                    <a:cs typeface="Arial" panose="020B0604020202020204" pitchFamily="34" charset="0"/>
                  </a:rPr>
                  <a:t>suất</a:t>
                </a:r>
                <a:r>
                  <a:rPr lang="en-US" sz="3600" dirty="0">
                    <a:solidFill>
                      <a:srgbClr val="CC00CC"/>
                    </a:solidFill>
                    <a:latin typeface="Arial" panose="020B0604020202020204" pitchFamily="34" charset="0"/>
                    <a:cs typeface="Arial" panose="020B0604020202020204" pitchFamily="34" charset="0"/>
                  </a:rPr>
                  <a:t> P(NOCl</a:t>
                </a:r>
                <a:r>
                  <a:rPr lang="en-US" sz="3600" baseline="-25000" dirty="0">
                    <a:solidFill>
                      <a:srgbClr val="CC00CC"/>
                    </a:solidFill>
                    <a:latin typeface="Arial" panose="020B0604020202020204" pitchFamily="34" charset="0"/>
                    <a:cs typeface="Arial" panose="020B0604020202020204" pitchFamily="34" charset="0"/>
                  </a:rPr>
                  <a:t>2</a:t>
                </a:r>
                <a:r>
                  <a:rPr lang="en-US" sz="3600" dirty="0">
                    <a:solidFill>
                      <a:srgbClr val="CC00CC"/>
                    </a:solidFill>
                    <a:latin typeface="Arial" panose="020B0604020202020204" pitchFamily="34" charset="0"/>
                    <a:cs typeface="Arial" panose="020B0604020202020204" pitchFamily="34" charset="0"/>
                  </a:rPr>
                  <a:t>) </a:t>
                </a:r>
                <a:r>
                  <a:rPr lang="en-US" sz="3600" dirty="0" smtClean="0">
                    <a:solidFill>
                      <a:srgbClr val="CC00CC"/>
                    </a:solidFill>
                    <a:latin typeface="Arial" panose="020B0604020202020204" pitchFamily="34" charset="0"/>
                    <a:cs typeface="Arial" panose="020B0604020202020204" pitchFamily="34" charset="0"/>
                  </a:rPr>
                  <a:t>= P(NO</a:t>
                </a:r>
                <a:r>
                  <a:rPr lang="en-US" sz="3600" dirty="0">
                    <a:solidFill>
                      <a:srgbClr val="CC00CC"/>
                    </a:solidFill>
                    <a:latin typeface="Arial" panose="020B0604020202020204" pitchFamily="34" charset="0"/>
                    <a:cs typeface="Arial" panose="020B0604020202020204" pitchFamily="34" charset="0"/>
                  </a:rPr>
                  <a:t>) = </a:t>
                </a:r>
                <a:r>
                  <a:rPr lang="en-US" sz="3600" dirty="0" smtClean="0">
                    <a:solidFill>
                      <a:srgbClr val="CC00CC"/>
                    </a:solidFill>
                    <a:latin typeface="Arial" panose="020B0604020202020204" pitchFamily="34" charset="0"/>
                    <a:cs typeface="Arial" panose="020B0604020202020204" pitchFamily="34" charset="0"/>
                  </a:rPr>
                  <a:t>1 </a:t>
                </a:r>
                <a:r>
                  <a:rPr lang="en-US" sz="3600" dirty="0" err="1" smtClean="0">
                    <a:solidFill>
                      <a:srgbClr val="CC00CC"/>
                    </a:solidFill>
                    <a:latin typeface="Arial" panose="020B0604020202020204" pitchFamily="34" charset="0"/>
                    <a:cs typeface="Arial" panose="020B0604020202020204" pitchFamily="34" charset="0"/>
                  </a:rPr>
                  <a:t>atm</a:t>
                </a:r>
                <a:r>
                  <a:rPr lang="en-US" sz="3600" dirty="0" smtClean="0">
                    <a:solidFill>
                      <a:srgbClr val="CC00CC"/>
                    </a:solidFill>
                    <a:latin typeface="Arial" panose="020B0604020202020204" pitchFamily="34" charset="0"/>
                    <a:cs typeface="Arial" panose="020B0604020202020204" pitchFamily="34" charset="0"/>
                  </a:rPr>
                  <a:t>; P(Cl</a:t>
                </a:r>
                <a:r>
                  <a:rPr lang="en-US" sz="3600" baseline="-25000" dirty="0" smtClean="0">
                    <a:solidFill>
                      <a:srgbClr val="CC00CC"/>
                    </a:solidFill>
                    <a:latin typeface="Arial" panose="020B0604020202020204" pitchFamily="34" charset="0"/>
                    <a:cs typeface="Arial" panose="020B0604020202020204" pitchFamily="34" charset="0"/>
                  </a:rPr>
                  <a:t>2</a:t>
                </a:r>
                <a:r>
                  <a:rPr lang="en-US" sz="3600" dirty="0">
                    <a:solidFill>
                      <a:srgbClr val="CC00CC"/>
                    </a:solidFill>
                    <a:latin typeface="Arial" panose="020B0604020202020204" pitchFamily="34" charset="0"/>
                    <a:cs typeface="Arial" panose="020B0604020202020204" pitchFamily="34" charset="0"/>
                  </a:rPr>
                  <a:t>) = </a:t>
                </a:r>
                <a:r>
                  <a:rPr lang="en-US" sz="3600" dirty="0" smtClean="0">
                    <a:solidFill>
                      <a:srgbClr val="CC00CC"/>
                    </a:solidFill>
                    <a:latin typeface="Arial" panose="020B0604020202020204" pitchFamily="34" charset="0"/>
                    <a:cs typeface="Arial" panose="020B0604020202020204" pitchFamily="34" charset="0"/>
                  </a:rPr>
                  <a:t>1,95 </a:t>
                </a:r>
                <a:r>
                  <a:rPr lang="en-US" sz="3600" dirty="0" err="1">
                    <a:solidFill>
                      <a:srgbClr val="CC00CC"/>
                    </a:solidFill>
                    <a:latin typeface="Arial" panose="020B0604020202020204" pitchFamily="34" charset="0"/>
                    <a:cs typeface="Arial" panose="020B0604020202020204" pitchFamily="34" charset="0"/>
                  </a:rPr>
                  <a:t>atm</a:t>
                </a:r>
                <a:r>
                  <a:rPr lang="en-US" sz="3600" dirty="0">
                    <a:solidFill>
                      <a:srgbClr val="CC00CC"/>
                    </a:solidFill>
                    <a:latin typeface="Arial" panose="020B0604020202020204" pitchFamily="34" charset="0"/>
                    <a:cs typeface="Arial" panose="020B0604020202020204" pitchFamily="34" charset="0"/>
                  </a:rPr>
                  <a:t> </a:t>
                </a:r>
                <a:r>
                  <a:rPr lang="en-US" sz="3600" dirty="0" err="1">
                    <a:solidFill>
                      <a:srgbClr val="CC00CC"/>
                    </a:solidFill>
                    <a:latin typeface="Arial" panose="020B0604020202020204" pitchFamily="34" charset="0"/>
                    <a:cs typeface="Arial" panose="020B0604020202020204" pitchFamily="34" charset="0"/>
                  </a:rPr>
                  <a:t>phản</a:t>
                </a:r>
                <a:r>
                  <a:rPr lang="en-US" sz="3600" dirty="0">
                    <a:solidFill>
                      <a:srgbClr val="CC00CC"/>
                    </a:solidFill>
                    <a:latin typeface="Arial" panose="020B0604020202020204" pitchFamily="34" charset="0"/>
                    <a:cs typeface="Arial" panose="020B0604020202020204" pitchFamily="34" charset="0"/>
                  </a:rPr>
                  <a:t> </a:t>
                </a:r>
                <a:r>
                  <a:rPr lang="en-US" sz="3600" dirty="0" err="1" smtClean="0">
                    <a:solidFill>
                      <a:srgbClr val="CC00CC"/>
                    </a:solidFill>
                    <a:latin typeface="Arial" panose="020B0604020202020204" pitchFamily="34" charset="0"/>
                    <a:cs typeface="Arial" panose="020B0604020202020204" pitchFamily="34" charset="0"/>
                  </a:rPr>
                  <a:t>ứng</a:t>
                </a:r>
                <a:r>
                  <a:rPr lang="en-US" sz="3600" dirty="0" smtClean="0">
                    <a:solidFill>
                      <a:srgbClr val="CC00CC"/>
                    </a:solidFill>
                    <a:latin typeface="Arial" panose="020B0604020202020204" pitchFamily="34" charset="0"/>
                    <a:cs typeface="Arial" panose="020B0604020202020204" pitchFamily="34" charset="0"/>
                  </a:rPr>
                  <a:t> </a:t>
                </a:r>
                <a:r>
                  <a:rPr lang="en-US" sz="3600" dirty="0" err="1" smtClean="0">
                    <a:solidFill>
                      <a:srgbClr val="CC00CC"/>
                    </a:solidFill>
                    <a:latin typeface="Arial" panose="020B0604020202020204" pitchFamily="34" charset="0"/>
                    <a:cs typeface="Arial" panose="020B0604020202020204" pitchFamily="34" charset="0"/>
                  </a:rPr>
                  <a:t>đạt</a:t>
                </a:r>
                <a:r>
                  <a:rPr lang="en-US" sz="3600" dirty="0" smtClean="0">
                    <a:solidFill>
                      <a:srgbClr val="CC00CC"/>
                    </a:solidFill>
                    <a:latin typeface="Arial" panose="020B0604020202020204" pitchFamily="34" charset="0"/>
                    <a:cs typeface="Arial" panose="020B0604020202020204" pitchFamily="34" charset="0"/>
                  </a:rPr>
                  <a:t> </a:t>
                </a:r>
                <a:r>
                  <a:rPr lang="en-US" sz="3600" dirty="0" err="1" smtClean="0">
                    <a:solidFill>
                      <a:srgbClr val="CC00CC"/>
                    </a:solidFill>
                    <a:latin typeface="Arial" panose="020B0604020202020204" pitchFamily="34" charset="0"/>
                    <a:cs typeface="Arial" panose="020B0604020202020204" pitchFamily="34" charset="0"/>
                  </a:rPr>
                  <a:t>cân</a:t>
                </a:r>
                <a:r>
                  <a:rPr lang="en-US" sz="3600" dirty="0" smtClean="0">
                    <a:solidFill>
                      <a:srgbClr val="CC00CC"/>
                    </a:solidFill>
                    <a:latin typeface="Arial" panose="020B0604020202020204" pitchFamily="34" charset="0"/>
                    <a:cs typeface="Arial" panose="020B0604020202020204" pitchFamily="34" charset="0"/>
                  </a:rPr>
                  <a:t> </a:t>
                </a:r>
                <a:r>
                  <a:rPr lang="en-US" sz="3600" dirty="0" err="1" smtClean="0">
                    <a:solidFill>
                      <a:srgbClr val="CC00CC"/>
                    </a:solidFill>
                    <a:latin typeface="Arial" panose="020B0604020202020204" pitchFamily="34" charset="0"/>
                    <a:cs typeface="Arial" panose="020B0604020202020204" pitchFamily="34" charset="0"/>
                  </a:rPr>
                  <a:t>bằng</a:t>
                </a:r>
                <a:r>
                  <a:rPr lang="en-US" sz="3600" dirty="0" smtClean="0">
                    <a:solidFill>
                      <a:srgbClr val="CC00CC"/>
                    </a:solidFill>
                    <a:latin typeface="Arial" panose="020B0604020202020204" pitchFamily="34" charset="0"/>
                    <a:cs typeface="Arial" panose="020B0604020202020204" pitchFamily="34" charset="0"/>
                  </a:rPr>
                  <a:t>.</a:t>
                </a:r>
                <a:endParaRPr lang="en-US" sz="3600" dirty="0">
                  <a:solidFill>
                    <a:srgbClr val="CC00CC"/>
                  </a:solidFill>
                  <a:latin typeface="Arial" panose="020B0604020202020204" pitchFamily="34" charset="0"/>
                  <a:cs typeface="Arial" panose="020B0604020202020204" pitchFamily="34" charset="0"/>
                </a:endParaRPr>
              </a:p>
              <a:p>
                <a:pPr marL="514350" indent="-514350">
                  <a:lnSpc>
                    <a:spcPct val="150000"/>
                  </a:lnSpc>
                  <a:buFont typeface="Arial" panose="020B0604020202020204" pitchFamily="34" charset="0"/>
                  <a:buAutoNum type="arabicPeriod"/>
                </a:pPr>
                <a:endParaRPr lang="en-US" sz="3600" dirty="0">
                  <a:latin typeface="Arial" panose="020B0604020202020204" pitchFamily="34" charset="0"/>
                  <a:cs typeface="Arial" panose="020B0604020202020204" pitchFamily="34" charset="0"/>
                </a:endParaRPr>
              </a:p>
              <a:p>
                <a:pPr marL="514350" indent="-514350">
                  <a:lnSpc>
                    <a:spcPct val="150000"/>
                  </a:lnSpc>
                  <a:buAutoNum type="arabicPeriod"/>
                </a:pPr>
                <a:endParaRPr lang="en-US"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19" y="349522"/>
                <a:ext cx="11993881" cy="6508478"/>
              </a:xfrm>
              <a:blipFill>
                <a:blip r:embed="rId2"/>
                <a:stretch>
                  <a:fillRect l="-1016" r="-25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FC4A639-BC72-4FF2-BF5F-0B37317C0437}"/>
              </a:ext>
            </a:extLst>
          </p:cNvPr>
          <p:cNvSpPr txBox="1"/>
          <p:nvPr/>
        </p:nvSpPr>
        <p:spPr>
          <a:xfrm>
            <a:off x="3472853" y="5441740"/>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561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10995-CBA3-4AF2-BA5F-7DB8A42DCF2C}"/>
              </a:ext>
            </a:extLst>
          </p:cNvPr>
          <p:cNvSpPr>
            <a:spLocks noGrp="1"/>
          </p:cNvSpPr>
          <p:nvPr>
            <p:ph idx="1"/>
          </p:nvPr>
        </p:nvSpPr>
        <p:spPr>
          <a:xfrm>
            <a:off x="86061" y="290457"/>
            <a:ext cx="12105939" cy="5249732"/>
          </a:xfrm>
        </p:spPr>
        <p:txBody>
          <a:bodyPr>
            <a:normAutofit fontScale="85000" lnSpcReduction="10000"/>
          </a:bodyPr>
          <a:lstStyle/>
          <a:p>
            <a:pPr marL="0" indent="0">
              <a:lnSpc>
                <a:spcPct val="150000"/>
              </a:lnSpc>
              <a:buNone/>
            </a:pPr>
            <a:r>
              <a:rPr lang="vi-VN" sz="3200" b="1" dirty="0">
                <a:cs typeface="Times New Roman" panose="02020603050405020304" pitchFamily="18" charset="0"/>
              </a:rPr>
              <a:t>Câu</a:t>
            </a:r>
            <a:r>
              <a:rPr lang="en-US" sz="3200" b="1" dirty="0">
                <a:cs typeface="Times New Roman" panose="02020603050405020304" pitchFamily="18" charset="0"/>
              </a:rPr>
              <a:t> </a:t>
            </a:r>
            <a:r>
              <a:rPr lang="en-US" sz="3200" b="1" dirty="0" smtClean="0">
                <a:cs typeface="Times New Roman" panose="02020603050405020304" pitchFamily="18" charset="0"/>
              </a:rPr>
              <a:t>15</a:t>
            </a:r>
            <a:r>
              <a:rPr lang="vi-VN" sz="3200" dirty="0" smtClean="0">
                <a:cs typeface="Times New Roman" panose="02020603050405020304" pitchFamily="18" charset="0"/>
              </a:rPr>
              <a:t>. </a:t>
            </a:r>
            <a:r>
              <a:rPr lang="vi-VN" sz="3200" dirty="0">
                <a:cs typeface="Times New Roman" panose="02020603050405020304" pitchFamily="18" charset="0"/>
              </a:rPr>
              <a:t>Chọn phát biểu </a:t>
            </a:r>
            <a:r>
              <a:rPr lang="vi-VN" sz="3200" b="1" dirty="0">
                <a:cs typeface="Times New Roman" panose="02020603050405020304" pitchFamily="18" charset="0"/>
              </a:rPr>
              <a:t>đúng</a:t>
            </a:r>
            <a:r>
              <a:rPr lang="vi-VN" sz="3200" dirty="0">
                <a:cs typeface="Times New Roman" panose="02020603050405020304" pitchFamily="18" charset="0"/>
              </a:rPr>
              <a:t> về p</a:t>
            </a:r>
            <a:r>
              <a:rPr lang="en-US" sz="3200" dirty="0">
                <a:cs typeface="Times New Roman" panose="02020603050405020304" pitchFamily="18" charset="0"/>
              </a:rPr>
              <a:t>ư</a:t>
            </a:r>
            <a:r>
              <a:rPr lang="vi-VN" sz="3200" dirty="0">
                <a:cs typeface="Times New Roman" panose="02020603050405020304" pitchFamily="18" charset="0"/>
              </a:rPr>
              <a:t> đồng thể: aA + bB = </a:t>
            </a:r>
            <a:r>
              <a:rPr lang="en-US" sz="3200" dirty="0">
                <a:cs typeface="Times New Roman" panose="02020603050405020304" pitchFamily="18" charset="0"/>
              </a:rPr>
              <a:t>c</a:t>
            </a:r>
            <a:r>
              <a:rPr lang="vi-VN" sz="3200" dirty="0">
                <a:cs typeface="Times New Roman" panose="02020603050405020304" pitchFamily="18" charset="0"/>
              </a:rPr>
              <a:t>C</a:t>
            </a:r>
            <a:r>
              <a:rPr lang="en-US" sz="3200" dirty="0">
                <a:cs typeface="Times New Roman" panose="02020603050405020304" pitchFamily="18" charset="0"/>
              </a:rPr>
              <a:t> +</a:t>
            </a:r>
            <a:r>
              <a:rPr lang="en-US" sz="3200" dirty="0" err="1">
                <a:cs typeface="Times New Roman" panose="02020603050405020304" pitchFamily="18" charset="0"/>
              </a:rPr>
              <a:t>dD</a:t>
            </a:r>
            <a:r>
              <a:rPr lang="en-US" sz="3200" dirty="0">
                <a:cs typeface="Times New Roman" panose="02020603050405020304" pitchFamily="18" charset="0"/>
              </a:rPr>
              <a:t> </a:t>
            </a:r>
            <a:endParaRPr lang="vi-VN" sz="3200" dirty="0">
              <a:cs typeface="Times New Roman" panose="02020603050405020304" pitchFamily="18" charset="0"/>
            </a:endParaRPr>
          </a:p>
          <a:p>
            <a:pPr marL="0" indent="0">
              <a:lnSpc>
                <a:spcPct val="150000"/>
              </a:lnSpc>
              <a:buNone/>
            </a:pPr>
            <a:r>
              <a:rPr lang="vi-VN" sz="3200" dirty="0" smtClean="0">
                <a:solidFill>
                  <a:srgbClr val="0000FF"/>
                </a:solidFill>
                <a:cs typeface="Times New Roman" panose="02020603050405020304" pitchFamily="18" charset="0"/>
              </a:rPr>
              <a:t>1. Biểu thức tốc độ pư: v = k[A]</a:t>
            </a:r>
            <a:r>
              <a:rPr lang="vi-VN" sz="3200" baseline="30000" dirty="0" smtClean="0">
                <a:solidFill>
                  <a:srgbClr val="0000FF"/>
                </a:solidFill>
                <a:cs typeface="Times New Roman" panose="02020603050405020304" pitchFamily="18" charset="0"/>
              </a:rPr>
              <a:t>n</a:t>
            </a:r>
            <a:r>
              <a:rPr lang="vi-VN" sz="3200" dirty="0" smtClean="0">
                <a:solidFill>
                  <a:srgbClr val="0000FF"/>
                </a:solidFill>
                <a:cs typeface="Times New Roman" panose="02020603050405020304" pitchFamily="18" charset="0"/>
              </a:rPr>
              <a:t>[B]</a:t>
            </a:r>
            <a:r>
              <a:rPr lang="vi-VN" sz="3200" baseline="30000" dirty="0" smtClean="0">
                <a:solidFill>
                  <a:srgbClr val="0000FF"/>
                </a:solidFill>
                <a:cs typeface="Times New Roman" panose="02020603050405020304" pitchFamily="18" charset="0"/>
              </a:rPr>
              <a:t>m</a:t>
            </a:r>
            <a:r>
              <a:rPr lang="vi-VN" sz="3200" dirty="0" smtClean="0">
                <a:solidFill>
                  <a:srgbClr val="0000FF"/>
                </a:solidFill>
                <a:cs typeface="Times New Roman" panose="02020603050405020304" pitchFamily="18" charset="0"/>
              </a:rPr>
              <a:t> trong đó n </a:t>
            </a:r>
            <a:r>
              <a:rPr lang="en-US" sz="3200" dirty="0" err="1" smtClean="0">
                <a:solidFill>
                  <a:srgbClr val="0000FF"/>
                </a:solidFill>
                <a:cs typeface="Times New Roman" panose="02020603050405020304" pitchFamily="18" charset="0"/>
              </a:rPr>
              <a:t>là</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bậc</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riêng</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phần</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đối</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với</a:t>
            </a:r>
            <a:r>
              <a:rPr lang="en-US" sz="3200" dirty="0" smtClean="0">
                <a:solidFill>
                  <a:srgbClr val="0000FF"/>
                </a:solidFill>
                <a:cs typeface="Times New Roman" panose="02020603050405020304" pitchFamily="18" charset="0"/>
              </a:rPr>
              <a:t> A, </a:t>
            </a:r>
            <a:r>
              <a:rPr lang="vi-VN" sz="3200" dirty="0" smtClean="0">
                <a:solidFill>
                  <a:srgbClr val="0000FF"/>
                </a:solidFill>
                <a:cs typeface="Times New Roman" panose="02020603050405020304" pitchFamily="18" charset="0"/>
              </a:rPr>
              <a:t>m </a:t>
            </a:r>
            <a:r>
              <a:rPr lang="en-US" sz="3200" dirty="0" err="1" smtClean="0">
                <a:solidFill>
                  <a:srgbClr val="0000FF"/>
                </a:solidFill>
                <a:cs typeface="Times New Roman" panose="02020603050405020304" pitchFamily="18" charset="0"/>
              </a:rPr>
              <a:t>là</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bậc</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riêng</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phần</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đối</a:t>
            </a:r>
            <a:r>
              <a:rPr lang="en-US" sz="3200" dirty="0" smtClean="0">
                <a:solidFill>
                  <a:srgbClr val="0000FF"/>
                </a:solidFill>
                <a:cs typeface="Times New Roman" panose="02020603050405020304" pitchFamily="18" charset="0"/>
              </a:rPr>
              <a:t> </a:t>
            </a:r>
            <a:r>
              <a:rPr lang="en-US" sz="3200" dirty="0" err="1" smtClean="0">
                <a:solidFill>
                  <a:srgbClr val="0000FF"/>
                </a:solidFill>
                <a:cs typeface="Times New Roman" panose="02020603050405020304" pitchFamily="18" charset="0"/>
              </a:rPr>
              <a:t>với</a:t>
            </a:r>
            <a:r>
              <a:rPr lang="en-US" sz="3200" dirty="0" smtClean="0">
                <a:solidFill>
                  <a:srgbClr val="0000FF"/>
                </a:solidFill>
                <a:cs typeface="Times New Roman" panose="02020603050405020304" pitchFamily="18" charset="0"/>
              </a:rPr>
              <a:t> B; n </a:t>
            </a:r>
            <a:r>
              <a:rPr lang="en-US" sz="3200" dirty="0" err="1" smtClean="0">
                <a:solidFill>
                  <a:srgbClr val="0000FF"/>
                </a:solidFill>
                <a:cs typeface="Times New Roman" panose="02020603050405020304" pitchFamily="18" charset="0"/>
              </a:rPr>
              <a:t>và</a:t>
            </a:r>
            <a:r>
              <a:rPr lang="en-US" sz="3200" dirty="0" smtClean="0">
                <a:solidFill>
                  <a:srgbClr val="0000FF"/>
                </a:solidFill>
                <a:cs typeface="Times New Roman" panose="02020603050405020304" pitchFamily="18" charset="0"/>
              </a:rPr>
              <a:t> m </a:t>
            </a:r>
            <a:r>
              <a:rPr lang="vi-VN" sz="3200" dirty="0" smtClean="0">
                <a:solidFill>
                  <a:srgbClr val="0000FF"/>
                </a:solidFill>
                <a:cs typeface="Times New Roman" panose="02020603050405020304" pitchFamily="18" charset="0"/>
              </a:rPr>
              <a:t>xác định </a:t>
            </a:r>
            <a:r>
              <a:rPr lang="vi-VN" sz="3200" dirty="0" smtClean="0">
                <a:solidFill>
                  <a:srgbClr val="0000CC"/>
                </a:solidFill>
                <a:cs typeface="Times New Roman" panose="02020603050405020304" pitchFamily="18" charset="0"/>
              </a:rPr>
              <a:t>bằng thực nghiệm.</a:t>
            </a:r>
          </a:p>
          <a:p>
            <a:pPr marL="0" indent="0">
              <a:lnSpc>
                <a:spcPct val="150000"/>
              </a:lnSpc>
              <a:buNone/>
            </a:pPr>
            <a:r>
              <a:rPr lang="vi-VN" sz="3200" dirty="0" smtClean="0">
                <a:solidFill>
                  <a:srgbClr val="C00000"/>
                </a:solidFill>
                <a:cs typeface="Times New Roman" panose="02020603050405020304" pitchFamily="18" charset="0"/>
              </a:rPr>
              <a:t>2. (n+m) là bậc pư có thể là số âm, số nguyên, phân số hoặc số không.</a:t>
            </a:r>
          </a:p>
          <a:p>
            <a:pPr marL="0" indent="0">
              <a:lnSpc>
                <a:spcPct val="150000"/>
              </a:lnSpc>
              <a:buNone/>
            </a:pPr>
            <a:r>
              <a:rPr lang="vi-VN" sz="3200" dirty="0" smtClean="0">
                <a:solidFill>
                  <a:srgbClr val="CC00CC"/>
                </a:solidFill>
                <a:cs typeface="Times New Roman" panose="02020603050405020304" pitchFamily="18" charset="0"/>
              </a:rPr>
              <a:t>3. </a:t>
            </a:r>
            <a:r>
              <a:rPr lang="en-US" sz="3200" dirty="0" err="1" smtClean="0">
                <a:solidFill>
                  <a:srgbClr val="CC00CC"/>
                </a:solidFill>
                <a:latin typeface="Arial" panose="020B0604020202020204" pitchFamily="34" charset="0"/>
                <a:cs typeface="Arial" panose="020B0604020202020204" pitchFamily="34" charset="0"/>
              </a:rPr>
              <a:t>Phản</a:t>
            </a:r>
            <a:r>
              <a:rPr lang="en-US" sz="3200" dirty="0" smtClean="0">
                <a:solidFill>
                  <a:srgbClr val="CC00CC"/>
                </a:solidFill>
                <a:latin typeface="Arial" panose="020B0604020202020204" pitchFamily="34" charset="0"/>
                <a:cs typeface="Arial" panose="020B0604020202020204" pitchFamily="34" charset="0"/>
              </a:rPr>
              <a:t> </a:t>
            </a:r>
            <a:r>
              <a:rPr lang="en-US" sz="3200" dirty="0" err="1" smtClean="0">
                <a:solidFill>
                  <a:srgbClr val="CC00CC"/>
                </a:solidFill>
                <a:latin typeface="Arial" panose="020B0604020202020204" pitchFamily="34" charset="0"/>
                <a:cs typeface="Arial" panose="020B0604020202020204" pitchFamily="34" charset="0"/>
              </a:rPr>
              <a:t>ứng</a:t>
            </a:r>
            <a:r>
              <a:rPr lang="en-US" sz="3200" dirty="0" smtClean="0">
                <a:solidFill>
                  <a:srgbClr val="CC00CC"/>
                </a:solidFill>
                <a:latin typeface="Arial" panose="020B0604020202020204" pitchFamily="34" charset="0"/>
                <a:cs typeface="Arial" panose="020B0604020202020204" pitchFamily="34" charset="0"/>
              </a:rPr>
              <a:t> </a:t>
            </a:r>
            <a:r>
              <a:rPr lang="en-US" sz="3200" dirty="0" err="1" smtClean="0">
                <a:solidFill>
                  <a:srgbClr val="CC00CC"/>
                </a:solidFill>
                <a:latin typeface="Arial" panose="020B0604020202020204" pitchFamily="34" charset="0"/>
                <a:cs typeface="Arial" panose="020B0604020202020204" pitchFamily="34" charset="0"/>
              </a:rPr>
              <a:t>bậc</a:t>
            </a:r>
            <a:r>
              <a:rPr lang="en-US" sz="3200" dirty="0" smtClean="0">
                <a:solidFill>
                  <a:srgbClr val="CC00CC"/>
                </a:solidFill>
                <a:latin typeface="Arial" panose="020B0604020202020204" pitchFamily="34" charset="0"/>
                <a:cs typeface="Arial" panose="020B0604020202020204" pitchFamily="34" charset="0"/>
              </a:rPr>
              <a:t> 1 </a:t>
            </a:r>
            <a:r>
              <a:rPr lang="en-US" sz="3200" dirty="0" err="1" smtClean="0">
                <a:solidFill>
                  <a:srgbClr val="CC00CC"/>
                </a:solidFill>
                <a:latin typeface="Arial" panose="020B0604020202020204" pitchFamily="34" charset="0"/>
                <a:cs typeface="Arial" panose="020B0604020202020204" pitchFamily="34" charset="0"/>
              </a:rPr>
              <a:t>và</a:t>
            </a:r>
            <a:r>
              <a:rPr lang="en-US" sz="3200" dirty="0" smtClean="0">
                <a:solidFill>
                  <a:srgbClr val="CC00CC"/>
                </a:solidFill>
                <a:latin typeface="Arial" panose="020B0604020202020204" pitchFamily="34" charset="0"/>
                <a:cs typeface="Arial" panose="020B0604020202020204" pitchFamily="34" charset="0"/>
              </a:rPr>
              <a:t>  </a:t>
            </a:r>
            <a:r>
              <a:rPr lang="en-US" sz="3200" dirty="0" err="1" smtClean="0">
                <a:solidFill>
                  <a:srgbClr val="CC00CC"/>
                </a:solidFill>
                <a:latin typeface="Arial" panose="020B0604020202020204" pitchFamily="34" charset="0"/>
                <a:cs typeface="Arial" panose="020B0604020202020204" pitchFamily="34" charset="0"/>
              </a:rPr>
              <a:t>bậc</a:t>
            </a:r>
            <a:r>
              <a:rPr lang="en-US" sz="3200" dirty="0" smtClean="0">
                <a:solidFill>
                  <a:srgbClr val="CC00CC"/>
                </a:solidFill>
                <a:latin typeface="Arial" panose="020B0604020202020204" pitchFamily="34" charset="0"/>
                <a:cs typeface="Arial" panose="020B0604020202020204" pitchFamily="34" charset="0"/>
              </a:rPr>
              <a:t> 2 hay </a:t>
            </a:r>
            <a:r>
              <a:rPr lang="en-US" sz="3200" dirty="0" err="1" smtClean="0">
                <a:solidFill>
                  <a:srgbClr val="CC00CC"/>
                </a:solidFill>
                <a:latin typeface="Arial" panose="020B0604020202020204" pitchFamily="34" charset="0"/>
                <a:cs typeface="Arial" panose="020B0604020202020204" pitchFamily="34" charset="0"/>
              </a:rPr>
              <a:t>gặp</a:t>
            </a:r>
            <a:r>
              <a:rPr lang="en-US" sz="3200" dirty="0" smtClean="0">
                <a:solidFill>
                  <a:srgbClr val="CC00CC"/>
                </a:solidFill>
                <a:latin typeface="Arial" panose="020B0604020202020204" pitchFamily="34" charset="0"/>
                <a:cs typeface="Arial" panose="020B0604020202020204" pitchFamily="34" charset="0"/>
              </a:rPr>
              <a:t>, </a:t>
            </a:r>
            <a:r>
              <a:rPr lang="en-US" sz="3200" dirty="0" err="1" smtClean="0">
                <a:solidFill>
                  <a:srgbClr val="CC00CC"/>
                </a:solidFill>
                <a:latin typeface="Arial" panose="020B0604020202020204" pitchFamily="34" charset="0"/>
                <a:cs typeface="Arial" panose="020B0604020202020204" pitchFamily="34" charset="0"/>
              </a:rPr>
              <a:t>còn</a:t>
            </a:r>
            <a:r>
              <a:rPr lang="vi-VN" sz="3200" dirty="0" smtClean="0">
                <a:solidFill>
                  <a:srgbClr val="CC00CC"/>
                </a:solidFill>
                <a:latin typeface="Arial" panose="020B0604020202020204" pitchFamily="34" charset="0"/>
                <a:cs typeface="Arial" panose="020B0604020202020204" pitchFamily="34" charset="0"/>
              </a:rPr>
              <a:t> pư bậc không hay bậc 3 ít gặp.</a:t>
            </a:r>
          </a:p>
          <a:p>
            <a:pPr marL="0" indent="0">
              <a:lnSpc>
                <a:spcPct val="150000"/>
              </a:lnSpc>
              <a:buNone/>
            </a:pPr>
            <a:r>
              <a:rPr lang="vi-VN" sz="3200" dirty="0" smtClean="0">
                <a:solidFill>
                  <a:schemeClr val="accent6">
                    <a:lumMod val="75000"/>
                  </a:schemeClr>
                </a:solidFill>
                <a:latin typeface="Times New Roman" panose="02020603050405020304" pitchFamily="18" charset="0"/>
                <a:cs typeface="Times New Roman" panose="02020603050405020304" pitchFamily="18" charset="0"/>
              </a:rPr>
              <a:t>4</a:t>
            </a:r>
            <a:r>
              <a:rPr lang="vi-VN" sz="3200" dirty="0">
                <a:solidFill>
                  <a:schemeClr val="accent6">
                    <a:lumMod val="75000"/>
                  </a:schemeClr>
                </a:solidFill>
                <a:cs typeface="Times New Roman" panose="02020603050405020304" pitchFamily="18" charset="0"/>
              </a:rPr>
              <a:t>. </a:t>
            </a:r>
            <a:r>
              <a:rPr lang="vi-VN" sz="3200" dirty="0">
                <a:solidFill>
                  <a:srgbClr val="006600"/>
                </a:solidFill>
                <a:cs typeface="Times New Roman" panose="02020603050405020304" pitchFamily="18" charset="0"/>
              </a:rPr>
              <a:t>Bậc pư lớn hơn 3 thực tế khó hay hầu như không xảy ra.</a:t>
            </a:r>
          </a:p>
          <a:p>
            <a:pPr marL="0" indent="0">
              <a:buNone/>
            </a:pPr>
            <a:endParaRPr lang="en-US" sz="3200" dirty="0">
              <a:solidFill>
                <a:srgbClr val="0066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C4A639-BC72-4FF2-BF5F-0B37317C0437}"/>
              </a:ext>
            </a:extLst>
          </p:cNvPr>
          <p:cNvSpPr txBox="1"/>
          <p:nvPr/>
        </p:nvSpPr>
        <p:spPr>
          <a:xfrm>
            <a:off x="3498210" y="5343000"/>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281239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264EC-FD9B-4506-B85A-E8A06B6251A2}"/>
              </a:ext>
            </a:extLst>
          </p:cNvPr>
          <p:cNvSpPr>
            <a:spLocks noGrp="1"/>
          </p:cNvSpPr>
          <p:nvPr>
            <p:ph idx="1"/>
          </p:nvPr>
        </p:nvSpPr>
        <p:spPr>
          <a:xfrm>
            <a:off x="838200" y="244283"/>
            <a:ext cx="10515600" cy="5617126"/>
          </a:xfrm>
        </p:spPr>
        <p:txBody>
          <a:bodyPr>
            <a:normAutofit fontScale="92500" lnSpcReduction="10000"/>
          </a:bodyPr>
          <a:lstStyle/>
          <a:p>
            <a:pPr marL="0" indent="0">
              <a:lnSpc>
                <a:spcPct val="150000"/>
              </a:lnSpc>
              <a:buNone/>
            </a:pPr>
            <a:r>
              <a:rPr lang="vi-VN" sz="3200" b="1" dirty="0">
                <a:cs typeface="Times New Roman" panose="02020603050405020304" pitchFamily="18" charset="0"/>
              </a:rPr>
              <a:t>Câu</a:t>
            </a:r>
            <a:r>
              <a:rPr lang="en-US" sz="3200" b="1" dirty="0">
                <a:cs typeface="Times New Roman" panose="02020603050405020304" pitchFamily="18" charset="0"/>
              </a:rPr>
              <a:t> </a:t>
            </a:r>
            <a:r>
              <a:rPr lang="en-US" sz="3200" b="1" dirty="0" smtClean="0">
                <a:cs typeface="Times New Roman" panose="02020603050405020304" pitchFamily="18" charset="0"/>
              </a:rPr>
              <a:t>16</a:t>
            </a:r>
            <a:r>
              <a:rPr lang="vi-VN" sz="3200" dirty="0" smtClean="0">
                <a:cs typeface="Times New Roman" panose="02020603050405020304" pitchFamily="18" charset="0"/>
              </a:rPr>
              <a:t>. </a:t>
            </a:r>
            <a:r>
              <a:rPr lang="vi-VN" sz="3200" dirty="0">
                <a:cs typeface="Times New Roman" panose="02020603050405020304" pitchFamily="18" charset="0"/>
              </a:rPr>
              <a:t>Chọn phát biểu </a:t>
            </a:r>
            <a:r>
              <a:rPr lang="vi-VN" sz="3200" b="1" dirty="0">
                <a:cs typeface="Times New Roman" panose="02020603050405020304" pitchFamily="18" charset="0"/>
              </a:rPr>
              <a:t>đúng</a:t>
            </a:r>
            <a:r>
              <a:rPr lang="vi-VN" sz="3200" dirty="0">
                <a:cs typeface="Times New Roman" panose="02020603050405020304" pitchFamily="18" charset="0"/>
              </a:rPr>
              <a:t> về hằng số tốc độ pư:</a:t>
            </a:r>
          </a:p>
          <a:p>
            <a:pPr marL="514350" indent="-514350">
              <a:lnSpc>
                <a:spcPct val="150000"/>
              </a:lnSpc>
              <a:buAutoNum type="arabicPeriod"/>
            </a:pPr>
            <a:r>
              <a:rPr lang="vi-VN" sz="3200" dirty="0">
                <a:solidFill>
                  <a:srgbClr val="C00000"/>
                </a:solidFill>
                <a:cs typeface="Times New Roman" panose="02020603050405020304" pitchFamily="18" charset="0"/>
              </a:rPr>
              <a:t>Phụ thuộc vào bản chất của phản ứng.</a:t>
            </a:r>
          </a:p>
          <a:p>
            <a:pPr marL="514350" indent="-514350">
              <a:lnSpc>
                <a:spcPct val="150000"/>
              </a:lnSpc>
              <a:buAutoNum type="arabicPeriod"/>
            </a:pPr>
            <a:r>
              <a:rPr lang="vi-VN" sz="3200" dirty="0">
                <a:solidFill>
                  <a:schemeClr val="accent6">
                    <a:lumMod val="75000"/>
                  </a:schemeClr>
                </a:solidFill>
                <a:cs typeface="Times New Roman" panose="02020603050405020304" pitchFamily="18" charset="0"/>
              </a:rPr>
              <a:t>Phụ thuộc nhiệt độ.</a:t>
            </a:r>
          </a:p>
          <a:p>
            <a:pPr marL="514350" indent="-514350">
              <a:lnSpc>
                <a:spcPct val="150000"/>
              </a:lnSpc>
              <a:buAutoNum type="arabicPeriod"/>
            </a:pPr>
            <a:r>
              <a:rPr lang="vi-VN" sz="3200" dirty="0">
                <a:solidFill>
                  <a:srgbClr val="9933FF"/>
                </a:solidFill>
                <a:cs typeface="Times New Roman" panose="02020603050405020304" pitchFamily="18" charset="0"/>
              </a:rPr>
              <a:t>Phụ thuộc entropi hoạt hóa của phản ứng</a:t>
            </a:r>
            <a:r>
              <a:rPr lang="vi-VN" sz="3200" dirty="0">
                <a:cs typeface="Times New Roman" panose="02020603050405020304" pitchFamily="18" charset="0"/>
              </a:rPr>
              <a:t>.</a:t>
            </a:r>
          </a:p>
          <a:p>
            <a:pPr marL="514350" indent="-514350">
              <a:lnSpc>
                <a:spcPct val="150000"/>
              </a:lnSpc>
              <a:buAutoNum type="arabicPeriod"/>
            </a:pPr>
            <a:r>
              <a:rPr lang="vi-VN" sz="3200" dirty="0">
                <a:solidFill>
                  <a:srgbClr val="FF0000"/>
                </a:solidFill>
                <a:cs typeface="Times New Roman" panose="02020603050405020304" pitchFamily="18" charset="0"/>
              </a:rPr>
              <a:t>Phụ thuộc vào năng lượng hoạt hóa của pư.</a:t>
            </a:r>
          </a:p>
          <a:p>
            <a:pPr marL="514350" indent="-514350">
              <a:lnSpc>
                <a:spcPct val="150000"/>
              </a:lnSpc>
              <a:buAutoNum type="arabicPeriod"/>
            </a:pPr>
            <a:r>
              <a:rPr lang="vi-VN" sz="3200" dirty="0">
                <a:cs typeface="Times New Roman" panose="02020603050405020304" pitchFamily="18" charset="0"/>
              </a:rPr>
              <a:t>Phụ thuộc vào xúc tác.</a:t>
            </a:r>
          </a:p>
          <a:p>
            <a:pPr marL="514350" indent="-514350">
              <a:lnSpc>
                <a:spcPct val="150000"/>
              </a:lnSpc>
              <a:buAutoNum type="arabicPeriod"/>
            </a:pPr>
            <a:r>
              <a:rPr lang="vi-VN" sz="3200" u="sng" dirty="0">
                <a:solidFill>
                  <a:srgbClr val="0000FF"/>
                </a:solidFill>
                <a:cs typeface="Times New Roman" panose="02020603050405020304" pitchFamily="18" charset="0"/>
              </a:rPr>
              <a:t>Không phụ thuộc vào nồng độ.</a:t>
            </a:r>
            <a:endParaRPr lang="en-US" sz="3200" u="sng" dirty="0">
              <a:solidFill>
                <a:srgbClr val="0000FF"/>
              </a:solidFill>
              <a:cs typeface="Times New Roman" panose="02020603050405020304" pitchFamily="18" charset="0"/>
            </a:endParaRPr>
          </a:p>
        </p:txBody>
      </p:sp>
      <p:sp>
        <p:nvSpPr>
          <p:cNvPr id="5" name="TextBox 4">
            <a:extLst>
              <a:ext uri="{FF2B5EF4-FFF2-40B4-BE49-F238E27FC236}">
                <a16:creationId xmlns:a16="http://schemas.microsoft.com/office/drawing/2014/main" id="{AE39ADF5-1FC6-4F4F-A862-A8FFC67D9942}"/>
              </a:ext>
            </a:extLst>
          </p:cNvPr>
          <p:cNvSpPr txBox="1"/>
          <p:nvPr/>
        </p:nvSpPr>
        <p:spPr>
          <a:xfrm>
            <a:off x="6630224" y="1936986"/>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293032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8033D-592B-4524-BCF0-9620CBBFF377}"/>
              </a:ext>
            </a:extLst>
          </p:cNvPr>
          <p:cNvSpPr>
            <a:spLocks noGrp="1"/>
          </p:cNvSpPr>
          <p:nvPr>
            <p:ph idx="1"/>
          </p:nvPr>
        </p:nvSpPr>
        <p:spPr>
          <a:xfrm>
            <a:off x="311971" y="190244"/>
            <a:ext cx="11781161" cy="5618886"/>
          </a:xfrm>
        </p:spPr>
        <p:txBody>
          <a:bodyPr>
            <a:normAutofit fontScale="92500"/>
          </a:bodyPr>
          <a:lstStyle/>
          <a:p>
            <a:pPr marL="0" indent="0">
              <a:lnSpc>
                <a:spcPct val="150000"/>
              </a:lnSpc>
              <a:buNone/>
            </a:pPr>
            <a:r>
              <a:rPr lang="vi-VN" sz="3200" b="1" dirty="0">
                <a:cs typeface="Times New Roman" panose="02020603050405020304" pitchFamily="18" charset="0"/>
              </a:rPr>
              <a:t>Câu </a:t>
            </a:r>
            <a:r>
              <a:rPr lang="en-US" sz="3200" b="1" dirty="0" smtClean="0">
                <a:cs typeface="Times New Roman" panose="02020603050405020304" pitchFamily="18" charset="0"/>
              </a:rPr>
              <a:t>17</a:t>
            </a:r>
            <a:r>
              <a:rPr lang="vi-VN" sz="3200" dirty="0" smtClean="0">
                <a:cs typeface="Times New Roman" panose="02020603050405020304" pitchFamily="18" charset="0"/>
              </a:rPr>
              <a:t>. </a:t>
            </a:r>
            <a:r>
              <a:rPr lang="vi-VN" sz="3200" dirty="0">
                <a:cs typeface="Times New Roman" panose="02020603050405020304" pitchFamily="18" charset="0"/>
              </a:rPr>
              <a:t>Chọn phát biểu </a:t>
            </a:r>
            <a:r>
              <a:rPr lang="vi-VN" sz="3200" b="1" dirty="0">
                <a:cs typeface="Times New Roman" panose="02020603050405020304" pitchFamily="18" charset="0"/>
              </a:rPr>
              <a:t>đúng</a:t>
            </a:r>
            <a:r>
              <a:rPr lang="en-US" sz="3200" b="1" dirty="0">
                <a:cs typeface="Times New Roman" panose="02020603050405020304" pitchFamily="18" charset="0"/>
              </a:rPr>
              <a:t> </a:t>
            </a:r>
            <a:r>
              <a:rPr lang="en-US" sz="3200" dirty="0" err="1">
                <a:latin typeface="Arial" panose="020B0604020202020204" pitchFamily="34" charset="0"/>
                <a:cs typeface="Arial" panose="020B0604020202020204" pitchFamily="34" charset="0"/>
              </a:rPr>
              <a:t>về</a:t>
            </a:r>
            <a:r>
              <a:rPr lang="en-US" sz="3200" b="1"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p</a:t>
            </a:r>
            <a:r>
              <a:rPr lang="vi-VN" sz="3200" dirty="0">
                <a:latin typeface="Arial" panose="020B0604020202020204" pitchFamily="34" charset="0"/>
                <a:cs typeface="Arial" panose="020B0604020202020204" pitchFamily="34" charset="0"/>
              </a:rPr>
              <a:t>hân tử số</a:t>
            </a:r>
            <a:r>
              <a:rPr lang="vi-VN" sz="3200" dirty="0">
                <a:cs typeface="Times New Roman" panose="02020603050405020304" pitchFamily="18" charset="0"/>
              </a:rPr>
              <a:t>: </a:t>
            </a:r>
          </a:p>
          <a:p>
            <a:pPr marL="514350" indent="-514350">
              <a:lnSpc>
                <a:spcPct val="150000"/>
              </a:lnSpc>
              <a:buFont typeface="+mj-lt"/>
              <a:buAutoNum type="arabicPeriod"/>
            </a:pPr>
            <a:r>
              <a:rPr lang="vi-VN" sz="3200" dirty="0">
                <a:solidFill>
                  <a:srgbClr val="C00000"/>
                </a:solidFill>
              </a:rPr>
              <a:t>Là số phân tử, nguyên tử, ion tham gia vào 1 giai đoạn của pư.</a:t>
            </a:r>
          </a:p>
          <a:p>
            <a:pPr marL="514350" indent="-514350">
              <a:lnSpc>
                <a:spcPct val="150000"/>
              </a:lnSpc>
              <a:buFont typeface="+mj-lt"/>
              <a:buAutoNum type="arabicPeriod"/>
            </a:pPr>
            <a:r>
              <a:rPr lang="vi-VN" sz="3200" dirty="0">
                <a:solidFill>
                  <a:srgbClr val="0000FF"/>
                </a:solidFill>
              </a:rPr>
              <a:t>Luôn là số nguyên: thường là hai, đôi khi là một, hiếm khi là ba.</a:t>
            </a:r>
          </a:p>
          <a:p>
            <a:pPr marL="514350" indent="-514350">
              <a:lnSpc>
                <a:spcPct val="150000"/>
              </a:lnSpc>
              <a:buFont typeface="+mj-lt"/>
              <a:buAutoNum type="arabicPeriod"/>
            </a:pPr>
            <a:r>
              <a:rPr lang="vi-VN" sz="3200" dirty="0">
                <a:solidFill>
                  <a:srgbClr val="9933FF"/>
                </a:solidFill>
              </a:rPr>
              <a:t>Pư đơn giản có phân tử số bằng một, hai hay ba được gọi là phản ứng đơn phân tử, lưỡng phân tử hay tam phân tử.</a:t>
            </a:r>
          </a:p>
          <a:p>
            <a:pPr marL="514350" indent="-514350">
              <a:lnSpc>
                <a:spcPct val="150000"/>
              </a:lnSpc>
              <a:buFont typeface="+mj-lt"/>
              <a:buAutoNum type="arabicPeriod"/>
            </a:pPr>
            <a:r>
              <a:rPr lang="vi-VN" sz="3200" dirty="0">
                <a:solidFill>
                  <a:schemeClr val="accent6">
                    <a:lumMod val="50000"/>
                  </a:schemeClr>
                </a:solidFill>
              </a:rPr>
              <a:t>Pư có phân tử số lớn hơn ba chưa có vì xác suất va chạm đồng thời của một số lớn phân tử là rất nhỏ. </a:t>
            </a:r>
          </a:p>
          <a:p>
            <a:pPr marL="514350" indent="-514350">
              <a:buFont typeface="+mj-lt"/>
              <a:buAutoNum type="arabicPeriod"/>
            </a:pPr>
            <a:endParaRPr lang="vi-VN" dirty="0"/>
          </a:p>
          <a:p>
            <a:pPr marL="514350" indent="-514350">
              <a:buFont typeface="+mj-lt"/>
              <a:buAutoNum type="arabicPeriod"/>
            </a:pPr>
            <a:endParaRPr lang="vi-VN"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440B392D-5309-4D39-82EB-C66647C56774}"/>
              </a:ext>
            </a:extLst>
          </p:cNvPr>
          <p:cNvSpPr txBox="1"/>
          <p:nvPr/>
        </p:nvSpPr>
        <p:spPr>
          <a:xfrm>
            <a:off x="3069442" y="5389642"/>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51602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87351-D253-427D-97A8-654BD724F901}"/>
              </a:ext>
            </a:extLst>
          </p:cNvPr>
          <p:cNvSpPr>
            <a:spLocks noGrp="1"/>
          </p:cNvSpPr>
          <p:nvPr>
            <p:ph idx="1"/>
          </p:nvPr>
        </p:nvSpPr>
        <p:spPr>
          <a:xfrm>
            <a:off x="75501" y="318657"/>
            <a:ext cx="12116499" cy="6316910"/>
          </a:xfrm>
        </p:spPr>
        <p:txBody>
          <a:bodyPr>
            <a:noAutofit/>
          </a:bodyPr>
          <a:lstStyle/>
          <a:p>
            <a:pPr marL="0" indent="0">
              <a:buNone/>
            </a:pPr>
            <a:r>
              <a:rPr lang="en-US" sz="2600" b="1" dirty="0" err="1" smtClean="0">
                <a:latin typeface="Arial" panose="020B0604020202020204" pitchFamily="34" charset="0"/>
                <a:cs typeface="Arial" panose="020B0604020202020204" pitchFamily="34" charset="0"/>
              </a:rPr>
              <a:t>Câu</a:t>
            </a:r>
            <a:r>
              <a:rPr lang="vi-VN" sz="2600" b="1" dirty="0" smtClean="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1</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Chọn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phát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biểu</a:t>
            </a:r>
            <a:r>
              <a:rPr lang="en-US" sz="2600" dirty="0">
                <a:latin typeface="Arial" panose="020B0604020202020204" pitchFamily="34" charset="0"/>
                <a:cs typeface="Arial" panose="020B0604020202020204" pitchFamily="34" charset="0"/>
              </a:rPr>
              <a:t> </a:t>
            </a:r>
            <a:r>
              <a:rPr lang="en-US" sz="2600" b="1" dirty="0" err="1">
                <a:latin typeface="Arial" panose="020B0604020202020204" pitchFamily="34" charset="0"/>
                <a:cs typeface="Arial" panose="020B0604020202020204" pitchFamily="34" charset="0"/>
              </a:rPr>
              <a:t>đúng</a:t>
            </a:r>
            <a:r>
              <a:rPr lang="en-US" sz="2600" dirty="0">
                <a:latin typeface="Arial" panose="020B0604020202020204" pitchFamily="34" charset="0"/>
                <a:cs typeface="Arial" panose="020B0604020202020204" pitchFamily="34" charset="0"/>
              </a:rPr>
              <a:t>.</a:t>
            </a:r>
          </a:p>
          <a:p>
            <a:pPr marL="514350" indent="-514350">
              <a:lnSpc>
                <a:spcPct val="150000"/>
              </a:lnSpc>
              <a:buFont typeface="+mj-lt"/>
              <a:buAutoNum type="alphaUcPeriod"/>
            </a:pPr>
            <a:r>
              <a:rPr lang="en-US" sz="2600" dirty="0" err="1">
                <a:solidFill>
                  <a:srgbClr val="C00000"/>
                </a:solidFill>
                <a:latin typeface="Arial" panose="020B0604020202020204" pitchFamily="34" charset="0"/>
                <a:cs typeface="Arial" panose="020B0604020202020204" pitchFamily="34" charset="0"/>
              </a:rPr>
              <a:t>Nhiệt</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phân</a:t>
            </a:r>
            <a:r>
              <a:rPr lang="en-US" sz="2600" dirty="0">
                <a:solidFill>
                  <a:srgbClr val="C00000"/>
                </a:solidFill>
                <a:latin typeface="Arial" panose="020B0604020202020204" pitchFamily="34" charset="0"/>
                <a:cs typeface="Arial" panose="020B0604020202020204" pitchFamily="34" charset="0"/>
              </a:rPr>
              <a:t> CaCO</a:t>
            </a:r>
            <a:r>
              <a:rPr lang="en-US" sz="2600" baseline="-25000" dirty="0">
                <a:solidFill>
                  <a:srgbClr val="C00000"/>
                </a:solidFill>
                <a:latin typeface="Arial" panose="020B0604020202020204" pitchFamily="34" charset="0"/>
                <a:cs typeface="Arial" panose="020B0604020202020204" pitchFamily="34" charset="0"/>
              </a:rPr>
              <a:t>3</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trong</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ống</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nghiệm</a:t>
            </a:r>
            <a:r>
              <a:rPr lang="en-US" sz="2600" dirty="0">
                <a:solidFill>
                  <a:srgbClr val="C00000"/>
                </a:solidFill>
                <a:latin typeface="Arial" panose="020B0604020202020204" pitchFamily="34" charset="0"/>
                <a:cs typeface="Arial" panose="020B0604020202020204" pitchFamily="34" charset="0"/>
              </a:rPr>
              <a:t> ở </a:t>
            </a:r>
            <a:r>
              <a:rPr lang="vi-VN" sz="2600" dirty="0">
                <a:solidFill>
                  <a:srgbClr val="C00000"/>
                </a:solidFill>
                <a:latin typeface="Arial" panose="020B0604020202020204" pitchFamily="34" charset="0"/>
                <a:cs typeface="Arial" panose="020B0604020202020204" pitchFamily="34" charset="0"/>
              </a:rPr>
              <a:t>nhiệt độ</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cao</a:t>
            </a:r>
            <a:r>
              <a:rPr lang="en-US" sz="2600" dirty="0">
                <a:solidFill>
                  <a:srgbClr val="C00000"/>
                </a:solidFill>
                <a:latin typeface="Arial" panose="020B0604020202020204" pitchFamily="34" charset="0"/>
                <a:cs typeface="Arial" panose="020B0604020202020204" pitchFamily="34" charset="0"/>
              </a:rPr>
              <a:t> ta </a:t>
            </a:r>
            <a:r>
              <a:rPr lang="en-US" sz="2600" dirty="0" err="1">
                <a:solidFill>
                  <a:srgbClr val="C00000"/>
                </a:solidFill>
                <a:latin typeface="Arial" panose="020B0604020202020204" pitchFamily="34" charset="0"/>
                <a:cs typeface="Arial" panose="020B0604020202020204" pitchFamily="34" charset="0"/>
              </a:rPr>
              <a:t>có</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hệ</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hở</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đồng</a:t>
            </a:r>
            <a:r>
              <a:rPr lang="en-US" sz="2600" dirty="0">
                <a:solidFill>
                  <a:srgbClr val="C00000"/>
                </a:solidFill>
                <a:latin typeface="Arial" panose="020B0604020202020204" pitchFamily="34" charset="0"/>
                <a:cs typeface="Arial" panose="020B0604020202020204" pitchFamily="34" charset="0"/>
              </a:rPr>
              <a:t> </a:t>
            </a:r>
            <a:r>
              <a:rPr lang="en-US" sz="2600" dirty="0" err="1">
                <a:solidFill>
                  <a:srgbClr val="C00000"/>
                </a:solidFill>
                <a:latin typeface="Arial" panose="020B0604020202020204" pitchFamily="34" charset="0"/>
                <a:cs typeface="Arial" panose="020B0604020202020204" pitchFamily="34" charset="0"/>
              </a:rPr>
              <a:t>thể</a:t>
            </a:r>
            <a:r>
              <a:rPr lang="en-US" sz="2600" dirty="0">
                <a:solidFill>
                  <a:srgbClr val="C00000"/>
                </a:solidFill>
                <a:latin typeface="Arial" panose="020B0604020202020204" pitchFamily="34" charset="0"/>
                <a:cs typeface="Arial" panose="020B0604020202020204" pitchFamily="34" charset="0"/>
              </a:rPr>
              <a:t>.</a:t>
            </a:r>
          </a:p>
          <a:p>
            <a:pPr marL="0" indent="0">
              <a:lnSpc>
                <a:spcPct val="100000"/>
              </a:lnSpc>
              <a:buNone/>
            </a:pPr>
            <a:r>
              <a:rPr lang="en-US" sz="2600" dirty="0">
                <a:solidFill>
                  <a:srgbClr val="3366FF"/>
                </a:solidFill>
                <a:latin typeface="Arial" panose="020B0604020202020204" pitchFamily="34" charset="0"/>
                <a:cs typeface="Arial" panose="020B0604020202020204" pitchFamily="34" charset="0"/>
              </a:rPr>
              <a:t>B.</a:t>
            </a:r>
            <a:r>
              <a:rPr lang="en-US" sz="2600" dirty="0">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Hòa</a:t>
            </a:r>
            <a:r>
              <a:rPr lang="en-US" sz="2600" dirty="0">
                <a:solidFill>
                  <a:srgbClr val="3366FF"/>
                </a:solidFill>
                <a:latin typeface="Arial" panose="020B0604020202020204" pitchFamily="34" charset="0"/>
                <a:cs typeface="Arial" panose="020B0604020202020204" pitchFamily="34" charset="0"/>
              </a:rPr>
              <a:t> tan 50 gam KNO</a:t>
            </a:r>
            <a:r>
              <a:rPr lang="en-US" sz="2600" baseline="-25000" dirty="0">
                <a:solidFill>
                  <a:srgbClr val="3366FF"/>
                </a:solidFill>
                <a:latin typeface="Arial" panose="020B0604020202020204" pitchFamily="34" charset="0"/>
                <a:cs typeface="Arial" panose="020B0604020202020204" pitchFamily="34" charset="0"/>
              </a:rPr>
              <a:t>3</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trong</a:t>
            </a:r>
            <a:r>
              <a:rPr lang="en-US" sz="2600" dirty="0">
                <a:solidFill>
                  <a:srgbClr val="3366FF"/>
                </a:solidFill>
                <a:latin typeface="Arial" panose="020B0604020202020204" pitchFamily="34" charset="0"/>
                <a:cs typeface="Arial" panose="020B0604020202020204" pitchFamily="34" charset="0"/>
              </a:rPr>
              <a:t> 50 ml n</a:t>
            </a:r>
            <a:r>
              <a:rPr lang="vi-VN" sz="2600" dirty="0">
                <a:solidFill>
                  <a:srgbClr val="3366FF"/>
                </a:solidFill>
                <a:latin typeface="Arial" panose="020B0604020202020204" pitchFamily="34" charset="0"/>
                <a:cs typeface="Arial" panose="020B0604020202020204" pitchFamily="34" charset="0"/>
              </a:rPr>
              <a:t>ư</a:t>
            </a:r>
            <a:r>
              <a:rPr lang="en-US" sz="2600" dirty="0" err="1">
                <a:solidFill>
                  <a:srgbClr val="3366FF"/>
                </a:solidFill>
                <a:latin typeface="Arial" panose="020B0604020202020204" pitchFamily="34" charset="0"/>
                <a:cs typeface="Arial" panose="020B0604020202020204" pitchFamily="34" charset="0"/>
              </a:rPr>
              <a:t>ớc</a:t>
            </a:r>
            <a:r>
              <a:rPr lang="en-US" sz="2600" dirty="0">
                <a:solidFill>
                  <a:srgbClr val="3366FF"/>
                </a:solidFill>
                <a:latin typeface="Arial" panose="020B0604020202020204" pitchFamily="34" charset="0"/>
                <a:cs typeface="Arial" panose="020B0604020202020204" pitchFamily="34" charset="0"/>
              </a:rPr>
              <a:t> ở 40</a:t>
            </a:r>
            <a:r>
              <a:rPr lang="en-US" sz="2600" baseline="30000" dirty="0">
                <a:solidFill>
                  <a:srgbClr val="3366FF"/>
                </a:solidFill>
                <a:latin typeface="Arial" panose="020B0604020202020204" pitchFamily="34" charset="0"/>
                <a:cs typeface="Arial" panose="020B0604020202020204" pitchFamily="34" charset="0"/>
              </a:rPr>
              <a:t>0</a:t>
            </a:r>
            <a:r>
              <a:rPr lang="en-US" sz="2600" dirty="0">
                <a:solidFill>
                  <a:srgbClr val="3366FF"/>
                </a:solidFill>
                <a:latin typeface="Arial" panose="020B0604020202020204" pitchFamily="34" charset="0"/>
                <a:cs typeface="Arial" panose="020B0604020202020204" pitchFamily="34" charset="0"/>
              </a:rPr>
              <a:t>C </a:t>
            </a:r>
            <a:r>
              <a:rPr lang="en-US" sz="2600" dirty="0" err="1">
                <a:solidFill>
                  <a:srgbClr val="3366FF"/>
                </a:solidFill>
                <a:latin typeface="Arial" panose="020B0604020202020204" pitchFamily="34" charset="0"/>
                <a:cs typeface="Arial" panose="020B0604020202020204" pitchFamily="34" charset="0"/>
              </a:rPr>
              <a:t>trong</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bình</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kín</a:t>
            </a:r>
            <a:r>
              <a:rPr lang="en-US" sz="2600" dirty="0">
                <a:solidFill>
                  <a:srgbClr val="3366FF"/>
                </a:solidFill>
                <a:latin typeface="Arial" panose="020B0604020202020204" pitchFamily="34" charset="0"/>
                <a:cs typeface="Arial" panose="020B0604020202020204" pitchFamily="34" charset="0"/>
              </a:rPr>
              <a:t> ta </a:t>
            </a:r>
            <a:r>
              <a:rPr lang="en-US" sz="2600" dirty="0" err="1">
                <a:solidFill>
                  <a:srgbClr val="3366FF"/>
                </a:solidFill>
                <a:latin typeface="Arial" panose="020B0604020202020204" pitchFamily="34" charset="0"/>
                <a:cs typeface="Arial" panose="020B0604020202020204" pitchFamily="34" charset="0"/>
              </a:rPr>
              <a:t>có</a:t>
            </a:r>
            <a:r>
              <a:rPr lang="en-US" sz="2600" dirty="0">
                <a:solidFill>
                  <a:srgbClr val="3366FF"/>
                </a:solidFill>
                <a:latin typeface="Arial" panose="020B0604020202020204" pitchFamily="34" charset="0"/>
                <a:cs typeface="Arial" panose="020B0604020202020204" pitchFamily="34" charset="0"/>
              </a:rPr>
              <a:t> </a:t>
            </a:r>
            <a:r>
              <a:rPr lang="en-US" sz="2600" dirty="0" err="1" smtClean="0">
                <a:solidFill>
                  <a:srgbClr val="3366FF"/>
                </a:solidFill>
                <a:latin typeface="Arial" panose="020B0604020202020204" pitchFamily="34" charset="0"/>
                <a:cs typeface="Arial" panose="020B0604020202020204" pitchFamily="34" charset="0"/>
              </a:rPr>
              <a:t>hệ</a:t>
            </a:r>
            <a:r>
              <a:rPr lang="vi-VN" sz="2600" dirty="0" smtClean="0">
                <a:solidFill>
                  <a:srgbClr val="3366FF"/>
                </a:solidFill>
                <a:latin typeface="Arial" panose="020B0604020202020204" pitchFamily="34" charset="0"/>
                <a:cs typeface="Arial" panose="020B0604020202020204" pitchFamily="34" charset="0"/>
              </a:rPr>
              <a:t> kín và</a:t>
            </a:r>
            <a:r>
              <a:rPr lang="en-US" sz="2600" dirty="0" smtClean="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dị</a:t>
            </a:r>
            <a:r>
              <a:rPr lang="en-US" sz="2600" dirty="0">
                <a:solidFill>
                  <a:srgbClr val="3366FF"/>
                </a:solidFill>
                <a:latin typeface="Arial" panose="020B0604020202020204" pitchFamily="34" charset="0"/>
                <a:cs typeface="Arial" panose="020B0604020202020204" pitchFamily="34" charset="0"/>
              </a:rPr>
              <a:t> </a:t>
            </a:r>
            <a:r>
              <a:rPr lang="en-US" sz="2600" dirty="0" err="1" smtClean="0">
                <a:solidFill>
                  <a:srgbClr val="3366FF"/>
                </a:solidFill>
                <a:latin typeface="Arial" panose="020B0604020202020204" pitchFamily="34" charset="0"/>
                <a:cs typeface="Arial" panose="020B0604020202020204" pitchFamily="34" charset="0"/>
              </a:rPr>
              <a:t>thể</a:t>
            </a:r>
            <a:r>
              <a:rPr lang="vi-VN" sz="2600" dirty="0" smtClean="0">
                <a:solidFill>
                  <a:srgbClr val="3366FF"/>
                </a:solidFill>
                <a:latin typeface="Arial" panose="020B0604020202020204" pitchFamily="34" charset="0"/>
                <a:cs typeface="Arial" panose="020B0604020202020204" pitchFamily="34" charset="0"/>
              </a:rPr>
              <a:t>,</a:t>
            </a:r>
            <a:r>
              <a:rPr lang="en-US" sz="2600" dirty="0" smtClean="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sau</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đó</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đun</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nóng</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lên</a:t>
            </a:r>
            <a:r>
              <a:rPr lang="en-US" sz="2600" dirty="0">
                <a:solidFill>
                  <a:srgbClr val="3366FF"/>
                </a:solidFill>
                <a:latin typeface="Arial" panose="020B0604020202020204" pitchFamily="34" charset="0"/>
                <a:cs typeface="Arial" panose="020B0604020202020204" pitchFamily="34" charset="0"/>
              </a:rPr>
              <a:t> 70</a:t>
            </a:r>
            <a:r>
              <a:rPr lang="en-US" sz="2600" baseline="30000" dirty="0">
                <a:solidFill>
                  <a:srgbClr val="3366FF"/>
                </a:solidFill>
                <a:latin typeface="Arial" panose="020B0604020202020204" pitchFamily="34" charset="0"/>
                <a:cs typeface="Arial" panose="020B0604020202020204" pitchFamily="34" charset="0"/>
              </a:rPr>
              <a:t>0</a:t>
            </a:r>
            <a:r>
              <a:rPr lang="en-US" sz="2600" dirty="0">
                <a:solidFill>
                  <a:srgbClr val="3366FF"/>
                </a:solidFill>
                <a:latin typeface="Arial" panose="020B0604020202020204" pitchFamily="34" charset="0"/>
                <a:cs typeface="Arial" panose="020B0604020202020204" pitchFamily="34" charset="0"/>
              </a:rPr>
              <a:t>C </a:t>
            </a:r>
            <a:r>
              <a:rPr lang="en-US" sz="2600" dirty="0" err="1">
                <a:solidFill>
                  <a:srgbClr val="3366FF"/>
                </a:solidFill>
                <a:latin typeface="Arial" panose="020B0604020202020204" pitchFamily="34" charset="0"/>
                <a:cs typeface="Arial" panose="020B0604020202020204" pitchFamily="34" charset="0"/>
              </a:rPr>
              <a:t>thì</a:t>
            </a:r>
            <a:r>
              <a:rPr lang="en-US" sz="2600" dirty="0">
                <a:solidFill>
                  <a:srgbClr val="3366FF"/>
                </a:solidFill>
                <a:latin typeface="Arial" panose="020B0604020202020204" pitchFamily="34" charset="0"/>
                <a:cs typeface="Arial" panose="020B0604020202020204" pitchFamily="34" charset="0"/>
              </a:rPr>
              <a:t> ta </a:t>
            </a:r>
            <a:r>
              <a:rPr lang="en-US" sz="2600" dirty="0" err="1">
                <a:solidFill>
                  <a:srgbClr val="3366FF"/>
                </a:solidFill>
                <a:latin typeface="Arial" panose="020B0604020202020204" pitchFamily="34" charset="0"/>
                <a:cs typeface="Arial" panose="020B0604020202020204" pitchFamily="34" charset="0"/>
              </a:rPr>
              <a:t>có</a:t>
            </a:r>
            <a:r>
              <a:rPr lang="en-US" sz="2600" dirty="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hệ</a:t>
            </a:r>
            <a:r>
              <a:rPr lang="en-US" sz="2600" dirty="0">
                <a:solidFill>
                  <a:srgbClr val="3366FF"/>
                </a:solidFill>
                <a:latin typeface="Arial" panose="020B0604020202020204" pitchFamily="34" charset="0"/>
                <a:cs typeface="Arial" panose="020B0604020202020204" pitchFamily="34" charset="0"/>
              </a:rPr>
              <a:t> </a:t>
            </a:r>
            <a:r>
              <a:rPr lang="vi-VN" sz="2600" dirty="0" smtClean="0">
                <a:solidFill>
                  <a:srgbClr val="3366FF"/>
                </a:solidFill>
                <a:latin typeface="Arial" panose="020B0604020202020204" pitchFamily="34" charset="0"/>
                <a:cs typeface="Arial" panose="020B0604020202020204" pitchFamily="34" charset="0"/>
              </a:rPr>
              <a:t>kín và </a:t>
            </a:r>
            <a:r>
              <a:rPr lang="en-US" sz="2600" dirty="0" err="1" smtClean="0">
                <a:solidFill>
                  <a:srgbClr val="3366FF"/>
                </a:solidFill>
                <a:latin typeface="Arial" panose="020B0604020202020204" pitchFamily="34" charset="0"/>
                <a:cs typeface="Arial" panose="020B0604020202020204" pitchFamily="34" charset="0"/>
              </a:rPr>
              <a:t>đồng</a:t>
            </a:r>
            <a:r>
              <a:rPr lang="en-US" sz="2600" dirty="0" smtClean="0">
                <a:solidFill>
                  <a:srgbClr val="3366FF"/>
                </a:solidFill>
                <a:latin typeface="Arial" panose="020B0604020202020204" pitchFamily="34" charset="0"/>
                <a:cs typeface="Arial" panose="020B0604020202020204" pitchFamily="34" charset="0"/>
              </a:rPr>
              <a:t> </a:t>
            </a:r>
            <a:r>
              <a:rPr lang="en-US" sz="2600" dirty="0" err="1">
                <a:solidFill>
                  <a:srgbClr val="3366FF"/>
                </a:solidFill>
                <a:latin typeface="Arial" panose="020B0604020202020204" pitchFamily="34" charset="0"/>
                <a:cs typeface="Arial" panose="020B0604020202020204" pitchFamily="34" charset="0"/>
              </a:rPr>
              <a:t>thể</a:t>
            </a:r>
            <a:r>
              <a:rPr lang="en-US" sz="2600" dirty="0">
                <a:solidFill>
                  <a:srgbClr val="3366FF"/>
                </a:solidFill>
                <a:latin typeface="Arial" panose="020B0604020202020204" pitchFamily="34" charset="0"/>
                <a:cs typeface="Arial" panose="020B0604020202020204" pitchFamily="34" charset="0"/>
              </a:rPr>
              <a:t>. </a:t>
            </a:r>
          </a:p>
          <a:p>
            <a:pPr marL="0" indent="0">
              <a:lnSpc>
                <a:spcPct val="100000"/>
              </a:lnSpc>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a:t>
            </a:r>
            <a:r>
              <a:rPr lang="en-US" sz="2600" dirty="0" err="1" smtClean="0">
                <a:latin typeface="Arial" panose="020B0604020202020204" pitchFamily="34" charset="0"/>
                <a:cs typeface="Arial" panose="020B0604020202020204" pitchFamily="34" charset="0"/>
              </a:rPr>
              <a:t>ộ</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tan </a:t>
            </a:r>
            <a:r>
              <a:rPr lang="en-US" sz="2600" dirty="0" smtClean="0">
                <a:latin typeface="Arial" panose="020B0604020202020204" pitchFamily="34" charset="0"/>
                <a:cs typeface="Arial" panose="020B0604020202020204" pitchFamily="34" charset="0"/>
              </a:rPr>
              <a:t>KNO</a:t>
            </a:r>
            <a:r>
              <a:rPr lang="en-US" sz="2600" baseline="-25000" dirty="0" smtClean="0">
                <a:latin typeface="Arial" panose="020B0604020202020204" pitchFamily="34" charset="0"/>
                <a:cs typeface="Arial" panose="020B0604020202020204" pitchFamily="34" charset="0"/>
              </a:rPr>
              <a:t>3</a:t>
            </a:r>
            <a:r>
              <a:rPr lang="vi-VN" sz="2600" baseline="-250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ở </a:t>
            </a:r>
            <a:r>
              <a:rPr lang="en-US" sz="2600" dirty="0">
                <a:latin typeface="Arial" panose="020B0604020202020204" pitchFamily="34" charset="0"/>
                <a:cs typeface="Arial" panose="020B0604020202020204" pitchFamily="34" charset="0"/>
              </a:rPr>
              <a:t>40</a:t>
            </a:r>
            <a:r>
              <a:rPr lang="en-US" sz="2600" baseline="30000" dirty="0">
                <a:latin typeface="Arial" panose="020B0604020202020204" pitchFamily="34" charset="0"/>
                <a:cs typeface="Arial" panose="020B0604020202020204" pitchFamily="34" charset="0"/>
              </a:rPr>
              <a:t>0</a:t>
            </a:r>
            <a:r>
              <a:rPr lang="en-US" sz="2600" dirty="0">
                <a:latin typeface="Arial" panose="020B0604020202020204" pitchFamily="34" charset="0"/>
                <a:cs typeface="Arial" panose="020B0604020202020204" pitchFamily="34" charset="0"/>
              </a:rPr>
              <a:t>C</a:t>
            </a:r>
            <a:r>
              <a:rPr lang="vi-VN" sz="2600" dirty="0">
                <a:latin typeface="Arial" panose="020B0604020202020204" pitchFamily="34" charset="0"/>
                <a:cs typeface="Arial" panose="020B0604020202020204" pitchFamily="34" charset="0"/>
              </a:rPr>
              <a:t> là </a:t>
            </a:r>
            <a:r>
              <a:rPr lang="en-US" sz="2600" dirty="0" smtClean="0">
                <a:latin typeface="Arial" panose="020B0604020202020204" pitchFamily="34" charset="0"/>
                <a:cs typeface="Arial" panose="020B0604020202020204" pitchFamily="34" charset="0"/>
              </a:rPr>
              <a:t>63,9</a:t>
            </a:r>
            <a:r>
              <a:rPr lang="vi-VN" sz="26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g/100</a:t>
            </a:r>
            <a:r>
              <a:rPr lang="vi-VN" sz="26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g </a:t>
            </a:r>
            <a:r>
              <a:rPr lang="en-US" sz="2600" dirty="0">
                <a:latin typeface="Arial" panose="020B0604020202020204" pitchFamily="34" charset="0"/>
                <a:cs typeface="Arial" panose="020B0604020202020204" pitchFamily="34" charset="0"/>
              </a:rPr>
              <a:t>n</a:t>
            </a:r>
            <a:r>
              <a:rPr lang="vi-VN" sz="2600" dirty="0">
                <a:latin typeface="Arial" panose="020B0604020202020204" pitchFamily="34" charset="0"/>
                <a:cs typeface="Arial" panose="020B0604020202020204" pitchFamily="34" charset="0"/>
              </a:rPr>
              <a:t>ư</a:t>
            </a:r>
            <a:r>
              <a:rPr lang="en-US" sz="2600" dirty="0" err="1">
                <a:latin typeface="Arial" panose="020B0604020202020204" pitchFamily="34" charset="0"/>
                <a:cs typeface="Arial" panose="020B0604020202020204" pitchFamily="34" charset="0"/>
              </a:rPr>
              <a:t>ớc</a:t>
            </a:r>
            <a:r>
              <a:rPr lang="vi-VN" sz="2600" dirty="0">
                <a:latin typeface="Arial" panose="020B0604020202020204" pitchFamily="34" charset="0"/>
                <a:cs typeface="Arial" panose="020B0604020202020204" pitchFamily="34" charset="0"/>
              </a:rPr>
              <a:t>; ở </a:t>
            </a:r>
            <a:r>
              <a:rPr lang="en-US" sz="2600" dirty="0">
                <a:latin typeface="Arial" panose="020B0604020202020204" pitchFamily="34" charset="0"/>
                <a:cs typeface="Arial" panose="020B0604020202020204" pitchFamily="34" charset="0"/>
              </a:rPr>
              <a:t>70</a:t>
            </a:r>
            <a:r>
              <a:rPr lang="en-US" sz="2600" baseline="30000" dirty="0">
                <a:latin typeface="Arial" panose="020B0604020202020204" pitchFamily="34" charset="0"/>
                <a:cs typeface="Arial" panose="020B0604020202020204" pitchFamily="34" charset="0"/>
              </a:rPr>
              <a:t>0</a:t>
            </a:r>
            <a:r>
              <a:rPr lang="en-US" sz="2600" dirty="0">
                <a:latin typeface="Arial" panose="020B0604020202020204" pitchFamily="34" charset="0"/>
                <a:cs typeface="Arial" panose="020B0604020202020204" pitchFamily="34" charset="0"/>
              </a:rPr>
              <a:t>C </a:t>
            </a:r>
            <a:r>
              <a:rPr lang="vi-VN" sz="2600" dirty="0">
                <a:latin typeface="Arial" panose="020B0604020202020204" pitchFamily="34" charset="0"/>
                <a:cs typeface="Arial" panose="020B0604020202020204" pitchFamily="34" charset="0"/>
              </a:rPr>
              <a:t>là </a:t>
            </a:r>
            <a:r>
              <a:rPr lang="en-US" sz="2600" dirty="0">
                <a:latin typeface="Arial" panose="020B0604020202020204" pitchFamily="34" charset="0"/>
                <a:cs typeface="Arial" panose="020B0604020202020204" pitchFamily="34" charset="0"/>
              </a:rPr>
              <a:t>109,9 </a:t>
            </a:r>
            <a:r>
              <a:rPr lang="en-US" sz="2600" dirty="0" smtClean="0">
                <a:latin typeface="Arial" panose="020B0604020202020204" pitchFamily="34" charset="0"/>
                <a:cs typeface="Arial" panose="020B0604020202020204" pitchFamily="34" charset="0"/>
              </a:rPr>
              <a:t>g/100</a:t>
            </a:r>
            <a:r>
              <a:rPr lang="vi-VN" sz="26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g </a:t>
            </a:r>
            <a:r>
              <a:rPr lang="en-US" sz="2600" dirty="0">
                <a:latin typeface="Arial" panose="020B0604020202020204" pitchFamily="34" charset="0"/>
                <a:cs typeface="Arial" panose="020B0604020202020204" pitchFamily="34" charset="0"/>
              </a:rPr>
              <a:t>n</a:t>
            </a:r>
            <a:r>
              <a:rPr lang="vi-VN" sz="2600" dirty="0">
                <a:latin typeface="Arial" panose="020B0604020202020204" pitchFamily="34" charset="0"/>
                <a:cs typeface="Arial" panose="020B0604020202020204" pitchFamily="34" charset="0"/>
              </a:rPr>
              <a:t>ư</a:t>
            </a:r>
            <a:r>
              <a:rPr lang="en-US" sz="2600" dirty="0" err="1">
                <a:latin typeface="Arial" panose="020B0604020202020204" pitchFamily="34" charset="0"/>
                <a:cs typeface="Arial" panose="020B0604020202020204" pitchFamily="34" charset="0"/>
              </a:rPr>
              <a:t>ớc</a:t>
            </a:r>
            <a:r>
              <a:rPr lang="en-US" sz="2600" dirty="0">
                <a:latin typeface="Arial" panose="020B0604020202020204" pitchFamily="34" charset="0"/>
                <a:cs typeface="Arial" panose="020B0604020202020204" pitchFamily="34" charset="0"/>
              </a:rPr>
              <a:t>)</a:t>
            </a:r>
          </a:p>
          <a:p>
            <a:pPr marL="0" indent="0">
              <a:lnSpc>
                <a:spcPct val="170000"/>
              </a:lnSpc>
              <a:buNone/>
            </a:pPr>
            <a:r>
              <a:rPr lang="en-US" sz="2600" dirty="0">
                <a:solidFill>
                  <a:srgbClr val="CC00CC"/>
                </a:solidFill>
                <a:latin typeface="Arial" panose="020B0604020202020204" pitchFamily="34" charset="0"/>
                <a:cs typeface="Arial" panose="020B0604020202020204" pitchFamily="34" charset="0"/>
              </a:rPr>
              <a:t>C.  Cho </a:t>
            </a:r>
            <a:r>
              <a:rPr lang="en-US" sz="2600" dirty="0" err="1">
                <a:solidFill>
                  <a:srgbClr val="CC00CC"/>
                </a:solidFill>
                <a:latin typeface="Arial" panose="020B0604020202020204" pitchFamily="34" charset="0"/>
                <a:cs typeface="Arial" panose="020B0604020202020204" pitchFamily="34" charset="0"/>
              </a:rPr>
              <a:t>vào</a:t>
            </a:r>
            <a:r>
              <a:rPr lang="en-US" sz="2600" dirty="0">
                <a:solidFill>
                  <a:srgbClr val="CC00CC"/>
                </a:solidFill>
                <a:latin typeface="Arial" panose="020B0604020202020204" pitchFamily="34" charset="0"/>
                <a:cs typeface="Arial" panose="020B0604020202020204" pitchFamily="34" charset="0"/>
              </a:rPr>
              <a:t> </a:t>
            </a:r>
            <a:r>
              <a:rPr lang="en-US" sz="2600" dirty="0" err="1">
                <a:solidFill>
                  <a:srgbClr val="CC00CC"/>
                </a:solidFill>
                <a:latin typeface="Arial" panose="020B0604020202020204" pitchFamily="34" charset="0"/>
                <a:cs typeface="Arial" panose="020B0604020202020204" pitchFamily="34" charset="0"/>
              </a:rPr>
              <a:t>ống</a:t>
            </a:r>
            <a:r>
              <a:rPr lang="en-US" sz="2600" dirty="0">
                <a:solidFill>
                  <a:srgbClr val="CC00CC"/>
                </a:solidFill>
                <a:latin typeface="Arial" panose="020B0604020202020204" pitchFamily="34" charset="0"/>
                <a:cs typeface="Arial" panose="020B0604020202020204" pitchFamily="34" charset="0"/>
              </a:rPr>
              <a:t> </a:t>
            </a:r>
            <a:r>
              <a:rPr lang="en-US" sz="2600" dirty="0" err="1">
                <a:solidFill>
                  <a:srgbClr val="CC00CC"/>
                </a:solidFill>
                <a:latin typeface="Arial" panose="020B0604020202020204" pitchFamily="34" charset="0"/>
                <a:cs typeface="Arial" panose="020B0604020202020204" pitchFamily="34" charset="0"/>
              </a:rPr>
              <a:t>nghiệm</a:t>
            </a:r>
            <a:r>
              <a:rPr lang="en-US" sz="2600" dirty="0">
                <a:solidFill>
                  <a:srgbClr val="CC00CC"/>
                </a:solidFill>
                <a:latin typeface="Arial" panose="020B0604020202020204" pitchFamily="34" charset="0"/>
                <a:cs typeface="Arial" panose="020B0604020202020204" pitchFamily="34" charset="0"/>
              </a:rPr>
              <a:t> 10ml dung </a:t>
            </a:r>
            <a:r>
              <a:rPr lang="en-US" sz="2600" dirty="0" err="1">
                <a:solidFill>
                  <a:srgbClr val="CC00CC"/>
                </a:solidFill>
                <a:latin typeface="Arial" panose="020B0604020202020204" pitchFamily="34" charset="0"/>
                <a:cs typeface="Arial" panose="020B0604020202020204" pitchFamily="34" charset="0"/>
              </a:rPr>
              <a:t>dịch</a:t>
            </a:r>
            <a:r>
              <a:rPr lang="en-US" sz="2600" dirty="0">
                <a:solidFill>
                  <a:srgbClr val="CC00CC"/>
                </a:solidFill>
                <a:latin typeface="Arial" panose="020B0604020202020204" pitchFamily="34" charset="0"/>
                <a:cs typeface="Arial" panose="020B0604020202020204" pitchFamily="34" charset="0"/>
              </a:rPr>
              <a:t> MgCl</a:t>
            </a:r>
            <a:r>
              <a:rPr lang="en-US" sz="2600" baseline="-25000" dirty="0">
                <a:solidFill>
                  <a:srgbClr val="CC00CC"/>
                </a:solidFill>
                <a:latin typeface="Arial" panose="020B0604020202020204" pitchFamily="34" charset="0"/>
                <a:cs typeface="Arial" panose="020B0604020202020204" pitchFamily="34" charset="0"/>
              </a:rPr>
              <a:t>2</a:t>
            </a:r>
            <a:r>
              <a:rPr lang="en-US" sz="2600" dirty="0">
                <a:solidFill>
                  <a:srgbClr val="CC00CC"/>
                </a:solidFill>
                <a:latin typeface="Arial" panose="020B0604020202020204" pitchFamily="34" charset="0"/>
                <a:cs typeface="Arial" panose="020B0604020202020204" pitchFamily="34" charset="0"/>
              </a:rPr>
              <a:t>  2.10</a:t>
            </a:r>
            <a:r>
              <a:rPr lang="en-US" sz="2600" baseline="30000" dirty="0">
                <a:solidFill>
                  <a:srgbClr val="CC00CC"/>
                </a:solidFill>
                <a:latin typeface="Arial" panose="020B0604020202020204" pitchFamily="34" charset="0"/>
                <a:cs typeface="Arial" panose="020B0604020202020204" pitchFamily="34" charset="0"/>
              </a:rPr>
              <a:t>-3</a:t>
            </a:r>
            <a:r>
              <a:rPr lang="en-US" sz="2600" dirty="0">
                <a:solidFill>
                  <a:srgbClr val="CC00CC"/>
                </a:solidFill>
                <a:latin typeface="Arial" panose="020B0604020202020204" pitchFamily="34" charset="0"/>
                <a:cs typeface="Arial" panose="020B0604020202020204" pitchFamily="34" charset="0"/>
              </a:rPr>
              <a:t>M </a:t>
            </a:r>
            <a:r>
              <a:rPr lang="en-US" sz="2600" dirty="0" err="1">
                <a:solidFill>
                  <a:srgbClr val="CC00CC"/>
                </a:solidFill>
                <a:latin typeface="Arial" panose="020B0604020202020204" pitchFamily="34" charset="0"/>
                <a:cs typeface="Arial" panose="020B0604020202020204" pitchFamily="34" charset="0"/>
              </a:rPr>
              <a:t>và</a:t>
            </a:r>
            <a:r>
              <a:rPr lang="en-US" sz="2600" dirty="0">
                <a:solidFill>
                  <a:srgbClr val="CC00CC"/>
                </a:solidFill>
                <a:latin typeface="Arial" panose="020B0604020202020204" pitchFamily="34" charset="0"/>
                <a:cs typeface="Arial" panose="020B0604020202020204" pitchFamily="34" charset="0"/>
              </a:rPr>
              <a:t> 10 ml dung </a:t>
            </a:r>
            <a:r>
              <a:rPr lang="en-US" sz="2600" dirty="0" err="1">
                <a:solidFill>
                  <a:srgbClr val="CC00CC"/>
                </a:solidFill>
                <a:latin typeface="Arial" panose="020B0604020202020204" pitchFamily="34" charset="0"/>
                <a:cs typeface="Arial" panose="020B0604020202020204" pitchFamily="34" charset="0"/>
              </a:rPr>
              <a:t>dịch</a:t>
            </a:r>
            <a:r>
              <a:rPr lang="en-US" sz="2600" dirty="0">
                <a:solidFill>
                  <a:srgbClr val="CC00CC"/>
                </a:solidFill>
                <a:latin typeface="Arial" panose="020B0604020202020204" pitchFamily="34" charset="0"/>
                <a:cs typeface="Arial" panose="020B0604020202020204" pitchFamily="34" charset="0"/>
              </a:rPr>
              <a:t> Na</a:t>
            </a:r>
            <a:r>
              <a:rPr lang="en-US" sz="2600" baseline="-25000" dirty="0">
                <a:solidFill>
                  <a:srgbClr val="CC00CC"/>
                </a:solidFill>
                <a:latin typeface="Arial" panose="020B0604020202020204" pitchFamily="34" charset="0"/>
                <a:cs typeface="Arial" panose="020B0604020202020204" pitchFamily="34" charset="0"/>
              </a:rPr>
              <a:t>2</a:t>
            </a:r>
            <a:r>
              <a:rPr lang="en-US" sz="2600" dirty="0">
                <a:solidFill>
                  <a:srgbClr val="CC00CC"/>
                </a:solidFill>
                <a:latin typeface="Arial" panose="020B0604020202020204" pitchFamily="34" charset="0"/>
                <a:cs typeface="Arial" panose="020B0604020202020204" pitchFamily="34" charset="0"/>
              </a:rPr>
              <a:t>CO</a:t>
            </a:r>
            <a:r>
              <a:rPr lang="en-US" sz="2600" baseline="-25000" dirty="0">
                <a:solidFill>
                  <a:srgbClr val="CC00CC"/>
                </a:solidFill>
                <a:latin typeface="Arial" panose="020B0604020202020204" pitchFamily="34" charset="0"/>
                <a:cs typeface="Arial" panose="020B0604020202020204" pitchFamily="34" charset="0"/>
              </a:rPr>
              <a:t>3 </a:t>
            </a:r>
            <a:r>
              <a:rPr lang="en-US" sz="2600" dirty="0">
                <a:solidFill>
                  <a:srgbClr val="CC00CC"/>
                </a:solidFill>
                <a:latin typeface="Arial" panose="020B0604020202020204" pitchFamily="34" charset="0"/>
                <a:cs typeface="Arial" panose="020B0604020202020204" pitchFamily="34" charset="0"/>
              </a:rPr>
              <a:t>2.10</a:t>
            </a:r>
            <a:r>
              <a:rPr lang="en-US" sz="2600" baseline="30000" dirty="0">
                <a:solidFill>
                  <a:srgbClr val="CC00CC"/>
                </a:solidFill>
                <a:latin typeface="Arial" panose="020B0604020202020204" pitchFamily="34" charset="0"/>
                <a:cs typeface="Arial" panose="020B0604020202020204" pitchFamily="34" charset="0"/>
              </a:rPr>
              <a:t>-2</a:t>
            </a:r>
            <a:r>
              <a:rPr lang="en-US" sz="2600" dirty="0">
                <a:solidFill>
                  <a:srgbClr val="CC00CC"/>
                </a:solidFill>
                <a:latin typeface="Arial" panose="020B0604020202020204" pitchFamily="34" charset="0"/>
                <a:cs typeface="Arial" panose="020B0604020202020204" pitchFamily="34" charset="0"/>
              </a:rPr>
              <a:t>M ở 25</a:t>
            </a:r>
            <a:r>
              <a:rPr lang="en-US" sz="2600" baseline="30000" dirty="0">
                <a:solidFill>
                  <a:srgbClr val="CC00CC"/>
                </a:solidFill>
                <a:latin typeface="Arial" panose="020B0604020202020204" pitchFamily="34" charset="0"/>
                <a:cs typeface="Arial" panose="020B0604020202020204" pitchFamily="34" charset="0"/>
              </a:rPr>
              <a:t>0</a:t>
            </a:r>
            <a:r>
              <a:rPr lang="en-US" sz="2600" dirty="0">
                <a:solidFill>
                  <a:srgbClr val="CC00CC"/>
                </a:solidFill>
                <a:latin typeface="Arial" panose="020B0604020202020204" pitchFamily="34" charset="0"/>
                <a:cs typeface="Arial" panose="020B0604020202020204" pitchFamily="34" charset="0"/>
              </a:rPr>
              <a:t>C ta </a:t>
            </a:r>
            <a:r>
              <a:rPr lang="en-US" sz="2600" dirty="0" err="1">
                <a:solidFill>
                  <a:srgbClr val="CC00CC"/>
                </a:solidFill>
                <a:latin typeface="Arial" panose="020B0604020202020204" pitchFamily="34" charset="0"/>
                <a:cs typeface="Arial" panose="020B0604020202020204" pitchFamily="34" charset="0"/>
              </a:rPr>
              <a:t>có</a:t>
            </a:r>
            <a:r>
              <a:rPr lang="en-US" sz="2600" dirty="0">
                <a:solidFill>
                  <a:srgbClr val="CC00CC"/>
                </a:solidFill>
                <a:latin typeface="Arial" panose="020B0604020202020204" pitchFamily="34" charset="0"/>
                <a:cs typeface="Arial" panose="020B0604020202020204" pitchFamily="34" charset="0"/>
              </a:rPr>
              <a:t> </a:t>
            </a:r>
            <a:r>
              <a:rPr lang="en-US" sz="2600" dirty="0" err="1">
                <a:solidFill>
                  <a:srgbClr val="CC00CC"/>
                </a:solidFill>
                <a:latin typeface="Arial" panose="020B0604020202020204" pitchFamily="34" charset="0"/>
                <a:cs typeface="Arial" panose="020B0604020202020204" pitchFamily="34" charset="0"/>
              </a:rPr>
              <a:t>hệ</a:t>
            </a:r>
            <a:r>
              <a:rPr lang="en-US" sz="2600" dirty="0">
                <a:solidFill>
                  <a:srgbClr val="CC00CC"/>
                </a:solidFill>
                <a:latin typeface="Arial" panose="020B0604020202020204" pitchFamily="34" charset="0"/>
                <a:cs typeface="Arial" panose="020B0604020202020204" pitchFamily="34" charset="0"/>
              </a:rPr>
              <a:t> </a:t>
            </a:r>
            <a:r>
              <a:rPr lang="en-US" sz="2600" dirty="0" err="1">
                <a:solidFill>
                  <a:srgbClr val="CC00CC"/>
                </a:solidFill>
                <a:latin typeface="Arial" panose="020B0604020202020204" pitchFamily="34" charset="0"/>
                <a:cs typeface="Arial" panose="020B0604020202020204" pitchFamily="34" charset="0"/>
              </a:rPr>
              <a:t>hở</a:t>
            </a:r>
            <a:r>
              <a:rPr lang="en-US" sz="2600" dirty="0">
                <a:solidFill>
                  <a:srgbClr val="CC00CC"/>
                </a:solidFill>
                <a:latin typeface="Arial" panose="020B0604020202020204" pitchFamily="34" charset="0"/>
                <a:cs typeface="Arial" panose="020B0604020202020204" pitchFamily="34" charset="0"/>
              </a:rPr>
              <a:t> </a:t>
            </a:r>
            <a:r>
              <a:rPr lang="en-US" sz="2600" dirty="0" err="1">
                <a:solidFill>
                  <a:srgbClr val="CC00CC"/>
                </a:solidFill>
                <a:latin typeface="Arial" panose="020B0604020202020204" pitchFamily="34" charset="0"/>
                <a:cs typeface="Arial" panose="020B0604020202020204" pitchFamily="34" charset="0"/>
              </a:rPr>
              <a:t>và</a:t>
            </a:r>
            <a:r>
              <a:rPr lang="en-US" sz="2600" dirty="0">
                <a:solidFill>
                  <a:srgbClr val="CC00CC"/>
                </a:solidFill>
                <a:latin typeface="Arial" panose="020B0604020202020204" pitchFamily="34" charset="0"/>
                <a:cs typeface="Arial" panose="020B0604020202020204" pitchFamily="34" charset="0"/>
              </a:rPr>
              <a:t> </a:t>
            </a:r>
            <a:r>
              <a:rPr lang="en-US" sz="2600" dirty="0" err="1">
                <a:solidFill>
                  <a:srgbClr val="CC00CC"/>
                </a:solidFill>
                <a:latin typeface="Arial" panose="020B0604020202020204" pitchFamily="34" charset="0"/>
                <a:cs typeface="Arial" panose="020B0604020202020204" pitchFamily="34" charset="0"/>
              </a:rPr>
              <a:t>dị</a:t>
            </a:r>
            <a:r>
              <a:rPr lang="en-US" sz="2600" dirty="0">
                <a:solidFill>
                  <a:srgbClr val="CC00CC"/>
                </a:solidFill>
                <a:latin typeface="Arial" panose="020B0604020202020204" pitchFamily="34" charset="0"/>
                <a:cs typeface="Arial" panose="020B0604020202020204" pitchFamily="34" charset="0"/>
              </a:rPr>
              <a:t> </a:t>
            </a:r>
            <a:r>
              <a:rPr lang="en-US" sz="2600" dirty="0" err="1">
                <a:solidFill>
                  <a:srgbClr val="CC00CC"/>
                </a:solidFill>
                <a:latin typeface="Arial" panose="020B0604020202020204" pitchFamily="34" charset="0"/>
                <a:cs typeface="Arial" panose="020B0604020202020204" pitchFamily="34" charset="0"/>
              </a:rPr>
              <a:t>thể</a:t>
            </a:r>
            <a:r>
              <a:rPr lang="en-US" sz="2600" dirty="0" smtClean="0">
                <a:solidFill>
                  <a:srgbClr val="CC00CC"/>
                </a:solidFill>
                <a:latin typeface="Arial" panose="020B0604020202020204" pitchFamily="34" charset="0"/>
                <a:cs typeface="Arial" panose="020B0604020202020204" pitchFamily="34" charset="0"/>
              </a:rPr>
              <a:t>.</a:t>
            </a:r>
            <a:r>
              <a:rPr lang="vi-VN" sz="2600" dirty="0" smtClean="0">
                <a:solidFill>
                  <a:srgbClr val="CC00CC"/>
                </a:solidFill>
                <a:latin typeface="Arial" panose="020B0604020202020204" pitchFamily="34" charset="0"/>
                <a:cs typeface="Arial" panose="020B0604020202020204" pitchFamily="34" charset="0"/>
              </a:rPr>
              <a:t> </a:t>
            </a:r>
            <a:r>
              <a:rPr lang="en-US" sz="2600" dirty="0" smtClean="0">
                <a:solidFill>
                  <a:srgbClr val="CC00CC"/>
                </a:solidFill>
                <a:latin typeface="Arial" panose="020B0604020202020204" pitchFamily="34" charset="0"/>
                <a:cs typeface="Arial" panose="020B0604020202020204" pitchFamily="34" charset="0"/>
              </a:rPr>
              <a:t>Cho </a:t>
            </a:r>
            <a:r>
              <a:rPr lang="en-US" sz="2600" dirty="0" err="1">
                <a:solidFill>
                  <a:srgbClr val="CC00CC"/>
                </a:solidFill>
                <a:latin typeface="Arial" panose="020B0604020202020204" pitchFamily="34" charset="0"/>
                <a:cs typeface="Arial" panose="020B0604020202020204" pitchFamily="34" charset="0"/>
              </a:rPr>
              <a:t>biết</a:t>
            </a:r>
            <a:r>
              <a:rPr lang="en-US" sz="2600" dirty="0">
                <a:solidFill>
                  <a:srgbClr val="CC00CC"/>
                </a:solidFill>
                <a:latin typeface="Arial" panose="020B0604020202020204" pitchFamily="34" charset="0"/>
                <a:cs typeface="Arial" panose="020B0604020202020204" pitchFamily="34" charset="0"/>
              </a:rPr>
              <a:t> T</a:t>
            </a:r>
            <a:r>
              <a:rPr lang="en-US" sz="2600" baseline="-25000" dirty="0">
                <a:solidFill>
                  <a:srgbClr val="CC00CC"/>
                </a:solidFill>
                <a:latin typeface="Arial" panose="020B0604020202020204" pitchFamily="34" charset="0"/>
                <a:cs typeface="Arial" panose="020B0604020202020204" pitchFamily="34" charset="0"/>
              </a:rPr>
              <a:t>MgCO3</a:t>
            </a:r>
            <a:r>
              <a:rPr lang="en-US" sz="2600" dirty="0">
                <a:solidFill>
                  <a:srgbClr val="CC00CC"/>
                </a:solidFill>
                <a:latin typeface="Arial" panose="020B0604020202020204" pitchFamily="34" charset="0"/>
                <a:cs typeface="Arial" panose="020B0604020202020204" pitchFamily="34" charset="0"/>
              </a:rPr>
              <a:t>= 4.10</a:t>
            </a:r>
            <a:r>
              <a:rPr lang="en-US" sz="2600" baseline="30000" dirty="0">
                <a:solidFill>
                  <a:srgbClr val="CC00CC"/>
                </a:solidFill>
                <a:latin typeface="Arial" panose="020B0604020202020204" pitchFamily="34" charset="0"/>
                <a:cs typeface="Arial" panose="020B0604020202020204" pitchFamily="34" charset="0"/>
              </a:rPr>
              <a:t>-5</a:t>
            </a:r>
            <a:r>
              <a:rPr lang="en-US" sz="2600" dirty="0">
                <a:solidFill>
                  <a:srgbClr val="CC00CC"/>
                </a:solidFill>
                <a:latin typeface="Arial" panose="020B0604020202020204" pitchFamily="34" charset="0"/>
                <a:cs typeface="Arial" panose="020B0604020202020204" pitchFamily="34" charset="0"/>
              </a:rPr>
              <a:t> ở 25</a:t>
            </a:r>
            <a:r>
              <a:rPr lang="en-US" sz="2600" baseline="30000" dirty="0">
                <a:solidFill>
                  <a:srgbClr val="CC00CC"/>
                </a:solidFill>
                <a:latin typeface="Arial" panose="020B0604020202020204" pitchFamily="34" charset="0"/>
                <a:cs typeface="Arial" panose="020B0604020202020204" pitchFamily="34" charset="0"/>
              </a:rPr>
              <a:t>0</a:t>
            </a:r>
            <a:r>
              <a:rPr lang="en-US" sz="2600" dirty="0">
                <a:solidFill>
                  <a:srgbClr val="CC00CC"/>
                </a:solidFill>
                <a:latin typeface="Arial" panose="020B0604020202020204" pitchFamily="34" charset="0"/>
                <a:cs typeface="Arial" panose="020B0604020202020204" pitchFamily="34" charset="0"/>
              </a:rPr>
              <a:t>C.</a:t>
            </a:r>
          </a:p>
          <a:p>
            <a:pPr marL="0" indent="0">
              <a:lnSpc>
                <a:spcPct val="170000"/>
              </a:lnSpc>
              <a:buNone/>
            </a:pPr>
            <a:r>
              <a:rPr lang="en-US" sz="2600" dirty="0">
                <a:latin typeface="Arial" panose="020B0604020202020204" pitchFamily="34" charset="0"/>
                <a:cs typeface="Arial" panose="020B0604020202020204" pitchFamily="34" charset="0"/>
              </a:rPr>
              <a:t>D. </a:t>
            </a:r>
            <a:r>
              <a:rPr lang="vi-VN" sz="2600" dirty="0" smtClean="0">
                <a:latin typeface="Arial" panose="020B0604020202020204" pitchFamily="34" charset="0"/>
                <a:cs typeface="Arial" panose="020B0604020202020204" pitchFamily="34" charset="0"/>
              </a:rPr>
              <a:t>Ở 25</a:t>
            </a:r>
            <a:r>
              <a:rPr lang="vi-VN" sz="2600" baseline="30000" dirty="0" smtClean="0">
                <a:latin typeface="Arial" panose="020B0604020202020204" pitchFamily="34" charset="0"/>
                <a:cs typeface="Arial" panose="020B0604020202020204" pitchFamily="34" charset="0"/>
              </a:rPr>
              <a:t>0</a:t>
            </a:r>
            <a:r>
              <a:rPr lang="vi-VN" sz="2600" dirty="0" smtClean="0">
                <a:latin typeface="Arial" panose="020B0604020202020204" pitchFamily="34" charset="0"/>
                <a:cs typeface="Arial" panose="020B0604020202020204" pitchFamily="34" charset="0"/>
              </a:rPr>
              <a:t>C, c</a:t>
            </a:r>
            <a:r>
              <a:rPr lang="en-US" sz="2600" dirty="0" smtClean="0">
                <a:latin typeface="Arial" panose="020B0604020202020204" pitchFamily="34" charset="0"/>
                <a:cs typeface="Arial" panose="020B0604020202020204" pitchFamily="34" charset="0"/>
              </a:rPr>
              <a:t>ho </a:t>
            </a:r>
            <a:r>
              <a:rPr lang="en-US" sz="2600" dirty="0" err="1" smtClean="0">
                <a:latin typeface="Arial" panose="020B0604020202020204" pitchFamily="34" charset="0"/>
                <a:cs typeface="Arial" panose="020B0604020202020204" pitchFamily="34" charset="0"/>
              </a:rPr>
              <a:t>kh</a:t>
            </a:r>
            <a:r>
              <a:rPr lang="vi-VN" sz="2600" dirty="0" smtClean="0">
                <a:latin typeface="Arial" panose="020B0604020202020204" pitchFamily="34" charset="0"/>
                <a:cs typeface="Arial" panose="020B0604020202020204" pitchFamily="34" charset="0"/>
              </a:rPr>
              <a:t>í NO</a:t>
            </a:r>
            <a:r>
              <a:rPr lang="vi-VN" sz="2600" baseline="-25000" dirty="0" smtClean="0">
                <a:latin typeface="Arial" panose="020B0604020202020204" pitchFamily="34" charset="0"/>
                <a:cs typeface="Arial" panose="020B0604020202020204" pitchFamily="34" charset="0"/>
              </a:rPr>
              <a:t>2</a:t>
            </a:r>
            <a:r>
              <a:rPr lang="vi-VN" sz="2600" dirty="0" smtClean="0">
                <a:latin typeface="Arial" panose="020B0604020202020204" pitchFamily="34" charset="0"/>
                <a:cs typeface="Arial" panose="020B0604020202020204" pitchFamily="34" charset="0"/>
              </a:rPr>
              <a:t> vào bình kín thực hiện pư: 2NO</a:t>
            </a:r>
            <a:r>
              <a:rPr lang="vi-VN" sz="2600" baseline="-25000" dirty="0" smtClean="0">
                <a:latin typeface="Arial" panose="020B0604020202020204" pitchFamily="34" charset="0"/>
                <a:cs typeface="Arial" panose="020B0604020202020204" pitchFamily="34" charset="0"/>
              </a:rPr>
              <a:t>2</a:t>
            </a:r>
            <a:r>
              <a:rPr lang="vi-VN" sz="2600" dirty="0" smtClean="0">
                <a:latin typeface="Arial" panose="020B0604020202020204" pitchFamily="34" charset="0"/>
                <a:cs typeface="Arial" panose="020B0604020202020204" pitchFamily="34" charset="0"/>
              </a:rPr>
              <a:t>(k) </a:t>
            </a:r>
            <a:r>
              <a:rPr lang="en-US" sz="2600" dirty="0" smtClean="0">
                <a:latin typeface="Arial" panose="020B0604020202020204" pitchFamily="34" charset="0"/>
                <a:cs typeface="Arial" panose="020B0604020202020204" pitchFamily="34" charset="0"/>
              </a:rPr>
              <a:t>⇄</a:t>
            </a:r>
            <a:r>
              <a:rPr lang="vi-VN" sz="2600" dirty="0" smtClean="0">
                <a:latin typeface="Arial" panose="020B0604020202020204" pitchFamily="34" charset="0"/>
                <a:cs typeface="Arial" panose="020B0604020202020204" pitchFamily="34" charset="0"/>
              </a:rPr>
              <a:t> N</a:t>
            </a:r>
            <a:r>
              <a:rPr lang="vi-VN" sz="2600" baseline="-25000" dirty="0" smtClean="0">
                <a:latin typeface="Arial" panose="020B0604020202020204" pitchFamily="34" charset="0"/>
                <a:cs typeface="Arial" panose="020B0604020202020204" pitchFamily="34" charset="0"/>
              </a:rPr>
              <a:t>2</a:t>
            </a:r>
            <a:r>
              <a:rPr lang="vi-VN" sz="2600" dirty="0" smtClean="0">
                <a:latin typeface="Arial" panose="020B0604020202020204" pitchFamily="34" charset="0"/>
                <a:cs typeface="Arial" panose="020B0604020202020204" pitchFamily="34" charset="0"/>
              </a:rPr>
              <a:t>O</a:t>
            </a:r>
            <a:r>
              <a:rPr lang="vi-VN" sz="2600" baseline="-25000" dirty="0" smtClean="0">
                <a:latin typeface="Arial" panose="020B0604020202020204" pitchFamily="34" charset="0"/>
                <a:cs typeface="Arial" panose="020B0604020202020204" pitchFamily="34" charset="0"/>
              </a:rPr>
              <a:t>4</a:t>
            </a:r>
            <a:r>
              <a:rPr lang="vi-VN" sz="2600" dirty="0" smtClean="0">
                <a:latin typeface="Arial" panose="020B0604020202020204" pitchFamily="34" charset="0"/>
                <a:cs typeface="Arial" panose="020B0604020202020204" pitchFamily="34" charset="0"/>
              </a:rPr>
              <a:t>(k) có </a:t>
            </a:r>
            <a:r>
              <a:rPr lang="vi-VN" sz="2600" dirty="0" smtClean="0">
                <a:latin typeface="Arial" panose="020B0604020202020204" pitchFamily="34" charset="0"/>
                <a:cs typeface="Arial" panose="020B0604020202020204" pitchFamily="34" charset="0"/>
                <a:sym typeface="Symbol" panose="05050102010706020507" pitchFamily="18" charset="2"/>
              </a:rPr>
              <a:t>H&lt;0 . Sau pư, hệ được đưa về 25</a:t>
            </a:r>
            <a:r>
              <a:rPr lang="vi-VN" sz="2600" baseline="30000" dirty="0" smtClean="0">
                <a:latin typeface="Arial" panose="020B0604020202020204" pitchFamily="34" charset="0"/>
                <a:cs typeface="Arial" panose="020B0604020202020204" pitchFamily="34" charset="0"/>
                <a:sym typeface="Symbol" panose="05050102010706020507" pitchFamily="18" charset="2"/>
              </a:rPr>
              <a:t>0</a:t>
            </a:r>
            <a:r>
              <a:rPr lang="vi-VN" sz="2600" dirty="0" smtClean="0">
                <a:latin typeface="Arial" panose="020B0604020202020204" pitchFamily="34" charset="0"/>
                <a:cs typeface="Arial" panose="020B0604020202020204" pitchFamily="34" charset="0"/>
                <a:sym typeface="Symbol" panose="05050102010706020507" pitchFamily="18" charset="2"/>
              </a:rPr>
              <a:t>C. Nên hệ pư được xem là cô lập và đồng thể.</a:t>
            </a:r>
            <a:endParaRPr lang="en-US" sz="2600" dirty="0">
              <a:solidFill>
                <a:schemeClr val="accent6">
                  <a:lumMod val="5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E58E1D4-79CD-436A-9C8F-D09751017FAA}"/>
              </a:ext>
            </a:extLst>
          </p:cNvPr>
          <p:cNvSpPr txBox="1"/>
          <p:nvPr/>
        </p:nvSpPr>
        <p:spPr>
          <a:xfrm>
            <a:off x="6496474" y="5768415"/>
            <a:ext cx="3111352"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ĐÁP ÁN B</a:t>
            </a:r>
          </a:p>
        </p:txBody>
      </p:sp>
      <p:sp>
        <p:nvSpPr>
          <p:cNvPr id="4" name="TextBox 3"/>
          <p:cNvSpPr txBox="1"/>
          <p:nvPr/>
        </p:nvSpPr>
        <p:spPr>
          <a:xfrm>
            <a:off x="8432169" y="4959002"/>
            <a:ext cx="1175657" cy="461665"/>
          </a:xfrm>
          <a:prstGeom prst="rect">
            <a:avLst/>
          </a:prstGeom>
          <a:noFill/>
        </p:spPr>
        <p:txBody>
          <a:bodyPr wrap="square" rtlCol="0">
            <a:spAutoFit/>
          </a:bodyPr>
          <a:lstStyle/>
          <a:p>
            <a:r>
              <a:rPr lang="en-US" sz="2400" b="1" dirty="0" err="1" smtClean="0">
                <a:solidFill>
                  <a:srgbClr val="FF0000"/>
                </a:solidFill>
                <a:latin typeface="Arial" panose="020B0604020202020204" pitchFamily="34" charset="0"/>
                <a:cs typeface="Arial" panose="020B0604020202020204" pitchFamily="34" charset="0"/>
              </a:rPr>
              <a:t>kín</a:t>
            </a:r>
            <a:endParaRPr lang="en-US" sz="24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5742853" y="3477112"/>
            <a:ext cx="1507241" cy="461665"/>
          </a:xfrm>
          <a:prstGeom prst="rect">
            <a:avLst/>
          </a:prstGeom>
          <a:noFill/>
        </p:spPr>
        <p:txBody>
          <a:bodyPr wrap="square" rtlCol="0">
            <a:spAutoFit/>
          </a:bodyPr>
          <a:lstStyle/>
          <a:p>
            <a:r>
              <a:rPr lang="en-US" sz="2400" b="1" dirty="0" err="1" smtClean="0">
                <a:solidFill>
                  <a:srgbClr val="FF0000"/>
                </a:solidFill>
                <a:latin typeface="Arial" panose="020B0604020202020204" pitchFamily="34" charset="0"/>
                <a:cs typeface="Arial" panose="020B0604020202020204" pitchFamily="34" charset="0"/>
              </a:rPr>
              <a:t>đồng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thể</a:t>
            </a:r>
            <a:endParaRPr lang="en-US" sz="2400"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10355831" y="546490"/>
            <a:ext cx="1175657" cy="461665"/>
          </a:xfrm>
          <a:prstGeom prst="rect">
            <a:avLst/>
          </a:prstGeom>
          <a:noFill/>
        </p:spPr>
        <p:txBody>
          <a:bodyPr wrap="square" rtlCol="0">
            <a:spAutoFit/>
          </a:bodyPr>
          <a:lstStyle/>
          <a:p>
            <a:r>
              <a:rPr lang="en-US" sz="2400" b="1" dirty="0" err="1">
                <a:solidFill>
                  <a:srgbClr val="FF0000"/>
                </a:solidFill>
                <a:latin typeface="Arial" panose="020B0604020202020204" pitchFamily="34" charset="0"/>
                <a:cs typeface="Arial" panose="020B0604020202020204" pitchFamily="34" charset="0"/>
              </a:rPr>
              <a:t>d</a:t>
            </a:r>
            <a:r>
              <a:rPr lang="en-US" sz="2400" b="1" dirty="0" err="1" smtClean="0">
                <a:solidFill>
                  <a:srgbClr val="FF0000"/>
                </a:solidFill>
                <a:latin typeface="Arial" panose="020B0604020202020204" pitchFamily="34" charset="0"/>
                <a:cs typeface="Arial" panose="020B0604020202020204" pitchFamily="34" charset="0"/>
              </a:rPr>
              <a:t>ị</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thể</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94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AEA50-C422-44C9-AD2B-CC25D18C410D}"/>
              </a:ext>
            </a:extLst>
          </p:cNvPr>
          <p:cNvSpPr>
            <a:spLocks noGrp="1"/>
          </p:cNvSpPr>
          <p:nvPr>
            <p:ph idx="1"/>
          </p:nvPr>
        </p:nvSpPr>
        <p:spPr>
          <a:xfrm>
            <a:off x="96818" y="145228"/>
            <a:ext cx="12192000" cy="6461588"/>
          </a:xfrm>
        </p:spPr>
        <p:txBody>
          <a:bodyPr>
            <a:normAutofit fontScale="25000" lnSpcReduction="20000"/>
          </a:bodyPr>
          <a:lstStyle/>
          <a:p>
            <a:pPr marL="0" indent="0">
              <a:lnSpc>
                <a:spcPct val="160000"/>
              </a:lnSpc>
              <a:buNone/>
            </a:pPr>
            <a:r>
              <a:rPr lang="vi-VN" sz="12800" b="1" dirty="0">
                <a:cs typeface="Times New Roman" panose="02020603050405020304" pitchFamily="18" charset="0"/>
              </a:rPr>
              <a:t>Câu</a:t>
            </a:r>
            <a:r>
              <a:rPr lang="en-US" sz="12800" b="1" dirty="0">
                <a:cs typeface="Times New Roman" panose="02020603050405020304" pitchFamily="18" charset="0"/>
              </a:rPr>
              <a:t> </a:t>
            </a:r>
            <a:r>
              <a:rPr lang="en-US" sz="12800" b="1" dirty="0" smtClean="0">
                <a:cs typeface="Times New Roman" panose="02020603050405020304" pitchFamily="18" charset="0"/>
              </a:rPr>
              <a:t>18</a:t>
            </a:r>
            <a:r>
              <a:rPr lang="vi-VN" sz="12800" b="1" dirty="0" smtClean="0">
                <a:cs typeface="Times New Roman" panose="02020603050405020304" pitchFamily="18" charset="0"/>
              </a:rPr>
              <a:t>. </a:t>
            </a:r>
            <a:r>
              <a:rPr lang="vi-VN" sz="12800" dirty="0">
                <a:cs typeface="Times New Roman" panose="02020603050405020304" pitchFamily="18" charset="0"/>
              </a:rPr>
              <a:t>Chọn phát biểu </a:t>
            </a:r>
            <a:r>
              <a:rPr lang="vi-VN" sz="12800" b="1" dirty="0">
                <a:cs typeface="Times New Roman" panose="02020603050405020304" pitchFamily="18" charset="0"/>
              </a:rPr>
              <a:t>đúng</a:t>
            </a:r>
            <a:r>
              <a:rPr lang="vi-VN" sz="12800" dirty="0">
                <a:cs typeface="Times New Roman" panose="02020603050405020304" pitchFamily="18" charset="0"/>
              </a:rPr>
              <a:t>. Chất xúc tác:</a:t>
            </a:r>
          </a:p>
          <a:p>
            <a:pPr marL="514350" indent="-514350">
              <a:lnSpc>
                <a:spcPct val="120000"/>
              </a:lnSpc>
              <a:buFont typeface="+mj-lt"/>
              <a:buAutoNum type="arabicPeriod"/>
            </a:pPr>
            <a:r>
              <a:rPr lang="vi-VN" sz="12800" dirty="0">
                <a:solidFill>
                  <a:srgbClr val="C00000"/>
                </a:solidFill>
                <a:cs typeface="Times New Roman" panose="02020603050405020304" pitchFamily="18" charset="0"/>
              </a:rPr>
              <a:t>Làm tăng tốc độ pư có </a:t>
            </a:r>
            <a:r>
              <a:rPr lang="vi-VN" sz="12800" dirty="0">
                <a:solidFill>
                  <a:srgbClr val="C00000"/>
                </a:solidFill>
                <a:cs typeface="Times New Roman" panose="02020603050405020304" pitchFamily="18" charset="0"/>
                <a:sym typeface="Symbol" panose="05050102010706020507" pitchFamily="18" charset="2"/>
              </a:rPr>
              <a:t>G &lt; 0 </a:t>
            </a:r>
            <a:r>
              <a:rPr lang="vi-VN" sz="12800" dirty="0">
                <a:solidFill>
                  <a:srgbClr val="C00000"/>
                </a:solidFill>
                <a:cs typeface="Times New Roman" panose="02020603050405020304" pitchFamily="18" charset="0"/>
              </a:rPr>
              <a:t>và sau phản ứng bản chất hóa học cũng như lượng của nó không thay đổi.</a:t>
            </a:r>
          </a:p>
          <a:p>
            <a:pPr marL="514350" indent="-514350">
              <a:lnSpc>
                <a:spcPct val="120000"/>
              </a:lnSpc>
              <a:buFont typeface="+mj-lt"/>
              <a:buAutoNum type="arabicPeriod"/>
            </a:pPr>
            <a:r>
              <a:rPr lang="vi-VN" sz="12800" dirty="0">
                <a:solidFill>
                  <a:srgbClr val="9933FF"/>
                </a:solidFill>
                <a:latin typeface="Arial" panose="020B0604020202020204" pitchFamily="34" charset="0"/>
                <a:cs typeface="Arial" panose="020B0604020202020204" pitchFamily="34" charset="0"/>
              </a:rPr>
              <a:t>Thường c</a:t>
            </a:r>
            <a:r>
              <a:rPr lang="fr-FR" sz="12800" dirty="0" err="1">
                <a:solidFill>
                  <a:srgbClr val="9933FF"/>
                </a:solidFill>
                <a:latin typeface="Arial" panose="020B0604020202020204" pitchFamily="34" charset="0"/>
                <a:cs typeface="Arial" panose="020B0604020202020204" pitchFamily="34" charset="0"/>
              </a:rPr>
              <a:t>hỉ</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có</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tác</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dụng</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xúc</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tác</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với</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một</a:t>
            </a:r>
            <a:r>
              <a:rPr lang="vi-VN" sz="12800" dirty="0">
                <a:solidFill>
                  <a:srgbClr val="9933FF"/>
                </a:solidFill>
                <a:latin typeface="Arial" panose="020B0604020202020204" pitchFamily="34" charset="0"/>
                <a:cs typeface="Arial" panose="020B0604020202020204" pitchFamily="34" charset="0"/>
              </a:rPr>
              <a:t> pư </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hoặc</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một</a:t>
            </a:r>
            <a:r>
              <a:rPr lang="fr-FR" sz="12800" dirty="0">
                <a:solidFill>
                  <a:srgbClr val="9933FF"/>
                </a:solidFill>
                <a:latin typeface="Arial" panose="020B0604020202020204" pitchFamily="34" charset="0"/>
                <a:cs typeface="Arial" panose="020B0604020202020204" pitchFamily="34" charset="0"/>
              </a:rPr>
              <a:t> </a:t>
            </a:r>
            <a:r>
              <a:rPr lang="vi-VN" sz="12800" dirty="0">
                <a:solidFill>
                  <a:srgbClr val="9933FF"/>
                </a:solidFill>
                <a:latin typeface="Arial" panose="020B0604020202020204" pitchFamily="34" charset="0"/>
                <a:cs typeface="Arial" panose="020B0604020202020204" pitchFamily="34" charset="0"/>
              </a:rPr>
              <a:t>loại </a:t>
            </a:r>
            <a:r>
              <a:rPr lang="fr-FR" sz="12800" dirty="0" err="1">
                <a:solidFill>
                  <a:srgbClr val="9933FF"/>
                </a:solidFill>
                <a:latin typeface="Arial" panose="020B0604020202020204" pitchFamily="34" charset="0"/>
                <a:cs typeface="Arial" panose="020B0604020202020204" pitchFamily="34" charset="0"/>
              </a:rPr>
              <a:t>phản</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ứng</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nhất</a:t>
            </a:r>
            <a:r>
              <a:rPr lang="fr-FR" sz="12800" dirty="0">
                <a:solidFill>
                  <a:srgbClr val="9933FF"/>
                </a:solidFill>
                <a:latin typeface="Arial" panose="020B0604020202020204" pitchFamily="34" charset="0"/>
                <a:cs typeface="Arial" panose="020B0604020202020204" pitchFamily="34" charset="0"/>
              </a:rPr>
              <a:t> </a:t>
            </a:r>
            <a:r>
              <a:rPr lang="fr-FR" sz="12800" dirty="0" err="1">
                <a:solidFill>
                  <a:srgbClr val="9933FF"/>
                </a:solidFill>
                <a:latin typeface="Arial" panose="020B0604020202020204" pitchFamily="34" charset="0"/>
                <a:cs typeface="Arial" panose="020B0604020202020204" pitchFamily="34" charset="0"/>
              </a:rPr>
              <a:t>định</a:t>
            </a:r>
            <a:r>
              <a:rPr lang="fr-FR" sz="12800" dirty="0">
                <a:solidFill>
                  <a:srgbClr val="9933FF"/>
                </a:solidFill>
                <a:latin typeface="Arial" panose="020B0604020202020204" pitchFamily="34" charset="0"/>
                <a:cs typeface="Arial" panose="020B0604020202020204" pitchFamily="34" charset="0"/>
              </a:rPr>
              <a:t>.</a:t>
            </a:r>
            <a:endParaRPr lang="vi-VN" sz="12800" dirty="0">
              <a:solidFill>
                <a:srgbClr val="9933FF"/>
              </a:solidFill>
              <a:latin typeface="Arial" panose="020B0604020202020204" pitchFamily="34" charset="0"/>
              <a:cs typeface="Arial" panose="020B0604020202020204" pitchFamily="34" charset="0"/>
            </a:endParaRPr>
          </a:p>
          <a:p>
            <a:pPr marL="514350" indent="-514350">
              <a:lnSpc>
                <a:spcPct val="120000"/>
              </a:lnSpc>
              <a:buFont typeface="+mj-lt"/>
              <a:buAutoNum type="arabicPeriod"/>
            </a:pPr>
            <a:r>
              <a:rPr lang="vi-VN" sz="12800" dirty="0">
                <a:solidFill>
                  <a:schemeClr val="accent6">
                    <a:lumMod val="50000"/>
                  </a:schemeClr>
                </a:solidFill>
                <a:cs typeface="Times New Roman" panose="02020603050405020304" pitchFamily="18" charset="0"/>
              </a:rPr>
              <a:t>Không làm chuyển dịch cân bằng mà chỉ làm cho pư nhanh chóng đạt tới cân bằng do làm tăng tốc độ pư thuận và nghịch số lần như nhau.</a:t>
            </a:r>
          </a:p>
          <a:p>
            <a:pPr marL="514350" indent="-514350">
              <a:lnSpc>
                <a:spcPct val="120000"/>
              </a:lnSpc>
              <a:buFont typeface="+mj-lt"/>
              <a:buAutoNum type="arabicPeriod"/>
            </a:pPr>
            <a:r>
              <a:rPr lang="vi-VN" sz="12800" dirty="0">
                <a:solidFill>
                  <a:srgbClr val="0000FF"/>
                </a:solidFill>
                <a:cs typeface="Times New Roman" panose="02020603050405020304" pitchFamily="18" charset="0"/>
              </a:rPr>
              <a:t>Không làm thay đổi các tính chất nhiệt động của hệ pư:</a:t>
            </a:r>
            <a:r>
              <a:rPr lang="vi-VN" sz="12800" dirty="0">
                <a:solidFill>
                  <a:srgbClr val="0000FF"/>
                </a:solidFill>
                <a:cs typeface="Times New Roman" panose="02020603050405020304" pitchFamily="18" charset="0"/>
                <a:sym typeface="Symbol" panose="05050102010706020507" pitchFamily="18" charset="2"/>
              </a:rPr>
              <a:t> H, U, S, G, K</a:t>
            </a:r>
            <a:r>
              <a:rPr lang="vi-VN" sz="12800" baseline="-25000" dirty="0">
                <a:solidFill>
                  <a:srgbClr val="0000FF"/>
                </a:solidFill>
                <a:cs typeface="Times New Roman" panose="02020603050405020304" pitchFamily="18" charset="0"/>
                <a:sym typeface="Symbol" panose="05050102010706020507" pitchFamily="18" charset="2"/>
              </a:rPr>
              <a:t>cb </a:t>
            </a:r>
            <a:r>
              <a:rPr lang="vi-VN" sz="12800" dirty="0">
                <a:solidFill>
                  <a:srgbClr val="0000FF"/>
                </a:solidFill>
                <a:cs typeface="Times New Roman" panose="02020603050405020304" pitchFamily="18" charset="0"/>
                <a:sym typeface="Symbol" panose="05050102010706020507" pitchFamily="18" charset="2"/>
              </a:rPr>
              <a:t>và hiệu suất phản ứng.</a:t>
            </a:r>
          </a:p>
          <a:p>
            <a:pPr marL="514350" indent="-514350">
              <a:lnSpc>
                <a:spcPct val="160000"/>
              </a:lnSpc>
              <a:buFont typeface="+mj-lt"/>
              <a:buAutoNum type="arabicPeriod"/>
            </a:pPr>
            <a:r>
              <a:rPr lang="vi-VN" sz="12800" dirty="0">
                <a:cs typeface="Times New Roman" panose="02020603050405020304" pitchFamily="18" charset="0"/>
              </a:rPr>
              <a:t> </a:t>
            </a:r>
            <a:r>
              <a:rPr lang="vi-VN" sz="12000" dirty="0">
                <a:cs typeface="Times New Roman" panose="02020603050405020304" pitchFamily="18" charset="0"/>
              </a:rPr>
              <a:t>Làm tăng hằng số tốc độ pư do làm giảm </a:t>
            </a:r>
            <a:r>
              <a:rPr lang="vi-VN" sz="12000" dirty="0" smtClean="0">
                <a:cs typeface="Times New Roman" panose="02020603050405020304" pitchFamily="18" charset="0"/>
              </a:rPr>
              <a:t>năng </a:t>
            </a:r>
            <a:r>
              <a:rPr lang="vi-VN" sz="12000" dirty="0">
                <a:cs typeface="Times New Roman" panose="02020603050405020304" pitchFamily="18" charset="0"/>
              </a:rPr>
              <a:t>lượng hoạt hóa pư.</a:t>
            </a:r>
          </a:p>
          <a:p>
            <a:pPr marL="514350" indent="-514350">
              <a:buFont typeface="+mj-lt"/>
              <a:buAutoNum type="arabicPeriod"/>
            </a:pPr>
            <a:endParaRPr lang="en-US" sz="12000" dirty="0"/>
          </a:p>
        </p:txBody>
      </p:sp>
      <p:sp>
        <p:nvSpPr>
          <p:cNvPr id="5" name="TextBox 4">
            <a:extLst>
              <a:ext uri="{FF2B5EF4-FFF2-40B4-BE49-F238E27FC236}">
                <a16:creationId xmlns:a16="http://schemas.microsoft.com/office/drawing/2014/main" id="{87E2150D-A558-4CA0-8B9B-90367926FEDE}"/>
              </a:ext>
            </a:extLst>
          </p:cNvPr>
          <p:cNvSpPr txBox="1"/>
          <p:nvPr/>
        </p:nvSpPr>
        <p:spPr>
          <a:xfrm>
            <a:off x="8141708" y="145228"/>
            <a:ext cx="5913193" cy="646331"/>
          </a:xfrm>
          <a:prstGeom prst="rect">
            <a:avLst/>
          </a:prstGeom>
          <a:noFill/>
        </p:spPr>
        <p:txBody>
          <a:bodyPr wrap="square" rtlCol="0">
            <a:spAutoFit/>
          </a:bodyPr>
          <a:lstStyle/>
          <a:p>
            <a:r>
              <a:rPr lang="vi-VN"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65854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44909-A093-4246-95AE-BAD433FC148C}"/>
              </a:ext>
            </a:extLst>
          </p:cNvPr>
          <p:cNvSpPr>
            <a:spLocks noGrp="1"/>
          </p:cNvSpPr>
          <p:nvPr>
            <p:ph idx="1"/>
          </p:nvPr>
        </p:nvSpPr>
        <p:spPr>
          <a:xfrm>
            <a:off x="202860" y="106816"/>
            <a:ext cx="11675632" cy="5256639"/>
          </a:xfrm>
        </p:spPr>
        <p:txBody>
          <a:bodyPr>
            <a:noAutofit/>
          </a:bodyPr>
          <a:lstStyle/>
          <a:p>
            <a:pPr marL="0" indent="0">
              <a:lnSpc>
                <a:spcPct val="150000"/>
              </a:lnSpc>
              <a:buNone/>
            </a:pPr>
            <a:r>
              <a:rPr lang="vi-VN" sz="2600" b="1" dirty="0" smtClean="0">
                <a:latin typeface="Arial" panose="020B0604020202020204" pitchFamily="34" charset="0"/>
                <a:cs typeface="Arial" panose="020B0604020202020204" pitchFamily="34" charset="0"/>
              </a:rPr>
              <a:t>Câu</a:t>
            </a:r>
            <a:r>
              <a:rPr lang="en-US" sz="2600" b="1" dirty="0" smtClean="0">
                <a:latin typeface="Arial" panose="020B0604020202020204" pitchFamily="34" charset="0"/>
                <a:cs typeface="Arial" panose="020B0604020202020204" pitchFamily="34" charset="0"/>
              </a:rPr>
              <a:t> 1</a:t>
            </a:r>
            <a:r>
              <a:rPr lang="en-US" sz="2600" b="1" dirty="0">
                <a:latin typeface="Arial" panose="020B0604020202020204" pitchFamily="34" charset="0"/>
                <a:cs typeface="Arial" panose="020B0604020202020204" pitchFamily="34" charset="0"/>
              </a:rPr>
              <a:t>9</a:t>
            </a:r>
            <a:r>
              <a:rPr lang="vi-VN" sz="2600" dirty="0" smtClean="0">
                <a:latin typeface="Arial" panose="020B0604020202020204" pitchFamily="34" charset="0"/>
                <a:cs typeface="Arial" panose="020B0604020202020204" pitchFamily="34" charset="0"/>
              </a:rPr>
              <a:t>. Chọn phát biểu </a:t>
            </a:r>
            <a:r>
              <a:rPr lang="vi-VN" sz="2600" b="1" dirty="0" smtClean="0">
                <a:latin typeface="Arial" panose="020B0604020202020204" pitchFamily="34" charset="0"/>
                <a:cs typeface="Arial" panose="020B0604020202020204" pitchFamily="34" charset="0"/>
              </a:rPr>
              <a:t>đúng</a:t>
            </a:r>
            <a:r>
              <a:rPr lang="vi-VN" sz="2600" dirty="0" smtClean="0">
                <a:latin typeface="Arial" panose="020B0604020202020204" pitchFamily="34" charset="0"/>
                <a:cs typeface="Arial" panose="020B0604020202020204" pitchFamily="34" charset="0"/>
              </a:rPr>
              <a:t> về độ tan. </a:t>
            </a:r>
          </a:p>
          <a:p>
            <a:pPr marL="0" indent="0">
              <a:lnSpc>
                <a:spcPct val="150000"/>
              </a:lnSpc>
              <a:buNone/>
            </a:pPr>
            <a:r>
              <a:rPr lang="vi-VN" sz="2600" dirty="0" smtClean="0">
                <a:solidFill>
                  <a:srgbClr val="0000FF"/>
                </a:solidFill>
                <a:latin typeface="Arial" panose="020B0604020202020204" pitchFamily="34" charset="0"/>
                <a:cs typeface="Arial" panose="020B0604020202020204" pitchFamily="34" charset="0"/>
              </a:rPr>
              <a:t>1. Độ tan của một chất trong dung môi nào đó là nồng độ của dung dịch bão hòa chất đó. </a:t>
            </a:r>
          </a:p>
          <a:p>
            <a:pPr marL="0" indent="0">
              <a:lnSpc>
                <a:spcPct val="150000"/>
              </a:lnSpc>
              <a:buNone/>
            </a:pPr>
            <a:r>
              <a:rPr lang="vi-VN" sz="2600" dirty="0" smtClean="0">
                <a:solidFill>
                  <a:srgbClr val="C00000"/>
                </a:solidFill>
                <a:latin typeface="Arial" panose="020B0604020202020204" pitchFamily="34" charset="0"/>
                <a:cs typeface="Arial" panose="020B0604020202020204" pitchFamily="34" charset="0"/>
              </a:rPr>
              <a:t>2. Độ tan phụ thuộc vào bản chất chất tan, dung môi</a:t>
            </a:r>
            <a:r>
              <a:rPr lang="en-US" sz="2600" dirty="0" smtClean="0">
                <a:solidFill>
                  <a:srgbClr val="C00000"/>
                </a:solidFill>
                <a:latin typeface="Arial" panose="020B0604020202020204" pitchFamily="34" charset="0"/>
                <a:cs typeface="Arial" panose="020B0604020202020204" pitchFamily="34" charset="0"/>
              </a:rPr>
              <a:t> </a:t>
            </a:r>
            <a:r>
              <a:rPr lang="en-US" sz="2600" dirty="0" err="1" smtClean="0">
                <a:solidFill>
                  <a:srgbClr val="C00000"/>
                </a:solidFill>
                <a:latin typeface="Arial" panose="020B0604020202020204" pitchFamily="34" charset="0"/>
                <a:cs typeface="Arial" panose="020B0604020202020204" pitchFamily="34" charset="0"/>
              </a:rPr>
              <a:t>và</a:t>
            </a:r>
            <a:r>
              <a:rPr lang="en-US" sz="2600" dirty="0" smtClean="0">
                <a:solidFill>
                  <a:srgbClr val="C00000"/>
                </a:solidFill>
                <a:latin typeface="Arial" panose="020B0604020202020204" pitchFamily="34" charset="0"/>
                <a:cs typeface="Arial" panose="020B0604020202020204" pitchFamily="34" charset="0"/>
              </a:rPr>
              <a:t> </a:t>
            </a:r>
            <a:r>
              <a:rPr lang="en-US" sz="2600" dirty="0" err="1" smtClean="0">
                <a:solidFill>
                  <a:srgbClr val="C00000"/>
                </a:solidFill>
                <a:latin typeface="Arial" panose="020B0604020202020204" pitchFamily="34" charset="0"/>
                <a:cs typeface="Arial" panose="020B0604020202020204" pitchFamily="34" charset="0"/>
              </a:rPr>
              <a:t>nhiệt</a:t>
            </a:r>
            <a:r>
              <a:rPr lang="en-US" sz="2600" dirty="0" smtClean="0">
                <a:solidFill>
                  <a:srgbClr val="C00000"/>
                </a:solidFill>
                <a:latin typeface="Arial" panose="020B0604020202020204" pitchFamily="34" charset="0"/>
                <a:cs typeface="Arial" panose="020B0604020202020204" pitchFamily="34" charset="0"/>
              </a:rPr>
              <a:t> </a:t>
            </a:r>
            <a:r>
              <a:rPr lang="en-US" sz="2600" dirty="0" err="1" smtClean="0">
                <a:solidFill>
                  <a:srgbClr val="C00000"/>
                </a:solidFill>
                <a:latin typeface="Arial" panose="020B0604020202020204" pitchFamily="34" charset="0"/>
                <a:cs typeface="Arial" panose="020B0604020202020204" pitchFamily="34" charset="0"/>
              </a:rPr>
              <a:t>độ</a:t>
            </a:r>
            <a:r>
              <a:rPr lang="vi-VN" sz="2600" dirty="0" smtClean="0">
                <a:solidFill>
                  <a:srgbClr val="C00000"/>
                </a:solidFill>
                <a:latin typeface="Arial" panose="020B0604020202020204" pitchFamily="34" charset="0"/>
                <a:cs typeface="Arial" panose="020B0604020202020204" pitchFamily="34" charset="0"/>
              </a:rPr>
              <a:t>. </a:t>
            </a:r>
          </a:p>
          <a:p>
            <a:pPr marL="0" indent="0">
              <a:lnSpc>
                <a:spcPct val="150000"/>
              </a:lnSpc>
              <a:buNone/>
            </a:pPr>
            <a:r>
              <a:rPr lang="vi-VN" sz="2600" dirty="0" smtClean="0">
                <a:solidFill>
                  <a:srgbClr val="CC0099"/>
                </a:solidFill>
                <a:latin typeface="Arial" panose="020B0604020202020204" pitchFamily="34" charset="0"/>
                <a:cs typeface="Arial" panose="020B0604020202020204" pitchFamily="34" charset="0"/>
              </a:rPr>
              <a:t>3. </a:t>
            </a:r>
            <a:r>
              <a:rPr lang="en-US" sz="2600" dirty="0" err="1" smtClean="0">
                <a:solidFill>
                  <a:srgbClr val="CC0099"/>
                </a:solidFill>
                <a:latin typeface="Arial" panose="020B0604020202020204" pitchFamily="34" charset="0"/>
                <a:cs typeface="Arial" panose="020B0604020202020204" pitchFamily="34" charset="0"/>
              </a:rPr>
              <a:t>Độ</a:t>
            </a:r>
            <a:r>
              <a:rPr lang="en-US" sz="2600" dirty="0" smtClean="0">
                <a:solidFill>
                  <a:srgbClr val="CC0099"/>
                </a:solidFill>
                <a:latin typeface="Arial" panose="020B0604020202020204" pitchFamily="34" charset="0"/>
                <a:cs typeface="Arial" panose="020B0604020202020204" pitchFamily="34" charset="0"/>
              </a:rPr>
              <a:t> tan </a:t>
            </a:r>
            <a:r>
              <a:rPr lang="en-US" sz="2600" dirty="0" err="1" smtClean="0">
                <a:solidFill>
                  <a:srgbClr val="CC0099"/>
                </a:solidFill>
                <a:latin typeface="Arial" panose="020B0604020202020204" pitchFamily="34" charset="0"/>
                <a:cs typeface="Arial" panose="020B0604020202020204" pitchFamily="34" charset="0"/>
              </a:rPr>
              <a:t>chất</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rắn</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trong</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nước</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khi</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tăng</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nhiệt</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độ</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sẽ</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tăng</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khi</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quá</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trình</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hòa</a:t>
            </a:r>
            <a:r>
              <a:rPr lang="en-US" sz="2600" dirty="0" smtClean="0">
                <a:solidFill>
                  <a:srgbClr val="CC0099"/>
                </a:solidFill>
                <a:latin typeface="Arial" panose="020B0604020202020204" pitchFamily="34" charset="0"/>
                <a:cs typeface="Arial" panose="020B0604020202020204" pitchFamily="34" charset="0"/>
              </a:rPr>
              <a:t> tan </a:t>
            </a:r>
            <a:r>
              <a:rPr lang="en-US" sz="2600" dirty="0" err="1" smtClean="0">
                <a:solidFill>
                  <a:srgbClr val="CC0099"/>
                </a:solidFill>
                <a:latin typeface="Arial" panose="020B0604020202020204" pitchFamily="34" charset="0"/>
                <a:cs typeface="Arial" panose="020B0604020202020204" pitchFamily="34" charset="0"/>
              </a:rPr>
              <a:t>thu</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nhiệt</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hoặc</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giảm</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khi</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quá</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trình</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hòa</a:t>
            </a:r>
            <a:r>
              <a:rPr lang="en-US" sz="2600" dirty="0" smtClean="0">
                <a:solidFill>
                  <a:srgbClr val="CC0099"/>
                </a:solidFill>
                <a:latin typeface="Arial" panose="020B0604020202020204" pitchFamily="34" charset="0"/>
                <a:cs typeface="Arial" panose="020B0604020202020204" pitchFamily="34" charset="0"/>
              </a:rPr>
              <a:t> tan </a:t>
            </a:r>
            <a:r>
              <a:rPr lang="en-US" sz="2600" dirty="0" err="1" smtClean="0">
                <a:solidFill>
                  <a:srgbClr val="CC0099"/>
                </a:solidFill>
                <a:latin typeface="Arial" panose="020B0604020202020204" pitchFamily="34" charset="0"/>
                <a:cs typeface="Arial" panose="020B0604020202020204" pitchFamily="34" charset="0"/>
              </a:rPr>
              <a:t>tỏa</a:t>
            </a:r>
            <a:r>
              <a:rPr lang="en-US" sz="2600" dirty="0" smtClean="0">
                <a:solidFill>
                  <a:srgbClr val="CC0099"/>
                </a:solidFill>
                <a:latin typeface="Arial" panose="020B0604020202020204" pitchFamily="34" charset="0"/>
                <a:cs typeface="Arial" panose="020B0604020202020204" pitchFamily="34" charset="0"/>
              </a:rPr>
              <a:t> </a:t>
            </a:r>
            <a:r>
              <a:rPr lang="en-US" sz="2600" dirty="0" err="1" smtClean="0">
                <a:solidFill>
                  <a:srgbClr val="CC0099"/>
                </a:solidFill>
                <a:latin typeface="Arial" panose="020B0604020202020204" pitchFamily="34" charset="0"/>
                <a:cs typeface="Arial" panose="020B0604020202020204" pitchFamily="34" charset="0"/>
              </a:rPr>
              <a:t>nhiệt</a:t>
            </a:r>
            <a:r>
              <a:rPr lang="en-US" sz="2600" dirty="0" smtClean="0">
                <a:solidFill>
                  <a:srgbClr val="CC0099"/>
                </a:solidFill>
                <a:latin typeface="Arial" panose="020B0604020202020204" pitchFamily="34" charset="0"/>
                <a:cs typeface="Arial" panose="020B0604020202020204" pitchFamily="34" charset="0"/>
              </a:rPr>
              <a:t>. </a:t>
            </a:r>
            <a:r>
              <a:rPr lang="vi-VN" sz="2600" u="sng" dirty="0" smtClean="0">
                <a:solidFill>
                  <a:srgbClr val="CC0099"/>
                </a:solidFill>
                <a:latin typeface="Arial" panose="020B0604020202020204" pitchFamily="34" charset="0"/>
                <a:cs typeface="Arial" panose="020B0604020202020204" pitchFamily="34" charset="0"/>
              </a:rPr>
              <a:t>Đa số </a:t>
            </a:r>
            <a:r>
              <a:rPr lang="vi-VN" sz="2600" dirty="0" smtClean="0">
                <a:solidFill>
                  <a:srgbClr val="CC0099"/>
                </a:solidFill>
                <a:latin typeface="Arial" panose="020B0604020202020204" pitchFamily="34" charset="0"/>
                <a:cs typeface="Arial" panose="020B0604020202020204" pitchFamily="34" charset="0"/>
              </a:rPr>
              <a:t>các hợp chất ion có độ tan trong nước tăng theo nhiệt độ.</a:t>
            </a:r>
          </a:p>
          <a:p>
            <a:pPr marL="0" indent="0">
              <a:lnSpc>
                <a:spcPct val="150000"/>
              </a:lnSpc>
              <a:buNone/>
            </a:pPr>
            <a:r>
              <a:rPr lang="vi-VN" sz="2600" dirty="0" smtClean="0">
                <a:solidFill>
                  <a:schemeClr val="accent6">
                    <a:lumMod val="50000"/>
                  </a:schemeClr>
                </a:solidFill>
                <a:latin typeface="Arial" panose="020B0604020202020204" pitchFamily="34" charset="0"/>
                <a:cs typeface="Arial" panose="020B0604020202020204" pitchFamily="34" charset="0"/>
              </a:rPr>
              <a:t>4. Độ tan chất khí trong nước giảm theo nhiệt độ và tăng theo áp </a:t>
            </a:r>
            <a:r>
              <a:rPr lang="vi-VN" sz="2600" dirty="0" smtClean="0">
                <a:solidFill>
                  <a:schemeClr val="accent6">
                    <a:lumMod val="50000"/>
                  </a:schemeClr>
                </a:solidFill>
                <a:latin typeface="Arial" panose="020B0604020202020204" pitchFamily="34" charset="0"/>
                <a:cs typeface="Arial" panose="020B0604020202020204" pitchFamily="34" charset="0"/>
              </a:rPr>
              <a:t>suất</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của</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khí</a:t>
            </a:r>
            <a:r>
              <a:rPr lang="vi-VN" sz="2600" dirty="0" smtClean="0">
                <a:solidFill>
                  <a:schemeClr val="accent6">
                    <a:lumMod val="50000"/>
                  </a:schemeClr>
                </a:solidFill>
                <a:latin typeface="Arial" panose="020B0604020202020204" pitchFamily="34" charset="0"/>
                <a:cs typeface="Arial" panose="020B0604020202020204" pitchFamily="34" charset="0"/>
              </a:rPr>
              <a:t>.</a:t>
            </a:r>
            <a:endParaRPr lang="en-US" sz="2600" dirty="0" smtClean="0">
              <a:solidFill>
                <a:schemeClr val="accent6">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2600" dirty="0" smtClean="0">
                <a:solidFill>
                  <a:schemeClr val="accent6">
                    <a:lumMod val="50000"/>
                  </a:schemeClr>
                </a:solidFill>
                <a:latin typeface="Arial" panose="020B0604020202020204" pitchFamily="34" charset="0"/>
                <a:cs typeface="Arial" panose="020B0604020202020204" pitchFamily="34" charset="0"/>
              </a:rPr>
              <a:t>5. </a:t>
            </a:r>
            <a:r>
              <a:rPr lang="en-US" sz="2600" dirty="0" err="1" smtClean="0">
                <a:solidFill>
                  <a:schemeClr val="accent6">
                    <a:lumMod val="50000"/>
                  </a:schemeClr>
                </a:solidFill>
                <a:latin typeface="Arial" panose="020B0604020202020204" pitchFamily="34" charset="0"/>
                <a:cs typeface="Arial" panose="020B0604020202020204" pitchFamily="34" charset="0"/>
              </a:rPr>
              <a:t>Độ</a:t>
            </a:r>
            <a:r>
              <a:rPr lang="en-US" sz="2600" dirty="0" smtClean="0">
                <a:solidFill>
                  <a:schemeClr val="accent6">
                    <a:lumMod val="50000"/>
                  </a:schemeClr>
                </a:solidFill>
                <a:latin typeface="Arial" panose="020B0604020202020204" pitchFamily="34" charset="0"/>
                <a:cs typeface="Arial" panose="020B0604020202020204" pitchFamily="34" charset="0"/>
              </a:rPr>
              <a:t> tan </a:t>
            </a:r>
            <a:r>
              <a:rPr lang="en-US" sz="2600" dirty="0" err="1" smtClean="0">
                <a:solidFill>
                  <a:schemeClr val="accent6">
                    <a:lumMod val="50000"/>
                  </a:schemeClr>
                </a:solidFill>
                <a:latin typeface="Arial" panose="020B0604020202020204" pitchFamily="34" charset="0"/>
                <a:cs typeface="Arial" panose="020B0604020202020204" pitchFamily="34" charset="0"/>
              </a:rPr>
              <a:t>ch</a:t>
            </a:r>
            <a:r>
              <a:rPr lang="vi-VN" sz="2600" dirty="0" smtClean="0">
                <a:solidFill>
                  <a:schemeClr val="accent6">
                    <a:lumMod val="50000"/>
                  </a:schemeClr>
                </a:solidFill>
                <a:latin typeface="Arial" panose="020B0604020202020204" pitchFamily="34" charset="0"/>
                <a:cs typeface="Arial" panose="020B0604020202020204" pitchFamily="34" charset="0"/>
              </a:rPr>
              <a:t>ất</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điện</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ly</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khó</a:t>
            </a:r>
            <a:r>
              <a:rPr lang="en-US" sz="2600" dirty="0" smtClean="0">
                <a:solidFill>
                  <a:schemeClr val="accent6">
                    <a:lumMod val="50000"/>
                  </a:schemeClr>
                </a:solidFill>
                <a:latin typeface="Arial" panose="020B0604020202020204" pitchFamily="34" charset="0"/>
                <a:cs typeface="Arial" panose="020B0604020202020204" pitchFamily="34" charset="0"/>
              </a:rPr>
              <a:t> tan </a:t>
            </a:r>
            <a:r>
              <a:rPr lang="en-US" sz="2600" dirty="0" err="1" smtClean="0">
                <a:solidFill>
                  <a:schemeClr val="accent6">
                    <a:lumMod val="50000"/>
                  </a:schemeClr>
                </a:solidFill>
                <a:latin typeface="Arial" panose="020B0604020202020204" pitchFamily="34" charset="0"/>
                <a:cs typeface="Arial" panose="020B0604020202020204" pitchFamily="34" charset="0"/>
              </a:rPr>
              <a:t>giảm</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khi</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có</a:t>
            </a:r>
            <a:r>
              <a:rPr lang="en-US" sz="2600" dirty="0" smtClean="0">
                <a:solidFill>
                  <a:schemeClr val="accent6">
                    <a:lumMod val="50000"/>
                  </a:schemeClr>
                </a:solidFill>
                <a:latin typeface="Arial" panose="020B0604020202020204" pitchFamily="34" charset="0"/>
                <a:cs typeface="Arial" panose="020B0604020202020204" pitchFamily="34" charset="0"/>
              </a:rPr>
              <a:t> ion </a:t>
            </a:r>
            <a:r>
              <a:rPr lang="en-US" sz="2600" dirty="0" err="1" smtClean="0">
                <a:solidFill>
                  <a:schemeClr val="accent6">
                    <a:lumMod val="50000"/>
                  </a:schemeClr>
                </a:solidFill>
                <a:latin typeface="Arial" panose="020B0604020202020204" pitchFamily="34" charset="0"/>
                <a:cs typeface="Arial" panose="020B0604020202020204" pitchFamily="34" charset="0"/>
              </a:rPr>
              <a:t>cùng</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loại</a:t>
            </a:r>
            <a:r>
              <a:rPr lang="en-US" sz="2600" dirty="0" smtClean="0">
                <a:solidFill>
                  <a:schemeClr val="accent6">
                    <a:lumMod val="50000"/>
                  </a:schemeClr>
                </a:solidFill>
                <a:latin typeface="Arial" panose="020B0604020202020204" pitchFamily="34" charset="0"/>
                <a:cs typeface="Arial" panose="020B0604020202020204" pitchFamily="34" charset="0"/>
              </a:rPr>
              <a:t> </a:t>
            </a:r>
            <a:r>
              <a:rPr lang="en-US" sz="2600" dirty="0" err="1" smtClean="0">
                <a:solidFill>
                  <a:schemeClr val="accent6">
                    <a:lumMod val="50000"/>
                  </a:schemeClr>
                </a:solidFill>
                <a:latin typeface="Arial" panose="020B0604020202020204" pitchFamily="34" charset="0"/>
                <a:cs typeface="Arial" panose="020B0604020202020204" pitchFamily="34" charset="0"/>
              </a:rPr>
              <a:t>và</a:t>
            </a:r>
            <a:r>
              <a:rPr lang="en-US" sz="2600" dirty="0" smtClean="0">
                <a:solidFill>
                  <a:schemeClr val="accent6">
                    <a:lumMod val="50000"/>
                  </a:schemeClr>
                </a:solidFill>
                <a:latin typeface="Arial" panose="020B0604020202020204" pitchFamily="34" charset="0"/>
                <a:cs typeface="Arial" panose="020B0604020202020204" pitchFamily="34" charset="0"/>
              </a:rPr>
              <a:t> t</a:t>
            </a:r>
            <a:r>
              <a:rPr lang="vi-VN" sz="2600" dirty="0" smtClean="0">
                <a:solidFill>
                  <a:schemeClr val="accent6">
                    <a:lumMod val="50000"/>
                  </a:schemeClr>
                </a:solidFill>
                <a:latin typeface="Arial" panose="020B0604020202020204" pitchFamily="34" charset="0"/>
                <a:cs typeface="Arial" panose="020B0604020202020204" pitchFamily="34" charset="0"/>
              </a:rPr>
              <a:t>ăng khi có ion khác loại.</a:t>
            </a:r>
            <a:endParaRPr lang="vi-VN" sz="2600" dirty="0">
              <a:solidFill>
                <a:schemeClr val="accent6">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0F4472E-492D-464A-8790-1E51C1CFBB32}"/>
              </a:ext>
            </a:extLst>
          </p:cNvPr>
          <p:cNvSpPr txBox="1"/>
          <p:nvPr/>
        </p:nvSpPr>
        <p:spPr>
          <a:xfrm>
            <a:off x="7327166" y="315821"/>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12772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983" y="192768"/>
            <a:ext cx="12057017" cy="4351338"/>
          </a:xfrm>
        </p:spPr>
        <p:txBody>
          <a:bodyPr>
            <a:noAutofit/>
          </a:bodyPr>
          <a:lstStyle/>
          <a:p>
            <a:pPr marL="0" indent="0">
              <a:lnSpc>
                <a:spcPct val="100000"/>
              </a:lnSpc>
              <a:buNone/>
            </a:pPr>
            <a:r>
              <a:rPr lang="vi-VN" b="1" dirty="0" smtClean="0"/>
              <a:t>Câu</a:t>
            </a:r>
            <a:r>
              <a:rPr lang="en-US" b="1" dirty="0" smtClean="0"/>
              <a:t> 20</a:t>
            </a:r>
            <a:r>
              <a:rPr lang="vi-VN" dirty="0" smtClean="0"/>
              <a:t>. Chọn câu đúng. </a:t>
            </a:r>
          </a:p>
          <a:p>
            <a:pPr marL="514350" indent="-514350">
              <a:lnSpc>
                <a:spcPct val="100000"/>
              </a:lnSpc>
              <a:buAutoNum type="arabicPeriod"/>
            </a:pPr>
            <a:r>
              <a:rPr lang="vi-VN" dirty="0">
                <a:solidFill>
                  <a:srgbClr val="006600"/>
                </a:solidFill>
              </a:rPr>
              <a:t>Áp suất hơi bão hòa của chất lỏng nguyên chất </a:t>
            </a:r>
            <a:r>
              <a:rPr lang="vi-VN" dirty="0" smtClean="0">
                <a:solidFill>
                  <a:srgbClr val="006600"/>
                </a:solidFill>
              </a:rPr>
              <a:t>phụ thuộc vào bản chất của chất lỏng và tăng theo nhiệt độ.</a:t>
            </a:r>
          </a:p>
          <a:p>
            <a:pPr marL="514350" indent="-514350">
              <a:lnSpc>
                <a:spcPct val="100000"/>
              </a:lnSpc>
              <a:buAutoNum type="arabicPeriod"/>
            </a:pPr>
            <a:r>
              <a:rPr lang="vi-VN" dirty="0"/>
              <a:t>Áp suất hơi bão hòa của chất lỏng </a:t>
            </a:r>
            <a:r>
              <a:rPr lang="vi-VN" dirty="0" smtClean="0"/>
              <a:t>không phụ thuộc vào lượng chất lỏng cũng như diện tích bề mặt thoáng</a:t>
            </a:r>
            <a:r>
              <a:rPr lang="en-US" dirty="0" smtClean="0"/>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lỏng</a:t>
            </a:r>
            <a:r>
              <a:rPr lang="vi-VN" dirty="0" smtClean="0">
                <a:latin typeface="Arial" panose="020B0604020202020204" pitchFamily="34" charset="0"/>
                <a:cs typeface="Arial" panose="020B0604020202020204" pitchFamily="34" charset="0"/>
              </a:rPr>
              <a:t>.</a:t>
            </a:r>
          </a:p>
          <a:p>
            <a:pPr marL="514350" indent="-514350">
              <a:lnSpc>
                <a:spcPct val="100000"/>
              </a:lnSpc>
              <a:buAutoNum type="arabicPeriod"/>
            </a:pPr>
            <a:r>
              <a:rPr lang="vi-VN" dirty="0" smtClean="0">
                <a:solidFill>
                  <a:srgbClr val="C00000"/>
                </a:solidFill>
              </a:rPr>
              <a:t>Trong cùng điều kiện, chất lỏng nào dễ bay hơi thì áp suất hơi bão hòa càng lớn.</a:t>
            </a:r>
          </a:p>
          <a:p>
            <a:pPr marL="514350" indent="-514350">
              <a:lnSpc>
                <a:spcPct val="100000"/>
              </a:lnSpc>
              <a:buAutoNum type="arabicPeriod"/>
            </a:pPr>
            <a:r>
              <a:rPr lang="vi-VN" dirty="0" smtClean="0">
                <a:solidFill>
                  <a:srgbClr val="CC00CC"/>
                </a:solidFill>
              </a:rPr>
              <a:t>Cùng áp suất ngoài, chất lỏng nào dễ bay hơi hơn thì nhiệt độ sôi càng thấp.</a:t>
            </a:r>
          </a:p>
          <a:p>
            <a:pPr marL="514350" indent="-514350">
              <a:lnSpc>
                <a:spcPct val="100000"/>
              </a:lnSpc>
              <a:buAutoNum type="arabicPeriod"/>
            </a:pPr>
            <a:r>
              <a:rPr lang="vi-VN" dirty="0" smtClean="0">
                <a:solidFill>
                  <a:srgbClr val="0070C0"/>
                </a:solidFill>
              </a:rPr>
              <a:t>Khi tăng áp suất ngoài thì nhiệt độ sôi chất lỏng tăng.</a:t>
            </a:r>
          </a:p>
          <a:p>
            <a:pPr marL="514350" indent="-514350">
              <a:lnSpc>
                <a:spcPct val="100000"/>
              </a:lnSpc>
              <a:buAutoNum type="arabicPeriod"/>
            </a:pPr>
            <a:r>
              <a:rPr lang="vi-VN" dirty="0" smtClean="0">
                <a:solidFill>
                  <a:schemeClr val="accent4">
                    <a:lumMod val="50000"/>
                  </a:schemeClr>
                </a:solidFill>
              </a:rPr>
              <a:t>Khi áp suất ngoài không đổi, nhiệt độ sôi và nhiệt độ đông đặc </a:t>
            </a:r>
            <a:r>
              <a:rPr lang="vi-VN" dirty="0">
                <a:solidFill>
                  <a:schemeClr val="accent4">
                    <a:lumMod val="50000"/>
                  </a:schemeClr>
                </a:solidFill>
              </a:rPr>
              <a:t>của chất lỏng nguyên chất </a:t>
            </a:r>
            <a:r>
              <a:rPr lang="vi-VN" dirty="0" smtClean="0">
                <a:solidFill>
                  <a:schemeClr val="accent4">
                    <a:lumMod val="50000"/>
                  </a:schemeClr>
                </a:solidFill>
              </a:rPr>
              <a:t>là hằng số.</a:t>
            </a:r>
          </a:p>
          <a:p>
            <a:pPr marL="0" indent="0">
              <a:lnSpc>
                <a:spcPct val="100000"/>
              </a:lnSpc>
              <a:buNone/>
            </a:pPr>
            <a:endParaRPr lang="vi-VN" dirty="0" smtClean="0"/>
          </a:p>
        </p:txBody>
      </p:sp>
    </p:spTree>
    <p:extLst>
      <p:ext uri="{BB962C8B-B14F-4D97-AF65-F5344CB8AC3E}">
        <p14:creationId xmlns:p14="http://schemas.microsoft.com/office/powerpoint/2010/main" val="113295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7BEC1-33E5-400D-AB23-C80D307C82CF}"/>
              </a:ext>
            </a:extLst>
          </p:cNvPr>
          <p:cNvSpPr>
            <a:spLocks noGrp="1"/>
          </p:cNvSpPr>
          <p:nvPr>
            <p:ph idx="1"/>
          </p:nvPr>
        </p:nvSpPr>
        <p:spPr>
          <a:xfrm>
            <a:off x="245706" y="447658"/>
            <a:ext cx="11700588" cy="6136022"/>
          </a:xfrm>
        </p:spPr>
        <p:txBody>
          <a:bodyPr>
            <a:normAutofit fontScale="25000" lnSpcReduction="20000"/>
          </a:bodyPr>
          <a:lstStyle/>
          <a:p>
            <a:pPr marL="0" indent="0">
              <a:lnSpc>
                <a:spcPct val="120000"/>
              </a:lnSpc>
              <a:buNone/>
            </a:pPr>
            <a:r>
              <a:rPr lang="vi-VN" sz="12000" b="1" dirty="0">
                <a:cs typeface="Times New Roman" panose="02020603050405020304" pitchFamily="18" charset="0"/>
              </a:rPr>
              <a:t>Câu</a:t>
            </a:r>
            <a:r>
              <a:rPr lang="en-US" sz="12000" b="1" dirty="0">
                <a:cs typeface="Times New Roman" panose="02020603050405020304" pitchFamily="18" charset="0"/>
              </a:rPr>
              <a:t> </a:t>
            </a:r>
            <a:r>
              <a:rPr lang="en-US" sz="12000" b="1" dirty="0" smtClean="0">
                <a:cs typeface="Times New Roman" panose="02020603050405020304" pitchFamily="18" charset="0"/>
              </a:rPr>
              <a:t>21</a:t>
            </a:r>
            <a:r>
              <a:rPr lang="vi-VN" sz="12000" dirty="0" smtClean="0">
                <a:cs typeface="Times New Roman" panose="02020603050405020304" pitchFamily="18" charset="0"/>
              </a:rPr>
              <a:t>. </a:t>
            </a:r>
            <a:r>
              <a:rPr lang="vi-VN" sz="12000" dirty="0">
                <a:cs typeface="Times New Roman" panose="02020603050405020304" pitchFamily="18" charset="0"/>
              </a:rPr>
              <a:t>Chọn phát biểu </a:t>
            </a:r>
            <a:r>
              <a:rPr lang="vi-VN" sz="12000" b="1" dirty="0">
                <a:cs typeface="Times New Roman" panose="02020603050405020304" pitchFamily="18" charset="0"/>
              </a:rPr>
              <a:t>đúng</a:t>
            </a:r>
            <a:r>
              <a:rPr lang="vi-VN" sz="12000" dirty="0">
                <a:cs typeface="Times New Roman" panose="02020603050405020304" pitchFamily="18" charset="0"/>
              </a:rPr>
              <a:t> về dd lỏng loãng phân tử chất tan không điện ly không bay hơi.</a:t>
            </a:r>
          </a:p>
          <a:p>
            <a:pPr marL="514350" indent="-514350">
              <a:lnSpc>
                <a:spcPct val="120000"/>
              </a:lnSpc>
              <a:buAutoNum type="arabicPeriod"/>
            </a:pPr>
            <a:r>
              <a:rPr lang="vi-VN" sz="12000" dirty="0">
                <a:solidFill>
                  <a:srgbClr val="0000FF"/>
                </a:solidFill>
                <a:cs typeface="Times New Roman" panose="02020603050405020304" pitchFamily="18" charset="0"/>
              </a:rPr>
              <a:t>Áp suất hơi bão hòa của dung dịch là áp suất hơi bão hòa của dung môi trong dung dịch luôn nhỏ hơn áp suất hơi bão hòa của dung môi nguyên chất ở cùng nhiệt độ.</a:t>
            </a:r>
          </a:p>
          <a:p>
            <a:pPr marL="514350" indent="-514350">
              <a:lnSpc>
                <a:spcPct val="120000"/>
              </a:lnSpc>
              <a:buAutoNum type="arabicPeriod"/>
            </a:pPr>
            <a:r>
              <a:rPr lang="vi-VN" sz="12000" dirty="0">
                <a:solidFill>
                  <a:srgbClr val="C00000"/>
                </a:solidFill>
                <a:cs typeface="Times New Roman" panose="02020603050405020304" pitchFamily="18" charset="0"/>
              </a:rPr>
              <a:t>Áp suất hơi bão hòa của dung dịch phụ thuộc bản chất của dung môi, nhiệt độ và nồng độ chất tan trong dung dịch.</a:t>
            </a:r>
          </a:p>
          <a:p>
            <a:pPr marL="514350" indent="-514350">
              <a:lnSpc>
                <a:spcPct val="120000"/>
              </a:lnSpc>
              <a:buAutoNum type="arabicPeriod"/>
            </a:pPr>
            <a:r>
              <a:rPr lang="vi-VN" sz="12000" dirty="0">
                <a:solidFill>
                  <a:schemeClr val="accent6">
                    <a:lumMod val="50000"/>
                  </a:schemeClr>
                </a:solidFill>
                <a:cs typeface="Times New Roman" panose="02020603050405020304" pitchFamily="18" charset="0"/>
              </a:rPr>
              <a:t>Tính chất của dung dịch ( </a:t>
            </a:r>
            <a:r>
              <a:rPr lang="vi-VN" sz="12000" dirty="0">
                <a:solidFill>
                  <a:schemeClr val="accent6">
                    <a:lumMod val="50000"/>
                  </a:schemeClr>
                </a:solidFill>
                <a:cs typeface="Times New Roman" panose="02020603050405020304" pitchFamily="18" charset="0"/>
                <a:sym typeface="Symbol" panose="05050102010706020507" pitchFamily="18" charset="2"/>
              </a:rPr>
              <a:t>P</a:t>
            </a:r>
            <a:r>
              <a:rPr lang="vi-VN" sz="12000" dirty="0">
                <a:solidFill>
                  <a:schemeClr val="accent6">
                    <a:lumMod val="50000"/>
                  </a:schemeClr>
                </a:solidFill>
                <a:cs typeface="Times New Roman" panose="02020603050405020304" pitchFamily="18" charset="0"/>
              </a:rPr>
              <a:t>/P</a:t>
            </a:r>
            <a:r>
              <a:rPr lang="vi-VN" sz="12000" baseline="-25000" dirty="0">
                <a:solidFill>
                  <a:schemeClr val="accent6">
                    <a:lumMod val="50000"/>
                  </a:schemeClr>
                </a:solidFill>
                <a:cs typeface="Times New Roman" panose="02020603050405020304" pitchFamily="18" charset="0"/>
              </a:rPr>
              <a:t>0 </a:t>
            </a:r>
            <a:r>
              <a:rPr lang="vi-VN" sz="12000" dirty="0">
                <a:solidFill>
                  <a:schemeClr val="accent6">
                    <a:lumMod val="50000"/>
                  </a:schemeClr>
                </a:solidFill>
                <a:cs typeface="Times New Roman" panose="02020603050405020304" pitchFamily="18" charset="0"/>
              </a:rPr>
              <a:t>, </a:t>
            </a:r>
            <a:r>
              <a:rPr lang="vi-VN" sz="12000" dirty="0">
                <a:solidFill>
                  <a:schemeClr val="accent6">
                    <a:lumMod val="50000"/>
                  </a:schemeClr>
                </a:solidFill>
                <a:cs typeface="Times New Roman" panose="02020603050405020304" pitchFamily="18" charset="0"/>
                <a:sym typeface="Symbol" panose="05050102010706020507" pitchFamily="18" charset="2"/>
              </a:rPr>
              <a:t>T</a:t>
            </a:r>
            <a:r>
              <a:rPr lang="vi-VN" sz="12000" baseline="-25000" dirty="0">
                <a:solidFill>
                  <a:schemeClr val="accent6">
                    <a:lumMod val="50000"/>
                  </a:schemeClr>
                </a:solidFill>
                <a:cs typeface="Times New Roman" panose="02020603050405020304" pitchFamily="18" charset="0"/>
                <a:sym typeface="Symbol" panose="05050102010706020507" pitchFamily="18" charset="2"/>
              </a:rPr>
              <a:t>s</a:t>
            </a:r>
            <a:r>
              <a:rPr lang="vi-VN" sz="12000" dirty="0">
                <a:solidFill>
                  <a:schemeClr val="accent6">
                    <a:lumMod val="50000"/>
                  </a:schemeClr>
                </a:solidFill>
                <a:cs typeface="Times New Roman" panose="02020603050405020304" pitchFamily="18" charset="0"/>
                <a:sym typeface="Symbol" panose="05050102010706020507" pitchFamily="18" charset="2"/>
              </a:rPr>
              <a:t>, T</a:t>
            </a:r>
            <a:r>
              <a:rPr lang="vi-VN" sz="12000" baseline="-25000" dirty="0">
                <a:solidFill>
                  <a:schemeClr val="accent6">
                    <a:lumMod val="50000"/>
                  </a:schemeClr>
                </a:solidFill>
                <a:cs typeface="Times New Roman" panose="02020603050405020304" pitchFamily="18" charset="0"/>
                <a:sym typeface="Symbol" panose="05050102010706020507" pitchFamily="18" charset="2"/>
              </a:rPr>
              <a:t>đ</a:t>
            </a:r>
            <a:r>
              <a:rPr lang="vi-VN" sz="12000" dirty="0">
                <a:solidFill>
                  <a:schemeClr val="accent6">
                    <a:lumMod val="50000"/>
                  </a:schemeClr>
                </a:solidFill>
                <a:cs typeface="Times New Roman" panose="02020603050405020304" pitchFamily="18" charset="0"/>
                <a:sym typeface="Symbol" panose="05050102010706020507" pitchFamily="18" charset="2"/>
              </a:rPr>
              <a:t>, ) không phụ thuộc vào bản chất của chất tan mà chỉ phụ thuộc vào nồng độ của chất tan.</a:t>
            </a:r>
          </a:p>
          <a:p>
            <a:pPr marL="514350" indent="-514350">
              <a:lnSpc>
                <a:spcPct val="120000"/>
              </a:lnSpc>
              <a:buAutoNum type="arabicPeriod"/>
            </a:pPr>
            <a:r>
              <a:rPr lang="vi-VN" sz="12000" dirty="0">
                <a:solidFill>
                  <a:srgbClr val="9933FF"/>
                </a:solidFill>
                <a:cs typeface="Times New Roman" panose="02020603050405020304" pitchFamily="18" charset="0"/>
                <a:sym typeface="Symbol" panose="05050102010706020507" pitchFamily="18" charset="2"/>
              </a:rPr>
              <a:t>Nhiệt độ sôi tăng dần trong quá trình sôi và nhiệt độ đông đặc giảm dần trong qu</a:t>
            </a:r>
            <a:r>
              <a:rPr lang="en-US" sz="12000" dirty="0">
                <a:solidFill>
                  <a:srgbClr val="9933FF"/>
                </a:solidFill>
                <a:cs typeface="Times New Roman" panose="02020603050405020304" pitchFamily="18" charset="0"/>
                <a:sym typeface="Symbol" panose="05050102010706020507" pitchFamily="18" charset="2"/>
              </a:rPr>
              <a:t>á</a:t>
            </a:r>
            <a:r>
              <a:rPr lang="vi-VN" sz="12000" dirty="0">
                <a:solidFill>
                  <a:srgbClr val="9933FF"/>
                </a:solidFill>
                <a:cs typeface="Times New Roman" panose="02020603050405020304" pitchFamily="18" charset="0"/>
                <a:sym typeface="Symbol" panose="05050102010706020507" pitchFamily="18" charset="2"/>
              </a:rPr>
              <a:t> trình đông đặc.</a:t>
            </a:r>
            <a:endParaRPr lang="vi-VN" sz="12000" dirty="0">
              <a:solidFill>
                <a:srgbClr val="9933FF"/>
              </a:solidFill>
              <a:cs typeface="Times New Roman" panose="02020603050405020304" pitchFamily="18" charset="0"/>
            </a:endParaRPr>
          </a:p>
          <a:p>
            <a:pPr marL="514350" indent="-514350">
              <a:buAutoNum type="arabicPeriod"/>
            </a:pP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FB4AB2A-629C-4E67-9126-BD209D48A6B0}"/>
              </a:ext>
            </a:extLst>
          </p:cNvPr>
          <p:cNvSpPr txBox="1"/>
          <p:nvPr/>
        </p:nvSpPr>
        <p:spPr>
          <a:xfrm>
            <a:off x="6096000" y="905369"/>
            <a:ext cx="5913193" cy="646331"/>
          </a:xfrm>
          <a:prstGeom prst="rect">
            <a:avLst/>
          </a:prstGeom>
          <a:noFill/>
        </p:spPr>
        <p:txBody>
          <a:bodyPr wrap="square" rtlCol="0">
            <a:spAutoFit/>
          </a:bodyPr>
          <a:lstStyle/>
          <a:p>
            <a:r>
              <a:rPr lang="vi-VN"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245408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57C74-C192-4CA4-9E9F-CBA9C0999C53}"/>
              </a:ext>
            </a:extLst>
          </p:cNvPr>
          <p:cNvSpPr>
            <a:spLocks noGrp="1"/>
          </p:cNvSpPr>
          <p:nvPr>
            <p:ph idx="1"/>
          </p:nvPr>
        </p:nvSpPr>
        <p:spPr>
          <a:xfrm>
            <a:off x="838200" y="310393"/>
            <a:ext cx="10515600" cy="5268286"/>
          </a:xfrm>
        </p:spPr>
        <p:txBody>
          <a:bodyPr>
            <a:normAutofit/>
          </a:bodyPr>
          <a:lstStyle/>
          <a:p>
            <a:pPr marL="0" indent="0">
              <a:lnSpc>
                <a:spcPct val="150000"/>
              </a:lnSpc>
              <a:buNone/>
            </a:pPr>
            <a:r>
              <a:rPr lang="en-US" sz="3200" b="1" dirty="0" err="1">
                <a:latin typeface="Arial" panose="020B0604020202020204" pitchFamily="34" charset="0"/>
                <a:cs typeface="Arial" panose="020B0604020202020204" pitchFamily="34" charset="0"/>
              </a:rPr>
              <a:t>Câu</a:t>
            </a:r>
            <a:r>
              <a:rPr lang="en-US" sz="3200" b="1" dirty="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22</a:t>
            </a:r>
            <a:r>
              <a:rPr lang="en-US" sz="3200" dirty="0" smtClean="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Chọn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phát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biểu</a:t>
            </a:r>
            <a:r>
              <a:rPr lang="en-US" sz="3200"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đúng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về</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hằng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số</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nghiệm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sôi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a:t>
            </a:r>
            <a:r>
              <a:rPr lang="en-US" sz="3200" baseline="-25000" dirty="0" err="1">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và</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hằng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số</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nghiệm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đông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a:t>
            </a:r>
            <a:r>
              <a:rPr lang="en-US" sz="3200" baseline="-25000" dirty="0" err="1">
                <a:latin typeface="Arial" panose="020B0604020202020204" pitchFamily="34" charset="0"/>
                <a:cs typeface="Arial" panose="020B0604020202020204" pitchFamily="34" charset="0"/>
              </a:rPr>
              <a:t>đ</a:t>
            </a:r>
            <a:r>
              <a:rPr lang="en-US" sz="3200" dirty="0">
                <a:latin typeface="Arial" panose="020B0604020202020204" pitchFamily="34" charset="0"/>
                <a:cs typeface="Arial" panose="020B0604020202020204" pitchFamily="34" charset="0"/>
              </a:rPr>
              <a:t>):</a:t>
            </a:r>
          </a:p>
          <a:p>
            <a:pPr marL="514350" indent="-514350">
              <a:lnSpc>
                <a:spcPct val="150000"/>
              </a:lnSpc>
              <a:buFont typeface="+mj-lt"/>
              <a:buAutoNum type="alphaUcPeriod"/>
            </a:pPr>
            <a:r>
              <a:rPr lang="en-US" sz="3200" dirty="0" err="1">
                <a:solidFill>
                  <a:srgbClr val="0000FF"/>
                </a:solidFill>
                <a:latin typeface="Arial" panose="020B0604020202020204" pitchFamily="34" charset="0"/>
                <a:cs typeface="Arial" panose="020B0604020202020204" pitchFamily="34" charset="0"/>
              </a:rPr>
              <a:t>Chỉ</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phụ</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thuộc</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vào</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bản</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chất</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của</a:t>
            </a:r>
            <a:r>
              <a:rPr lang="en-US" sz="3200" dirty="0">
                <a:solidFill>
                  <a:srgbClr val="0000FF"/>
                </a:solidFill>
                <a:latin typeface="Arial" panose="020B0604020202020204" pitchFamily="34" charset="0"/>
                <a:cs typeface="Arial" panose="020B0604020202020204" pitchFamily="34" charset="0"/>
              </a:rPr>
              <a:t> dung </a:t>
            </a:r>
            <a:r>
              <a:rPr lang="en-US" sz="3200" dirty="0" err="1">
                <a:solidFill>
                  <a:srgbClr val="0000FF"/>
                </a:solidFill>
                <a:latin typeface="Arial" panose="020B0604020202020204" pitchFamily="34" charset="0"/>
                <a:cs typeface="Arial" panose="020B0604020202020204" pitchFamily="34" charset="0"/>
              </a:rPr>
              <a:t>môi</a:t>
            </a:r>
            <a:r>
              <a:rPr lang="en-US" sz="3200" dirty="0">
                <a:solidFill>
                  <a:srgbClr val="0000FF"/>
                </a:solidFill>
                <a:latin typeface="Arial" panose="020B0604020202020204" pitchFamily="34" charset="0"/>
                <a:cs typeface="Arial" panose="020B0604020202020204" pitchFamily="34" charset="0"/>
              </a:rPr>
              <a:t>.</a:t>
            </a:r>
          </a:p>
          <a:p>
            <a:pPr marL="0" indent="0">
              <a:lnSpc>
                <a:spcPct val="150000"/>
              </a:lnSpc>
              <a:buNone/>
            </a:pPr>
            <a:r>
              <a:rPr lang="en-US" sz="3200" dirty="0">
                <a:solidFill>
                  <a:srgbClr val="C00000"/>
                </a:solidFill>
                <a:latin typeface="Arial" panose="020B0604020202020204" pitchFamily="34" charset="0"/>
                <a:cs typeface="Arial" panose="020B0604020202020204" pitchFamily="34" charset="0"/>
              </a:rPr>
              <a:t>B.</a:t>
            </a:r>
            <a:r>
              <a:rPr lang="en-US" sz="3200" dirty="0">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Chỉ</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phụ</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thuộc</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vào</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bản</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chất</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của</a:t>
            </a:r>
            <a:r>
              <a:rPr lang="en-US" sz="3200" dirty="0">
                <a:solidFill>
                  <a:srgbClr val="C00000"/>
                </a:solidFill>
                <a:latin typeface="Arial" panose="020B0604020202020204" pitchFamily="34" charset="0"/>
                <a:cs typeface="Arial" panose="020B0604020202020204" pitchFamily="34" charset="0"/>
              </a:rPr>
              <a:t> dung </a:t>
            </a:r>
            <a:r>
              <a:rPr lang="en-US" sz="3200" dirty="0" err="1">
                <a:solidFill>
                  <a:srgbClr val="C00000"/>
                </a:solidFill>
                <a:latin typeface="Arial" panose="020B0604020202020204" pitchFamily="34" charset="0"/>
                <a:cs typeface="Arial" panose="020B0604020202020204" pitchFamily="34" charset="0"/>
              </a:rPr>
              <a:t>môi</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và</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nhiệt</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độ</a:t>
            </a:r>
            <a:r>
              <a:rPr lang="en-US" sz="3200" dirty="0">
                <a:solidFill>
                  <a:srgbClr val="C00000"/>
                </a:solidFill>
                <a:latin typeface="Arial" panose="020B0604020202020204" pitchFamily="34" charset="0"/>
                <a:cs typeface="Arial" panose="020B0604020202020204" pitchFamily="34" charset="0"/>
              </a:rPr>
              <a:t>.</a:t>
            </a:r>
          </a:p>
          <a:p>
            <a:pPr marL="0" indent="0">
              <a:lnSpc>
                <a:spcPct val="150000"/>
              </a:lnSpc>
              <a:buNone/>
            </a:pPr>
            <a:r>
              <a:rPr lang="en-US" sz="3200" dirty="0">
                <a:solidFill>
                  <a:srgbClr val="9933FF"/>
                </a:solidFill>
                <a:latin typeface="Arial" panose="020B0604020202020204" pitchFamily="34" charset="0"/>
                <a:cs typeface="Arial" panose="020B0604020202020204" pitchFamily="34" charset="0"/>
              </a:rPr>
              <a:t>C.</a:t>
            </a:r>
            <a:r>
              <a:rPr lang="en-US" sz="3200" dirty="0">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Phụ</a:t>
            </a:r>
            <a:r>
              <a:rPr lang="en-US" sz="3200" dirty="0">
                <a:solidFill>
                  <a:srgbClr val="9933FF"/>
                </a:solidFill>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thuộc</a:t>
            </a:r>
            <a:r>
              <a:rPr lang="en-US" sz="3200" dirty="0">
                <a:solidFill>
                  <a:srgbClr val="9933FF"/>
                </a:solidFill>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vào</a:t>
            </a:r>
            <a:r>
              <a:rPr lang="en-US" sz="3200" dirty="0">
                <a:solidFill>
                  <a:srgbClr val="9933FF"/>
                </a:solidFill>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bản</a:t>
            </a:r>
            <a:r>
              <a:rPr lang="en-US" sz="3200" dirty="0">
                <a:solidFill>
                  <a:srgbClr val="9933FF"/>
                </a:solidFill>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chất</a:t>
            </a:r>
            <a:r>
              <a:rPr lang="en-US" sz="3200" dirty="0">
                <a:solidFill>
                  <a:srgbClr val="9933FF"/>
                </a:solidFill>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của</a:t>
            </a:r>
            <a:r>
              <a:rPr lang="en-US" sz="3200" dirty="0">
                <a:solidFill>
                  <a:srgbClr val="9933FF"/>
                </a:solidFill>
                <a:latin typeface="Arial" panose="020B0604020202020204" pitchFamily="34" charset="0"/>
                <a:cs typeface="Arial" panose="020B0604020202020204" pitchFamily="34" charset="0"/>
              </a:rPr>
              <a:t> dung </a:t>
            </a:r>
            <a:r>
              <a:rPr lang="en-US" sz="3200" dirty="0" err="1">
                <a:solidFill>
                  <a:srgbClr val="9933FF"/>
                </a:solidFill>
                <a:latin typeface="Arial" panose="020B0604020202020204" pitchFamily="34" charset="0"/>
                <a:cs typeface="Arial" panose="020B0604020202020204" pitchFamily="34" charset="0"/>
              </a:rPr>
              <a:t>môi</a:t>
            </a:r>
            <a:r>
              <a:rPr lang="en-US" sz="3200" dirty="0">
                <a:solidFill>
                  <a:srgbClr val="9933FF"/>
                </a:solidFill>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và</a:t>
            </a:r>
            <a:r>
              <a:rPr lang="en-US" sz="3200" dirty="0">
                <a:solidFill>
                  <a:srgbClr val="9933FF"/>
                </a:solidFill>
                <a:latin typeface="Arial" panose="020B0604020202020204" pitchFamily="34" charset="0"/>
                <a:cs typeface="Arial" panose="020B0604020202020204" pitchFamily="34" charset="0"/>
              </a:rPr>
              <a:t> </a:t>
            </a:r>
            <a:r>
              <a:rPr lang="en-US" sz="3200" dirty="0" err="1">
                <a:solidFill>
                  <a:srgbClr val="9933FF"/>
                </a:solidFill>
                <a:latin typeface="Arial" panose="020B0604020202020204" pitchFamily="34" charset="0"/>
                <a:cs typeface="Arial" panose="020B0604020202020204" pitchFamily="34" charset="0"/>
              </a:rPr>
              <a:t>chất</a:t>
            </a:r>
            <a:r>
              <a:rPr lang="en-US" sz="3200" dirty="0">
                <a:solidFill>
                  <a:srgbClr val="9933FF"/>
                </a:solidFill>
                <a:latin typeface="Arial" panose="020B0604020202020204" pitchFamily="34" charset="0"/>
                <a:cs typeface="Arial" panose="020B0604020202020204" pitchFamily="34" charset="0"/>
              </a:rPr>
              <a:t> tan. </a:t>
            </a:r>
          </a:p>
          <a:p>
            <a:pPr marL="0" indent="0">
              <a:lnSpc>
                <a:spcPct val="150000"/>
              </a:lnSpc>
              <a:buNone/>
            </a:pPr>
            <a:r>
              <a:rPr lang="en-US" sz="3200" dirty="0">
                <a:latin typeface="Arial" panose="020B0604020202020204" pitchFamily="34" charset="0"/>
                <a:cs typeface="Arial" panose="020B0604020202020204" pitchFamily="34" charset="0"/>
              </a:rPr>
              <a:t>D. </a:t>
            </a:r>
            <a:r>
              <a:rPr lang="en-US" sz="3200" dirty="0" err="1">
                <a:solidFill>
                  <a:schemeClr val="accent6">
                    <a:lumMod val="50000"/>
                  </a:schemeClr>
                </a:solidFill>
                <a:latin typeface="Arial" panose="020B0604020202020204" pitchFamily="34" charset="0"/>
                <a:cs typeface="Arial" panose="020B0604020202020204" pitchFamily="34" charset="0"/>
              </a:rPr>
              <a:t>Chỉ</a:t>
            </a:r>
            <a:r>
              <a:rPr lang="en-US" sz="3200" dirty="0">
                <a:solidFill>
                  <a:schemeClr val="accent6">
                    <a:lumMod val="50000"/>
                  </a:schemeClr>
                </a:solidFill>
                <a:latin typeface="Arial" panose="020B0604020202020204" pitchFamily="34" charset="0"/>
                <a:cs typeface="Arial" panose="020B0604020202020204" pitchFamily="34" charset="0"/>
              </a:rPr>
              <a:t> </a:t>
            </a:r>
            <a:r>
              <a:rPr lang="en-US" sz="3200" dirty="0" err="1">
                <a:solidFill>
                  <a:schemeClr val="accent6">
                    <a:lumMod val="50000"/>
                  </a:schemeClr>
                </a:solidFill>
                <a:latin typeface="Arial" panose="020B0604020202020204" pitchFamily="34" charset="0"/>
                <a:cs typeface="Arial" panose="020B0604020202020204" pitchFamily="34" charset="0"/>
              </a:rPr>
              <a:t>phụ</a:t>
            </a:r>
            <a:r>
              <a:rPr lang="en-US" sz="3200" dirty="0">
                <a:solidFill>
                  <a:schemeClr val="accent6">
                    <a:lumMod val="50000"/>
                  </a:schemeClr>
                </a:solidFill>
                <a:latin typeface="Arial" panose="020B0604020202020204" pitchFamily="34" charset="0"/>
                <a:cs typeface="Arial" panose="020B0604020202020204" pitchFamily="34" charset="0"/>
              </a:rPr>
              <a:t> </a:t>
            </a:r>
            <a:r>
              <a:rPr lang="en-US" sz="3200" dirty="0" err="1">
                <a:solidFill>
                  <a:schemeClr val="accent6">
                    <a:lumMod val="50000"/>
                  </a:schemeClr>
                </a:solidFill>
                <a:latin typeface="Arial" panose="020B0604020202020204" pitchFamily="34" charset="0"/>
                <a:cs typeface="Arial" panose="020B0604020202020204" pitchFamily="34" charset="0"/>
              </a:rPr>
              <a:t>thuộc</a:t>
            </a:r>
            <a:r>
              <a:rPr lang="en-US" sz="3200" dirty="0">
                <a:solidFill>
                  <a:schemeClr val="accent6">
                    <a:lumMod val="50000"/>
                  </a:schemeClr>
                </a:solidFill>
                <a:latin typeface="Arial" panose="020B0604020202020204" pitchFamily="34" charset="0"/>
                <a:cs typeface="Arial" panose="020B0604020202020204" pitchFamily="34" charset="0"/>
              </a:rPr>
              <a:t> </a:t>
            </a:r>
            <a:r>
              <a:rPr lang="en-US" sz="3200" dirty="0" err="1">
                <a:solidFill>
                  <a:schemeClr val="accent6">
                    <a:lumMod val="50000"/>
                  </a:schemeClr>
                </a:solidFill>
                <a:latin typeface="Arial" panose="020B0604020202020204" pitchFamily="34" charset="0"/>
                <a:cs typeface="Arial" panose="020B0604020202020204" pitchFamily="34" charset="0"/>
              </a:rPr>
              <a:t>vào</a:t>
            </a:r>
            <a:r>
              <a:rPr lang="en-US" sz="3200" dirty="0">
                <a:solidFill>
                  <a:schemeClr val="accent6">
                    <a:lumMod val="50000"/>
                  </a:schemeClr>
                </a:solidFill>
                <a:latin typeface="Arial" panose="020B0604020202020204" pitchFamily="34" charset="0"/>
                <a:cs typeface="Arial" panose="020B0604020202020204" pitchFamily="34" charset="0"/>
              </a:rPr>
              <a:t> </a:t>
            </a:r>
            <a:r>
              <a:rPr lang="en-US" sz="3200" dirty="0" err="1">
                <a:solidFill>
                  <a:schemeClr val="accent6">
                    <a:lumMod val="50000"/>
                  </a:schemeClr>
                </a:solidFill>
                <a:latin typeface="Arial" panose="020B0604020202020204" pitchFamily="34" charset="0"/>
                <a:cs typeface="Arial" panose="020B0604020202020204" pitchFamily="34" charset="0"/>
              </a:rPr>
              <a:t>nhiệt</a:t>
            </a:r>
            <a:r>
              <a:rPr lang="en-US" sz="3200" dirty="0">
                <a:solidFill>
                  <a:schemeClr val="accent6">
                    <a:lumMod val="50000"/>
                  </a:schemeClr>
                </a:solidFill>
                <a:latin typeface="Arial" panose="020B0604020202020204" pitchFamily="34" charset="0"/>
                <a:cs typeface="Arial" panose="020B0604020202020204" pitchFamily="34" charset="0"/>
              </a:rPr>
              <a:t> </a:t>
            </a:r>
            <a:r>
              <a:rPr lang="en-US" sz="3200" dirty="0" err="1">
                <a:solidFill>
                  <a:schemeClr val="accent6">
                    <a:lumMod val="50000"/>
                  </a:schemeClr>
                </a:solidFill>
                <a:latin typeface="Arial" panose="020B0604020202020204" pitchFamily="34" charset="0"/>
                <a:cs typeface="Arial" panose="020B0604020202020204" pitchFamily="34" charset="0"/>
              </a:rPr>
              <a:t>độ</a:t>
            </a:r>
            <a:r>
              <a:rPr lang="en-US" sz="3200" dirty="0">
                <a:solidFill>
                  <a:schemeClr val="accent6">
                    <a:lumMod val="50000"/>
                  </a:schemeClr>
                </a:solidFill>
                <a:latin typeface="Arial" panose="020B0604020202020204" pitchFamily="34" charset="0"/>
                <a:cs typeface="Arial" panose="020B0604020202020204" pitchFamily="34" charset="0"/>
              </a:rPr>
              <a:t>.</a:t>
            </a:r>
          </a:p>
          <a:p>
            <a:pPr marL="514350" indent="-514350">
              <a:buFont typeface="+mj-lt"/>
              <a:buAutoNum type="arabicPeriod"/>
            </a:pPr>
            <a:endParaRPr lang="en-US" sz="3200" dirty="0">
              <a:solidFill>
                <a:schemeClr val="accent6">
                  <a:lumMod val="50000"/>
                </a:schemeClr>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9AC828-6701-46D2-BBF2-73F621AE0FD1}"/>
              </a:ext>
            </a:extLst>
          </p:cNvPr>
          <p:cNvSpPr txBox="1"/>
          <p:nvPr/>
        </p:nvSpPr>
        <p:spPr>
          <a:xfrm>
            <a:off x="7478087" y="1181309"/>
            <a:ext cx="3875713"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ĐÁP ÁN A</a:t>
            </a:r>
          </a:p>
        </p:txBody>
      </p:sp>
    </p:spTree>
    <p:extLst>
      <p:ext uri="{BB962C8B-B14F-4D97-AF65-F5344CB8AC3E}">
        <p14:creationId xmlns:p14="http://schemas.microsoft.com/office/powerpoint/2010/main" val="130878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7FBED-D0C0-4342-A73F-7880897AE253}"/>
              </a:ext>
            </a:extLst>
          </p:cNvPr>
          <p:cNvSpPr>
            <a:spLocks noGrp="1"/>
          </p:cNvSpPr>
          <p:nvPr>
            <p:ph idx="1"/>
          </p:nvPr>
        </p:nvSpPr>
        <p:spPr>
          <a:xfrm>
            <a:off x="558281" y="398041"/>
            <a:ext cx="11353800" cy="4351338"/>
          </a:xfrm>
        </p:spPr>
        <p:txBody>
          <a:bodyPr>
            <a:normAutofit fontScale="92500" lnSpcReduction="20000"/>
          </a:bodyPr>
          <a:lstStyle/>
          <a:p>
            <a:pPr marL="0" indent="0">
              <a:lnSpc>
                <a:spcPct val="150000"/>
              </a:lnSpc>
              <a:buNone/>
            </a:pPr>
            <a:r>
              <a:rPr lang="vi-VN" sz="3200" b="1" dirty="0">
                <a:latin typeface="Arial" panose="020B0604020202020204" pitchFamily="34" charset="0"/>
                <a:cs typeface="Arial" panose="020B0604020202020204" pitchFamily="34" charset="0"/>
              </a:rPr>
              <a:t>Câu</a:t>
            </a:r>
            <a:r>
              <a:rPr lang="en-US" sz="3200" b="1" dirty="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23</a:t>
            </a:r>
            <a:r>
              <a:rPr lang="vi-VN" sz="3200" b="1" dirty="0" smtClean="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Chọn phát biểu </a:t>
            </a:r>
            <a:r>
              <a:rPr lang="vi-VN" sz="3200" b="1" dirty="0">
                <a:latin typeface="Arial" panose="020B0604020202020204" pitchFamily="34" charset="0"/>
                <a:cs typeface="Arial" panose="020B0604020202020204" pitchFamily="34" charset="0"/>
              </a:rPr>
              <a:t>đúng</a:t>
            </a:r>
            <a:r>
              <a:rPr lang="vi-VN" sz="3200" dirty="0">
                <a:latin typeface="Arial" panose="020B0604020202020204" pitchFamily="34" charset="0"/>
                <a:cs typeface="Arial" panose="020B0604020202020204" pitchFamily="34" charset="0"/>
              </a:rPr>
              <a:t> về hằng số điện ly.</a:t>
            </a:r>
          </a:p>
          <a:p>
            <a:pPr marL="514350" indent="-514350">
              <a:lnSpc>
                <a:spcPct val="150000"/>
              </a:lnSpc>
              <a:buFont typeface="+mj-lt"/>
              <a:buAutoNum type="arabicPeriod"/>
            </a:pPr>
            <a:r>
              <a:rPr lang="vi-VN" sz="3200" dirty="0">
                <a:solidFill>
                  <a:srgbClr val="CC00CC"/>
                </a:solidFill>
                <a:latin typeface="Arial" panose="020B0604020202020204" pitchFamily="34" charset="0"/>
                <a:cs typeface="Arial" panose="020B0604020202020204" pitchFamily="34" charset="0"/>
              </a:rPr>
              <a:t>Phụ thuộc vào bản chất chất điện ly và dung môi.</a:t>
            </a:r>
          </a:p>
          <a:p>
            <a:pPr marL="514350" indent="-514350">
              <a:lnSpc>
                <a:spcPct val="150000"/>
              </a:lnSpc>
              <a:buFont typeface="+mj-lt"/>
              <a:buAutoNum type="arabicPeriod"/>
            </a:pPr>
            <a:r>
              <a:rPr lang="vi-VN" sz="3200" dirty="0">
                <a:solidFill>
                  <a:srgbClr val="0000FF"/>
                </a:solidFill>
                <a:latin typeface="Arial" panose="020B0604020202020204" pitchFamily="34" charset="0"/>
                <a:cs typeface="Arial" panose="020B0604020202020204" pitchFamily="34" charset="0"/>
              </a:rPr>
              <a:t>Thường tăng theo nhiệt độ vì đa số quá trình điện ly là thu nhiệt. </a:t>
            </a:r>
          </a:p>
          <a:p>
            <a:pPr marL="514350" indent="-514350">
              <a:lnSpc>
                <a:spcPct val="150000"/>
              </a:lnSpc>
              <a:buFont typeface="+mj-lt"/>
              <a:buAutoNum type="arabicPeriod"/>
            </a:pPr>
            <a:r>
              <a:rPr lang="vi-VN" sz="3200" u="sng" dirty="0">
                <a:solidFill>
                  <a:srgbClr val="C00000"/>
                </a:solidFill>
                <a:latin typeface="Arial" panose="020B0604020202020204" pitchFamily="34" charset="0"/>
                <a:cs typeface="Arial" panose="020B0604020202020204" pitchFamily="34" charset="0"/>
              </a:rPr>
              <a:t>Không phụ thuộc vào nồng độ </a:t>
            </a:r>
            <a:r>
              <a:rPr lang="vi-VN" sz="3200" dirty="0">
                <a:solidFill>
                  <a:srgbClr val="C00000"/>
                </a:solidFill>
                <a:latin typeface="Arial" panose="020B0604020202020204" pitchFamily="34" charset="0"/>
                <a:cs typeface="Arial" panose="020B0604020202020204" pitchFamily="34" charset="0"/>
              </a:rPr>
              <a:t>chất điện ly.</a:t>
            </a:r>
            <a:endParaRPr lang="en-US" sz="3200" dirty="0">
              <a:solidFill>
                <a:srgbClr val="C00000"/>
              </a:solidFill>
              <a:latin typeface="Arial" panose="020B0604020202020204" pitchFamily="34" charset="0"/>
              <a:cs typeface="Arial" panose="020B0604020202020204" pitchFamily="34" charset="0"/>
            </a:endParaRPr>
          </a:p>
          <a:p>
            <a:pPr marL="514350" indent="-514350">
              <a:lnSpc>
                <a:spcPct val="150000"/>
              </a:lnSpc>
              <a:buFont typeface="+mj-lt"/>
              <a:buAutoNum type="arabicPeriod"/>
            </a:pPr>
            <a:r>
              <a:rPr lang="en-US" sz="3200" dirty="0" err="1">
                <a:solidFill>
                  <a:srgbClr val="C00000"/>
                </a:solidFill>
                <a:latin typeface="Arial" panose="020B0604020202020204" pitchFamily="34" charset="0"/>
                <a:cs typeface="Arial" panose="020B0604020202020204" pitchFamily="34" charset="0"/>
              </a:rPr>
              <a:t>Là</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hằng</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số</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cân</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bằng</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tuân</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theo</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định</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luật</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tác</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dụng</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khối</a:t>
            </a:r>
            <a:r>
              <a:rPr lang="en-US" sz="3200" dirty="0">
                <a:solidFill>
                  <a:srgbClr val="C00000"/>
                </a:solidFill>
                <a:latin typeface="Arial" panose="020B0604020202020204" pitchFamily="34" charset="0"/>
                <a:cs typeface="Arial" panose="020B0604020202020204" pitchFamily="34" charset="0"/>
              </a:rPr>
              <a:t> </a:t>
            </a:r>
            <a:r>
              <a:rPr lang="en-US" sz="3200" dirty="0" err="1">
                <a:solidFill>
                  <a:srgbClr val="C00000"/>
                </a:solidFill>
                <a:latin typeface="Arial" panose="020B0604020202020204" pitchFamily="34" charset="0"/>
                <a:cs typeface="Arial" panose="020B0604020202020204" pitchFamily="34" charset="0"/>
              </a:rPr>
              <a:t>lượng</a:t>
            </a:r>
            <a:r>
              <a:rPr lang="en-US" sz="3200" dirty="0">
                <a:solidFill>
                  <a:srgbClr val="C00000"/>
                </a:solidFill>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3C6A2F1C-93BE-487D-9CD9-C170EBF16397}"/>
              </a:ext>
            </a:extLst>
          </p:cNvPr>
          <p:cNvSpPr txBox="1"/>
          <p:nvPr/>
        </p:nvSpPr>
        <p:spPr>
          <a:xfrm>
            <a:off x="3278584" y="4749379"/>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13490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F3DDD-4DAA-4439-A727-29211BE10976}"/>
              </a:ext>
            </a:extLst>
          </p:cNvPr>
          <p:cNvSpPr>
            <a:spLocks noGrp="1"/>
          </p:cNvSpPr>
          <p:nvPr>
            <p:ph idx="1"/>
          </p:nvPr>
        </p:nvSpPr>
        <p:spPr>
          <a:xfrm>
            <a:off x="754225" y="500678"/>
            <a:ext cx="10515600" cy="4351338"/>
          </a:xfrm>
        </p:spPr>
        <p:txBody>
          <a:bodyPr>
            <a:normAutofit/>
          </a:bodyPr>
          <a:lstStyle/>
          <a:p>
            <a:pPr marL="0" indent="0">
              <a:lnSpc>
                <a:spcPct val="150000"/>
              </a:lnSpc>
              <a:buNone/>
            </a:pPr>
            <a:r>
              <a:rPr lang="vi-VN" sz="3200" b="1" dirty="0">
                <a:cs typeface="Times New Roman" panose="02020603050405020304" pitchFamily="18" charset="0"/>
              </a:rPr>
              <a:t>Câu</a:t>
            </a:r>
            <a:r>
              <a:rPr lang="en-US" sz="3200" b="1" dirty="0">
                <a:cs typeface="Times New Roman" panose="02020603050405020304" pitchFamily="18" charset="0"/>
              </a:rPr>
              <a:t> </a:t>
            </a:r>
            <a:r>
              <a:rPr lang="en-US" sz="3200" b="1" dirty="0" smtClean="0">
                <a:cs typeface="Times New Roman" panose="02020603050405020304" pitchFamily="18" charset="0"/>
              </a:rPr>
              <a:t>24</a:t>
            </a:r>
            <a:r>
              <a:rPr lang="vi-VN" sz="3200" dirty="0" smtClean="0">
                <a:cs typeface="Times New Roman" panose="02020603050405020304" pitchFamily="18" charset="0"/>
              </a:rPr>
              <a:t>.</a:t>
            </a:r>
            <a:r>
              <a:rPr lang="en-US" sz="3200" dirty="0" smtClean="0">
                <a:cs typeface="Times New Roman" panose="02020603050405020304" pitchFamily="18" charset="0"/>
              </a:rPr>
              <a:t> </a:t>
            </a:r>
            <a:r>
              <a:rPr lang="vi-VN" sz="3200" dirty="0">
                <a:cs typeface="Times New Roman" panose="02020603050405020304" pitchFamily="18" charset="0"/>
              </a:rPr>
              <a:t>Chọn phát biểu </a:t>
            </a:r>
            <a:r>
              <a:rPr lang="vi-VN" sz="3200" b="1" dirty="0">
                <a:cs typeface="Times New Roman" panose="02020603050405020304" pitchFamily="18" charset="0"/>
              </a:rPr>
              <a:t>đúng</a:t>
            </a:r>
            <a:r>
              <a:rPr lang="en-US" sz="3200" b="1" dirty="0">
                <a:cs typeface="Times New Roman" panose="02020603050405020304" pitchFamily="18" charset="0"/>
              </a:rPr>
              <a:t> </a:t>
            </a:r>
            <a:r>
              <a:rPr lang="en-US" sz="3200" b="1" dirty="0" err="1">
                <a:cs typeface="Times New Roman" panose="02020603050405020304" pitchFamily="18" charset="0"/>
              </a:rPr>
              <a:t>về</a:t>
            </a:r>
            <a:r>
              <a:rPr lang="en-US" sz="3200" b="1" dirty="0">
                <a:cs typeface="Times New Roman" panose="02020603050405020304" pitchFamily="18" charset="0"/>
              </a:rPr>
              <a:t> </a:t>
            </a:r>
            <a:r>
              <a:rPr lang="vi-VN" sz="3200" dirty="0">
                <a:cs typeface="Times New Roman" panose="02020603050405020304" pitchFamily="18" charset="0"/>
              </a:rPr>
              <a:t> </a:t>
            </a:r>
            <a:r>
              <a:rPr lang="en-US" sz="3200" dirty="0">
                <a:cs typeface="Times New Roman" panose="02020603050405020304" pitchFamily="18" charset="0"/>
              </a:rPr>
              <a:t>đ</a:t>
            </a:r>
            <a:r>
              <a:rPr lang="vi-VN" sz="3200" dirty="0">
                <a:cs typeface="Times New Roman" panose="02020603050405020304" pitchFamily="18" charset="0"/>
              </a:rPr>
              <a:t>ộ điện ly </a:t>
            </a:r>
            <a:r>
              <a:rPr lang="vi-VN" sz="3200" dirty="0">
                <a:cs typeface="Times New Roman" panose="02020603050405020304" pitchFamily="18" charset="0"/>
                <a:sym typeface="Symbol" panose="05050102010706020507" pitchFamily="18" charset="2"/>
              </a:rPr>
              <a:t></a:t>
            </a:r>
            <a:r>
              <a:rPr lang="vi-VN" sz="3200" dirty="0">
                <a:cs typeface="Times New Roman" panose="02020603050405020304" pitchFamily="18" charset="0"/>
              </a:rPr>
              <a:t>:</a:t>
            </a:r>
          </a:p>
          <a:p>
            <a:pPr marL="514350" indent="-514350">
              <a:lnSpc>
                <a:spcPct val="150000"/>
              </a:lnSpc>
              <a:buFont typeface="+mj-lt"/>
              <a:buAutoNum type="arabicPeriod"/>
            </a:pPr>
            <a:r>
              <a:rPr lang="vi-VN" sz="3200" dirty="0">
                <a:solidFill>
                  <a:srgbClr val="CC00CC"/>
                </a:solidFill>
                <a:cs typeface="Times New Roman" panose="02020603050405020304" pitchFamily="18" charset="0"/>
              </a:rPr>
              <a:t>Có giá trị</a:t>
            </a:r>
            <a:r>
              <a:rPr lang="en-US" sz="3200" dirty="0">
                <a:solidFill>
                  <a:srgbClr val="CC00CC"/>
                </a:solidFill>
                <a:cs typeface="Times New Roman" panose="02020603050405020304" pitchFamily="18" charset="0"/>
              </a:rPr>
              <a:t>: 0 </a:t>
            </a:r>
            <a:r>
              <a:rPr lang="en-US" sz="3200" dirty="0">
                <a:solidFill>
                  <a:srgbClr val="CC00CC"/>
                </a:solidFill>
                <a:cs typeface="Times New Roman" panose="02020603050405020304" pitchFamily="18" charset="0"/>
                <a:sym typeface="Symbol" panose="05050102010706020507" pitchFamily="18" charset="2"/>
              </a:rPr>
              <a:t> </a:t>
            </a:r>
            <a:r>
              <a:rPr lang="vi-VN" sz="3200" dirty="0">
                <a:solidFill>
                  <a:srgbClr val="CC00CC"/>
                </a:solidFill>
                <a:cs typeface="Times New Roman" panose="02020603050405020304" pitchFamily="18" charset="0"/>
                <a:sym typeface="Symbol" panose="05050102010706020507" pitchFamily="18" charset="2"/>
              </a:rPr>
              <a:t> </a:t>
            </a:r>
            <a:r>
              <a:rPr lang="en-US" sz="3200" dirty="0">
                <a:solidFill>
                  <a:srgbClr val="CC00CC"/>
                </a:solidFill>
                <a:cs typeface="Times New Roman" panose="02020603050405020304" pitchFamily="18" charset="0"/>
                <a:sym typeface="Symbol" panose="05050102010706020507" pitchFamily="18" charset="2"/>
              </a:rPr>
              <a:t>  1 </a:t>
            </a:r>
          </a:p>
          <a:p>
            <a:pPr marL="514350" indent="-514350">
              <a:lnSpc>
                <a:spcPct val="150000"/>
              </a:lnSpc>
              <a:buFont typeface="+mj-lt"/>
              <a:buAutoNum type="arabicPeriod"/>
            </a:pPr>
            <a:r>
              <a:rPr lang="vi-VN" sz="3200" dirty="0">
                <a:solidFill>
                  <a:schemeClr val="accent6">
                    <a:lumMod val="50000"/>
                  </a:schemeClr>
                </a:solidFill>
                <a:cs typeface="Times New Roman" panose="02020603050405020304" pitchFamily="18" charset="0"/>
              </a:rPr>
              <a:t>Phụ thuộc vào bản chất chất điện ly và dung môi.</a:t>
            </a:r>
          </a:p>
          <a:p>
            <a:pPr marL="514350" indent="-514350">
              <a:lnSpc>
                <a:spcPct val="150000"/>
              </a:lnSpc>
              <a:buFont typeface="+mj-lt"/>
              <a:buAutoNum type="arabicPeriod"/>
            </a:pPr>
            <a:r>
              <a:rPr lang="vi-VN" sz="3200" dirty="0">
                <a:solidFill>
                  <a:srgbClr val="0000FF"/>
                </a:solidFill>
                <a:cs typeface="Times New Roman" panose="02020603050405020304" pitchFamily="18" charset="0"/>
              </a:rPr>
              <a:t>Thường tăng theo nhiệt độ.</a:t>
            </a:r>
          </a:p>
          <a:p>
            <a:pPr marL="514350" indent="-514350">
              <a:lnSpc>
                <a:spcPct val="150000"/>
              </a:lnSpc>
              <a:buFont typeface="+mj-lt"/>
              <a:buAutoNum type="arabicPeriod"/>
            </a:pPr>
            <a:r>
              <a:rPr lang="vi-VN" sz="3200" dirty="0">
                <a:solidFill>
                  <a:srgbClr val="C00000"/>
                </a:solidFill>
                <a:cs typeface="Times New Roman" panose="02020603050405020304" pitchFamily="18" charset="0"/>
              </a:rPr>
              <a:t>Tăng khi giảm nồng độ chất điện ly.</a:t>
            </a:r>
            <a:endParaRPr lang="en-US" sz="3200" dirty="0">
              <a:solidFill>
                <a:srgbClr val="C00000"/>
              </a:solidFill>
              <a:cs typeface="Times New Roman" panose="02020603050405020304" pitchFamily="18" charset="0"/>
            </a:endParaRPr>
          </a:p>
        </p:txBody>
      </p:sp>
      <p:sp>
        <p:nvSpPr>
          <p:cNvPr id="4" name="TextBox 3">
            <a:extLst>
              <a:ext uri="{FF2B5EF4-FFF2-40B4-BE49-F238E27FC236}">
                <a16:creationId xmlns:a16="http://schemas.microsoft.com/office/drawing/2014/main" id="{9F02C04D-3640-4C7E-B76D-C89905C32350}"/>
              </a:ext>
            </a:extLst>
          </p:cNvPr>
          <p:cNvSpPr txBox="1"/>
          <p:nvPr/>
        </p:nvSpPr>
        <p:spPr>
          <a:xfrm>
            <a:off x="2822017" y="5048984"/>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79842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B0B57-975A-4263-A39B-1812F2E8AAEA}"/>
              </a:ext>
            </a:extLst>
          </p:cNvPr>
          <p:cNvSpPr>
            <a:spLocks noGrp="1"/>
          </p:cNvSpPr>
          <p:nvPr>
            <p:ph idx="1"/>
          </p:nvPr>
        </p:nvSpPr>
        <p:spPr>
          <a:xfrm>
            <a:off x="255494" y="146330"/>
            <a:ext cx="11681011" cy="7025179"/>
          </a:xfrm>
        </p:spPr>
        <p:txBody>
          <a:bodyPr>
            <a:normAutofit fontScale="55000" lnSpcReduction="20000"/>
          </a:bodyPr>
          <a:lstStyle/>
          <a:p>
            <a:pPr marL="0" indent="0">
              <a:buNone/>
            </a:pPr>
            <a:r>
              <a:rPr lang="en-US" sz="4500" b="1" dirty="0" err="1">
                <a:latin typeface="Arial" panose="020B0604020202020204" pitchFamily="34" charset="0"/>
                <a:cs typeface="Arial" panose="020B0604020202020204" pitchFamily="34" charset="0"/>
              </a:rPr>
              <a:t>Câu</a:t>
            </a:r>
            <a:r>
              <a:rPr lang="en-US" sz="4500" b="1" dirty="0">
                <a:latin typeface="Arial" panose="020B0604020202020204" pitchFamily="34" charset="0"/>
                <a:cs typeface="Arial" panose="020B0604020202020204" pitchFamily="34" charset="0"/>
              </a:rPr>
              <a:t> </a:t>
            </a:r>
            <a:r>
              <a:rPr lang="vi-VN" sz="4500" b="1" dirty="0" smtClean="0">
                <a:latin typeface="Arial" panose="020B0604020202020204" pitchFamily="34" charset="0"/>
                <a:cs typeface="Arial" panose="020B0604020202020204" pitchFamily="34" charset="0"/>
              </a:rPr>
              <a:t>2</a:t>
            </a:r>
            <a:r>
              <a:rPr lang="en-US" sz="4500" b="1" dirty="0" smtClean="0">
                <a:latin typeface="Arial" panose="020B0604020202020204" pitchFamily="34" charset="0"/>
                <a:cs typeface="Arial" panose="020B0604020202020204" pitchFamily="34" charset="0"/>
              </a:rPr>
              <a:t>5</a:t>
            </a:r>
            <a:r>
              <a:rPr lang="en-US" sz="4500" dirty="0" smtClean="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Chọn</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phát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biểu</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đúng</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về</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chất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điện</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ly</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khó</a:t>
            </a:r>
            <a:r>
              <a:rPr lang="en-US" sz="4500" dirty="0">
                <a:latin typeface="Arial" panose="020B0604020202020204" pitchFamily="34" charset="0"/>
                <a:cs typeface="Arial" panose="020B0604020202020204" pitchFamily="34" charset="0"/>
              </a:rPr>
              <a:t> tan </a:t>
            </a:r>
            <a:r>
              <a:rPr lang="en-US" sz="4500" dirty="0" err="1">
                <a:latin typeface="Arial" panose="020B0604020202020204" pitchFamily="34" charset="0"/>
                <a:cs typeface="Arial" panose="020B0604020202020204" pitchFamily="34" charset="0"/>
                <a:sym typeface="Symbol" panose="05050102010706020507" pitchFamily="18" charset="2"/>
              </a:rPr>
              <a:t>A</a:t>
            </a:r>
            <a:r>
              <a:rPr lang="en-US" sz="4500" baseline="-25000" dirty="0" err="1">
                <a:latin typeface="Arial" panose="020B0604020202020204" pitchFamily="34" charset="0"/>
                <a:cs typeface="Arial" panose="020B0604020202020204" pitchFamily="34" charset="0"/>
                <a:sym typeface="Symbol" panose="05050102010706020507" pitchFamily="18" charset="2"/>
              </a:rPr>
              <a:t>m</a:t>
            </a:r>
            <a:r>
              <a:rPr lang="en-US" sz="4500" dirty="0" err="1">
                <a:latin typeface="Arial" panose="020B0604020202020204" pitchFamily="34" charset="0"/>
                <a:cs typeface="Arial" panose="020B0604020202020204" pitchFamily="34" charset="0"/>
                <a:sym typeface="Symbol" panose="05050102010706020507" pitchFamily="18" charset="2"/>
              </a:rPr>
              <a:t>B</a:t>
            </a:r>
            <a:r>
              <a:rPr lang="en-US" sz="4500" baseline="-25000" dirty="0" err="1">
                <a:latin typeface="Arial" panose="020B0604020202020204" pitchFamily="34" charset="0"/>
                <a:cs typeface="Arial" panose="020B0604020202020204" pitchFamily="34" charset="0"/>
                <a:sym typeface="Symbol" panose="05050102010706020507" pitchFamily="18" charset="2"/>
              </a:rPr>
              <a:t>n</a:t>
            </a:r>
            <a:r>
              <a:rPr lang="en-US" sz="4500" baseline="-25000" dirty="0">
                <a:solidFill>
                  <a:srgbClr val="00B050"/>
                </a:solidFill>
                <a:latin typeface="Arial" panose="020B0604020202020204" pitchFamily="34" charset="0"/>
                <a:cs typeface="Arial" panose="020B0604020202020204" pitchFamily="34" charset="0"/>
                <a:sym typeface="Symbol" panose="05050102010706020507" pitchFamily="18" charset="2"/>
              </a:rPr>
              <a:t> </a:t>
            </a:r>
            <a:r>
              <a:rPr lang="en-US" sz="4500" dirty="0" err="1">
                <a:latin typeface="Arial" panose="020B0604020202020204" pitchFamily="34" charset="0"/>
                <a:cs typeface="Arial" panose="020B0604020202020204" pitchFamily="34" charset="0"/>
              </a:rPr>
              <a:t>trong</a:t>
            </a:r>
            <a:r>
              <a:rPr lang="en-US" sz="4500" dirty="0">
                <a:latin typeface="Arial" panose="020B0604020202020204" pitchFamily="34" charset="0"/>
                <a:cs typeface="Arial" panose="020B0604020202020204" pitchFamily="34" charset="0"/>
              </a:rPr>
              <a:t> dd n</a:t>
            </a:r>
            <a:r>
              <a:rPr lang="vi-VN" sz="4500" dirty="0">
                <a:latin typeface="Arial" panose="020B0604020202020204" pitchFamily="34" charset="0"/>
                <a:cs typeface="Arial" panose="020B0604020202020204" pitchFamily="34" charset="0"/>
              </a:rPr>
              <a:t>ư</a:t>
            </a:r>
            <a:r>
              <a:rPr lang="en-US" sz="4500" dirty="0" err="1">
                <a:latin typeface="Arial" panose="020B0604020202020204" pitchFamily="34" charset="0"/>
                <a:cs typeface="Arial" panose="020B0604020202020204" pitchFamily="34" charset="0"/>
              </a:rPr>
              <a:t>ớc</a:t>
            </a:r>
            <a:r>
              <a:rPr lang="en-US" sz="4500" dirty="0">
                <a:latin typeface="Arial" panose="020B0604020202020204" pitchFamily="34" charset="0"/>
                <a:cs typeface="Arial" panose="020B0604020202020204" pitchFamily="34" charset="0"/>
              </a:rPr>
              <a:t>:</a:t>
            </a:r>
          </a:p>
          <a:p>
            <a:pPr marL="0" indent="0">
              <a:buNone/>
            </a:pPr>
            <a:endParaRPr lang="en-US" sz="45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              </a:t>
            </a:r>
          </a:p>
          <a:p>
            <a:pPr marL="0" indent="0">
              <a:buNone/>
            </a:pPr>
            <a:r>
              <a:rPr lang="en-US" sz="3200" dirty="0">
                <a:latin typeface="Arial" panose="020B0604020202020204" pitchFamily="34" charset="0"/>
                <a:cs typeface="Arial" panose="020B0604020202020204" pitchFamily="34" charset="0"/>
              </a:rPr>
              <a:t>       </a:t>
            </a:r>
            <a:r>
              <a:rPr lang="en-US" sz="4600" dirty="0" err="1">
                <a:solidFill>
                  <a:srgbClr val="C00000"/>
                </a:solidFill>
                <a:latin typeface="Arial" panose="020B0604020202020204" pitchFamily="34" charset="0"/>
                <a:cs typeface="Arial" panose="020B0604020202020204" pitchFamily="34" charset="0"/>
              </a:rPr>
              <a:t>T</a:t>
            </a:r>
            <a:r>
              <a:rPr lang="en-US" sz="4600" baseline="-25000" dirty="0" err="1">
                <a:solidFill>
                  <a:srgbClr val="C00000"/>
                </a:solidFill>
                <a:latin typeface="Arial" panose="020B0604020202020204" pitchFamily="34" charset="0"/>
                <a:cs typeface="Arial" panose="020B0604020202020204" pitchFamily="34" charset="0"/>
              </a:rPr>
              <a:t>AmBn</a:t>
            </a:r>
            <a:r>
              <a:rPr lang="en-US" sz="4600" dirty="0">
                <a:solidFill>
                  <a:srgbClr val="C00000"/>
                </a:solidFill>
                <a:latin typeface="Arial" panose="020B0604020202020204" pitchFamily="34" charset="0"/>
                <a:cs typeface="Arial" panose="020B0604020202020204" pitchFamily="34" charset="0"/>
              </a:rPr>
              <a:t> = [A</a:t>
            </a:r>
            <a:r>
              <a:rPr lang="en-US" sz="4600" baseline="30000" dirty="0">
                <a:solidFill>
                  <a:srgbClr val="C00000"/>
                </a:solidFill>
                <a:latin typeface="Arial" panose="020B0604020202020204" pitchFamily="34" charset="0"/>
                <a:cs typeface="Arial" panose="020B0604020202020204" pitchFamily="34" charset="0"/>
              </a:rPr>
              <a:t>n+</a:t>
            </a:r>
            <a:r>
              <a:rPr lang="en-US" sz="4600" dirty="0">
                <a:solidFill>
                  <a:srgbClr val="C00000"/>
                </a:solidFill>
                <a:latin typeface="Arial" panose="020B0604020202020204" pitchFamily="34" charset="0"/>
                <a:cs typeface="Arial" panose="020B0604020202020204" pitchFamily="34" charset="0"/>
              </a:rPr>
              <a:t>]</a:t>
            </a:r>
            <a:r>
              <a:rPr lang="en-US" sz="4600" baseline="30000" dirty="0" err="1">
                <a:solidFill>
                  <a:srgbClr val="C00000"/>
                </a:solidFill>
                <a:latin typeface="Arial" panose="020B0604020202020204" pitchFamily="34" charset="0"/>
                <a:cs typeface="Arial" panose="020B0604020202020204" pitchFamily="34" charset="0"/>
              </a:rPr>
              <a:t>m</a:t>
            </a:r>
            <a:r>
              <a:rPr lang="en-US" sz="4600" baseline="-25000" dirty="0" err="1">
                <a:solidFill>
                  <a:srgbClr val="C00000"/>
                </a:solidFill>
                <a:latin typeface="Arial" panose="020B0604020202020204" pitchFamily="34" charset="0"/>
                <a:cs typeface="Arial" panose="020B0604020202020204" pitchFamily="34" charset="0"/>
              </a:rPr>
              <a:t>cb</a:t>
            </a:r>
            <a:r>
              <a:rPr lang="en-US" sz="4600" dirty="0">
                <a:solidFill>
                  <a:srgbClr val="C00000"/>
                </a:solidFill>
                <a:latin typeface="Arial" panose="020B0604020202020204" pitchFamily="34" charset="0"/>
                <a:cs typeface="Arial" panose="020B0604020202020204" pitchFamily="34" charset="0"/>
              </a:rPr>
              <a:t> </a:t>
            </a:r>
            <a:r>
              <a:rPr lang="en-US" sz="4600" b="1" dirty="0">
                <a:solidFill>
                  <a:srgbClr val="C00000"/>
                </a:solidFill>
                <a:latin typeface="Arial" panose="020B0604020202020204" pitchFamily="34" charset="0"/>
                <a:cs typeface="Arial" panose="020B0604020202020204" pitchFamily="34" charset="0"/>
              </a:rPr>
              <a:t>.</a:t>
            </a:r>
            <a:r>
              <a:rPr lang="en-US" sz="4600" dirty="0">
                <a:solidFill>
                  <a:srgbClr val="C00000"/>
                </a:solidFill>
                <a:latin typeface="Arial" panose="020B0604020202020204" pitchFamily="34" charset="0"/>
                <a:cs typeface="Arial" panose="020B0604020202020204" pitchFamily="34" charset="0"/>
              </a:rPr>
              <a:t> [</a:t>
            </a:r>
            <a:r>
              <a:rPr lang="en-US" sz="4600" dirty="0" err="1">
                <a:solidFill>
                  <a:srgbClr val="C00000"/>
                </a:solidFill>
                <a:latin typeface="Arial" panose="020B0604020202020204" pitchFamily="34" charset="0"/>
                <a:cs typeface="Arial" panose="020B0604020202020204" pitchFamily="34" charset="0"/>
              </a:rPr>
              <a:t>B</a:t>
            </a:r>
            <a:r>
              <a:rPr lang="en-US" sz="4600" baseline="30000" dirty="0" err="1">
                <a:solidFill>
                  <a:srgbClr val="C00000"/>
                </a:solidFill>
                <a:latin typeface="Arial" panose="020B0604020202020204" pitchFamily="34" charset="0"/>
                <a:cs typeface="Arial" panose="020B0604020202020204" pitchFamily="34" charset="0"/>
              </a:rPr>
              <a:t>m</a:t>
            </a:r>
            <a:r>
              <a:rPr lang="en-US" sz="4600" baseline="30000" dirty="0">
                <a:solidFill>
                  <a:srgbClr val="C00000"/>
                </a:solidFill>
                <a:latin typeface="Arial" panose="020B0604020202020204" pitchFamily="34" charset="0"/>
                <a:cs typeface="Arial" panose="020B0604020202020204" pitchFamily="34" charset="0"/>
              </a:rPr>
              <a:t>-</a:t>
            </a:r>
            <a:r>
              <a:rPr lang="en-US" sz="4600" dirty="0">
                <a:solidFill>
                  <a:srgbClr val="C00000"/>
                </a:solidFill>
                <a:latin typeface="Arial" panose="020B0604020202020204" pitchFamily="34" charset="0"/>
                <a:cs typeface="Arial" panose="020B0604020202020204" pitchFamily="34" charset="0"/>
              </a:rPr>
              <a:t>]</a:t>
            </a:r>
            <a:r>
              <a:rPr lang="en-US" sz="4600" baseline="30000" dirty="0" err="1">
                <a:solidFill>
                  <a:srgbClr val="C00000"/>
                </a:solidFill>
                <a:latin typeface="Arial" panose="020B0604020202020204" pitchFamily="34" charset="0"/>
                <a:cs typeface="Arial" panose="020B0604020202020204" pitchFamily="34" charset="0"/>
              </a:rPr>
              <a:t>n</a:t>
            </a:r>
            <a:r>
              <a:rPr lang="en-US" sz="4600" baseline="-25000" dirty="0" err="1">
                <a:solidFill>
                  <a:srgbClr val="C00000"/>
                </a:solidFill>
                <a:latin typeface="Arial" panose="020B0604020202020204" pitchFamily="34" charset="0"/>
                <a:cs typeface="Arial" panose="020B0604020202020204" pitchFamily="34" charset="0"/>
              </a:rPr>
              <a:t>cb</a:t>
            </a:r>
            <a:r>
              <a:rPr lang="en-US" sz="4600" dirty="0">
                <a:solidFill>
                  <a:srgbClr val="C00000"/>
                </a:solidFill>
                <a:latin typeface="Arial" panose="020B0604020202020204" pitchFamily="34" charset="0"/>
                <a:cs typeface="Arial" panose="020B0604020202020204" pitchFamily="34" charset="0"/>
              </a:rPr>
              <a:t> = [mS]</a:t>
            </a:r>
            <a:r>
              <a:rPr lang="en-US" sz="4600" baseline="30000" dirty="0">
                <a:solidFill>
                  <a:srgbClr val="C00000"/>
                </a:solidFill>
                <a:latin typeface="Arial" panose="020B0604020202020204" pitchFamily="34" charset="0"/>
                <a:cs typeface="Arial" panose="020B0604020202020204" pitchFamily="34" charset="0"/>
              </a:rPr>
              <a:t>m</a:t>
            </a:r>
            <a:r>
              <a:rPr lang="vi-VN" sz="4600" baseline="-25000" dirty="0">
                <a:solidFill>
                  <a:srgbClr val="C00000"/>
                </a:solidFill>
                <a:latin typeface="Arial" panose="020B0604020202020204" pitchFamily="34" charset="0"/>
                <a:cs typeface="Arial" panose="020B0604020202020204" pitchFamily="34" charset="0"/>
              </a:rPr>
              <a:t> </a:t>
            </a:r>
            <a:r>
              <a:rPr lang="vi-VN" sz="4600" b="1" dirty="0">
                <a:solidFill>
                  <a:srgbClr val="C00000"/>
                </a:solidFill>
                <a:latin typeface="Arial" panose="020B0604020202020204" pitchFamily="34" charset="0"/>
                <a:cs typeface="Arial" panose="020B0604020202020204" pitchFamily="34" charset="0"/>
              </a:rPr>
              <a:t>.</a:t>
            </a:r>
            <a:r>
              <a:rPr lang="en-US" sz="4600" dirty="0">
                <a:solidFill>
                  <a:srgbClr val="C00000"/>
                </a:solidFill>
                <a:latin typeface="Arial" panose="020B0604020202020204" pitchFamily="34" charset="0"/>
                <a:cs typeface="Arial" panose="020B0604020202020204" pitchFamily="34" charset="0"/>
              </a:rPr>
              <a:t>[</a:t>
            </a:r>
            <a:r>
              <a:rPr lang="en-US" sz="4600" dirty="0" err="1">
                <a:solidFill>
                  <a:srgbClr val="C00000"/>
                </a:solidFill>
                <a:latin typeface="Arial" panose="020B0604020202020204" pitchFamily="34" charset="0"/>
                <a:cs typeface="Arial" panose="020B0604020202020204" pitchFamily="34" charset="0"/>
              </a:rPr>
              <a:t>nS</a:t>
            </a:r>
            <a:r>
              <a:rPr lang="en-US" sz="4600" dirty="0">
                <a:solidFill>
                  <a:srgbClr val="C00000"/>
                </a:solidFill>
                <a:latin typeface="Arial" panose="020B0604020202020204" pitchFamily="34" charset="0"/>
                <a:cs typeface="Arial" panose="020B0604020202020204" pitchFamily="34" charset="0"/>
              </a:rPr>
              <a:t>]</a:t>
            </a:r>
            <a:r>
              <a:rPr lang="en-US" sz="4600" baseline="30000" dirty="0">
                <a:solidFill>
                  <a:srgbClr val="C00000"/>
                </a:solidFill>
                <a:latin typeface="Arial" panose="020B0604020202020204" pitchFamily="34" charset="0"/>
                <a:cs typeface="Arial" panose="020B0604020202020204" pitchFamily="34" charset="0"/>
              </a:rPr>
              <a:t>n</a:t>
            </a:r>
            <a:r>
              <a:rPr lang="en-US" sz="4600" dirty="0">
                <a:solidFill>
                  <a:srgbClr val="C00000"/>
                </a:solidFill>
                <a:latin typeface="Arial" panose="020B0604020202020204" pitchFamily="34" charset="0"/>
                <a:cs typeface="Arial" panose="020B0604020202020204" pitchFamily="34" charset="0"/>
              </a:rPr>
              <a:t> = </a:t>
            </a:r>
            <a:r>
              <a:rPr lang="en-US" sz="4600" dirty="0" err="1">
                <a:solidFill>
                  <a:srgbClr val="C00000"/>
                </a:solidFill>
                <a:latin typeface="Arial" panose="020B0604020202020204" pitchFamily="34" charset="0"/>
                <a:cs typeface="Arial" panose="020B0604020202020204" pitchFamily="34" charset="0"/>
              </a:rPr>
              <a:t>m</a:t>
            </a:r>
            <a:r>
              <a:rPr lang="en-US" sz="4600" baseline="30000" dirty="0" err="1">
                <a:solidFill>
                  <a:srgbClr val="C00000"/>
                </a:solidFill>
                <a:latin typeface="Arial" panose="020B0604020202020204" pitchFamily="34" charset="0"/>
                <a:cs typeface="Arial" panose="020B0604020202020204" pitchFamily="34" charset="0"/>
              </a:rPr>
              <a:t>m</a:t>
            </a:r>
            <a:r>
              <a:rPr lang="en-US" sz="4600" b="1" dirty="0" err="1">
                <a:solidFill>
                  <a:srgbClr val="C00000"/>
                </a:solidFill>
                <a:latin typeface="Arial" panose="020B0604020202020204" pitchFamily="34" charset="0"/>
                <a:cs typeface="Arial" panose="020B0604020202020204" pitchFamily="34" charset="0"/>
              </a:rPr>
              <a:t>.</a:t>
            </a:r>
            <a:r>
              <a:rPr lang="en-US" sz="4600" dirty="0" err="1">
                <a:solidFill>
                  <a:srgbClr val="C00000"/>
                </a:solidFill>
                <a:latin typeface="Arial" panose="020B0604020202020204" pitchFamily="34" charset="0"/>
                <a:cs typeface="Arial" panose="020B0604020202020204" pitchFamily="34" charset="0"/>
              </a:rPr>
              <a:t>n</a:t>
            </a:r>
            <a:r>
              <a:rPr lang="en-US" sz="4600" baseline="30000" dirty="0" err="1">
                <a:solidFill>
                  <a:srgbClr val="C00000"/>
                </a:solidFill>
                <a:latin typeface="Arial" panose="020B0604020202020204" pitchFamily="34" charset="0"/>
                <a:cs typeface="Arial" panose="020B0604020202020204" pitchFamily="34" charset="0"/>
              </a:rPr>
              <a:t>n</a:t>
            </a:r>
            <a:r>
              <a:rPr lang="en-US" sz="4600" b="1" dirty="0" err="1">
                <a:solidFill>
                  <a:srgbClr val="C00000"/>
                </a:solidFill>
                <a:latin typeface="Arial" panose="020B0604020202020204" pitchFamily="34" charset="0"/>
                <a:cs typeface="Arial" panose="020B0604020202020204" pitchFamily="34" charset="0"/>
              </a:rPr>
              <a:t>.</a:t>
            </a:r>
            <a:r>
              <a:rPr lang="en-US" sz="4600" dirty="0" err="1">
                <a:solidFill>
                  <a:srgbClr val="C00000"/>
                </a:solidFill>
                <a:latin typeface="Arial" panose="020B0604020202020204" pitchFamily="34" charset="0"/>
                <a:cs typeface="Arial" panose="020B0604020202020204" pitchFamily="34" charset="0"/>
              </a:rPr>
              <a:t>S</a:t>
            </a:r>
            <a:r>
              <a:rPr lang="en-US" sz="4600" baseline="30000" dirty="0">
                <a:solidFill>
                  <a:srgbClr val="C00000"/>
                </a:solidFill>
                <a:latin typeface="Arial" panose="020B0604020202020204" pitchFamily="34" charset="0"/>
                <a:cs typeface="Arial" panose="020B0604020202020204" pitchFamily="34" charset="0"/>
              </a:rPr>
              <a:t>(</a:t>
            </a:r>
            <a:r>
              <a:rPr lang="en-US" sz="4600" baseline="30000" dirty="0" err="1">
                <a:solidFill>
                  <a:srgbClr val="C00000"/>
                </a:solidFill>
                <a:latin typeface="Arial" panose="020B0604020202020204" pitchFamily="34" charset="0"/>
                <a:cs typeface="Arial" panose="020B0604020202020204" pitchFamily="34" charset="0"/>
              </a:rPr>
              <a:t>m+n</a:t>
            </a:r>
            <a:r>
              <a:rPr lang="en-US" sz="4600" baseline="30000" dirty="0">
                <a:solidFill>
                  <a:srgbClr val="C00000"/>
                </a:solidFill>
                <a:latin typeface="Arial" panose="020B0604020202020204" pitchFamily="34" charset="0"/>
                <a:cs typeface="Arial" panose="020B0604020202020204" pitchFamily="34" charset="0"/>
              </a:rPr>
              <a:t>)</a:t>
            </a:r>
            <a:r>
              <a:rPr lang="en-US" sz="4600" dirty="0">
                <a:solidFill>
                  <a:srgbClr val="C00000"/>
                </a:solidFill>
                <a:latin typeface="Arial" panose="020B0604020202020204" pitchFamily="34" charset="0"/>
                <a:cs typeface="Arial" panose="020B0604020202020204" pitchFamily="34" charset="0"/>
              </a:rPr>
              <a:t> </a:t>
            </a:r>
          </a:p>
          <a:p>
            <a:pPr marL="514350" indent="-514350">
              <a:lnSpc>
                <a:spcPct val="160000"/>
              </a:lnSpc>
              <a:buAutoNum type="arabicPeriod"/>
            </a:pPr>
            <a:r>
              <a:rPr lang="en-US" sz="4500" dirty="0" err="1">
                <a:solidFill>
                  <a:srgbClr val="0000FF"/>
                </a:solidFill>
                <a:latin typeface="Arial" panose="020B0604020202020204" pitchFamily="34" charset="0"/>
                <a:cs typeface="Arial" panose="020B0604020202020204" pitchFamily="34" charset="0"/>
              </a:rPr>
              <a:t>Tích</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số</a:t>
            </a:r>
            <a:r>
              <a:rPr lang="en-US" sz="4500" dirty="0">
                <a:solidFill>
                  <a:srgbClr val="0000FF"/>
                </a:solidFill>
                <a:latin typeface="Arial" panose="020B0604020202020204" pitchFamily="34" charset="0"/>
                <a:cs typeface="Arial" panose="020B0604020202020204" pitchFamily="34" charset="0"/>
              </a:rPr>
              <a:t> tan (</a:t>
            </a:r>
            <a:r>
              <a:rPr lang="en-US" sz="4500" dirty="0" err="1">
                <a:solidFill>
                  <a:srgbClr val="0000FF"/>
                </a:solidFill>
                <a:latin typeface="Arial" panose="020B0604020202020204" pitchFamily="34" charset="0"/>
                <a:cs typeface="Arial" panose="020B0604020202020204" pitchFamily="34" charset="0"/>
              </a:rPr>
              <a:t>T</a:t>
            </a:r>
            <a:r>
              <a:rPr lang="en-US" sz="4500" baseline="-25000" dirty="0" err="1">
                <a:solidFill>
                  <a:srgbClr val="0000FF"/>
                </a:solidFill>
                <a:latin typeface="Arial" panose="020B0604020202020204" pitchFamily="34" charset="0"/>
                <a:cs typeface="Arial" panose="020B0604020202020204" pitchFamily="34" charset="0"/>
              </a:rPr>
              <a:t>AmBn</a:t>
            </a:r>
            <a:r>
              <a:rPr lang="en-US" sz="4500" dirty="0">
                <a:solidFill>
                  <a:srgbClr val="0000FF"/>
                </a:solidFill>
                <a:latin typeface="Arial" panose="020B0604020202020204" pitchFamily="34" charset="0"/>
                <a:cs typeface="Arial" panose="020B0604020202020204" pitchFamily="34" charset="0"/>
              </a:rPr>
              <a:t>)</a:t>
            </a:r>
            <a:r>
              <a:rPr lang="en-US" sz="4500" baseline="-25000" dirty="0">
                <a:solidFill>
                  <a:srgbClr val="C00000"/>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là</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hằng</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số</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cân</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bằng</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phụ</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thuộc</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vào</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bản</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chất</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của</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chất</a:t>
            </a:r>
            <a:r>
              <a:rPr lang="en-US" sz="4500" dirty="0">
                <a:solidFill>
                  <a:srgbClr val="0000FF"/>
                </a:solidFill>
                <a:latin typeface="Arial" panose="020B0604020202020204" pitchFamily="34" charset="0"/>
                <a:cs typeface="Arial" panose="020B0604020202020204" pitchFamily="34" charset="0"/>
              </a:rPr>
              <a:t> tan, </a:t>
            </a:r>
            <a:r>
              <a:rPr lang="en-US" sz="4500" dirty="0" err="1">
                <a:solidFill>
                  <a:srgbClr val="0000FF"/>
                </a:solidFill>
                <a:latin typeface="Arial" panose="020B0604020202020204" pitchFamily="34" charset="0"/>
                <a:cs typeface="Arial" panose="020B0604020202020204" pitchFamily="34" charset="0"/>
              </a:rPr>
              <a:t>bản</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chất</a:t>
            </a:r>
            <a:r>
              <a:rPr lang="en-US" sz="4500" dirty="0">
                <a:solidFill>
                  <a:srgbClr val="0000FF"/>
                </a:solidFill>
                <a:latin typeface="Arial" panose="020B0604020202020204" pitchFamily="34" charset="0"/>
                <a:cs typeface="Arial" panose="020B0604020202020204" pitchFamily="34" charset="0"/>
              </a:rPr>
              <a:t> dung </a:t>
            </a:r>
            <a:r>
              <a:rPr lang="en-US" sz="4500" dirty="0" err="1">
                <a:solidFill>
                  <a:srgbClr val="0000FF"/>
                </a:solidFill>
                <a:latin typeface="Arial" panose="020B0604020202020204" pitchFamily="34" charset="0"/>
                <a:cs typeface="Arial" panose="020B0604020202020204" pitchFamily="34" charset="0"/>
              </a:rPr>
              <a:t>môi</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và</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nhiệt</a:t>
            </a:r>
            <a:r>
              <a:rPr lang="en-US" sz="4500" dirty="0">
                <a:solidFill>
                  <a:srgbClr val="0000FF"/>
                </a:solidFill>
                <a:latin typeface="Arial" panose="020B0604020202020204" pitchFamily="34" charset="0"/>
                <a:cs typeface="Arial" panose="020B0604020202020204" pitchFamily="34" charset="0"/>
              </a:rPr>
              <a:t> </a:t>
            </a:r>
            <a:r>
              <a:rPr lang="en-US" sz="4500" dirty="0" err="1">
                <a:solidFill>
                  <a:srgbClr val="0000FF"/>
                </a:solidFill>
                <a:latin typeface="Arial" panose="020B0604020202020204" pitchFamily="34" charset="0"/>
                <a:cs typeface="Arial" panose="020B0604020202020204" pitchFamily="34" charset="0"/>
              </a:rPr>
              <a:t>độ</a:t>
            </a:r>
            <a:r>
              <a:rPr lang="en-US" sz="4500" dirty="0">
                <a:solidFill>
                  <a:srgbClr val="0000FF"/>
                </a:solidFill>
                <a:latin typeface="Arial" panose="020B0604020202020204" pitchFamily="34" charset="0"/>
                <a:cs typeface="Arial" panose="020B0604020202020204" pitchFamily="34" charset="0"/>
              </a:rPr>
              <a:t>. </a:t>
            </a:r>
          </a:p>
          <a:p>
            <a:pPr marL="514350" indent="-514350">
              <a:lnSpc>
                <a:spcPct val="160000"/>
              </a:lnSpc>
              <a:buAutoNum type="arabicPeriod"/>
            </a:pPr>
            <a:r>
              <a:rPr lang="en-US" sz="4500" dirty="0" err="1">
                <a:solidFill>
                  <a:schemeClr val="accent6">
                    <a:lumMod val="50000"/>
                  </a:schemeClr>
                </a:solidFill>
                <a:latin typeface="Arial" panose="020B0604020202020204" pitchFamily="34" charset="0"/>
                <a:cs typeface="Arial" panose="020B0604020202020204" pitchFamily="34" charset="0"/>
              </a:rPr>
              <a:t>T</a:t>
            </a:r>
            <a:r>
              <a:rPr lang="en-US" sz="4500" baseline="-25000" dirty="0" err="1">
                <a:solidFill>
                  <a:schemeClr val="accent6">
                    <a:lumMod val="50000"/>
                  </a:schemeClr>
                </a:solidFill>
                <a:latin typeface="Arial" panose="020B0604020202020204" pitchFamily="34" charset="0"/>
                <a:cs typeface="Arial" panose="020B0604020202020204" pitchFamily="34" charset="0"/>
              </a:rPr>
              <a:t>AmBn</a:t>
            </a:r>
            <a:r>
              <a:rPr lang="en-US" sz="4500" baseline="-25000" dirty="0">
                <a:solidFill>
                  <a:srgbClr val="C00000"/>
                </a:solidFill>
                <a:latin typeface="Arial" panose="020B0604020202020204" pitchFamily="34" charset="0"/>
                <a:cs typeface="Arial" panose="020B0604020202020204" pitchFamily="34" charset="0"/>
              </a:rPr>
              <a:t> </a:t>
            </a:r>
            <a:r>
              <a:rPr lang="en-US" sz="4500" dirty="0" err="1">
                <a:solidFill>
                  <a:schemeClr val="accent6">
                    <a:lumMod val="50000"/>
                  </a:schemeClr>
                </a:solidFill>
                <a:latin typeface="Arial" panose="020B0604020202020204" pitchFamily="34" charset="0"/>
                <a:cs typeface="Arial" panose="020B0604020202020204" pitchFamily="34" charset="0"/>
              </a:rPr>
              <a:t>đặc</a:t>
            </a:r>
            <a:r>
              <a:rPr lang="en-US" sz="4500" dirty="0">
                <a:solidFill>
                  <a:schemeClr val="accent6">
                    <a:lumMod val="50000"/>
                  </a:schemeClr>
                </a:solidFill>
                <a:latin typeface="Arial" panose="020B0604020202020204" pitchFamily="34" charset="0"/>
                <a:cs typeface="Arial" panose="020B0604020202020204" pitchFamily="34" charset="0"/>
              </a:rPr>
              <a:t> tr</a:t>
            </a:r>
            <a:r>
              <a:rPr lang="vi-VN" sz="4500" dirty="0">
                <a:solidFill>
                  <a:schemeClr val="accent6">
                    <a:lumMod val="50000"/>
                  </a:schemeClr>
                </a:solidFill>
                <a:latin typeface="Arial" panose="020B0604020202020204" pitchFamily="34" charset="0"/>
                <a:cs typeface="Arial" panose="020B0604020202020204" pitchFamily="34" charset="0"/>
              </a:rPr>
              <a:t>ư</a:t>
            </a:r>
            <a:r>
              <a:rPr lang="en-US" sz="4500" dirty="0">
                <a:solidFill>
                  <a:schemeClr val="accent6">
                    <a:lumMod val="50000"/>
                  </a:schemeClr>
                </a:solidFill>
                <a:latin typeface="Arial" panose="020B0604020202020204" pitchFamily="34" charset="0"/>
                <a:cs typeface="Arial" panose="020B0604020202020204" pitchFamily="34" charset="0"/>
              </a:rPr>
              <a:t>ng </a:t>
            </a:r>
            <a:r>
              <a:rPr lang="en-US" sz="4500" dirty="0" err="1">
                <a:solidFill>
                  <a:schemeClr val="accent6">
                    <a:lumMod val="50000"/>
                  </a:schemeClr>
                </a:solidFill>
                <a:latin typeface="Arial" panose="020B0604020202020204" pitchFamily="34" charset="0"/>
                <a:cs typeface="Arial" panose="020B0604020202020204" pitchFamily="34" charset="0"/>
              </a:rPr>
              <a:t>cho</a:t>
            </a:r>
            <a:r>
              <a:rPr lang="en-US" sz="4500" dirty="0">
                <a:solidFill>
                  <a:schemeClr val="accent6">
                    <a:lumMod val="50000"/>
                  </a:schemeClr>
                </a:solidFill>
                <a:latin typeface="Arial" panose="020B0604020202020204" pitchFamily="34" charset="0"/>
                <a:cs typeface="Arial" panose="020B0604020202020204" pitchFamily="34" charset="0"/>
              </a:rPr>
              <a:t> </a:t>
            </a:r>
            <a:r>
              <a:rPr lang="en-US" sz="4500" dirty="0" err="1">
                <a:solidFill>
                  <a:schemeClr val="accent6">
                    <a:lumMod val="50000"/>
                  </a:schemeClr>
                </a:solidFill>
                <a:latin typeface="Arial" panose="020B0604020202020204" pitchFamily="34" charset="0"/>
                <a:cs typeface="Arial" panose="020B0604020202020204" pitchFamily="34" charset="0"/>
              </a:rPr>
              <a:t>độ</a:t>
            </a:r>
            <a:r>
              <a:rPr lang="en-US" sz="4500" dirty="0">
                <a:solidFill>
                  <a:schemeClr val="accent6">
                    <a:lumMod val="50000"/>
                  </a:schemeClr>
                </a:solidFill>
                <a:latin typeface="Arial" panose="020B0604020202020204" pitchFamily="34" charset="0"/>
                <a:cs typeface="Arial" panose="020B0604020202020204" pitchFamily="34" charset="0"/>
              </a:rPr>
              <a:t> </a:t>
            </a:r>
            <a:r>
              <a:rPr lang="en-US" sz="4500" dirty="0" err="1">
                <a:solidFill>
                  <a:schemeClr val="accent6">
                    <a:lumMod val="50000"/>
                  </a:schemeClr>
                </a:solidFill>
                <a:latin typeface="Arial" panose="020B0604020202020204" pitchFamily="34" charset="0"/>
                <a:cs typeface="Arial" panose="020B0604020202020204" pitchFamily="34" charset="0"/>
              </a:rPr>
              <a:t>hòa</a:t>
            </a:r>
            <a:r>
              <a:rPr lang="en-US" sz="4500" dirty="0">
                <a:solidFill>
                  <a:schemeClr val="accent6">
                    <a:lumMod val="50000"/>
                  </a:schemeClr>
                </a:solidFill>
                <a:latin typeface="Arial" panose="020B0604020202020204" pitchFamily="34" charset="0"/>
                <a:cs typeface="Arial" panose="020B0604020202020204" pitchFamily="34" charset="0"/>
              </a:rPr>
              <a:t> tan </a:t>
            </a:r>
            <a:r>
              <a:rPr lang="en-US" sz="4500" dirty="0" err="1">
                <a:solidFill>
                  <a:schemeClr val="accent6">
                    <a:lumMod val="50000"/>
                  </a:schemeClr>
                </a:solidFill>
                <a:latin typeface="Arial" panose="020B0604020202020204" pitchFamily="34" charset="0"/>
                <a:cs typeface="Arial" panose="020B0604020202020204" pitchFamily="34" charset="0"/>
              </a:rPr>
              <a:t>của</a:t>
            </a:r>
            <a:r>
              <a:rPr lang="en-US" sz="4500" dirty="0">
                <a:solidFill>
                  <a:schemeClr val="accent6">
                    <a:lumMod val="50000"/>
                  </a:schemeClr>
                </a:solidFill>
                <a:latin typeface="Arial" panose="020B0604020202020204" pitchFamily="34" charset="0"/>
                <a:cs typeface="Arial" panose="020B0604020202020204" pitchFamily="34" charset="0"/>
              </a:rPr>
              <a:t> </a:t>
            </a:r>
            <a:r>
              <a:rPr lang="en-US" sz="4500" dirty="0" err="1">
                <a:solidFill>
                  <a:schemeClr val="accent6">
                    <a:lumMod val="50000"/>
                  </a:schemeClr>
                </a:solidFill>
                <a:latin typeface="Arial" panose="020B0604020202020204" pitchFamily="34" charset="0"/>
                <a:cs typeface="Arial" panose="020B0604020202020204" pitchFamily="34" charset="0"/>
              </a:rPr>
              <a:t>chất</a:t>
            </a:r>
            <a:r>
              <a:rPr lang="en-US" sz="4500" dirty="0">
                <a:solidFill>
                  <a:schemeClr val="accent6">
                    <a:lumMod val="50000"/>
                  </a:schemeClr>
                </a:solidFill>
                <a:latin typeface="Arial" panose="020B0604020202020204" pitchFamily="34" charset="0"/>
                <a:cs typeface="Arial" panose="020B0604020202020204" pitchFamily="34" charset="0"/>
              </a:rPr>
              <a:t> </a:t>
            </a:r>
            <a:r>
              <a:rPr lang="en-US" sz="4500" dirty="0" err="1">
                <a:solidFill>
                  <a:schemeClr val="accent6">
                    <a:lumMod val="50000"/>
                  </a:schemeClr>
                </a:solidFill>
                <a:latin typeface="Arial" panose="020B0604020202020204" pitchFamily="34" charset="0"/>
                <a:cs typeface="Arial" panose="020B0604020202020204" pitchFamily="34" charset="0"/>
              </a:rPr>
              <a:t>điện</a:t>
            </a:r>
            <a:r>
              <a:rPr lang="en-US" sz="4500" dirty="0">
                <a:solidFill>
                  <a:schemeClr val="accent6">
                    <a:lumMod val="50000"/>
                  </a:schemeClr>
                </a:solidFill>
                <a:latin typeface="Arial" panose="020B0604020202020204" pitchFamily="34" charset="0"/>
                <a:cs typeface="Arial" panose="020B0604020202020204" pitchFamily="34" charset="0"/>
              </a:rPr>
              <a:t> </a:t>
            </a:r>
            <a:r>
              <a:rPr lang="en-US" sz="4500" dirty="0" err="1">
                <a:solidFill>
                  <a:schemeClr val="accent6">
                    <a:lumMod val="50000"/>
                  </a:schemeClr>
                </a:solidFill>
                <a:latin typeface="Arial" panose="020B0604020202020204" pitchFamily="34" charset="0"/>
                <a:cs typeface="Arial" panose="020B0604020202020204" pitchFamily="34" charset="0"/>
              </a:rPr>
              <a:t>ly</a:t>
            </a:r>
            <a:r>
              <a:rPr lang="en-US" sz="4500" dirty="0">
                <a:solidFill>
                  <a:schemeClr val="accent6">
                    <a:lumMod val="50000"/>
                  </a:schemeClr>
                </a:solidFill>
                <a:latin typeface="Arial" panose="020B0604020202020204" pitchFamily="34" charset="0"/>
                <a:cs typeface="Arial" panose="020B0604020202020204" pitchFamily="34" charset="0"/>
              </a:rPr>
              <a:t> </a:t>
            </a:r>
            <a:r>
              <a:rPr lang="en-US" sz="4500" dirty="0" err="1">
                <a:solidFill>
                  <a:schemeClr val="accent6">
                    <a:lumMod val="50000"/>
                  </a:schemeClr>
                </a:solidFill>
                <a:latin typeface="Arial" panose="020B0604020202020204" pitchFamily="34" charset="0"/>
                <a:cs typeface="Arial" panose="020B0604020202020204" pitchFamily="34" charset="0"/>
              </a:rPr>
              <a:t>khó</a:t>
            </a:r>
            <a:r>
              <a:rPr lang="en-US" sz="4500" dirty="0">
                <a:solidFill>
                  <a:schemeClr val="accent6">
                    <a:lumMod val="50000"/>
                  </a:schemeClr>
                </a:solidFill>
                <a:latin typeface="Arial" panose="020B0604020202020204" pitchFamily="34" charset="0"/>
                <a:cs typeface="Arial" panose="020B0604020202020204" pitchFamily="34" charset="0"/>
              </a:rPr>
              <a:t> tan </a:t>
            </a:r>
            <a:r>
              <a:rPr lang="en-US" sz="4500" dirty="0" err="1">
                <a:solidFill>
                  <a:schemeClr val="accent6">
                    <a:lumMod val="50000"/>
                  </a:schemeClr>
                </a:solidFill>
                <a:latin typeface="Arial" panose="020B0604020202020204" pitchFamily="34" charset="0"/>
                <a:cs typeface="Arial" panose="020B0604020202020204" pitchFamily="34" charset="0"/>
              </a:rPr>
              <a:t>trong</a:t>
            </a:r>
            <a:r>
              <a:rPr lang="en-US" sz="4500" dirty="0">
                <a:solidFill>
                  <a:schemeClr val="accent6">
                    <a:lumMod val="50000"/>
                  </a:schemeClr>
                </a:solidFill>
                <a:latin typeface="Arial" panose="020B0604020202020204" pitchFamily="34" charset="0"/>
                <a:cs typeface="Arial" panose="020B0604020202020204" pitchFamily="34" charset="0"/>
              </a:rPr>
              <a:t> dung </a:t>
            </a:r>
            <a:r>
              <a:rPr lang="en-US" sz="4500" dirty="0" err="1">
                <a:solidFill>
                  <a:schemeClr val="accent6">
                    <a:lumMod val="50000"/>
                  </a:schemeClr>
                </a:solidFill>
                <a:latin typeface="Arial" panose="020B0604020202020204" pitchFamily="34" charset="0"/>
                <a:cs typeface="Arial" panose="020B0604020202020204" pitchFamily="34" charset="0"/>
              </a:rPr>
              <a:t>dịch</a:t>
            </a:r>
            <a:r>
              <a:rPr lang="en-US" sz="4500" dirty="0">
                <a:solidFill>
                  <a:schemeClr val="accent6">
                    <a:lumMod val="50000"/>
                  </a:schemeClr>
                </a:solidFill>
                <a:latin typeface="Arial" panose="020B0604020202020204" pitchFamily="34" charset="0"/>
                <a:cs typeface="Arial" panose="020B0604020202020204" pitchFamily="34" charset="0"/>
              </a:rPr>
              <a:t>.</a:t>
            </a:r>
          </a:p>
          <a:p>
            <a:pPr marL="514350" indent="-514350">
              <a:lnSpc>
                <a:spcPct val="160000"/>
              </a:lnSpc>
              <a:buAutoNum type="arabicPeriod"/>
            </a:pPr>
            <a:r>
              <a:rPr lang="en-US" sz="4500" dirty="0" err="1">
                <a:solidFill>
                  <a:srgbClr val="CC0099"/>
                </a:solidFill>
                <a:latin typeface="Arial" panose="020B0604020202020204" pitchFamily="34" charset="0"/>
                <a:cs typeface="Arial" panose="020B0604020202020204" pitchFamily="34" charset="0"/>
              </a:rPr>
              <a:t>Khi</a:t>
            </a:r>
            <a:r>
              <a:rPr lang="en-US" sz="4500" dirty="0">
                <a:solidFill>
                  <a:srgbClr val="CC0099"/>
                </a:solidFill>
                <a:latin typeface="Arial" panose="020B0604020202020204" pitchFamily="34" charset="0"/>
                <a:cs typeface="Arial" panose="020B0604020202020204" pitchFamily="34" charset="0"/>
              </a:rPr>
              <a:t> [A</a:t>
            </a:r>
            <a:r>
              <a:rPr lang="en-US" sz="4500" baseline="30000" dirty="0">
                <a:solidFill>
                  <a:srgbClr val="CC0099"/>
                </a:solidFill>
                <a:latin typeface="Arial" panose="020B0604020202020204" pitchFamily="34" charset="0"/>
                <a:cs typeface="Arial" panose="020B0604020202020204" pitchFamily="34" charset="0"/>
              </a:rPr>
              <a:t>n+</a:t>
            </a:r>
            <a:r>
              <a:rPr lang="en-US" sz="4500" dirty="0">
                <a:solidFill>
                  <a:srgbClr val="CC0099"/>
                </a:solidFill>
                <a:latin typeface="Arial" panose="020B0604020202020204" pitchFamily="34" charset="0"/>
                <a:cs typeface="Arial" panose="020B0604020202020204" pitchFamily="34" charset="0"/>
              </a:rPr>
              <a:t>]</a:t>
            </a:r>
            <a:r>
              <a:rPr lang="en-US" sz="4500" baseline="30000" dirty="0">
                <a:solidFill>
                  <a:srgbClr val="CC0099"/>
                </a:solidFill>
                <a:latin typeface="Arial" panose="020B0604020202020204" pitchFamily="34" charset="0"/>
                <a:cs typeface="Arial" panose="020B0604020202020204" pitchFamily="34" charset="0"/>
              </a:rPr>
              <a:t>m</a:t>
            </a:r>
            <a:r>
              <a:rPr lang="en-US" sz="4500" baseline="-25000" dirty="0">
                <a:solidFill>
                  <a:srgbClr val="CC0099"/>
                </a:solidFill>
                <a:latin typeface="Arial" panose="020B0604020202020204" pitchFamily="34" charset="0"/>
                <a:cs typeface="Arial" panose="020B0604020202020204" pitchFamily="34" charset="0"/>
                <a:sym typeface="Symbol" panose="05050102010706020507" pitchFamily="18" charset="2"/>
              </a:rPr>
              <a:t></a:t>
            </a:r>
            <a:r>
              <a:rPr lang="vi-VN" sz="4500" baseline="-25000" dirty="0">
                <a:solidFill>
                  <a:srgbClr val="CC0099"/>
                </a:solidFill>
                <a:latin typeface="Arial" panose="020B0604020202020204" pitchFamily="34" charset="0"/>
                <a:cs typeface="Arial" panose="020B0604020202020204" pitchFamily="34" charset="0"/>
                <a:sym typeface="Symbol" panose="05050102010706020507" pitchFamily="18" charset="2"/>
              </a:rPr>
              <a:t> </a:t>
            </a:r>
            <a:r>
              <a:rPr lang="en-US" sz="4500" b="1" dirty="0">
                <a:solidFill>
                  <a:srgbClr val="CC0099"/>
                </a:solidFill>
                <a:latin typeface="Arial" panose="020B0604020202020204" pitchFamily="34" charset="0"/>
                <a:cs typeface="Arial" panose="020B0604020202020204" pitchFamily="34" charset="0"/>
              </a:rPr>
              <a:t>.</a:t>
            </a:r>
            <a:r>
              <a:rPr lang="en-US" sz="4500" dirty="0">
                <a:solidFill>
                  <a:srgbClr val="CC0099"/>
                </a:solidFill>
                <a:latin typeface="Arial" panose="020B0604020202020204" pitchFamily="34" charset="0"/>
                <a:cs typeface="Arial" panose="020B0604020202020204" pitchFamily="34" charset="0"/>
              </a:rPr>
              <a:t> [</a:t>
            </a:r>
            <a:r>
              <a:rPr lang="en-US" sz="4500" dirty="0" err="1">
                <a:solidFill>
                  <a:srgbClr val="CC0099"/>
                </a:solidFill>
                <a:latin typeface="Arial" panose="020B0604020202020204" pitchFamily="34" charset="0"/>
                <a:cs typeface="Arial" panose="020B0604020202020204" pitchFamily="34" charset="0"/>
              </a:rPr>
              <a:t>B</a:t>
            </a:r>
            <a:r>
              <a:rPr lang="en-US" sz="4500" baseline="30000" dirty="0" err="1">
                <a:solidFill>
                  <a:srgbClr val="CC0099"/>
                </a:solidFill>
                <a:latin typeface="Arial" panose="020B0604020202020204" pitchFamily="34" charset="0"/>
                <a:cs typeface="Arial" panose="020B0604020202020204" pitchFamily="34" charset="0"/>
              </a:rPr>
              <a:t>m</a:t>
            </a:r>
            <a:r>
              <a:rPr lang="en-US" sz="4500" baseline="30000" dirty="0">
                <a:solidFill>
                  <a:srgbClr val="CC0099"/>
                </a:solidFill>
                <a:latin typeface="Arial" panose="020B0604020202020204" pitchFamily="34" charset="0"/>
                <a:cs typeface="Arial" panose="020B0604020202020204" pitchFamily="34" charset="0"/>
              </a:rPr>
              <a:t>-</a:t>
            </a:r>
            <a:r>
              <a:rPr lang="en-US" sz="4500" dirty="0">
                <a:solidFill>
                  <a:srgbClr val="CC0099"/>
                </a:solidFill>
                <a:latin typeface="Arial" panose="020B0604020202020204" pitchFamily="34" charset="0"/>
                <a:cs typeface="Arial" panose="020B0604020202020204" pitchFamily="34" charset="0"/>
              </a:rPr>
              <a:t>]</a:t>
            </a:r>
            <a:r>
              <a:rPr lang="en-US" sz="4500" baseline="30000" dirty="0">
                <a:solidFill>
                  <a:srgbClr val="CC0099"/>
                </a:solidFill>
                <a:latin typeface="Arial" panose="020B0604020202020204" pitchFamily="34" charset="0"/>
                <a:cs typeface="Arial" panose="020B0604020202020204" pitchFamily="34" charset="0"/>
              </a:rPr>
              <a:t>n</a:t>
            </a:r>
            <a:r>
              <a:rPr lang="en-US" sz="4500" baseline="-25000" dirty="0">
                <a:solidFill>
                  <a:srgbClr val="CC0099"/>
                </a:solidFill>
                <a:latin typeface="Arial" panose="020B0604020202020204" pitchFamily="34" charset="0"/>
                <a:cs typeface="Arial" panose="020B0604020202020204" pitchFamily="34" charset="0"/>
                <a:sym typeface="Symbol" panose="05050102010706020507" pitchFamily="18" charset="2"/>
              </a:rPr>
              <a:t></a:t>
            </a:r>
            <a:r>
              <a:rPr lang="en-US" sz="4500" dirty="0">
                <a:solidFill>
                  <a:srgbClr val="CC0099"/>
                </a:solidFill>
                <a:latin typeface="Arial" panose="020B0604020202020204" pitchFamily="34" charset="0"/>
                <a:cs typeface="Arial" panose="020B0604020202020204" pitchFamily="34" charset="0"/>
                <a:sym typeface="Symbol" panose="05050102010706020507" pitchFamily="18" charset="2"/>
              </a:rPr>
              <a:t> &lt; T : Dung </a:t>
            </a:r>
            <a:r>
              <a:rPr lang="en-US" sz="4500" dirty="0" err="1">
                <a:solidFill>
                  <a:srgbClr val="CC0099"/>
                </a:solidFill>
                <a:latin typeface="Arial" panose="020B0604020202020204" pitchFamily="34" charset="0"/>
                <a:cs typeface="Arial" panose="020B0604020202020204" pitchFamily="34" charset="0"/>
                <a:sym typeface="Symbol" panose="05050102010706020507" pitchFamily="18" charset="2"/>
              </a:rPr>
              <a:t>dịch</a:t>
            </a:r>
            <a:r>
              <a:rPr lang="en-US" sz="4500" dirty="0">
                <a:solidFill>
                  <a:srgbClr val="CC0099"/>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CC0099"/>
                </a:solidFill>
                <a:latin typeface="Arial" panose="020B0604020202020204" pitchFamily="34" charset="0"/>
                <a:cs typeface="Arial" panose="020B0604020202020204" pitchFamily="34" charset="0"/>
                <a:sym typeface="Symbol" panose="05050102010706020507" pitchFamily="18" charset="2"/>
              </a:rPr>
              <a:t>ch</a:t>
            </a:r>
            <a:r>
              <a:rPr lang="vi-VN" sz="4500" dirty="0">
                <a:solidFill>
                  <a:srgbClr val="CC0099"/>
                </a:solidFill>
                <a:latin typeface="Arial" panose="020B0604020202020204" pitchFamily="34" charset="0"/>
                <a:cs typeface="Arial" panose="020B0604020202020204" pitchFamily="34" charset="0"/>
                <a:sym typeface="Symbol" panose="05050102010706020507" pitchFamily="18" charset="2"/>
              </a:rPr>
              <a:t>ư</a:t>
            </a:r>
            <a:r>
              <a:rPr lang="en-US" sz="4500" dirty="0">
                <a:solidFill>
                  <a:srgbClr val="CC0099"/>
                </a:solidFill>
                <a:latin typeface="Arial" panose="020B0604020202020204" pitchFamily="34" charset="0"/>
                <a:cs typeface="Arial" panose="020B0604020202020204" pitchFamily="34" charset="0"/>
                <a:sym typeface="Symbol" panose="05050102010706020507" pitchFamily="18" charset="2"/>
              </a:rPr>
              <a:t>a </a:t>
            </a:r>
            <a:r>
              <a:rPr lang="en-US" sz="4500" dirty="0" err="1">
                <a:solidFill>
                  <a:srgbClr val="CC0099"/>
                </a:solidFill>
                <a:latin typeface="Arial" panose="020B0604020202020204" pitchFamily="34" charset="0"/>
                <a:cs typeface="Arial" panose="020B0604020202020204" pitchFamily="34" charset="0"/>
                <a:sym typeface="Symbol" panose="05050102010706020507" pitchFamily="18" charset="2"/>
              </a:rPr>
              <a:t>bão</a:t>
            </a:r>
            <a:r>
              <a:rPr lang="en-US" sz="4500" dirty="0">
                <a:solidFill>
                  <a:srgbClr val="CC0099"/>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CC0099"/>
                </a:solidFill>
                <a:latin typeface="Arial" panose="020B0604020202020204" pitchFamily="34" charset="0"/>
                <a:cs typeface="Arial" panose="020B0604020202020204" pitchFamily="34" charset="0"/>
                <a:sym typeface="Symbol" panose="05050102010706020507" pitchFamily="18" charset="2"/>
              </a:rPr>
              <a:t>hòa</a:t>
            </a:r>
            <a:r>
              <a:rPr lang="en-US" sz="4500" dirty="0">
                <a:solidFill>
                  <a:srgbClr val="CC0099"/>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CC0099"/>
                </a:solidFill>
                <a:latin typeface="Arial" panose="020B0604020202020204" pitchFamily="34" charset="0"/>
                <a:cs typeface="Arial" panose="020B0604020202020204" pitchFamily="34" charset="0"/>
                <a:sym typeface="Symbol" panose="05050102010706020507" pitchFamily="18" charset="2"/>
              </a:rPr>
              <a:t>G</a:t>
            </a:r>
            <a:r>
              <a:rPr lang="en-US" sz="4500" baseline="-25000" dirty="0" err="1">
                <a:solidFill>
                  <a:srgbClr val="CC0099"/>
                </a:solidFill>
                <a:latin typeface="Arial" panose="020B0604020202020204" pitchFamily="34" charset="0"/>
                <a:cs typeface="Arial" panose="020B0604020202020204" pitchFamily="34" charset="0"/>
                <a:sym typeface="Symbol" panose="05050102010706020507" pitchFamily="18" charset="2"/>
              </a:rPr>
              <a:t>hòa</a:t>
            </a:r>
            <a:r>
              <a:rPr lang="en-US" sz="4500" baseline="-25000" dirty="0">
                <a:solidFill>
                  <a:srgbClr val="CC0099"/>
                </a:solidFill>
                <a:latin typeface="Arial" panose="020B0604020202020204" pitchFamily="34" charset="0"/>
                <a:cs typeface="Arial" panose="020B0604020202020204" pitchFamily="34" charset="0"/>
                <a:sym typeface="Symbol" panose="05050102010706020507" pitchFamily="18" charset="2"/>
              </a:rPr>
              <a:t> tan</a:t>
            </a:r>
            <a:r>
              <a:rPr lang="en-US" sz="4500" dirty="0">
                <a:solidFill>
                  <a:srgbClr val="CC0099"/>
                </a:solidFill>
                <a:latin typeface="Arial" panose="020B0604020202020204" pitchFamily="34" charset="0"/>
                <a:cs typeface="Arial" panose="020B0604020202020204" pitchFamily="34" charset="0"/>
                <a:sym typeface="Symbol" panose="05050102010706020507" pitchFamily="18" charset="2"/>
              </a:rPr>
              <a:t>&lt; 0)</a:t>
            </a:r>
          </a:p>
          <a:p>
            <a:pPr marL="514350" indent="-514350">
              <a:lnSpc>
                <a:spcPct val="160000"/>
              </a:lnSpc>
              <a:buFont typeface="Arial" panose="020B0604020202020204" pitchFamily="34" charset="0"/>
              <a:buAutoNum type="arabicPeriod"/>
            </a:pPr>
            <a:r>
              <a:rPr lang="en-US" sz="4500" dirty="0" err="1">
                <a:latin typeface="Arial" panose="020B0604020202020204" pitchFamily="34" charset="0"/>
                <a:cs typeface="Arial" panose="020B0604020202020204" pitchFamily="34" charset="0"/>
              </a:rPr>
              <a:t>Khi</a:t>
            </a:r>
            <a:r>
              <a:rPr lang="en-US" sz="4500" dirty="0">
                <a:latin typeface="Arial" panose="020B0604020202020204" pitchFamily="34" charset="0"/>
                <a:cs typeface="Arial" panose="020B0604020202020204" pitchFamily="34" charset="0"/>
              </a:rPr>
              <a:t> [A</a:t>
            </a:r>
            <a:r>
              <a:rPr lang="en-US" sz="4500" baseline="30000" dirty="0">
                <a:latin typeface="Arial" panose="020B0604020202020204" pitchFamily="34" charset="0"/>
                <a:cs typeface="Arial" panose="020B0604020202020204" pitchFamily="34" charset="0"/>
              </a:rPr>
              <a:t>n+</a:t>
            </a:r>
            <a:r>
              <a:rPr lang="en-US" sz="4500" dirty="0">
                <a:latin typeface="Arial" panose="020B0604020202020204" pitchFamily="34" charset="0"/>
                <a:cs typeface="Arial" panose="020B0604020202020204" pitchFamily="34" charset="0"/>
              </a:rPr>
              <a:t>]</a:t>
            </a:r>
            <a:r>
              <a:rPr lang="en-US" sz="4500" baseline="30000" dirty="0">
                <a:latin typeface="Arial" panose="020B0604020202020204" pitchFamily="34" charset="0"/>
                <a:cs typeface="Arial" panose="020B0604020202020204" pitchFamily="34" charset="0"/>
              </a:rPr>
              <a:t>m</a:t>
            </a:r>
            <a:r>
              <a:rPr lang="en-US" sz="4500" baseline="-25000" dirty="0">
                <a:latin typeface="Arial" panose="020B0604020202020204" pitchFamily="34" charset="0"/>
                <a:cs typeface="Arial" panose="020B0604020202020204" pitchFamily="34" charset="0"/>
                <a:sym typeface="Symbol" panose="05050102010706020507" pitchFamily="18" charset="2"/>
              </a:rPr>
              <a:t></a:t>
            </a:r>
            <a:r>
              <a:rPr lang="en-US" sz="4500" dirty="0">
                <a:latin typeface="Arial" panose="020B0604020202020204" pitchFamily="34" charset="0"/>
                <a:cs typeface="Arial" panose="020B0604020202020204" pitchFamily="34" charset="0"/>
              </a:rPr>
              <a:t> </a:t>
            </a:r>
            <a:r>
              <a:rPr lang="en-US" sz="4500" b="1" dirty="0">
                <a:latin typeface="Arial" panose="020B0604020202020204" pitchFamily="34" charset="0"/>
                <a:cs typeface="Arial" panose="020B0604020202020204" pitchFamily="34" charset="0"/>
              </a:rPr>
              <a:t>.</a:t>
            </a:r>
            <a:r>
              <a:rPr lang="en-US" sz="4500" dirty="0">
                <a:latin typeface="Arial" panose="020B0604020202020204" pitchFamily="34" charset="0"/>
                <a:cs typeface="Arial" panose="020B0604020202020204" pitchFamily="34" charset="0"/>
              </a:rPr>
              <a:t> [</a:t>
            </a:r>
            <a:r>
              <a:rPr lang="en-US" sz="4500" dirty="0" err="1">
                <a:latin typeface="Arial" panose="020B0604020202020204" pitchFamily="34" charset="0"/>
                <a:cs typeface="Arial" panose="020B0604020202020204" pitchFamily="34" charset="0"/>
              </a:rPr>
              <a:t>B</a:t>
            </a:r>
            <a:r>
              <a:rPr lang="en-US" sz="4500" baseline="30000" dirty="0" err="1">
                <a:latin typeface="Arial" panose="020B0604020202020204" pitchFamily="34" charset="0"/>
                <a:cs typeface="Arial" panose="020B0604020202020204" pitchFamily="34" charset="0"/>
              </a:rPr>
              <a:t>m</a:t>
            </a:r>
            <a:r>
              <a:rPr lang="en-US" sz="4500" baseline="30000" dirty="0">
                <a:latin typeface="Arial" panose="020B0604020202020204" pitchFamily="34" charset="0"/>
                <a:cs typeface="Arial" panose="020B0604020202020204" pitchFamily="34" charset="0"/>
              </a:rPr>
              <a:t>-</a:t>
            </a:r>
            <a:r>
              <a:rPr lang="en-US" sz="4500" dirty="0">
                <a:latin typeface="Arial" panose="020B0604020202020204" pitchFamily="34" charset="0"/>
                <a:cs typeface="Arial" panose="020B0604020202020204" pitchFamily="34" charset="0"/>
              </a:rPr>
              <a:t>]</a:t>
            </a:r>
            <a:r>
              <a:rPr lang="en-US" sz="4500" baseline="30000" dirty="0">
                <a:latin typeface="Arial" panose="020B0604020202020204" pitchFamily="34" charset="0"/>
                <a:cs typeface="Arial" panose="020B0604020202020204" pitchFamily="34" charset="0"/>
              </a:rPr>
              <a:t>n</a:t>
            </a:r>
            <a:r>
              <a:rPr lang="en-US" sz="4500" baseline="-25000" dirty="0">
                <a:latin typeface="Arial" panose="020B0604020202020204" pitchFamily="34" charset="0"/>
                <a:cs typeface="Arial" panose="020B0604020202020204" pitchFamily="34" charset="0"/>
                <a:sym typeface="Symbol" panose="05050102010706020507" pitchFamily="18" charset="2"/>
              </a:rPr>
              <a:t></a:t>
            </a:r>
            <a:r>
              <a:rPr lang="en-US" sz="4500" dirty="0">
                <a:latin typeface="Arial" panose="020B0604020202020204" pitchFamily="34" charset="0"/>
                <a:cs typeface="Arial" panose="020B0604020202020204" pitchFamily="34" charset="0"/>
                <a:sym typeface="Symbol" panose="05050102010706020507" pitchFamily="18" charset="2"/>
              </a:rPr>
              <a:t> = T : Dung </a:t>
            </a:r>
            <a:r>
              <a:rPr lang="en-US" sz="4500" dirty="0" err="1">
                <a:latin typeface="Arial" panose="020B0604020202020204" pitchFamily="34" charset="0"/>
                <a:cs typeface="Arial" panose="020B0604020202020204" pitchFamily="34" charset="0"/>
                <a:sym typeface="Symbol" panose="05050102010706020507" pitchFamily="18" charset="2"/>
              </a:rPr>
              <a:t>dịch</a:t>
            </a:r>
            <a:r>
              <a:rPr lang="en-US" sz="4500" dirty="0">
                <a:latin typeface="Arial" panose="020B0604020202020204" pitchFamily="34" charset="0"/>
                <a:cs typeface="Arial" panose="020B0604020202020204" pitchFamily="34" charset="0"/>
                <a:sym typeface="Symbol" panose="05050102010706020507" pitchFamily="18" charset="2"/>
              </a:rPr>
              <a:t> </a:t>
            </a:r>
            <a:r>
              <a:rPr lang="en-US" sz="4500" dirty="0" err="1">
                <a:latin typeface="Arial" panose="020B0604020202020204" pitchFamily="34" charset="0"/>
                <a:cs typeface="Arial" panose="020B0604020202020204" pitchFamily="34" charset="0"/>
                <a:sym typeface="Symbol" panose="05050102010706020507" pitchFamily="18" charset="2"/>
              </a:rPr>
              <a:t>bão</a:t>
            </a:r>
            <a:r>
              <a:rPr lang="en-US" sz="4500" dirty="0">
                <a:latin typeface="Arial" panose="020B0604020202020204" pitchFamily="34" charset="0"/>
                <a:cs typeface="Arial" panose="020B0604020202020204" pitchFamily="34" charset="0"/>
                <a:sym typeface="Symbol" panose="05050102010706020507" pitchFamily="18" charset="2"/>
              </a:rPr>
              <a:t> </a:t>
            </a:r>
            <a:r>
              <a:rPr lang="en-US" sz="4500" dirty="0" err="1">
                <a:latin typeface="Arial" panose="020B0604020202020204" pitchFamily="34" charset="0"/>
                <a:cs typeface="Arial" panose="020B0604020202020204" pitchFamily="34" charset="0"/>
                <a:sym typeface="Symbol" panose="05050102010706020507" pitchFamily="18" charset="2"/>
              </a:rPr>
              <a:t>hòa</a:t>
            </a:r>
            <a:r>
              <a:rPr lang="en-US" sz="4500" dirty="0">
                <a:latin typeface="Arial" panose="020B0604020202020204" pitchFamily="34" charset="0"/>
                <a:cs typeface="Arial" panose="020B0604020202020204" pitchFamily="34" charset="0"/>
                <a:sym typeface="Symbol" panose="05050102010706020507" pitchFamily="18" charset="2"/>
              </a:rPr>
              <a:t>          (</a:t>
            </a:r>
            <a:r>
              <a:rPr lang="en-US" sz="4500" dirty="0" err="1">
                <a:latin typeface="Arial" panose="020B0604020202020204" pitchFamily="34" charset="0"/>
                <a:cs typeface="Arial" panose="020B0604020202020204" pitchFamily="34" charset="0"/>
                <a:sym typeface="Symbol" panose="05050102010706020507" pitchFamily="18" charset="2"/>
              </a:rPr>
              <a:t>G</a:t>
            </a:r>
            <a:r>
              <a:rPr lang="en-US" sz="4500" baseline="-25000" dirty="0" err="1">
                <a:latin typeface="Arial" panose="020B0604020202020204" pitchFamily="34" charset="0"/>
                <a:cs typeface="Arial" panose="020B0604020202020204" pitchFamily="34" charset="0"/>
                <a:sym typeface="Symbol" panose="05050102010706020507" pitchFamily="18" charset="2"/>
              </a:rPr>
              <a:t>hòa</a:t>
            </a:r>
            <a:r>
              <a:rPr lang="en-US" sz="4500" baseline="-25000" dirty="0">
                <a:latin typeface="Arial" panose="020B0604020202020204" pitchFamily="34" charset="0"/>
                <a:cs typeface="Arial" panose="020B0604020202020204" pitchFamily="34" charset="0"/>
                <a:sym typeface="Symbol" panose="05050102010706020507" pitchFamily="18" charset="2"/>
              </a:rPr>
              <a:t> tan</a:t>
            </a:r>
            <a:r>
              <a:rPr lang="en-US" sz="4500" dirty="0">
                <a:latin typeface="Arial" panose="020B0604020202020204" pitchFamily="34" charset="0"/>
                <a:cs typeface="Arial" panose="020B0604020202020204" pitchFamily="34" charset="0"/>
                <a:sym typeface="Symbol" panose="05050102010706020507" pitchFamily="18" charset="2"/>
              </a:rPr>
              <a:t>= 0)</a:t>
            </a:r>
          </a:p>
          <a:p>
            <a:pPr marL="514350" indent="-514350">
              <a:lnSpc>
                <a:spcPct val="160000"/>
              </a:lnSpc>
              <a:buFont typeface="Arial" panose="020B0604020202020204" pitchFamily="34" charset="0"/>
              <a:buAutoNum type="arabicPeriod"/>
            </a:pPr>
            <a:r>
              <a:rPr lang="en-US" sz="4500" dirty="0" err="1">
                <a:solidFill>
                  <a:srgbClr val="0070C0"/>
                </a:solidFill>
                <a:latin typeface="Arial" panose="020B0604020202020204" pitchFamily="34" charset="0"/>
                <a:cs typeface="Arial" panose="020B0604020202020204" pitchFamily="34" charset="0"/>
              </a:rPr>
              <a:t>Khi</a:t>
            </a:r>
            <a:r>
              <a:rPr lang="en-US" sz="4500" dirty="0">
                <a:solidFill>
                  <a:srgbClr val="0070C0"/>
                </a:solidFill>
                <a:latin typeface="Arial" panose="020B0604020202020204" pitchFamily="34" charset="0"/>
                <a:cs typeface="Arial" panose="020B0604020202020204" pitchFamily="34" charset="0"/>
              </a:rPr>
              <a:t> [A</a:t>
            </a:r>
            <a:r>
              <a:rPr lang="en-US" sz="4500" baseline="30000" dirty="0">
                <a:solidFill>
                  <a:srgbClr val="0070C0"/>
                </a:solidFill>
                <a:latin typeface="Arial" panose="020B0604020202020204" pitchFamily="34" charset="0"/>
                <a:cs typeface="Arial" panose="020B0604020202020204" pitchFamily="34" charset="0"/>
              </a:rPr>
              <a:t>n+</a:t>
            </a:r>
            <a:r>
              <a:rPr lang="en-US" sz="4500" dirty="0">
                <a:solidFill>
                  <a:srgbClr val="0070C0"/>
                </a:solidFill>
                <a:latin typeface="Arial" panose="020B0604020202020204" pitchFamily="34" charset="0"/>
                <a:cs typeface="Arial" panose="020B0604020202020204" pitchFamily="34" charset="0"/>
              </a:rPr>
              <a:t>]</a:t>
            </a:r>
            <a:r>
              <a:rPr lang="en-US" sz="4500" baseline="30000" dirty="0">
                <a:solidFill>
                  <a:srgbClr val="0070C0"/>
                </a:solidFill>
                <a:latin typeface="Arial" panose="020B0604020202020204" pitchFamily="34" charset="0"/>
                <a:cs typeface="Arial" panose="020B0604020202020204" pitchFamily="34" charset="0"/>
              </a:rPr>
              <a:t>m</a:t>
            </a:r>
            <a:r>
              <a:rPr lang="en-US" sz="4500" baseline="-25000" dirty="0">
                <a:solidFill>
                  <a:srgbClr val="0070C0"/>
                </a:solidFill>
                <a:latin typeface="Arial" panose="020B0604020202020204" pitchFamily="34" charset="0"/>
                <a:cs typeface="Arial" panose="020B0604020202020204" pitchFamily="34" charset="0"/>
                <a:sym typeface="Symbol" panose="05050102010706020507" pitchFamily="18" charset="2"/>
              </a:rPr>
              <a:t></a:t>
            </a:r>
            <a:r>
              <a:rPr lang="vi-VN" sz="4500" baseline="-250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b="1" dirty="0">
                <a:solidFill>
                  <a:srgbClr val="0070C0"/>
                </a:solidFill>
                <a:latin typeface="Arial" panose="020B0604020202020204" pitchFamily="34" charset="0"/>
                <a:cs typeface="Arial" panose="020B0604020202020204" pitchFamily="34" charset="0"/>
              </a:rPr>
              <a:t>.</a:t>
            </a:r>
            <a:r>
              <a:rPr lang="vi-VN" sz="4500" dirty="0">
                <a:solidFill>
                  <a:srgbClr val="0070C0"/>
                </a:solidFill>
                <a:latin typeface="Arial" panose="020B0604020202020204" pitchFamily="34" charset="0"/>
                <a:cs typeface="Arial" panose="020B0604020202020204" pitchFamily="34" charset="0"/>
              </a:rPr>
              <a:t> </a:t>
            </a:r>
            <a:r>
              <a:rPr lang="en-US" sz="4500" dirty="0">
                <a:solidFill>
                  <a:srgbClr val="0070C0"/>
                </a:solidFill>
                <a:latin typeface="Arial" panose="020B0604020202020204" pitchFamily="34" charset="0"/>
                <a:cs typeface="Arial" panose="020B0604020202020204" pitchFamily="34" charset="0"/>
              </a:rPr>
              <a:t>[</a:t>
            </a:r>
            <a:r>
              <a:rPr lang="en-US" sz="4500" dirty="0" err="1">
                <a:solidFill>
                  <a:srgbClr val="0070C0"/>
                </a:solidFill>
                <a:latin typeface="Arial" panose="020B0604020202020204" pitchFamily="34" charset="0"/>
                <a:cs typeface="Arial" panose="020B0604020202020204" pitchFamily="34" charset="0"/>
              </a:rPr>
              <a:t>B</a:t>
            </a:r>
            <a:r>
              <a:rPr lang="en-US" sz="4500" baseline="30000" dirty="0" err="1">
                <a:solidFill>
                  <a:srgbClr val="0070C0"/>
                </a:solidFill>
                <a:latin typeface="Arial" panose="020B0604020202020204" pitchFamily="34" charset="0"/>
                <a:cs typeface="Arial" panose="020B0604020202020204" pitchFamily="34" charset="0"/>
              </a:rPr>
              <a:t>m</a:t>
            </a:r>
            <a:r>
              <a:rPr lang="en-US" sz="4500" baseline="30000" dirty="0">
                <a:solidFill>
                  <a:srgbClr val="0070C0"/>
                </a:solidFill>
                <a:latin typeface="Arial" panose="020B0604020202020204" pitchFamily="34" charset="0"/>
                <a:cs typeface="Arial" panose="020B0604020202020204" pitchFamily="34" charset="0"/>
              </a:rPr>
              <a:t>-</a:t>
            </a:r>
            <a:r>
              <a:rPr lang="en-US" sz="4500" dirty="0">
                <a:solidFill>
                  <a:srgbClr val="0070C0"/>
                </a:solidFill>
                <a:latin typeface="Arial" panose="020B0604020202020204" pitchFamily="34" charset="0"/>
                <a:cs typeface="Arial" panose="020B0604020202020204" pitchFamily="34" charset="0"/>
              </a:rPr>
              <a:t>]</a:t>
            </a:r>
            <a:r>
              <a:rPr lang="en-US" sz="4500" baseline="30000" dirty="0">
                <a:solidFill>
                  <a:srgbClr val="0070C0"/>
                </a:solidFill>
                <a:latin typeface="Arial" panose="020B0604020202020204" pitchFamily="34" charset="0"/>
                <a:cs typeface="Arial" panose="020B0604020202020204" pitchFamily="34" charset="0"/>
              </a:rPr>
              <a:t>n</a:t>
            </a:r>
            <a:r>
              <a:rPr lang="en-US" sz="4500" baseline="-25000" dirty="0">
                <a:solidFill>
                  <a:srgbClr val="0070C0"/>
                </a:solidFill>
                <a:latin typeface="Arial" panose="020B0604020202020204" pitchFamily="34" charset="0"/>
                <a:cs typeface="Arial" panose="020B0604020202020204" pitchFamily="34" charset="0"/>
                <a:sym typeface="Symbol" panose="05050102010706020507" pitchFamily="18" charset="2"/>
              </a:rPr>
              <a:t></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&gt; T : Dung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dịch</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quá</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bão</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hòa</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G</a:t>
            </a:r>
            <a:r>
              <a:rPr lang="en-US" sz="4500" baseline="-25000" dirty="0" err="1">
                <a:solidFill>
                  <a:srgbClr val="0070C0"/>
                </a:solidFill>
                <a:latin typeface="Arial" panose="020B0604020202020204" pitchFamily="34" charset="0"/>
                <a:cs typeface="Arial" panose="020B0604020202020204" pitchFamily="34" charset="0"/>
                <a:sym typeface="Symbol" panose="05050102010706020507" pitchFamily="18" charset="2"/>
              </a:rPr>
              <a:t>hòa</a:t>
            </a:r>
            <a:r>
              <a:rPr lang="en-US" sz="4500" baseline="-25000" dirty="0">
                <a:solidFill>
                  <a:srgbClr val="0070C0"/>
                </a:solidFill>
                <a:latin typeface="Arial" panose="020B0604020202020204" pitchFamily="34" charset="0"/>
                <a:cs typeface="Arial" panose="020B0604020202020204" pitchFamily="34" charset="0"/>
                <a:sym typeface="Symbol" panose="05050102010706020507" pitchFamily="18" charset="2"/>
              </a:rPr>
              <a:t> tan</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&gt; 0) </a:t>
            </a:r>
          </a:p>
          <a:p>
            <a:pPr marL="0" indent="0">
              <a:buNone/>
            </a:pP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sẽ</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xuất</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hiện</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kết</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tủa</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A</a:t>
            </a:r>
            <a:r>
              <a:rPr lang="en-US" sz="4500" baseline="-25000" dirty="0" err="1">
                <a:solidFill>
                  <a:srgbClr val="0070C0"/>
                </a:solidFill>
                <a:latin typeface="Arial" panose="020B0604020202020204" pitchFamily="34" charset="0"/>
                <a:cs typeface="Arial" panose="020B0604020202020204" pitchFamily="34" charset="0"/>
                <a:sym typeface="Symbol" panose="05050102010706020507" pitchFamily="18" charset="2"/>
              </a:rPr>
              <a:t>m</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B</a:t>
            </a:r>
            <a:r>
              <a:rPr lang="en-US" sz="4500" baseline="-25000" dirty="0" err="1">
                <a:solidFill>
                  <a:srgbClr val="0070C0"/>
                </a:solidFill>
                <a:latin typeface="Arial" panose="020B0604020202020204" pitchFamily="34" charset="0"/>
                <a:cs typeface="Arial" panose="020B0604020202020204" pitchFamily="34" charset="0"/>
                <a:sym typeface="Symbol" panose="05050102010706020507" pitchFamily="18" charset="2"/>
              </a:rPr>
              <a:t>n</a:t>
            </a:r>
            <a:r>
              <a:rPr lang="en-US" sz="4500" baseline="-250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cho</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đến</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err="1">
                <a:solidFill>
                  <a:srgbClr val="0070C0"/>
                </a:solidFill>
                <a:latin typeface="Arial" panose="020B0604020202020204" pitchFamily="34" charset="0"/>
                <a:cs typeface="Arial" panose="020B0604020202020204" pitchFamily="34" charset="0"/>
                <a:sym typeface="Symbol" panose="05050102010706020507" pitchFamily="18" charset="2"/>
              </a:rPr>
              <a:t>khi</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4500" dirty="0">
                <a:solidFill>
                  <a:srgbClr val="0070C0"/>
                </a:solidFill>
                <a:latin typeface="Arial" panose="020B0604020202020204" pitchFamily="34" charset="0"/>
                <a:cs typeface="Arial" panose="020B0604020202020204" pitchFamily="34" charset="0"/>
              </a:rPr>
              <a:t>[A</a:t>
            </a:r>
            <a:r>
              <a:rPr lang="en-US" sz="4500" baseline="30000" dirty="0">
                <a:solidFill>
                  <a:srgbClr val="0070C0"/>
                </a:solidFill>
                <a:latin typeface="Arial" panose="020B0604020202020204" pitchFamily="34" charset="0"/>
                <a:cs typeface="Arial" panose="020B0604020202020204" pitchFamily="34" charset="0"/>
              </a:rPr>
              <a:t>n+</a:t>
            </a:r>
            <a:r>
              <a:rPr lang="en-US" sz="4500" dirty="0">
                <a:solidFill>
                  <a:srgbClr val="0070C0"/>
                </a:solidFill>
                <a:latin typeface="Arial" panose="020B0604020202020204" pitchFamily="34" charset="0"/>
                <a:cs typeface="Arial" panose="020B0604020202020204" pitchFamily="34" charset="0"/>
              </a:rPr>
              <a:t>]</a:t>
            </a:r>
            <a:r>
              <a:rPr lang="en-US" sz="4500" baseline="30000" dirty="0">
                <a:solidFill>
                  <a:srgbClr val="0070C0"/>
                </a:solidFill>
                <a:latin typeface="Arial" panose="020B0604020202020204" pitchFamily="34" charset="0"/>
                <a:cs typeface="Arial" panose="020B0604020202020204" pitchFamily="34" charset="0"/>
              </a:rPr>
              <a:t>m</a:t>
            </a:r>
            <a:r>
              <a:rPr lang="en-US" sz="4500" b="1" dirty="0">
                <a:solidFill>
                  <a:srgbClr val="0070C0"/>
                </a:solidFill>
                <a:latin typeface="Arial" panose="020B0604020202020204" pitchFamily="34" charset="0"/>
                <a:cs typeface="Arial" panose="020B0604020202020204" pitchFamily="34" charset="0"/>
              </a:rPr>
              <a:t>.</a:t>
            </a:r>
            <a:r>
              <a:rPr lang="en-US" sz="4500" dirty="0">
                <a:solidFill>
                  <a:srgbClr val="0070C0"/>
                </a:solidFill>
                <a:latin typeface="Arial" panose="020B0604020202020204" pitchFamily="34" charset="0"/>
                <a:cs typeface="Arial" panose="020B0604020202020204" pitchFamily="34" charset="0"/>
              </a:rPr>
              <a:t>[</a:t>
            </a:r>
            <a:r>
              <a:rPr lang="en-US" sz="4500" dirty="0" err="1">
                <a:solidFill>
                  <a:srgbClr val="0070C0"/>
                </a:solidFill>
                <a:latin typeface="Arial" panose="020B0604020202020204" pitchFamily="34" charset="0"/>
                <a:cs typeface="Arial" panose="020B0604020202020204" pitchFamily="34" charset="0"/>
              </a:rPr>
              <a:t>B</a:t>
            </a:r>
            <a:r>
              <a:rPr lang="en-US" sz="4500" baseline="30000" dirty="0" err="1">
                <a:solidFill>
                  <a:srgbClr val="0070C0"/>
                </a:solidFill>
                <a:latin typeface="Arial" panose="020B0604020202020204" pitchFamily="34" charset="0"/>
                <a:cs typeface="Arial" panose="020B0604020202020204" pitchFamily="34" charset="0"/>
              </a:rPr>
              <a:t>m</a:t>
            </a:r>
            <a:r>
              <a:rPr lang="en-US" sz="4500" baseline="30000" dirty="0">
                <a:solidFill>
                  <a:srgbClr val="0070C0"/>
                </a:solidFill>
                <a:latin typeface="Arial" panose="020B0604020202020204" pitchFamily="34" charset="0"/>
                <a:cs typeface="Arial" panose="020B0604020202020204" pitchFamily="34" charset="0"/>
              </a:rPr>
              <a:t>-</a:t>
            </a:r>
            <a:r>
              <a:rPr lang="en-US" sz="4500" dirty="0">
                <a:solidFill>
                  <a:srgbClr val="0070C0"/>
                </a:solidFill>
                <a:latin typeface="Arial" panose="020B0604020202020204" pitchFamily="34" charset="0"/>
                <a:cs typeface="Arial" panose="020B0604020202020204" pitchFamily="34" charset="0"/>
              </a:rPr>
              <a:t>]</a:t>
            </a:r>
            <a:r>
              <a:rPr lang="en-US" sz="4500" baseline="30000" dirty="0">
                <a:solidFill>
                  <a:srgbClr val="0070C0"/>
                </a:solidFill>
                <a:latin typeface="Arial" panose="020B0604020202020204" pitchFamily="34" charset="0"/>
                <a:cs typeface="Arial" panose="020B0604020202020204" pitchFamily="34" charset="0"/>
              </a:rPr>
              <a:t>n</a:t>
            </a:r>
            <a:r>
              <a:rPr lang="en-US" sz="4500" dirty="0">
                <a:solidFill>
                  <a:srgbClr val="0070C0"/>
                </a:solidFill>
                <a:latin typeface="Arial" panose="020B0604020202020204" pitchFamily="34" charset="0"/>
                <a:cs typeface="Arial" panose="020B0604020202020204" pitchFamily="34" charset="0"/>
                <a:sym typeface="Symbol" panose="05050102010706020507" pitchFamily="18" charset="2"/>
              </a:rPr>
              <a:t> = T</a:t>
            </a:r>
          </a:p>
          <a:p>
            <a:pPr marL="0" indent="0">
              <a:buNone/>
            </a:pPr>
            <a:endParaRPr lang="en-US" sz="3200" dirty="0">
              <a:solidFill>
                <a:srgbClr val="0070C0"/>
              </a:solidFill>
              <a:latin typeface="Times New Roman" panose="02020603050405020304" pitchFamily="18" charset="0"/>
              <a:cs typeface="Times New Roman" panose="02020603050405020304" pitchFamily="18" charset="0"/>
              <a:sym typeface="Symbol" panose="05050102010706020507" pitchFamily="18" charset="2"/>
            </a:endParaRP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endParaRPr lang="en-US" sz="3200" dirty="0">
              <a:latin typeface="Times New Roman" panose="02020603050405020304" pitchFamily="18" charset="0"/>
              <a:cs typeface="Times New Roman" panose="02020603050405020304" pitchFamily="18" charset="0"/>
            </a:endParaRPr>
          </a:p>
        </p:txBody>
      </p:sp>
      <p:graphicFrame>
        <p:nvGraphicFramePr>
          <p:cNvPr id="4" name="Object 16">
            <a:extLst>
              <a:ext uri="{FF2B5EF4-FFF2-40B4-BE49-F238E27FC236}">
                <a16:creationId xmlns:a16="http://schemas.microsoft.com/office/drawing/2014/main" id="{2C6FF232-6CD4-4AF0-8684-7C6498A86D92}"/>
              </a:ext>
            </a:extLst>
          </p:cNvPr>
          <p:cNvGraphicFramePr>
            <a:graphicFrameLocks noChangeAspect="1"/>
          </p:cNvGraphicFramePr>
          <p:nvPr>
            <p:extLst>
              <p:ext uri="{D42A27DB-BD31-4B8C-83A1-F6EECF244321}">
                <p14:modId xmlns:p14="http://schemas.microsoft.com/office/powerpoint/2010/main" val="642154789"/>
              </p:ext>
            </p:extLst>
          </p:nvPr>
        </p:nvGraphicFramePr>
        <p:xfrm>
          <a:off x="1541930" y="587187"/>
          <a:ext cx="5450541" cy="766483"/>
        </p:xfrm>
        <a:graphic>
          <a:graphicData uri="http://schemas.openxmlformats.org/presentationml/2006/ole">
            <mc:AlternateContent xmlns:mc="http://schemas.openxmlformats.org/markup-compatibility/2006">
              <mc:Choice xmlns:v="urn:schemas-microsoft-com:vml" Requires="v">
                <p:oleObj spid="_x0000_s1186" name="Equation" r:id="rId3" imgW="1600200" imgH="254000" progId="Equation.3">
                  <p:embed/>
                </p:oleObj>
              </mc:Choice>
              <mc:Fallback>
                <p:oleObj name="Equation" r:id="rId3" imgW="1600200" imgH="254000" progId="Equation.3">
                  <p:embed/>
                  <p:pic>
                    <p:nvPicPr>
                      <p:cNvPr id="82957" name="Object 16">
                        <a:extLst>
                          <a:ext uri="{FF2B5EF4-FFF2-40B4-BE49-F238E27FC236}">
                            <a16:creationId xmlns:a16="http://schemas.microsoft.com/office/drawing/2014/main" id="{FC509C57-87D4-4B2F-BFCA-745C2D0205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930" y="587187"/>
                        <a:ext cx="5450541" cy="766483"/>
                      </a:xfrm>
                      <a:prstGeom prst="rect">
                        <a:avLst/>
                      </a:prstGeom>
                      <a:noFill/>
                      <a:ln>
                        <a:noFill/>
                      </a:ln>
                      <a:extLst/>
                    </p:spPr>
                  </p:pic>
                </p:oleObj>
              </mc:Fallback>
            </mc:AlternateContent>
          </a:graphicData>
        </a:graphic>
      </p:graphicFrame>
      <p:sp>
        <p:nvSpPr>
          <p:cNvPr id="5" name="TextBox 4">
            <a:extLst>
              <a:ext uri="{FF2B5EF4-FFF2-40B4-BE49-F238E27FC236}">
                <a16:creationId xmlns:a16="http://schemas.microsoft.com/office/drawing/2014/main" id="{30089D42-E538-477B-A45C-F073FA6D3FE3}"/>
              </a:ext>
            </a:extLst>
          </p:cNvPr>
          <p:cNvSpPr txBox="1"/>
          <p:nvPr/>
        </p:nvSpPr>
        <p:spPr>
          <a:xfrm>
            <a:off x="7309748" y="600635"/>
            <a:ext cx="5913193"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ÁP ÁN</a:t>
            </a:r>
            <a:r>
              <a:rPr lang="vi-VN"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TẤT CẢ</a:t>
            </a:r>
          </a:p>
        </p:txBody>
      </p:sp>
    </p:spTree>
    <p:extLst>
      <p:ext uri="{BB962C8B-B14F-4D97-AF65-F5344CB8AC3E}">
        <p14:creationId xmlns:p14="http://schemas.microsoft.com/office/powerpoint/2010/main" val="240973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1">
            <a:extLst>
              <a:ext uri="{FF2B5EF4-FFF2-40B4-BE49-F238E27FC236}">
                <a16:creationId xmlns:a16="http://schemas.microsoft.com/office/drawing/2014/main" id="{7194ED42-F388-481B-80EE-4F7BB6ACE000}"/>
              </a:ext>
            </a:extLst>
          </p:cNvPr>
          <p:cNvSpPr txBox="1">
            <a:spLocks noChangeArrowheads="1"/>
          </p:cNvSpPr>
          <p:nvPr/>
        </p:nvSpPr>
        <p:spPr bwMode="auto">
          <a:xfrm>
            <a:off x="156754" y="251012"/>
            <a:ext cx="11945599" cy="450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Tx/>
              <a:buNone/>
            </a:pPr>
            <a:r>
              <a:rPr lang="en-US" altLang="en-US" sz="3100" b="1" dirty="0" err="1">
                <a:latin typeface="Arial" panose="020B0604020202020204" pitchFamily="34" charset="0"/>
                <a:cs typeface="Arial" panose="020B0604020202020204" pitchFamily="34" charset="0"/>
              </a:rPr>
              <a:t>Câu</a:t>
            </a:r>
            <a:r>
              <a:rPr lang="vi-VN" altLang="en-US" sz="3100" b="1" dirty="0">
                <a:latin typeface="Arial" panose="020B0604020202020204" pitchFamily="34" charset="0"/>
                <a:cs typeface="Arial" panose="020B0604020202020204" pitchFamily="34" charset="0"/>
              </a:rPr>
              <a:t> </a:t>
            </a:r>
            <a:r>
              <a:rPr lang="vi-VN" altLang="en-US" sz="3100" b="1" dirty="0" smtClean="0">
                <a:latin typeface="Arial" panose="020B0604020202020204" pitchFamily="34" charset="0"/>
                <a:cs typeface="Arial" panose="020B0604020202020204" pitchFamily="34" charset="0"/>
              </a:rPr>
              <a:t>2</a:t>
            </a:r>
            <a:r>
              <a:rPr lang="en-US" altLang="en-US" sz="3100" b="1" dirty="0" smtClean="0">
                <a:latin typeface="Arial" panose="020B0604020202020204" pitchFamily="34" charset="0"/>
                <a:cs typeface="Arial" panose="020B0604020202020204" pitchFamily="34" charset="0"/>
              </a:rPr>
              <a:t>6</a:t>
            </a:r>
            <a:r>
              <a:rPr lang="en-US" altLang="en-US" sz="3100" dirty="0" smtClean="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Tính</a:t>
            </a:r>
            <a:r>
              <a:rPr lang="en-US" altLang="en-US" sz="3100" dirty="0" smtClean="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và</a:t>
            </a:r>
            <a:r>
              <a:rPr lang="en-US" altLang="en-US" sz="3100" dirty="0" smtClean="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s</a:t>
            </a:r>
            <a:r>
              <a:rPr lang="en-US" altLang="en-US" sz="3100" dirty="0" err="1" smtClean="0">
                <a:latin typeface="Arial" panose="020B0604020202020204" pitchFamily="34" charset="0"/>
                <a:cs typeface="Arial" panose="020B0604020202020204" pitchFamily="34" charset="0"/>
              </a:rPr>
              <a:t>ắp</a:t>
            </a:r>
            <a:r>
              <a:rPr lang="en-US" altLang="en-US" sz="3100" dirty="0" smtClean="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xếp</a:t>
            </a:r>
            <a:r>
              <a:rPr lang="en-US" altLang="en-US" sz="3100" dirty="0" smtClean="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độ</a:t>
            </a:r>
            <a:r>
              <a:rPr lang="en-US" altLang="en-US" sz="3100" dirty="0" smtClean="0">
                <a:latin typeface="Arial" panose="020B0604020202020204" pitchFamily="34" charset="0"/>
                <a:cs typeface="Arial" panose="020B0604020202020204" pitchFamily="34" charset="0"/>
              </a:rPr>
              <a:t> </a:t>
            </a:r>
            <a:r>
              <a:rPr lang="en-US" altLang="en-US" sz="3100" dirty="0">
                <a:latin typeface="Arial" panose="020B0604020202020204" pitchFamily="34" charset="0"/>
                <a:cs typeface="Arial" panose="020B0604020202020204" pitchFamily="34" charset="0"/>
              </a:rPr>
              <a:t>tan </a:t>
            </a:r>
            <a:r>
              <a:rPr lang="en-US" altLang="en-US" sz="3100" dirty="0" err="1" smtClean="0">
                <a:latin typeface="Arial" panose="020B0604020202020204" pitchFamily="34" charset="0"/>
                <a:cs typeface="Arial" panose="020B0604020202020204" pitchFamily="34" charset="0"/>
              </a:rPr>
              <a:t>các</a:t>
            </a:r>
            <a:r>
              <a:rPr lang="en-US" altLang="en-US" sz="3100" dirty="0" smtClean="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chất</a:t>
            </a:r>
            <a:r>
              <a:rPr lang="en-US" altLang="en-US" sz="3100" dirty="0" smtClean="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sau</a:t>
            </a:r>
            <a:r>
              <a:rPr lang="en-US" altLang="en-US" sz="3100" dirty="0" smtClean="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theo</a:t>
            </a:r>
            <a:r>
              <a:rPr lang="en-US" altLang="en-US" sz="3100" dirty="0" smtClean="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trật</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tự</a:t>
            </a:r>
            <a:r>
              <a:rPr lang="en-US" altLang="en-US" sz="3100" dirty="0">
                <a:latin typeface="Arial" panose="020B0604020202020204" pitchFamily="34" charset="0"/>
                <a:cs typeface="Arial" panose="020B0604020202020204" pitchFamily="34" charset="0"/>
              </a:rPr>
              <a:t> </a:t>
            </a:r>
            <a:r>
              <a:rPr lang="en-US" altLang="en-US" sz="3100" dirty="0" err="1">
                <a:latin typeface="Arial" panose="020B0604020202020204" pitchFamily="34" charset="0"/>
                <a:cs typeface="Arial" panose="020B0604020202020204" pitchFamily="34" charset="0"/>
              </a:rPr>
              <a:t>tăng</a:t>
            </a:r>
            <a:r>
              <a:rPr lang="en-US" altLang="en-US" sz="3100" dirty="0">
                <a:latin typeface="Arial" panose="020B0604020202020204" pitchFamily="34" charset="0"/>
                <a:cs typeface="Arial" panose="020B0604020202020204" pitchFamily="34" charset="0"/>
              </a:rPr>
              <a:t> </a:t>
            </a:r>
            <a:r>
              <a:rPr lang="en-US" altLang="en-US" sz="3100" dirty="0" err="1" smtClean="0">
                <a:latin typeface="Arial" panose="020B0604020202020204" pitchFamily="34" charset="0"/>
                <a:cs typeface="Arial" panose="020B0604020202020204" pitchFamily="34" charset="0"/>
              </a:rPr>
              <a:t>dần</a:t>
            </a:r>
            <a:r>
              <a:rPr lang="en-US" altLang="en-US" sz="3100" dirty="0" smtClean="0">
                <a:latin typeface="Arial" panose="020B0604020202020204" pitchFamily="34" charset="0"/>
                <a:cs typeface="Arial" panose="020B0604020202020204" pitchFamily="34" charset="0"/>
              </a:rPr>
              <a:t>: </a:t>
            </a:r>
          </a:p>
          <a:p>
            <a:pPr>
              <a:lnSpc>
                <a:spcPct val="150000"/>
              </a:lnSpc>
              <a:spcBef>
                <a:spcPct val="0"/>
              </a:spcBef>
              <a:buFontTx/>
              <a:buNone/>
            </a:pPr>
            <a:r>
              <a:rPr lang="en-US" altLang="en-US" sz="3200" dirty="0" smtClean="0">
                <a:solidFill>
                  <a:srgbClr val="0000CC"/>
                </a:solidFill>
                <a:latin typeface="Arial" panose="020B0604020202020204" pitchFamily="34" charset="0"/>
                <a:cs typeface="Arial" panose="020B0604020202020204" pitchFamily="34" charset="0"/>
              </a:rPr>
              <a:t>S</a:t>
            </a:r>
            <a:r>
              <a:rPr lang="en-US" altLang="en-US" sz="3200" baseline="-25000" dirty="0" smtClean="0">
                <a:solidFill>
                  <a:srgbClr val="0000CC"/>
                </a:solidFill>
                <a:latin typeface="Arial" panose="020B0604020202020204" pitchFamily="34" charset="0"/>
                <a:cs typeface="Arial" panose="020B0604020202020204" pitchFamily="34" charset="0"/>
              </a:rPr>
              <a:t>1</a:t>
            </a:r>
            <a:r>
              <a:rPr lang="en-US" altLang="en-US" sz="3200" dirty="0" smtClean="0">
                <a:solidFill>
                  <a:srgbClr val="0000CC"/>
                </a:solidFill>
                <a:latin typeface="Arial" panose="020B0604020202020204" pitchFamily="34" charset="0"/>
                <a:cs typeface="Arial" panose="020B0604020202020204" pitchFamily="34" charset="0"/>
              </a:rPr>
              <a:t> </a:t>
            </a:r>
            <a:r>
              <a:rPr lang="en-US" altLang="en-US" sz="3200" dirty="0">
                <a:solidFill>
                  <a:srgbClr val="0000CC"/>
                </a:solidFill>
                <a:latin typeface="Arial" panose="020B0604020202020204" pitchFamily="34" charset="0"/>
                <a:cs typeface="Arial" panose="020B0604020202020204" pitchFamily="34" charset="0"/>
              </a:rPr>
              <a:t>: </a:t>
            </a:r>
            <a:r>
              <a:rPr lang="en-US" altLang="en-US" sz="3200" dirty="0" err="1" smtClean="0">
                <a:solidFill>
                  <a:srgbClr val="0000CC"/>
                </a:solidFill>
                <a:latin typeface="Arial" panose="020B0604020202020204" pitchFamily="34" charset="0"/>
                <a:cs typeface="Arial" panose="020B0604020202020204" pitchFamily="34" charset="0"/>
              </a:rPr>
              <a:t>Độ</a:t>
            </a:r>
            <a:r>
              <a:rPr lang="en-US" altLang="en-US" sz="3200" dirty="0" smtClean="0">
                <a:solidFill>
                  <a:srgbClr val="0000CC"/>
                </a:solidFill>
                <a:latin typeface="Arial" panose="020B0604020202020204" pitchFamily="34" charset="0"/>
                <a:cs typeface="Arial" panose="020B0604020202020204" pitchFamily="34" charset="0"/>
              </a:rPr>
              <a:t> tan Ag</a:t>
            </a:r>
            <a:r>
              <a:rPr lang="en-US" altLang="en-US" sz="3200" baseline="-25000" dirty="0" smtClean="0">
                <a:solidFill>
                  <a:srgbClr val="0000CC"/>
                </a:solidFill>
                <a:latin typeface="Arial" panose="020B0604020202020204" pitchFamily="34" charset="0"/>
                <a:cs typeface="Arial" panose="020B0604020202020204" pitchFamily="34" charset="0"/>
              </a:rPr>
              <a:t>2</a:t>
            </a:r>
            <a:r>
              <a:rPr lang="en-US" altLang="en-US" sz="3200" dirty="0" smtClean="0">
                <a:solidFill>
                  <a:srgbClr val="0000CC"/>
                </a:solidFill>
                <a:latin typeface="Arial" panose="020B0604020202020204" pitchFamily="34" charset="0"/>
                <a:cs typeface="Arial" panose="020B0604020202020204" pitchFamily="34" charset="0"/>
              </a:rPr>
              <a:t>SO</a:t>
            </a:r>
            <a:r>
              <a:rPr lang="en-US" altLang="en-US" sz="3200" baseline="-25000" dirty="0" smtClean="0">
                <a:solidFill>
                  <a:srgbClr val="0000CC"/>
                </a:solidFill>
                <a:latin typeface="Arial" panose="020B0604020202020204" pitchFamily="34" charset="0"/>
                <a:cs typeface="Arial" panose="020B0604020202020204" pitchFamily="34" charset="0"/>
              </a:rPr>
              <a:t>4</a:t>
            </a:r>
            <a:r>
              <a:rPr lang="en-US" altLang="en-US" sz="3200" dirty="0" smtClean="0">
                <a:solidFill>
                  <a:srgbClr val="0000CC"/>
                </a:solidFill>
                <a:latin typeface="Arial" panose="020B0604020202020204" pitchFamily="34" charset="0"/>
                <a:cs typeface="Arial" panose="020B0604020202020204" pitchFamily="34" charset="0"/>
              </a:rPr>
              <a:t> (</a:t>
            </a:r>
            <a:r>
              <a:rPr lang="en-US" altLang="en-US" sz="3200" dirty="0" err="1" smtClean="0">
                <a:solidFill>
                  <a:srgbClr val="0000CC"/>
                </a:solidFill>
                <a:latin typeface="Arial" panose="020B0604020202020204" pitchFamily="34" charset="0"/>
                <a:cs typeface="Arial" panose="020B0604020202020204" pitchFamily="34" charset="0"/>
              </a:rPr>
              <a:t>pT</a:t>
            </a:r>
            <a:r>
              <a:rPr lang="en-US" altLang="en-US" sz="3200" dirty="0" smtClean="0">
                <a:solidFill>
                  <a:srgbClr val="0000CC"/>
                </a:solidFill>
                <a:latin typeface="Arial" panose="020B0604020202020204" pitchFamily="34" charset="0"/>
                <a:cs typeface="Arial" panose="020B0604020202020204" pitchFamily="34" charset="0"/>
              </a:rPr>
              <a:t> = 4,8) </a:t>
            </a:r>
            <a:r>
              <a:rPr lang="en-US" altLang="en-US" sz="3200" dirty="0" err="1" smtClean="0">
                <a:solidFill>
                  <a:srgbClr val="0000CC"/>
                </a:solidFill>
                <a:latin typeface="Arial" panose="020B0604020202020204" pitchFamily="34" charset="0"/>
                <a:cs typeface="Arial" panose="020B0604020202020204" pitchFamily="34" charset="0"/>
              </a:rPr>
              <a:t>t</a:t>
            </a:r>
            <a:r>
              <a:rPr lang="en-US" altLang="en-US" sz="3200" dirty="0" err="1" smtClean="0">
                <a:solidFill>
                  <a:srgbClr val="0000CC"/>
                </a:solidFill>
                <a:latin typeface="Arial" panose="020B0604020202020204" pitchFamily="34" charset="0"/>
                <a:cs typeface="Arial" panose="020B0604020202020204" pitchFamily="34" charset="0"/>
              </a:rPr>
              <a:t>rong</a:t>
            </a:r>
            <a:r>
              <a:rPr lang="en-US" altLang="en-US" sz="3200" dirty="0" smtClean="0">
                <a:solidFill>
                  <a:srgbClr val="0000CC"/>
                </a:solidFill>
                <a:latin typeface="Arial" panose="020B0604020202020204" pitchFamily="34" charset="0"/>
                <a:cs typeface="Arial" panose="020B0604020202020204" pitchFamily="34" charset="0"/>
              </a:rPr>
              <a:t> </a:t>
            </a:r>
            <a:r>
              <a:rPr lang="en-US" altLang="en-US" sz="3200" dirty="0">
                <a:solidFill>
                  <a:srgbClr val="0000CC"/>
                </a:solidFill>
                <a:latin typeface="Arial" panose="020B0604020202020204" pitchFamily="34" charset="0"/>
                <a:cs typeface="Arial" panose="020B0604020202020204" pitchFamily="34" charset="0"/>
              </a:rPr>
              <a:t>n</a:t>
            </a:r>
            <a:r>
              <a:rPr lang="vi-VN" altLang="en-US" sz="3200" dirty="0">
                <a:solidFill>
                  <a:srgbClr val="0000CC"/>
                </a:solidFill>
                <a:latin typeface="Arial" panose="020B0604020202020204" pitchFamily="34" charset="0"/>
                <a:cs typeface="Arial" panose="020B0604020202020204" pitchFamily="34" charset="0"/>
              </a:rPr>
              <a:t>ư</a:t>
            </a:r>
            <a:r>
              <a:rPr lang="en-US" altLang="en-US" sz="3200" dirty="0" err="1" smtClean="0">
                <a:solidFill>
                  <a:srgbClr val="0000CC"/>
                </a:solidFill>
                <a:latin typeface="Arial" panose="020B0604020202020204" pitchFamily="34" charset="0"/>
                <a:cs typeface="Arial" panose="020B0604020202020204" pitchFamily="34" charset="0"/>
              </a:rPr>
              <a:t>ớc</a:t>
            </a:r>
            <a:r>
              <a:rPr lang="en-US" altLang="en-US" sz="3200" dirty="0" smtClean="0">
                <a:solidFill>
                  <a:srgbClr val="0000CC"/>
                </a:solidFill>
                <a:latin typeface="Arial" panose="020B0604020202020204" pitchFamily="34" charset="0"/>
                <a:cs typeface="Arial" panose="020B0604020202020204" pitchFamily="34" charset="0"/>
              </a:rPr>
              <a:t>.</a:t>
            </a:r>
            <a:endParaRPr lang="en-US" altLang="en-US" sz="3200" dirty="0">
              <a:solidFill>
                <a:srgbClr val="0000CC"/>
              </a:solidFill>
              <a:latin typeface="Arial" panose="020B0604020202020204" pitchFamily="34" charset="0"/>
              <a:cs typeface="Arial" panose="020B0604020202020204" pitchFamily="34" charset="0"/>
            </a:endParaRPr>
          </a:p>
          <a:p>
            <a:pPr>
              <a:lnSpc>
                <a:spcPct val="150000"/>
              </a:lnSpc>
              <a:spcBef>
                <a:spcPct val="0"/>
              </a:spcBef>
              <a:buNone/>
            </a:pPr>
            <a:r>
              <a:rPr lang="en-US" altLang="en-US" sz="3200" dirty="0">
                <a:solidFill>
                  <a:srgbClr val="CC0099"/>
                </a:solidFill>
                <a:latin typeface="Arial" panose="020B0604020202020204" pitchFamily="34" charset="0"/>
                <a:cs typeface="Arial" panose="020B0604020202020204" pitchFamily="34" charset="0"/>
              </a:rPr>
              <a:t>S</a:t>
            </a:r>
            <a:r>
              <a:rPr lang="en-US" altLang="en-US" sz="3200" baseline="-25000" dirty="0">
                <a:solidFill>
                  <a:srgbClr val="CC0099"/>
                </a:solidFill>
                <a:latin typeface="Arial" panose="020B0604020202020204" pitchFamily="34" charset="0"/>
                <a:cs typeface="Arial" panose="020B0604020202020204" pitchFamily="34" charset="0"/>
              </a:rPr>
              <a:t>2</a:t>
            </a:r>
            <a:r>
              <a:rPr lang="en-US" altLang="en-US" sz="3200" dirty="0">
                <a:solidFill>
                  <a:srgbClr val="CC0099"/>
                </a:solidFill>
                <a:latin typeface="Arial" panose="020B0604020202020204" pitchFamily="34" charset="0"/>
                <a:cs typeface="Arial" panose="020B0604020202020204" pitchFamily="34" charset="0"/>
              </a:rPr>
              <a:t> : </a:t>
            </a:r>
            <a:r>
              <a:rPr lang="en-US" altLang="en-US" sz="3200" dirty="0" err="1">
                <a:solidFill>
                  <a:srgbClr val="CC0099"/>
                </a:solidFill>
                <a:latin typeface="Arial" panose="020B0604020202020204" pitchFamily="34" charset="0"/>
                <a:cs typeface="Arial" panose="020B0604020202020204" pitchFamily="34" charset="0"/>
              </a:rPr>
              <a:t>Độ</a:t>
            </a:r>
            <a:r>
              <a:rPr lang="en-US" altLang="en-US" sz="3200" dirty="0">
                <a:solidFill>
                  <a:srgbClr val="CC0099"/>
                </a:solidFill>
                <a:latin typeface="Arial" panose="020B0604020202020204" pitchFamily="34" charset="0"/>
                <a:cs typeface="Arial" panose="020B0604020202020204" pitchFamily="34" charset="0"/>
              </a:rPr>
              <a:t> tan Ag</a:t>
            </a:r>
            <a:r>
              <a:rPr lang="en-US" altLang="en-US" sz="3200" baseline="-25000" dirty="0">
                <a:solidFill>
                  <a:srgbClr val="CC0099"/>
                </a:solidFill>
                <a:latin typeface="Arial" panose="020B0604020202020204" pitchFamily="34" charset="0"/>
                <a:cs typeface="Arial" panose="020B0604020202020204" pitchFamily="34" charset="0"/>
              </a:rPr>
              <a:t>2</a:t>
            </a:r>
            <a:r>
              <a:rPr lang="en-US" altLang="en-US" sz="3200" dirty="0">
                <a:solidFill>
                  <a:srgbClr val="CC0099"/>
                </a:solidFill>
                <a:latin typeface="Arial" panose="020B0604020202020204" pitchFamily="34" charset="0"/>
                <a:cs typeface="Arial" panose="020B0604020202020204" pitchFamily="34" charset="0"/>
              </a:rPr>
              <a:t>SO</a:t>
            </a:r>
            <a:r>
              <a:rPr lang="en-US" altLang="en-US" sz="3200" baseline="-25000" dirty="0">
                <a:solidFill>
                  <a:srgbClr val="CC0099"/>
                </a:solidFill>
                <a:latin typeface="Arial" panose="020B0604020202020204" pitchFamily="34" charset="0"/>
                <a:cs typeface="Arial" panose="020B0604020202020204" pitchFamily="34" charset="0"/>
              </a:rPr>
              <a:t>4</a:t>
            </a:r>
            <a:r>
              <a:rPr lang="en-US" altLang="en-US" sz="3200" dirty="0">
                <a:solidFill>
                  <a:srgbClr val="CC0099"/>
                </a:solidFill>
                <a:latin typeface="Arial" panose="020B0604020202020204" pitchFamily="34" charset="0"/>
                <a:cs typeface="Arial" panose="020B0604020202020204" pitchFamily="34" charset="0"/>
              </a:rPr>
              <a:t> (</a:t>
            </a:r>
            <a:r>
              <a:rPr lang="en-US" altLang="en-US" sz="3200" dirty="0" err="1" smtClean="0">
                <a:solidFill>
                  <a:srgbClr val="CC0099"/>
                </a:solidFill>
                <a:latin typeface="Arial" panose="020B0604020202020204" pitchFamily="34" charset="0"/>
                <a:cs typeface="Arial" panose="020B0604020202020204" pitchFamily="34" charset="0"/>
              </a:rPr>
              <a:t>pT</a:t>
            </a:r>
            <a:r>
              <a:rPr lang="en-US" altLang="en-US" sz="3200" dirty="0" smtClean="0">
                <a:solidFill>
                  <a:srgbClr val="CC0099"/>
                </a:solidFill>
                <a:latin typeface="Arial" panose="020B0604020202020204" pitchFamily="34" charset="0"/>
                <a:cs typeface="Arial" panose="020B0604020202020204" pitchFamily="34" charset="0"/>
              </a:rPr>
              <a:t> = 4,8</a:t>
            </a:r>
            <a:r>
              <a:rPr lang="en-US" altLang="en-US" sz="3200" dirty="0">
                <a:solidFill>
                  <a:srgbClr val="CC0099"/>
                </a:solidFill>
                <a:latin typeface="Arial" panose="020B0604020202020204" pitchFamily="34" charset="0"/>
                <a:cs typeface="Arial" panose="020B0604020202020204" pitchFamily="34" charset="0"/>
              </a:rPr>
              <a:t>) </a:t>
            </a:r>
            <a:r>
              <a:rPr lang="en-US" altLang="en-US" sz="3200" dirty="0" err="1">
                <a:solidFill>
                  <a:srgbClr val="CC0099"/>
                </a:solidFill>
                <a:latin typeface="Arial" panose="020B0604020202020204" pitchFamily="34" charset="0"/>
                <a:cs typeface="Arial" panose="020B0604020202020204" pitchFamily="34" charset="0"/>
              </a:rPr>
              <a:t>trong</a:t>
            </a:r>
            <a:r>
              <a:rPr lang="en-US" altLang="en-US" sz="3200" dirty="0">
                <a:solidFill>
                  <a:srgbClr val="CC0099"/>
                </a:solidFill>
                <a:latin typeface="Arial" panose="020B0604020202020204" pitchFamily="34" charset="0"/>
                <a:cs typeface="Arial" panose="020B0604020202020204" pitchFamily="34" charset="0"/>
              </a:rPr>
              <a:t> </a:t>
            </a:r>
            <a:r>
              <a:rPr lang="en-US" altLang="en-US" sz="3200" dirty="0" err="1" smtClean="0">
                <a:solidFill>
                  <a:srgbClr val="CC0099"/>
                </a:solidFill>
                <a:latin typeface="Arial" panose="020B0604020202020204" pitchFamily="34" charset="0"/>
                <a:cs typeface="Arial" panose="020B0604020202020204" pitchFamily="34" charset="0"/>
              </a:rPr>
              <a:t>dd</a:t>
            </a:r>
            <a:r>
              <a:rPr lang="en-US" altLang="en-US" sz="3200" dirty="0" smtClean="0">
                <a:solidFill>
                  <a:srgbClr val="CC0099"/>
                </a:solidFill>
                <a:latin typeface="Arial" panose="020B0604020202020204" pitchFamily="34" charset="0"/>
                <a:cs typeface="Arial" panose="020B0604020202020204" pitchFamily="34" charset="0"/>
              </a:rPr>
              <a:t> n</a:t>
            </a:r>
            <a:r>
              <a:rPr lang="vi-VN" altLang="en-US" sz="3200" dirty="0">
                <a:solidFill>
                  <a:srgbClr val="CC0099"/>
                </a:solidFill>
                <a:latin typeface="Arial" panose="020B0604020202020204" pitchFamily="34" charset="0"/>
                <a:cs typeface="Arial" panose="020B0604020202020204" pitchFamily="34" charset="0"/>
              </a:rPr>
              <a:t>ư</a:t>
            </a:r>
            <a:r>
              <a:rPr lang="en-US" altLang="en-US" sz="3200" dirty="0" err="1" smtClean="0">
                <a:solidFill>
                  <a:srgbClr val="CC0099"/>
                </a:solidFill>
                <a:latin typeface="Arial" panose="020B0604020202020204" pitchFamily="34" charset="0"/>
                <a:cs typeface="Arial" panose="020B0604020202020204" pitchFamily="34" charset="0"/>
              </a:rPr>
              <a:t>ớc</a:t>
            </a:r>
            <a:r>
              <a:rPr lang="en-US" altLang="en-US" sz="3200" dirty="0" smtClean="0">
                <a:solidFill>
                  <a:srgbClr val="CC0099"/>
                </a:solidFill>
                <a:latin typeface="Arial" panose="020B0604020202020204" pitchFamily="34" charset="0"/>
                <a:cs typeface="Arial" panose="020B0604020202020204" pitchFamily="34" charset="0"/>
              </a:rPr>
              <a:t> </a:t>
            </a:r>
            <a:r>
              <a:rPr lang="en-US" altLang="en-US" sz="3200" dirty="0" err="1" smtClean="0">
                <a:solidFill>
                  <a:srgbClr val="CC0099"/>
                </a:solidFill>
                <a:latin typeface="Arial" panose="020B0604020202020204" pitchFamily="34" charset="0"/>
                <a:cs typeface="Arial" panose="020B0604020202020204" pitchFamily="34" charset="0"/>
              </a:rPr>
              <a:t>có</a:t>
            </a:r>
            <a:r>
              <a:rPr lang="en-US" altLang="en-US" sz="3200" dirty="0" smtClean="0">
                <a:solidFill>
                  <a:srgbClr val="CC0099"/>
                </a:solidFill>
                <a:latin typeface="Arial" panose="020B0604020202020204" pitchFamily="34" charset="0"/>
                <a:cs typeface="Arial" panose="020B0604020202020204" pitchFamily="34" charset="0"/>
              </a:rPr>
              <a:t> [SO</a:t>
            </a:r>
            <a:r>
              <a:rPr lang="en-US" altLang="en-US" sz="3200" baseline="-25000" dirty="0" smtClean="0">
                <a:solidFill>
                  <a:srgbClr val="CC0099"/>
                </a:solidFill>
                <a:latin typeface="Arial" panose="020B0604020202020204" pitchFamily="34" charset="0"/>
                <a:cs typeface="Arial" panose="020B0604020202020204" pitchFamily="34" charset="0"/>
              </a:rPr>
              <a:t>4</a:t>
            </a:r>
            <a:r>
              <a:rPr lang="en-US" altLang="en-US" sz="3200" baseline="30000" dirty="0" smtClean="0">
                <a:solidFill>
                  <a:srgbClr val="CC0099"/>
                </a:solidFill>
                <a:latin typeface="Arial" panose="020B0604020202020204" pitchFamily="34" charset="0"/>
                <a:cs typeface="Arial" panose="020B0604020202020204" pitchFamily="34" charset="0"/>
              </a:rPr>
              <a:t>2-</a:t>
            </a:r>
            <a:r>
              <a:rPr lang="en-US" altLang="en-US" sz="3200" dirty="0" smtClean="0">
                <a:solidFill>
                  <a:srgbClr val="CC0099"/>
                </a:solidFill>
                <a:latin typeface="Arial" panose="020B0604020202020204" pitchFamily="34" charset="0"/>
                <a:cs typeface="Arial" panose="020B0604020202020204" pitchFamily="34" charset="0"/>
              </a:rPr>
              <a:t>] = 1M.</a:t>
            </a:r>
            <a:endParaRPr lang="en-US" altLang="en-US" sz="3200" dirty="0" smtClean="0">
              <a:solidFill>
                <a:srgbClr val="CC0099"/>
              </a:solidFill>
              <a:latin typeface="Arial" panose="020B0604020202020204" pitchFamily="34" charset="0"/>
              <a:cs typeface="Arial" panose="020B0604020202020204" pitchFamily="34" charset="0"/>
            </a:endParaRPr>
          </a:p>
          <a:p>
            <a:pPr>
              <a:lnSpc>
                <a:spcPct val="150000"/>
              </a:lnSpc>
              <a:spcBef>
                <a:spcPct val="0"/>
              </a:spcBef>
              <a:buNone/>
            </a:pPr>
            <a:r>
              <a:rPr lang="en-US" altLang="en-US" sz="3200" dirty="0" smtClean="0">
                <a:solidFill>
                  <a:srgbClr val="006600"/>
                </a:solidFill>
                <a:latin typeface="Arial" panose="020B0604020202020204" pitchFamily="34" charset="0"/>
                <a:cs typeface="Arial" panose="020B0604020202020204" pitchFamily="34" charset="0"/>
              </a:rPr>
              <a:t>S</a:t>
            </a:r>
            <a:r>
              <a:rPr lang="en-US" altLang="en-US" sz="3200" baseline="-25000" dirty="0" smtClean="0">
                <a:solidFill>
                  <a:srgbClr val="006600"/>
                </a:solidFill>
                <a:latin typeface="Arial" panose="020B0604020202020204" pitchFamily="34" charset="0"/>
                <a:cs typeface="Arial" panose="020B0604020202020204" pitchFamily="34" charset="0"/>
              </a:rPr>
              <a:t>3</a:t>
            </a:r>
            <a:r>
              <a:rPr lang="en-US" altLang="en-US" sz="3200" dirty="0" smtClean="0">
                <a:solidFill>
                  <a:srgbClr val="006600"/>
                </a:solidFill>
                <a:latin typeface="Arial" panose="020B0604020202020204" pitchFamily="34" charset="0"/>
                <a:cs typeface="Arial" panose="020B0604020202020204" pitchFamily="34" charset="0"/>
              </a:rPr>
              <a:t> : </a:t>
            </a:r>
            <a:r>
              <a:rPr lang="en-US" altLang="en-US" sz="3200" dirty="0" err="1" smtClean="0">
                <a:solidFill>
                  <a:srgbClr val="006600"/>
                </a:solidFill>
                <a:latin typeface="Arial" panose="020B0604020202020204" pitchFamily="34" charset="0"/>
                <a:cs typeface="Arial" panose="020B0604020202020204" pitchFamily="34" charset="0"/>
              </a:rPr>
              <a:t>Độ</a:t>
            </a:r>
            <a:r>
              <a:rPr lang="en-US" altLang="en-US" sz="3200" dirty="0" smtClean="0">
                <a:solidFill>
                  <a:srgbClr val="006600"/>
                </a:solidFill>
                <a:latin typeface="Arial" panose="020B0604020202020204" pitchFamily="34" charset="0"/>
                <a:cs typeface="Arial" panose="020B0604020202020204" pitchFamily="34" charset="0"/>
              </a:rPr>
              <a:t> </a:t>
            </a:r>
            <a:r>
              <a:rPr lang="en-US" altLang="en-US" sz="3200" dirty="0">
                <a:solidFill>
                  <a:srgbClr val="006600"/>
                </a:solidFill>
                <a:latin typeface="Arial" panose="020B0604020202020204" pitchFamily="34" charset="0"/>
                <a:cs typeface="Arial" panose="020B0604020202020204" pitchFamily="34" charset="0"/>
              </a:rPr>
              <a:t>tan </a:t>
            </a:r>
            <a:r>
              <a:rPr lang="en-US" altLang="en-US" sz="3200" dirty="0" smtClean="0">
                <a:solidFill>
                  <a:srgbClr val="006600"/>
                </a:solidFill>
                <a:latin typeface="Arial" panose="020B0604020202020204" pitchFamily="34" charset="0"/>
                <a:cs typeface="Arial" panose="020B0604020202020204" pitchFamily="34" charset="0"/>
              </a:rPr>
              <a:t>BaSO</a:t>
            </a:r>
            <a:r>
              <a:rPr lang="en-US" altLang="en-US" sz="3200" baseline="-25000" dirty="0" smtClean="0">
                <a:solidFill>
                  <a:srgbClr val="006600"/>
                </a:solidFill>
                <a:latin typeface="Arial" panose="020B0604020202020204" pitchFamily="34" charset="0"/>
                <a:cs typeface="Arial" panose="020B0604020202020204" pitchFamily="34" charset="0"/>
              </a:rPr>
              <a:t>4</a:t>
            </a:r>
            <a:r>
              <a:rPr lang="en-US" altLang="en-US" sz="3200" dirty="0" smtClean="0">
                <a:solidFill>
                  <a:srgbClr val="006600"/>
                </a:solidFill>
                <a:latin typeface="Arial" panose="020B0604020202020204" pitchFamily="34" charset="0"/>
                <a:cs typeface="Arial" panose="020B0604020202020204" pitchFamily="34" charset="0"/>
              </a:rPr>
              <a:t> </a:t>
            </a:r>
            <a:r>
              <a:rPr lang="en-US" altLang="en-US" sz="3200" dirty="0">
                <a:solidFill>
                  <a:srgbClr val="006600"/>
                </a:solidFill>
                <a:latin typeface="Arial" panose="020B0604020202020204" pitchFamily="34" charset="0"/>
                <a:cs typeface="Arial" panose="020B0604020202020204" pitchFamily="34" charset="0"/>
              </a:rPr>
              <a:t>(</a:t>
            </a:r>
            <a:r>
              <a:rPr lang="en-US" altLang="en-US" sz="3200" dirty="0" err="1" smtClean="0">
                <a:solidFill>
                  <a:srgbClr val="006600"/>
                </a:solidFill>
                <a:latin typeface="Arial" panose="020B0604020202020204" pitchFamily="34" charset="0"/>
                <a:cs typeface="Arial" panose="020B0604020202020204" pitchFamily="34" charset="0"/>
              </a:rPr>
              <a:t>pT</a:t>
            </a:r>
            <a:r>
              <a:rPr lang="en-US" altLang="en-US" sz="3200" dirty="0" smtClean="0">
                <a:solidFill>
                  <a:srgbClr val="006600"/>
                </a:solidFill>
                <a:latin typeface="Arial" panose="020B0604020202020204" pitchFamily="34" charset="0"/>
                <a:cs typeface="Arial" panose="020B0604020202020204" pitchFamily="34" charset="0"/>
              </a:rPr>
              <a:t> = 10) </a:t>
            </a:r>
            <a:r>
              <a:rPr lang="en-US" altLang="en-US" sz="3200" dirty="0" err="1">
                <a:solidFill>
                  <a:srgbClr val="006600"/>
                </a:solidFill>
                <a:latin typeface="Arial" panose="020B0604020202020204" pitchFamily="34" charset="0"/>
                <a:cs typeface="Arial" panose="020B0604020202020204" pitchFamily="34" charset="0"/>
              </a:rPr>
              <a:t>trong</a:t>
            </a:r>
            <a:r>
              <a:rPr lang="en-US" altLang="en-US" sz="3200" dirty="0">
                <a:solidFill>
                  <a:srgbClr val="006600"/>
                </a:solidFill>
                <a:latin typeface="Arial" panose="020B0604020202020204" pitchFamily="34" charset="0"/>
                <a:cs typeface="Arial" panose="020B0604020202020204" pitchFamily="34" charset="0"/>
              </a:rPr>
              <a:t> n</a:t>
            </a:r>
            <a:r>
              <a:rPr lang="vi-VN" altLang="en-US" sz="3200" dirty="0">
                <a:solidFill>
                  <a:srgbClr val="006600"/>
                </a:solidFill>
                <a:latin typeface="Arial" panose="020B0604020202020204" pitchFamily="34" charset="0"/>
                <a:cs typeface="Arial" panose="020B0604020202020204" pitchFamily="34" charset="0"/>
              </a:rPr>
              <a:t>ư</a:t>
            </a:r>
            <a:r>
              <a:rPr lang="en-US" altLang="en-US" sz="3200" dirty="0" err="1">
                <a:solidFill>
                  <a:srgbClr val="006600"/>
                </a:solidFill>
                <a:latin typeface="Arial" panose="020B0604020202020204" pitchFamily="34" charset="0"/>
                <a:cs typeface="Arial" panose="020B0604020202020204" pitchFamily="34" charset="0"/>
              </a:rPr>
              <a:t>ớc</a:t>
            </a:r>
            <a:r>
              <a:rPr lang="en-US" altLang="en-US" sz="3200" dirty="0" smtClean="0">
                <a:solidFill>
                  <a:srgbClr val="006600"/>
                </a:solidFill>
                <a:latin typeface="Arial" panose="020B0604020202020204" pitchFamily="34" charset="0"/>
                <a:cs typeface="Arial" panose="020B0604020202020204" pitchFamily="34" charset="0"/>
              </a:rPr>
              <a:t>.</a:t>
            </a:r>
            <a:endParaRPr lang="en-US" altLang="en-US" sz="3200" dirty="0">
              <a:solidFill>
                <a:srgbClr val="006600"/>
              </a:solidFill>
              <a:latin typeface="Arial" panose="020B0604020202020204" pitchFamily="34" charset="0"/>
              <a:cs typeface="Arial" panose="020B0604020202020204" pitchFamily="34" charset="0"/>
            </a:endParaRPr>
          </a:p>
          <a:p>
            <a:pPr>
              <a:lnSpc>
                <a:spcPct val="150000"/>
              </a:lnSpc>
              <a:spcBef>
                <a:spcPct val="0"/>
              </a:spcBef>
              <a:buFontTx/>
              <a:buNone/>
            </a:pPr>
            <a:r>
              <a:rPr lang="en-US" altLang="en-US" sz="3200" dirty="0">
                <a:solidFill>
                  <a:schemeClr val="accent4">
                    <a:lumMod val="50000"/>
                  </a:schemeClr>
                </a:solidFill>
                <a:latin typeface="Arial" panose="020B0604020202020204" pitchFamily="34" charset="0"/>
                <a:cs typeface="Arial" panose="020B0604020202020204" pitchFamily="34" charset="0"/>
              </a:rPr>
              <a:t>S</a:t>
            </a:r>
            <a:r>
              <a:rPr lang="en-US" altLang="en-US" sz="3200" baseline="-25000" dirty="0">
                <a:solidFill>
                  <a:schemeClr val="accent4">
                    <a:lumMod val="50000"/>
                  </a:schemeClr>
                </a:solidFill>
                <a:latin typeface="Arial" panose="020B0604020202020204" pitchFamily="34" charset="0"/>
                <a:cs typeface="Arial" panose="020B0604020202020204" pitchFamily="34" charset="0"/>
              </a:rPr>
              <a:t>4</a:t>
            </a:r>
            <a:r>
              <a:rPr lang="en-US" altLang="en-US" sz="3200" dirty="0">
                <a:solidFill>
                  <a:schemeClr val="accent4">
                    <a:lumMod val="50000"/>
                  </a:schemeClr>
                </a:solidFill>
                <a:latin typeface="Arial" panose="020B0604020202020204" pitchFamily="34" charset="0"/>
                <a:cs typeface="Arial" panose="020B0604020202020204" pitchFamily="34" charset="0"/>
              </a:rPr>
              <a:t> </a:t>
            </a:r>
            <a:r>
              <a:rPr lang="en-US" altLang="en-US" sz="3200" dirty="0" smtClean="0">
                <a:solidFill>
                  <a:schemeClr val="accent4">
                    <a:lumMod val="50000"/>
                  </a:schemeClr>
                </a:solidFill>
                <a:latin typeface="Arial" panose="020B0604020202020204" pitchFamily="34" charset="0"/>
                <a:cs typeface="Arial" panose="020B0604020202020204" pitchFamily="34" charset="0"/>
              </a:rPr>
              <a:t>:</a:t>
            </a:r>
            <a:r>
              <a:rPr lang="en-US" altLang="en-US" sz="3200" dirty="0">
                <a:solidFill>
                  <a:schemeClr val="accent4">
                    <a:lumMod val="50000"/>
                  </a:schemeClr>
                </a:solidFill>
                <a:latin typeface="Arial" panose="020B0604020202020204" pitchFamily="34" charset="0"/>
                <a:cs typeface="Arial" panose="020B0604020202020204" pitchFamily="34" charset="0"/>
              </a:rPr>
              <a:t> </a:t>
            </a:r>
            <a:r>
              <a:rPr lang="en-US" altLang="en-US" sz="3200" dirty="0" err="1">
                <a:solidFill>
                  <a:schemeClr val="accent4">
                    <a:lumMod val="50000"/>
                  </a:schemeClr>
                </a:solidFill>
                <a:latin typeface="Arial" panose="020B0604020202020204" pitchFamily="34" charset="0"/>
                <a:cs typeface="Arial" panose="020B0604020202020204" pitchFamily="34" charset="0"/>
              </a:rPr>
              <a:t>Độ</a:t>
            </a:r>
            <a:r>
              <a:rPr lang="en-US" altLang="en-US" sz="3200" dirty="0">
                <a:solidFill>
                  <a:schemeClr val="accent4">
                    <a:lumMod val="50000"/>
                  </a:schemeClr>
                </a:solidFill>
                <a:latin typeface="Arial" panose="020B0604020202020204" pitchFamily="34" charset="0"/>
                <a:cs typeface="Arial" panose="020B0604020202020204" pitchFamily="34" charset="0"/>
              </a:rPr>
              <a:t> tan </a:t>
            </a:r>
            <a:r>
              <a:rPr lang="en-US" altLang="en-US" sz="3200" dirty="0" smtClean="0">
                <a:solidFill>
                  <a:schemeClr val="accent4">
                    <a:lumMod val="50000"/>
                  </a:schemeClr>
                </a:solidFill>
                <a:latin typeface="Arial" panose="020B0604020202020204" pitchFamily="34" charset="0"/>
                <a:cs typeface="Arial" panose="020B0604020202020204" pitchFamily="34" charset="0"/>
              </a:rPr>
              <a:t>BaSO</a:t>
            </a:r>
            <a:r>
              <a:rPr lang="en-US" altLang="en-US" sz="3200" baseline="-25000" dirty="0" smtClean="0">
                <a:solidFill>
                  <a:schemeClr val="accent4">
                    <a:lumMod val="50000"/>
                  </a:schemeClr>
                </a:solidFill>
                <a:latin typeface="Arial" panose="020B0604020202020204" pitchFamily="34" charset="0"/>
                <a:cs typeface="Arial" panose="020B0604020202020204" pitchFamily="34" charset="0"/>
              </a:rPr>
              <a:t>4</a:t>
            </a:r>
            <a:r>
              <a:rPr lang="en-US" altLang="en-US" sz="3200" dirty="0" smtClean="0">
                <a:solidFill>
                  <a:schemeClr val="accent4">
                    <a:lumMod val="50000"/>
                  </a:schemeClr>
                </a:solidFill>
                <a:latin typeface="Arial" panose="020B0604020202020204" pitchFamily="34" charset="0"/>
                <a:cs typeface="Arial" panose="020B0604020202020204" pitchFamily="34" charset="0"/>
              </a:rPr>
              <a:t> </a:t>
            </a:r>
            <a:r>
              <a:rPr lang="en-US" altLang="en-US" sz="3200" dirty="0">
                <a:solidFill>
                  <a:schemeClr val="accent4">
                    <a:lumMod val="50000"/>
                  </a:schemeClr>
                </a:solidFill>
                <a:latin typeface="Arial" panose="020B0604020202020204" pitchFamily="34" charset="0"/>
                <a:cs typeface="Arial" panose="020B0604020202020204" pitchFamily="34" charset="0"/>
              </a:rPr>
              <a:t>(</a:t>
            </a:r>
            <a:r>
              <a:rPr lang="en-US" altLang="en-US" sz="3200" dirty="0" err="1" smtClean="0">
                <a:solidFill>
                  <a:schemeClr val="accent4">
                    <a:lumMod val="50000"/>
                  </a:schemeClr>
                </a:solidFill>
                <a:latin typeface="Arial" panose="020B0604020202020204" pitchFamily="34" charset="0"/>
                <a:cs typeface="Arial" panose="020B0604020202020204" pitchFamily="34" charset="0"/>
              </a:rPr>
              <a:t>pT</a:t>
            </a:r>
            <a:r>
              <a:rPr lang="en-US" altLang="en-US" sz="3200" dirty="0" smtClean="0">
                <a:solidFill>
                  <a:schemeClr val="accent4">
                    <a:lumMod val="50000"/>
                  </a:schemeClr>
                </a:solidFill>
                <a:latin typeface="Arial" panose="020B0604020202020204" pitchFamily="34" charset="0"/>
                <a:cs typeface="Arial" panose="020B0604020202020204" pitchFamily="34" charset="0"/>
              </a:rPr>
              <a:t> = 10) </a:t>
            </a:r>
            <a:r>
              <a:rPr lang="en-US" altLang="en-US" sz="3200" dirty="0" err="1">
                <a:solidFill>
                  <a:schemeClr val="accent4">
                    <a:lumMod val="50000"/>
                  </a:schemeClr>
                </a:solidFill>
                <a:latin typeface="Arial" panose="020B0604020202020204" pitchFamily="34" charset="0"/>
                <a:cs typeface="Arial" panose="020B0604020202020204" pitchFamily="34" charset="0"/>
              </a:rPr>
              <a:t>trong</a:t>
            </a:r>
            <a:r>
              <a:rPr lang="en-US" altLang="en-US" sz="3200" dirty="0">
                <a:solidFill>
                  <a:schemeClr val="accent4">
                    <a:lumMod val="50000"/>
                  </a:schemeClr>
                </a:solidFill>
                <a:latin typeface="Arial" panose="020B0604020202020204" pitchFamily="34" charset="0"/>
                <a:cs typeface="Arial" panose="020B0604020202020204" pitchFamily="34" charset="0"/>
              </a:rPr>
              <a:t> </a:t>
            </a:r>
            <a:r>
              <a:rPr lang="en-US" altLang="en-US" sz="3200" dirty="0" err="1">
                <a:solidFill>
                  <a:schemeClr val="accent4">
                    <a:lumMod val="50000"/>
                  </a:schemeClr>
                </a:solidFill>
                <a:latin typeface="Arial" panose="020B0604020202020204" pitchFamily="34" charset="0"/>
                <a:cs typeface="Arial" panose="020B0604020202020204" pitchFamily="34" charset="0"/>
              </a:rPr>
              <a:t>dd</a:t>
            </a:r>
            <a:r>
              <a:rPr lang="en-US" altLang="en-US" sz="3200" dirty="0">
                <a:solidFill>
                  <a:schemeClr val="accent4">
                    <a:lumMod val="50000"/>
                  </a:schemeClr>
                </a:solidFill>
                <a:latin typeface="Arial" panose="020B0604020202020204" pitchFamily="34" charset="0"/>
                <a:cs typeface="Arial" panose="020B0604020202020204" pitchFamily="34" charset="0"/>
              </a:rPr>
              <a:t> n</a:t>
            </a:r>
            <a:r>
              <a:rPr lang="vi-VN" altLang="en-US" sz="3200" dirty="0">
                <a:solidFill>
                  <a:schemeClr val="accent4">
                    <a:lumMod val="50000"/>
                  </a:schemeClr>
                </a:solidFill>
                <a:latin typeface="Arial" panose="020B0604020202020204" pitchFamily="34" charset="0"/>
                <a:cs typeface="Arial" panose="020B0604020202020204" pitchFamily="34" charset="0"/>
              </a:rPr>
              <a:t>ư</a:t>
            </a:r>
            <a:r>
              <a:rPr lang="en-US" altLang="en-US" sz="3200" dirty="0" err="1">
                <a:solidFill>
                  <a:schemeClr val="accent4">
                    <a:lumMod val="50000"/>
                  </a:schemeClr>
                </a:solidFill>
                <a:latin typeface="Arial" panose="020B0604020202020204" pitchFamily="34" charset="0"/>
                <a:cs typeface="Arial" panose="020B0604020202020204" pitchFamily="34" charset="0"/>
              </a:rPr>
              <a:t>ớc</a:t>
            </a:r>
            <a:r>
              <a:rPr lang="en-US" altLang="en-US" sz="3200" dirty="0">
                <a:solidFill>
                  <a:schemeClr val="accent4">
                    <a:lumMod val="50000"/>
                  </a:schemeClr>
                </a:solidFill>
                <a:latin typeface="Arial" panose="020B0604020202020204" pitchFamily="34" charset="0"/>
                <a:cs typeface="Arial" panose="020B0604020202020204" pitchFamily="34" charset="0"/>
              </a:rPr>
              <a:t> </a:t>
            </a:r>
            <a:r>
              <a:rPr lang="en-US" altLang="en-US" sz="3200" dirty="0" err="1">
                <a:solidFill>
                  <a:schemeClr val="accent4">
                    <a:lumMod val="50000"/>
                  </a:schemeClr>
                </a:solidFill>
                <a:latin typeface="Arial" panose="020B0604020202020204" pitchFamily="34" charset="0"/>
                <a:cs typeface="Arial" panose="020B0604020202020204" pitchFamily="34" charset="0"/>
              </a:rPr>
              <a:t>có</a:t>
            </a:r>
            <a:r>
              <a:rPr lang="en-US" altLang="en-US" sz="3200" dirty="0">
                <a:solidFill>
                  <a:schemeClr val="accent4">
                    <a:lumMod val="50000"/>
                  </a:schemeClr>
                </a:solidFill>
                <a:latin typeface="Arial" panose="020B0604020202020204" pitchFamily="34" charset="0"/>
                <a:cs typeface="Arial" panose="020B0604020202020204" pitchFamily="34" charset="0"/>
              </a:rPr>
              <a:t> [SO</a:t>
            </a:r>
            <a:r>
              <a:rPr lang="en-US" altLang="en-US" sz="3200" baseline="-25000" dirty="0">
                <a:solidFill>
                  <a:schemeClr val="accent4">
                    <a:lumMod val="50000"/>
                  </a:schemeClr>
                </a:solidFill>
                <a:latin typeface="Arial" panose="020B0604020202020204" pitchFamily="34" charset="0"/>
                <a:cs typeface="Arial" panose="020B0604020202020204" pitchFamily="34" charset="0"/>
              </a:rPr>
              <a:t>4</a:t>
            </a:r>
            <a:r>
              <a:rPr lang="en-US" altLang="en-US" sz="3200" baseline="30000" dirty="0">
                <a:solidFill>
                  <a:schemeClr val="accent4">
                    <a:lumMod val="50000"/>
                  </a:schemeClr>
                </a:solidFill>
                <a:latin typeface="Arial" panose="020B0604020202020204" pitchFamily="34" charset="0"/>
                <a:cs typeface="Arial" panose="020B0604020202020204" pitchFamily="34" charset="0"/>
              </a:rPr>
              <a:t>2-</a:t>
            </a:r>
            <a:r>
              <a:rPr lang="en-US" altLang="en-US" sz="3200" dirty="0">
                <a:solidFill>
                  <a:schemeClr val="accent4">
                    <a:lumMod val="50000"/>
                  </a:schemeClr>
                </a:solidFill>
                <a:latin typeface="Arial" panose="020B0604020202020204" pitchFamily="34" charset="0"/>
                <a:cs typeface="Arial" panose="020B0604020202020204" pitchFamily="34" charset="0"/>
              </a:rPr>
              <a:t>] = 1M.</a:t>
            </a:r>
            <a:endParaRPr lang="en-US" altLang="en-US" sz="3200" dirty="0">
              <a:solidFill>
                <a:schemeClr val="accent4">
                  <a:lumMod val="50000"/>
                </a:schemeClr>
              </a:solidFill>
              <a:latin typeface="Arial" panose="020B0604020202020204" pitchFamily="34" charset="0"/>
              <a:cs typeface="Arial" panose="020B0604020202020204" pitchFamily="34" charset="0"/>
            </a:endParaRPr>
          </a:p>
          <a:p>
            <a:pPr>
              <a:lnSpc>
                <a:spcPct val="150000"/>
              </a:lnSpc>
              <a:spcBef>
                <a:spcPct val="0"/>
              </a:spcBef>
              <a:buFontTx/>
              <a:buNone/>
            </a:pPr>
            <a:endParaRPr lang="en-US" altLang="en-US" sz="32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00A6294-0DDF-485D-A20A-066D6B8A6C17}"/>
                  </a:ext>
                </a:extLst>
              </p:cNvPr>
              <p:cNvSpPr txBox="1">
                <a:spLocks noChangeArrowheads="1"/>
              </p:cNvSpPr>
              <p:nvPr/>
            </p:nvSpPr>
            <p:spPr bwMode="auto">
              <a:xfrm>
                <a:off x="261257" y="4462930"/>
                <a:ext cx="11155680" cy="12196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a:t>
                </a:r>
                <a:r>
                  <a:rPr lang="en-US" altLang="en-US" sz="3600" b="1" baseline="-250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10</a:t>
                </a:r>
                <a:r>
                  <a:rPr lang="en-US" altLang="en-US" sz="3600" b="1" baseline="300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a:t>
                </a: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&lt; </a:t>
                </a: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a:t>
                </a:r>
                <a:r>
                  <a:rPr lang="en-US" altLang="en-US" sz="3600" b="1" baseline="-250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14:m>
                  <m:oMath xmlns:m="http://schemas.openxmlformats.org/officeDocument/2006/math">
                    <m:rad>
                      <m:radPr>
                        <m:degHide m:val="on"/>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radPr>
                      <m:deg/>
                      <m:e>
                        <m:sSup>
                          <m:sSupPr>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sSupPr>
                          <m:e>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𝟏𝟎</m:t>
                            </m:r>
                          </m:e>
                          <m:sup>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m:t>
                            </m:r>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𝟏𝟎</m:t>
                            </m:r>
                          </m:sup>
                        </m:sSup>
                      </m:e>
                    </m:rad>
                  </m:oMath>
                </a14:m>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&lt; S</a:t>
                </a:r>
                <a:r>
                  <a:rPr lang="en-US" altLang="en-US" sz="3600" b="1" baseline="-250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14:m>
                  <m:oMath xmlns:m="http://schemas.openxmlformats.org/officeDocument/2006/math">
                    <m:rad>
                      <m:radPr>
                        <m:degHide m:val="on"/>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radPr>
                      <m:deg/>
                      <m:e>
                        <m:f>
                          <m:fPr>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fPr>
                          <m:num>
                            <m:sSup>
                              <m:sSupPr>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sSupPr>
                              <m:e>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𝟏𝟎</m:t>
                                </m:r>
                              </m:e>
                              <m:sup>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m:t>
                                </m:r>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𝟒</m:t>
                                </m:r>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m:t>
                                </m:r>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𝟖</m:t>
                                </m:r>
                              </m:sup>
                            </m:sSup>
                          </m:num>
                          <m:den>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𝟒</m:t>
                            </m:r>
                          </m:den>
                        </m:f>
                      </m:e>
                    </m:rad>
                  </m:oMath>
                </a14:m>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&lt; S</a:t>
                </a:r>
                <a:r>
                  <a:rPr lang="en-US" altLang="en-US" sz="3600" b="1" baseline="-25000"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14:m>
                  <m:oMath xmlns:m="http://schemas.openxmlformats.org/officeDocument/2006/math">
                    <m:rad>
                      <m:radPr>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radPr>
                      <m:deg>
                        <m:r>
                          <m:rPr>
                            <m:brk m:alnAt="7"/>
                          </m:r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𝟑</m:t>
                        </m:r>
                      </m:deg>
                      <m:e>
                        <m:f>
                          <m:fPr>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fPr>
                          <m:num>
                            <m:sSup>
                              <m:sSupPr>
                                <m:ctrlP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ctrlPr>
                              </m:sSupPr>
                              <m:e>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𝟏𝟎</m:t>
                                </m:r>
                              </m:e>
                              <m:sup>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m:t>
                                </m:r>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𝟒</m:t>
                                </m:r>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m:t>
                                </m:r>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𝟖</m:t>
                                </m:r>
                              </m:sup>
                            </m:sSup>
                          </m:num>
                          <m:den>
                            <m:r>
                              <a:rPr lang="en-US" altLang="en-US" sz="3600" b="1" i="1" smtClean="0">
                                <a:solidFill>
                                  <a:srgbClr val="FF0000"/>
                                </a:solidFill>
                                <a:effectLst>
                                  <a:outerShdw blurRad="38100" dist="38100" dir="2700000" algn="tl">
                                    <a:srgbClr val="000000">
                                      <a:alpha val="43137"/>
                                    </a:srgbClr>
                                  </a:outerShdw>
                                </a:effectLst>
                                <a:latin typeface="Cambria Math" panose="02040503050406030204" pitchFamily="18" charset="0"/>
                                <a:cs typeface="Arial" panose="020B0604020202020204" pitchFamily="34" charset="0"/>
                              </a:rPr>
                              <m:t>𝟒</m:t>
                            </m:r>
                          </m:den>
                        </m:f>
                      </m:e>
                    </m:rad>
                  </m:oMath>
                </a14:m>
                <a:r>
                  <a:rPr lang="en-US" altLang="en-US" sz="36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alt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E00A6294-0DDF-485D-A20A-066D6B8A6C17}"/>
                  </a:ext>
                </a:extLst>
              </p:cNvPr>
              <p:cNvSpPr txBox="1">
                <a:spLocks noRot="1" noChangeAspect="1" noMove="1" noResize="1" noEditPoints="1" noAdjustHandles="1" noChangeArrowheads="1" noChangeShapeType="1" noTextEdit="1"/>
              </p:cNvSpPr>
              <p:nvPr/>
            </p:nvSpPr>
            <p:spPr bwMode="auto">
              <a:xfrm>
                <a:off x="261257" y="4462930"/>
                <a:ext cx="11155680" cy="1219693"/>
              </a:xfrm>
              <a:prstGeom prst="rect">
                <a:avLst/>
              </a:prstGeom>
              <a:blipFill>
                <a:blip r:embed="rId2"/>
                <a:stretch>
                  <a:fillRect l="-1749" b="-5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4D823-1A4C-4177-88FB-10CFF0F24739}"/>
              </a:ext>
            </a:extLst>
          </p:cNvPr>
          <p:cNvSpPr>
            <a:spLocks noGrp="1"/>
          </p:cNvSpPr>
          <p:nvPr>
            <p:ph idx="1"/>
          </p:nvPr>
        </p:nvSpPr>
        <p:spPr>
          <a:xfrm>
            <a:off x="117566" y="250338"/>
            <a:ext cx="12074434" cy="3015375"/>
          </a:xfrm>
        </p:spPr>
        <p:txBody>
          <a:bodyPr>
            <a:normAutofit fontScale="92500" lnSpcReduction="20000"/>
          </a:bodyPr>
          <a:lstStyle/>
          <a:p>
            <a:pPr marL="0" indent="0">
              <a:lnSpc>
                <a:spcPct val="170000"/>
              </a:lnSpc>
              <a:buNone/>
            </a:pPr>
            <a:r>
              <a:rPr lang="vi-VN" sz="3000" b="1" dirty="0">
                <a:latin typeface="Arial" panose="020B0604020202020204" pitchFamily="34" charset="0"/>
                <a:cs typeface="Arial" panose="020B0604020202020204" pitchFamily="34" charset="0"/>
              </a:rPr>
              <a:t>Câu</a:t>
            </a:r>
            <a:r>
              <a:rPr lang="en-US" sz="3000" b="1" dirty="0">
                <a:latin typeface="Arial" panose="020B0604020202020204" pitchFamily="34" charset="0"/>
                <a:cs typeface="Arial" panose="020B0604020202020204" pitchFamily="34" charset="0"/>
              </a:rPr>
              <a:t> </a:t>
            </a:r>
            <a:r>
              <a:rPr lang="vi-VN" sz="3000" b="1" dirty="0" smtClean="0">
                <a:latin typeface="Arial" panose="020B0604020202020204" pitchFamily="34" charset="0"/>
                <a:cs typeface="Arial" panose="020B0604020202020204" pitchFamily="34" charset="0"/>
              </a:rPr>
              <a:t>2</a:t>
            </a:r>
            <a:r>
              <a:rPr lang="en-US" sz="3000" b="1" dirty="0" smtClean="0">
                <a:latin typeface="Arial" panose="020B0604020202020204" pitchFamily="34" charset="0"/>
                <a:cs typeface="Arial" panose="020B0604020202020204" pitchFamily="34" charset="0"/>
              </a:rPr>
              <a:t>7</a:t>
            </a:r>
            <a:r>
              <a:rPr lang="vi-VN" sz="3000" b="1" dirty="0" smtClean="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Ở 25</a:t>
            </a:r>
            <a:r>
              <a:rPr lang="vi-VN" sz="3000" baseline="30000" dirty="0">
                <a:latin typeface="Arial" panose="020B0604020202020204" pitchFamily="34" charset="0"/>
                <a:cs typeface="Arial" panose="020B0604020202020204" pitchFamily="34" charset="0"/>
              </a:rPr>
              <a:t>0</a:t>
            </a:r>
            <a:r>
              <a:rPr lang="vi-VN" sz="3000" dirty="0">
                <a:latin typeface="Arial" panose="020B0604020202020204" pitchFamily="34" charset="0"/>
                <a:cs typeface="Arial" panose="020B0604020202020204" pitchFamily="34" charset="0"/>
              </a:rPr>
              <a:t>C, hãy thiết lập pin nồng độ </a:t>
            </a:r>
            <a:r>
              <a:rPr lang="en-US" sz="3000" dirty="0" err="1" smtClean="0">
                <a:latin typeface="Arial" panose="020B0604020202020204" pitchFamily="34" charset="0"/>
                <a:cs typeface="Arial" panose="020B0604020202020204" pitchFamily="34" charset="0"/>
              </a:rPr>
              <a:t>và</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tính</a:t>
            </a:r>
            <a:r>
              <a:rPr lang="vi-VN" sz="3000" dirty="0" smtClean="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suất điện </a:t>
            </a:r>
            <a:r>
              <a:rPr lang="vi-VN" sz="3000" dirty="0" smtClean="0">
                <a:latin typeface="Arial" panose="020B0604020202020204" pitchFamily="34" charset="0"/>
                <a:cs typeface="Arial" panose="020B0604020202020204" pitchFamily="34" charset="0"/>
              </a:rPr>
              <a:t>động</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của</a:t>
            </a:r>
            <a:r>
              <a:rPr lang="en-US" sz="3000" dirty="0" smtClean="0">
                <a:latin typeface="Arial" panose="020B0604020202020204" pitchFamily="34" charset="0"/>
                <a:cs typeface="Arial" panose="020B0604020202020204" pitchFamily="34" charset="0"/>
              </a:rPr>
              <a:t> pin </a:t>
            </a:r>
            <a:r>
              <a:rPr lang="en-US" sz="3000" dirty="0" err="1" smtClean="0">
                <a:latin typeface="Arial" panose="020B0604020202020204" pitchFamily="34" charset="0"/>
                <a:cs typeface="Arial" panose="020B0604020202020204" pitchFamily="34" charset="0"/>
              </a:rPr>
              <a:t>từ</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hai</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điện</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cực</a:t>
            </a:r>
            <a:r>
              <a:rPr lang="en-US" sz="3000" dirty="0" smtClean="0">
                <a:latin typeface="Arial" panose="020B0604020202020204" pitchFamily="34" charset="0"/>
                <a:cs typeface="Arial" panose="020B0604020202020204" pitchFamily="34" charset="0"/>
              </a:rPr>
              <a:t>: </a:t>
            </a:r>
            <a:endParaRPr lang="en-US" sz="3000" dirty="0" smtClean="0">
              <a:latin typeface="Arial" panose="020B0604020202020204" pitchFamily="34" charset="0"/>
              <a:cs typeface="Arial" panose="020B0604020202020204" pitchFamily="34" charset="0"/>
            </a:endParaRPr>
          </a:p>
          <a:p>
            <a:pPr marL="0" indent="0">
              <a:lnSpc>
                <a:spcPct val="170000"/>
              </a:lnSpc>
              <a:buNone/>
            </a:pPr>
            <a:r>
              <a:rPr lang="en-US" sz="3000" dirty="0" err="1" smtClean="0">
                <a:latin typeface="Arial" panose="020B0604020202020204" pitchFamily="34" charset="0"/>
                <a:cs typeface="Arial" panose="020B0604020202020204" pitchFamily="34" charset="0"/>
              </a:rPr>
              <a:t>Đi</a:t>
            </a:r>
            <a:r>
              <a:rPr lang="vi-VN" sz="3000" dirty="0" smtClean="0">
                <a:latin typeface="Arial" panose="020B0604020202020204" pitchFamily="34" charset="0"/>
                <a:cs typeface="Arial" panose="020B0604020202020204" pitchFamily="34" charset="0"/>
              </a:rPr>
              <a:t>ện </a:t>
            </a:r>
            <a:r>
              <a:rPr lang="vi-VN" sz="3000" dirty="0" smtClean="0">
                <a:latin typeface="Arial" panose="020B0604020202020204" pitchFamily="34" charset="0"/>
                <a:cs typeface="Arial" panose="020B0604020202020204" pitchFamily="34" charset="0"/>
              </a:rPr>
              <a:t>cực</a:t>
            </a:r>
            <a:r>
              <a:rPr lang="en-US" sz="3000" dirty="0" smtClean="0">
                <a:latin typeface="Arial" panose="020B0604020202020204" pitchFamily="34" charset="0"/>
                <a:cs typeface="Arial" panose="020B0604020202020204" pitchFamily="34" charset="0"/>
              </a:rPr>
              <a:t> (</a:t>
            </a:r>
            <a:r>
              <a:rPr lang="vi-VN" sz="3000" dirty="0" smtClean="0">
                <a:latin typeface="Arial" panose="020B0604020202020204" pitchFamily="34" charset="0"/>
                <a:cs typeface="Arial" panose="020B0604020202020204" pitchFamily="34" charset="0"/>
              </a:rPr>
              <a:t>1</a:t>
            </a:r>
            <a:r>
              <a:rPr lang="en-US" sz="3000" dirty="0" smtClean="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rPr>
              <a:t>: </a:t>
            </a:r>
            <a:r>
              <a:rPr lang="vi-VN" sz="3000" dirty="0" smtClean="0">
                <a:latin typeface="Arial" panose="020B0604020202020204" pitchFamily="34" charset="0"/>
                <a:cs typeface="Arial" panose="020B0604020202020204" pitchFamily="34" charset="0"/>
              </a:rPr>
              <a:t>Ag|dd </a:t>
            </a:r>
            <a:r>
              <a:rPr lang="vi-VN" sz="3000" dirty="0">
                <a:latin typeface="Arial" panose="020B0604020202020204" pitchFamily="34" charset="0"/>
                <a:cs typeface="Arial" panose="020B0604020202020204" pitchFamily="34" charset="0"/>
              </a:rPr>
              <a:t>AgNO</a:t>
            </a:r>
            <a:r>
              <a:rPr lang="vi-VN" sz="3000" baseline="-25000" dirty="0">
                <a:latin typeface="Arial" panose="020B0604020202020204" pitchFamily="34" charset="0"/>
                <a:cs typeface="Arial" panose="020B0604020202020204" pitchFamily="34" charset="0"/>
              </a:rPr>
              <a:t>3</a:t>
            </a:r>
            <a:r>
              <a:rPr lang="vi-VN" sz="3000" baseline="30000" dirty="0">
                <a:latin typeface="Arial" panose="020B0604020202020204" pitchFamily="34" charset="0"/>
                <a:cs typeface="Arial" panose="020B0604020202020204" pitchFamily="34" charset="0"/>
              </a:rPr>
              <a:t> </a:t>
            </a:r>
            <a:r>
              <a:rPr lang="vi-VN" sz="3000" dirty="0" smtClean="0">
                <a:latin typeface="Arial" panose="020B0604020202020204" pitchFamily="34" charset="0"/>
                <a:cs typeface="Arial" panose="020B0604020202020204" pitchFamily="34" charset="0"/>
              </a:rPr>
              <a:t>1M</a:t>
            </a:r>
            <a:r>
              <a:rPr lang="en-US" sz="3000" dirty="0" smtClean="0">
                <a:latin typeface="Arial" panose="020B0604020202020204" pitchFamily="34" charset="0"/>
                <a:cs typeface="Arial" panose="020B0604020202020204" pitchFamily="34" charset="0"/>
              </a:rPr>
              <a:t>;</a:t>
            </a:r>
            <a:r>
              <a:rPr lang="vi-VN" sz="3000" dirty="0" smtClean="0">
                <a:latin typeface="Arial" panose="020B0604020202020204" pitchFamily="34" charset="0"/>
                <a:cs typeface="Arial" panose="020B0604020202020204" pitchFamily="34" charset="0"/>
              </a:rPr>
              <a:t> </a:t>
            </a:r>
            <a:endParaRPr lang="en-US" sz="3000" dirty="0" smtClean="0">
              <a:latin typeface="Arial" panose="020B0604020202020204" pitchFamily="34" charset="0"/>
              <a:cs typeface="Arial" panose="020B0604020202020204" pitchFamily="34" charset="0"/>
            </a:endParaRPr>
          </a:p>
          <a:p>
            <a:pPr marL="0" indent="0">
              <a:lnSpc>
                <a:spcPct val="170000"/>
              </a:lnSpc>
              <a:buNone/>
            </a:pPr>
            <a:r>
              <a:rPr lang="en-US" sz="3000" dirty="0" smtClean="0">
                <a:latin typeface="Arial" panose="020B0604020202020204" pitchFamily="34" charset="0"/>
                <a:cs typeface="Arial" panose="020B0604020202020204" pitchFamily="34" charset="0"/>
              </a:rPr>
              <a:t>Đ</a:t>
            </a:r>
            <a:r>
              <a:rPr lang="vi-VN" sz="3000" dirty="0" smtClean="0">
                <a:latin typeface="Arial" panose="020B0604020202020204" pitchFamily="34" charset="0"/>
                <a:cs typeface="Arial" panose="020B0604020202020204" pitchFamily="34" charset="0"/>
              </a:rPr>
              <a:t>iện </a:t>
            </a:r>
            <a:r>
              <a:rPr lang="vi-VN" sz="3000" dirty="0" smtClean="0">
                <a:latin typeface="Arial" panose="020B0604020202020204" pitchFamily="34" charset="0"/>
                <a:cs typeface="Arial" panose="020B0604020202020204" pitchFamily="34" charset="0"/>
              </a:rPr>
              <a:t>cực</a:t>
            </a:r>
            <a:r>
              <a:rPr lang="en-US" sz="3000" dirty="0" smtClean="0">
                <a:latin typeface="Arial" panose="020B0604020202020204" pitchFamily="34" charset="0"/>
                <a:cs typeface="Arial" panose="020B0604020202020204" pitchFamily="34" charset="0"/>
              </a:rPr>
              <a:t> (</a:t>
            </a:r>
            <a:r>
              <a:rPr lang="vi-VN" sz="3000" dirty="0" smtClean="0">
                <a:latin typeface="Arial" panose="020B0604020202020204" pitchFamily="34" charset="0"/>
                <a:cs typeface="Arial" panose="020B0604020202020204" pitchFamily="34" charset="0"/>
              </a:rPr>
              <a:t>2</a:t>
            </a:r>
            <a:r>
              <a:rPr lang="en-US" sz="3000" dirty="0" smtClean="0">
                <a:latin typeface="Arial" panose="020B0604020202020204" pitchFamily="34" charset="0"/>
                <a:cs typeface="Arial" panose="020B0604020202020204" pitchFamily="34" charset="0"/>
              </a:rPr>
              <a:t>)</a:t>
            </a:r>
            <a:r>
              <a:rPr lang="vi-VN" sz="3000" dirty="0" smtClean="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rPr>
              <a:t>: </a:t>
            </a:r>
            <a:r>
              <a:rPr lang="vi-VN" sz="3000" dirty="0" smtClean="0">
                <a:latin typeface="Arial" panose="020B0604020202020204" pitchFamily="34" charset="0"/>
                <a:cs typeface="Arial" panose="020B0604020202020204" pitchFamily="34" charset="0"/>
              </a:rPr>
              <a:t>Ag|dd </a:t>
            </a:r>
            <a:r>
              <a:rPr lang="vi-VN" sz="3000" dirty="0">
                <a:latin typeface="Arial" panose="020B0604020202020204" pitchFamily="34" charset="0"/>
                <a:cs typeface="Arial" panose="020B0604020202020204" pitchFamily="34" charset="0"/>
              </a:rPr>
              <a:t>AgI bão </a:t>
            </a:r>
            <a:r>
              <a:rPr lang="vi-VN" sz="3000" dirty="0" smtClean="0">
                <a:latin typeface="Arial" panose="020B0604020202020204" pitchFamily="34" charset="0"/>
                <a:cs typeface="Arial" panose="020B0604020202020204" pitchFamily="34" charset="0"/>
              </a:rPr>
              <a:t>hòa</a:t>
            </a:r>
            <a:r>
              <a:rPr lang="en-US" sz="3000" dirty="0" smtClean="0">
                <a:latin typeface="Arial" panose="020B0604020202020204" pitchFamily="34" charset="0"/>
                <a:cs typeface="Arial" panose="020B0604020202020204" pitchFamily="34" charset="0"/>
              </a:rPr>
              <a:t>. Cho </a:t>
            </a:r>
            <a:r>
              <a:rPr lang="en-US" sz="3000" dirty="0" err="1" smtClean="0">
                <a:latin typeface="Arial" panose="020B0604020202020204" pitchFamily="34" charset="0"/>
                <a:cs typeface="Arial" panose="020B0604020202020204" pitchFamily="34" charset="0"/>
              </a:rPr>
              <a:t>biết</a:t>
            </a:r>
            <a:r>
              <a:rPr lang="en-US" sz="3000" dirty="0" smtClean="0">
                <a:latin typeface="Arial" panose="020B0604020202020204" pitchFamily="34" charset="0"/>
                <a:cs typeface="Arial" panose="020B0604020202020204" pitchFamily="34" charset="0"/>
              </a:rPr>
              <a:t> </a:t>
            </a:r>
            <a:r>
              <a:rPr lang="vi-VN" sz="3000" dirty="0" smtClean="0">
                <a:latin typeface="Arial" panose="020B0604020202020204" pitchFamily="34" charset="0"/>
                <a:cs typeface="Arial" panose="020B0604020202020204" pitchFamily="34" charset="0"/>
              </a:rPr>
              <a:t>pT</a:t>
            </a:r>
            <a:r>
              <a:rPr lang="vi-VN" sz="3000" baseline="-25000" dirty="0" smtClean="0">
                <a:latin typeface="Arial" panose="020B0604020202020204" pitchFamily="34" charset="0"/>
                <a:cs typeface="Arial" panose="020B0604020202020204" pitchFamily="34" charset="0"/>
              </a:rPr>
              <a:t>AgI</a:t>
            </a:r>
            <a:r>
              <a:rPr lang="vi-VN" sz="3000" dirty="0" smtClean="0">
                <a:latin typeface="Arial" panose="020B0604020202020204" pitchFamily="34" charset="0"/>
                <a:cs typeface="Arial" panose="020B0604020202020204" pitchFamily="34" charset="0"/>
              </a:rPr>
              <a:t> =16 </a:t>
            </a:r>
            <a:r>
              <a:rPr lang="en-US" sz="3000" dirty="0" smtClean="0">
                <a:latin typeface="Arial" panose="020B0604020202020204" pitchFamily="34" charset="0"/>
                <a:cs typeface="Arial" panose="020B0604020202020204" pitchFamily="34" charset="0"/>
              </a:rPr>
              <a:t>.</a:t>
            </a:r>
            <a:endParaRPr lang="vi-VN" sz="3000" dirty="0">
              <a:latin typeface="Arial" panose="020B0604020202020204" pitchFamily="34" charset="0"/>
              <a:cs typeface="Arial" panose="020B0604020202020204" pitchFamily="34" charset="0"/>
            </a:endParaRPr>
          </a:p>
          <a:p>
            <a:pPr marL="514350" indent="-514350">
              <a:buFont typeface="+mj-lt"/>
              <a:buAutoNum type="alphaUcPeriod"/>
            </a:pPr>
            <a:endParaRPr lang="vi-VN" sz="3000" dirty="0"/>
          </a:p>
          <a:p>
            <a:pPr marL="0" indent="0">
              <a:buNone/>
            </a:pP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583474" y="3874837"/>
                <a:ext cx="11142617" cy="614142"/>
              </a:xfrm>
              <a:prstGeom prst="rect">
                <a:avLst/>
              </a:prstGeom>
              <a:noFill/>
            </p:spPr>
            <p:txBody>
              <a:bodyPr wrap="square" rtlCol="0">
                <a:spAutoFit/>
              </a:bodyPr>
              <a:lstStyle/>
              <a:p>
                <a:r>
                  <a:rPr lang="en-US" sz="2800" dirty="0" smtClean="0">
                    <a:solidFill>
                      <a:srgbClr val="C00000"/>
                    </a:solidFill>
                    <a:latin typeface="Arial" panose="020B0604020202020204" pitchFamily="34" charset="0"/>
                    <a:cs typeface="Arial" panose="020B0604020202020204" pitchFamily="34" charset="0"/>
                  </a:rPr>
                  <a:t>(-)</a:t>
                </a:r>
                <a:r>
                  <a:rPr lang="vi-VN" sz="2800" dirty="0">
                    <a:solidFill>
                      <a:srgbClr val="C00000"/>
                    </a:solidFill>
                  </a:rPr>
                  <a:t> </a:t>
                </a:r>
                <a:r>
                  <a:rPr lang="en-US" sz="2800" dirty="0" smtClean="0">
                    <a:solidFill>
                      <a:srgbClr val="C00000"/>
                    </a:solidFill>
                  </a:rPr>
                  <a:t>  </a:t>
                </a:r>
                <a:r>
                  <a:rPr lang="vi-VN" sz="2800" dirty="0" smtClean="0">
                    <a:solidFill>
                      <a:srgbClr val="C00000"/>
                    </a:solidFill>
                  </a:rPr>
                  <a:t>Ag</a:t>
                </a:r>
                <a:r>
                  <a:rPr lang="en-US" sz="2800" dirty="0" smtClean="0">
                    <a:solidFill>
                      <a:srgbClr val="C00000"/>
                    </a:solidFill>
                  </a:rPr>
                  <a:t> </a:t>
                </a:r>
                <a:r>
                  <a:rPr lang="vi-VN" sz="2800" dirty="0" smtClean="0">
                    <a:solidFill>
                      <a:srgbClr val="C00000"/>
                    </a:solidFill>
                  </a:rPr>
                  <a:t>|</a:t>
                </a:r>
                <a:r>
                  <a:rPr lang="en-US" sz="2800" dirty="0" smtClean="0">
                    <a:solidFill>
                      <a:srgbClr val="C00000"/>
                    </a:solidFill>
                  </a:rPr>
                  <a:t> </a:t>
                </a:r>
                <a:r>
                  <a:rPr lang="vi-VN" sz="2800" dirty="0" smtClean="0">
                    <a:solidFill>
                      <a:srgbClr val="C00000"/>
                    </a:solidFill>
                  </a:rPr>
                  <a:t>dd </a:t>
                </a:r>
                <a:r>
                  <a:rPr lang="vi-VN" sz="2800" dirty="0">
                    <a:solidFill>
                      <a:srgbClr val="C00000"/>
                    </a:solidFill>
                  </a:rPr>
                  <a:t>AgI </a:t>
                </a:r>
                <a:r>
                  <a:rPr lang="en-US" sz="2800" baseline="-25000" dirty="0" err="1" smtClean="0">
                    <a:solidFill>
                      <a:srgbClr val="C00000"/>
                    </a:solidFill>
                  </a:rPr>
                  <a:t>bh</a:t>
                </a:r>
                <a:r>
                  <a:rPr lang="en-US" sz="2800" dirty="0" smtClean="0">
                    <a:solidFill>
                      <a:srgbClr val="C00000"/>
                    </a:solidFill>
                  </a:rPr>
                  <a:t> ,[Ag</a:t>
                </a:r>
                <a:r>
                  <a:rPr lang="en-US" sz="2800" baseline="30000" dirty="0" smtClean="0">
                    <a:solidFill>
                      <a:srgbClr val="C00000"/>
                    </a:solidFill>
                  </a:rPr>
                  <a:t>+</a:t>
                </a:r>
                <a:r>
                  <a:rPr lang="en-US" sz="2800" dirty="0" smtClean="0">
                    <a:solidFill>
                      <a:srgbClr val="C00000"/>
                    </a:solidFill>
                  </a:rPr>
                  <a:t>]</a:t>
                </a:r>
                <a:r>
                  <a:rPr lang="en-US" sz="2800" baseline="-25000" dirty="0" err="1" smtClean="0">
                    <a:solidFill>
                      <a:srgbClr val="C00000"/>
                    </a:solidFill>
                  </a:rPr>
                  <a:t>bh</a:t>
                </a:r>
                <a:r>
                  <a:rPr lang="en-US" sz="2800" dirty="0" smtClean="0">
                    <a:solidFill>
                      <a:srgbClr val="C00000"/>
                    </a:solidFill>
                  </a:rPr>
                  <a:t> = </a:t>
                </a:r>
                <a14:m>
                  <m:oMath xmlns:m="http://schemas.openxmlformats.org/officeDocument/2006/math">
                    <m:rad>
                      <m:radPr>
                        <m:degHide m:val="on"/>
                        <m:ctrlPr>
                          <a:rPr lang="en-US" sz="2800" i="1" smtClean="0">
                            <a:solidFill>
                              <a:srgbClr val="C00000"/>
                            </a:solidFill>
                            <a:latin typeface="Cambria Math" panose="02040503050406030204" pitchFamily="18" charset="0"/>
                          </a:rPr>
                        </m:ctrlPr>
                      </m:radPr>
                      <m:deg/>
                      <m:e>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𝑇</m:t>
                            </m:r>
                          </m:e>
                          <m:sub>
                            <m:r>
                              <a:rPr lang="en-US" sz="2800" b="0" i="1" smtClean="0">
                                <a:solidFill>
                                  <a:srgbClr val="C00000"/>
                                </a:solidFill>
                                <a:latin typeface="Cambria Math" panose="02040503050406030204" pitchFamily="18" charset="0"/>
                              </a:rPr>
                              <m:t>𝐴𝑔𝐼</m:t>
                            </m:r>
                          </m:sub>
                        </m:sSub>
                      </m:e>
                    </m:rad>
                  </m:oMath>
                </a14:m>
                <a:r>
                  <a:rPr lang="en-US" sz="2800" dirty="0" smtClean="0">
                    <a:solidFill>
                      <a:srgbClr val="C00000"/>
                    </a:solidFill>
                    <a:latin typeface="Arial" panose="020B0604020202020204" pitchFamily="34" charset="0"/>
                    <a:cs typeface="Arial" panose="020B0604020202020204" pitchFamily="34" charset="0"/>
                  </a:rPr>
                  <a:t>  = 10</a:t>
                </a:r>
                <a:r>
                  <a:rPr lang="en-US" sz="2800" baseline="30000" dirty="0" smtClean="0">
                    <a:solidFill>
                      <a:srgbClr val="C00000"/>
                    </a:solidFill>
                    <a:latin typeface="Arial" panose="020B0604020202020204" pitchFamily="34" charset="0"/>
                    <a:cs typeface="Arial" panose="020B0604020202020204" pitchFamily="34" charset="0"/>
                  </a:rPr>
                  <a:t>-8</a:t>
                </a:r>
                <a:r>
                  <a:rPr lang="en-US" sz="2800" dirty="0" smtClean="0">
                    <a:solidFill>
                      <a:srgbClr val="C00000"/>
                    </a:solidFill>
                    <a:latin typeface="Arial" panose="020B0604020202020204" pitchFamily="34" charset="0"/>
                    <a:cs typeface="Arial" panose="020B0604020202020204" pitchFamily="34" charset="0"/>
                  </a:rPr>
                  <a:t>M</a:t>
                </a:r>
                <a:r>
                  <a:rPr lang="en-US" sz="2800" baseline="30000" dirty="0" smtClean="0">
                    <a:solidFill>
                      <a:srgbClr val="C00000"/>
                    </a:solidFill>
                    <a:latin typeface="Arial" panose="020B0604020202020204" pitchFamily="34" charset="0"/>
                    <a:cs typeface="Arial" panose="020B0604020202020204" pitchFamily="34" charset="0"/>
                  </a:rPr>
                  <a:t> </a:t>
                </a:r>
                <a:r>
                  <a:rPr lang="en-US" sz="2800" dirty="0" smtClean="0">
                    <a:solidFill>
                      <a:srgbClr val="C00000"/>
                    </a:solidFill>
                    <a:latin typeface="Arial" panose="020B0604020202020204" pitchFamily="34" charset="0"/>
                    <a:cs typeface="Arial" panose="020B0604020202020204" pitchFamily="34" charset="0"/>
                  </a:rPr>
                  <a:t> </a:t>
                </a:r>
                <a:r>
                  <a:rPr lang="en-US" sz="2800" dirty="0" smtClean="0">
                    <a:solidFill>
                      <a:srgbClr val="C00000"/>
                    </a:solidFill>
                    <a:latin typeface="Arial" panose="020B0604020202020204" pitchFamily="34" charset="0"/>
                    <a:cs typeface="Arial" panose="020B0604020202020204" pitchFamily="34" charset="0"/>
                    <a:sym typeface="Symbol" panose="05050102010706020507" pitchFamily="18" charset="2"/>
                  </a:rPr>
                  <a:t>  </a:t>
                </a:r>
                <a:r>
                  <a:rPr lang="vi-VN" sz="2800" dirty="0" smtClean="0">
                    <a:solidFill>
                      <a:srgbClr val="C00000"/>
                    </a:solidFill>
                  </a:rPr>
                  <a:t>dd </a:t>
                </a:r>
                <a:r>
                  <a:rPr lang="vi-VN" sz="2800" dirty="0">
                    <a:solidFill>
                      <a:srgbClr val="C00000"/>
                    </a:solidFill>
                  </a:rPr>
                  <a:t>AgNO</a:t>
                </a:r>
                <a:r>
                  <a:rPr lang="vi-VN" sz="2800" baseline="-25000" dirty="0">
                    <a:solidFill>
                      <a:srgbClr val="C00000"/>
                    </a:solidFill>
                  </a:rPr>
                  <a:t>3</a:t>
                </a:r>
                <a:r>
                  <a:rPr lang="vi-VN" sz="2800" baseline="30000" dirty="0">
                    <a:solidFill>
                      <a:srgbClr val="C00000"/>
                    </a:solidFill>
                  </a:rPr>
                  <a:t> </a:t>
                </a:r>
                <a:r>
                  <a:rPr lang="vi-VN" sz="2800" dirty="0" smtClean="0">
                    <a:solidFill>
                      <a:srgbClr val="C00000"/>
                    </a:solidFill>
                  </a:rPr>
                  <a:t>1M</a:t>
                </a:r>
                <a:r>
                  <a:rPr lang="en-US" sz="2800" dirty="0" smtClean="0">
                    <a:solidFill>
                      <a:srgbClr val="C00000"/>
                    </a:solidFill>
                  </a:rPr>
                  <a:t>  </a:t>
                </a:r>
                <a:r>
                  <a:rPr lang="en-US" sz="2800" dirty="0" smtClean="0">
                    <a:solidFill>
                      <a:srgbClr val="C00000"/>
                    </a:solidFill>
                    <a:latin typeface="Arial" panose="020B0604020202020204" pitchFamily="34" charset="0"/>
                    <a:cs typeface="Arial" panose="020B0604020202020204" pitchFamily="34" charset="0"/>
                    <a:sym typeface="Symbol" panose="05050102010706020507" pitchFamily="18" charset="2"/>
                  </a:rPr>
                  <a:t> Ag</a:t>
                </a:r>
                <a:r>
                  <a:rPr lang="en-US" sz="2800" dirty="0" smtClean="0">
                    <a:solidFill>
                      <a:srgbClr val="C00000"/>
                    </a:solidFill>
                    <a:latin typeface="Arial" panose="020B0604020202020204" pitchFamily="34" charset="0"/>
                    <a:cs typeface="Arial" panose="020B0604020202020204" pitchFamily="34" charset="0"/>
                  </a:rPr>
                  <a:t> (+)</a:t>
                </a:r>
                <a:endParaRPr lang="en-US" sz="2800" dirty="0">
                  <a:solidFill>
                    <a:srgbClr val="C00000"/>
                  </a:solidFill>
                  <a:latin typeface="Arial" panose="020B0604020202020204" pitchFamily="34" charset="0"/>
                  <a:cs typeface="Arial" panose="020B0604020202020204" pitchFamily="34"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583474" y="3874837"/>
                <a:ext cx="11142617" cy="614142"/>
              </a:xfrm>
              <a:prstGeom prst="rect">
                <a:avLst/>
              </a:prstGeom>
              <a:blipFill>
                <a:blip r:embed="rId2"/>
                <a:stretch>
                  <a:fillRect l="-1149" t="-6000" b="-21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808515" y="5098103"/>
                <a:ext cx="9940834" cy="700705"/>
              </a:xfrm>
              <a:prstGeom prst="rect">
                <a:avLst/>
              </a:prstGeom>
              <a:noFill/>
            </p:spPr>
            <p:txBody>
              <a:bodyPr wrap="square" rtlCol="0">
                <a:spAutoFit/>
              </a:bodyPr>
              <a:lstStyle/>
              <a:p>
                <a:r>
                  <a:rPr lang="en-US" sz="2800" dirty="0" smtClean="0">
                    <a:solidFill>
                      <a:srgbClr val="0000CC"/>
                    </a:solidFill>
                    <a:latin typeface="Arial" panose="020B0604020202020204" pitchFamily="34" charset="0"/>
                    <a:cs typeface="Arial" panose="020B0604020202020204" pitchFamily="34" charset="0"/>
                  </a:rPr>
                  <a:t>Ở 25</a:t>
                </a:r>
                <a:r>
                  <a:rPr lang="en-US" sz="2800" baseline="30000" dirty="0" smtClean="0">
                    <a:solidFill>
                      <a:srgbClr val="0000CC"/>
                    </a:solidFill>
                    <a:latin typeface="Arial" panose="020B0604020202020204" pitchFamily="34" charset="0"/>
                    <a:cs typeface="Arial" panose="020B0604020202020204" pitchFamily="34" charset="0"/>
                  </a:rPr>
                  <a:t>0</a:t>
                </a:r>
                <a:r>
                  <a:rPr lang="en-US" sz="2800" dirty="0" smtClean="0">
                    <a:solidFill>
                      <a:srgbClr val="0000CC"/>
                    </a:solidFill>
                    <a:latin typeface="Arial" panose="020B0604020202020204" pitchFamily="34" charset="0"/>
                    <a:cs typeface="Arial" panose="020B0604020202020204" pitchFamily="34" charset="0"/>
                  </a:rPr>
                  <a:t>C, E = 0,059.lg</a:t>
                </a:r>
                <a14:m>
                  <m:oMath xmlns:m="http://schemas.openxmlformats.org/officeDocument/2006/math">
                    <m:f>
                      <m:fPr>
                        <m:ctrlPr>
                          <a:rPr lang="en-US" sz="2800" i="1" smtClean="0">
                            <a:solidFill>
                              <a:srgbClr val="0000CC"/>
                            </a:solidFill>
                            <a:latin typeface="Cambria Math" panose="02040503050406030204" pitchFamily="18" charset="0"/>
                            <a:cs typeface="Arial" panose="020B0604020202020204" pitchFamily="34" charset="0"/>
                          </a:rPr>
                        </m:ctrlPr>
                      </m:fPr>
                      <m:num>
                        <m:r>
                          <a:rPr lang="en-US" sz="2800" b="0" i="1" smtClean="0">
                            <a:solidFill>
                              <a:srgbClr val="0000CC"/>
                            </a:solidFill>
                            <a:latin typeface="Cambria Math" panose="02040503050406030204" pitchFamily="18" charset="0"/>
                            <a:cs typeface="Arial" panose="020B0604020202020204" pitchFamily="34" charset="0"/>
                          </a:rPr>
                          <m:t>1</m:t>
                        </m:r>
                      </m:num>
                      <m:den>
                        <m:sSup>
                          <m:sSupPr>
                            <m:ctrlPr>
                              <a:rPr lang="en-US" sz="2800" i="1" smtClean="0">
                                <a:solidFill>
                                  <a:srgbClr val="0000CC"/>
                                </a:solidFill>
                                <a:latin typeface="Cambria Math" panose="02040503050406030204" pitchFamily="18" charset="0"/>
                                <a:cs typeface="Arial" panose="020B0604020202020204" pitchFamily="34" charset="0"/>
                              </a:rPr>
                            </m:ctrlPr>
                          </m:sSupPr>
                          <m:e>
                            <m:r>
                              <a:rPr lang="en-US" sz="2800" b="0" i="1" smtClean="0">
                                <a:solidFill>
                                  <a:srgbClr val="0000CC"/>
                                </a:solidFill>
                                <a:latin typeface="Cambria Math" panose="02040503050406030204" pitchFamily="18" charset="0"/>
                                <a:cs typeface="Arial" panose="020B0604020202020204" pitchFamily="34" charset="0"/>
                              </a:rPr>
                              <m:t>10</m:t>
                            </m:r>
                          </m:e>
                          <m:sup>
                            <m:r>
                              <a:rPr lang="en-US" sz="2800" b="0" i="1" smtClean="0">
                                <a:solidFill>
                                  <a:srgbClr val="0000CC"/>
                                </a:solidFill>
                                <a:latin typeface="Cambria Math" panose="02040503050406030204" pitchFamily="18" charset="0"/>
                                <a:cs typeface="Arial" panose="020B0604020202020204" pitchFamily="34" charset="0"/>
                              </a:rPr>
                              <m:t>−8</m:t>
                            </m:r>
                          </m:sup>
                        </m:sSup>
                      </m:den>
                    </m:f>
                  </m:oMath>
                </a14:m>
                <a:r>
                  <a:rPr lang="en-US" sz="2800" dirty="0" smtClean="0">
                    <a:solidFill>
                      <a:srgbClr val="0000CC"/>
                    </a:solidFill>
                    <a:latin typeface="Arial" panose="020B0604020202020204" pitchFamily="34" charset="0"/>
                    <a:cs typeface="Arial" panose="020B0604020202020204" pitchFamily="34" charset="0"/>
                  </a:rPr>
                  <a:t> = 0,472 V </a:t>
                </a:r>
                <a:endParaRPr lang="en-US" sz="2800" dirty="0">
                  <a:solidFill>
                    <a:srgbClr val="0000CC"/>
                  </a:solidFill>
                  <a:latin typeface="Arial" panose="020B0604020202020204" pitchFamily="34" charset="0"/>
                  <a:cs typeface="Arial" panose="020B060402020202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808515" y="5098103"/>
                <a:ext cx="9940834" cy="700705"/>
              </a:xfrm>
              <a:prstGeom prst="rect">
                <a:avLst/>
              </a:prstGeom>
              <a:blipFill>
                <a:blip r:embed="rId3"/>
                <a:stretch>
                  <a:fillRect l="-1288" b="-9565"/>
                </a:stretch>
              </a:blipFill>
            </p:spPr>
            <p:txBody>
              <a:bodyPr/>
              <a:lstStyle/>
              <a:p>
                <a:r>
                  <a:rPr lang="en-US">
                    <a:noFill/>
                  </a:rPr>
                  <a:t> </a:t>
                </a:r>
              </a:p>
            </p:txBody>
          </p:sp>
        </mc:Fallback>
      </mc:AlternateContent>
    </p:spTree>
    <p:extLst>
      <p:ext uri="{BB962C8B-B14F-4D97-AF65-F5344CB8AC3E}">
        <p14:creationId xmlns:p14="http://schemas.microsoft.com/office/powerpoint/2010/main" val="185201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2D90-7D66-41E4-A240-59296EDBB56C}"/>
              </a:ext>
            </a:extLst>
          </p:cNvPr>
          <p:cNvSpPr>
            <a:spLocks noGrp="1"/>
          </p:cNvSpPr>
          <p:nvPr>
            <p:ph type="title"/>
          </p:nvPr>
        </p:nvSpPr>
        <p:spPr>
          <a:xfrm>
            <a:off x="0" y="2322414"/>
            <a:ext cx="12344400" cy="1795244"/>
          </a:xfrm>
        </p:spPr>
        <p:txBody>
          <a:bodyPr>
            <a:normAutofit fontScale="90000"/>
          </a:bodyPr>
          <a:lstStyle/>
          <a:p>
            <a:pPr>
              <a:lnSpc>
                <a:spcPct val="150000"/>
              </a:lnSpc>
            </a:pPr>
            <a:r>
              <a:rPr lang="en-US" sz="3200" b="1" dirty="0" err="1">
                <a:latin typeface="Arial" panose="020B0604020202020204" pitchFamily="34" charset="0"/>
                <a:cs typeface="Arial" panose="020B0604020202020204" pitchFamily="34" charset="0"/>
              </a:rPr>
              <a:t>Câu</a:t>
            </a:r>
            <a:r>
              <a:rPr lang="en-US" sz="3200" b="1" dirty="0">
                <a:latin typeface="Arial" panose="020B0604020202020204" pitchFamily="34" charset="0"/>
                <a:cs typeface="Arial" panose="020B0604020202020204" pitchFamily="34" charset="0"/>
              </a:rPr>
              <a:t> 2.</a:t>
            </a:r>
            <a:r>
              <a:rPr lang="en-US" sz="32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Chọn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a:t>
            </a:r>
            <a:r>
              <a:rPr lang="en-US" sz="3600" dirty="0" err="1" smtClean="0">
                <a:latin typeface="Arial" panose="020B0604020202020204" pitchFamily="34" charset="0"/>
                <a:cs typeface="Arial" panose="020B0604020202020204" pitchFamily="34" charset="0"/>
              </a:rPr>
              <a:t>hát</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biểu</a:t>
            </a:r>
            <a:r>
              <a:rPr lang="en-US" sz="3600" dirty="0" smtClean="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đúng</a:t>
            </a:r>
            <a:r>
              <a:rPr lang="en-US" sz="3600" b="1" dirty="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a:solidFill>
                  <a:srgbClr val="CC00FF"/>
                </a:solidFill>
                <a:latin typeface="Arial" panose="020B0604020202020204" pitchFamily="34" charset="0"/>
                <a:cs typeface="Arial" panose="020B0604020202020204" pitchFamily="34" charset="0"/>
              </a:rPr>
              <a:t>1.H</a:t>
            </a:r>
            <a:r>
              <a:rPr lang="es-ES" sz="3600" dirty="0">
                <a:solidFill>
                  <a:srgbClr val="CC00FF"/>
                </a:solidFill>
                <a:latin typeface="Arial" panose="020B0604020202020204" pitchFamily="34" charset="0"/>
                <a:cs typeface="Arial" panose="020B0604020202020204" pitchFamily="34" charset="0"/>
              </a:rPr>
              <a:t>, U, S </a:t>
            </a:r>
            <a:r>
              <a:rPr lang="es-ES" sz="3600" dirty="0" err="1">
                <a:solidFill>
                  <a:srgbClr val="CC00FF"/>
                </a:solidFill>
                <a:latin typeface="Arial" panose="020B0604020202020204" pitchFamily="34" charset="0"/>
                <a:cs typeface="Arial" panose="020B0604020202020204" pitchFamily="34" charset="0"/>
              </a:rPr>
              <a:t>là</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hàm</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trạng</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thái</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có</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thuộc</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tính</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dung</a:t>
            </a:r>
            <a:r>
              <a:rPr lang="es-ES" sz="3600" dirty="0">
                <a:solidFill>
                  <a:srgbClr val="CC00FF"/>
                </a:solidFill>
                <a:latin typeface="Arial" panose="020B0604020202020204" pitchFamily="34" charset="0"/>
                <a:cs typeface="Arial" panose="020B0604020202020204" pitchFamily="34" charset="0"/>
              </a:rPr>
              <a:t> </a:t>
            </a:r>
            <a:r>
              <a:rPr lang="es-ES" sz="3600" dirty="0" err="1">
                <a:solidFill>
                  <a:srgbClr val="CC00FF"/>
                </a:solidFill>
                <a:latin typeface="Arial" panose="020B0604020202020204" pitchFamily="34" charset="0"/>
                <a:cs typeface="Arial" panose="020B0604020202020204" pitchFamily="34" charset="0"/>
              </a:rPr>
              <a:t>độ</a:t>
            </a:r>
            <a:r>
              <a:rPr lang="es-ES" sz="3600" dirty="0">
                <a:solidFill>
                  <a:srgbClr val="CC00FF"/>
                </a:solidFill>
                <a:latin typeface="Arial" panose="020B0604020202020204" pitchFamily="34" charset="0"/>
                <a:cs typeface="Arial" panose="020B0604020202020204" pitchFamily="34" charset="0"/>
              </a:rPr>
              <a:t>.</a:t>
            </a:r>
            <a:r>
              <a:rPr lang="en-US" sz="3600" dirty="0">
                <a:solidFill>
                  <a:srgbClr val="CC00FF"/>
                </a:solidFill>
                <a:latin typeface="Arial" panose="020B0604020202020204" pitchFamily="34" charset="0"/>
                <a:cs typeface="Arial" panose="020B0604020202020204" pitchFamily="34" charset="0"/>
              </a:rPr>
              <a:t/>
            </a:r>
            <a:br>
              <a:rPr lang="en-US" sz="3600" dirty="0">
                <a:solidFill>
                  <a:srgbClr val="CC00FF"/>
                </a:solidFill>
                <a:latin typeface="Arial" panose="020B0604020202020204" pitchFamily="34" charset="0"/>
                <a:cs typeface="Arial" panose="020B0604020202020204" pitchFamily="34" charset="0"/>
              </a:rPr>
            </a:br>
            <a:r>
              <a:rPr lang="en-US" sz="3600" dirty="0">
                <a:solidFill>
                  <a:srgbClr val="3366FF"/>
                </a:solidFill>
                <a:latin typeface="Arial" panose="020B0604020202020204" pitchFamily="34" charset="0"/>
                <a:cs typeface="Arial" panose="020B0604020202020204" pitchFamily="34" charset="0"/>
              </a:rPr>
              <a:t>2.</a:t>
            </a:r>
            <a:r>
              <a:rPr lang="es-ES" sz="3600" dirty="0" err="1">
                <a:solidFill>
                  <a:srgbClr val="3366FF"/>
                </a:solidFill>
                <a:latin typeface="Arial" panose="020B0604020202020204" pitchFamily="34" charset="0"/>
                <a:cs typeface="Arial" panose="020B0604020202020204" pitchFamily="34" charset="0"/>
              </a:rPr>
              <a:t>Thế</a:t>
            </a:r>
            <a:r>
              <a:rPr lang="es-ES" sz="3600" dirty="0">
                <a:solidFill>
                  <a:srgbClr val="3366FF"/>
                </a:solidFill>
                <a:latin typeface="Arial" panose="020B0604020202020204" pitchFamily="34" charset="0"/>
                <a:cs typeface="Arial" panose="020B0604020202020204" pitchFamily="34" charset="0"/>
              </a:rPr>
              <a:t> </a:t>
            </a:r>
            <a:r>
              <a:rPr lang="es-ES" sz="3600" dirty="0" err="1">
                <a:solidFill>
                  <a:srgbClr val="3366FF"/>
                </a:solidFill>
                <a:latin typeface="Arial" panose="020B0604020202020204" pitchFamily="34" charset="0"/>
                <a:cs typeface="Arial" panose="020B0604020202020204" pitchFamily="34" charset="0"/>
              </a:rPr>
              <a:t>khử</a:t>
            </a:r>
            <a:r>
              <a:rPr lang="es-ES" sz="3600" dirty="0">
                <a:solidFill>
                  <a:srgbClr val="3366FF"/>
                </a:solidFill>
                <a:latin typeface="Arial" panose="020B0604020202020204" pitchFamily="34" charset="0"/>
                <a:cs typeface="Arial" panose="020B0604020202020204" pitchFamily="34" charset="0"/>
              </a:rPr>
              <a:t> </a:t>
            </a:r>
            <a:r>
              <a:rPr lang="es-ES" sz="3600" dirty="0" err="1">
                <a:solidFill>
                  <a:srgbClr val="3366FF"/>
                </a:solidFill>
                <a:latin typeface="Arial" panose="020B0604020202020204" pitchFamily="34" charset="0"/>
                <a:cs typeface="Arial" panose="020B0604020202020204" pitchFamily="34" charset="0"/>
              </a:rPr>
              <a:t>là</a:t>
            </a:r>
            <a:r>
              <a:rPr lang="es-ES" sz="3600" dirty="0">
                <a:solidFill>
                  <a:srgbClr val="3366FF"/>
                </a:solidFill>
                <a:latin typeface="Arial" panose="020B0604020202020204" pitchFamily="34" charset="0"/>
                <a:cs typeface="Arial" panose="020B0604020202020204" pitchFamily="34" charset="0"/>
              </a:rPr>
              <a:t> </a:t>
            </a:r>
            <a:r>
              <a:rPr lang="es-ES" sz="3600" dirty="0" err="1">
                <a:solidFill>
                  <a:srgbClr val="3366FF"/>
                </a:solidFill>
                <a:latin typeface="Arial" panose="020B0604020202020204" pitchFamily="34" charset="0"/>
                <a:cs typeface="Arial" panose="020B0604020202020204" pitchFamily="34" charset="0"/>
              </a:rPr>
              <a:t>hàm</a:t>
            </a:r>
            <a:r>
              <a:rPr lang="es-ES" sz="3600" dirty="0">
                <a:solidFill>
                  <a:srgbClr val="3366FF"/>
                </a:solidFill>
                <a:latin typeface="Arial" panose="020B0604020202020204" pitchFamily="34" charset="0"/>
                <a:cs typeface="Arial" panose="020B0604020202020204" pitchFamily="34" charset="0"/>
              </a:rPr>
              <a:t> </a:t>
            </a:r>
            <a:r>
              <a:rPr lang="es-ES" sz="3600" dirty="0" err="1">
                <a:solidFill>
                  <a:srgbClr val="3366FF"/>
                </a:solidFill>
                <a:latin typeface="Arial" panose="020B0604020202020204" pitchFamily="34" charset="0"/>
                <a:cs typeface="Arial" panose="020B0604020202020204" pitchFamily="34" charset="0"/>
              </a:rPr>
              <a:t>trạng</a:t>
            </a:r>
            <a:r>
              <a:rPr lang="es-ES" sz="3600" dirty="0">
                <a:solidFill>
                  <a:srgbClr val="3366FF"/>
                </a:solidFill>
                <a:latin typeface="Arial" panose="020B0604020202020204" pitchFamily="34" charset="0"/>
                <a:cs typeface="Arial" panose="020B0604020202020204" pitchFamily="34" charset="0"/>
              </a:rPr>
              <a:t> </a:t>
            </a:r>
            <a:r>
              <a:rPr lang="es-ES" sz="3600" dirty="0" err="1">
                <a:solidFill>
                  <a:srgbClr val="3366FF"/>
                </a:solidFill>
                <a:latin typeface="Arial" panose="020B0604020202020204" pitchFamily="34" charset="0"/>
                <a:cs typeface="Arial" panose="020B0604020202020204" pitchFamily="34" charset="0"/>
              </a:rPr>
              <a:t>thái</a:t>
            </a:r>
            <a:r>
              <a:rPr lang="es-ES" sz="3600" dirty="0">
                <a:solidFill>
                  <a:srgbClr val="3366FF"/>
                </a:solidFill>
                <a:latin typeface="Arial" panose="020B0604020202020204" pitchFamily="34" charset="0"/>
                <a:cs typeface="Arial" panose="020B0604020202020204" pitchFamily="34" charset="0"/>
              </a:rPr>
              <a:t> c</a:t>
            </a:r>
            <a:r>
              <a:rPr lang="vi-VN" sz="3600" dirty="0">
                <a:solidFill>
                  <a:srgbClr val="3366FF"/>
                </a:solidFill>
                <a:latin typeface="Arial" panose="020B0604020202020204" pitchFamily="34" charset="0"/>
                <a:cs typeface="Arial" panose="020B0604020202020204" pitchFamily="34" charset="0"/>
              </a:rPr>
              <a:t>ó </a:t>
            </a:r>
            <a:r>
              <a:rPr lang="es-ES" sz="3600" dirty="0" err="1">
                <a:solidFill>
                  <a:srgbClr val="3366FF"/>
                </a:solidFill>
                <a:latin typeface="Arial" panose="020B0604020202020204" pitchFamily="34" charset="0"/>
                <a:cs typeface="Arial" panose="020B0604020202020204" pitchFamily="34" charset="0"/>
              </a:rPr>
              <a:t>thu</a:t>
            </a:r>
            <a:r>
              <a:rPr lang="vi-VN" sz="3600" dirty="0">
                <a:solidFill>
                  <a:srgbClr val="3366FF"/>
                </a:solidFill>
                <a:latin typeface="Arial" panose="020B0604020202020204" pitchFamily="34" charset="0"/>
                <a:cs typeface="Arial" panose="020B0604020202020204" pitchFamily="34" charset="0"/>
              </a:rPr>
              <a:t>ộ</a:t>
            </a:r>
            <a:r>
              <a:rPr lang="es-ES" sz="3600" dirty="0">
                <a:solidFill>
                  <a:srgbClr val="3366FF"/>
                </a:solidFill>
                <a:latin typeface="Arial" panose="020B0604020202020204" pitchFamily="34" charset="0"/>
                <a:cs typeface="Arial" panose="020B0604020202020204" pitchFamily="34" charset="0"/>
              </a:rPr>
              <a:t>c </a:t>
            </a:r>
            <a:r>
              <a:rPr lang="es-ES" sz="3600" dirty="0" err="1">
                <a:solidFill>
                  <a:srgbClr val="3366FF"/>
                </a:solidFill>
                <a:latin typeface="Arial" panose="020B0604020202020204" pitchFamily="34" charset="0"/>
                <a:cs typeface="Arial" panose="020B0604020202020204" pitchFamily="34" charset="0"/>
              </a:rPr>
              <a:t>tính</a:t>
            </a:r>
            <a:r>
              <a:rPr lang="es-ES" sz="3600" dirty="0">
                <a:solidFill>
                  <a:srgbClr val="3366FF"/>
                </a:solidFill>
                <a:latin typeface="Arial" panose="020B0604020202020204" pitchFamily="34" charset="0"/>
                <a:cs typeface="Arial" panose="020B0604020202020204" pitchFamily="34" charset="0"/>
              </a:rPr>
              <a:t> </a:t>
            </a:r>
            <a:r>
              <a:rPr lang="es-ES" sz="3600" dirty="0" err="1">
                <a:solidFill>
                  <a:srgbClr val="3366FF"/>
                </a:solidFill>
                <a:latin typeface="Arial" panose="020B0604020202020204" pitchFamily="34" charset="0"/>
                <a:cs typeface="Arial" panose="020B0604020202020204" pitchFamily="34" charset="0"/>
              </a:rPr>
              <a:t>cư</a:t>
            </a:r>
            <a:r>
              <a:rPr lang="en-US" sz="3600" dirty="0" err="1">
                <a:solidFill>
                  <a:srgbClr val="3366FF"/>
                </a:solidFill>
                <a:latin typeface="Arial" panose="020B0604020202020204" pitchFamily="34" charset="0"/>
                <a:cs typeface="Arial" panose="020B0604020202020204" pitchFamily="34" charset="0"/>
              </a:rPr>
              <a:t>ờng</a:t>
            </a:r>
            <a:r>
              <a:rPr lang="es-ES" sz="3600" dirty="0">
                <a:solidFill>
                  <a:srgbClr val="3366FF"/>
                </a:solidFill>
                <a:latin typeface="Arial" panose="020B0604020202020204" pitchFamily="34" charset="0"/>
                <a:cs typeface="Arial" panose="020B0604020202020204" pitchFamily="34" charset="0"/>
              </a:rPr>
              <a:t> </a:t>
            </a:r>
            <a:r>
              <a:rPr lang="es-ES" sz="3600" dirty="0" err="1">
                <a:solidFill>
                  <a:srgbClr val="3366FF"/>
                </a:solidFill>
                <a:latin typeface="Arial" panose="020B0604020202020204" pitchFamily="34" charset="0"/>
                <a:cs typeface="Arial" panose="020B0604020202020204" pitchFamily="34" charset="0"/>
              </a:rPr>
              <a:t>độ</a:t>
            </a:r>
            <a:r>
              <a:rPr lang="es-ES" sz="3600" dirty="0">
                <a:solidFill>
                  <a:srgbClr val="3366FF"/>
                </a:solidFill>
                <a:latin typeface="Arial" panose="020B0604020202020204" pitchFamily="34" charset="0"/>
                <a:cs typeface="Arial" panose="020B0604020202020204" pitchFamily="34" charset="0"/>
              </a:rPr>
              <a:t>.</a:t>
            </a:r>
            <a:r>
              <a:rPr lang="en-US" sz="3600" dirty="0">
                <a:solidFill>
                  <a:srgbClr val="3366FF"/>
                </a:solidFill>
                <a:latin typeface="Arial" panose="020B0604020202020204" pitchFamily="34" charset="0"/>
                <a:cs typeface="Arial" panose="020B0604020202020204" pitchFamily="34" charset="0"/>
              </a:rPr>
              <a:t/>
            </a:r>
            <a:br>
              <a:rPr lang="en-US" sz="3600" dirty="0">
                <a:solidFill>
                  <a:srgbClr val="3366FF"/>
                </a:solidFill>
                <a:latin typeface="Arial" panose="020B0604020202020204" pitchFamily="34" charset="0"/>
                <a:cs typeface="Arial" panose="020B0604020202020204" pitchFamily="34" charset="0"/>
              </a:rPr>
            </a:br>
            <a:r>
              <a:rPr lang="en-US" sz="3600" dirty="0">
                <a:solidFill>
                  <a:srgbClr val="C00000"/>
                </a:solidFill>
                <a:latin typeface="Arial" panose="020B0604020202020204" pitchFamily="34" charset="0"/>
                <a:cs typeface="Arial" panose="020B0604020202020204" pitchFamily="34" charset="0"/>
              </a:rPr>
              <a:t>3.</a:t>
            </a:r>
            <a:r>
              <a:rPr lang="es-ES" sz="3600" dirty="0" err="1">
                <a:solidFill>
                  <a:srgbClr val="C00000"/>
                </a:solidFill>
                <a:latin typeface="Arial" panose="020B0604020202020204" pitchFamily="34" charset="0"/>
                <a:cs typeface="Arial" panose="020B0604020202020204" pitchFamily="34" charset="0"/>
              </a:rPr>
              <a:t>Nhiệt</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độ</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áp</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suất</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khối</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lượng</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riêng</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nồng</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độ</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là</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thông</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số</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dung</a:t>
            </a:r>
            <a:r>
              <a:rPr lang="es-ES" sz="3600" dirty="0">
                <a:solidFill>
                  <a:srgbClr val="C00000"/>
                </a:solidFill>
                <a:latin typeface="Arial" panose="020B0604020202020204" pitchFamily="34" charset="0"/>
                <a:cs typeface="Arial" panose="020B0604020202020204" pitchFamily="34" charset="0"/>
              </a:rPr>
              <a:t> </a:t>
            </a:r>
            <a:r>
              <a:rPr lang="es-ES" sz="3600" dirty="0" err="1">
                <a:solidFill>
                  <a:srgbClr val="C00000"/>
                </a:solidFill>
                <a:latin typeface="Arial" panose="020B0604020202020204" pitchFamily="34" charset="0"/>
                <a:cs typeface="Arial" panose="020B0604020202020204" pitchFamily="34" charset="0"/>
              </a:rPr>
              <a:t>độ</a:t>
            </a:r>
            <a:r>
              <a:rPr lang="es-ES" sz="3600" dirty="0">
                <a:solidFill>
                  <a:srgbClr val="C00000"/>
                </a:solidFill>
                <a:latin typeface="Arial" panose="020B0604020202020204" pitchFamily="34" charset="0"/>
                <a:cs typeface="Arial" panose="020B0604020202020204" pitchFamily="34" charset="0"/>
              </a:rPr>
              <a:t>.</a:t>
            </a:r>
            <a:r>
              <a:rPr lang="en-US" sz="3600" dirty="0">
                <a:solidFill>
                  <a:srgbClr val="C00000"/>
                </a:solidFill>
                <a:latin typeface="Arial" panose="020B0604020202020204" pitchFamily="34" charset="0"/>
                <a:cs typeface="Arial" panose="020B0604020202020204" pitchFamily="34" charset="0"/>
              </a:rPr>
              <a:t/>
            </a:r>
            <a:br>
              <a:rPr lang="en-US" sz="3600" dirty="0">
                <a:solidFill>
                  <a:srgbClr val="C00000"/>
                </a:solidFill>
                <a:latin typeface="Arial" panose="020B0604020202020204" pitchFamily="34" charset="0"/>
                <a:cs typeface="Arial" panose="020B0604020202020204" pitchFamily="34" charset="0"/>
              </a:rPr>
            </a:br>
            <a:r>
              <a:rPr lang="en-US" sz="3600" dirty="0">
                <a:solidFill>
                  <a:schemeClr val="accent6">
                    <a:lumMod val="50000"/>
                  </a:schemeClr>
                </a:solidFill>
                <a:latin typeface="Arial" panose="020B0604020202020204" pitchFamily="34" charset="0"/>
                <a:cs typeface="Arial" panose="020B0604020202020204" pitchFamily="34" charset="0"/>
              </a:rPr>
              <a:t>4.</a:t>
            </a:r>
            <a:r>
              <a:rPr lang="es-ES" sz="3600" dirty="0" err="1">
                <a:solidFill>
                  <a:schemeClr val="accent6">
                    <a:lumMod val="50000"/>
                  </a:schemeClr>
                </a:solidFill>
                <a:latin typeface="Arial" panose="020B0604020202020204" pitchFamily="34" charset="0"/>
                <a:cs typeface="Arial" panose="020B0604020202020204" pitchFamily="34" charset="0"/>
              </a:rPr>
              <a:t>Khối</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lượng</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thể</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tích</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là</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thông</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số</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cường</a:t>
            </a:r>
            <a:r>
              <a:rPr lang="es-ES" sz="3600" dirty="0">
                <a:solidFill>
                  <a:schemeClr val="accent6">
                    <a:lumMod val="50000"/>
                  </a:schemeClr>
                </a:solidFill>
                <a:latin typeface="Arial" panose="020B0604020202020204" pitchFamily="34" charset="0"/>
                <a:cs typeface="Arial" panose="020B0604020202020204" pitchFamily="34" charset="0"/>
              </a:rPr>
              <a:t> </a:t>
            </a:r>
            <a:r>
              <a:rPr lang="es-ES" sz="3600" dirty="0" err="1">
                <a:solidFill>
                  <a:schemeClr val="accent6">
                    <a:lumMod val="50000"/>
                  </a:schemeClr>
                </a:solidFill>
                <a:latin typeface="Arial" panose="020B0604020202020204" pitchFamily="34" charset="0"/>
                <a:cs typeface="Arial" panose="020B0604020202020204" pitchFamily="34" charset="0"/>
              </a:rPr>
              <a:t>độ</a:t>
            </a:r>
            <a:r>
              <a:rPr lang="es-ES" sz="3600" dirty="0">
                <a:solidFill>
                  <a:schemeClr val="accent6">
                    <a:lumMod val="50000"/>
                  </a:schemeClr>
                </a:solidFill>
                <a:latin typeface="Arial" panose="020B0604020202020204" pitchFamily="34" charset="0"/>
                <a:cs typeface="Arial" panose="020B0604020202020204" pitchFamily="34" charset="0"/>
              </a:rPr>
              <a:t>. </a:t>
            </a:r>
            <a:r>
              <a:rPr lang="en-US" sz="3600" dirty="0">
                <a:solidFill>
                  <a:schemeClr val="accent6">
                    <a:lumMod val="50000"/>
                  </a:schemeClr>
                </a:solidFill>
                <a:latin typeface="Arial" panose="020B0604020202020204" pitchFamily="34" charset="0"/>
                <a:cs typeface="Arial" panose="020B0604020202020204" pitchFamily="34" charset="0"/>
              </a:rPr>
              <a:t/>
            </a:r>
            <a:br>
              <a:rPr lang="en-US" sz="3600" dirty="0">
                <a:solidFill>
                  <a:schemeClr val="accent6">
                    <a:lumMod val="50000"/>
                  </a:schemeClr>
                </a:solidFill>
                <a:latin typeface="Arial" panose="020B0604020202020204" pitchFamily="34" charset="0"/>
                <a:cs typeface="Arial" panose="020B0604020202020204" pitchFamily="34" charset="0"/>
              </a:rPr>
            </a:br>
            <a:r>
              <a:rPr lang="en-US" sz="3600" dirty="0">
                <a:solidFill>
                  <a:schemeClr val="accent4">
                    <a:lumMod val="75000"/>
                  </a:schemeClr>
                </a:solidFill>
                <a:latin typeface="Arial" panose="020B0604020202020204" pitchFamily="34" charset="0"/>
                <a:cs typeface="Arial" panose="020B0604020202020204" pitchFamily="34" charset="0"/>
              </a:rPr>
              <a:t>5.</a:t>
            </a:r>
            <a:r>
              <a:rPr lang="es-ES" sz="3600" dirty="0" err="1">
                <a:solidFill>
                  <a:schemeClr val="accent4">
                    <a:lumMod val="75000"/>
                  </a:schemeClr>
                </a:solidFill>
                <a:latin typeface="Arial" panose="020B0604020202020204" pitchFamily="34" charset="0"/>
                <a:cs typeface="Arial" panose="020B0604020202020204" pitchFamily="34" charset="0"/>
              </a:rPr>
              <a:t>Công</a:t>
            </a:r>
            <a:r>
              <a:rPr lang="es-ES" sz="3600" dirty="0">
                <a:solidFill>
                  <a:schemeClr val="accent4">
                    <a:lumMod val="75000"/>
                  </a:schemeClr>
                </a:solidFill>
                <a:latin typeface="Arial" panose="020B0604020202020204" pitchFamily="34" charset="0"/>
                <a:cs typeface="Arial" panose="020B0604020202020204" pitchFamily="34" charset="0"/>
              </a:rPr>
              <a:t> </a:t>
            </a:r>
            <a:r>
              <a:rPr lang="es-ES" sz="3600" dirty="0" err="1">
                <a:solidFill>
                  <a:schemeClr val="accent4">
                    <a:lumMod val="75000"/>
                  </a:schemeClr>
                </a:solidFill>
                <a:latin typeface="Arial" panose="020B0604020202020204" pitchFamily="34" charset="0"/>
                <a:cs typeface="Arial" panose="020B0604020202020204" pitchFamily="34" charset="0"/>
              </a:rPr>
              <a:t>và</a:t>
            </a:r>
            <a:r>
              <a:rPr lang="es-ES" sz="3600" dirty="0">
                <a:solidFill>
                  <a:schemeClr val="accent4">
                    <a:lumMod val="75000"/>
                  </a:schemeClr>
                </a:solidFill>
                <a:latin typeface="Arial" panose="020B0604020202020204" pitchFamily="34" charset="0"/>
                <a:cs typeface="Arial" panose="020B0604020202020204" pitchFamily="34" charset="0"/>
              </a:rPr>
              <a:t> </a:t>
            </a:r>
            <a:r>
              <a:rPr lang="es-ES" sz="3600" dirty="0" err="1">
                <a:solidFill>
                  <a:schemeClr val="accent4">
                    <a:lumMod val="75000"/>
                  </a:schemeClr>
                </a:solidFill>
                <a:latin typeface="Arial" panose="020B0604020202020204" pitchFamily="34" charset="0"/>
                <a:cs typeface="Arial" panose="020B0604020202020204" pitchFamily="34" charset="0"/>
              </a:rPr>
              <a:t>nhiệt</a:t>
            </a:r>
            <a:r>
              <a:rPr lang="es-ES" sz="3600" dirty="0">
                <a:solidFill>
                  <a:schemeClr val="accent4">
                    <a:lumMod val="75000"/>
                  </a:schemeClr>
                </a:solidFill>
                <a:latin typeface="Arial" panose="020B0604020202020204" pitchFamily="34" charset="0"/>
                <a:cs typeface="Arial" panose="020B0604020202020204" pitchFamily="34" charset="0"/>
              </a:rPr>
              <a:t> </a:t>
            </a:r>
            <a:r>
              <a:rPr lang="es-ES" sz="3600" dirty="0" err="1">
                <a:solidFill>
                  <a:schemeClr val="accent4">
                    <a:lumMod val="75000"/>
                  </a:schemeClr>
                </a:solidFill>
                <a:latin typeface="Arial" panose="020B0604020202020204" pitchFamily="34" charset="0"/>
                <a:cs typeface="Arial" panose="020B0604020202020204" pitchFamily="34" charset="0"/>
              </a:rPr>
              <a:t>là</a:t>
            </a:r>
            <a:r>
              <a:rPr lang="es-ES" sz="3600" dirty="0">
                <a:solidFill>
                  <a:schemeClr val="accent4">
                    <a:lumMod val="75000"/>
                  </a:schemeClr>
                </a:solidFill>
                <a:latin typeface="Arial" panose="020B0604020202020204" pitchFamily="34" charset="0"/>
                <a:cs typeface="Arial" panose="020B0604020202020204" pitchFamily="34" charset="0"/>
              </a:rPr>
              <a:t> </a:t>
            </a:r>
            <a:r>
              <a:rPr lang="es-ES" sz="3600" dirty="0" err="1">
                <a:solidFill>
                  <a:schemeClr val="accent4">
                    <a:lumMod val="75000"/>
                  </a:schemeClr>
                </a:solidFill>
                <a:latin typeface="Arial" panose="020B0604020202020204" pitchFamily="34" charset="0"/>
                <a:cs typeface="Arial" panose="020B0604020202020204" pitchFamily="34" charset="0"/>
              </a:rPr>
              <a:t>hàm</a:t>
            </a:r>
            <a:r>
              <a:rPr lang="es-ES" sz="3600" dirty="0">
                <a:solidFill>
                  <a:schemeClr val="accent4">
                    <a:lumMod val="75000"/>
                  </a:schemeClr>
                </a:solidFill>
                <a:latin typeface="Arial" panose="020B0604020202020204" pitchFamily="34" charset="0"/>
                <a:cs typeface="Arial" panose="020B0604020202020204" pitchFamily="34" charset="0"/>
              </a:rPr>
              <a:t> </a:t>
            </a:r>
            <a:r>
              <a:rPr lang="es-ES" sz="3600" dirty="0" err="1">
                <a:solidFill>
                  <a:schemeClr val="accent4">
                    <a:lumMod val="75000"/>
                  </a:schemeClr>
                </a:solidFill>
                <a:latin typeface="Arial" panose="020B0604020202020204" pitchFamily="34" charset="0"/>
                <a:cs typeface="Arial" panose="020B0604020202020204" pitchFamily="34" charset="0"/>
              </a:rPr>
              <a:t>quá</a:t>
            </a:r>
            <a:r>
              <a:rPr lang="es-ES" sz="3600" dirty="0">
                <a:solidFill>
                  <a:schemeClr val="accent4">
                    <a:lumMod val="75000"/>
                  </a:schemeClr>
                </a:solidFill>
                <a:latin typeface="Arial" panose="020B0604020202020204" pitchFamily="34" charset="0"/>
                <a:cs typeface="Arial" panose="020B0604020202020204" pitchFamily="34" charset="0"/>
              </a:rPr>
              <a:t> </a:t>
            </a:r>
            <a:r>
              <a:rPr lang="es-ES" sz="3600" dirty="0" err="1">
                <a:solidFill>
                  <a:schemeClr val="accent4">
                    <a:lumMod val="75000"/>
                  </a:schemeClr>
                </a:solidFill>
                <a:latin typeface="Arial" panose="020B0604020202020204" pitchFamily="34" charset="0"/>
                <a:cs typeface="Arial" panose="020B0604020202020204" pitchFamily="34" charset="0"/>
              </a:rPr>
              <a:t>trình</a:t>
            </a:r>
            <a:r>
              <a:rPr lang="es-ES" sz="3600" dirty="0">
                <a:solidFill>
                  <a:schemeClr val="accent4">
                    <a:lumMod val="75000"/>
                  </a:schemeClr>
                </a:solidFill>
                <a:latin typeface="Arial" panose="020B0604020202020204" pitchFamily="34" charset="0"/>
                <a:cs typeface="Arial" panose="020B0604020202020204" pitchFamily="34" charset="0"/>
              </a:rPr>
              <a:t>.</a:t>
            </a:r>
            <a:r>
              <a:rPr lang="en-US" sz="3600" dirty="0">
                <a:solidFill>
                  <a:schemeClr val="accent4">
                    <a:lumMod val="75000"/>
                  </a:schemeClr>
                </a:solidFill>
                <a:latin typeface="Arial" panose="020B0604020202020204" pitchFamily="34" charset="0"/>
                <a:cs typeface="Arial" panose="020B0604020202020204" pitchFamily="34" charset="0"/>
              </a:rPr>
              <a:t/>
            </a:r>
            <a:br>
              <a:rPr lang="en-US" sz="3600" dirty="0">
                <a:solidFill>
                  <a:schemeClr val="accent4">
                    <a:lumMod val="75000"/>
                  </a:schemeClr>
                </a:solidFill>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6. </a:t>
            </a:r>
            <a:r>
              <a:rPr lang="es-ES" sz="3600" dirty="0" err="1">
                <a:latin typeface="Arial" panose="020B0604020202020204" pitchFamily="34" charset="0"/>
                <a:cs typeface="Arial" panose="020B0604020202020204" pitchFamily="34" charset="0"/>
              </a:rPr>
              <a:t>Nhiệt</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dung</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đẳng</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áp</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và</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nhiệt</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dung</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đẳng</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tích</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là</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hàm</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trạng</a:t>
            </a:r>
            <a:r>
              <a:rPr lang="es-ES" sz="3600" dirty="0">
                <a:latin typeface="Arial" panose="020B0604020202020204" pitchFamily="34" charset="0"/>
                <a:cs typeface="Arial" panose="020B0604020202020204" pitchFamily="34" charset="0"/>
              </a:rPr>
              <a:t> </a:t>
            </a:r>
            <a:r>
              <a:rPr lang="es-ES" sz="3600" dirty="0" err="1">
                <a:latin typeface="Arial" panose="020B0604020202020204" pitchFamily="34" charset="0"/>
                <a:cs typeface="Arial" panose="020B0604020202020204" pitchFamily="34" charset="0"/>
              </a:rPr>
              <a:t>thái</a:t>
            </a:r>
            <a:r>
              <a:rPr lang="es-ES" sz="3600" dirty="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5B4806-CF03-4209-93DA-20AD4B2FA6A8}"/>
              </a:ext>
            </a:extLst>
          </p:cNvPr>
          <p:cNvSpPr>
            <a:spLocks noGrp="1"/>
          </p:cNvSpPr>
          <p:nvPr>
            <p:ph idx="1"/>
          </p:nvPr>
        </p:nvSpPr>
        <p:spPr>
          <a:xfrm>
            <a:off x="770498" y="5815099"/>
            <a:ext cx="10515600" cy="1042901"/>
          </a:xfrm>
        </p:spPr>
        <p:txBody>
          <a:bodyPr>
            <a:normAutofit/>
          </a:bodyPr>
          <a:lstStyle/>
          <a:p>
            <a:pPr marL="0" indent="0" algn="ctr">
              <a:buNone/>
            </a:pP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ĐÁP ÁN: 1, 2, 5, 6</a:t>
            </a:r>
          </a:p>
        </p:txBody>
      </p:sp>
      <p:sp>
        <p:nvSpPr>
          <p:cNvPr id="4" name="TextBox 3"/>
          <p:cNvSpPr txBox="1"/>
          <p:nvPr/>
        </p:nvSpPr>
        <p:spPr>
          <a:xfrm>
            <a:off x="10250674" y="2322414"/>
            <a:ext cx="2070847" cy="523220"/>
          </a:xfrm>
          <a:prstGeom prst="rect">
            <a:avLst/>
          </a:prstGeom>
          <a:noFill/>
        </p:spPr>
        <p:txBody>
          <a:bodyPr wrap="square" rtlCol="0">
            <a:spAutoFit/>
          </a:bodyPr>
          <a:lstStyle/>
          <a:p>
            <a:r>
              <a:rPr lang="en-US" sz="2800" b="1" dirty="0" err="1">
                <a:solidFill>
                  <a:srgbClr val="FF0000"/>
                </a:solidFill>
                <a:latin typeface="Arial" panose="020B0604020202020204" pitchFamily="34" charset="0"/>
                <a:cs typeface="Arial" panose="020B0604020202020204" pitchFamily="34" charset="0"/>
              </a:rPr>
              <a:t>c</a:t>
            </a:r>
            <a:r>
              <a:rPr lang="en-US" sz="2800" b="1" dirty="0" err="1" smtClean="0">
                <a:solidFill>
                  <a:srgbClr val="FF0000"/>
                </a:solidFill>
                <a:latin typeface="Arial" panose="020B0604020202020204" pitchFamily="34" charset="0"/>
                <a:cs typeface="Arial" panose="020B0604020202020204" pitchFamily="34" charset="0"/>
              </a:rPr>
              <a:t>ường</a:t>
            </a:r>
            <a:r>
              <a:rPr lang="en-US" sz="2800" b="1" dirty="0" smtClean="0">
                <a:solidFill>
                  <a:srgbClr val="FF0000"/>
                </a:solidFill>
                <a:latin typeface="Arial" panose="020B0604020202020204" pitchFamily="34" charset="0"/>
                <a:cs typeface="Arial" panose="020B0604020202020204" pitchFamily="34" charset="0"/>
              </a:rPr>
              <a:t> </a:t>
            </a:r>
            <a:r>
              <a:rPr lang="en-US" sz="2800" b="1" dirty="0" err="1" smtClean="0">
                <a:solidFill>
                  <a:srgbClr val="FF0000"/>
                </a:solidFill>
                <a:latin typeface="Arial" panose="020B0604020202020204" pitchFamily="34" charset="0"/>
                <a:cs typeface="Arial" panose="020B0604020202020204" pitchFamily="34" charset="0"/>
              </a:rPr>
              <a:t>độ</a:t>
            </a:r>
            <a:endParaRPr lang="en-US" sz="28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6172200" y="3053697"/>
            <a:ext cx="2070847"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dung </a:t>
            </a:r>
            <a:r>
              <a:rPr lang="en-US" sz="2800" b="1" dirty="0" err="1" smtClean="0">
                <a:solidFill>
                  <a:srgbClr val="FF0000"/>
                </a:solidFill>
                <a:latin typeface="Arial" panose="020B0604020202020204" pitchFamily="34" charset="0"/>
                <a:cs typeface="Arial" panose="020B0604020202020204" pitchFamily="34" charset="0"/>
              </a:rPr>
              <a:t>độ</a:t>
            </a:r>
            <a:endParaRPr lang="en-US"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130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2627F335-22F0-4FB0-8317-3EA6F5CE7506}"/>
              </a:ext>
            </a:extLst>
          </p:cNvPr>
          <p:cNvSpPr>
            <a:spLocks noGrp="1" noChangeArrowheads="1"/>
          </p:cNvSpPr>
          <p:nvPr>
            <p:ph type="title"/>
          </p:nvPr>
        </p:nvSpPr>
        <p:spPr>
          <a:xfrm>
            <a:off x="457199" y="474383"/>
            <a:ext cx="11591365" cy="1695076"/>
          </a:xfrm>
        </p:spPr>
        <p:txBody>
          <a:bodyPr rtlCol="0">
            <a:normAutofit fontScale="90000"/>
          </a:bodyPr>
          <a:lstStyle/>
          <a:p>
            <a:pPr>
              <a:lnSpc>
                <a:spcPct val="150000"/>
              </a:lnSpc>
              <a:defRPr/>
            </a:pPr>
            <a:r>
              <a:rPr lang="vi-VN" sz="3200" b="1" dirty="0">
                <a:solidFill>
                  <a:srgbClr val="0000FF"/>
                </a:solidFill>
                <a:effectLst>
                  <a:outerShdw blurRad="38100" dist="38100" dir="2700000" algn="tl">
                    <a:srgbClr val="000000">
                      <a:alpha val="43137"/>
                    </a:srgbClr>
                  </a:outerShdw>
                </a:effectLst>
                <a:cs typeface="Times New Roman" panose="02020603050405020304" pitchFamily="18" charset="0"/>
              </a:rPr>
              <a:t>  </a:t>
            </a:r>
            <a:r>
              <a:rPr lang="en-US" sz="3600" b="1" dirty="0" err="1">
                <a:latin typeface="Arial" panose="020B0604020202020204" pitchFamily="34" charset="0"/>
                <a:cs typeface="Arial" panose="020B0604020202020204" pitchFamily="34" charset="0"/>
              </a:rPr>
              <a:t>Câu</a:t>
            </a:r>
            <a:r>
              <a:rPr lang="vi-VN" sz="3600" b="1" dirty="0">
                <a:latin typeface="Arial" panose="020B0604020202020204" pitchFamily="34" charset="0"/>
                <a:cs typeface="Arial" panose="020B0604020202020204" pitchFamily="34" charset="0"/>
              </a:rPr>
              <a:t> </a:t>
            </a:r>
            <a:r>
              <a:rPr lang="vi-VN" sz="3600" b="1" dirty="0" smtClean="0">
                <a:latin typeface="Arial" panose="020B0604020202020204" pitchFamily="34" charset="0"/>
                <a:cs typeface="Arial" panose="020B0604020202020204" pitchFamily="34" charset="0"/>
              </a:rPr>
              <a:t>2</a:t>
            </a:r>
            <a:r>
              <a:rPr lang="en-US" sz="3600" b="1" dirty="0" smtClean="0">
                <a:latin typeface="Arial" panose="020B0604020202020204" pitchFamily="34" charset="0"/>
                <a:cs typeface="Arial" panose="020B0604020202020204" pitchFamily="34" charset="0"/>
              </a:rPr>
              <a:t>8</a:t>
            </a:r>
            <a:r>
              <a:rPr lang="en-US" sz="3600" dirty="0" smtClean="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Cân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bằng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và</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xác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định</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vai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trò</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chất</a:t>
            </a:r>
            <a:r>
              <a:rPr lang="vi-VN" sz="3600" dirty="0">
                <a:latin typeface="Arial" panose="020B0604020202020204" pitchFamily="34" charset="0"/>
                <a:cs typeface="Arial" panose="020B0604020202020204" pitchFamily="34" charset="0"/>
              </a:rPr>
              <a:t> pư</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trong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phản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ứng</a:t>
            </a:r>
            <a:r>
              <a:rPr lang="en-US" sz="3600" dirty="0">
                <a:latin typeface="Arial" panose="020B0604020202020204" pitchFamily="34" charset="0"/>
                <a:cs typeface="Arial" panose="020B0604020202020204" pitchFamily="34" charset="0"/>
              </a:rPr>
              <a:t>:        </a:t>
            </a:r>
            <a:r>
              <a:rPr lang="vi-VN"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2NaCrO</a:t>
            </a:r>
            <a:r>
              <a:rPr lang="en-US" sz="3600" baseline="-25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  +  </a:t>
            </a:r>
            <a:r>
              <a:rPr lang="en-US" sz="3600" dirty="0">
                <a:solidFill>
                  <a:srgbClr val="FF0000"/>
                </a:solidFill>
                <a:latin typeface="Arial" panose="020B0604020202020204" pitchFamily="34" charset="0"/>
                <a:cs typeface="Arial" panose="020B0604020202020204" pitchFamily="34" charset="0"/>
              </a:rPr>
              <a:t>a</a:t>
            </a:r>
            <a:r>
              <a:rPr lang="en-US" sz="3600" dirty="0">
                <a:latin typeface="Arial" panose="020B0604020202020204" pitchFamily="34" charset="0"/>
                <a:cs typeface="Arial" panose="020B0604020202020204" pitchFamily="34" charset="0"/>
              </a:rPr>
              <a:t>Br</a:t>
            </a:r>
            <a:r>
              <a:rPr lang="en-US" sz="3600" baseline="-25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  +  </a:t>
            </a:r>
            <a:r>
              <a:rPr lang="en-US" sz="3600" dirty="0" err="1">
                <a:solidFill>
                  <a:srgbClr val="FF0000"/>
                </a:solidFill>
                <a:latin typeface="Arial" panose="020B0604020202020204" pitchFamily="34" charset="0"/>
                <a:cs typeface="Arial" panose="020B0604020202020204" pitchFamily="34" charset="0"/>
              </a:rPr>
              <a:t>b</a:t>
            </a:r>
            <a:r>
              <a:rPr lang="en-US" sz="3600" dirty="0" err="1">
                <a:latin typeface="Arial" panose="020B0604020202020204" pitchFamily="34" charset="0"/>
                <a:cs typeface="Arial" panose="020B0604020202020204" pitchFamily="34" charset="0"/>
              </a:rPr>
              <a:t>NaOH</a:t>
            </a:r>
            <a:r>
              <a:rPr lang="en-US" sz="3600" dirty="0">
                <a:latin typeface="Arial" panose="020B0604020202020204" pitchFamily="34" charset="0"/>
                <a:cs typeface="Arial" panose="020B0604020202020204" pitchFamily="34" charset="0"/>
              </a:rPr>
              <a:t> </a:t>
            </a:r>
            <a:r>
              <a:rPr lang="en-US" altLang="en-US" sz="3200" dirty="0">
                <a:latin typeface="Arial" panose="020B0604020202020204" pitchFamily="34" charset="0"/>
                <a:cs typeface="Arial" panose="020B0604020202020204" pitchFamily="34" charset="0"/>
              </a:rPr>
              <a:t>⇌  </a:t>
            </a:r>
            <a:r>
              <a:rPr lang="en-US" altLang="en-US" sz="3200" dirty="0">
                <a:solidFill>
                  <a:srgbClr val="FF0000"/>
                </a:solidFill>
                <a:latin typeface="Arial" panose="020B0604020202020204" pitchFamily="34" charset="0"/>
                <a:cs typeface="Arial" panose="020B0604020202020204" pitchFamily="34" charset="0"/>
              </a:rPr>
              <a:t>c</a:t>
            </a:r>
            <a:r>
              <a:rPr lang="en-US" altLang="en-US" sz="3200" dirty="0">
                <a:latin typeface="Arial" panose="020B0604020202020204" pitchFamily="34" charset="0"/>
                <a:cs typeface="Arial" panose="020B0604020202020204" pitchFamily="34" charset="0"/>
              </a:rPr>
              <a:t>Na</a:t>
            </a:r>
            <a:r>
              <a:rPr lang="en-US" altLang="en-US" sz="3200" baseline="-25000" dirty="0">
                <a:latin typeface="Arial" panose="020B0604020202020204" pitchFamily="34" charset="0"/>
                <a:cs typeface="Arial" panose="020B0604020202020204" pitchFamily="34" charset="0"/>
              </a:rPr>
              <a:t>2</a:t>
            </a:r>
            <a:r>
              <a:rPr lang="en-US" altLang="en-US" sz="3200" dirty="0">
                <a:latin typeface="Arial" panose="020B0604020202020204" pitchFamily="34" charset="0"/>
                <a:cs typeface="Arial" panose="020B0604020202020204" pitchFamily="34" charset="0"/>
              </a:rPr>
              <a:t>CrO</a:t>
            </a:r>
            <a:r>
              <a:rPr lang="en-US" altLang="en-US" sz="3200" baseline="-25000" dirty="0">
                <a:latin typeface="Arial" panose="020B0604020202020204" pitchFamily="34" charset="0"/>
                <a:cs typeface="Arial" panose="020B0604020202020204" pitchFamily="34" charset="0"/>
              </a:rPr>
              <a:t>4</a:t>
            </a:r>
            <a:r>
              <a:rPr lang="en-US" altLang="en-US" sz="3200" dirty="0">
                <a:latin typeface="Arial" panose="020B0604020202020204" pitchFamily="34" charset="0"/>
                <a:cs typeface="Arial" panose="020B0604020202020204" pitchFamily="34" charset="0"/>
              </a:rPr>
              <a:t>  + </a:t>
            </a:r>
            <a:r>
              <a:rPr lang="en-US" altLang="en-US" sz="3200" dirty="0" err="1">
                <a:solidFill>
                  <a:srgbClr val="FF0000"/>
                </a:solidFill>
                <a:latin typeface="Arial" panose="020B0604020202020204" pitchFamily="34" charset="0"/>
                <a:cs typeface="Arial" panose="020B0604020202020204" pitchFamily="34" charset="0"/>
              </a:rPr>
              <a:t>d</a:t>
            </a:r>
            <a:r>
              <a:rPr lang="en-US" altLang="en-US" sz="3200" dirty="0" err="1">
                <a:latin typeface="Arial" panose="020B0604020202020204" pitchFamily="34" charset="0"/>
                <a:cs typeface="Arial" panose="020B0604020202020204" pitchFamily="34" charset="0"/>
              </a:rPr>
              <a:t>NaBr</a:t>
            </a:r>
            <a:r>
              <a:rPr lang="en-US" altLang="en-US" sz="3200" dirty="0">
                <a:latin typeface="Arial" panose="020B0604020202020204" pitchFamily="34" charset="0"/>
                <a:cs typeface="Arial" panose="020B0604020202020204" pitchFamily="34" charset="0"/>
              </a:rPr>
              <a:t>  +  </a:t>
            </a:r>
            <a:r>
              <a:rPr lang="en-US" altLang="en-US" sz="3200" dirty="0">
                <a:solidFill>
                  <a:srgbClr val="FF0000"/>
                </a:solidFill>
                <a:latin typeface="Arial" panose="020B0604020202020204" pitchFamily="34" charset="0"/>
                <a:cs typeface="Arial" panose="020B0604020202020204" pitchFamily="34" charset="0"/>
              </a:rPr>
              <a:t>e</a:t>
            </a:r>
            <a:r>
              <a:rPr lang="en-US" altLang="en-US" sz="3200" dirty="0">
                <a:latin typeface="Arial" panose="020B0604020202020204" pitchFamily="34" charset="0"/>
                <a:cs typeface="Arial" panose="020B0604020202020204" pitchFamily="34" charset="0"/>
              </a:rPr>
              <a:t>H</a:t>
            </a:r>
            <a:r>
              <a:rPr lang="en-US" altLang="en-US" sz="3200" baseline="-25000" dirty="0">
                <a:latin typeface="Arial" panose="020B0604020202020204" pitchFamily="34" charset="0"/>
                <a:cs typeface="Arial" panose="020B0604020202020204" pitchFamily="34" charset="0"/>
              </a:rPr>
              <a:t>2</a:t>
            </a:r>
            <a:r>
              <a:rPr lang="en-US" altLang="en-US" sz="3200" dirty="0">
                <a:latin typeface="Arial" panose="020B0604020202020204" pitchFamily="34" charset="0"/>
                <a:cs typeface="Arial" panose="020B0604020202020204" pitchFamily="34" charset="0"/>
              </a:rPr>
              <a:t>O</a:t>
            </a:r>
            <a:br>
              <a:rPr lang="en-US" altLang="en-US" sz="3200" dirty="0">
                <a:latin typeface="Arial" panose="020B0604020202020204" pitchFamily="34" charset="0"/>
                <a:cs typeface="Arial" panose="020B0604020202020204" pitchFamily="34" charset="0"/>
              </a:rPr>
            </a:br>
            <a:r>
              <a:rPr lang="en-US" altLang="en-US" sz="3200" dirty="0">
                <a:latin typeface="Arial" panose="020B0604020202020204" pitchFamily="34" charset="0"/>
                <a:cs typeface="Arial" panose="020B0604020202020204" pitchFamily="34" charset="0"/>
              </a:rPr>
              <a:t> </a:t>
            </a:r>
            <a:endParaRPr lang="en-US" sz="3200"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6DF2F71-F2C5-4F4A-9DBB-F4919C3E0112}"/>
              </a:ext>
            </a:extLst>
          </p:cNvPr>
          <p:cNvSpPr txBox="1"/>
          <p:nvPr/>
        </p:nvSpPr>
        <p:spPr>
          <a:xfrm>
            <a:off x="1154205" y="2626658"/>
            <a:ext cx="10762130" cy="3539430"/>
          </a:xfrm>
          <a:prstGeom prst="rect">
            <a:avLst/>
          </a:prstGeom>
          <a:noFill/>
        </p:spPr>
        <p:txBody>
          <a:bodyPr wrap="square">
            <a:spAutoFit/>
          </a:bodyPr>
          <a:lstStyle/>
          <a:p>
            <a:pPr>
              <a:lnSpc>
                <a:spcPct val="150000"/>
              </a:lnSpc>
              <a:defRPr/>
            </a:pP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Các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hệ</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số</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tỉ</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lượng</a:t>
            </a:r>
            <a:r>
              <a:rPr lang="en-US" sz="3200" dirty="0">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a = 3 ; b = 8 ; c = 2 ; d = 6 ; e = 4</a:t>
            </a:r>
          </a:p>
          <a:p>
            <a:pPr>
              <a:lnSpc>
                <a:spcPct val="150000"/>
              </a:lnSpc>
              <a:defRPr/>
            </a:pP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   </a:t>
            </a:r>
            <a:r>
              <a:rPr lang="en-US" sz="3200" dirty="0">
                <a:solidFill>
                  <a:srgbClr val="0000FF"/>
                </a:solidFill>
                <a:latin typeface="Arial" panose="020B0604020202020204" pitchFamily="34" charset="0"/>
                <a:cs typeface="Arial" panose="020B0604020202020204" pitchFamily="34" charset="0"/>
              </a:rPr>
              <a:t>NaCrO</a:t>
            </a:r>
            <a:r>
              <a:rPr lang="en-US" sz="3200" baseline="-25000" dirty="0">
                <a:solidFill>
                  <a:srgbClr val="0000FF"/>
                </a:solidFill>
                <a:latin typeface="Arial" panose="020B0604020202020204" pitchFamily="34" charset="0"/>
                <a:cs typeface="Arial" panose="020B0604020202020204" pitchFamily="34" charset="0"/>
              </a:rPr>
              <a:t>2</a:t>
            </a:r>
            <a:r>
              <a:rPr lang="en-US" sz="3200" dirty="0">
                <a:solidFill>
                  <a:srgbClr val="0000FF"/>
                </a:solidFill>
                <a:latin typeface="Arial" panose="020B0604020202020204" pitchFamily="34" charset="0"/>
                <a:cs typeface="Arial" panose="020B0604020202020204" pitchFamily="34" charset="0"/>
              </a:rPr>
              <a:t> : </a:t>
            </a:r>
            <a:r>
              <a:rPr lang="en-US" sz="3200" dirty="0" err="1">
                <a:solidFill>
                  <a:srgbClr val="0000FF"/>
                </a:solidFill>
                <a:latin typeface="Arial" panose="020B0604020202020204" pitchFamily="34" charset="0"/>
                <a:cs typeface="Arial" panose="020B0604020202020204" pitchFamily="34" charset="0"/>
              </a:rPr>
              <a:t>Chất</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khử</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chất</a:t>
            </a:r>
            <a:r>
              <a:rPr lang="en-US" sz="3200" dirty="0">
                <a:solidFill>
                  <a:srgbClr val="0000FF"/>
                </a:solidFill>
                <a:latin typeface="Arial" panose="020B0604020202020204" pitchFamily="34" charset="0"/>
                <a:cs typeface="Arial" panose="020B0604020202020204" pitchFamily="34" charset="0"/>
              </a:rPr>
              <a:t> </a:t>
            </a:r>
            <a:r>
              <a:rPr lang="en-US" sz="3200" dirty="0" err="1">
                <a:solidFill>
                  <a:srgbClr val="0000FF"/>
                </a:solidFill>
                <a:latin typeface="Arial" panose="020B0604020202020204" pitchFamily="34" charset="0"/>
                <a:cs typeface="Arial" panose="020B0604020202020204" pitchFamily="34" charset="0"/>
              </a:rPr>
              <a:t>bị</a:t>
            </a:r>
            <a:r>
              <a:rPr lang="en-US" sz="3200" dirty="0">
                <a:solidFill>
                  <a:srgbClr val="0000FF"/>
                </a:solidFill>
                <a:latin typeface="Arial" panose="020B0604020202020204" pitchFamily="34" charset="0"/>
                <a:cs typeface="Arial" panose="020B0604020202020204" pitchFamily="34" charset="0"/>
              </a:rPr>
              <a:t> oxy</a:t>
            </a:r>
            <a:r>
              <a:rPr lang="vi-VN" sz="3200" dirty="0">
                <a:solidFill>
                  <a:srgbClr val="0000FF"/>
                </a:solidFill>
                <a:latin typeface="Arial" panose="020B0604020202020204" pitchFamily="34" charset="0"/>
                <a:cs typeface="Arial" panose="020B0604020202020204" pitchFamily="34" charset="0"/>
              </a:rPr>
              <a:t> </a:t>
            </a:r>
            <a:r>
              <a:rPr lang="en-US" sz="3200" dirty="0">
                <a:solidFill>
                  <a:srgbClr val="0000FF"/>
                </a:solidFill>
                <a:latin typeface="Arial" panose="020B0604020202020204" pitchFamily="34" charset="0"/>
                <a:cs typeface="Arial" panose="020B0604020202020204" pitchFamily="34" charset="0"/>
              </a:rPr>
              <a:t>ho</a:t>
            </a:r>
            <a:r>
              <a:rPr lang="vi-VN" sz="3200" dirty="0">
                <a:solidFill>
                  <a:srgbClr val="0000FF"/>
                </a:solidFill>
                <a:latin typeface="Arial" panose="020B0604020202020204" pitchFamily="34" charset="0"/>
                <a:cs typeface="Arial" panose="020B0604020202020204" pitchFamily="34" charset="0"/>
              </a:rPr>
              <a:t>á)</a:t>
            </a:r>
          </a:p>
          <a:p>
            <a:pPr>
              <a:lnSpc>
                <a:spcPct val="150000"/>
              </a:lnSpc>
              <a:defRPr/>
            </a:pPr>
            <a:r>
              <a:rPr lang="vi-VN" sz="3200" dirty="0">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Br</a:t>
            </a:r>
            <a:r>
              <a:rPr lang="en-US" sz="3200" baseline="-25000" dirty="0">
                <a:solidFill>
                  <a:srgbClr val="FF0000"/>
                </a:solidFill>
                <a:latin typeface="Arial" panose="020B0604020202020204" pitchFamily="34" charset="0"/>
                <a:cs typeface="Arial" panose="020B0604020202020204" pitchFamily="34" charset="0"/>
              </a:rPr>
              <a:t>2</a:t>
            </a:r>
            <a:r>
              <a:rPr lang="en-US" sz="3200" dirty="0">
                <a:solidFill>
                  <a:srgbClr val="FF0000"/>
                </a:solidFill>
                <a:latin typeface="Arial" panose="020B0604020202020204" pitchFamily="34" charset="0"/>
                <a:cs typeface="Arial" panose="020B0604020202020204" pitchFamily="34" charset="0"/>
              </a:rPr>
              <a:t> </a:t>
            </a:r>
            <a:r>
              <a:rPr lang="vi-VN" sz="3200" dirty="0">
                <a:solidFill>
                  <a:srgbClr val="FF0000"/>
                </a:solidFill>
                <a:latin typeface="Arial" panose="020B0604020202020204" pitchFamily="34" charset="0"/>
                <a:cs typeface="Arial" panose="020B0604020202020204" pitchFamily="34" charset="0"/>
              </a:rPr>
              <a:t>       : Chất oxy hoá (chất bị khử)</a:t>
            </a:r>
          </a:p>
          <a:p>
            <a:pPr>
              <a:lnSpc>
                <a:spcPct val="150000"/>
              </a:lnSpc>
              <a:defRPr/>
            </a:pPr>
            <a:r>
              <a:rPr lang="vi-VN" sz="3200" dirty="0">
                <a:latin typeface="Arial" panose="020B0604020202020204" pitchFamily="34" charset="0"/>
                <a:cs typeface="Arial" panose="020B0604020202020204" pitchFamily="34" charset="0"/>
              </a:rPr>
              <a:t>     </a:t>
            </a:r>
            <a:r>
              <a:rPr lang="vi-VN" sz="3200" dirty="0">
                <a:solidFill>
                  <a:schemeClr val="accent6">
                    <a:lumMod val="50000"/>
                  </a:schemeClr>
                </a:solidFill>
                <a:latin typeface="Arial" panose="020B0604020202020204" pitchFamily="34" charset="0"/>
                <a:cs typeface="Arial" panose="020B0604020202020204" pitchFamily="34" charset="0"/>
              </a:rPr>
              <a:t>NaOH   : Chất tạo môi trường.</a:t>
            </a:r>
          </a:p>
          <a:p>
            <a:pPr>
              <a:defRPr/>
            </a:pPr>
            <a:r>
              <a:rPr lang="vi-VN"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F164D-7150-4629-A901-947635A50512}"/>
              </a:ext>
            </a:extLst>
          </p:cNvPr>
          <p:cNvSpPr>
            <a:spLocks noGrp="1"/>
          </p:cNvSpPr>
          <p:nvPr>
            <p:ph idx="1"/>
          </p:nvPr>
        </p:nvSpPr>
        <p:spPr>
          <a:xfrm>
            <a:off x="233084" y="579531"/>
            <a:ext cx="11958916" cy="1603375"/>
          </a:xfrm>
        </p:spPr>
        <p:txBody>
          <a:bodyPr>
            <a:normAutofit fontScale="85000" lnSpcReduction="10000"/>
          </a:bodyPr>
          <a:lstStyle/>
          <a:p>
            <a:pPr marL="0" indent="0">
              <a:lnSpc>
                <a:spcPct val="150000"/>
              </a:lnSpc>
              <a:buNone/>
            </a:pPr>
            <a:r>
              <a:rPr lang="vi-VN" sz="3200" b="1" dirty="0">
                <a:latin typeface="Arial" panose="020B0604020202020204" pitchFamily="34" charset="0"/>
                <a:cs typeface="Arial" panose="020B0604020202020204" pitchFamily="34" charset="0"/>
              </a:rPr>
              <a:t>Câu </a:t>
            </a:r>
            <a:r>
              <a:rPr lang="vi-VN" sz="3200" b="1" dirty="0" smtClean="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9</a:t>
            </a:r>
            <a:r>
              <a:rPr lang="vi-VN" sz="3200" dirty="0" smtClean="0">
                <a:latin typeface="Arial" panose="020B0604020202020204" pitchFamily="34" charset="0"/>
                <a:cs typeface="Arial" panose="020B0604020202020204" pitchFamily="34" charset="0"/>
              </a:rPr>
              <a:t> </a:t>
            </a:r>
            <a:r>
              <a:rPr lang="vi-VN" sz="3200" dirty="0">
                <a:cs typeface="Times New Roman" panose="02020603050405020304" pitchFamily="18" charset="0"/>
              </a:rPr>
              <a:t>. </a:t>
            </a:r>
            <a:r>
              <a:rPr lang="vi-VN" sz="3200" dirty="0">
                <a:latin typeface="Arial" panose="020B0604020202020204" pitchFamily="34" charset="0"/>
                <a:cs typeface="Arial" panose="020B0604020202020204" pitchFamily="34" charset="0"/>
              </a:rPr>
              <a:t>Viết p</a:t>
            </a:r>
            <a:r>
              <a:rPr lang="pt-BR" sz="3200" dirty="0">
                <a:latin typeface="Arial" panose="020B0604020202020204" pitchFamily="34" charset="0"/>
                <a:cs typeface="Arial" panose="020B0604020202020204" pitchFamily="34" charset="0"/>
              </a:rPr>
              <a:t>hương trình Ner</a:t>
            </a:r>
            <a:r>
              <a:rPr lang="vi-VN" sz="3200" dirty="0">
                <a:latin typeface="Arial" panose="020B0604020202020204" pitchFamily="34" charset="0"/>
                <a:cs typeface="Arial" panose="020B0604020202020204" pitchFamily="34" charset="0"/>
              </a:rPr>
              <a:t>n</a:t>
            </a:r>
            <a:r>
              <a:rPr lang="pt-BR" sz="3200" dirty="0">
                <a:latin typeface="Arial" panose="020B0604020202020204" pitchFamily="34" charset="0"/>
                <a:cs typeface="Arial" panose="020B0604020202020204" pitchFamily="34" charset="0"/>
              </a:rPr>
              <a:t>st </a:t>
            </a:r>
            <a:r>
              <a:rPr lang="vi-VN" sz="3200" dirty="0">
                <a:latin typeface="Arial" panose="020B0604020202020204" pitchFamily="34" charset="0"/>
                <a:cs typeface="Arial" panose="020B0604020202020204" pitchFamily="34" charset="0"/>
              </a:rPr>
              <a:t>cho </a:t>
            </a:r>
            <a:r>
              <a:rPr lang="pt-BR" sz="3200" dirty="0">
                <a:latin typeface="Arial" panose="020B0604020202020204" pitchFamily="34" charset="0"/>
                <a:cs typeface="Arial" panose="020B0604020202020204" pitchFamily="34" charset="0"/>
              </a:rPr>
              <a:t>quá trình </a:t>
            </a:r>
            <a:r>
              <a:rPr lang="vi-VN" sz="3200" dirty="0">
                <a:latin typeface="Arial" panose="020B0604020202020204" pitchFamily="34" charset="0"/>
                <a:cs typeface="Arial" panose="020B0604020202020204" pitchFamily="34" charset="0"/>
              </a:rPr>
              <a:t>khử sau đây </a:t>
            </a:r>
            <a:r>
              <a:rPr lang="pt-BR" sz="3200" dirty="0">
                <a:latin typeface="Arial" panose="020B0604020202020204" pitchFamily="34" charset="0"/>
                <a:cs typeface="Arial" panose="020B0604020202020204" pitchFamily="34" charset="0"/>
              </a:rPr>
              <a:t>ở 25</a:t>
            </a:r>
            <a:r>
              <a:rPr lang="pt-BR" sz="3200" baseline="30000" dirty="0">
                <a:latin typeface="Arial" panose="020B0604020202020204" pitchFamily="34" charset="0"/>
                <a:cs typeface="Arial" panose="020B0604020202020204" pitchFamily="34" charset="0"/>
              </a:rPr>
              <a:t>0</a:t>
            </a:r>
            <a:r>
              <a:rPr lang="pt-BR" sz="3200" dirty="0">
                <a:latin typeface="Arial" panose="020B0604020202020204" pitchFamily="34" charset="0"/>
                <a:cs typeface="Arial" panose="020B0604020202020204" pitchFamily="34" charset="0"/>
              </a:rPr>
              <a:t>C</a:t>
            </a:r>
            <a:r>
              <a:rPr lang="vi-VN" sz="3200" dirty="0">
                <a:latin typeface="Arial" panose="020B0604020202020204" pitchFamily="34" charset="0"/>
                <a:cs typeface="Arial" panose="020B0604020202020204" pitchFamily="34" charset="0"/>
              </a:rPr>
              <a:t> : </a:t>
            </a:r>
            <a:endParaRPr lang="en-US" sz="3200" dirty="0">
              <a:latin typeface="Arial" panose="020B0604020202020204" pitchFamily="34" charset="0"/>
              <a:cs typeface="Arial" panose="020B0604020202020204" pitchFamily="34" charset="0"/>
            </a:endParaRPr>
          </a:p>
          <a:p>
            <a:pPr marL="0" indent="0">
              <a:lnSpc>
                <a:spcPct val="150000"/>
              </a:lnSpc>
              <a:buNone/>
            </a:pPr>
            <a:r>
              <a:rPr lang="vi-VN" sz="3200" dirty="0">
                <a:cs typeface="Times New Roman" panose="02020603050405020304" pitchFamily="18" charset="0"/>
              </a:rPr>
              <a:t>          </a:t>
            </a:r>
            <a:r>
              <a:rPr lang="pt-BR" sz="3200" dirty="0">
                <a:cs typeface="Times New Roman" panose="02020603050405020304" pitchFamily="18" charset="0"/>
              </a:rPr>
              <a:t>3</a:t>
            </a:r>
            <a:r>
              <a:rPr lang="pt-BR" sz="3200" dirty="0">
                <a:solidFill>
                  <a:srgbClr val="FF0000"/>
                </a:solidFill>
                <a:cs typeface="Times New Roman" panose="02020603050405020304" pitchFamily="18" charset="0"/>
              </a:rPr>
              <a:t>Fe</a:t>
            </a:r>
            <a:r>
              <a:rPr lang="pt-BR" sz="3200" baseline="30000" dirty="0">
                <a:solidFill>
                  <a:srgbClr val="FF0000"/>
                </a:solidFill>
                <a:cs typeface="Times New Roman" panose="02020603050405020304" pitchFamily="18" charset="0"/>
              </a:rPr>
              <a:t>3+</a:t>
            </a:r>
            <a:r>
              <a:rPr lang="pt-BR" sz="3200" dirty="0">
                <a:cs typeface="Times New Roman" panose="02020603050405020304" pitchFamily="18" charset="0"/>
              </a:rPr>
              <a:t>(dd) + 4H</a:t>
            </a:r>
            <a:r>
              <a:rPr lang="pt-BR" sz="3200" baseline="-25000" dirty="0">
                <a:cs typeface="Times New Roman" panose="02020603050405020304" pitchFamily="18" charset="0"/>
              </a:rPr>
              <a:t>2</a:t>
            </a:r>
            <a:r>
              <a:rPr lang="pt-BR" sz="3200" dirty="0">
                <a:cs typeface="Times New Roman" panose="02020603050405020304" pitchFamily="18" charset="0"/>
              </a:rPr>
              <a:t>O</a:t>
            </a:r>
            <a:r>
              <a:rPr lang="en-US" sz="3200" dirty="0">
                <a:cs typeface="Times New Roman" panose="02020603050405020304" pitchFamily="18" charset="0"/>
              </a:rPr>
              <a:t>(</a:t>
            </a:r>
            <a:r>
              <a:rPr lang="pt-BR" sz="3200" dirty="0">
                <a:cs typeface="Times New Roman" panose="02020603050405020304" pitchFamily="18" charset="0"/>
              </a:rPr>
              <a:t>ℓ) + 1e → </a:t>
            </a:r>
            <a:r>
              <a:rPr lang="pt-BR" sz="3200" dirty="0">
                <a:solidFill>
                  <a:srgbClr val="0000FF"/>
                </a:solidFill>
                <a:cs typeface="Times New Roman" panose="02020603050405020304" pitchFamily="18" charset="0"/>
              </a:rPr>
              <a:t>Fe</a:t>
            </a:r>
            <a:r>
              <a:rPr lang="pt-BR" sz="3200" baseline="-25000" dirty="0">
                <a:solidFill>
                  <a:srgbClr val="0000FF"/>
                </a:solidFill>
                <a:cs typeface="Times New Roman" panose="02020603050405020304" pitchFamily="18" charset="0"/>
              </a:rPr>
              <a:t>3</a:t>
            </a:r>
            <a:r>
              <a:rPr lang="pt-BR" sz="3200" dirty="0">
                <a:solidFill>
                  <a:srgbClr val="0000FF"/>
                </a:solidFill>
                <a:cs typeface="Times New Roman" panose="02020603050405020304" pitchFamily="18" charset="0"/>
              </a:rPr>
              <a:t>O</a:t>
            </a:r>
            <a:r>
              <a:rPr lang="pt-BR" sz="3200" baseline="-25000" dirty="0">
                <a:solidFill>
                  <a:srgbClr val="0000FF"/>
                </a:solidFill>
                <a:cs typeface="Times New Roman" panose="02020603050405020304" pitchFamily="18" charset="0"/>
              </a:rPr>
              <a:t>4</a:t>
            </a:r>
            <a:r>
              <a:rPr lang="pt-BR" sz="3200" dirty="0">
                <a:cs typeface="Times New Roman" panose="02020603050405020304" pitchFamily="18" charset="0"/>
              </a:rPr>
              <a:t>(r)</a:t>
            </a:r>
            <a:r>
              <a:rPr lang="pt-BR" sz="3200" baseline="-25000" dirty="0">
                <a:cs typeface="Times New Roman" panose="02020603050405020304" pitchFamily="18" charset="0"/>
              </a:rPr>
              <a:t> </a:t>
            </a:r>
            <a:r>
              <a:rPr lang="pt-BR" sz="3200" dirty="0">
                <a:cs typeface="Times New Roman" panose="02020603050405020304" pitchFamily="18" charset="0"/>
              </a:rPr>
              <a:t> + 8H</a:t>
            </a:r>
            <a:r>
              <a:rPr lang="pt-BR" sz="3200" baseline="30000" dirty="0">
                <a:cs typeface="Times New Roman" panose="02020603050405020304" pitchFamily="18" charset="0"/>
              </a:rPr>
              <a:t>+</a:t>
            </a:r>
            <a:r>
              <a:rPr lang="pt-BR" sz="3200" dirty="0">
                <a:cs typeface="Times New Roman" panose="02020603050405020304" pitchFamily="18" charset="0"/>
              </a:rPr>
              <a:t>(dd)</a:t>
            </a:r>
            <a:endParaRPr lang="en-US" sz="3200" dirty="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B0E47F0-72C0-4EA7-8253-559CFBA88F39}"/>
                  </a:ext>
                </a:extLst>
              </p:cNvPr>
              <p:cNvSpPr txBox="1"/>
              <p:nvPr/>
            </p:nvSpPr>
            <p:spPr>
              <a:xfrm>
                <a:off x="1882588" y="2504260"/>
                <a:ext cx="8821271" cy="1154483"/>
              </a:xfrm>
              <a:prstGeom prst="rect">
                <a:avLst/>
              </a:prstGeom>
              <a:noFill/>
            </p:spPr>
            <p:txBody>
              <a:bodyPr wrap="square" rtlCol="0">
                <a:spAutoFit/>
              </a:bodyPr>
              <a:lstStyle/>
              <a:p>
                <a:r>
                  <a:rPr lang="vi-VN" sz="4000" dirty="0">
                    <a:cs typeface="Times New Roman" panose="02020603050405020304" pitchFamily="18" charset="0"/>
                  </a:rPr>
                  <a:t>Ở</a:t>
                </a:r>
                <a:r>
                  <a:rPr lang="pt-BR" sz="4000" dirty="0">
                    <a:cs typeface="Times New Roman" panose="02020603050405020304" pitchFamily="18" charset="0"/>
                  </a:rPr>
                  <a:t> 25</a:t>
                </a:r>
                <a:r>
                  <a:rPr lang="pt-BR" sz="4000" baseline="30000" dirty="0">
                    <a:cs typeface="Times New Roman" panose="02020603050405020304" pitchFamily="18" charset="0"/>
                  </a:rPr>
                  <a:t>0</a:t>
                </a:r>
                <a:r>
                  <a:rPr lang="pt-BR" sz="4000" dirty="0">
                    <a:cs typeface="Times New Roman" panose="02020603050405020304" pitchFamily="18" charset="0"/>
                  </a:rPr>
                  <a:t>C</a:t>
                </a:r>
                <a:r>
                  <a:rPr lang="vi-VN" sz="4000" dirty="0">
                    <a:cs typeface="Times New Roman" panose="02020603050405020304" pitchFamily="18" charset="0"/>
                  </a:rPr>
                  <a:t>,       </a:t>
                </a:r>
                <a:r>
                  <a:rPr lang="en-US" sz="4000" dirty="0">
                    <a:cs typeface="Times New Roman" panose="02020603050405020304" pitchFamily="18" charset="0"/>
                    <a:sym typeface="Symbol" panose="05050102010706020507" pitchFamily="18" charset="2"/>
                  </a:rPr>
                  <a:t></a:t>
                </a:r>
                <a:r>
                  <a:rPr lang="vi-VN" sz="4000" dirty="0">
                    <a:cs typeface="Times New Roman" panose="02020603050405020304" pitchFamily="18" charset="0"/>
                    <a:sym typeface="Symbol" panose="05050102010706020507" pitchFamily="18" charset="2"/>
                  </a:rPr>
                  <a:t> = </a:t>
                </a:r>
                <a:r>
                  <a:rPr lang="vi-VN" sz="4000" baseline="30000" dirty="0">
                    <a:cs typeface="Times New Roman" panose="02020603050405020304" pitchFamily="18" charset="0"/>
                    <a:sym typeface="Symbol" panose="05050102010706020507" pitchFamily="18" charset="2"/>
                  </a:rPr>
                  <a:t>0</a:t>
                </a:r>
                <a:r>
                  <a:rPr lang="vi-VN" sz="4000" dirty="0">
                    <a:cs typeface="Times New Roman" panose="02020603050405020304" pitchFamily="18" charset="0"/>
                    <a:sym typeface="Symbol" panose="05050102010706020507" pitchFamily="18" charset="2"/>
                  </a:rPr>
                  <a:t> + 0,059lg</a:t>
                </a:r>
                <a14:m>
                  <m:oMath xmlns:m="http://schemas.openxmlformats.org/officeDocument/2006/math">
                    <m:f>
                      <m:fPr>
                        <m:ctrlPr>
                          <a:rPr lang="vi-VN" sz="4000" i="1" smtClean="0">
                            <a:latin typeface="Cambria Math" panose="02040503050406030204" pitchFamily="18" charset="0"/>
                            <a:cs typeface="Times New Roman" panose="02020603050405020304" pitchFamily="18" charset="0"/>
                            <a:sym typeface="Symbol" panose="05050102010706020507" pitchFamily="18" charset="2"/>
                          </a:rPr>
                        </m:ctrlPr>
                      </m:fPr>
                      <m:num>
                        <m:sSup>
                          <m:sSupPr>
                            <m:ctrlPr>
                              <a:rPr lang="vi-VN" sz="4000" i="1" smtClean="0">
                                <a:latin typeface="Cambria Math" panose="02040503050406030204" pitchFamily="18" charset="0"/>
                                <a:cs typeface="Times New Roman" panose="02020603050405020304" pitchFamily="18" charset="0"/>
                                <a:sym typeface="Symbol" panose="05050102010706020507" pitchFamily="18" charset="2"/>
                              </a:rPr>
                            </m:ctrlPr>
                          </m:sSupPr>
                          <m:e>
                            <m:r>
                              <a:rPr lang="vi-VN" sz="4000" b="0" i="1" smtClean="0">
                                <a:latin typeface="Cambria Math" panose="02040503050406030204" pitchFamily="18" charset="0"/>
                                <a:cs typeface="Times New Roman" panose="02020603050405020304" pitchFamily="18" charset="0"/>
                                <a:sym typeface="Symbol" panose="05050102010706020507" pitchFamily="18" charset="2"/>
                              </a:rPr>
                              <m:t>[</m:t>
                            </m:r>
                            <m:r>
                              <a:rPr lang="vi-VN" sz="4000" b="0" i="1" smtClean="0">
                                <a:latin typeface="Cambria Math" panose="02040503050406030204" pitchFamily="18" charset="0"/>
                                <a:cs typeface="Times New Roman" panose="02020603050405020304" pitchFamily="18" charset="0"/>
                                <a:sym typeface="Symbol" panose="05050102010706020507" pitchFamily="18" charset="2"/>
                              </a:rPr>
                              <m:t>𝐹𝑒</m:t>
                            </m:r>
                          </m:e>
                          <m:sup>
                            <m:r>
                              <a:rPr lang="vi-VN" sz="4000" b="0" i="1" smtClean="0">
                                <a:latin typeface="Cambria Math" panose="02040503050406030204" pitchFamily="18" charset="0"/>
                                <a:cs typeface="Times New Roman" panose="02020603050405020304" pitchFamily="18" charset="0"/>
                                <a:sym typeface="Symbol" panose="05050102010706020507" pitchFamily="18" charset="2"/>
                              </a:rPr>
                              <m:t>3+</m:t>
                            </m:r>
                          </m:sup>
                        </m:sSup>
                        <m:sSup>
                          <m:sSupPr>
                            <m:ctrlPr>
                              <a:rPr lang="vi-VN" sz="4000" i="1" smtClean="0">
                                <a:latin typeface="Cambria Math" panose="02040503050406030204" pitchFamily="18" charset="0"/>
                                <a:cs typeface="Times New Roman" panose="02020603050405020304" pitchFamily="18" charset="0"/>
                                <a:sym typeface="Symbol" panose="05050102010706020507" pitchFamily="18" charset="2"/>
                              </a:rPr>
                            </m:ctrlPr>
                          </m:sSupPr>
                          <m:e>
                            <m:r>
                              <a:rPr lang="vi-VN" sz="4000" b="0" i="1" smtClean="0">
                                <a:latin typeface="Cambria Math" panose="02040503050406030204" pitchFamily="18" charset="0"/>
                                <a:cs typeface="Times New Roman" panose="02020603050405020304" pitchFamily="18" charset="0"/>
                                <a:sym typeface="Symbol" panose="05050102010706020507" pitchFamily="18" charset="2"/>
                              </a:rPr>
                              <m:t>]</m:t>
                            </m:r>
                          </m:e>
                          <m:sup>
                            <m:r>
                              <a:rPr lang="vi-VN" sz="4000" b="0" i="1" smtClean="0">
                                <a:latin typeface="Cambria Math" panose="02040503050406030204" pitchFamily="18" charset="0"/>
                                <a:cs typeface="Times New Roman" panose="02020603050405020304" pitchFamily="18" charset="0"/>
                                <a:sym typeface="Symbol" panose="05050102010706020507" pitchFamily="18" charset="2"/>
                              </a:rPr>
                              <m:t>3</m:t>
                            </m:r>
                          </m:sup>
                        </m:sSup>
                      </m:num>
                      <m:den>
                        <m:sSup>
                          <m:sSupPr>
                            <m:ctrlPr>
                              <a:rPr lang="vi-VN" sz="4000" i="1" smtClean="0">
                                <a:latin typeface="Cambria Math" panose="02040503050406030204" pitchFamily="18" charset="0"/>
                                <a:cs typeface="Times New Roman" panose="02020603050405020304" pitchFamily="18" charset="0"/>
                                <a:sym typeface="Symbol" panose="05050102010706020507" pitchFamily="18" charset="2"/>
                              </a:rPr>
                            </m:ctrlPr>
                          </m:sSupPr>
                          <m:e>
                            <m:r>
                              <a:rPr lang="vi-VN" sz="4000" b="0" i="1" smtClean="0">
                                <a:latin typeface="Cambria Math" panose="02040503050406030204" pitchFamily="18" charset="0"/>
                                <a:cs typeface="Times New Roman" panose="02020603050405020304" pitchFamily="18" charset="0"/>
                                <a:sym typeface="Symbol" panose="05050102010706020507" pitchFamily="18" charset="2"/>
                              </a:rPr>
                              <m:t>[</m:t>
                            </m:r>
                            <m:r>
                              <a:rPr lang="vi-VN" sz="4000" b="0" i="1" smtClean="0">
                                <a:latin typeface="Cambria Math" panose="02040503050406030204" pitchFamily="18" charset="0"/>
                                <a:cs typeface="Times New Roman" panose="02020603050405020304" pitchFamily="18" charset="0"/>
                                <a:sym typeface="Symbol" panose="05050102010706020507" pitchFamily="18" charset="2"/>
                              </a:rPr>
                              <m:t>𝐻</m:t>
                            </m:r>
                          </m:e>
                          <m:sup>
                            <m:r>
                              <a:rPr lang="vi-VN" sz="4000" b="0" i="1" smtClean="0">
                                <a:latin typeface="Cambria Math" panose="02040503050406030204" pitchFamily="18" charset="0"/>
                                <a:cs typeface="Times New Roman" panose="02020603050405020304" pitchFamily="18" charset="0"/>
                                <a:sym typeface="Symbol" panose="05050102010706020507" pitchFamily="18" charset="2"/>
                              </a:rPr>
                              <m:t>+</m:t>
                            </m:r>
                          </m:sup>
                        </m:sSup>
                        <m:sSup>
                          <m:sSupPr>
                            <m:ctrlPr>
                              <a:rPr lang="vi-VN" sz="4000" i="1" smtClean="0">
                                <a:latin typeface="Cambria Math" panose="02040503050406030204" pitchFamily="18" charset="0"/>
                                <a:cs typeface="Times New Roman" panose="02020603050405020304" pitchFamily="18" charset="0"/>
                                <a:sym typeface="Symbol" panose="05050102010706020507" pitchFamily="18" charset="2"/>
                              </a:rPr>
                            </m:ctrlPr>
                          </m:sSupPr>
                          <m:e>
                            <m:r>
                              <a:rPr lang="vi-VN" sz="4000" b="0" i="1" smtClean="0">
                                <a:latin typeface="Cambria Math" panose="02040503050406030204" pitchFamily="18" charset="0"/>
                                <a:cs typeface="Times New Roman" panose="02020603050405020304" pitchFamily="18" charset="0"/>
                                <a:sym typeface="Symbol" panose="05050102010706020507" pitchFamily="18" charset="2"/>
                              </a:rPr>
                              <m:t>]</m:t>
                            </m:r>
                          </m:e>
                          <m:sup>
                            <m:r>
                              <a:rPr lang="vi-VN" sz="4000" b="0" i="1" smtClean="0">
                                <a:latin typeface="Cambria Math" panose="02040503050406030204" pitchFamily="18" charset="0"/>
                                <a:cs typeface="Times New Roman" panose="02020603050405020304" pitchFamily="18" charset="0"/>
                                <a:sym typeface="Symbol" panose="05050102010706020507" pitchFamily="18" charset="2"/>
                              </a:rPr>
                              <m:t>8</m:t>
                            </m:r>
                          </m:sup>
                        </m:sSup>
                      </m:den>
                    </m:f>
                  </m:oMath>
                </a14:m>
                <a:endParaRPr lang="en-US" sz="4000" dirty="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4B0E47F0-72C0-4EA7-8253-559CFBA88F39}"/>
                  </a:ext>
                </a:extLst>
              </p:cNvPr>
              <p:cNvSpPr txBox="1">
                <a:spLocks noRot="1" noChangeAspect="1" noMove="1" noResize="1" noEditPoints="1" noAdjustHandles="1" noChangeArrowheads="1" noChangeShapeType="1" noTextEdit="1"/>
              </p:cNvSpPr>
              <p:nvPr/>
            </p:nvSpPr>
            <p:spPr>
              <a:xfrm>
                <a:off x="1882588" y="2504260"/>
                <a:ext cx="8821271" cy="1154483"/>
              </a:xfrm>
              <a:prstGeom prst="rect">
                <a:avLst/>
              </a:prstGeom>
              <a:blipFill>
                <a:blip r:embed="rId2"/>
                <a:stretch>
                  <a:fillRect l="-2488" b="-4233"/>
                </a:stretch>
              </a:blipFill>
            </p:spPr>
            <p:txBody>
              <a:bodyPr/>
              <a:lstStyle/>
              <a:p>
                <a:r>
                  <a:rPr lang="en-US">
                    <a:noFill/>
                  </a:rPr>
                  <a:t> </a:t>
                </a:r>
              </a:p>
            </p:txBody>
          </p:sp>
        </mc:Fallback>
      </mc:AlternateContent>
    </p:spTree>
    <p:extLst>
      <p:ext uri="{BB962C8B-B14F-4D97-AF65-F5344CB8AC3E}">
        <p14:creationId xmlns:p14="http://schemas.microsoft.com/office/powerpoint/2010/main" val="389533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72A7C-E247-4DB6-9AC6-F3F2D0735B0A}"/>
              </a:ext>
            </a:extLst>
          </p:cNvPr>
          <p:cNvSpPr>
            <a:spLocks noGrp="1"/>
          </p:cNvSpPr>
          <p:nvPr>
            <p:ph idx="1"/>
          </p:nvPr>
        </p:nvSpPr>
        <p:spPr>
          <a:xfrm>
            <a:off x="352339" y="436096"/>
            <a:ext cx="11839662" cy="5534398"/>
          </a:xfrm>
        </p:spPr>
        <p:txBody>
          <a:bodyPr>
            <a:normAutofit/>
          </a:bodyPr>
          <a:lstStyle/>
          <a:p>
            <a:pPr marL="0" indent="0">
              <a:lnSpc>
                <a:spcPct val="150000"/>
              </a:lnSpc>
              <a:buNone/>
            </a:pPr>
            <a:r>
              <a:rPr lang="vi-VN" sz="3200" b="1" dirty="0">
                <a:cs typeface="Times New Roman" panose="02020603050405020304" pitchFamily="18" charset="0"/>
              </a:rPr>
              <a:t>Câu </a:t>
            </a:r>
            <a:r>
              <a:rPr lang="en-US" sz="3200" b="1" dirty="0" smtClean="0">
                <a:cs typeface="Times New Roman" panose="02020603050405020304" pitchFamily="18" charset="0"/>
              </a:rPr>
              <a:t>30</a:t>
            </a:r>
            <a:r>
              <a:rPr lang="vi-VN" sz="3200" dirty="0">
                <a:cs typeface="Times New Roman" panose="02020603050405020304" pitchFamily="18" charset="0"/>
              </a:rPr>
              <a:t>. Cho biết </a:t>
            </a:r>
            <a:r>
              <a:rPr lang="vi-VN" sz="3200" dirty="0">
                <a:cs typeface="Times New Roman" panose="02020603050405020304" pitchFamily="18" charset="0"/>
                <a:sym typeface="Symbol" panose="05050102010706020507" pitchFamily="18" charset="2"/>
              </a:rPr>
              <a:t></a:t>
            </a:r>
            <a:r>
              <a:rPr lang="vi-VN" sz="3200" baseline="30000" dirty="0">
                <a:cs typeface="Times New Roman" panose="02020603050405020304" pitchFamily="18" charset="0"/>
                <a:sym typeface="Symbol" panose="05050102010706020507" pitchFamily="18" charset="2"/>
              </a:rPr>
              <a:t>0</a:t>
            </a:r>
            <a:r>
              <a:rPr lang="vi-VN" sz="3200" dirty="0">
                <a:cs typeface="Times New Roman" panose="02020603050405020304" pitchFamily="18" charset="0"/>
                <a:sym typeface="Symbol" panose="05050102010706020507" pitchFamily="18" charset="2"/>
              </a:rPr>
              <a:t>(</a:t>
            </a:r>
            <a:r>
              <a:rPr lang="vi-VN" sz="3200" dirty="0">
                <a:solidFill>
                  <a:srgbClr val="FF0000"/>
                </a:solidFill>
                <a:cs typeface="Times New Roman" panose="02020603050405020304" pitchFamily="18" charset="0"/>
                <a:sym typeface="Symbol" panose="05050102010706020507" pitchFamily="18" charset="2"/>
              </a:rPr>
              <a:t>Br</a:t>
            </a:r>
            <a:r>
              <a:rPr lang="vi-VN" sz="3200" baseline="-25000" dirty="0">
                <a:solidFill>
                  <a:srgbClr val="FF0000"/>
                </a:solidFill>
                <a:cs typeface="Times New Roman" panose="02020603050405020304" pitchFamily="18" charset="0"/>
                <a:sym typeface="Symbol" panose="05050102010706020507" pitchFamily="18" charset="2"/>
              </a:rPr>
              <a:t>2</a:t>
            </a:r>
            <a:r>
              <a:rPr lang="vi-VN" sz="3200" dirty="0">
                <a:cs typeface="Times New Roman" panose="02020603050405020304" pitchFamily="18" charset="0"/>
                <a:sym typeface="Symbol" panose="05050102010706020507" pitchFamily="18" charset="2"/>
              </a:rPr>
              <a:t>/</a:t>
            </a:r>
            <a:r>
              <a:rPr lang="vi-VN" sz="3200" dirty="0">
                <a:solidFill>
                  <a:srgbClr val="0000FF"/>
                </a:solidFill>
                <a:cs typeface="Times New Roman" panose="02020603050405020304" pitchFamily="18" charset="0"/>
                <a:sym typeface="Symbol" panose="05050102010706020507" pitchFamily="18" charset="2"/>
              </a:rPr>
              <a:t>Br </a:t>
            </a:r>
            <a:r>
              <a:rPr lang="vi-VN" sz="3200" baseline="30000" dirty="0">
                <a:solidFill>
                  <a:srgbClr val="0000FF"/>
                </a:solidFill>
                <a:cs typeface="Times New Roman" panose="02020603050405020304" pitchFamily="18" charset="0"/>
                <a:sym typeface="Symbol" panose="05050102010706020507" pitchFamily="18" charset="2"/>
              </a:rPr>
              <a:t>-</a:t>
            </a:r>
            <a:r>
              <a:rPr lang="vi-VN" sz="3200" dirty="0">
                <a:cs typeface="Times New Roman" panose="02020603050405020304" pitchFamily="18" charset="0"/>
                <a:sym typeface="Symbol" panose="05050102010706020507" pitchFamily="18" charset="2"/>
              </a:rPr>
              <a:t>) = </a:t>
            </a:r>
            <a:r>
              <a:rPr lang="vi-VN" sz="3200" dirty="0" smtClean="0">
                <a:cs typeface="Times New Roman" panose="02020603050405020304" pitchFamily="18" charset="0"/>
                <a:sym typeface="Symbol" panose="05050102010706020507" pitchFamily="18" charset="2"/>
              </a:rPr>
              <a:t>1,07</a:t>
            </a:r>
            <a:r>
              <a:rPr lang="en-US" sz="3200" dirty="0" smtClean="0">
                <a:cs typeface="Times New Roman" panose="02020603050405020304" pitchFamily="18" charset="0"/>
                <a:sym typeface="Symbol" panose="05050102010706020507" pitchFamily="18" charset="2"/>
              </a:rPr>
              <a:t> </a:t>
            </a:r>
            <a:r>
              <a:rPr lang="vi-VN" sz="3200" dirty="0" smtClean="0">
                <a:cs typeface="Times New Roman" panose="02020603050405020304" pitchFamily="18" charset="0"/>
                <a:sym typeface="Symbol" panose="05050102010706020507" pitchFamily="18" charset="2"/>
              </a:rPr>
              <a:t>V</a:t>
            </a:r>
            <a:r>
              <a:rPr lang="en-US" sz="3200" dirty="0" smtClean="0">
                <a:cs typeface="Times New Roman" panose="02020603050405020304" pitchFamily="18" charset="0"/>
                <a:sym typeface="Symbol" panose="05050102010706020507" pitchFamily="18" charset="2"/>
              </a:rPr>
              <a:t>.</a:t>
            </a:r>
            <a:r>
              <a:rPr lang="vi-VN" sz="3200" dirty="0" smtClean="0">
                <a:cs typeface="Times New Roman" panose="02020603050405020304" pitchFamily="18" charset="0"/>
                <a:sym typeface="Symbol" panose="05050102010706020507" pitchFamily="18" charset="2"/>
              </a:rPr>
              <a:t> </a:t>
            </a:r>
            <a:r>
              <a:rPr lang="vi-VN" sz="3200" dirty="0" smtClean="0">
                <a:cs typeface="Times New Roman" panose="02020603050405020304" pitchFamily="18" charset="0"/>
              </a:rPr>
              <a:t>Ở </a:t>
            </a:r>
            <a:r>
              <a:rPr lang="vi-VN" sz="3200" dirty="0">
                <a:cs typeface="Times New Roman" panose="02020603050405020304" pitchFamily="18" charset="0"/>
              </a:rPr>
              <a:t>đk chuẩn 25</a:t>
            </a:r>
            <a:r>
              <a:rPr lang="vi-VN" sz="3200" baseline="30000" dirty="0">
                <a:cs typeface="Times New Roman" panose="02020603050405020304" pitchFamily="18" charset="0"/>
              </a:rPr>
              <a:t>0</a:t>
            </a:r>
            <a:r>
              <a:rPr lang="vi-VN" sz="3200" dirty="0">
                <a:cs typeface="Times New Roman" panose="02020603050405020304" pitchFamily="18" charset="0"/>
              </a:rPr>
              <a:t>C, chọn chất </a:t>
            </a:r>
            <a:r>
              <a:rPr lang="en-US" sz="3200" dirty="0" err="1" smtClean="0">
                <a:latin typeface="Arial" panose="020B0604020202020204" pitchFamily="34" charset="0"/>
                <a:cs typeface="Arial" panose="020B0604020202020204" pitchFamily="34" charset="0"/>
              </a:rPr>
              <a:t>nào</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sau</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đây</a:t>
            </a:r>
            <a:r>
              <a:rPr lang="en-US" sz="3200" dirty="0" smtClean="0">
                <a:latin typeface="Arial" panose="020B0604020202020204" pitchFamily="34" charset="0"/>
                <a:cs typeface="Arial" panose="020B0604020202020204" pitchFamily="34" charset="0"/>
              </a:rPr>
              <a:t> </a:t>
            </a:r>
            <a:r>
              <a:rPr lang="vi-VN" sz="3200" dirty="0" smtClean="0">
                <a:latin typeface="Arial" panose="020B0604020202020204" pitchFamily="34" charset="0"/>
                <a:cs typeface="Arial" panose="020B0604020202020204" pitchFamily="34" charset="0"/>
              </a:rPr>
              <a:t>có </a:t>
            </a:r>
            <a:r>
              <a:rPr lang="vi-VN" sz="3200" dirty="0">
                <a:cs typeface="Times New Roman" panose="02020603050405020304" pitchFamily="18" charset="0"/>
              </a:rPr>
              <a:t>khả năng oxy hoá </a:t>
            </a:r>
            <a:r>
              <a:rPr lang="vi-VN" sz="3200" dirty="0">
                <a:solidFill>
                  <a:srgbClr val="0000FF"/>
                </a:solidFill>
                <a:cs typeface="Times New Roman" panose="02020603050405020304" pitchFamily="18" charset="0"/>
              </a:rPr>
              <a:t>Br </a:t>
            </a:r>
            <a:r>
              <a:rPr lang="vi-VN" sz="3200" baseline="30000" dirty="0">
                <a:solidFill>
                  <a:srgbClr val="0000FF"/>
                </a:solidFill>
                <a:cs typeface="Times New Roman" panose="02020603050405020304" pitchFamily="18" charset="0"/>
              </a:rPr>
              <a:t>–</a:t>
            </a:r>
            <a:r>
              <a:rPr lang="vi-VN" sz="3200" dirty="0">
                <a:solidFill>
                  <a:srgbClr val="0000FF"/>
                </a:solidFill>
                <a:cs typeface="Times New Roman" panose="02020603050405020304" pitchFamily="18" charset="0"/>
              </a:rPr>
              <a:t>(dd)</a:t>
            </a:r>
            <a:r>
              <a:rPr lang="vi-VN" sz="3200" dirty="0">
                <a:cs typeface="Times New Roman" panose="02020603050405020304" pitchFamily="18" charset="0"/>
              </a:rPr>
              <a:t> thành </a:t>
            </a:r>
            <a:r>
              <a:rPr lang="vi-VN" sz="3200" dirty="0">
                <a:solidFill>
                  <a:srgbClr val="FF0000"/>
                </a:solidFill>
                <a:cs typeface="Times New Roman" panose="02020603050405020304" pitchFamily="18" charset="0"/>
              </a:rPr>
              <a:t>Br</a:t>
            </a:r>
            <a:r>
              <a:rPr lang="vi-VN" sz="3200" baseline="-25000" dirty="0">
                <a:solidFill>
                  <a:srgbClr val="FF0000"/>
                </a:solidFill>
                <a:cs typeface="Times New Roman" panose="02020603050405020304" pitchFamily="18" charset="0"/>
              </a:rPr>
              <a:t>2</a:t>
            </a:r>
            <a:r>
              <a:rPr lang="vi-VN" sz="3200" dirty="0">
                <a:cs typeface="Times New Roman" panose="02020603050405020304" pitchFamily="18" charset="0"/>
              </a:rPr>
              <a:t> </a:t>
            </a:r>
            <a:r>
              <a:rPr lang="en-US" sz="3200" dirty="0" smtClean="0">
                <a:cs typeface="Times New Roman" panose="02020603050405020304" pitchFamily="18" charset="0"/>
              </a:rPr>
              <a:t>.</a:t>
            </a:r>
          </a:p>
          <a:p>
            <a:pPr marL="0" indent="0">
              <a:lnSpc>
                <a:spcPct val="150000"/>
              </a:lnSpc>
              <a:buNone/>
            </a:pPr>
            <a:r>
              <a:rPr lang="en-US" sz="3200" dirty="0" smtClean="0">
                <a:solidFill>
                  <a:srgbClr val="FF0000"/>
                </a:solidFill>
                <a:cs typeface="Times New Roman" panose="02020603050405020304" pitchFamily="18" charset="0"/>
              </a:rPr>
              <a:t>1. </a:t>
            </a:r>
            <a:r>
              <a:rPr lang="vi-VN" sz="3200" dirty="0" smtClean="0">
                <a:solidFill>
                  <a:srgbClr val="FF0000"/>
                </a:solidFill>
                <a:cs typeface="Times New Roman" panose="02020603050405020304" pitchFamily="18" charset="0"/>
              </a:rPr>
              <a:t>Cl</a:t>
            </a:r>
            <a:r>
              <a:rPr lang="vi-VN" sz="3200" baseline="-25000" dirty="0" smtClean="0">
                <a:solidFill>
                  <a:srgbClr val="FF0000"/>
                </a:solidFill>
                <a:cs typeface="Times New Roman" panose="02020603050405020304" pitchFamily="18" charset="0"/>
              </a:rPr>
              <a:t>2 </a:t>
            </a:r>
            <a:r>
              <a:rPr lang="vi-VN" sz="3200" dirty="0">
                <a:cs typeface="Times New Roman" panose="02020603050405020304" pitchFamily="18" charset="0"/>
              </a:rPr>
              <a:t>(k)  ; </a:t>
            </a:r>
            <a:r>
              <a:rPr lang="vi-VN" sz="3200" dirty="0">
                <a:cs typeface="Times New Roman" panose="02020603050405020304" pitchFamily="18" charset="0"/>
                <a:sym typeface="Symbol" panose="05050102010706020507" pitchFamily="18" charset="2"/>
              </a:rPr>
              <a:t></a:t>
            </a:r>
            <a:r>
              <a:rPr lang="vi-VN" sz="3200" baseline="30000" dirty="0">
                <a:cs typeface="Times New Roman" panose="02020603050405020304" pitchFamily="18" charset="0"/>
                <a:sym typeface="Symbol" panose="05050102010706020507" pitchFamily="18" charset="2"/>
              </a:rPr>
              <a:t>0</a:t>
            </a:r>
            <a:r>
              <a:rPr lang="vi-VN" sz="3200" dirty="0">
                <a:cs typeface="Times New Roman" panose="02020603050405020304" pitchFamily="18" charset="0"/>
                <a:sym typeface="Symbol" panose="05050102010706020507" pitchFamily="18" charset="2"/>
              </a:rPr>
              <a:t>(</a:t>
            </a:r>
            <a:r>
              <a:rPr lang="vi-VN" sz="3200" dirty="0">
                <a:solidFill>
                  <a:srgbClr val="FF0000"/>
                </a:solidFill>
                <a:cs typeface="Times New Roman" panose="02020603050405020304" pitchFamily="18" charset="0"/>
                <a:sym typeface="Symbol" panose="05050102010706020507" pitchFamily="18" charset="2"/>
              </a:rPr>
              <a:t>Cl</a:t>
            </a:r>
            <a:r>
              <a:rPr lang="vi-VN" sz="3200" baseline="-25000" dirty="0">
                <a:solidFill>
                  <a:srgbClr val="FF0000"/>
                </a:solidFill>
                <a:cs typeface="Times New Roman" panose="02020603050405020304" pitchFamily="18" charset="0"/>
                <a:sym typeface="Symbol" panose="05050102010706020507" pitchFamily="18" charset="2"/>
              </a:rPr>
              <a:t>2</a:t>
            </a:r>
            <a:r>
              <a:rPr lang="vi-VN" sz="3200" dirty="0">
                <a:solidFill>
                  <a:srgbClr val="0000FF"/>
                </a:solidFill>
                <a:cs typeface="Times New Roman" panose="02020603050405020304" pitchFamily="18" charset="0"/>
                <a:sym typeface="Symbol" panose="05050102010706020507" pitchFamily="18" charset="2"/>
              </a:rPr>
              <a:t>/Cl</a:t>
            </a:r>
            <a:r>
              <a:rPr lang="vi-VN" sz="3200" baseline="30000" dirty="0">
                <a:solidFill>
                  <a:srgbClr val="0000FF"/>
                </a:solidFill>
                <a:cs typeface="Times New Roman" panose="02020603050405020304" pitchFamily="18" charset="0"/>
                <a:sym typeface="Symbol" panose="05050102010706020507" pitchFamily="18" charset="2"/>
              </a:rPr>
              <a:t>-</a:t>
            </a:r>
            <a:r>
              <a:rPr lang="vi-VN" sz="3200" dirty="0">
                <a:cs typeface="Times New Roman" panose="02020603050405020304" pitchFamily="18" charset="0"/>
                <a:sym typeface="Symbol" panose="05050102010706020507" pitchFamily="18" charset="2"/>
              </a:rPr>
              <a:t>) = 1,36 V</a:t>
            </a:r>
          </a:p>
          <a:p>
            <a:pPr marL="0" indent="0">
              <a:lnSpc>
                <a:spcPct val="150000"/>
              </a:lnSpc>
              <a:buNone/>
            </a:pPr>
            <a:r>
              <a:rPr lang="en-US" sz="3200" dirty="0" smtClean="0">
                <a:solidFill>
                  <a:srgbClr val="FF0000"/>
                </a:solidFill>
                <a:cs typeface="Times New Roman" panose="02020603050405020304" pitchFamily="18" charset="0"/>
                <a:sym typeface="Symbol" panose="05050102010706020507" pitchFamily="18" charset="2"/>
              </a:rPr>
              <a:t>2. </a:t>
            </a:r>
            <a:r>
              <a:rPr lang="vi-VN" sz="3200" dirty="0" smtClean="0">
                <a:solidFill>
                  <a:srgbClr val="FF0000"/>
                </a:solidFill>
                <a:cs typeface="Times New Roman" panose="02020603050405020304" pitchFamily="18" charset="0"/>
                <a:sym typeface="Symbol" panose="05050102010706020507" pitchFamily="18" charset="2"/>
              </a:rPr>
              <a:t>H</a:t>
            </a:r>
            <a:r>
              <a:rPr lang="vi-VN" sz="3200" baseline="30000" dirty="0">
                <a:solidFill>
                  <a:srgbClr val="FF0000"/>
                </a:solidFill>
                <a:cs typeface="Times New Roman" panose="02020603050405020304" pitchFamily="18" charset="0"/>
                <a:sym typeface="Symbol" panose="05050102010706020507" pitchFamily="18" charset="2"/>
              </a:rPr>
              <a:t>+</a:t>
            </a:r>
            <a:r>
              <a:rPr lang="vi-VN" sz="3200" dirty="0">
                <a:solidFill>
                  <a:schemeClr val="accent6">
                    <a:lumMod val="50000"/>
                  </a:schemeClr>
                </a:solidFill>
                <a:cs typeface="Times New Roman" panose="02020603050405020304" pitchFamily="18" charset="0"/>
                <a:sym typeface="Symbol" panose="05050102010706020507" pitchFamily="18" charset="2"/>
              </a:rPr>
              <a:t>(dd) ; </a:t>
            </a:r>
            <a:r>
              <a:rPr lang="vi-VN" sz="3200" baseline="30000" dirty="0">
                <a:solidFill>
                  <a:schemeClr val="accent6">
                    <a:lumMod val="50000"/>
                  </a:schemeClr>
                </a:solidFill>
                <a:cs typeface="Times New Roman" panose="02020603050405020304" pitchFamily="18" charset="0"/>
                <a:sym typeface="Symbol" panose="05050102010706020507" pitchFamily="18" charset="2"/>
              </a:rPr>
              <a:t>0</a:t>
            </a:r>
            <a:r>
              <a:rPr lang="vi-VN" sz="3200" dirty="0">
                <a:solidFill>
                  <a:schemeClr val="accent6">
                    <a:lumMod val="50000"/>
                  </a:schemeClr>
                </a:solidFill>
                <a:cs typeface="Times New Roman" panose="02020603050405020304" pitchFamily="18" charset="0"/>
                <a:sym typeface="Symbol" panose="05050102010706020507" pitchFamily="18" charset="2"/>
              </a:rPr>
              <a:t>(</a:t>
            </a:r>
            <a:r>
              <a:rPr lang="vi-VN" sz="3200" dirty="0">
                <a:solidFill>
                  <a:srgbClr val="FF0000"/>
                </a:solidFill>
                <a:cs typeface="Times New Roman" panose="02020603050405020304" pitchFamily="18" charset="0"/>
                <a:sym typeface="Symbol" panose="05050102010706020507" pitchFamily="18" charset="2"/>
              </a:rPr>
              <a:t>H</a:t>
            </a:r>
            <a:r>
              <a:rPr lang="vi-VN" sz="3200" baseline="30000" dirty="0">
                <a:solidFill>
                  <a:srgbClr val="FF0000"/>
                </a:solidFill>
                <a:cs typeface="Times New Roman" panose="02020603050405020304" pitchFamily="18" charset="0"/>
                <a:sym typeface="Symbol" panose="05050102010706020507" pitchFamily="18" charset="2"/>
              </a:rPr>
              <a:t>+</a:t>
            </a:r>
            <a:r>
              <a:rPr lang="vi-VN" sz="3200" dirty="0">
                <a:solidFill>
                  <a:schemeClr val="accent6">
                    <a:lumMod val="50000"/>
                  </a:schemeClr>
                </a:solidFill>
                <a:cs typeface="Times New Roman" panose="02020603050405020304" pitchFamily="18" charset="0"/>
                <a:sym typeface="Symbol" panose="05050102010706020507" pitchFamily="18" charset="2"/>
              </a:rPr>
              <a:t>/</a:t>
            </a:r>
            <a:r>
              <a:rPr lang="vi-VN" sz="3200" dirty="0">
                <a:solidFill>
                  <a:srgbClr val="0000FF"/>
                </a:solidFill>
                <a:cs typeface="Times New Roman" panose="02020603050405020304" pitchFamily="18" charset="0"/>
                <a:sym typeface="Symbol" panose="05050102010706020507" pitchFamily="18" charset="2"/>
              </a:rPr>
              <a:t>H</a:t>
            </a:r>
            <a:r>
              <a:rPr lang="vi-VN" sz="3200" baseline="-25000" dirty="0">
                <a:solidFill>
                  <a:srgbClr val="0000FF"/>
                </a:solidFill>
                <a:cs typeface="Times New Roman" panose="02020603050405020304" pitchFamily="18" charset="0"/>
                <a:sym typeface="Symbol" panose="05050102010706020507" pitchFamily="18" charset="2"/>
              </a:rPr>
              <a:t>2</a:t>
            </a:r>
            <a:r>
              <a:rPr lang="vi-VN" sz="3200" dirty="0">
                <a:cs typeface="Times New Roman" panose="02020603050405020304" pitchFamily="18" charset="0"/>
                <a:sym typeface="Symbol" panose="05050102010706020507" pitchFamily="18" charset="2"/>
              </a:rPr>
              <a:t>) = 0 V</a:t>
            </a:r>
          </a:p>
          <a:p>
            <a:pPr marL="0" indent="0">
              <a:lnSpc>
                <a:spcPct val="150000"/>
              </a:lnSpc>
              <a:buNone/>
            </a:pPr>
            <a:r>
              <a:rPr lang="en-US" sz="3200" dirty="0" smtClean="0">
                <a:solidFill>
                  <a:srgbClr val="FF0000"/>
                </a:solidFill>
                <a:cs typeface="Times New Roman" panose="02020603050405020304" pitchFamily="18" charset="0"/>
                <a:sym typeface="Symbol" panose="05050102010706020507" pitchFamily="18" charset="2"/>
              </a:rPr>
              <a:t>3. </a:t>
            </a:r>
            <a:r>
              <a:rPr lang="vi-VN" sz="3200" dirty="0" smtClean="0">
                <a:solidFill>
                  <a:srgbClr val="FF0000"/>
                </a:solidFill>
                <a:cs typeface="Times New Roman" panose="02020603050405020304" pitchFamily="18" charset="0"/>
                <a:sym typeface="Symbol" panose="05050102010706020507" pitchFamily="18" charset="2"/>
              </a:rPr>
              <a:t>Fe</a:t>
            </a:r>
            <a:r>
              <a:rPr lang="vi-VN" sz="3200" baseline="30000" dirty="0" smtClean="0">
                <a:solidFill>
                  <a:srgbClr val="FF0000"/>
                </a:solidFill>
                <a:cs typeface="Times New Roman" panose="02020603050405020304" pitchFamily="18" charset="0"/>
                <a:sym typeface="Symbol" panose="05050102010706020507" pitchFamily="18" charset="2"/>
              </a:rPr>
              <a:t>2</a:t>
            </a:r>
            <a:r>
              <a:rPr lang="vi-VN" sz="3200" baseline="30000" dirty="0">
                <a:solidFill>
                  <a:srgbClr val="FF0000"/>
                </a:solidFill>
                <a:cs typeface="Times New Roman" panose="02020603050405020304" pitchFamily="18" charset="0"/>
                <a:sym typeface="Symbol" panose="05050102010706020507" pitchFamily="18" charset="2"/>
              </a:rPr>
              <a:t>+</a:t>
            </a:r>
            <a:r>
              <a:rPr lang="vi-VN" sz="3200" dirty="0">
                <a:cs typeface="Times New Roman" panose="02020603050405020304" pitchFamily="18" charset="0"/>
                <a:sym typeface="Symbol" panose="05050102010706020507" pitchFamily="18" charset="2"/>
              </a:rPr>
              <a:t>(dd)</a:t>
            </a:r>
            <a:r>
              <a:rPr lang="vi-VN" sz="3200" dirty="0">
                <a:solidFill>
                  <a:srgbClr val="9933FF"/>
                </a:solidFill>
                <a:cs typeface="Times New Roman" panose="02020603050405020304" pitchFamily="18" charset="0"/>
                <a:sym typeface="Symbol" panose="05050102010706020507" pitchFamily="18" charset="2"/>
              </a:rPr>
              <a:t> </a:t>
            </a:r>
            <a:r>
              <a:rPr lang="vi-VN" sz="3200" dirty="0">
                <a:cs typeface="Times New Roman" panose="02020603050405020304" pitchFamily="18" charset="0"/>
                <a:sym typeface="Symbol" panose="05050102010706020507" pitchFamily="18" charset="2"/>
              </a:rPr>
              <a:t>; </a:t>
            </a:r>
            <a:r>
              <a:rPr lang="vi-VN" sz="3200" baseline="30000" dirty="0">
                <a:cs typeface="Times New Roman" panose="02020603050405020304" pitchFamily="18" charset="0"/>
                <a:sym typeface="Symbol" panose="05050102010706020507" pitchFamily="18" charset="2"/>
              </a:rPr>
              <a:t>0</a:t>
            </a:r>
            <a:r>
              <a:rPr lang="vi-VN" sz="3200" dirty="0">
                <a:cs typeface="Times New Roman" panose="02020603050405020304" pitchFamily="18" charset="0"/>
                <a:sym typeface="Symbol" panose="05050102010706020507" pitchFamily="18" charset="2"/>
              </a:rPr>
              <a:t>(</a:t>
            </a:r>
            <a:r>
              <a:rPr lang="vi-VN" sz="3200" dirty="0">
                <a:solidFill>
                  <a:srgbClr val="FF0000"/>
                </a:solidFill>
                <a:cs typeface="Times New Roman" panose="02020603050405020304" pitchFamily="18" charset="0"/>
                <a:sym typeface="Symbol" panose="05050102010706020507" pitchFamily="18" charset="2"/>
              </a:rPr>
              <a:t>Fe</a:t>
            </a:r>
            <a:r>
              <a:rPr lang="vi-VN" sz="3200" baseline="30000" dirty="0">
                <a:solidFill>
                  <a:srgbClr val="FF0000"/>
                </a:solidFill>
                <a:cs typeface="Times New Roman" panose="02020603050405020304" pitchFamily="18" charset="0"/>
                <a:sym typeface="Symbol" panose="05050102010706020507" pitchFamily="18" charset="2"/>
              </a:rPr>
              <a:t>2+</a:t>
            </a:r>
            <a:r>
              <a:rPr lang="vi-VN" sz="3200" dirty="0">
                <a:cs typeface="Times New Roman" panose="02020603050405020304" pitchFamily="18" charset="0"/>
                <a:sym typeface="Symbol" panose="05050102010706020507" pitchFamily="18" charset="2"/>
              </a:rPr>
              <a:t>/</a:t>
            </a:r>
            <a:r>
              <a:rPr lang="vi-VN" sz="3200" dirty="0">
                <a:solidFill>
                  <a:srgbClr val="0000FF"/>
                </a:solidFill>
                <a:cs typeface="Times New Roman" panose="02020603050405020304" pitchFamily="18" charset="0"/>
                <a:sym typeface="Symbol" panose="05050102010706020507" pitchFamily="18" charset="2"/>
              </a:rPr>
              <a:t>Fe</a:t>
            </a:r>
            <a:r>
              <a:rPr lang="vi-VN" sz="3200" dirty="0">
                <a:cs typeface="Times New Roman" panose="02020603050405020304" pitchFamily="18" charset="0"/>
                <a:sym typeface="Symbol" panose="05050102010706020507" pitchFamily="18" charset="2"/>
              </a:rPr>
              <a:t>) = - 0,44 V</a:t>
            </a:r>
          </a:p>
          <a:p>
            <a:pPr marL="0" indent="0">
              <a:lnSpc>
                <a:spcPct val="150000"/>
              </a:lnSpc>
              <a:buNone/>
            </a:pPr>
            <a:r>
              <a:rPr lang="en-US" sz="3200" dirty="0" smtClean="0">
                <a:solidFill>
                  <a:srgbClr val="FF0000"/>
                </a:solidFill>
                <a:cs typeface="Times New Roman" panose="02020603050405020304" pitchFamily="18" charset="0"/>
                <a:sym typeface="Symbol" panose="05050102010706020507" pitchFamily="18" charset="2"/>
              </a:rPr>
              <a:t>4. </a:t>
            </a:r>
            <a:r>
              <a:rPr lang="vi-VN" sz="3200" dirty="0" smtClean="0">
                <a:solidFill>
                  <a:srgbClr val="FF0000"/>
                </a:solidFill>
                <a:cs typeface="Times New Roman" panose="02020603050405020304" pitchFamily="18" charset="0"/>
                <a:sym typeface="Symbol" panose="05050102010706020507" pitchFamily="18" charset="2"/>
              </a:rPr>
              <a:t>MnO</a:t>
            </a:r>
            <a:r>
              <a:rPr lang="vi-VN" sz="3200" baseline="-25000" dirty="0" smtClean="0">
                <a:solidFill>
                  <a:srgbClr val="FF0000"/>
                </a:solidFill>
                <a:cs typeface="Times New Roman" panose="02020603050405020304" pitchFamily="18" charset="0"/>
                <a:sym typeface="Symbol" panose="05050102010706020507" pitchFamily="18" charset="2"/>
              </a:rPr>
              <a:t>4</a:t>
            </a:r>
            <a:r>
              <a:rPr lang="vi-VN" sz="3200" baseline="30000" dirty="0" smtClean="0">
                <a:solidFill>
                  <a:srgbClr val="FF0000"/>
                </a:solidFill>
                <a:cs typeface="Times New Roman" panose="02020603050405020304" pitchFamily="18" charset="0"/>
                <a:sym typeface="Symbol" panose="05050102010706020507" pitchFamily="18" charset="2"/>
              </a:rPr>
              <a:t>-</a:t>
            </a:r>
            <a:r>
              <a:rPr lang="vi-VN" sz="3200" dirty="0">
                <a:cs typeface="Times New Roman" panose="02020603050405020304" pitchFamily="18" charset="0"/>
                <a:sym typeface="Symbol" panose="05050102010706020507" pitchFamily="18" charset="2"/>
              </a:rPr>
              <a:t>(dd)</a:t>
            </a:r>
            <a:r>
              <a:rPr lang="vi-VN" sz="3200" dirty="0">
                <a:solidFill>
                  <a:srgbClr val="FF0000"/>
                </a:solidFill>
                <a:cs typeface="Times New Roman" panose="02020603050405020304" pitchFamily="18" charset="0"/>
                <a:sym typeface="Symbol" panose="05050102010706020507" pitchFamily="18" charset="2"/>
              </a:rPr>
              <a:t> </a:t>
            </a:r>
            <a:r>
              <a:rPr lang="vi-VN" sz="3200" dirty="0">
                <a:cs typeface="Times New Roman" panose="02020603050405020304" pitchFamily="18" charset="0"/>
                <a:sym typeface="Symbol" panose="05050102010706020507" pitchFamily="18" charset="2"/>
              </a:rPr>
              <a:t>; </a:t>
            </a:r>
            <a:r>
              <a:rPr lang="vi-VN" sz="3200" baseline="30000" dirty="0">
                <a:cs typeface="Times New Roman" panose="02020603050405020304" pitchFamily="18" charset="0"/>
                <a:sym typeface="Symbol" panose="05050102010706020507" pitchFamily="18" charset="2"/>
              </a:rPr>
              <a:t>0</a:t>
            </a:r>
            <a:r>
              <a:rPr lang="vi-VN" sz="3200" dirty="0">
                <a:cs typeface="Times New Roman" panose="02020603050405020304" pitchFamily="18" charset="0"/>
                <a:sym typeface="Symbol" panose="05050102010706020507" pitchFamily="18" charset="2"/>
              </a:rPr>
              <a:t>(</a:t>
            </a:r>
            <a:r>
              <a:rPr lang="vi-VN" sz="3200" dirty="0">
                <a:solidFill>
                  <a:srgbClr val="FF0000"/>
                </a:solidFill>
                <a:cs typeface="Times New Roman" panose="02020603050405020304" pitchFamily="18" charset="0"/>
                <a:sym typeface="Symbol" panose="05050102010706020507" pitchFamily="18" charset="2"/>
              </a:rPr>
              <a:t>MnO</a:t>
            </a:r>
            <a:r>
              <a:rPr lang="vi-VN" sz="3200" baseline="-25000" dirty="0">
                <a:solidFill>
                  <a:srgbClr val="FF0000"/>
                </a:solidFill>
                <a:cs typeface="Times New Roman" panose="02020603050405020304" pitchFamily="18" charset="0"/>
                <a:sym typeface="Symbol" panose="05050102010706020507" pitchFamily="18" charset="2"/>
              </a:rPr>
              <a:t>4</a:t>
            </a:r>
            <a:r>
              <a:rPr lang="vi-VN" sz="3200" baseline="30000" dirty="0">
                <a:solidFill>
                  <a:srgbClr val="FF0000"/>
                </a:solidFill>
                <a:cs typeface="Times New Roman" panose="02020603050405020304" pitchFamily="18" charset="0"/>
                <a:sym typeface="Symbol" panose="05050102010706020507" pitchFamily="18" charset="2"/>
              </a:rPr>
              <a:t>-</a:t>
            </a:r>
            <a:r>
              <a:rPr lang="vi-VN" sz="3200" dirty="0">
                <a:solidFill>
                  <a:srgbClr val="C00000"/>
                </a:solidFill>
                <a:cs typeface="Times New Roman" panose="02020603050405020304" pitchFamily="18" charset="0"/>
                <a:sym typeface="Symbol" panose="05050102010706020507" pitchFamily="18" charset="2"/>
              </a:rPr>
              <a:t> </a:t>
            </a:r>
            <a:r>
              <a:rPr lang="vi-VN" sz="3200" dirty="0">
                <a:cs typeface="Times New Roman" panose="02020603050405020304" pitchFamily="18" charset="0"/>
                <a:sym typeface="Symbol" panose="05050102010706020507" pitchFamily="18" charset="2"/>
              </a:rPr>
              <a:t>,H</a:t>
            </a:r>
            <a:r>
              <a:rPr lang="vi-VN" sz="3200" baseline="30000" dirty="0">
                <a:cs typeface="Times New Roman" panose="02020603050405020304" pitchFamily="18" charset="0"/>
                <a:sym typeface="Symbol" panose="05050102010706020507" pitchFamily="18" charset="2"/>
              </a:rPr>
              <a:t>+</a:t>
            </a:r>
            <a:r>
              <a:rPr lang="vi-VN" sz="3200" dirty="0">
                <a:cs typeface="Times New Roman" panose="02020603050405020304" pitchFamily="18" charset="0"/>
                <a:sym typeface="Symbol" panose="05050102010706020507" pitchFamily="18" charset="2"/>
              </a:rPr>
              <a:t>/</a:t>
            </a:r>
            <a:r>
              <a:rPr lang="vi-VN" sz="3200" dirty="0">
                <a:solidFill>
                  <a:srgbClr val="C00000"/>
                </a:solidFill>
                <a:cs typeface="Times New Roman" panose="02020603050405020304" pitchFamily="18" charset="0"/>
                <a:sym typeface="Symbol" panose="05050102010706020507" pitchFamily="18" charset="2"/>
              </a:rPr>
              <a:t> </a:t>
            </a:r>
            <a:r>
              <a:rPr lang="vi-VN" sz="3200" dirty="0">
                <a:solidFill>
                  <a:srgbClr val="0000FF"/>
                </a:solidFill>
                <a:cs typeface="Times New Roman" panose="02020603050405020304" pitchFamily="18" charset="0"/>
                <a:sym typeface="Symbol" panose="05050102010706020507" pitchFamily="18" charset="2"/>
              </a:rPr>
              <a:t>Mn</a:t>
            </a:r>
            <a:r>
              <a:rPr lang="vi-VN" sz="3200" baseline="30000" dirty="0">
                <a:solidFill>
                  <a:srgbClr val="0000FF"/>
                </a:solidFill>
                <a:cs typeface="Times New Roman" panose="02020603050405020304" pitchFamily="18" charset="0"/>
                <a:sym typeface="Symbol" panose="05050102010706020507" pitchFamily="18" charset="2"/>
              </a:rPr>
              <a:t>2+</a:t>
            </a:r>
            <a:r>
              <a:rPr lang="vi-VN" sz="3200" dirty="0">
                <a:cs typeface="Times New Roman" panose="02020603050405020304" pitchFamily="18" charset="0"/>
                <a:sym typeface="Symbol" panose="05050102010706020507" pitchFamily="18" charset="2"/>
              </a:rPr>
              <a:t>) = 1,51 V</a:t>
            </a:r>
            <a:endParaRPr lang="en-US" sz="3200" dirty="0">
              <a:cs typeface="Times New Roman" panose="02020603050405020304" pitchFamily="18" charset="0"/>
            </a:endParaRPr>
          </a:p>
        </p:txBody>
      </p:sp>
      <p:sp>
        <p:nvSpPr>
          <p:cNvPr id="4" name="TextBox 3">
            <a:extLst>
              <a:ext uri="{FF2B5EF4-FFF2-40B4-BE49-F238E27FC236}">
                <a16:creationId xmlns:a16="http://schemas.microsoft.com/office/drawing/2014/main" id="{62CA78EF-D8C5-43D9-890E-F392CEEED11B}"/>
              </a:ext>
            </a:extLst>
          </p:cNvPr>
          <p:cNvSpPr txBox="1"/>
          <p:nvPr/>
        </p:nvSpPr>
        <p:spPr>
          <a:xfrm>
            <a:off x="6454588" y="2154890"/>
            <a:ext cx="6347012" cy="707886"/>
          </a:xfrm>
          <a:prstGeom prst="rect">
            <a:avLst/>
          </a:prstGeom>
          <a:noFill/>
        </p:spPr>
        <p:txBody>
          <a:bodyPr wrap="square" rtlCol="0">
            <a:spAutoFit/>
          </a:bodyPr>
          <a:lstStyle/>
          <a:p>
            <a:r>
              <a:rPr lang="vi-VN" sz="4000" b="1" dirty="0">
                <a:solidFill>
                  <a:srgbClr val="FF0000"/>
                </a:solidFill>
                <a:effectLst>
                  <a:outerShdw blurRad="38100" dist="38100" dir="2700000" algn="tl">
                    <a:srgbClr val="000000">
                      <a:alpha val="43137"/>
                    </a:srgbClr>
                  </a:outerShdw>
                </a:effectLst>
                <a:cs typeface="Times New Roman" panose="02020603050405020304" pitchFamily="18" charset="0"/>
              </a:rPr>
              <a:t>ĐÁP ÁN : Cl</a:t>
            </a:r>
            <a:r>
              <a:rPr lang="vi-VN" sz="4000" b="1" baseline="-25000" dirty="0">
                <a:solidFill>
                  <a:srgbClr val="FF0000"/>
                </a:solidFill>
                <a:effectLst>
                  <a:outerShdw blurRad="38100" dist="38100" dir="2700000" algn="tl">
                    <a:srgbClr val="000000">
                      <a:alpha val="43137"/>
                    </a:srgbClr>
                  </a:outerShdw>
                </a:effectLst>
                <a:cs typeface="Times New Roman" panose="02020603050405020304" pitchFamily="18" charset="0"/>
              </a:rPr>
              <a:t>2</a:t>
            </a:r>
            <a:r>
              <a:rPr lang="vi-VN" sz="4000" b="1" dirty="0">
                <a:solidFill>
                  <a:srgbClr val="FF0000"/>
                </a:solidFill>
                <a:effectLst>
                  <a:outerShdw blurRad="38100" dist="38100" dir="2700000" algn="tl">
                    <a:srgbClr val="000000">
                      <a:alpha val="43137"/>
                    </a:srgbClr>
                  </a:outerShdw>
                </a:effectLst>
                <a:cs typeface="Times New Roman" panose="02020603050405020304" pitchFamily="18" charset="0"/>
              </a:rPr>
              <a:t> , MnO</a:t>
            </a:r>
            <a:r>
              <a:rPr lang="vi-VN" sz="4000" b="1" baseline="-25000" dirty="0">
                <a:solidFill>
                  <a:srgbClr val="FF0000"/>
                </a:solidFill>
                <a:effectLst>
                  <a:outerShdw blurRad="38100" dist="38100" dir="2700000" algn="tl">
                    <a:srgbClr val="000000">
                      <a:alpha val="43137"/>
                    </a:srgbClr>
                  </a:outerShdw>
                </a:effectLst>
                <a:cs typeface="Times New Roman" panose="02020603050405020304" pitchFamily="18" charset="0"/>
              </a:rPr>
              <a:t>4</a:t>
            </a:r>
            <a:r>
              <a:rPr lang="vi-VN" sz="4000" b="1" baseline="30000" dirty="0">
                <a:solidFill>
                  <a:srgbClr val="FF0000"/>
                </a:solidFill>
                <a:effectLst>
                  <a:outerShdw blurRad="38100" dist="38100" dir="2700000" algn="tl">
                    <a:srgbClr val="000000">
                      <a:alpha val="43137"/>
                    </a:srgbClr>
                  </a:outerShdw>
                </a:effectLst>
                <a:cs typeface="Times New Roman" panose="02020603050405020304" pitchFamily="18" charset="0"/>
              </a:rPr>
              <a:t>-</a:t>
            </a:r>
            <a:endParaRPr lang="en-US" sz="4000" b="1" dirty="0">
              <a:solidFill>
                <a:srgbClr val="FF0000"/>
              </a:solidFill>
              <a:effectLst>
                <a:outerShdw blurRad="38100" dist="38100" dir="2700000" algn="tl">
                  <a:srgbClr val="000000">
                    <a:alpha val="43137"/>
                  </a:srgbClr>
                </a:outerShdw>
              </a:effectLst>
              <a:cs typeface="Times New Roman" panose="02020603050405020304" pitchFamily="18" charset="0"/>
            </a:endParaRPr>
          </a:p>
        </p:txBody>
      </p:sp>
    </p:spTree>
    <p:extLst>
      <p:ext uri="{BB962C8B-B14F-4D97-AF65-F5344CB8AC3E}">
        <p14:creationId xmlns:p14="http://schemas.microsoft.com/office/powerpoint/2010/main" val="198642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10160-7229-4ADA-89FA-9B4056EF63B7}"/>
              </a:ext>
            </a:extLst>
          </p:cNvPr>
          <p:cNvSpPr>
            <a:spLocks noGrp="1"/>
          </p:cNvSpPr>
          <p:nvPr>
            <p:ph idx="1"/>
          </p:nvPr>
        </p:nvSpPr>
        <p:spPr>
          <a:xfrm>
            <a:off x="197222" y="0"/>
            <a:ext cx="11994777" cy="5719763"/>
          </a:xfrm>
        </p:spPr>
        <p:txBody>
          <a:bodyPr>
            <a:noAutofit/>
          </a:bodyPr>
          <a:lstStyle/>
          <a:p>
            <a:pPr marL="0" indent="0">
              <a:lnSpc>
                <a:spcPct val="150000"/>
              </a:lnSpc>
              <a:buNone/>
            </a:pPr>
            <a:r>
              <a:rPr lang="vi-VN" sz="3200" b="1" dirty="0">
                <a:cs typeface="Times New Roman" panose="02020603050405020304" pitchFamily="18" charset="0"/>
              </a:rPr>
              <a:t>Câu</a:t>
            </a:r>
            <a:r>
              <a:rPr lang="vi-VN" sz="3200" dirty="0">
                <a:cs typeface="Times New Roman" panose="02020603050405020304" pitchFamily="18" charset="0"/>
              </a:rPr>
              <a:t> </a:t>
            </a:r>
            <a:r>
              <a:rPr lang="en-US" sz="3200" b="1" dirty="0" smtClean="0">
                <a:cs typeface="Times New Roman" panose="02020603050405020304" pitchFamily="18" charset="0"/>
              </a:rPr>
              <a:t>31</a:t>
            </a:r>
            <a:r>
              <a:rPr lang="vi-VN" sz="3200" dirty="0" smtClean="0">
                <a:cs typeface="Times New Roman" panose="02020603050405020304" pitchFamily="18" charset="0"/>
              </a:rPr>
              <a:t>. </a:t>
            </a:r>
            <a:r>
              <a:rPr lang="vi-VN" sz="3200" dirty="0">
                <a:cs typeface="Times New Roman" panose="02020603050405020304" pitchFamily="18" charset="0"/>
              </a:rPr>
              <a:t>Ở đk chuẩn 25</a:t>
            </a:r>
            <a:r>
              <a:rPr lang="vi-VN" sz="3200" baseline="30000" dirty="0">
                <a:cs typeface="Times New Roman" panose="02020603050405020304" pitchFamily="18" charset="0"/>
              </a:rPr>
              <a:t>0</a:t>
            </a:r>
            <a:r>
              <a:rPr lang="vi-VN" sz="3200" dirty="0">
                <a:cs typeface="Times New Roman" panose="02020603050405020304" pitchFamily="18" charset="0"/>
              </a:rPr>
              <a:t>C, xác định chiều phản ứng, thiết lập pin, tính E</a:t>
            </a:r>
            <a:r>
              <a:rPr lang="vi-VN" sz="3200" baseline="30000" dirty="0">
                <a:cs typeface="Times New Roman" panose="02020603050405020304" pitchFamily="18" charset="0"/>
              </a:rPr>
              <a:t>0</a:t>
            </a:r>
            <a:r>
              <a:rPr lang="vi-VN" sz="3200" dirty="0">
                <a:cs typeface="Times New Roman" panose="02020603050405020304" pitchFamily="18" charset="0"/>
              </a:rPr>
              <a:t>, </a:t>
            </a:r>
            <a:r>
              <a:rPr lang="vi-VN" sz="3200" dirty="0">
                <a:cs typeface="Times New Roman" panose="02020603050405020304" pitchFamily="18" charset="0"/>
                <a:sym typeface="Symbol" panose="05050102010706020507" pitchFamily="18" charset="2"/>
              </a:rPr>
              <a:t>G</a:t>
            </a:r>
            <a:r>
              <a:rPr lang="vi-VN" sz="3200" baseline="30000" dirty="0">
                <a:cs typeface="Times New Roman" panose="02020603050405020304" pitchFamily="18" charset="0"/>
                <a:sym typeface="Symbol" panose="05050102010706020507" pitchFamily="18" charset="2"/>
              </a:rPr>
              <a:t>0</a:t>
            </a:r>
            <a:r>
              <a:rPr lang="vi-VN" sz="3200" baseline="-25000" dirty="0">
                <a:cs typeface="Times New Roman" panose="02020603050405020304" pitchFamily="18" charset="0"/>
                <a:sym typeface="Symbol" panose="05050102010706020507" pitchFamily="18" charset="2"/>
              </a:rPr>
              <a:t>298</a:t>
            </a:r>
            <a:r>
              <a:rPr lang="vi-VN" sz="3200" dirty="0">
                <a:cs typeface="Times New Roman" panose="02020603050405020304" pitchFamily="18" charset="0"/>
                <a:sym typeface="Symbol" panose="05050102010706020507" pitchFamily="18" charset="2"/>
              </a:rPr>
              <a:t> , K</a:t>
            </a:r>
            <a:r>
              <a:rPr lang="vi-VN" sz="3200" baseline="-25000" dirty="0">
                <a:cs typeface="Times New Roman" panose="02020603050405020304" pitchFamily="18" charset="0"/>
                <a:sym typeface="Symbol" panose="05050102010706020507" pitchFamily="18" charset="2"/>
              </a:rPr>
              <a:t>298 </a:t>
            </a:r>
            <a:r>
              <a:rPr lang="vi-VN" sz="3200" dirty="0">
                <a:cs typeface="Times New Roman" panose="02020603050405020304" pitchFamily="18" charset="0"/>
                <a:sym typeface="Symbol" panose="05050102010706020507" pitchFamily="18" charset="2"/>
              </a:rPr>
              <a:t> và đánh giá mức độ tự phát của các </a:t>
            </a:r>
            <a:r>
              <a:rPr lang="en-US" sz="3200" dirty="0" err="1" smtClean="0">
                <a:cs typeface="Times New Roman" panose="02020603050405020304" pitchFamily="18" charset="0"/>
                <a:sym typeface="Symbol" panose="05050102010706020507" pitchFamily="18" charset="2"/>
              </a:rPr>
              <a:t>pư</a:t>
            </a:r>
            <a:r>
              <a:rPr lang="vi-VN" sz="3200" dirty="0" smtClean="0">
                <a:cs typeface="Times New Roman" panose="02020603050405020304" pitchFamily="18" charset="0"/>
              </a:rPr>
              <a:t> </a:t>
            </a:r>
            <a:r>
              <a:rPr lang="vi-VN" sz="3200" dirty="0">
                <a:cs typeface="Times New Roman" panose="02020603050405020304" pitchFamily="18" charset="0"/>
              </a:rPr>
              <a:t>sau: </a:t>
            </a:r>
          </a:p>
          <a:p>
            <a:pPr marL="514350" indent="-514350">
              <a:lnSpc>
                <a:spcPct val="150000"/>
              </a:lnSpc>
              <a:buAutoNum type="arabicPeriod"/>
            </a:pPr>
            <a:r>
              <a:rPr lang="vi-VN" sz="3200" dirty="0">
                <a:solidFill>
                  <a:srgbClr val="FF0000"/>
                </a:solidFill>
                <a:cs typeface="Times New Roman" panose="02020603050405020304" pitchFamily="18" charset="0"/>
              </a:rPr>
              <a:t>2Fe</a:t>
            </a:r>
            <a:r>
              <a:rPr lang="vi-VN" sz="3200" baseline="30000" dirty="0">
                <a:solidFill>
                  <a:srgbClr val="FF0000"/>
                </a:solidFill>
                <a:cs typeface="Times New Roman" panose="02020603050405020304" pitchFamily="18" charset="0"/>
              </a:rPr>
              <a:t>3+</a:t>
            </a:r>
            <a:r>
              <a:rPr lang="vi-VN" sz="3200" dirty="0">
                <a:cs typeface="Times New Roman" panose="02020603050405020304" pitchFamily="18" charset="0"/>
              </a:rPr>
              <a:t>(dd)</a:t>
            </a:r>
            <a:r>
              <a:rPr lang="vi-VN" sz="3200" baseline="30000" dirty="0">
                <a:cs typeface="Times New Roman" panose="02020603050405020304" pitchFamily="18" charset="0"/>
              </a:rPr>
              <a:t>  </a:t>
            </a:r>
            <a:r>
              <a:rPr lang="vi-VN" sz="3200" dirty="0">
                <a:cs typeface="Times New Roman" panose="02020603050405020304" pitchFamily="18" charset="0"/>
              </a:rPr>
              <a:t> +  </a:t>
            </a:r>
            <a:r>
              <a:rPr lang="vi-VN" sz="3200" dirty="0">
                <a:solidFill>
                  <a:srgbClr val="0000FF"/>
                </a:solidFill>
                <a:cs typeface="Times New Roman" panose="02020603050405020304" pitchFamily="18" charset="0"/>
              </a:rPr>
              <a:t>2Cl</a:t>
            </a:r>
            <a:r>
              <a:rPr lang="vi-VN" sz="3200" baseline="30000" dirty="0">
                <a:solidFill>
                  <a:srgbClr val="0000FF"/>
                </a:solidFill>
                <a:cs typeface="Times New Roman" panose="02020603050405020304" pitchFamily="18" charset="0"/>
              </a:rPr>
              <a:t>-</a:t>
            </a:r>
            <a:r>
              <a:rPr lang="vi-VN" sz="3200" dirty="0">
                <a:cs typeface="Times New Roman" panose="02020603050405020304" pitchFamily="18" charset="0"/>
              </a:rPr>
              <a:t> (dd)  </a:t>
            </a:r>
            <a:r>
              <a:rPr lang="en-US" altLang="en-US" sz="3200" dirty="0"/>
              <a:t>⇌ </a:t>
            </a:r>
            <a:r>
              <a:rPr lang="vi-VN" altLang="en-US" sz="3200" dirty="0"/>
              <a:t>      </a:t>
            </a:r>
            <a:r>
              <a:rPr lang="vi-VN" sz="3200" dirty="0">
                <a:solidFill>
                  <a:srgbClr val="0000FF"/>
                </a:solidFill>
                <a:cs typeface="Times New Roman" panose="02020603050405020304" pitchFamily="18" charset="0"/>
              </a:rPr>
              <a:t>2Fe</a:t>
            </a:r>
            <a:r>
              <a:rPr lang="vi-VN" sz="3200" baseline="30000" dirty="0">
                <a:solidFill>
                  <a:srgbClr val="0000FF"/>
                </a:solidFill>
                <a:cs typeface="Times New Roman" panose="02020603050405020304" pitchFamily="18" charset="0"/>
              </a:rPr>
              <a:t>2</a:t>
            </a:r>
            <a:r>
              <a:rPr lang="vi-VN" sz="3200" baseline="30000" dirty="0">
                <a:cs typeface="Times New Roman" panose="02020603050405020304" pitchFamily="18" charset="0"/>
              </a:rPr>
              <a:t>+</a:t>
            </a:r>
            <a:r>
              <a:rPr lang="vi-VN" sz="3200" dirty="0">
                <a:cs typeface="Times New Roman" panose="02020603050405020304" pitchFamily="18" charset="0"/>
              </a:rPr>
              <a:t>(dd)  +     </a:t>
            </a:r>
            <a:r>
              <a:rPr lang="vi-VN" sz="3200" dirty="0">
                <a:solidFill>
                  <a:srgbClr val="FF0000"/>
                </a:solidFill>
                <a:cs typeface="Times New Roman" panose="02020603050405020304" pitchFamily="18" charset="0"/>
              </a:rPr>
              <a:t>Cl</a:t>
            </a:r>
            <a:r>
              <a:rPr lang="vi-VN" sz="3200" baseline="-25000" dirty="0">
                <a:solidFill>
                  <a:srgbClr val="FF0000"/>
                </a:solidFill>
                <a:cs typeface="Times New Roman" panose="02020603050405020304" pitchFamily="18" charset="0"/>
              </a:rPr>
              <a:t>2</a:t>
            </a:r>
            <a:r>
              <a:rPr lang="vi-VN" sz="3200" dirty="0">
                <a:cs typeface="Times New Roman" panose="02020603050405020304" pitchFamily="18" charset="0"/>
              </a:rPr>
              <a:t>(k)</a:t>
            </a:r>
          </a:p>
          <a:p>
            <a:pPr marL="514350" indent="-514350">
              <a:lnSpc>
                <a:spcPct val="150000"/>
              </a:lnSpc>
              <a:buAutoNum type="arabicPeriod"/>
            </a:pPr>
            <a:r>
              <a:rPr lang="vi-VN" sz="3200" dirty="0">
                <a:solidFill>
                  <a:srgbClr val="0000FF"/>
                </a:solidFill>
                <a:cs typeface="Times New Roman" panose="02020603050405020304" pitchFamily="18" charset="0"/>
              </a:rPr>
              <a:t>H</a:t>
            </a:r>
            <a:r>
              <a:rPr lang="vi-VN" sz="3200" baseline="-25000" dirty="0">
                <a:solidFill>
                  <a:srgbClr val="0000FF"/>
                </a:solidFill>
                <a:cs typeface="Times New Roman" panose="02020603050405020304" pitchFamily="18" charset="0"/>
              </a:rPr>
              <a:t>2</a:t>
            </a:r>
            <a:r>
              <a:rPr lang="vi-VN" sz="3200" dirty="0">
                <a:cs typeface="Times New Roman" panose="02020603050405020304" pitchFamily="18" charset="0"/>
              </a:rPr>
              <a:t>(k)         +  </a:t>
            </a:r>
            <a:r>
              <a:rPr lang="vi-VN" sz="3200" dirty="0">
                <a:solidFill>
                  <a:srgbClr val="FF0000"/>
                </a:solidFill>
                <a:cs typeface="Times New Roman" panose="02020603050405020304" pitchFamily="18" charset="0"/>
              </a:rPr>
              <a:t>Fe</a:t>
            </a:r>
            <a:r>
              <a:rPr lang="vi-VN" sz="3200" baseline="30000" dirty="0">
                <a:solidFill>
                  <a:srgbClr val="FF0000"/>
                </a:solidFill>
                <a:cs typeface="Times New Roman" panose="02020603050405020304" pitchFamily="18" charset="0"/>
              </a:rPr>
              <a:t>2+</a:t>
            </a:r>
            <a:r>
              <a:rPr lang="vi-VN" sz="3200" dirty="0">
                <a:cs typeface="Times New Roman" panose="02020603050405020304" pitchFamily="18" charset="0"/>
              </a:rPr>
              <a:t>(dd)   </a:t>
            </a:r>
            <a:r>
              <a:rPr lang="en-US" altLang="en-US" sz="3200" dirty="0"/>
              <a:t>⇌ </a:t>
            </a:r>
            <a:r>
              <a:rPr lang="vi-VN" altLang="en-US" sz="3200" dirty="0"/>
              <a:t>       </a:t>
            </a:r>
            <a:r>
              <a:rPr lang="vi-VN" sz="3200" dirty="0">
                <a:solidFill>
                  <a:srgbClr val="0000FF"/>
                </a:solidFill>
                <a:cs typeface="Times New Roman" panose="02020603050405020304" pitchFamily="18" charset="0"/>
              </a:rPr>
              <a:t>Fe</a:t>
            </a:r>
            <a:r>
              <a:rPr lang="vi-VN" sz="3200" dirty="0">
                <a:cs typeface="Times New Roman" panose="02020603050405020304" pitchFamily="18" charset="0"/>
              </a:rPr>
              <a:t>(r)</a:t>
            </a:r>
            <a:r>
              <a:rPr lang="vi-VN" sz="3200" dirty="0">
                <a:solidFill>
                  <a:srgbClr val="0000FF"/>
                </a:solidFill>
                <a:cs typeface="Times New Roman" panose="02020603050405020304" pitchFamily="18" charset="0"/>
              </a:rPr>
              <a:t> </a:t>
            </a:r>
            <a:r>
              <a:rPr lang="vi-VN" sz="3200" dirty="0">
                <a:cs typeface="Times New Roman" panose="02020603050405020304" pitchFamily="18" charset="0"/>
              </a:rPr>
              <a:t>       +    </a:t>
            </a:r>
            <a:r>
              <a:rPr lang="vi-VN" sz="3200" dirty="0">
                <a:solidFill>
                  <a:srgbClr val="FF0000"/>
                </a:solidFill>
                <a:cs typeface="Times New Roman" panose="02020603050405020304" pitchFamily="18" charset="0"/>
              </a:rPr>
              <a:t>2H</a:t>
            </a:r>
            <a:r>
              <a:rPr lang="vi-VN" sz="3200" baseline="30000" dirty="0">
                <a:solidFill>
                  <a:srgbClr val="FF0000"/>
                </a:solidFill>
                <a:cs typeface="Times New Roman" panose="02020603050405020304" pitchFamily="18" charset="0"/>
              </a:rPr>
              <a:t>+</a:t>
            </a:r>
            <a:r>
              <a:rPr lang="vi-VN" sz="3200" dirty="0">
                <a:cs typeface="Times New Roman" panose="02020603050405020304" pitchFamily="18" charset="0"/>
              </a:rPr>
              <a:t>(dd) </a:t>
            </a:r>
          </a:p>
          <a:p>
            <a:pPr marL="514350" indent="-514350">
              <a:lnSpc>
                <a:spcPct val="150000"/>
              </a:lnSpc>
              <a:buAutoNum type="arabicPeriod"/>
            </a:pPr>
            <a:r>
              <a:rPr lang="vi-VN" sz="3200" dirty="0">
                <a:solidFill>
                  <a:srgbClr val="FF0000"/>
                </a:solidFill>
                <a:cs typeface="Times New Roman" panose="02020603050405020304" pitchFamily="18" charset="0"/>
              </a:rPr>
              <a:t>Cu</a:t>
            </a:r>
            <a:r>
              <a:rPr lang="vi-VN" sz="3200" baseline="30000" dirty="0">
                <a:solidFill>
                  <a:srgbClr val="FF0000"/>
                </a:solidFill>
                <a:cs typeface="Times New Roman" panose="02020603050405020304" pitchFamily="18" charset="0"/>
              </a:rPr>
              <a:t>2+</a:t>
            </a:r>
            <a:r>
              <a:rPr lang="vi-VN" sz="3200" dirty="0">
                <a:cs typeface="Times New Roman" panose="02020603050405020304" pitchFamily="18" charset="0"/>
              </a:rPr>
              <a:t>(dd)   +  </a:t>
            </a:r>
            <a:r>
              <a:rPr lang="vi-VN" sz="3200" dirty="0">
                <a:solidFill>
                  <a:srgbClr val="0000FF"/>
                </a:solidFill>
                <a:cs typeface="Times New Roman" panose="02020603050405020304" pitchFamily="18" charset="0"/>
              </a:rPr>
              <a:t>H</a:t>
            </a:r>
            <a:r>
              <a:rPr lang="vi-VN" sz="3200" baseline="-25000" dirty="0">
                <a:solidFill>
                  <a:srgbClr val="0000FF"/>
                </a:solidFill>
                <a:cs typeface="Times New Roman" panose="02020603050405020304" pitchFamily="18" charset="0"/>
              </a:rPr>
              <a:t>2</a:t>
            </a:r>
            <a:r>
              <a:rPr lang="vi-VN" sz="3200" dirty="0">
                <a:cs typeface="Times New Roman" panose="02020603050405020304" pitchFamily="18" charset="0"/>
              </a:rPr>
              <a:t>(k)        </a:t>
            </a:r>
            <a:r>
              <a:rPr lang="en-US" altLang="en-US" sz="3200" dirty="0"/>
              <a:t>⇌ </a:t>
            </a:r>
            <a:r>
              <a:rPr lang="vi-VN" altLang="en-US" sz="3200" dirty="0"/>
              <a:t>       </a:t>
            </a:r>
            <a:r>
              <a:rPr lang="vi-VN" sz="3200" dirty="0">
                <a:solidFill>
                  <a:srgbClr val="0000FF"/>
                </a:solidFill>
                <a:cs typeface="Times New Roman" panose="02020603050405020304" pitchFamily="18" charset="0"/>
              </a:rPr>
              <a:t>Cu </a:t>
            </a:r>
            <a:r>
              <a:rPr lang="vi-VN" sz="3200" dirty="0">
                <a:cs typeface="Times New Roman" panose="02020603050405020304" pitchFamily="18" charset="0"/>
              </a:rPr>
              <a:t>(r)</a:t>
            </a:r>
            <a:r>
              <a:rPr lang="vi-VN" sz="3200" dirty="0">
                <a:solidFill>
                  <a:srgbClr val="0000FF"/>
                </a:solidFill>
                <a:cs typeface="Times New Roman" panose="02020603050405020304" pitchFamily="18" charset="0"/>
              </a:rPr>
              <a:t> </a:t>
            </a:r>
            <a:r>
              <a:rPr lang="vi-VN" sz="3200" dirty="0">
                <a:cs typeface="Times New Roman" panose="02020603050405020304" pitchFamily="18" charset="0"/>
              </a:rPr>
              <a:t>      +   </a:t>
            </a:r>
            <a:r>
              <a:rPr lang="vi-VN" sz="3200" dirty="0">
                <a:solidFill>
                  <a:srgbClr val="FF0000"/>
                </a:solidFill>
                <a:cs typeface="Times New Roman" panose="02020603050405020304" pitchFamily="18" charset="0"/>
              </a:rPr>
              <a:t>2H</a:t>
            </a:r>
            <a:r>
              <a:rPr lang="vi-VN" sz="3200" baseline="30000" dirty="0">
                <a:solidFill>
                  <a:srgbClr val="FF0000"/>
                </a:solidFill>
                <a:cs typeface="Times New Roman" panose="02020603050405020304" pitchFamily="18" charset="0"/>
              </a:rPr>
              <a:t>+ </a:t>
            </a:r>
            <a:r>
              <a:rPr lang="vi-VN" sz="3200" dirty="0">
                <a:cs typeface="Times New Roman" panose="02020603050405020304" pitchFamily="18" charset="0"/>
              </a:rPr>
              <a:t>(k)</a:t>
            </a:r>
          </a:p>
          <a:p>
            <a:pPr marL="514350" indent="-514350">
              <a:lnSpc>
                <a:spcPct val="150000"/>
              </a:lnSpc>
              <a:buAutoNum type="arabicPeriod"/>
            </a:pPr>
            <a:r>
              <a:rPr lang="vi-VN" sz="3200" dirty="0">
                <a:solidFill>
                  <a:srgbClr val="0000FF"/>
                </a:solidFill>
                <a:cs typeface="Times New Roman" panose="02020603050405020304" pitchFamily="18" charset="0"/>
              </a:rPr>
              <a:t>Fe</a:t>
            </a:r>
            <a:r>
              <a:rPr lang="vi-VN" sz="3200" dirty="0">
                <a:cs typeface="Times New Roman" panose="02020603050405020304" pitchFamily="18" charset="0"/>
              </a:rPr>
              <a:t>(r)         +  </a:t>
            </a:r>
            <a:r>
              <a:rPr lang="vi-VN" sz="3200" dirty="0">
                <a:solidFill>
                  <a:srgbClr val="FF0000"/>
                </a:solidFill>
                <a:cs typeface="Times New Roman" panose="02020603050405020304" pitchFamily="18" charset="0"/>
              </a:rPr>
              <a:t>Cd</a:t>
            </a:r>
            <a:r>
              <a:rPr lang="vi-VN" sz="3200" baseline="30000" dirty="0">
                <a:solidFill>
                  <a:srgbClr val="FF0000"/>
                </a:solidFill>
                <a:cs typeface="Times New Roman" panose="02020603050405020304" pitchFamily="18" charset="0"/>
              </a:rPr>
              <a:t>2+</a:t>
            </a:r>
            <a:r>
              <a:rPr lang="vi-VN" sz="3200" dirty="0">
                <a:cs typeface="Times New Roman" panose="02020603050405020304" pitchFamily="18" charset="0"/>
              </a:rPr>
              <a:t>(dd)   </a:t>
            </a:r>
            <a:r>
              <a:rPr lang="en-US" altLang="en-US" sz="3200" dirty="0"/>
              <a:t>⇌ </a:t>
            </a:r>
            <a:r>
              <a:rPr lang="vi-VN" altLang="en-US" sz="3200" dirty="0"/>
              <a:t>       </a:t>
            </a:r>
            <a:r>
              <a:rPr lang="vi-VN" sz="3200" dirty="0">
                <a:solidFill>
                  <a:srgbClr val="FF0000"/>
                </a:solidFill>
                <a:cs typeface="Times New Roman" panose="02020603050405020304" pitchFamily="18" charset="0"/>
              </a:rPr>
              <a:t>Fe</a:t>
            </a:r>
            <a:r>
              <a:rPr lang="vi-VN" sz="3200" baseline="30000" dirty="0">
                <a:solidFill>
                  <a:srgbClr val="FF0000"/>
                </a:solidFill>
                <a:cs typeface="Times New Roman" panose="02020603050405020304" pitchFamily="18" charset="0"/>
              </a:rPr>
              <a:t>2+</a:t>
            </a:r>
            <a:r>
              <a:rPr lang="vi-VN" sz="3200" dirty="0">
                <a:solidFill>
                  <a:srgbClr val="FF0000"/>
                </a:solidFill>
                <a:cs typeface="Times New Roman" panose="02020603050405020304" pitchFamily="18" charset="0"/>
              </a:rPr>
              <a:t>(dd) </a:t>
            </a:r>
            <a:r>
              <a:rPr lang="vi-VN" sz="3200" dirty="0">
                <a:cs typeface="Times New Roman" panose="02020603050405020304" pitchFamily="18" charset="0"/>
              </a:rPr>
              <a:t>  +     </a:t>
            </a:r>
            <a:r>
              <a:rPr lang="vi-VN" sz="3200" dirty="0">
                <a:solidFill>
                  <a:srgbClr val="0000FF"/>
                </a:solidFill>
                <a:cs typeface="Times New Roman" panose="02020603050405020304" pitchFamily="18" charset="0"/>
              </a:rPr>
              <a:t>Cd </a:t>
            </a:r>
            <a:r>
              <a:rPr lang="vi-VN" sz="3200" dirty="0">
                <a:cs typeface="Times New Roman" panose="02020603050405020304" pitchFamily="18" charset="0"/>
              </a:rPr>
              <a:t>(r) </a:t>
            </a:r>
          </a:p>
          <a:p>
            <a:pPr marL="0" indent="0">
              <a:lnSpc>
                <a:spcPct val="150000"/>
              </a:lnSpc>
              <a:buNone/>
            </a:pPr>
            <a:r>
              <a:rPr lang="vi-VN" sz="3200" dirty="0">
                <a:cs typeface="Times New Roman" panose="02020603050405020304" pitchFamily="18" charset="0"/>
              </a:rPr>
              <a:t> </a:t>
            </a:r>
            <a:r>
              <a:rPr lang="vi-VN" dirty="0">
                <a:cs typeface="Times New Roman" panose="02020603050405020304" pitchFamily="18" charset="0"/>
              </a:rPr>
              <a:t>Thế khử chuẩn ở </a:t>
            </a:r>
            <a:r>
              <a:rPr lang="vi-VN" dirty="0" smtClean="0">
                <a:cs typeface="Times New Roman" panose="02020603050405020304" pitchFamily="18" charset="0"/>
              </a:rPr>
              <a:t>25</a:t>
            </a:r>
            <a:r>
              <a:rPr lang="vi-VN" baseline="30000" dirty="0" smtClean="0">
                <a:cs typeface="Times New Roman" panose="02020603050405020304" pitchFamily="18" charset="0"/>
              </a:rPr>
              <a:t>0</a:t>
            </a:r>
            <a:r>
              <a:rPr lang="vi-VN" dirty="0" smtClean="0">
                <a:cs typeface="Times New Roman" panose="02020603050405020304" pitchFamily="18" charset="0"/>
              </a:rPr>
              <a:t>C</a:t>
            </a:r>
            <a:r>
              <a:rPr lang="en-US" dirty="0" smtClean="0">
                <a:cs typeface="Times New Roman" panose="02020603050405020304" pitchFamily="18" charset="0"/>
              </a:rPr>
              <a:t>:</a:t>
            </a:r>
            <a:r>
              <a:rPr lang="vi-VN" dirty="0" smtClean="0">
                <a:cs typeface="Times New Roman" panose="02020603050405020304" pitchFamily="18" charset="0"/>
              </a:rPr>
              <a:t> </a:t>
            </a:r>
            <a:r>
              <a:rPr lang="vi-VN" dirty="0">
                <a:solidFill>
                  <a:srgbClr val="FF0000"/>
                </a:solidFill>
                <a:cs typeface="Times New Roman" panose="02020603050405020304" pitchFamily="18" charset="0"/>
              </a:rPr>
              <a:t>Fe</a:t>
            </a:r>
            <a:r>
              <a:rPr lang="vi-VN" baseline="30000" dirty="0">
                <a:solidFill>
                  <a:srgbClr val="FF0000"/>
                </a:solidFill>
                <a:cs typeface="Times New Roman" panose="02020603050405020304" pitchFamily="18" charset="0"/>
              </a:rPr>
              <a:t>3+</a:t>
            </a:r>
            <a:r>
              <a:rPr lang="vi-VN" dirty="0">
                <a:cs typeface="Times New Roman" panose="02020603050405020304" pitchFamily="18" charset="0"/>
              </a:rPr>
              <a:t>/</a:t>
            </a:r>
            <a:r>
              <a:rPr lang="vi-VN" dirty="0">
                <a:solidFill>
                  <a:srgbClr val="0000FF"/>
                </a:solidFill>
                <a:cs typeface="Times New Roman" panose="02020603050405020304" pitchFamily="18" charset="0"/>
              </a:rPr>
              <a:t>Fe</a:t>
            </a:r>
            <a:r>
              <a:rPr lang="vi-VN" baseline="30000" dirty="0">
                <a:solidFill>
                  <a:srgbClr val="0000FF"/>
                </a:solidFill>
                <a:cs typeface="Times New Roman" panose="02020603050405020304" pitchFamily="18" charset="0"/>
              </a:rPr>
              <a:t>2+</a:t>
            </a:r>
            <a:r>
              <a:rPr lang="vi-VN" dirty="0">
                <a:cs typeface="Times New Roman" panose="02020603050405020304" pitchFamily="18" charset="0"/>
              </a:rPr>
              <a:t>; </a:t>
            </a:r>
            <a:r>
              <a:rPr lang="vi-VN" dirty="0">
                <a:solidFill>
                  <a:srgbClr val="FF0000"/>
                </a:solidFill>
                <a:cs typeface="Times New Roman" panose="02020603050405020304" pitchFamily="18" charset="0"/>
              </a:rPr>
              <a:t>Cl</a:t>
            </a:r>
            <a:r>
              <a:rPr lang="vi-VN" baseline="-25000" dirty="0">
                <a:solidFill>
                  <a:srgbClr val="FF0000"/>
                </a:solidFill>
                <a:cs typeface="Times New Roman" panose="02020603050405020304" pitchFamily="18" charset="0"/>
              </a:rPr>
              <a:t>2</a:t>
            </a:r>
            <a:r>
              <a:rPr lang="vi-VN" dirty="0">
                <a:cs typeface="Times New Roman" panose="02020603050405020304" pitchFamily="18" charset="0"/>
              </a:rPr>
              <a:t>/</a:t>
            </a:r>
            <a:r>
              <a:rPr lang="vi-VN" dirty="0">
                <a:solidFill>
                  <a:srgbClr val="0000FF"/>
                </a:solidFill>
                <a:cs typeface="Times New Roman" panose="02020603050405020304" pitchFamily="18" charset="0"/>
              </a:rPr>
              <a:t>Cl</a:t>
            </a:r>
            <a:r>
              <a:rPr lang="vi-VN" baseline="30000" dirty="0">
                <a:solidFill>
                  <a:srgbClr val="0000FF"/>
                </a:solidFill>
                <a:cs typeface="Times New Roman" panose="02020603050405020304" pitchFamily="18" charset="0"/>
              </a:rPr>
              <a:t>-</a:t>
            </a:r>
            <a:r>
              <a:rPr lang="vi-VN" dirty="0">
                <a:cs typeface="Times New Roman" panose="02020603050405020304" pitchFamily="18" charset="0"/>
              </a:rPr>
              <a:t> ; </a:t>
            </a:r>
            <a:r>
              <a:rPr lang="vi-VN" dirty="0">
                <a:solidFill>
                  <a:srgbClr val="FF0000"/>
                </a:solidFill>
                <a:cs typeface="Times New Roman" panose="02020603050405020304" pitchFamily="18" charset="0"/>
              </a:rPr>
              <a:t>Fe</a:t>
            </a:r>
            <a:r>
              <a:rPr lang="vi-VN" baseline="30000" dirty="0">
                <a:solidFill>
                  <a:srgbClr val="FF0000"/>
                </a:solidFill>
                <a:cs typeface="Times New Roman" panose="02020603050405020304" pitchFamily="18" charset="0"/>
              </a:rPr>
              <a:t>2+</a:t>
            </a:r>
            <a:r>
              <a:rPr lang="vi-VN" dirty="0">
                <a:cs typeface="Times New Roman" panose="02020603050405020304" pitchFamily="18" charset="0"/>
              </a:rPr>
              <a:t>/</a:t>
            </a:r>
            <a:r>
              <a:rPr lang="vi-VN" dirty="0">
                <a:solidFill>
                  <a:srgbClr val="0000FF"/>
                </a:solidFill>
                <a:cs typeface="Times New Roman" panose="02020603050405020304" pitchFamily="18" charset="0"/>
              </a:rPr>
              <a:t>Fe</a:t>
            </a:r>
            <a:r>
              <a:rPr lang="vi-VN" dirty="0">
                <a:cs typeface="Times New Roman" panose="02020603050405020304" pitchFamily="18" charset="0"/>
              </a:rPr>
              <a:t>; </a:t>
            </a:r>
            <a:r>
              <a:rPr lang="vi-VN" dirty="0">
                <a:solidFill>
                  <a:srgbClr val="FF0000"/>
                </a:solidFill>
                <a:cs typeface="Times New Roman" panose="02020603050405020304" pitchFamily="18" charset="0"/>
              </a:rPr>
              <a:t>H</a:t>
            </a:r>
            <a:r>
              <a:rPr lang="vi-VN" baseline="30000" dirty="0">
                <a:solidFill>
                  <a:srgbClr val="FF0000"/>
                </a:solidFill>
                <a:cs typeface="Times New Roman" panose="02020603050405020304" pitchFamily="18" charset="0"/>
              </a:rPr>
              <a:t>+</a:t>
            </a:r>
            <a:r>
              <a:rPr lang="vi-VN" dirty="0">
                <a:cs typeface="Times New Roman" panose="02020603050405020304" pitchFamily="18" charset="0"/>
              </a:rPr>
              <a:t>/</a:t>
            </a:r>
            <a:r>
              <a:rPr lang="vi-VN" dirty="0">
                <a:solidFill>
                  <a:srgbClr val="0000FF"/>
                </a:solidFill>
                <a:cs typeface="Times New Roman" panose="02020603050405020304" pitchFamily="18" charset="0"/>
              </a:rPr>
              <a:t>H</a:t>
            </a:r>
            <a:r>
              <a:rPr lang="vi-VN" baseline="-25000" dirty="0">
                <a:solidFill>
                  <a:srgbClr val="0000FF"/>
                </a:solidFill>
                <a:cs typeface="Times New Roman" panose="02020603050405020304" pitchFamily="18" charset="0"/>
              </a:rPr>
              <a:t>2</a:t>
            </a:r>
            <a:r>
              <a:rPr lang="vi-VN" dirty="0">
                <a:cs typeface="Times New Roman" panose="02020603050405020304" pitchFamily="18" charset="0"/>
              </a:rPr>
              <a:t>; </a:t>
            </a:r>
            <a:r>
              <a:rPr lang="vi-VN" dirty="0">
                <a:solidFill>
                  <a:srgbClr val="FF0000"/>
                </a:solidFill>
                <a:cs typeface="Times New Roman" panose="02020603050405020304" pitchFamily="18" charset="0"/>
              </a:rPr>
              <a:t>Cu</a:t>
            </a:r>
            <a:r>
              <a:rPr lang="vi-VN" baseline="30000" dirty="0">
                <a:solidFill>
                  <a:srgbClr val="FF0000"/>
                </a:solidFill>
                <a:cs typeface="Times New Roman" panose="02020603050405020304" pitchFamily="18" charset="0"/>
              </a:rPr>
              <a:t>2+</a:t>
            </a:r>
            <a:r>
              <a:rPr lang="vi-VN" dirty="0">
                <a:cs typeface="Times New Roman" panose="02020603050405020304" pitchFamily="18" charset="0"/>
              </a:rPr>
              <a:t>/</a:t>
            </a:r>
            <a:r>
              <a:rPr lang="vi-VN" dirty="0">
                <a:solidFill>
                  <a:srgbClr val="0000FF"/>
                </a:solidFill>
                <a:cs typeface="Times New Roman" panose="02020603050405020304" pitchFamily="18" charset="0"/>
              </a:rPr>
              <a:t>Cu</a:t>
            </a:r>
            <a:r>
              <a:rPr lang="vi-VN" dirty="0">
                <a:cs typeface="Times New Roman" panose="02020603050405020304" pitchFamily="18" charset="0"/>
              </a:rPr>
              <a:t>;  </a:t>
            </a:r>
            <a:r>
              <a:rPr lang="vi-VN" dirty="0">
                <a:solidFill>
                  <a:srgbClr val="FF0000"/>
                </a:solidFill>
                <a:cs typeface="Times New Roman" panose="02020603050405020304" pitchFamily="18" charset="0"/>
              </a:rPr>
              <a:t>Cd</a:t>
            </a:r>
            <a:r>
              <a:rPr lang="vi-VN" baseline="30000" dirty="0">
                <a:solidFill>
                  <a:srgbClr val="FF0000"/>
                </a:solidFill>
                <a:cs typeface="Times New Roman" panose="02020603050405020304" pitchFamily="18" charset="0"/>
              </a:rPr>
              <a:t>2+</a:t>
            </a:r>
            <a:r>
              <a:rPr lang="vi-VN" dirty="0">
                <a:cs typeface="Times New Roman" panose="02020603050405020304" pitchFamily="18" charset="0"/>
              </a:rPr>
              <a:t>/</a:t>
            </a:r>
            <a:r>
              <a:rPr lang="vi-VN" dirty="0">
                <a:solidFill>
                  <a:srgbClr val="0000FF"/>
                </a:solidFill>
                <a:cs typeface="Times New Roman" panose="02020603050405020304" pitchFamily="18" charset="0"/>
              </a:rPr>
              <a:t>Cd</a:t>
            </a:r>
            <a:r>
              <a:rPr lang="vi-VN" dirty="0">
                <a:cs typeface="Times New Roman" panose="02020603050405020304" pitchFamily="18" charset="0"/>
              </a:rPr>
              <a:t> có giá  trị lần lượt là: 0,77 ; 1,36; -0,44 ; 0 ; 0,34 ; -0,40 [V]</a:t>
            </a:r>
            <a:endParaRPr lang="en-US" dirty="0">
              <a:cs typeface="Times New Roman" panose="02020603050405020304" pitchFamily="18" charset="0"/>
            </a:endParaRPr>
          </a:p>
        </p:txBody>
      </p:sp>
    </p:spTree>
    <p:extLst>
      <p:ext uri="{BB962C8B-B14F-4D97-AF65-F5344CB8AC3E}">
        <p14:creationId xmlns:p14="http://schemas.microsoft.com/office/powerpoint/2010/main" val="884792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FB703-7CED-4EB3-9C35-EE8016C67DD9}"/>
              </a:ext>
            </a:extLst>
          </p:cNvPr>
          <p:cNvSpPr>
            <a:spLocks noGrp="1"/>
          </p:cNvSpPr>
          <p:nvPr>
            <p:ph idx="1"/>
          </p:nvPr>
        </p:nvSpPr>
        <p:spPr>
          <a:xfrm>
            <a:off x="458320" y="-131576"/>
            <a:ext cx="12146056" cy="7121152"/>
          </a:xfrm>
        </p:spPr>
        <p:txBody>
          <a:bodyPr>
            <a:normAutofit fontScale="32500" lnSpcReduction="20000"/>
          </a:bodyPr>
          <a:lstStyle/>
          <a:p>
            <a:pPr marL="514350" indent="-514350">
              <a:lnSpc>
                <a:spcPct val="160000"/>
              </a:lnSpc>
              <a:buAutoNum type="arabicPeriod"/>
            </a:pPr>
            <a:r>
              <a:rPr lang="vi-VN" sz="8600" dirty="0">
                <a:solidFill>
                  <a:srgbClr val="FF0000"/>
                </a:solidFill>
                <a:cs typeface="Times New Roman" panose="02020603050405020304" pitchFamily="18" charset="0"/>
              </a:rPr>
              <a:t>2Fe</a:t>
            </a:r>
            <a:r>
              <a:rPr lang="vi-VN" sz="8600" baseline="30000" dirty="0">
                <a:solidFill>
                  <a:srgbClr val="FF0000"/>
                </a:solidFill>
                <a:cs typeface="Times New Roman" panose="02020603050405020304" pitchFamily="18" charset="0"/>
              </a:rPr>
              <a:t>3+</a:t>
            </a:r>
            <a:r>
              <a:rPr lang="vi-VN" sz="8600" dirty="0">
                <a:cs typeface="Times New Roman" panose="02020603050405020304" pitchFamily="18" charset="0"/>
              </a:rPr>
              <a:t>(dd)</a:t>
            </a:r>
            <a:r>
              <a:rPr lang="vi-VN" sz="8600" baseline="30000" dirty="0">
                <a:cs typeface="Times New Roman" panose="02020603050405020304" pitchFamily="18" charset="0"/>
              </a:rPr>
              <a:t>  </a:t>
            </a:r>
            <a:r>
              <a:rPr lang="vi-VN" sz="8600" dirty="0">
                <a:cs typeface="Times New Roman" panose="02020603050405020304" pitchFamily="18" charset="0"/>
              </a:rPr>
              <a:t> + </a:t>
            </a:r>
            <a:r>
              <a:rPr lang="vi-VN" sz="8600" dirty="0">
                <a:solidFill>
                  <a:srgbClr val="0000FF"/>
                </a:solidFill>
                <a:cs typeface="Times New Roman" panose="02020603050405020304" pitchFamily="18" charset="0"/>
              </a:rPr>
              <a:t>2Cl</a:t>
            </a:r>
            <a:r>
              <a:rPr lang="vi-VN" sz="8600" baseline="30000" dirty="0">
                <a:solidFill>
                  <a:srgbClr val="0000FF"/>
                </a:solidFill>
                <a:cs typeface="Times New Roman" panose="02020603050405020304" pitchFamily="18" charset="0"/>
              </a:rPr>
              <a:t>-</a:t>
            </a:r>
            <a:r>
              <a:rPr lang="vi-VN" sz="8600" dirty="0">
                <a:cs typeface="Times New Roman" panose="02020603050405020304" pitchFamily="18" charset="0"/>
              </a:rPr>
              <a:t>(dd)   </a:t>
            </a:r>
            <a:r>
              <a:rPr lang="en-US" altLang="en-US" sz="8600" dirty="0"/>
              <a:t>⇌ </a:t>
            </a:r>
            <a:r>
              <a:rPr lang="vi-VN" altLang="en-US" sz="8600" dirty="0"/>
              <a:t>    </a:t>
            </a:r>
            <a:r>
              <a:rPr lang="vi-VN" sz="8600" dirty="0">
                <a:solidFill>
                  <a:srgbClr val="0000FF"/>
                </a:solidFill>
                <a:cs typeface="Times New Roman" panose="02020603050405020304" pitchFamily="18" charset="0"/>
              </a:rPr>
              <a:t>2Fe</a:t>
            </a:r>
            <a:r>
              <a:rPr lang="vi-VN" sz="8600" baseline="30000" dirty="0">
                <a:solidFill>
                  <a:srgbClr val="0000FF"/>
                </a:solidFill>
                <a:cs typeface="Times New Roman" panose="02020603050405020304" pitchFamily="18" charset="0"/>
              </a:rPr>
              <a:t>2+</a:t>
            </a:r>
            <a:r>
              <a:rPr lang="vi-VN" sz="8600" dirty="0">
                <a:cs typeface="Times New Roman" panose="02020603050405020304" pitchFamily="18" charset="0"/>
              </a:rPr>
              <a:t>(dd)  +  </a:t>
            </a:r>
            <a:r>
              <a:rPr lang="vi-VN" sz="8600" dirty="0">
                <a:solidFill>
                  <a:srgbClr val="FF0000"/>
                </a:solidFill>
                <a:cs typeface="Times New Roman" panose="02020603050405020304" pitchFamily="18" charset="0"/>
              </a:rPr>
              <a:t>Cl</a:t>
            </a:r>
            <a:r>
              <a:rPr lang="vi-VN" sz="8600" baseline="-25000" dirty="0">
                <a:solidFill>
                  <a:srgbClr val="FF0000"/>
                </a:solidFill>
                <a:cs typeface="Times New Roman" panose="02020603050405020304" pitchFamily="18" charset="0"/>
              </a:rPr>
              <a:t>2</a:t>
            </a:r>
            <a:r>
              <a:rPr lang="vi-VN" sz="8600" dirty="0">
                <a:cs typeface="Times New Roman" panose="02020603050405020304" pitchFamily="18" charset="0"/>
              </a:rPr>
              <a:t>(k)</a:t>
            </a:r>
            <a:r>
              <a:rPr lang="vi-VN" sz="8600" dirty="0">
                <a:solidFill>
                  <a:srgbClr val="FF0000"/>
                </a:solidFill>
                <a:cs typeface="Times New Roman" panose="02020603050405020304" pitchFamily="18" charset="0"/>
              </a:rPr>
              <a:t> </a:t>
            </a:r>
          </a:p>
          <a:p>
            <a:pPr marL="0" indent="0">
              <a:lnSpc>
                <a:spcPct val="160000"/>
              </a:lnSpc>
              <a:buNone/>
            </a:pPr>
            <a:r>
              <a:rPr lang="vi-VN" sz="8600" dirty="0">
                <a:cs typeface="Times New Roman" panose="02020603050405020304" pitchFamily="18" charset="0"/>
              </a:rPr>
              <a:t>25</a:t>
            </a:r>
            <a:r>
              <a:rPr lang="vi-VN" sz="8600" baseline="30000" dirty="0">
                <a:cs typeface="Times New Roman" panose="02020603050405020304" pitchFamily="18" charset="0"/>
              </a:rPr>
              <a:t>0</a:t>
            </a:r>
            <a:r>
              <a:rPr lang="vi-VN" sz="8600" dirty="0">
                <a:cs typeface="Times New Roman" panose="02020603050405020304" pitchFamily="18" charset="0"/>
              </a:rPr>
              <a:t>C , </a:t>
            </a:r>
            <a:r>
              <a:rPr lang="vi-VN" sz="8600" dirty="0">
                <a:cs typeface="Times New Roman" panose="02020603050405020304" pitchFamily="18" charset="0"/>
                <a:sym typeface="Symbol" panose="05050102010706020507" pitchFamily="18" charset="2"/>
              </a:rPr>
              <a:t></a:t>
            </a:r>
            <a:r>
              <a:rPr lang="vi-VN" sz="8600" baseline="30000" dirty="0">
                <a:cs typeface="Times New Roman" panose="02020603050405020304" pitchFamily="18" charset="0"/>
                <a:sym typeface="Symbol" panose="05050102010706020507" pitchFamily="18" charset="2"/>
              </a:rPr>
              <a:t>o</a:t>
            </a:r>
            <a:r>
              <a:rPr lang="vi-VN" sz="8600" dirty="0">
                <a:cs typeface="Times New Roman" panose="02020603050405020304" pitchFamily="18" charset="0"/>
                <a:sym typeface="Symbol" panose="05050102010706020507" pitchFamily="18" charset="2"/>
              </a:rPr>
              <a:t>(</a:t>
            </a:r>
            <a:r>
              <a:rPr lang="vi-VN" sz="8600" dirty="0">
                <a:solidFill>
                  <a:srgbClr val="FF0000"/>
                </a:solidFill>
                <a:cs typeface="Times New Roman" panose="02020603050405020304" pitchFamily="18" charset="0"/>
              </a:rPr>
              <a:t>Fe</a:t>
            </a:r>
            <a:r>
              <a:rPr lang="vi-VN" sz="8600" baseline="30000" dirty="0">
                <a:solidFill>
                  <a:srgbClr val="FF0000"/>
                </a:solidFill>
                <a:cs typeface="Times New Roman" panose="02020603050405020304" pitchFamily="18" charset="0"/>
              </a:rPr>
              <a:t>3+</a:t>
            </a:r>
            <a:r>
              <a:rPr lang="vi-VN" sz="8600" dirty="0">
                <a:cs typeface="Times New Roman" panose="02020603050405020304" pitchFamily="18" charset="0"/>
              </a:rPr>
              <a:t>/</a:t>
            </a:r>
            <a:r>
              <a:rPr lang="vi-VN" sz="8600" dirty="0">
                <a:solidFill>
                  <a:srgbClr val="0000FF"/>
                </a:solidFill>
                <a:cs typeface="Times New Roman" panose="02020603050405020304" pitchFamily="18" charset="0"/>
              </a:rPr>
              <a:t>Fe</a:t>
            </a:r>
            <a:r>
              <a:rPr lang="vi-VN" sz="8600" baseline="30000" dirty="0">
                <a:solidFill>
                  <a:srgbClr val="0000FF"/>
                </a:solidFill>
                <a:cs typeface="Times New Roman" panose="02020603050405020304" pitchFamily="18" charset="0"/>
              </a:rPr>
              <a:t>2+</a:t>
            </a:r>
            <a:r>
              <a:rPr lang="vi-VN" sz="8600" dirty="0">
                <a:cs typeface="Times New Roman" panose="02020603050405020304" pitchFamily="18" charset="0"/>
              </a:rPr>
              <a:t>) = </a:t>
            </a:r>
            <a:r>
              <a:rPr lang="vi-VN" sz="8600" dirty="0" smtClean="0">
                <a:cs typeface="Times New Roman" panose="02020603050405020304" pitchFamily="18" charset="0"/>
              </a:rPr>
              <a:t>0,77</a:t>
            </a:r>
            <a:r>
              <a:rPr lang="en-US" sz="8600" dirty="0" smtClean="0">
                <a:cs typeface="Times New Roman" panose="02020603050405020304" pitchFamily="18" charset="0"/>
              </a:rPr>
              <a:t> </a:t>
            </a:r>
            <a:r>
              <a:rPr lang="vi-VN" sz="8600" dirty="0" smtClean="0">
                <a:cs typeface="Times New Roman" panose="02020603050405020304" pitchFamily="18" charset="0"/>
              </a:rPr>
              <a:t>V </a:t>
            </a:r>
            <a:r>
              <a:rPr lang="vi-VN" sz="8600" dirty="0">
                <a:cs typeface="Times New Roman" panose="02020603050405020304" pitchFamily="18" charset="0"/>
              </a:rPr>
              <a:t>&lt; </a:t>
            </a:r>
            <a:r>
              <a:rPr lang="vi-VN" sz="8600" dirty="0">
                <a:cs typeface="Times New Roman" panose="02020603050405020304" pitchFamily="18" charset="0"/>
                <a:sym typeface="Symbol" panose="05050102010706020507" pitchFamily="18" charset="2"/>
              </a:rPr>
              <a:t></a:t>
            </a:r>
            <a:r>
              <a:rPr lang="vi-VN" sz="8600" baseline="30000" dirty="0">
                <a:cs typeface="Times New Roman" panose="02020603050405020304" pitchFamily="18" charset="0"/>
                <a:sym typeface="Symbol" panose="05050102010706020507" pitchFamily="18" charset="2"/>
              </a:rPr>
              <a:t>o</a:t>
            </a:r>
            <a:r>
              <a:rPr lang="vi-VN" sz="8600" dirty="0">
                <a:cs typeface="Times New Roman" panose="02020603050405020304" pitchFamily="18" charset="0"/>
                <a:sym typeface="Symbol" panose="05050102010706020507" pitchFamily="18" charset="2"/>
              </a:rPr>
              <a:t>(</a:t>
            </a:r>
            <a:r>
              <a:rPr lang="vi-VN" sz="8600" dirty="0">
                <a:solidFill>
                  <a:srgbClr val="FF0000"/>
                </a:solidFill>
                <a:cs typeface="Times New Roman" panose="02020603050405020304" pitchFamily="18" charset="0"/>
              </a:rPr>
              <a:t>Cl</a:t>
            </a:r>
            <a:r>
              <a:rPr lang="vi-VN" sz="8600" baseline="-25000" dirty="0">
                <a:solidFill>
                  <a:srgbClr val="FF0000"/>
                </a:solidFill>
                <a:cs typeface="Times New Roman" panose="02020603050405020304" pitchFamily="18" charset="0"/>
              </a:rPr>
              <a:t>2</a:t>
            </a:r>
            <a:r>
              <a:rPr lang="vi-VN" sz="8600" dirty="0">
                <a:cs typeface="Times New Roman" panose="02020603050405020304" pitchFamily="18" charset="0"/>
              </a:rPr>
              <a:t>/Cl</a:t>
            </a:r>
            <a:r>
              <a:rPr lang="vi-VN" sz="8600" baseline="30000" dirty="0">
                <a:cs typeface="Times New Roman" panose="02020603050405020304" pitchFamily="18" charset="0"/>
              </a:rPr>
              <a:t>-</a:t>
            </a:r>
            <a:r>
              <a:rPr lang="vi-VN" sz="8600" dirty="0">
                <a:cs typeface="Times New Roman" panose="02020603050405020304" pitchFamily="18" charset="0"/>
              </a:rPr>
              <a:t>) = </a:t>
            </a:r>
            <a:r>
              <a:rPr lang="vi-VN" sz="8600" dirty="0" smtClean="0">
                <a:cs typeface="Times New Roman" panose="02020603050405020304" pitchFamily="18" charset="0"/>
              </a:rPr>
              <a:t>1,36</a:t>
            </a:r>
            <a:r>
              <a:rPr lang="en-US" sz="8600" dirty="0" smtClean="0">
                <a:cs typeface="Times New Roman" panose="02020603050405020304" pitchFamily="18" charset="0"/>
              </a:rPr>
              <a:t> </a:t>
            </a:r>
            <a:r>
              <a:rPr lang="vi-VN" sz="8600" dirty="0" smtClean="0">
                <a:cs typeface="Times New Roman" panose="02020603050405020304" pitchFamily="18" charset="0"/>
              </a:rPr>
              <a:t>V </a:t>
            </a:r>
            <a:endParaRPr lang="vi-VN" sz="8600" baseline="-25000" dirty="0">
              <a:solidFill>
                <a:srgbClr val="FF0000"/>
              </a:solidFill>
              <a:cs typeface="Times New Roman" panose="02020603050405020304" pitchFamily="18" charset="0"/>
            </a:endParaRPr>
          </a:p>
          <a:p>
            <a:pPr marL="0" indent="0">
              <a:lnSpc>
                <a:spcPct val="160000"/>
              </a:lnSpc>
              <a:buNone/>
            </a:pPr>
            <a:r>
              <a:rPr lang="vi-VN" sz="8600" dirty="0">
                <a:cs typeface="Times New Roman" panose="02020603050405020304" pitchFamily="18" charset="0"/>
              </a:rPr>
              <a:t>Ở đk chuẩn 25</a:t>
            </a:r>
            <a:r>
              <a:rPr lang="vi-VN" sz="8600" baseline="30000" dirty="0">
                <a:cs typeface="Times New Roman" panose="02020603050405020304" pitchFamily="18" charset="0"/>
              </a:rPr>
              <a:t>0</a:t>
            </a:r>
            <a:r>
              <a:rPr lang="vi-VN" sz="8600" dirty="0">
                <a:cs typeface="Times New Roman" panose="02020603050405020304" pitchFamily="18" charset="0"/>
              </a:rPr>
              <a:t>C, pư diễn ra : </a:t>
            </a:r>
            <a:r>
              <a:rPr lang="vi-VN" sz="8600" dirty="0">
                <a:solidFill>
                  <a:srgbClr val="0000FF"/>
                </a:solidFill>
                <a:cs typeface="Times New Roman" panose="02020603050405020304" pitchFamily="18" charset="0"/>
              </a:rPr>
              <a:t>2Fe</a:t>
            </a:r>
            <a:r>
              <a:rPr lang="vi-VN" sz="8600" baseline="30000" dirty="0">
                <a:solidFill>
                  <a:srgbClr val="0000FF"/>
                </a:solidFill>
                <a:cs typeface="Times New Roman" panose="02020603050405020304" pitchFamily="18" charset="0"/>
              </a:rPr>
              <a:t>2+</a:t>
            </a:r>
            <a:r>
              <a:rPr lang="vi-VN" sz="8600" dirty="0">
                <a:cs typeface="Times New Roman" panose="02020603050405020304" pitchFamily="18" charset="0"/>
              </a:rPr>
              <a:t>(dd) + </a:t>
            </a:r>
            <a:r>
              <a:rPr lang="vi-VN" sz="8600" dirty="0">
                <a:solidFill>
                  <a:srgbClr val="FF0000"/>
                </a:solidFill>
                <a:cs typeface="Times New Roman" panose="02020603050405020304" pitchFamily="18" charset="0"/>
              </a:rPr>
              <a:t>Cl</a:t>
            </a:r>
            <a:r>
              <a:rPr lang="vi-VN" sz="8600" baseline="-25000" dirty="0">
                <a:solidFill>
                  <a:srgbClr val="FF0000"/>
                </a:solidFill>
                <a:cs typeface="Times New Roman" panose="02020603050405020304" pitchFamily="18" charset="0"/>
              </a:rPr>
              <a:t>2</a:t>
            </a:r>
            <a:r>
              <a:rPr lang="vi-VN" sz="8600" dirty="0">
                <a:cs typeface="Times New Roman" panose="02020603050405020304" pitchFamily="18" charset="0"/>
              </a:rPr>
              <a:t>(k)</a:t>
            </a:r>
            <a:r>
              <a:rPr lang="vi-VN" sz="8600" baseline="-25000" dirty="0">
                <a:solidFill>
                  <a:srgbClr val="FF0000"/>
                </a:solidFill>
                <a:cs typeface="Times New Roman" panose="02020603050405020304" pitchFamily="18" charset="0"/>
              </a:rPr>
              <a:t> </a:t>
            </a:r>
            <a:r>
              <a:rPr lang="vi-VN" sz="8600" dirty="0">
                <a:solidFill>
                  <a:srgbClr val="FF0000"/>
                </a:solidFill>
                <a:cs typeface="Times New Roman" panose="02020603050405020304" pitchFamily="18" charset="0"/>
              </a:rPr>
              <a:t> </a:t>
            </a:r>
            <a:r>
              <a:rPr lang="vi-VN" sz="8600" dirty="0">
                <a:cs typeface="Times New Roman" panose="02020603050405020304" pitchFamily="18" charset="0"/>
                <a:sym typeface="Symbol" panose="05050102010706020507" pitchFamily="18" charset="2"/>
              </a:rPr>
              <a:t></a:t>
            </a:r>
            <a:r>
              <a:rPr lang="vi-VN" sz="8600" dirty="0">
                <a:solidFill>
                  <a:srgbClr val="FF0000"/>
                </a:solidFill>
                <a:cs typeface="Times New Roman" panose="02020603050405020304" pitchFamily="18" charset="0"/>
                <a:sym typeface="Symbol" panose="05050102010706020507" pitchFamily="18" charset="2"/>
              </a:rPr>
              <a:t> </a:t>
            </a:r>
            <a:r>
              <a:rPr lang="vi-VN" sz="8600" dirty="0">
                <a:solidFill>
                  <a:srgbClr val="FF0000"/>
                </a:solidFill>
                <a:cs typeface="Times New Roman" panose="02020603050405020304" pitchFamily="18" charset="0"/>
              </a:rPr>
              <a:t>2Fe</a:t>
            </a:r>
            <a:r>
              <a:rPr lang="vi-VN" sz="8600" baseline="30000" dirty="0">
                <a:solidFill>
                  <a:srgbClr val="FF0000"/>
                </a:solidFill>
                <a:cs typeface="Times New Roman" panose="02020603050405020304" pitchFamily="18" charset="0"/>
              </a:rPr>
              <a:t>3+</a:t>
            </a:r>
            <a:r>
              <a:rPr lang="vi-VN" sz="8600" dirty="0">
                <a:cs typeface="Times New Roman" panose="02020603050405020304" pitchFamily="18" charset="0"/>
              </a:rPr>
              <a:t>(dd)</a:t>
            </a:r>
            <a:r>
              <a:rPr lang="vi-VN" sz="8600" baseline="30000" dirty="0">
                <a:cs typeface="Times New Roman" panose="02020603050405020304" pitchFamily="18" charset="0"/>
              </a:rPr>
              <a:t>  </a:t>
            </a:r>
            <a:r>
              <a:rPr lang="vi-VN" sz="8600" dirty="0">
                <a:cs typeface="Times New Roman" panose="02020603050405020304" pitchFamily="18" charset="0"/>
              </a:rPr>
              <a:t>+ </a:t>
            </a:r>
            <a:r>
              <a:rPr lang="vi-VN" sz="8600" dirty="0">
                <a:solidFill>
                  <a:srgbClr val="0000FF"/>
                </a:solidFill>
                <a:cs typeface="Times New Roman" panose="02020603050405020304" pitchFamily="18" charset="0"/>
              </a:rPr>
              <a:t>2Cl</a:t>
            </a:r>
            <a:r>
              <a:rPr lang="vi-VN" sz="8600" baseline="30000" dirty="0">
                <a:solidFill>
                  <a:srgbClr val="0000FF"/>
                </a:solidFill>
                <a:cs typeface="Times New Roman" panose="02020603050405020304" pitchFamily="18" charset="0"/>
              </a:rPr>
              <a:t>-</a:t>
            </a:r>
            <a:r>
              <a:rPr lang="vi-VN" sz="8600" dirty="0">
                <a:cs typeface="Times New Roman" panose="02020603050405020304" pitchFamily="18" charset="0"/>
              </a:rPr>
              <a:t>(dd) </a:t>
            </a:r>
          </a:p>
          <a:p>
            <a:pPr marL="0" indent="0">
              <a:lnSpc>
                <a:spcPct val="160000"/>
              </a:lnSpc>
              <a:buNone/>
            </a:pPr>
            <a:r>
              <a:rPr lang="vi-VN" sz="8600" b="1" u="sng" dirty="0">
                <a:solidFill>
                  <a:srgbClr val="FF0000"/>
                </a:solidFill>
                <a:cs typeface="Times New Roman" panose="02020603050405020304" pitchFamily="18" charset="0"/>
              </a:rPr>
              <a:t>A</a:t>
            </a:r>
            <a:r>
              <a:rPr lang="vi-VN" sz="8600" b="1" dirty="0">
                <a:solidFill>
                  <a:srgbClr val="FF0000"/>
                </a:solidFill>
                <a:cs typeface="Times New Roman" panose="02020603050405020304" pitchFamily="18" charset="0"/>
              </a:rPr>
              <a:t>NOD</a:t>
            </a:r>
            <a:r>
              <a:rPr lang="vi-VN" sz="8600" dirty="0">
                <a:cs typeface="Times New Roman" panose="02020603050405020304" pitchFamily="18" charset="0"/>
              </a:rPr>
              <a:t>    (-) Pt|</a:t>
            </a:r>
            <a:r>
              <a:rPr lang="vi-VN" sz="8600" dirty="0">
                <a:solidFill>
                  <a:srgbClr val="0000FF"/>
                </a:solidFill>
                <a:cs typeface="Times New Roman" panose="02020603050405020304" pitchFamily="18" charset="0"/>
              </a:rPr>
              <a:t>Fe</a:t>
            </a:r>
            <a:r>
              <a:rPr lang="vi-VN" sz="8600" baseline="30000" dirty="0">
                <a:solidFill>
                  <a:srgbClr val="0000FF"/>
                </a:solidFill>
                <a:cs typeface="Times New Roman" panose="02020603050405020304" pitchFamily="18" charset="0"/>
              </a:rPr>
              <a:t>2+</a:t>
            </a:r>
            <a:r>
              <a:rPr lang="vi-VN" sz="8600" dirty="0">
                <a:cs typeface="Times New Roman" panose="02020603050405020304" pitchFamily="18" charset="0"/>
              </a:rPr>
              <a:t> 1M, </a:t>
            </a:r>
            <a:r>
              <a:rPr lang="vi-VN" sz="8600" dirty="0">
                <a:solidFill>
                  <a:srgbClr val="FF0000"/>
                </a:solidFill>
                <a:cs typeface="Times New Roman" panose="02020603050405020304" pitchFamily="18" charset="0"/>
              </a:rPr>
              <a:t>Fe</a:t>
            </a:r>
            <a:r>
              <a:rPr lang="vi-VN" sz="8600" baseline="30000" dirty="0">
                <a:solidFill>
                  <a:srgbClr val="FF0000"/>
                </a:solidFill>
                <a:cs typeface="Times New Roman" panose="02020603050405020304" pitchFamily="18" charset="0"/>
              </a:rPr>
              <a:t>3+</a:t>
            </a:r>
            <a:r>
              <a:rPr lang="vi-VN" sz="8600" baseline="30000" dirty="0">
                <a:cs typeface="Times New Roman" panose="02020603050405020304" pitchFamily="18" charset="0"/>
              </a:rPr>
              <a:t> </a:t>
            </a:r>
            <a:r>
              <a:rPr lang="vi-VN" sz="8600" dirty="0">
                <a:cs typeface="Times New Roman" panose="02020603050405020304" pitchFamily="18" charset="0"/>
              </a:rPr>
              <a:t>1M | | </a:t>
            </a:r>
            <a:r>
              <a:rPr lang="vi-VN" sz="8600" dirty="0">
                <a:solidFill>
                  <a:srgbClr val="0000FF"/>
                </a:solidFill>
                <a:cs typeface="Times New Roman" panose="02020603050405020304" pitchFamily="18" charset="0"/>
              </a:rPr>
              <a:t>Cl</a:t>
            </a:r>
            <a:r>
              <a:rPr lang="vi-VN" sz="8600" baseline="30000" dirty="0">
                <a:solidFill>
                  <a:srgbClr val="0000FF"/>
                </a:solidFill>
                <a:cs typeface="Times New Roman" panose="02020603050405020304" pitchFamily="18" charset="0"/>
              </a:rPr>
              <a:t>-</a:t>
            </a:r>
            <a:r>
              <a:rPr lang="vi-VN" sz="8600" baseline="30000" dirty="0">
                <a:cs typeface="Times New Roman" panose="02020603050405020304" pitchFamily="18" charset="0"/>
              </a:rPr>
              <a:t> </a:t>
            </a:r>
            <a:r>
              <a:rPr lang="vi-VN" sz="8600" dirty="0">
                <a:cs typeface="Times New Roman" panose="02020603050405020304" pitchFamily="18" charset="0"/>
              </a:rPr>
              <a:t>1M |</a:t>
            </a:r>
            <a:r>
              <a:rPr lang="vi-VN" sz="8600" dirty="0">
                <a:solidFill>
                  <a:srgbClr val="FF0000"/>
                </a:solidFill>
                <a:cs typeface="Times New Roman" panose="02020603050405020304" pitchFamily="18" charset="0"/>
              </a:rPr>
              <a:t>Cl</a:t>
            </a:r>
            <a:r>
              <a:rPr lang="vi-VN" sz="8600" baseline="-25000" dirty="0">
                <a:solidFill>
                  <a:srgbClr val="FF0000"/>
                </a:solidFill>
                <a:cs typeface="Times New Roman" panose="02020603050405020304" pitchFamily="18" charset="0"/>
              </a:rPr>
              <a:t>2</a:t>
            </a:r>
            <a:r>
              <a:rPr lang="vi-VN" sz="8600" dirty="0">
                <a:cs typeface="Times New Roman" panose="02020603050405020304" pitchFamily="18" charset="0"/>
              </a:rPr>
              <a:t> 1atm |Pt (+) </a:t>
            </a:r>
            <a:r>
              <a:rPr lang="vi-VN" sz="8600" b="1" u="sng" dirty="0">
                <a:solidFill>
                  <a:srgbClr val="0000CC"/>
                </a:solidFill>
                <a:cs typeface="Times New Roman" panose="02020603050405020304" pitchFamily="18" charset="0"/>
              </a:rPr>
              <a:t>C</a:t>
            </a:r>
            <a:r>
              <a:rPr lang="vi-VN" sz="8600" b="1" dirty="0">
                <a:solidFill>
                  <a:srgbClr val="0000CC"/>
                </a:solidFill>
                <a:cs typeface="Times New Roman" panose="02020603050405020304" pitchFamily="18" charset="0"/>
              </a:rPr>
              <a:t>ATOD</a:t>
            </a:r>
          </a:p>
          <a:p>
            <a:pPr marL="0" indent="0">
              <a:lnSpc>
                <a:spcPct val="160000"/>
              </a:lnSpc>
              <a:buNone/>
            </a:pPr>
            <a:r>
              <a:rPr lang="vi-VN" sz="8600" dirty="0">
                <a:solidFill>
                  <a:srgbClr val="0000FF"/>
                </a:solidFill>
                <a:cs typeface="Times New Roman" panose="02020603050405020304" pitchFamily="18" charset="0"/>
              </a:rPr>
              <a:t> </a:t>
            </a:r>
            <a:r>
              <a:rPr lang="vi-VN" sz="8600" dirty="0">
                <a:cs typeface="Times New Roman" panose="02020603050405020304" pitchFamily="18" charset="0"/>
              </a:rPr>
              <a:t>QT </a:t>
            </a:r>
            <a:r>
              <a:rPr lang="vi-VN" sz="8600" u="sng" dirty="0">
                <a:solidFill>
                  <a:srgbClr val="FF0000"/>
                </a:solidFill>
                <a:cs typeface="Times New Roman" panose="02020603050405020304" pitchFamily="18" charset="0"/>
              </a:rPr>
              <a:t>O</a:t>
            </a:r>
            <a:r>
              <a:rPr lang="vi-VN" sz="8600" dirty="0">
                <a:solidFill>
                  <a:srgbClr val="FF0000"/>
                </a:solidFill>
                <a:cs typeface="Times New Roman" panose="02020603050405020304" pitchFamily="18" charset="0"/>
              </a:rPr>
              <a:t>xy hóa</a:t>
            </a:r>
            <a:r>
              <a:rPr lang="vi-VN" sz="8600" dirty="0">
                <a:cs typeface="Times New Roman" panose="02020603050405020304" pitchFamily="18" charset="0"/>
              </a:rPr>
              <a:t>: </a:t>
            </a:r>
            <a:r>
              <a:rPr lang="vi-VN" sz="8600" dirty="0">
                <a:solidFill>
                  <a:srgbClr val="0000FF"/>
                </a:solidFill>
                <a:cs typeface="Times New Roman" panose="02020603050405020304" pitchFamily="18" charset="0"/>
              </a:rPr>
              <a:t>2Fe</a:t>
            </a:r>
            <a:r>
              <a:rPr lang="vi-VN" sz="8600" baseline="30000" dirty="0">
                <a:solidFill>
                  <a:srgbClr val="0000FF"/>
                </a:solidFill>
                <a:cs typeface="Times New Roman" panose="02020603050405020304" pitchFamily="18" charset="0"/>
              </a:rPr>
              <a:t>2+</a:t>
            </a:r>
            <a:r>
              <a:rPr lang="vi-VN" sz="8600" dirty="0">
                <a:cs typeface="Times New Roman" panose="02020603050405020304" pitchFamily="18" charset="0"/>
              </a:rPr>
              <a:t>  - 2e</a:t>
            </a:r>
            <a:r>
              <a:rPr lang="vi-VN" sz="8600" dirty="0">
                <a:solidFill>
                  <a:srgbClr val="FF0000"/>
                </a:solidFill>
                <a:cs typeface="Times New Roman" panose="02020603050405020304" pitchFamily="18" charset="0"/>
              </a:rPr>
              <a:t> </a:t>
            </a:r>
            <a:r>
              <a:rPr lang="vi-VN" sz="8600" dirty="0">
                <a:cs typeface="Times New Roman" panose="02020603050405020304" pitchFamily="18" charset="0"/>
                <a:sym typeface="Symbol" panose="05050102010706020507" pitchFamily="18" charset="2"/>
              </a:rPr>
              <a:t></a:t>
            </a:r>
            <a:r>
              <a:rPr lang="vi-VN" sz="8600" dirty="0">
                <a:solidFill>
                  <a:srgbClr val="FF0000"/>
                </a:solidFill>
                <a:cs typeface="Times New Roman" panose="02020603050405020304" pitchFamily="18" charset="0"/>
                <a:sym typeface="Symbol" panose="05050102010706020507" pitchFamily="18" charset="2"/>
              </a:rPr>
              <a:t> </a:t>
            </a:r>
            <a:r>
              <a:rPr lang="vi-VN" sz="8600" dirty="0">
                <a:solidFill>
                  <a:srgbClr val="FF0000"/>
                </a:solidFill>
                <a:cs typeface="Times New Roman" panose="02020603050405020304" pitchFamily="18" charset="0"/>
              </a:rPr>
              <a:t>2Fe</a:t>
            </a:r>
            <a:r>
              <a:rPr lang="vi-VN" sz="8600" baseline="30000" dirty="0">
                <a:solidFill>
                  <a:srgbClr val="FF0000"/>
                </a:solidFill>
                <a:cs typeface="Times New Roman" panose="02020603050405020304" pitchFamily="18" charset="0"/>
              </a:rPr>
              <a:t>3+</a:t>
            </a:r>
            <a:r>
              <a:rPr lang="vi-VN" sz="8600" baseline="30000" dirty="0">
                <a:cs typeface="Times New Roman" panose="02020603050405020304" pitchFamily="18" charset="0"/>
              </a:rPr>
              <a:t>  </a:t>
            </a:r>
            <a:r>
              <a:rPr lang="vi-VN" sz="8600" dirty="0">
                <a:cs typeface="Times New Roman" panose="02020603050405020304" pitchFamily="18" charset="0"/>
              </a:rPr>
              <a:t>;</a:t>
            </a:r>
            <a:r>
              <a:rPr lang="vi-VN" sz="8600" baseline="30000" dirty="0">
                <a:cs typeface="Times New Roman" panose="02020603050405020304" pitchFamily="18" charset="0"/>
              </a:rPr>
              <a:t>      </a:t>
            </a:r>
            <a:r>
              <a:rPr lang="vi-VN" sz="8600" dirty="0">
                <a:solidFill>
                  <a:srgbClr val="FF0000"/>
                </a:solidFill>
                <a:cs typeface="Times New Roman" panose="02020603050405020304" pitchFamily="18" charset="0"/>
              </a:rPr>
              <a:t>Cl</a:t>
            </a:r>
            <a:r>
              <a:rPr lang="vi-VN" sz="8600" baseline="-25000" dirty="0">
                <a:solidFill>
                  <a:srgbClr val="FF0000"/>
                </a:solidFill>
                <a:cs typeface="Times New Roman" panose="02020603050405020304" pitchFamily="18" charset="0"/>
              </a:rPr>
              <a:t>2 </a:t>
            </a:r>
            <a:r>
              <a:rPr lang="vi-VN" sz="8600" dirty="0">
                <a:solidFill>
                  <a:srgbClr val="FF0000"/>
                </a:solidFill>
                <a:cs typeface="Times New Roman" panose="02020603050405020304" pitchFamily="18" charset="0"/>
              </a:rPr>
              <a:t> </a:t>
            </a:r>
            <a:r>
              <a:rPr lang="vi-VN" sz="8600" dirty="0">
                <a:cs typeface="Times New Roman" panose="02020603050405020304" pitchFamily="18" charset="0"/>
              </a:rPr>
              <a:t>+ 2e </a:t>
            </a:r>
            <a:r>
              <a:rPr lang="vi-VN" sz="8600" dirty="0">
                <a:cs typeface="Times New Roman" panose="02020603050405020304" pitchFamily="18" charset="0"/>
                <a:sym typeface="Symbol" panose="05050102010706020507" pitchFamily="18" charset="2"/>
              </a:rPr>
              <a:t></a:t>
            </a:r>
            <a:r>
              <a:rPr lang="vi-VN" sz="8600" dirty="0">
                <a:solidFill>
                  <a:srgbClr val="FF0000"/>
                </a:solidFill>
                <a:cs typeface="Times New Roman" panose="02020603050405020304" pitchFamily="18" charset="0"/>
                <a:sym typeface="Symbol" panose="05050102010706020507" pitchFamily="18" charset="2"/>
              </a:rPr>
              <a:t> </a:t>
            </a:r>
            <a:r>
              <a:rPr lang="vi-VN" sz="8600" dirty="0">
                <a:solidFill>
                  <a:srgbClr val="0000FF"/>
                </a:solidFill>
                <a:cs typeface="Times New Roman" panose="02020603050405020304" pitchFamily="18" charset="0"/>
              </a:rPr>
              <a:t>2Cl</a:t>
            </a:r>
            <a:r>
              <a:rPr lang="vi-VN" sz="8600" baseline="30000" dirty="0">
                <a:solidFill>
                  <a:srgbClr val="0000FF"/>
                </a:solidFill>
                <a:cs typeface="Times New Roman" panose="02020603050405020304" pitchFamily="18" charset="0"/>
              </a:rPr>
              <a:t>-</a:t>
            </a:r>
            <a:r>
              <a:rPr lang="vi-VN" sz="8600" baseline="30000" dirty="0">
                <a:cs typeface="Times New Roman" panose="02020603050405020304" pitchFamily="18" charset="0"/>
              </a:rPr>
              <a:t> </a:t>
            </a:r>
            <a:r>
              <a:rPr lang="vi-VN" sz="8600" dirty="0">
                <a:cs typeface="Times New Roman" panose="02020603050405020304" pitchFamily="18" charset="0"/>
              </a:rPr>
              <a:t> : QT </a:t>
            </a:r>
            <a:r>
              <a:rPr lang="vi-VN" sz="8600" u="sng" dirty="0">
                <a:solidFill>
                  <a:srgbClr val="0000CC"/>
                </a:solidFill>
                <a:cs typeface="Times New Roman" panose="02020603050405020304" pitchFamily="18" charset="0"/>
              </a:rPr>
              <a:t>K</a:t>
            </a:r>
            <a:r>
              <a:rPr lang="vi-VN" sz="8600" dirty="0">
                <a:solidFill>
                  <a:srgbClr val="0000CC"/>
                </a:solidFill>
                <a:cs typeface="Times New Roman" panose="02020603050405020304" pitchFamily="18" charset="0"/>
              </a:rPr>
              <a:t>hử</a:t>
            </a:r>
            <a:r>
              <a:rPr lang="vi-VN" sz="8600" baseline="30000" dirty="0">
                <a:solidFill>
                  <a:srgbClr val="0000CC"/>
                </a:solidFill>
                <a:cs typeface="Times New Roman" panose="02020603050405020304" pitchFamily="18" charset="0"/>
              </a:rPr>
              <a:t> </a:t>
            </a:r>
          </a:p>
          <a:p>
            <a:pPr marL="0" indent="0">
              <a:lnSpc>
                <a:spcPct val="160000"/>
              </a:lnSpc>
              <a:buNone/>
            </a:pPr>
            <a:r>
              <a:rPr lang="vi-VN" sz="8600" dirty="0">
                <a:cs typeface="Times New Roman" panose="02020603050405020304" pitchFamily="18" charset="0"/>
              </a:rPr>
              <a:t>E</a:t>
            </a:r>
            <a:r>
              <a:rPr lang="vi-VN" sz="8600" baseline="30000" dirty="0">
                <a:cs typeface="Times New Roman" panose="02020603050405020304" pitchFamily="18" charset="0"/>
              </a:rPr>
              <a:t>0</a:t>
            </a:r>
            <a:r>
              <a:rPr lang="vi-VN" sz="8600" dirty="0">
                <a:cs typeface="Times New Roman" panose="02020603050405020304" pitchFamily="18" charset="0"/>
              </a:rPr>
              <a:t> = </a:t>
            </a:r>
            <a:r>
              <a:rPr lang="vi-VN" sz="8600" dirty="0">
                <a:cs typeface="Times New Roman" panose="02020603050405020304" pitchFamily="18" charset="0"/>
                <a:sym typeface="Symbol" panose="05050102010706020507" pitchFamily="18" charset="2"/>
              </a:rPr>
              <a:t></a:t>
            </a:r>
            <a:r>
              <a:rPr lang="vi-VN" sz="8600" baseline="30000" dirty="0">
                <a:cs typeface="Times New Roman" panose="02020603050405020304" pitchFamily="18" charset="0"/>
                <a:sym typeface="Symbol" panose="05050102010706020507" pitchFamily="18" charset="2"/>
              </a:rPr>
              <a:t>o</a:t>
            </a:r>
            <a:r>
              <a:rPr lang="vi-VN" sz="8600" baseline="-25000" dirty="0">
                <a:cs typeface="Times New Roman" panose="02020603050405020304" pitchFamily="18" charset="0"/>
                <a:sym typeface="Symbol" panose="05050102010706020507" pitchFamily="18" charset="2"/>
              </a:rPr>
              <a:t>+</a:t>
            </a:r>
            <a:r>
              <a:rPr lang="vi-VN" sz="8600" dirty="0">
                <a:cs typeface="Times New Roman" panose="02020603050405020304" pitchFamily="18" charset="0"/>
                <a:sym typeface="Symbol" panose="05050102010706020507" pitchFamily="18" charset="2"/>
              </a:rPr>
              <a:t> - </a:t>
            </a:r>
            <a:r>
              <a:rPr lang="vi-VN" sz="8600" baseline="30000" dirty="0">
                <a:cs typeface="Times New Roman" panose="02020603050405020304" pitchFamily="18" charset="0"/>
                <a:sym typeface="Symbol" panose="05050102010706020507" pitchFamily="18" charset="2"/>
              </a:rPr>
              <a:t>o</a:t>
            </a:r>
            <a:r>
              <a:rPr lang="vi-VN" sz="8600" baseline="-25000" dirty="0">
                <a:cs typeface="Times New Roman" panose="02020603050405020304" pitchFamily="18" charset="0"/>
                <a:sym typeface="Symbol" panose="05050102010706020507" pitchFamily="18" charset="2"/>
              </a:rPr>
              <a:t>-</a:t>
            </a:r>
            <a:r>
              <a:rPr lang="vi-VN" sz="8600" dirty="0">
                <a:cs typeface="Times New Roman" panose="02020603050405020304" pitchFamily="18" charset="0"/>
                <a:sym typeface="Symbol" panose="05050102010706020507" pitchFamily="18" charset="2"/>
              </a:rPr>
              <a:t> = 1,36 – 0,77 = </a:t>
            </a:r>
            <a:r>
              <a:rPr lang="vi-VN" sz="8600" dirty="0">
                <a:solidFill>
                  <a:srgbClr val="9933FF"/>
                </a:solidFill>
                <a:cs typeface="Times New Roman" panose="02020603050405020304" pitchFamily="18" charset="0"/>
                <a:sym typeface="Symbol" panose="05050102010706020507" pitchFamily="18" charset="2"/>
              </a:rPr>
              <a:t>0,59 [V]</a:t>
            </a:r>
          </a:p>
          <a:p>
            <a:pPr marL="0" indent="0">
              <a:lnSpc>
                <a:spcPct val="160000"/>
              </a:lnSpc>
              <a:buNone/>
            </a:pPr>
            <a:r>
              <a:rPr lang="vi-VN" sz="8600" dirty="0">
                <a:cs typeface="Times New Roman" panose="02020603050405020304" pitchFamily="18" charset="0"/>
                <a:sym typeface="Symbol" panose="05050102010706020507" pitchFamily="18" charset="2"/>
              </a:rPr>
              <a:t>G</a:t>
            </a:r>
            <a:r>
              <a:rPr lang="vi-VN" sz="8600" baseline="30000" dirty="0">
                <a:cs typeface="Times New Roman" panose="02020603050405020304" pitchFamily="18" charset="0"/>
                <a:sym typeface="Symbol" panose="05050102010706020507" pitchFamily="18" charset="2"/>
              </a:rPr>
              <a:t>0</a:t>
            </a:r>
            <a:r>
              <a:rPr lang="vi-VN" sz="8600" baseline="-25000" dirty="0">
                <a:cs typeface="Times New Roman" panose="02020603050405020304" pitchFamily="18" charset="0"/>
                <a:sym typeface="Symbol" panose="05050102010706020507" pitchFamily="18" charset="2"/>
              </a:rPr>
              <a:t>298</a:t>
            </a:r>
            <a:r>
              <a:rPr lang="vi-VN" sz="8600" dirty="0">
                <a:cs typeface="Times New Roman" panose="02020603050405020304" pitchFamily="18" charset="0"/>
                <a:sym typeface="Symbol" panose="05050102010706020507" pitchFamily="18" charset="2"/>
              </a:rPr>
              <a:t>= -nE</a:t>
            </a:r>
            <a:r>
              <a:rPr lang="vi-VN" sz="8600" baseline="30000" dirty="0">
                <a:cs typeface="Times New Roman" panose="02020603050405020304" pitchFamily="18" charset="0"/>
                <a:sym typeface="Symbol" panose="05050102010706020507" pitchFamily="18" charset="2"/>
              </a:rPr>
              <a:t>0</a:t>
            </a:r>
            <a:r>
              <a:rPr lang="vi-VN" sz="8600" dirty="0">
                <a:cs typeface="Times New Roman" panose="02020603050405020304" pitchFamily="18" charset="0"/>
                <a:sym typeface="Symbol" panose="05050102010706020507" pitchFamily="18" charset="2"/>
              </a:rPr>
              <a:t>F= -2[mol].0,59</a:t>
            </a:r>
            <a:r>
              <a:rPr lang="vi-VN" sz="8600" dirty="0">
                <a:cs typeface="Times New Roman" panose="02020603050405020304" pitchFamily="18" charset="0"/>
              </a:rPr>
              <a:t> [V].96500[J/Vmol] = -113870J= </a:t>
            </a:r>
            <a:r>
              <a:rPr lang="vi-VN" sz="8600" dirty="0">
                <a:solidFill>
                  <a:srgbClr val="9933FF"/>
                </a:solidFill>
                <a:cs typeface="Times New Roman" panose="02020603050405020304" pitchFamily="18" charset="0"/>
              </a:rPr>
              <a:t>-113,87 kJ</a:t>
            </a:r>
          </a:p>
          <a:p>
            <a:pPr marL="0" indent="0">
              <a:lnSpc>
                <a:spcPct val="160000"/>
              </a:lnSpc>
              <a:buNone/>
            </a:pPr>
            <a:r>
              <a:rPr lang="vi-VN" sz="8600" dirty="0">
                <a:cs typeface="Times New Roman" panose="02020603050405020304" pitchFamily="18" charset="0"/>
              </a:rPr>
              <a:t>lgK</a:t>
            </a:r>
            <a:r>
              <a:rPr lang="vi-VN" sz="8600" baseline="-25000" dirty="0">
                <a:cs typeface="Times New Roman" panose="02020603050405020304" pitchFamily="18" charset="0"/>
              </a:rPr>
              <a:t>298</a:t>
            </a:r>
            <a:r>
              <a:rPr lang="vi-VN" sz="8600" dirty="0">
                <a:cs typeface="Times New Roman" panose="02020603050405020304" pitchFamily="18" charset="0"/>
              </a:rPr>
              <a:t> = nE</a:t>
            </a:r>
            <a:r>
              <a:rPr lang="vi-VN" sz="8600" baseline="30000" dirty="0">
                <a:cs typeface="Times New Roman" panose="02020603050405020304" pitchFamily="18" charset="0"/>
              </a:rPr>
              <a:t>0</a:t>
            </a:r>
            <a:r>
              <a:rPr lang="vi-VN" sz="8600" dirty="0">
                <a:cs typeface="Times New Roman" panose="02020603050405020304" pitchFamily="18" charset="0"/>
              </a:rPr>
              <a:t>/0,059 = 2.0,59/0,059 = 20 </a:t>
            </a:r>
            <a:r>
              <a:rPr lang="vi-VN" sz="8600" dirty="0">
                <a:cs typeface="Times New Roman" panose="02020603050405020304" pitchFamily="18" charset="0"/>
                <a:sym typeface="Symbol" panose="05050102010706020507" pitchFamily="18" charset="2"/>
              </a:rPr>
              <a:t> </a:t>
            </a:r>
            <a:r>
              <a:rPr lang="vi-VN" sz="8600" dirty="0">
                <a:solidFill>
                  <a:srgbClr val="9933FF"/>
                </a:solidFill>
                <a:cs typeface="Times New Roman" panose="02020603050405020304" pitchFamily="18" charset="0"/>
              </a:rPr>
              <a:t>K</a:t>
            </a:r>
            <a:r>
              <a:rPr lang="vi-VN" sz="8600" baseline="-25000" dirty="0">
                <a:solidFill>
                  <a:srgbClr val="9933FF"/>
                </a:solidFill>
                <a:cs typeface="Times New Roman" panose="02020603050405020304" pitchFamily="18" charset="0"/>
              </a:rPr>
              <a:t>298</a:t>
            </a:r>
            <a:r>
              <a:rPr lang="vi-VN" sz="8600" dirty="0">
                <a:solidFill>
                  <a:srgbClr val="9933FF"/>
                </a:solidFill>
                <a:cs typeface="Times New Roman" panose="02020603050405020304" pitchFamily="18" charset="0"/>
              </a:rPr>
              <a:t> = 10</a:t>
            </a:r>
            <a:r>
              <a:rPr lang="vi-VN" sz="8600" baseline="30000" dirty="0">
                <a:solidFill>
                  <a:srgbClr val="9933FF"/>
                </a:solidFill>
                <a:cs typeface="Times New Roman" panose="02020603050405020304" pitchFamily="18" charset="0"/>
              </a:rPr>
              <a:t>20</a:t>
            </a:r>
            <a:r>
              <a:rPr lang="vi-VN" sz="8600" dirty="0">
                <a:solidFill>
                  <a:srgbClr val="9933FF"/>
                </a:solidFill>
                <a:cs typeface="Times New Roman" panose="02020603050405020304" pitchFamily="18" charset="0"/>
              </a:rPr>
              <a:t>    ở 25</a:t>
            </a:r>
            <a:r>
              <a:rPr lang="vi-VN" sz="8600" baseline="30000" dirty="0">
                <a:solidFill>
                  <a:srgbClr val="9933FF"/>
                </a:solidFill>
                <a:cs typeface="Times New Roman" panose="02020603050405020304" pitchFamily="18" charset="0"/>
              </a:rPr>
              <a:t>0</a:t>
            </a:r>
            <a:r>
              <a:rPr lang="vi-VN" sz="8600" dirty="0">
                <a:solidFill>
                  <a:srgbClr val="9933FF"/>
                </a:solidFill>
                <a:cs typeface="Times New Roman" panose="02020603050405020304" pitchFamily="18" charset="0"/>
              </a:rPr>
              <a:t>C</a:t>
            </a:r>
          </a:p>
          <a:p>
            <a:pPr marL="0" indent="0">
              <a:lnSpc>
                <a:spcPct val="160000"/>
              </a:lnSpc>
              <a:buNone/>
            </a:pPr>
            <a:r>
              <a:rPr lang="vi-VN" sz="8600" dirty="0">
                <a:cs typeface="Times New Roman" panose="02020603050405020304" pitchFamily="18" charset="0"/>
                <a:sym typeface="Symbol" panose="05050102010706020507" pitchFamily="18" charset="2"/>
              </a:rPr>
              <a:t> </a:t>
            </a:r>
            <a:r>
              <a:rPr lang="vi-VN" sz="8600" dirty="0">
                <a:solidFill>
                  <a:srgbClr val="9933FF"/>
                </a:solidFill>
                <a:cs typeface="Times New Roman" panose="02020603050405020304" pitchFamily="18" charset="0"/>
                <a:sym typeface="Symbol" panose="05050102010706020507" pitchFamily="18" charset="2"/>
              </a:rPr>
              <a:t>Phản ứng tự phát hoàn toàn</a:t>
            </a:r>
            <a:endParaRPr lang="vi-VN" sz="8600" dirty="0">
              <a:solidFill>
                <a:srgbClr val="9933FF"/>
              </a:solidFill>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66491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FB703-7CED-4EB3-9C35-EE8016C67DD9}"/>
              </a:ext>
            </a:extLst>
          </p:cNvPr>
          <p:cNvSpPr>
            <a:spLocks noGrp="1"/>
          </p:cNvSpPr>
          <p:nvPr>
            <p:ph idx="1"/>
          </p:nvPr>
        </p:nvSpPr>
        <p:spPr>
          <a:xfrm>
            <a:off x="243167" y="123918"/>
            <a:ext cx="12146056" cy="7121152"/>
          </a:xfrm>
        </p:spPr>
        <p:txBody>
          <a:bodyPr>
            <a:normAutofit fontScale="40000" lnSpcReduction="20000"/>
          </a:bodyPr>
          <a:lstStyle/>
          <a:p>
            <a:pPr marL="0" indent="0">
              <a:lnSpc>
                <a:spcPct val="160000"/>
              </a:lnSpc>
              <a:buNone/>
            </a:pPr>
            <a:r>
              <a:rPr lang="vi-VN" sz="8000" dirty="0">
                <a:solidFill>
                  <a:srgbClr val="0000FF"/>
                </a:solidFill>
                <a:latin typeface="Times New Roman" panose="02020603050405020304" pitchFamily="18" charset="0"/>
                <a:cs typeface="Times New Roman" panose="02020603050405020304" pitchFamily="18" charset="0"/>
              </a:rPr>
              <a:t>2.         </a:t>
            </a:r>
            <a:r>
              <a:rPr lang="vi-VN" sz="8000" dirty="0">
                <a:solidFill>
                  <a:srgbClr val="0000FF"/>
                </a:solidFill>
                <a:cs typeface="Times New Roman" panose="02020603050405020304" pitchFamily="18" charset="0"/>
              </a:rPr>
              <a:t>H</a:t>
            </a:r>
            <a:r>
              <a:rPr lang="vi-VN" sz="8000" baseline="-25000" dirty="0">
                <a:solidFill>
                  <a:srgbClr val="0000FF"/>
                </a:solidFill>
                <a:cs typeface="Times New Roman" panose="02020603050405020304" pitchFamily="18" charset="0"/>
              </a:rPr>
              <a:t>2</a:t>
            </a:r>
            <a:r>
              <a:rPr lang="vi-VN" sz="8000" dirty="0">
                <a:cs typeface="Times New Roman" panose="02020603050405020304" pitchFamily="18" charset="0"/>
              </a:rPr>
              <a:t>(k)</a:t>
            </a:r>
            <a:r>
              <a:rPr lang="vi-VN" sz="8000" dirty="0">
                <a:solidFill>
                  <a:srgbClr val="0000FF"/>
                </a:solidFill>
                <a:cs typeface="Times New Roman" panose="02020603050405020304" pitchFamily="18" charset="0"/>
              </a:rPr>
              <a:t> </a:t>
            </a:r>
            <a:r>
              <a:rPr lang="vi-VN" sz="8000" dirty="0">
                <a:cs typeface="Times New Roman" panose="02020603050405020304" pitchFamily="18" charset="0"/>
              </a:rPr>
              <a:t>      +  </a:t>
            </a:r>
            <a:r>
              <a:rPr lang="vi-VN" sz="8000" dirty="0">
                <a:solidFill>
                  <a:srgbClr val="FF0000"/>
                </a:solidFill>
                <a:cs typeface="Times New Roman" panose="02020603050405020304" pitchFamily="18" charset="0"/>
              </a:rPr>
              <a:t>Fe</a:t>
            </a:r>
            <a:r>
              <a:rPr lang="vi-VN" sz="8000" baseline="30000" dirty="0">
                <a:solidFill>
                  <a:srgbClr val="FF0000"/>
                </a:solidFill>
                <a:cs typeface="Times New Roman" panose="02020603050405020304" pitchFamily="18" charset="0"/>
              </a:rPr>
              <a:t>2+</a:t>
            </a:r>
            <a:r>
              <a:rPr lang="vi-VN" sz="8000" dirty="0">
                <a:cs typeface="Times New Roman" panose="02020603050405020304" pitchFamily="18" charset="0"/>
              </a:rPr>
              <a:t>(dd)  </a:t>
            </a:r>
            <a:r>
              <a:rPr lang="en-US" altLang="en-US" sz="8000" dirty="0"/>
              <a:t>⇌ </a:t>
            </a:r>
            <a:r>
              <a:rPr lang="vi-VN" altLang="en-US" sz="8000" dirty="0"/>
              <a:t>       </a:t>
            </a:r>
            <a:r>
              <a:rPr lang="vi-VN" sz="8000" dirty="0">
                <a:solidFill>
                  <a:srgbClr val="0000FF"/>
                </a:solidFill>
                <a:cs typeface="Times New Roman" panose="02020603050405020304" pitchFamily="18" charset="0"/>
              </a:rPr>
              <a:t>Fe</a:t>
            </a:r>
            <a:r>
              <a:rPr lang="vi-VN" sz="8000" dirty="0">
                <a:cs typeface="Times New Roman" panose="02020603050405020304" pitchFamily="18" charset="0"/>
              </a:rPr>
              <a:t>(r)</a:t>
            </a:r>
            <a:r>
              <a:rPr lang="vi-VN" sz="8000" dirty="0">
                <a:solidFill>
                  <a:srgbClr val="0000FF"/>
                </a:solidFill>
                <a:cs typeface="Times New Roman" panose="02020603050405020304" pitchFamily="18" charset="0"/>
              </a:rPr>
              <a:t> </a:t>
            </a:r>
            <a:r>
              <a:rPr lang="vi-VN" sz="8000" dirty="0">
                <a:cs typeface="Times New Roman" panose="02020603050405020304" pitchFamily="18" charset="0"/>
              </a:rPr>
              <a:t>  +  </a:t>
            </a:r>
            <a:r>
              <a:rPr lang="vi-VN" sz="8000" dirty="0">
                <a:solidFill>
                  <a:srgbClr val="FF0000"/>
                </a:solidFill>
                <a:cs typeface="Times New Roman" panose="02020603050405020304" pitchFamily="18" charset="0"/>
              </a:rPr>
              <a:t>2H</a:t>
            </a:r>
            <a:r>
              <a:rPr lang="vi-VN" sz="8000" baseline="30000" dirty="0">
                <a:solidFill>
                  <a:srgbClr val="FF0000"/>
                </a:solidFill>
                <a:cs typeface="Times New Roman" panose="02020603050405020304" pitchFamily="18" charset="0"/>
              </a:rPr>
              <a:t>+</a:t>
            </a:r>
            <a:r>
              <a:rPr lang="vi-VN" sz="8000" dirty="0">
                <a:cs typeface="Times New Roman" panose="02020603050405020304" pitchFamily="18" charset="0"/>
              </a:rPr>
              <a:t>(dd)</a:t>
            </a:r>
            <a:r>
              <a:rPr lang="vi-VN" sz="8000" dirty="0">
                <a:solidFill>
                  <a:srgbClr val="FF0000"/>
                </a:solidFill>
                <a:cs typeface="Times New Roman" panose="02020603050405020304" pitchFamily="18" charset="0"/>
              </a:rPr>
              <a:t> </a:t>
            </a:r>
          </a:p>
          <a:p>
            <a:pPr marL="0" indent="0">
              <a:lnSpc>
                <a:spcPct val="160000"/>
              </a:lnSpc>
              <a:buNone/>
            </a:pPr>
            <a:r>
              <a:rPr lang="vi-VN" sz="7500" dirty="0">
                <a:cs typeface="Times New Roman" panose="02020603050405020304" pitchFamily="18" charset="0"/>
              </a:rPr>
              <a:t>25</a:t>
            </a:r>
            <a:r>
              <a:rPr lang="vi-VN" sz="7500" baseline="30000" dirty="0">
                <a:cs typeface="Times New Roman" panose="02020603050405020304" pitchFamily="18" charset="0"/>
              </a:rPr>
              <a:t>0</a:t>
            </a:r>
            <a:r>
              <a:rPr lang="vi-VN" sz="7500" dirty="0">
                <a:cs typeface="Times New Roman" panose="02020603050405020304" pitchFamily="18" charset="0"/>
              </a:rPr>
              <a:t>C ,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dirty="0">
                <a:cs typeface="Times New Roman" panose="02020603050405020304" pitchFamily="18" charset="0"/>
                <a:sym typeface="Symbol" panose="05050102010706020507" pitchFamily="18" charset="2"/>
              </a:rPr>
              <a:t>(</a:t>
            </a:r>
            <a:r>
              <a:rPr lang="vi-VN" sz="7500" dirty="0">
                <a:solidFill>
                  <a:srgbClr val="FF0000"/>
                </a:solidFill>
                <a:cs typeface="Times New Roman" panose="02020603050405020304" pitchFamily="18" charset="0"/>
              </a:rPr>
              <a:t>Fe</a:t>
            </a:r>
            <a:r>
              <a:rPr lang="vi-VN" sz="7500" baseline="30000" dirty="0">
                <a:solidFill>
                  <a:srgbClr val="FF0000"/>
                </a:solidFill>
                <a:cs typeface="Times New Roman" panose="02020603050405020304" pitchFamily="18" charset="0"/>
              </a:rPr>
              <a:t>2+</a:t>
            </a:r>
            <a:r>
              <a:rPr lang="vi-VN" sz="7500" dirty="0">
                <a:cs typeface="Times New Roman" panose="02020603050405020304" pitchFamily="18" charset="0"/>
              </a:rPr>
              <a:t>/</a:t>
            </a:r>
            <a:r>
              <a:rPr lang="vi-VN" sz="7500" dirty="0">
                <a:solidFill>
                  <a:srgbClr val="0000FF"/>
                </a:solidFill>
                <a:cs typeface="Times New Roman" panose="02020603050405020304" pitchFamily="18" charset="0"/>
              </a:rPr>
              <a:t>Fe</a:t>
            </a:r>
            <a:r>
              <a:rPr lang="vi-VN" sz="7500" dirty="0">
                <a:cs typeface="Times New Roman" panose="02020603050405020304" pitchFamily="18" charset="0"/>
              </a:rPr>
              <a:t>) = - </a:t>
            </a:r>
            <a:r>
              <a:rPr lang="vi-VN" sz="7500" dirty="0" smtClean="0">
                <a:cs typeface="Times New Roman" panose="02020603050405020304" pitchFamily="18" charset="0"/>
              </a:rPr>
              <a:t>0,44</a:t>
            </a:r>
            <a:r>
              <a:rPr lang="en-US" sz="7500" dirty="0" smtClean="0">
                <a:cs typeface="Times New Roman" panose="02020603050405020304" pitchFamily="18" charset="0"/>
              </a:rPr>
              <a:t> </a:t>
            </a:r>
            <a:r>
              <a:rPr lang="vi-VN" sz="7500" dirty="0" smtClean="0">
                <a:cs typeface="Times New Roman" panose="02020603050405020304" pitchFamily="18" charset="0"/>
              </a:rPr>
              <a:t>V </a:t>
            </a:r>
            <a:r>
              <a:rPr lang="vi-VN" sz="7500" dirty="0">
                <a:cs typeface="Times New Roman" panose="02020603050405020304" pitchFamily="18" charset="0"/>
              </a:rPr>
              <a:t>&lt;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dirty="0">
                <a:cs typeface="Times New Roman" panose="02020603050405020304" pitchFamily="18" charset="0"/>
                <a:sym typeface="Symbol" panose="05050102010706020507" pitchFamily="18" charset="2"/>
              </a:rPr>
              <a:t>( </a:t>
            </a:r>
            <a:r>
              <a:rPr lang="vi-VN" sz="7500" dirty="0">
                <a:solidFill>
                  <a:srgbClr val="FF0000"/>
                </a:solidFill>
                <a:cs typeface="Times New Roman" panose="02020603050405020304" pitchFamily="18" charset="0"/>
                <a:sym typeface="Symbol" panose="05050102010706020507" pitchFamily="18" charset="2"/>
              </a:rPr>
              <a:t>H</a:t>
            </a:r>
            <a:r>
              <a:rPr lang="vi-VN" sz="7500" baseline="30000" dirty="0">
                <a:solidFill>
                  <a:srgbClr val="FF0000"/>
                </a:solidFill>
                <a:cs typeface="Times New Roman" panose="02020603050405020304" pitchFamily="18" charset="0"/>
                <a:sym typeface="Symbol" panose="05050102010706020507" pitchFamily="18" charset="2"/>
              </a:rPr>
              <a:t>+</a:t>
            </a:r>
            <a:r>
              <a:rPr lang="vi-VN" sz="7500" dirty="0">
                <a:cs typeface="Times New Roman" panose="02020603050405020304" pitchFamily="18" charset="0"/>
              </a:rPr>
              <a:t>/</a:t>
            </a:r>
            <a:r>
              <a:rPr lang="vi-VN" sz="7500" dirty="0">
                <a:solidFill>
                  <a:srgbClr val="0000FF"/>
                </a:solidFill>
                <a:cs typeface="Times New Roman" panose="02020603050405020304" pitchFamily="18" charset="0"/>
              </a:rPr>
              <a:t>H</a:t>
            </a:r>
            <a:r>
              <a:rPr lang="vi-VN" sz="7500" baseline="-25000" dirty="0">
                <a:solidFill>
                  <a:srgbClr val="0000FF"/>
                </a:solidFill>
                <a:cs typeface="Times New Roman" panose="02020603050405020304" pitchFamily="18" charset="0"/>
              </a:rPr>
              <a:t>2</a:t>
            </a:r>
            <a:r>
              <a:rPr lang="vi-VN" sz="7500" dirty="0">
                <a:solidFill>
                  <a:srgbClr val="0000FF"/>
                </a:solidFill>
                <a:cs typeface="Times New Roman" panose="02020603050405020304" pitchFamily="18" charset="0"/>
              </a:rPr>
              <a:t>)</a:t>
            </a:r>
            <a:r>
              <a:rPr lang="vi-VN" sz="7500" dirty="0">
                <a:cs typeface="Times New Roman" panose="02020603050405020304" pitchFamily="18" charset="0"/>
              </a:rPr>
              <a:t> = </a:t>
            </a:r>
            <a:r>
              <a:rPr lang="vi-VN" sz="7500" dirty="0" smtClean="0">
                <a:cs typeface="Times New Roman" panose="02020603050405020304" pitchFamily="18" charset="0"/>
              </a:rPr>
              <a:t>0</a:t>
            </a:r>
            <a:r>
              <a:rPr lang="en-US" sz="7500" dirty="0" smtClean="0">
                <a:cs typeface="Times New Roman" panose="02020603050405020304" pitchFamily="18" charset="0"/>
              </a:rPr>
              <a:t> </a:t>
            </a:r>
            <a:r>
              <a:rPr lang="vi-VN" sz="7500" dirty="0" smtClean="0">
                <a:cs typeface="Times New Roman" panose="02020603050405020304" pitchFamily="18" charset="0"/>
              </a:rPr>
              <a:t>V </a:t>
            </a:r>
            <a:endParaRPr lang="vi-VN" sz="7500" baseline="-25000" dirty="0">
              <a:solidFill>
                <a:srgbClr val="FF0000"/>
              </a:solidFill>
              <a:cs typeface="Times New Roman" panose="02020603050405020304" pitchFamily="18" charset="0"/>
            </a:endParaRPr>
          </a:p>
          <a:p>
            <a:pPr marL="0" indent="0">
              <a:lnSpc>
                <a:spcPct val="160000"/>
              </a:lnSpc>
              <a:buNone/>
            </a:pPr>
            <a:r>
              <a:rPr lang="vi-VN" sz="7500" dirty="0">
                <a:cs typeface="Times New Roman" panose="02020603050405020304" pitchFamily="18" charset="0"/>
              </a:rPr>
              <a:t>Ở đk chuẩn 25</a:t>
            </a:r>
            <a:r>
              <a:rPr lang="vi-VN" sz="7500" baseline="30000" dirty="0">
                <a:cs typeface="Times New Roman" panose="02020603050405020304" pitchFamily="18" charset="0"/>
              </a:rPr>
              <a:t>0</a:t>
            </a:r>
            <a:r>
              <a:rPr lang="vi-VN" sz="7500" dirty="0">
                <a:cs typeface="Times New Roman" panose="02020603050405020304" pitchFamily="18" charset="0"/>
              </a:rPr>
              <a:t>C, pư diễn ra : </a:t>
            </a:r>
            <a:r>
              <a:rPr lang="vi-VN" sz="7200" dirty="0">
                <a:solidFill>
                  <a:srgbClr val="0000FF"/>
                </a:solidFill>
                <a:cs typeface="Times New Roman" panose="02020603050405020304" pitchFamily="18" charset="0"/>
              </a:rPr>
              <a:t>Fe</a:t>
            </a:r>
            <a:r>
              <a:rPr lang="vi-VN" sz="7200" dirty="0">
                <a:cs typeface="Times New Roman" panose="02020603050405020304" pitchFamily="18" charset="0"/>
              </a:rPr>
              <a:t>(r)</a:t>
            </a:r>
            <a:r>
              <a:rPr lang="vi-VN" sz="7200" dirty="0">
                <a:solidFill>
                  <a:srgbClr val="0000FF"/>
                </a:solidFill>
                <a:cs typeface="Times New Roman" panose="02020603050405020304" pitchFamily="18" charset="0"/>
              </a:rPr>
              <a:t> </a:t>
            </a:r>
            <a:r>
              <a:rPr lang="vi-VN" sz="7200" dirty="0">
                <a:cs typeface="Times New Roman" panose="02020603050405020304" pitchFamily="18" charset="0"/>
              </a:rPr>
              <a:t>  +  </a:t>
            </a:r>
            <a:r>
              <a:rPr lang="vi-VN" sz="7200" dirty="0">
                <a:solidFill>
                  <a:srgbClr val="FF0000"/>
                </a:solidFill>
                <a:cs typeface="Times New Roman" panose="02020603050405020304" pitchFamily="18" charset="0"/>
              </a:rPr>
              <a:t>2H</a:t>
            </a:r>
            <a:r>
              <a:rPr lang="vi-VN" sz="7200" baseline="30000" dirty="0">
                <a:solidFill>
                  <a:srgbClr val="FF0000"/>
                </a:solidFill>
                <a:cs typeface="Times New Roman" panose="02020603050405020304" pitchFamily="18" charset="0"/>
              </a:rPr>
              <a:t>+</a:t>
            </a:r>
            <a:r>
              <a:rPr lang="vi-VN" sz="7200" dirty="0">
                <a:cs typeface="Times New Roman" panose="02020603050405020304" pitchFamily="18" charset="0"/>
              </a:rPr>
              <a:t>(dd)</a:t>
            </a:r>
            <a:r>
              <a:rPr lang="vi-VN" sz="7200" dirty="0">
                <a:solidFill>
                  <a:srgbClr val="FF0000"/>
                </a:solidFill>
                <a:cs typeface="Times New Roman" panose="02020603050405020304" pitchFamily="18" charset="0"/>
              </a:rPr>
              <a:t> </a:t>
            </a:r>
            <a:r>
              <a:rPr lang="vi-VN" sz="7500" dirty="0">
                <a:cs typeface="Times New Roman" panose="02020603050405020304" pitchFamily="18" charset="0"/>
                <a:sym typeface="Symbol" panose="05050102010706020507" pitchFamily="18" charset="2"/>
              </a:rPr>
              <a:t></a:t>
            </a:r>
            <a:r>
              <a:rPr lang="vi-VN" sz="7200" dirty="0">
                <a:solidFill>
                  <a:srgbClr val="0000FF"/>
                </a:solidFill>
                <a:cs typeface="Times New Roman" panose="02020603050405020304" pitchFamily="18" charset="0"/>
              </a:rPr>
              <a:t>   H</a:t>
            </a:r>
            <a:r>
              <a:rPr lang="vi-VN" sz="7200" baseline="-25000" dirty="0">
                <a:solidFill>
                  <a:srgbClr val="0000FF"/>
                </a:solidFill>
                <a:cs typeface="Times New Roman" panose="02020603050405020304" pitchFamily="18" charset="0"/>
              </a:rPr>
              <a:t>2</a:t>
            </a:r>
            <a:r>
              <a:rPr lang="vi-VN" sz="7200" dirty="0">
                <a:cs typeface="Times New Roman" panose="02020603050405020304" pitchFamily="18" charset="0"/>
              </a:rPr>
              <a:t>(k)</a:t>
            </a:r>
            <a:r>
              <a:rPr lang="vi-VN" sz="7200" dirty="0">
                <a:solidFill>
                  <a:srgbClr val="0000FF"/>
                </a:solidFill>
                <a:cs typeface="Times New Roman" panose="02020603050405020304" pitchFamily="18" charset="0"/>
              </a:rPr>
              <a:t> </a:t>
            </a:r>
            <a:r>
              <a:rPr lang="vi-VN" sz="7200" dirty="0">
                <a:cs typeface="Times New Roman" panose="02020603050405020304" pitchFamily="18" charset="0"/>
              </a:rPr>
              <a:t> +  </a:t>
            </a:r>
            <a:r>
              <a:rPr lang="vi-VN" sz="7200" dirty="0">
                <a:solidFill>
                  <a:srgbClr val="FF0000"/>
                </a:solidFill>
                <a:cs typeface="Times New Roman" panose="02020603050405020304" pitchFamily="18" charset="0"/>
              </a:rPr>
              <a:t>Fe</a:t>
            </a:r>
            <a:r>
              <a:rPr lang="vi-VN" sz="7200" baseline="30000" dirty="0">
                <a:solidFill>
                  <a:srgbClr val="FF0000"/>
                </a:solidFill>
                <a:cs typeface="Times New Roman" panose="02020603050405020304" pitchFamily="18" charset="0"/>
              </a:rPr>
              <a:t>2+</a:t>
            </a:r>
            <a:r>
              <a:rPr lang="vi-VN" sz="7200" dirty="0">
                <a:cs typeface="Times New Roman" panose="02020603050405020304" pitchFamily="18" charset="0"/>
              </a:rPr>
              <a:t>(dd) </a:t>
            </a:r>
            <a:endParaRPr lang="vi-VN" sz="7500" dirty="0">
              <a:cs typeface="Times New Roman" panose="02020603050405020304" pitchFamily="18" charset="0"/>
            </a:endParaRPr>
          </a:p>
          <a:p>
            <a:pPr marL="0" indent="0">
              <a:lnSpc>
                <a:spcPct val="160000"/>
              </a:lnSpc>
              <a:buNone/>
            </a:pPr>
            <a:r>
              <a:rPr lang="vi-VN" sz="7500" b="1" u="sng" dirty="0">
                <a:solidFill>
                  <a:srgbClr val="FF0000"/>
                </a:solidFill>
                <a:cs typeface="Times New Roman" panose="02020603050405020304" pitchFamily="18" charset="0"/>
              </a:rPr>
              <a:t>A</a:t>
            </a:r>
            <a:r>
              <a:rPr lang="vi-VN" sz="7500" b="1" dirty="0">
                <a:solidFill>
                  <a:srgbClr val="FF0000"/>
                </a:solidFill>
                <a:cs typeface="Times New Roman" panose="02020603050405020304" pitchFamily="18" charset="0"/>
              </a:rPr>
              <a:t>NOD</a:t>
            </a:r>
            <a:r>
              <a:rPr lang="vi-VN" sz="7500" dirty="0">
                <a:cs typeface="Times New Roman" panose="02020603050405020304" pitchFamily="18" charset="0"/>
              </a:rPr>
              <a:t>    (-) </a:t>
            </a:r>
            <a:r>
              <a:rPr lang="vi-VN" sz="7500" dirty="0">
                <a:solidFill>
                  <a:srgbClr val="0000FF"/>
                </a:solidFill>
                <a:cs typeface="Times New Roman" panose="02020603050405020304" pitchFamily="18" charset="0"/>
              </a:rPr>
              <a:t>Fe</a:t>
            </a:r>
            <a:r>
              <a:rPr lang="vi-VN" sz="7500" dirty="0">
                <a:cs typeface="Times New Roman" panose="02020603050405020304" pitchFamily="18" charset="0"/>
              </a:rPr>
              <a:t> | </a:t>
            </a:r>
            <a:r>
              <a:rPr lang="vi-VN" sz="7500" dirty="0">
                <a:solidFill>
                  <a:srgbClr val="FF0000"/>
                </a:solidFill>
                <a:cs typeface="Times New Roman" panose="02020603050405020304" pitchFamily="18" charset="0"/>
              </a:rPr>
              <a:t>Fe</a:t>
            </a:r>
            <a:r>
              <a:rPr lang="vi-VN" sz="7500" baseline="30000" dirty="0">
                <a:solidFill>
                  <a:srgbClr val="FF0000"/>
                </a:solidFill>
                <a:cs typeface="Times New Roman" panose="02020603050405020304" pitchFamily="18" charset="0"/>
              </a:rPr>
              <a:t>2+</a:t>
            </a:r>
            <a:r>
              <a:rPr lang="vi-VN" sz="7500" baseline="30000" dirty="0">
                <a:cs typeface="Times New Roman" panose="02020603050405020304" pitchFamily="18" charset="0"/>
              </a:rPr>
              <a:t> </a:t>
            </a:r>
            <a:r>
              <a:rPr lang="vi-VN" sz="7500" dirty="0">
                <a:cs typeface="Times New Roman" panose="02020603050405020304" pitchFamily="18" charset="0"/>
              </a:rPr>
              <a:t>1M | | </a:t>
            </a:r>
            <a:r>
              <a:rPr lang="vi-VN" sz="7500" dirty="0">
                <a:solidFill>
                  <a:srgbClr val="FF0000"/>
                </a:solidFill>
                <a:cs typeface="Times New Roman" panose="02020603050405020304" pitchFamily="18" charset="0"/>
              </a:rPr>
              <a:t>H</a:t>
            </a:r>
            <a:r>
              <a:rPr lang="vi-VN" sz="7500" baseline="30000" dirty="0">
                <a:solidFill>
                  <a:srgbClr val="FF0000"/>
                </a:solidFill>
                <a:cs typeface="Times New Roman" panose="02020603050405020304" pitchFamily="18" charset="0"/>
              </a:rPr>
              <a:t>+</a:t>
            </a:r>
            <a:r>
              <a:rPr lang="vi-VN" sz="7500" baseline="30000" dirty="0">
                <a:cs typeface="Times New Roman" panose="02020603050405020304" pitchFamily="18" charset="0"/>
              </a:rPr>
              <a:t> </a:t>
            </a:r>
            <a:r>
              <a:rPr lang="vi-VN" sz="7500" dirty="0">
                <a:cs typeface="Times New Roman" panose="02020603050405020304" pitchFamily="18" charset="0"/>
              </a:rPr>
              <a:t>1M |</a:t>
            </a:r>
            <a:r>
              <a:rPr lang="vi-VN" sz="7500" dirty="0">
                <a:solidFill>
                  <a:srgbClr val="0000FF"/>
                </a:solidFill>
                <a:cs typeface="Times New Roman" panose="02020603050405020304" pitchFamily="18" charset="0"/>
              </a:rPr>
              <a:t>H</a:t>
            </a:r>
            <a:r>
              <a:rPr lang="vi-VN" sz="7500" baseline="-25000" dirty="0">
                <a:solidFill>
                  <a:srgbClr val="0000FF"/>
                </a:solidFill>
                <a:cs typeface="Times New Roman" panose="02020603050405020304" pitchFamily="18" charset="0"/>
              </a:rPr>
              <a:t>2</a:t>
            </a:r>
            <a:r>
              <a:rPr lang="vi-VN" sz="7500" dirty="0">
                <a:cs typeface="Times New Roman" panose="02020603050405020304" pitchFamily="18" charset="0"/>
              </a:rPr>
              <a:t> 1atm |Pt (+)     </a:t>
            </a:r>
            <a:r>
              <a:rPr lang="vi-VN" sz="7500" b="1" u="sng" dirty="0">
                <a:solidFill>
                  <a:srgbClr val="0000CC"/>
                </a:solidFill>
                <a:cs typeface="Times New Roman" panose="02020603050405020304" pitchFamily="18" charset="0"/>
              </a:rPr>
              <a:t>C</a:t>
            </a:r>
            <a:r>
              <a:rPr lang="vi-VN" sz="7500" b="1" dirty="0">
                <a:solidFill>
                  <a:srgbClr val="0000CC"/>
                </a:solidFill>
                <a:cs typeface="Times New Roman" panose="02020603050405020304" pitchFamily="18" charset="0"/>
              </a:rPr>
              <a:t>ATOD</a:t>
            </a:r>
          </a:p>
          <a:p>
            <a:pPr marL="0" indent="0">
              <a:lnSpc>
                <a:spcPct val="160000"/>
              </a:lnSpc>
              <a:buNone/>
            </a:pPr>
            <a:r>
              <a:rPr lang="vi-VN" sz="7500" dirty="0">
                <a:solidFill>
                  <a:srgbClr val="0000FF"/>
                </a:solidFill>
                <a:cs typeface="Times New Roman" panose="02020603050405020304" pitchFamily="18" charset="0"/>
              </a:rPr>
              <a:t> </a:t>
            </a:r>
            <a:r>
              <a:rPr lang="vi-VN" sz="7500" dirty="0">
                <a:cs typeface="Times New Roman" panose="02020603050405020304" pitchFamily="18" charset="0"/>
              </a:rPr>
              <a:t>QT </a:t>
            </a:r>
            <a:r>
              <a:rPr lang="vi-VN" sz="7500" u="sng" dirty="0">
                <a:solidFill>
                  <a:srgbClr val="FF0000"/>
                </a:solidFill>
                <a:cs typeface="Times New Roman" panose="02020603050405020304" pitchFamily="18" charset="0"/>
              </a:rPr>
              <a:t>O</a:t>
            </a:r>
            <a:r>
              <a:rPr lang="vi-VN" sz="7500" dirty="0">
                <a:solidFill>
                  <a:srgbClr val="FF0000"/>
                </a:solidFill>
                <a:cs typeface="Times New Roman" panose="02020603050405020304" pitchFamily="18" charset="0"/>
              </a:rPr>
              <a:t>xy hóa</a:t>
            </a:r>
            <a:r>
              <a:rPr lang="vi-VN" sz="7500" dirty="0">
                <a:cs typeface="Times New Roman" panose="02020603050405020304" pitchFamily="18" charset="0"/>
              </a:rPr>
              <a:t>: </a:t>
            </a:r>
            <a:r>
              <a:rPr lang="vi-VN" sz="7500" dirty="0">
                <a:solidFill>
                  <a:srgbClr val="0000FF"/>
                </a:solidFill>
                <a:cs typeface="Times New Roman" panose="02020603050405020304" pitchFamily="18" charset="0"/>
              </a:rPr>
              <a:t>  Fe</a:t>
            </a:r>
            <a:r>
              <a:rPr lang="vi-VN" sz="7500" dirty="0">
                <a:cs typeface="Times New Roman" panose="02020603050405020304" pitchFamily="18" charset="0"/>
              </a:rPr>
              <a:t>  - 2e</a:t>
            </a:r>
            <a:r>
              <a:rPr lang="vi-VN" sz="7500" dirty="0">
                <a:solidFill>
                  <a:srgbClr val="FF0000"/>
                </a:solidFill>
                <a:cs typeface="Times New Roman" panose="02020603050405020304" pitchFamily="18" charset="0"/>
              </a:rPr>
              <a:t> </a:t>
            </a:r>
            <a:r>
              <a:rPr lang="vi-VN" sz="7500" dirty="0">
                <a:cs typeface="Times New Roman" panose="02020603050405020304" pitchFamily="18" charset="0"/>
                <a:sym typeface="Symbol" panose="05050102010706020507" pitchFamily="18" charset="2"/>
              </a:rPr>
              <a:t></a:t>
            </a:r>
            <a:r>
              <a:rPr lang="vi-VN" sz="7500" dirty="0">
                <a:solidFill>
                  <a:srgbClr val="FF0000"/>
                </a:solidFill>
                <a:cs typeface="Times New Roman" panose="02020603050405020304" pitchFamily="18" charset="0"/>
                <a:sym typeface="Symbol" panose="05050102010706020507" pitchFamily="18" charset="2"/>
              </a:rPr>
              <a:t> </a:t>
            </a:r>
            <a:r>
              <a:rPr lang="vi-VN" sz="7500" dirty="0">
                <a:solidFill>
                  <a:srgbClr val="FF0000"/>
                </a:solidFill>
                <a:cs typeface="Times New Roman" panose="02020603050405020304" pitchFamily="18" charset="0"/>
              </a:rPr>
              <a:t>Fe</a:t>
            </a:r>
            <a:r>
              <a:rPr lang="vi-VN" sz="7500" baseline="30000" dirty="0">
                <a:solidFill>
                  <a:srgbClr val="FF0000"/>
                </a:solidFill>
                <a:cs typeface="Times New Roman" panose="02020603050405020304" pitchFamily="18" charset="0"/>
              </a:rPr>
              <a:t>2+</a:t>
            </a:r>
            <a:r>
              <a:rPr lang="vi-VN" sz="7500" baseline="30000" dirty="0">
                <a:cs typeface="Times New Roman" panose="02020603050405020304" pitchFamily="18" charset="0"/>
              </a:rPr>
              <a:t>  </a:t>
            </a:r>
            <a:r>
              <a:rPr lang="vi-VN" sz="7500" dirty="0">
                <a:cs typeface="Times New Roman" panose="02020603050405020304" pitchFamily="18" charset="0"/>
              </a:rPr>
              <a:t>;</a:t>
            </a:r>
            <a:r>
              <a:rPr lang="vi-VN" sz="7500" baseline="30000" dirty="0">
                <a:cs typeface="Times New Roman" panose="02020603050405020304" pitchFamily="18" charset="0"/>
              </a:rPr>
              <a:t>       </a:t>
            </a:r>
            <a:r>
              <a:rPr lang="vi-VN" sz="8000" dirty="0">
                <a:solidFill>
                  <a:srgbClr val="FF0000"/>
                </a:solidFill>
                <a:cs typeface="Times New Roman" panose="02020603050405020304" pitchFamily="18" charset="0"/>
              </a:rPr>
              <a:t>2H</a:t>
            </a:r>
            <a:r>
              <a:rPr lang="vi-VN" sz="8000" baseline="30000" dirty="0">
                <a:solidFill>
                  <a:srgbClr val="FF0000"/>
                </a:solidFill>
                <a:cs typeface="Times New Roman" panose="02020603050405020304" pitchFamily="18" charset="0"/>
              </a:rPr>
              <a:t>+</a:t>
            </a:r>
            <a:r>
              <a:rPr lang="vi-VN" sz="8000" dirty="0">
                <a:solidFill>
                  <a:srgbClr val="FF0000"/>
                </a:solidFill>
                <a:cs typeface="Times New Roman" panose="02020603050405020304" pitchFamily="18" charset="0"/>
              </a:rPr>
              <a:t> </a:t>
            </a:r>
            <a:r>
              <a:rPr lang="vi-VN" sz="8000" dirty="0">
                <a:cs typeface="Times New Roman" panose="02020603050405020304" pitchFamily="18" charset="0"/>
              </a:rPr>
              <a:t>+ 2e </a:t>
            </a:r>
            <a:r>
              <a:rPr lang="vi-VN" sz="8800" dirty="0">
                <a:cs typeface="Times New Roman" panose="02020603050405020304" pitchFamily="18" charset="0"/>
                <a:sym typeface="Symbol" panose="05050102010706020507" pitchFamily="18" charset="2"/>
              </a:rPr>
              <a:t></a:t>
            </a:r>
            <a:r>
              <a:rPr lang="vi-VN" sz="8000" dirty="0">
                <a:solidFill>
                  <a:srgbClr val="0000FF"/>
                </a:solidFill>
                <a:cs typeface="Times New Roman" panose="02020603050405020304" pitchFamily="18" charset="0"/>
              </a:rPr>
              <a:t>   H</a:t>
            </a:r>
            <a:r>
              <a:rPr lang="vi-VN" sz="8000" baseline="-25000" dirty="0">
                <a:solidFill>
                  <a:srgbClr val="0000FF"/>
                </a:solidFill>
                <a:cs typeface="Times New Roman" panose="02020603050405020304" pitchFamily="18" charset="0"/>
              </a:rPr>
              <a:t>2</a:t>
            </a:r>
            <a:r>
              <a:rPr lang="vi-VN" sz="8000" dirty="0">
                <a:solidFill>
                  <a:srgbClr val="0000FF"/>
                </a:solidFill>
                <a:cs typeface="Times New Roman" panose="02020603050405020304" pitchFamily="18" charset="0"/>
              </a:rPr>
              <a:t> </a:t>
            </a:r>
            <a:r>
              <a:rPr lang="vi-VN" sz="7500" dirty="0">
                <a:cs typeface="Times New Roman" panose="02020603050405020304" pitchFamily="18" charset="0"/>
              </a:rPr>
              <a:t>: QT </a:t>
            </a:r>
            <a:r>
              <a:rPr lang="vi-VN" sz="7500" u="sng" dirty="0">
                <a:solidFill>
                  <a:srgbClr val="0000CC"/>
                </a:solidFill>
                <a:cs typeface="Times New Roman" panose="02020603050405020304" pitchFamily="18" charset="0"/>
              </a:rPr>
              <a:t>K</a:t>
            </a:r>
            <a:r>
              <a:rPr lang="vi-VN" sz="7500" dirty="0">
                <a:solidFill>
                  <a:srgbClr val="0000CC"/>
                </a:solidFill>
                <a:cs typeface="Times New Roman" panose="02020603050405020304" pitchFamily="18" charset="0"/>
              </a:rPr>
              <a:t>hử</a:t>
            </a:r>
            <a:r>
              <a:rPr lang="vi-VN" sz="7500" baseline="30000" dirty="0">
                <a:cs typeface="Times New Roman" panose="02020603050405020304" pitchFamily="18" charset="0"/>
              </a:rPr>
              <a:t> </a:t>
            </a:r>
          </a:p>
          <a:p>
            <a:pPr marL="0" indent="0">
              <a:lnSpc>
                <a:spcPct val="160000"/>
              </a:lnSpc>
              <a:buNone/>
            </a:pPr>
            <a:r>
              <a:rPr lang="vi-VN" sz="7500" dirty="0">
                <a:cs typeface="Times New Roman" panose="02020603050405020304" pitchFamily="18" charset="0"/>
              </a:rPr>
              <a:t>E</a:t>
            </a:r>
            <a:r>
              <a:rPr lang="vi-VN" sz="7500" baseline="30000" dirty="0">
                <a:cs typeface="Times New Roman" panose="02020603050405020304" pitchFamily="18" charset="0"/>
              </a:rPr>
              <a:t>0</a:t>
            </a:r>
            <a:r>
              <a:rPr lang="vi-VN" sz="7500" dirty="0">
                <a:cs typeface="Times New Roman" panose="02020603050405020304" pitchFamily="18" charset="0"/>
              </a:rPr>
              <a:t> =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baseline="-25000" dirty="0">
                <a:cs typeface="Times New Roman" panose="02020603050405020304" pitchFamily="18" charset="0"/>
                <a:sym typeface="Symbol" panose="05050102010706020507" pitchFamily="18" charset="2"/>
              </a:rPr>
              <a:t>+</a:t>
            </a:r>
            <a:r>
              <a:rPr lang="vi-VN" sz="7500" dirty="0">
                <a:cs typeface="Times New Roman" panose="02020603050405020304" pitchFamily="18" charset="0"/>
                <a:sym typeface="Symbol" panose="05050102010706020507" pitchFamily="18" charset="2"/>
              </a:rPr>
              <a:t> - </a:t>
            </a:r>
            <a:r>
              <a:rPr lang="vi-VN" sz="7500" baseline="30000" dirty="0">
                <a:cs typeface="Times New Roman" panose="02020603050405020304" pitchFamily="18" charset="0"/>
                <a:sym typeface="Symbol" panose="05050102010706020507" pitchFamily="18" charset="2"/>
              </a:rPr>
              <a:t>o</a:t>
            </a:r>
            <a:r>
              <a:rPr lang="vi-VN" sz="7500" baseline="-25000" dirty="0">
                <a:cs typeface="Times New Roman" panose="02020603050405020304" pitchFamily="18" charset="0"/>
                <a:sym typeface="Symbol" panose="05050102010706020507" pitchFamily="18" charset="2"/>
              </a:rPr>
              <a:t>-</a:t>
            </a:r>
            <a:r>
              <a:rPr lang="vi-VN" sz="7500" dirty="0">
                <a:cs typeface="Times New Roman" panose="02020603050405020304" pitchFamily="18" charset="0"/>
                <a:sym typeface="Symbol" panose="05050102010706020507" pitchFamily="18" charset="2"/>
              </a:rPr>
              <a:t> = 0 – (-0,44) = </a:t>
            </a:r>
            <a:r>
              <a:rPr lang="vi-VN" sz="7500" dirty="0">
                <a:solidFill>
                  <a:srgbClr val="9933FF"/>
                </a:solidFill>
                <a:cs typeface="Times New Roman" panose="02020603050405020304" pitchFamily="18" charset="0"/>
                <a:sym typeface="Symbol" panose="05050102010706020507" pitchFamily="18" charset="2"/>
              </a:rPr>
              <a:t>0,44 [V]</a:t>
            </a:r>
          </a:p>
          <a:p>
            <a:pPr marL="0" indent="0">
              <a:lnSpc>
                <a:spcPct val="160000"/>
              </a:lnSpc>
              <a:buNone/>
            </a:pPr>
            <a:r>
              <a:rPr lang="vi-VN" sz="7500" dirty="0">
                <a:cs typeface="Times New Roman" panose="02020603050405020304" pitchFamily="18" charset="0"/>
                <a:sym typeface="Symbol" panose="05050102010706020507" pitchFamily="18" charset="2"/>
              </a:rPr>
              <a:t>G</a:t>
            </a:r>
            <a:r>
              <a:rPr lang="vi-VN" sz="7500" baseline="30000" dirty="0">
                <a:cs typeface="Times New Roman" panose="02020603050405020304" pitchFamily="18" charset="0"/>
                <a:sym typeface="Symbol" panose="05050102010706020507" pitchFamily="18" charset="2"/>
              </a:rPr>
              <a:t>0</a:t>
            </a:r>
            <a:r>
              <a:rPr lang="vi-VN" sz="7500" baseline="-25000" dirty="0">
                <a:cs typeface="Times New Roman" panose="02020603050405020304" pitchFamily="18" charset="0"/>
                <a:sym typeface="Symbol" panose="05050102010706020507" pitchFamily="18" charset="2"/>
              </a:rPr>
              <a:t>298</a:t>
            </a:r>
            <a:r>
              <a:rPr lang="vi-VN" sz="7500" dirty="0">
                <a:cs typeface="Times New Roman" panose="02020603050405020304" pitchFamily="18" charset="0"/>
                <a:sym typeface="Symbol" panose="05050102010706020507" pitchFamily="18" charset="2"/>
              </a:rPr>
              <a:t>= -nE</a:t>
            </a:r>
            <a:r>
              <a:rPr lang="vi-VN" sz="7500" baseline="30000" dirty="0">
                <a:cs typeface="Times New Roman" panose="02020603050405020304" pitchFamily="18" charset="0"/>
                <a:sym typeface="Symbol" panose="05050102010706020507" pitchFamily="18" charset="2"/>
              </a:rPr>
              <a:t>0</a:t>
            </a:r>
            <a:r>
              <a:rPr lang="vi-VN" sz="7500" dirty="0">
                <a:cs typeface="Times New Roman" panose="02020603050405020304" pitchFamily="18" charset="0"/>
                <a:sym typeface="Symbol" panose="05050102010706020507" pitchFamily="18" charset="2"/>
              </a:rPr>
              <a:t>F= -2[mol].0,44</a:t>
            </a:r>
            <a:r>
              <a:rPr lang="vi-VN" sz="7500" dirty="0">
                <a:cs typeface="Times New Roman" panose="02020603050405020304" pitchFamily="18" charset="0"/>
              </a:rPr>
              <a:t> [V].96500[J/Vmol] = - 84920J= </a:t>
            </a:r>
            <a:r>
              <a:rPr lang="vi-VN" sz="7500" dirty="0">
                <a:solidFill>
                  <a:srgbClr val="9933FF"/>
                </a:solidFill>
                <a:cs typeface="Times New Roman" panose="02020603050405020304" pitchFamily="18" charset="0"/>
              </a:rPr>
              <a:t>- 84,92 kJ</a:t>
            </a:r>
          </a:p>
          <a:p>
            <a:pPr marL="0" indent="0">
              <a:lnSpc>
                <a:spcPct val="160000"/>
              </a:lnSpc>
              <a:buNone/>
            </a:pPr>
            <a:r>
              <a:rPr lang="vi-VN" sz="7500" dirty="0">
                <a:cs typeface="Times New Roman" panose="02020603050405020304" pitchFamily="18" charset="0"/>
              </a:rPr>
              <a:t>lgK</a:t>
            </a:r>
            <a:r>
              <a:rPr lang="vi-VN" sz="7500" baseline="-25000" dirty="0">
                <a:cs typeface="Times New Roman" panose="02020603050405020304" pitchFamily="18" charset="0"/>
              </a:rPr>
              <a:t>298</a:t>
            </a:r>
            <a:r>
              <a:rPr lang="vi-VN" sz="7500" dirty="0">
                <a:cs typeface="Times New Roman" panose="02020603050405020304" pitchFamily="18" charset="0"/>
              </a:rPr>
              <a:t> = nE</a:t>
            </a:r>
            <a:r>
              <a:rPr lang="vi-VN" sz="7500" baseline="30000" dirty="0">
                <a:cs typeface="Times New Roman" panose="02020603050405020304" pitchFamily="18" charset="0"/>
              </a:rPr>
              <a:t>0</a:t>
            </a:r>
            <a:r>
              <a:rPr lang="vi-VN" sz="7500" dirty="0">
                <a:cs typeface="Times New Roman" panose="02020603050405020304" pitchFamily="18" charset="0"/>
              </a:rPr>
              <a:t>/0,059 = 2.0,44/0,059 = 15 </a:t>
            </a:r>
            <a:r>
              <a:rPr lang="vi-VN" sz="7500" dirty="0">
                <a:cs typeface="Times New Roman" panose="02020603050405020304" pitchFamily="18" charset="0"/>
                <a:sym typeface="Symbol" panose="05050102010706020507" pitchFamily="18" charset="2"/>
              </a:rPr>
              <a:t> </a:t>
            </a:r>
            <a:r>
              <a:rPr lang="vi-VN" sz="7500" dirty="0">
                <a:solidFill>
                  <a:srgbClr val="9933FF"/>
                </a:solidFill>
                <a:cs typeface="Times New Roman" panose="02020603050405020304" pitchFamily="18" charset="0"/>
              </a:rPr>
              <a:t>K</a:t>
            </a:r>
            <a:r>
              <a:rPr lang="vi-VN" sz="7500" baseline="-25000" dirty="0">
                <a:solidFill>
                  <a:srgbClr val="9933FF"/>
                </a:solidFill>
                <a:cs typeface="Times New Roman" panose="02020603050405020304" pitchFamily="18" charset="0"/>
              </a:rPr>
              <a:t>298</a:t>
            </a:r>
            <a:r>
              <a:rPr lang="vi-VN" sz="7500" dirty="0">
                <a:solidFill>
                  <a:srgbClr val="9933FF"/>
                </a:solidFill>
                <a:cs typeface="Times New Roman" panose="02020603050405020304" pitchFamily="18" charset="0"/>
              </a:rPr>
              <a:t> = 10</a:t>
            </a:r>
            <a:r>
              <a:rPr lang="vi-VN" sz="7500" baseline="30000" dirty="0">
                <a:solidFill>
                  <a:srgbClr val="9933FF"/>
                </a:solidFill>
                <a:cs typeface="Times New Roman" panose="02020603050405020304" pitchFamily="18" charset="0"/>
              </a:rPr>
              <a:t>15</a:t>
            </a:r>
            <a:r>
              <a:rPr lang="vi-VN" sz="7500" dirty="0">
                <a:solidFill>
                  <a:srgbClr val="9933FF"/>
                </a:solidFill>
                <a:cs typeface="Times New Roman" panose="02020603050405020304" pitchFamily="18" charset="0"/>
              </a:rPr>
              <a:t>    ở 25</a:t>
            </a:r>
            <a:r>
              <a:rPr lang="vi-VN" sz="7500" baseline="30000" dirty="0">
                <a:solidFill>
                  <a:srgbClr val="9933FF"/>
                </a:solidFill>
                <a:cs typeface="Times New Roman" panose="02020603050405020304" pitchFamily="18" charset="0"/>
              </a:rPr>
              <a:t>0</a:t>
            </a:r>
            <a:r>
              <a:rPr lang="vi-VN" sz="7500" dirty="0">
                <a:solidFill>
                  <a:srgbClr val="9933FF"/>
                </a:solidFill>
                <a:cs typeface="Times New Roman" panose="02020603050405020304" pitchFamily="18" charset="0"/>
              </a:rPr>
              <a:t>C</a:t>
            </a:r>
          </a:p>
          <a:p>
            <a:pPr marL="0" indent="0">
              <a:lnSpc>
                <a:spcPct val="160000"/>
              </a:lnSpc>
              <a:buNone/>
            </a:pPr>
            <a:r>
              <a:rPr lang="vi-VN" sz="7500" dirty="0">
                <a:cs typeface="Times New Roman" panose="02020603050405020304" pitchFamily="18" charset="0"/>
                <a:sym typeface="Symbol" panose="05050102010706020507" pitchFamily="18" charset="2"/>
              </a:rPr>
              <a:t> </a:t>
            </a:r>
            <a:r>
              <a:rPr lang="vi-VN" sz="7500" dirty="0">
                <a:solidFill>
                  <a:srgbClr val="9933FF"/>
                </a:solidFill>
                <a:cs typeface="Times New Roman" panose="02020603050405020304" pitchFamily="18" charset="0"/>
                <a:sym typeface="Symbol" panose="05050102010706020507" pitchFamily="18" charset="2"/>
              </a:rPr>
              <a:t>Phản ứng tự phát hoàn toàn</a:t>
            </a:r>
            <a:endParaRPr lang="vi-VN" sz="7500" dirty="0">
              <a:solidFill>
                <a:srgbClr val="9933FF"/>
              </a:solidFill>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13182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FB703-7CED-4EB3-9C35-EE8016C67DD9}"/>
              </a:ext>
            </a:extLst>
          </p:cNvPr>
          <p:cNvSpPr>
            <a:spLocks noGrp="1"/>
          </p:cNvSpPr>
          <p:nvPr>
            <p:ph idx="1"/>
          </p:nvPr>
        </p:nvSpPr>
        <p:spPr>
          <a:xfrm>
            <a:off x="144811" y="0"/>
            <a:ext cx="12146056" cy="7121152"/>
          </a:xfrm>
        </p:spPr>
        <p:txBody>
          <a:bodyPr>
            <a:normAutofit fontScale="40000" lnSpcReduction="20000"/>
          </a:bodyPr>
          <a:lstStyle/>
          <a:p>
            <a:pPr marL="0" indent="0">
              <a:lnSpc>
                <a:spcPct val="160000"/>
              </a:lnSpc>
              <a:buNone/>
            </a:pPr>
            <a:r>
              <a:rPr lang="vi-VN" sz="8000" dirty="0">
                <a:solidFill>
                  <a:srgbClr val="0000FF"/>
                </a:solidFill>
                <a:latin typeface="Times New Roman" panose="02020603050405020304" pitchFamily="18" charset="0"/>
                <a:cs typeface="Times New Roman" panose="02020603050405020304" pitchFamily="18" charset="0"/>
              </a:rPr>
              <a:t>3. </a:t>
            </a:r>
            <a:r>
              <a:rPr lang="vi-VN" sz="8000" dirty="0">
                <a:solidFill>
                  <a:srgbClr val="FF0000"/>
                </a:solidFill>
                <a:cs typeface="Times New Roman" panose="02020603050405020304" pitchFamily="18" charset="0"/>
              </a:rPr>
              <a:t>Cu</a:t>
            </a:r>
            <a:r>
              <a:rPr lang="vi-VN" sz="8000" baseline="30000" dirty="0">
                <a:solidFill>
                  <a:srgbClr val="FF0000"/>
                </a:solidFill>
                <a:cs typeface="Times New Roman" panose="02020603050405020304" pitchFamily="18" charset="0"/>
              </a:rPr>
              <a:t>2+</a:t>
            </a:r>
            <a:r>
              <a:rPr lang="vi-VN" sz="8000" dirty="0">
                <a:cs typeface="Times New Roman" panose="02020603050405020304" pitchFamily="18" charset="0"/>
              </a:rPr>
              <a:t>(dd)    + </a:t>
            </a:r>
            <a:r>
              <a:rPr lang="vi-VN" sz="8000" dirty="0">
                <a:solidFill>
                  <a:srgbClr val="0000FF"/>
                </a:solidFill>
                <a:cs typeface="Times New Roman" panose="02020603050405020304" pitchFamily="18" charset="0"/>
              </a:rPr>
              <a:t>H</a:t>
            </a:r>
            <a:r>
              <a:rPr lang="vi-VN" sz="8000" baseline="-25000" dirty="0">
                <a:solidFill>
                  <a:srgbClr val="0000FF"/>
                </a:solidFill>
                <a:cs typeface="Times New Roman" panose="02020603050405020304" pitchFamily="18" charset="0"/>
              </a:rPr>
              <a:t>2</a:t>
            </a:r>
            <a:r>
              <a:rPr lang="vi-VN" sz="8000" dirty="0">
                <a:cs typeface="Times New Roman" panose="02020603050405020304" pitchFamily="18" charset="0"/>
              </a:rPr>
              <a:t>(k)     </a:t>
            </a:r>
            <a:r>
              <a:rPr lang="en-US" altLang="en-US" sz="8000" dirty="0"/>
              <a:t>⇌ </a:t>
            </a:r>
            <a:r>
              <a:rPr lang="vi-VN" altLang="en-US" sz="8000" dirty="0"/>
              <a:t>       </a:t>
            </a:r>
            <a:r>
              <a:rPr lang="vi-VN" sz="8000" dirty="0">
                <a:solidFill>
                  <a:srgbClr val="0000FF"/>
                </a:solidFill>
                <a:cs typeface="Times New Roman" panose="02020603050405020304" pitchFamily="18" charset="0"/>
              </a:rPr>
              <a:t>Cu</a:t>
            </a:r>
            <a:r>
              <a:rPr lang="vi-VN" sz="8000" dirty="0">
                <a:cs typeface="Times New Roman" panose="02020603050405020304" pitchFamily="18" charset="0"/>
              </a:rPr>
              <a:t>(r)</a:t>
            </a:r>
            <a:r>
              <a:rPr lang="vi-VN" sz="8000" dirty="0">
                <a:solidFill>
                  <a:srgbClr val="0000FF"/>
                </a:solidFill>
                <a:cs typeface="Times New Roman" panose="02020603050405020304" pitchFamily="18" charset="0"/>
              </a:rPr>
              <a:t> </a:t>
            </a:r>
            <a:r>
              <a:rPr lang="vi-VN" sz="8000" dirty="0">
                <a:cs typeface="Times New Roman" panose="02020603050405020304" pitchFamily="18" charset="0"/>
              </a:rPr>
              <a:t>  +  </a:t>
            </a:r>
            <a:r>
              <a:rPr lang="vi-VN" sz="8000" dirty="0">
                <a:solidFill>
                  <a:srgbClr val="FF0000"/>
                </a:solidFill>
                <a:cs typeface="Times New Roman" panose="02020603050405020304" pitchFamily="18" charset="0"/>
              </a:rPr>
              <a:t>2H</a:t>
            </a:r>
            <a:r>
              <a:rPr lang="vi-VN" sz="8000" baseline="30000" dirty="0">
                <a:solidFill>
                  <a:srgbClr val="FF0000"/>
                </a:solidFill>
                <a:cs typeface="Times New Roman" panose="02020603050405020304" pitchFamily="18" charset="0"/>
              </a:rPr>
              <a:t>+</a:t>
            </a:r>
            <a:r>
              <a:rPr lang="vi-VN" sz="8000" dirty="0">
                <a:cs typeface="Times New Roman" panose="02020603050405020304" pitchFamily="18" charset="0"/>
              </a:rPr>
              <a:t>(dd)</a:t>
            </a:r>
          </a:p>
          <a:p>
            <a:pPr marL="0" indent="0">
              <a:lnSpc>
                <a:spcPct val="160000"/>
              </a:lnSpc>
              <a:buNone/>
            </a:pPr>
            <a:r>
              <a:rPr lang="vi-VN" sz="7500" dirty="0">
                <a:cs typeface="Times New Roman" panose="02020603050405020304" pitchFamily="18" charset="0"/>
              </a:rPr>
              <a:t>25</a:t>
            </a:r>
            <a:r>
              <a:rPr lang="vi-VN" sz="7500" baseline="30000" dirty="0">
                <a:cs typeface="Times New Roman" panose="02020603050405020304" pitchFamily="18" charset="0"/>
              </a:rPr>
              <a:t>0</a:t>
            </a:r>
            <a:r>
              <a:rPr lang="vi-VN" sz="7500" dirty="0">
                <a:cs typeface="Times New Roman" panose="02020603050405020304" pitchFamily="18" charset="0"/>
              </a:rPr>
              <a:t>C ,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dirty="0">
                <a:cs typeface="Times New Roman" panose="02020603050405020304" pitchFamily="18" charset="0"/>
                <a:sym typeface="Symbol" panose="05050102010706020507" pitchFamily="18" charset="2"/>
              </a:rPr>
              <a:t>(</a:t>
            </a:r>
            <a:r>
              <a:rPr lang="vi-VN" sz="7500" dirty="0">
                <a:solidFill>
                  <a:srgbClr val="FF0000"/>
                </a:solidFill>
                <a:cs typeface="Times New Roman" panose="02020603050405020304" pitchFamily="18" charset="0"/>
                <a:sym typeface="Symbol" panose="05050102010706020507" pitchFamily="18" charset="2"/>
              </a:rPr>
              <a:t>Cu</a:t>
            </a:r>
            <a:r>
              <a:rPr lang="vi-VN" sz="7500" baseline="30000" dirty="0">
                <a:solidFill>
                  <a:srgbClr val="FF0000"/>
                </a:solidFill>
                <a:cs typeface="Times New Roman" panose="02020603050405020304" pitchFamily="18" charset="0"/>
              </a:rPr>
              <a:t>2+</a:t>
            </a:r>
            <a:r>
              <a:rPr lang="vi-VN" sz="7500" dirty="0">
                <a:cs typeface="Times New Roman" panose="02020603050405020304" pitchFamily="18" charset="0"/>
              </a:rPr>
              <a:t>/</a:t>
            </a:r>
            <a:r>
              <a:rPr lang="vi-VN" sz="7500" dirty="0">
                <a:solidFill>
                  <a:srgbClr val="0000FF"/>
                </a:solidFill>
                <a:cs typeface="Times New Roman" panose="02020603050405020304" pitchFamily="18" charset="0"/>
              </a:rPr>
              <a:t>Cu</a:t>
            </a:r>
            <a:r>
              <a:rPr lang="vi-VN" sz="7500" dirty="0">
                <a:cs typeface="Times New Roman" panose="02020603050405020304" pitchFamily="18" charset="0"/>
              </a:rPr>
              <a:t>) = </a:t>
            </a:r>
            <a:r>
              <a:rPr lang="vi-VN" sz="7500" dirty="0" smtClean="0">
                <a:cs typeface="Times New Roman" panose="02020603050405020304" pitchFamily="18" charset="0"/>
              </a:rPr>
              <a:t>0,34</a:t>
            </a:r>
            <a:r>
              <a:rPr lang="en-US" sz="7500" dirty="0" smtClean="0">
                <a:cs typeface="Times New Roman" panose="02020603050405020304" pitchFamily="18" charset="0"/>
              </a:rPr>
              <a:t> </a:t>
            </a:r>
            <a:r>
              <a:rPr lang="vi-VN" sz="7500" dirty="0" smtClean="0">
                <a:cs typeface="Times New Roman" panose="02020603050405020304" pitchFamily="18" charset="0"/>
              </a:rPr>
              <a:t>V </a:t>
            </a:r>
            <a:r>
              <a:rPr lang="vi-VN" sz="7500" dirty="0">
                <a:cs typeface="Times New Roman" panose="02020603050405020304" pitchFamily="18" charset="0"/>
              </a:rPr>
              <a:t>&gt;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dirty="0">
                <a:cs typeface="Times New Roman" panose="02020603050405020304" pitchFamily="18" charset="0"/>
                <a:sym typeface="Symbol" panose="05050102010706020507" pitchFamily="18" charset="2"/>
              </a:rPr>
              <a:t>( </a:t>
            </a:r>
            <a:r>
              <a:rPr lang="vi-VN" sz="7500" dirty="0">
                <a:solidFill>
                  <a:srgbClr val="FF0000"/>
                </a:solidFill>
                <a:cs typeface="Times New Roman" panose="02020603050405020304" pitchFamily="18" charset="0"/>
                <a:sym typeface="Symbol" panose="05050102010706020507" pitchFamily="18" charset="2"/>
              </a:rPr>
              <a:t>H</a:t>
            </a:r>
            <a:r>
              <a:rPr lang="vi-VN" sz="7500" baseline="30000" dirty="0">
                <a:solidFill>
                  <a:srgbClr val="FF0000"/>
                </a:solidFill>
                <a:cs typeface="Times New Roman" panose="02020603050405020304" pitchFamily="18" charset="0"/>
                <a:sym typeface="Symbol" panose="05050102010706020507" pitchFamily="18" charset="2"/>
              </a:rPr>
              <a:t>+</a:t>
            </a:r>
            <a:r>
              <a:rPr lang="vi-VN" sz="7500" dirty="0">
                <a:cs typeface="Times New Roman" panose="02020603050405020304" pitchFamily="18" charset="0"/>
              </a:rPr>
              <a:t>/</a:t>
            </a:r>
            <a:r>
              <a:rPr lang="vi-VN" sz="7500" dirty="0">
                <a:solidFill>
                  <a:srgbClr val="0000FF"/>
                </a:solidFill>
                <a:cs typeface="Times New Roman" panose="02020603050405020304" pitchFamily="18" charset="0"/>
              </a:rPr>
              <a:t>H</a:t>
            </a:r>
            <a:r>
              <a:rPr lang="vi-VN" sz="7500" baseline="-25000" dirty="0">
                <a:solidFill>
                  <a:srgbClr val="0000FF"/>
                </a:solidFill>
                <a:cs typeface="Times New Roman" panose="02020603050405020304" pitchFamily="18" charset="0"/>
              </a:rPr>
              <a:t>2</a:t>
            </a:r>
            <a:r>
              <a:rPr lang="vi-VN" sz="7500" dirty="0">
                <a:solidFill>
                  <a:srgbClr val="0000FF"/>
                </a:solidFill>
                <a:cs typeface="Times New Roman" panose="02020603050405020304" pitchFamily="18" charset="0"/>
              </a:rPr>
              <a:t>)</a:t>
            </a:r>
            <a:r>
              <a:rPr lang="vi-VN" sz="7500" dirty="0">
                <a:cs typeface="Times New Roman" panose="02020603050405020304" pitchFamily="18" charset="0"/>
              </a:rPr>
              <a:t> = </a:t>
            </a:r>
            <a:r>
              <a:rPr lang="vi-VN" sz="7500" dirty="0" smtClean="0">
                <a:cs typeface="Times New Roman" panose="02020603050405020304" pitchFamily="18" charset="0"/>
              </a:rPr>
              <a:t>0</a:t>
            </a:r>
            <a:r>
              <a:rPr lang="en-US" sz="7500" dirty="0" smtClean="0">
                <a:cs typeface="Times New Roman" panose="02020603050405020304" pitchFamily="18" charset="0"/>
              </a:rPr>
              <a:t> </a:t>
            </a:r>
            <a:r>
              <a:rPr lang="vi-VN" sz="7500" dirty="0" smtClean="0">
                <a:cs typeface="Times New Roman" panose="02020603050405020304" pitchFamily="18" charset="0"/>
              </a:rPr>
              <a:t>V </a:t>
            </a:r>
            <a:endParaRPr lang="vi-VN" sz="7500" baseline="-25000" dirty="0">
              <a:solidFill>
                <a:srgbClr val="FF0000"/>
              </a:solidFill>
              <a:cs typeface="Times New Roman" panose="02020603050405020304" pitchFamily="18" charset="0"/>
            </a:endParaRPr>
          </a:p>
          <a:p>
            <a:pPr marL="0" indent="0">
              <a:lnSpc>
                <a:spcPct val="160000"/>
              </a:lnSpc>
              <a:buNone/>
            </a:pPr>
            <a:r>
              <a:rPr lang="vi-VN" sz="7500" dirty="0">
                <a:cs typeface="Times New Roman" panose="02020603050405020304" pitchFamily="18" charset="0"/>
              </a:rPr>
              <a:t>Ở đk chuẩn 25</a:t>
            </a:r>
            <a:r>
              <a:rPr lang="vi-VN" sz="7500" baseline="30000" dirty="0">
                <a:cs typeface="Times New Roman" panose="02020603050405020304" pitchFamily="18" charset="0"/>
              </a:rPr>
              <a:t>0</a:t>
            </a:r>
            <a:r>
              <a:rPr lang="vi-VN" sz="7500" dirty="0">
                <a:cs typeface="Times New Roman" panose="02020603050405020304" pitchFamily="18" charset="0"/>
              </a:rPr>
              <a:t>C, pư diễn ra :   </a:t>
            </a:r>
            <a:r>
              <a:rPr lang="vi-VN" sz="7200" dirty="0">
                <a:solidFill>
                  <a:srgbClr val="FF0000"/>
                </a:solidFill>
                <a:cs typeface="Times New Roman" panose="02020603050405020304" pitchFamily="18" charset="0"/>
              </a:rPr>
              <a:t>Cu</a:t>
            </a:r>
            <a:r>
              <a:rPr lang="vi-VN" sz="7200" baseline="30000" dirty="0">
                <a:solidFill>
                  <a:srgbClr val="FF0000"/>
                </a:solidFill>
                <a:cs typeface="Times New Roman" panose="02020603050405020304" pitchFamily="18" charset="0"/>
              </a:rPr>
              <a:t>2+</a:t>
            </a:r>
            <a:r>
              <a:rPr lang="vi-VN" sz="7200" dirty="0">
                <a:cs typeface="Times New Roman" panose="02020603050405020304" pitchFamily="18" charset="0"/>
              </a:rPr>
              <a:t>(dd)  + </a:t>
            </a:r>
            <a:r>
              <a:rPr lang="vi-VN" sz="7200" dirty="0">
                <a:solidFill>
                  <a:srgbClr val="0000FF"/>
                </a:solidFill>
                <a:cs typeface="Times New Roman" panose="02020603050405020304" pitchFamily="18" charset="0"/>
              </a:rPr>
              <a:t>H</a:t>
            </a:r>
            <a:r>
              <a:rPr lang="vi-VN" sz="7200" baseline="-25000" dirty="0">
                <a:solidFill>
                  <a:srgbClr val="0000FF"/>
                </a:solidFill>
                <a:cs typeface="Times New Roman" panose="02020603050405020304" pitchFamily="18" charset="0"/>
              </a:rPr>
              <a:t>2</a:t>
            </a:r>
            <a:r>
              <a:rPr lang="vi-VN" sz="7200" dirty="0">
                <a:cs typeface="Times New Roman" panose="02020603050405020304" pitchFamily="18" charset="0"/>
              </a:rPr>
              <a:t>(k)  </a:t>
            </a:r>
            <a:r>
              <a:rPr lang="en-US" altLang="en-US" sz="7200" dirty="0">
                <a:cs typeface="Times New Roman" panose="02020603050405020304" pitchFamily="18" charset="0"/>
                <a:sym typeface="Symbol" panose="05050102010706020507" pitchFamily="18" charset="2"/>
              </a:rPr>
              <a:t></a:t>
            </a:r>
            <a:r>
              <a:rPr lang="en-US" altLang="en-US" sz="7200" dirty="0"/>
              <a:t> </a:t>
            </a:r>
            <a:r>
              <a:rPr lang="vi-VN" altLang="en-US" sz="7200" dirty="0"/>
              <a:t> </a:t>
            </a:r>
            <a:r>
              <a:rPr lang="vi-VN" sz="7200" dirty="0">
                <a:solidFill>
                  <a:srgbClr val="0000FF"/>
                </a:solidFill>
                <a:cs typeface="Times New Roman" panose="02020603050405020304" pitchFamily="18" charset="0"/>
              </a:rPr>
              <a:t>Cu</a:t>
            </a:r>
            <a:r>
              <a:rPr lang="vi-VN" sz="7200" dirty="0">
                <a:cs typeface="Times New Roman" panose="02020603050405020304" pitchFamily="18" charset="0"/>
              </a:rPr>
              <a:t>(r)</a:t>
            </a:r>
            <a:r>
              <a:rPr lang="vi-VN" sz="7200" dirty="0">
                <a:solidFill>
                  <a:srgbClr val="0000FF"/>
                </a:solidFill>
                <a:cs typeface="Times New Roman" panose="02020603050405020304" pitchFamily="18" charset="0"/>
              </a:rPr>
              <a:t> </a:t>
            </a:r>
            <a:r>
              <a:rPr lang="vi-VN" sz="7200" dirty="0">
                <a:cs typeface="Times New Roman" panose="02020603050405020304" pitchFamily="18" charset="0"/>
              </a:rPr>
              <a:t> + </a:t>
            </a:r>
            <a:r>
              <a:rPr lang="vi-VN" sz="7200" dirty="0">
                <a:solidFill>
                  <a:srgbClr val="FF0000"/>
                </a:solidFill>
                <a:cs typeface="Times New Roman" panose="02020603050405020304" pitchFamily="18" charset="0"/>
              </a:rPr>
              <a:t>2H</a:t>
            </a:r>
            <a:r>
              <a:rPr lang="vi-VN" sz="7200" baseline="30000" dirty="0">
                <a:solidFill>
                  <a:srgbClr val="FF0000"/>
                </a:solidFill>
                <a:cs typeface="Times New Roman" panose="02020603050405020304" pitchFamily="18" charset="0"/>
              </a:rPr>
              <a:t>+</a:t>
            </a:r>
            <a:r>
              <a:rPr lang="vi-VN" sz="7200" dirty="0">
                <a:cs typeface="Times New Roman" panose="02020603050405020304" pitchFamily="18" charset="0"/>
              </a:rPr>
              <a:t>(dd)</a:t>
            </a:r>
            <a:endParaRPr lang="vi-VN" sz="7500" dirty="0">
              <a:cs typeface="Times New Roman" panose="02020603050405020304" pitchFamily="18" charset="0"/>
            </a:endParaRPr>
          </a:p>
          <a:p>
            <a:pPr marL="0" indent="0">
              <a:lnSpc>
                <a:spcPct val="160000"/>
              </a:lnSpc>
              <a:buNone/>
            </a:pPr>
            <a:r>
              <a:rPr lang="vi-VN" sz="7500" b="1" u="sng" dirty="0">
                <a:cs typeface="Times New Roman" panose="02020603050405020304" pitchFamily="18" charset="0"/>
              </a:rPr>
              <a:t>A</a:t>
            </a:r>
            <a:r>
              <a:rPr lang="vi-VN" sz="7500" b="1" dirty="0">
                <a:cs typeface="Times New Roman" panose="02020603050405020304" pitchFamily="18" charset="0"/>
              </a:rPr>
              <a:t>NOD</a:t>
            </a:r>
            <a:r>
              <a:rPr lang="vi-VN" sz="7500" dirty="0">
                <a:cs typeface="Times New Roman" panose="02020603050405020304" pitchFamily="18" charset="0"/>
              </a:rPr>
              <a:t>    (-) Pt | </a:t>
            </a:r>
            <a:r>
              <a:rPr lang="vi-VN" sz="7500" dirty="0">
                <a:solidFill>
                  <a:srgbClr val="0000FF"/>
                </a:solidFill>
                <a:cs typeface="Times New Roman" panose="02020603050405020304" pitchFamily="18" charset="0"/>
              </a:rPr>
              <a:t>H</a:t>
            </a:r>
            <a:r>
              <a:rPr lang="vi-VN" sz="7500" baseline="-25000" dirty="0">
                <a:solidFill>
                  <a:srgbClr val="0000FF"/>
                </a:solidFill>
                <a:cs typeface="Times New Roman" panose="02020603050405020304" pitchFamily="18" charset="0"/>
              </a:rPr>
              <a:t>2 </a:t>
            </a:r>
            <a:r>
              <a:rPr lang="vi-VN" sz="7500" dirty="0">
                <a:solidFill>
                  <a:srgbClr val="0000FF"/>
                </a:solidFill>
                <a:cs typeface="Times New Roman" panose="02020603050405020304" pitchFamily="18" charset="0"/>
              </a:rPr>
              <a:t>1atm</a:t>
            </a:r>
            <a:r>
              <a:rPr lang="vi-VN" sz="7500" dirty="0">
                <a:cs typeface="Times New Roman" panose="02020603050405020304" pitchFamily="18" charset="0"/>
              </a:rPr>
              <a:t>| </a:t>
            </a:r>
            <a:r>
              <a:rPr lang="vi-VN" sz="7500" dirty="0">
                <a:solidFill>
                  <a:srgbClr val="FF0000"/>
                </a:solidFill>
                <a:cs typeface="Times New Roman" panose="02020603050405020304" pitchFamily="18" charset="0"/>
              </a:rPr>
              <a:t>H</a:t>
            </a:r>
            <a:r>
              <a:rPr lang="vi-VN" sz="7500" baseline="30000" dirty="0">
                <a:solidFill>
                  <a:srgbClr val="FF0000"/>
                </a:solidFill>
                <a:cs typeface="Times New Roman" panose="02020603050405020304" pitchFamily="18" charset="0"/>
              </a:rPr>
              <a:t>+</a:t>
            </a:r>
            <a:r>
              <a:rPr lang="vi-VN" sz="7500" baseline="30000" dirty="0">
                <a:cs typeface="Times New Roman" panose="02020603050405020304" pitchFamily="18" charset="0"/>
              </a:rPr>
              <a:t> </a:t>
            </a:r>
            <a:r>
              <a:rPr lang="vi-VN" sz="7500" dirty="0">
                <a:cs typeface="Times New Roman" panose="02020603050405020304" pitchFamily="18" charset="0"/>
              </a:rPr>
              <a:t>1M | | </a:t>
            </a:r>
            <a:r>
              <a:rPr lang="vi-VN" sz="7500" dirty="0">
                <a:solidFill>
                  <a:srgbClr val="FF0000"/>
                </a:solidFill>
                <a:cs typeface="Times New Roman" panose="02020603050405020304" pitchFamily="18" charset="0"/>
              </a:rPr>
              <a:t>Cu</a:t>
            </a:r>
            <a:r>
              <a:rPr lang="vi-VN" sz="7500" baseline="30000" dirty="0">
                <a:solidFill>
                  <a:srgbClr val="FF0000"/>
                </a:solidFill>
                <a:cs typeface="Times New Roman" panose="02020603050405020304" pitchFamily="18" charset="0"/>
              </a:rPr>
              <a:t>2+</a:t>
            </a:r>
            <a:r>
              <a:rPr lang="vi-VN" sz="7500" baseline="30000" dirty="0">
                <a:cs typeface="Times New Roman" panose="02020603050405020304" pitchFamily="18" charset="0"/>
              </a:rPr>
              <a:t> </a:t>
            </a:r>
            <a:r>
              <a:rPr lang="vi-VN" sz="7500" dirty="0">
                <a:cs typeface="Times New Roman" panose="02020603050405020304" pitchFamily="18" charset="0"/>
              </a:rPr>
              <a:t>1M | </a:t>
            </a:r>
            <a:r>
              <a:rPr lang="vi-VN" sz="7500" dirty="0">
                <a:solidFill>
                  <a:srgbClr val="0000FF"/>
                </a:solidFill>
                <a:cs typeface="Times New Roman" panose="02020603050405020304" pitchFamily="18" charset="0"/>
              </a:rPr>
              <a:t>Cu</a:t>
            </a:r>
            <a:r>
              <a:rPr lang="vi-VN" sz="7500" dirty="0">
                <a:cs typeface="Times New Roman" panose="02020603050405020304" pitchFamily="18" charset="0"/>
              </a:rPr>
              <a:t> (+)     </a:t>
            </a:r>
            <a:r>
              <a:rPr lang="vi-VN" sz="7500" b="1" u="sng" dirty="0">
                <a:cs typeface="Times New Roman" panose="02020603050405020304" pitchFamily="18" charset="0"/>
              </a:rPr>
              <a:t>C</a:t>
            </a:r>
            <a:r>
              <a:rPr lang="vi-VN" sz="7500" b="1" dirty="0">
                <a:cs typeface="Times New Roman" panose="02020603050405020304" pitchFamily="18" charset="0"/>
              </a:rPr>
              <a:t>ATOD</a:t>
            </a:r>
          </a:p>
          <a:p>
            <a:pPr marL="0" indent="0">
              <a:lnSpc>
                <a:spcPct val="160000"/>
              </a:lnSpc>
              <a:buNone/>
            </a:pPr>
            <a:r>
              <a:rPr lang="vi-VN" sz="7500" dirty="0">
                <a:solidFill>
                  <a:srgbClr val="0000FF"/>
                </a:solidFill>
                <a:cs typeface="Times New Roman" panose="02020603050405020304" pitchFamily="18" charset="0"/>
              </a:rPr>
              <a:t> </a:t>
            </a:r>
            <a:r>
              <a:rPr lang="vi-VN" sz="7500" dirty="0">
                <a:cs typeface="Times New Roman" panose="02020603050405020304" pitchFamily="18" charset="0"/>
              </a:rPr>
              <a:t>QT </a:t>
            </a:r>
            <a:r>
              <a:rPr lang="vi-VN" sz="7500" u="sng" dirty="0">
                <a:cs typeface="Times New Roman" panose="02020603050405020304" pitchFamily="18" charset="0"/>
              </a:rPr>
              <a:t>O</a:t>
            </a:r>
            <a:r>
              <a:rPr lang="vi-VN" sz="7500" dirty="0">
                <a:cs typeface="Times New Roman" panose="02020603050405020304" pitchFamily="18" charset="0"/>
              </a:rPr>
              <a:t>xy hóa </a:t>
            </a:r>
            <a:r>
              <a:rPr lang="vi-VN" sz="7500" dirty="0">
                <a:solidFill>
                  <a:srgbClr val="0000FF"/>
                </a:solidFill>
                <a:cs typeface="Times New Roman" panose="02020603050405020304" pitchFamily="18" charset="0"/>
              </a:rPr>
              <a:t>  H</a:t>
            </a:r>
            <a:r>
              <a:rPr lang="vi-VN" sz="7500" baseline="-25000" dirty="0">
                <a:solidFill>
                  <a:srgbClr val="0000FF"/>
                </a:solidFill>
                <a:cs typeface="Times New Roman" panose="02020603050405020304" pitchFamily="18" charset="0"/>
              </a:rPr>
              <a:t>2</a:t>
            </a:r>
            <a:r>
              <a:rPr lang="vi-VN" sz="7500" dirty="0">
                <a:cs typeface="Times New Roman" panose="02020603050405020304" pitchFamily="18" charset="0"/>
              </a:rPr>
              <a:t>  - 2e</a:t>
            </a:r>
            <a:r>
              <a:rPr lang="vi-VN" sz="7500" dirty="0">
                <a:solidFill>
                  <a:srgbClr val="FF0000"/>
                </a:solidFill>
                <a:cs typeface="Times New Roman" panose="02020603050405020304" pitchFamily="18" charset="0"/>
              </a:rPr>
              <a:t> </a:t>
            </a:r>
            <a:r>
              <a:rPr lang="vi-VN" sz="7500" dirty="0">
                <a:cs typeface="Times New Roman" panose="02020603050405020304" pitchFamily="18" charset="0"/>
                <a:sym typeface="Symbol" panose="05050102010706020507" pitchFamily="18" charset="2"/>
              </a:rPr>
              <a:t></a:t>
            </a:r>
            <a:r>
              <a:rPr lang="vi-VN" sz="7500" dirty="0">
                <a:solidFill>
                  <a:srgbClr val="FF0000"/>
                </a:solidFill>
                <a:cs typeface="Times New Roman" panose="02020603050405020304" pitchFamily="18" charset="0"/>
                <a:sym typeface="Symbol" panose="05050102010706020507" pitchFamily="18" charset="2"/>
              </a:rPr>
              <a:t> 2H</a:t>
            </a:r>
            <a:r>
              <a:rPr lang="vi-VN" sz="7500" baseline="30000" dirty="0">
                <a:solidFill>
                  <a:srgbClr val="FF0000"/>
                </a:solidFill>
                <a:cs typeface="Times New Roman" panose="02020603050405020304" pitchFamily="18" charset="0"/>
              </a:rPr>
              <a:t>+</a:t>
            </a:r>
            <a:r>
              <a:rPr lang="vi-VN" sz="7500" baseline="30000" dirty="0">
                <a:cs typeface="Times New Roman" panose="02020603050405020304" pitchFamily="18" charset="0"/>
              </a:rPr>
              <a:t>      </a:t>
            </a:r>
            <a:r>
              <a:rPr lang="vi-VN" sz="7500" dirty="0">
                <a:cs typeface="Times New Roman" panose="02020603050405020304" pitchFamily="18" charset="0"/>
              </a:rPr>
              <a:t>;     </a:t>
            </a:r>
            <a:r>
              <a:rPr lang="vi-VN" sz="7500" baseline="30000" dirty="0">
                <a:cs typeface="Times New Roman" panose="02020603050405020304" pitchFamily="18" charset="0"/>
              </a:rPr>
              <a:t> </a:t>
            </a:r>
            <a:r>
              <a:rPr lang="vi-VN" sz="7500" dirty="0">
                <a:solidFill>
                  <a:srgbClr val="FF0000"/>
                </a:solidFill>
                <a:cs typeface="Times New Roman" panose="02020603050405020304" pitchFamily="18" charset="0"/>
              </a:rPr>
              <a:t>Cu</a:t>
            </a:r>
            <a:r>
              <a:rPr lang="vi-VN" sz="7500" baseline="30000" dirty="0">
                <a:solidFill>
                  <a:srgbClr val="FF0000"/>
                </a:solidFill>
                <a:cs typeface="Times New Roman" panose="02020603050405020304" pitchFamily="18" charset="0"/>
              </a:rPr>
              <a:t>2+</a:t>
            </a:r>
            <a:r>
              <a:rPr lang="vi-VN" sz="8000" dirty="0">
                <a:solidFill>
                  <a:srgbClr val="FF0000"/>
                </a:solidFill>
                <a:cs typeface="Times New Roman" panose="02020603050405020304" pitchFamily="18" charset="0"/>
              </a:rPr>
              <a:t> </a:t>
            </a:r>
            <a:r>
              <a:rPr lang="vi-VN" sz="8000" dirty="0">
                <a:cs typeface="Times New Roman" panose="02020603050405020304" pitchFamily="18" charset="0"/>
              </a:rPr>
              <a:t>+ 2e </a:t>
            </a:r>
            <a:r>
              <a:rPr lang="vi-VN" sz="8800" dirty="0">
                <a:cs typeface="Times New Roman" panose="02020603050405020304" pitchFamily="18" charset="0"/>
                <a:sym typeface="Symbol" panose="05050102010706020507" pitchFamily="18" charset="2"/>
              </a:rPr>
              <a:t></a:t>
            </a:r>
            <a:r>
              <a:rPr lang="vi-VN" sz="8000" dirty="0">
                <a:solidFill>
                  <a:srgbClr val="0000FF"/>
                </a:solidFill>
                <a:cs typeface="Times New Roman" panose="02020603050405020304" pitchFamily="18" charset="0"/>
              </a:rPr>
              <a:t>   Cu     </a:t>
            </a:r>
            <a:r>
              <a:rPr lang="vi-VN" sz="7500" dirty="0">
                <a:cs typeface="Times New Roman" panose="02020603050405020304" pitchFamily="18" charset="0"/>
              </a:rPr>
              <a:t> QT </a:t>
            </a:r>
            <a:r>
              <a:rPr lang="vi-VN" sz="7500" u="sng" dirty="0">
                <a:cs typeface="Times New Roman" panose="02020603050405020304" pitchFamily="18" charset="0"/>
              </a:rPr>
              <a:t>K</a:t>
            </a:r>
            <a:r>
              <a:rPr lang="vi-VN" sz="7500" dirty="0">
                <a:cs typeface="Times New Roman" panose="02020603050405020304" pitchFamily="18" charset="0"/>
              </a:rPr>
              <a:t>hử</a:t>
            </a:r>
            <a:r>
              <a:rPr lang="vi-VN" sz="7500" baseline="30000" dirty="0">
                <a:cs typeface="Times New Roman" panose="02020603050405020304" pitchFamily="18" charset="0"/>
              </a:rPr>
              <a:t> </a:t>
            </a:r>
          </a:p>
          <a:p>
            <a:pPr marL="0" indent="0">
              <a:lnSpc>
                <a:spcPct val="160000"/>
              </a:lnSpc>
              <a:buNone/>
            </a:pPr>
            <a:r>
              <a:rPr lang="vi-VN" sz="7500" dirty="0">
                <a:cs typeface="Times New Roman" panose="02020603050405020304" pitchFamily="18" charset="0"/>
              </a:rPr>
              <a:t>E</a:t>
            </a:r>
            <a:r>
              <a:rPr lang="vi-VN" sz="7500" baseline="30000" dirty="0">
                <a:cs typeface="Times New Roman" panose="02020603050405020304" pitchFamily="18" charset="0"/>
              </a:rPr>
              <a:t>0</a:t>
            </a:r>
            <a:r>
              <a:rPr lang="vi-VN" sz="7500" dirty="0">
                <a:cs typeface="Times New Roman" panose="02020603050405020304" pitchFamily="18" charset="0"/>
              </a:rPr>
              <a:t> =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baseline="-25000" dirty="0">
                <a:cs typeface="Times New Roman" panose="02020603050405020304" pitchFamily="18" charset="0"/>
                <a:sym typeface="Symbol" panose="05050102010706020507" pitchFamily="18" charset="2"/>
              </a:rPr>
              <a:t>+</a:t>
            </a:r>
            <a:r>
              <a:rPr lang="vi-VN" sz="7500" dirty="0">
                <a:cs typeface="Times New Roman" panose="02020603050405020304" pitchFamily="18" charset="0"/>
                <a:sym typeface="Symbol" panose="05050102010706020507" pitchFamily="18" charset="2"/>
              </a:rPr>
              <a:t> - </a:t>
            </a:r>
            <a:r>
              <a:rPr lang="vi-VN" sz="7500" baseline="30000" dirty="0">
                <a:cs typeface="Times New Roman" panose="02020603050405020304" pitchFamily="18" charset="0"/>
                <a:sym typeface="Symbol" panose="05050102010706020507" pitchFamily="18" charset="2"/>
              </a:rPr>
              <a:t>o</a:t>
            </a:r>
            <a:r>
              <a:rPr lang="vi-VN" sz="7500" baseline="-25000" dirty="0">
                <a:cs typeface="Times New Roman" panose="02020603050405020304" pitchFamily="18" charset="0"/>
                <a:sym typeface="Symbol" panose="05050102010706020507" pitchFamily="18" charset="2"/>
              </a:rPr>
              <a:t>-</a:t>
            </a:r>
            <a:r>
              <a:rPr lang="vi-VN" sz="7500" dirty="0">
                <a:cs typeface="Times New Roman" panose="02020603050405020304" pitchFamily="18" charset="0"/>
                <a:sym typeface="Symbol" panose="05050102010706020507" pitchFamily="18" charset="2"/>
              </a:rPr>
              <a:t> = 0,34 – 0 = </a:t>
            </a:r>
            <a:r>
              <a:rPr lang="vi-VN" sz="7500" dirty="0">
                <a:solidFill>
                  <a:srgbClr val="9933FF"/>
                </a:solidFill>
                <a:cs typeface="Times New Roman" panose="02020603050405020304" pitchFamily="18" charset="0"/>
                <a:sym typeface="Symbol" panose="05050102010706020507" pitchFamily="18" charset="2"/>
              </a:rPr>
              <a:t>0,34 [V]</a:t>
            </a:r>
          </a:p>
          <a:p>
            <a:pPr marL="0" indent="0">
              <a:lnSpc>
                <a:spcPct val="160000"/>
              </a:lnSpc>
              <a:buNone/>
            </a:pPr>
            <a:r>
              <a:rPr lang="vi-VN" sz="7500" dirty="0">
                <a:cs typeface="Times New Roman" panose="02020603050405020304" pitchFamily="18" charset="0"/>
                <a:sym typeface="Symbol" panose="05050102010706020507" pitchFamily="18" charset="2"/>
              </a:rPr>
              <a:t>G</a:t>
            </a:r>
            <a:r>
              <a:rPr lang="vi-VN" sz="7500" baseline="30000" dirty="0">
                <a:cs typeface="Times New Roman" panose="02020603050405020304" pitchFamily="18" charset="0"/>
                <a:sym typeface="Symbol" panose="05050102010706020507" pitchFamily="18" charset="2"/>
              </a:rPr>
              <a:t>0</a:t>
            </a:r>
            <a:r>
              <a:rPr lang="vi-VN" sz="7500" baseline="-25000" dirty="0">
                <a:cs typeface="Times New Roman" panose="02020603050405020304" pitchFamily="18" charset="0"/>
                <a:sym typeface="Symbol" panose="05050102010706020507" pitchFamily="18" charset="2"/>
              </a:rPr>
              <a:t>298</a:t>
            </a:r>
            <a:r>
              <a:rPr lang="vi-VN" sz="7500" dirty="0">
                <a:cs typeface="Times New Roman" panose="02020603050405020304" pitchFamily="18" charset="0"/>
                <a:sym typeface="Symbol" panose="05050102010706020507" pitchFamily="18" charset="2"/>
              </a:rPr>
              <a:t>= -nE</a:t>
            </a:r>
            <a:r>
              <a:rPr lang="vi-VN" sz="7500" baseline="30000" dirty="0">
                <a:cs typeface="Times New Roman" panose="02020603050405020304" pitchFamily="18" charset="0"/>
                <a:sym typeface="Symbol" panose="05050102010706020507" pitchFamily="18" charset="2"/>
              </a:rPr>
              <a:t>0</a:t>
            </a:r>
            <a:r>
              <a:rPr lang="vi-VN" sz="7500" dirty="0">
                <a:cs typeface="Times New Roman" panose="02020603050405020304" pitchFamily="18" charset="0"/>
                <a:sym typeface="Symbol" panose="05050102010706020507" pitchFamily="18" charset="2"/>
              </a:rPr>
              <a:t>F= -2[mol].0,34</a:t>
            </a:r>
            <a:r>
              <a:rPr lang="vi-VN" sz="7500" dirty="0">
                <a:cs typeface="Times New Roman" panose="02020603050405020304" pitchFamily="18" charset="0"/>
              </a:rPr>
              <a:t> [V].96500[J/Vmol] = - 65620J= </a:t>
            </a:r>
            <a:r>
              <a:rPr lang="vi-VN" sz="7500" dirty="0">
                <a:solidFill>
                  <a:srgbClr val="9933FF"/>
                </a:solidFill>
                <a:cs typeface="Times New Roman" panose="02020603050405020304" pitchFamily="18" charset="0"/>
              </a:rPr>
              <a:t>- 65,62 kJ</a:t>
            </a:r>
          </a:p>
          <a:p>
            <a:pPr marL="0" indent="0">
              <a:lnSpc>
                <a:spcPct val="160000"/>
              </a:lnSpc>
              <a:buNone/>
            </a:pPr>
            <a:r>
              <a:rPr lang="vi-VN" sz="7500" dirty="0">
                <a:cs typeface="Times New Roman" panose="02020603050405020304" pitchFamily="18" charset="0"/>
              </a:rPr>
              <a:t>lgK</a:t>
            </a:r>
            <a:r>
              <a:rPr lang="vi-VN" sz="7500" baseline="-25000" dirty="0">
                <a:cs typeface="Times New Roman" panose="02020603050405020304" pitchFamily="18" charset="0"/>
              </a:rPr>
              <a:t>298</a:t>
            </a:r>
            <a:r>
              <a:rPr lang="vi-VN" sz="7500" dirty="0">
                <a:cs typeface="Times New Roman" panose="02020603050405020304" pitchFamily="18" charset="0"/>
              </a:rPr>
              <a:t> = nE</a:t>
            </a:r>
            <a:r>
              <a:rPr lang="vi-VN" sz="7500" baseline="30000" dirty="0">
                <a:cs typeface="Times New Roman" panose="02020603050405020304" pitchFamily="18" charset="0"/>
              </a:rPr>
              <a:t>0</a:t>
            </a:r>
            <a:r>
              <a:rPr lang="vi-VN" sz="7500" dirty="0">
                <a:cs typeface="Times New Roman" panose="02020603050405020304" pitchFamily="18" charset="0"/>
              </a:rPr>
              <a:t>/0,059 = 2.0,34/0,059 = 11,5 </a:t>
            </a:r>
            <a:r>
              <a:rPr lang="vi-VN" sz="7500" dirty="0">
                <a:cs typeface="Times New Roman" panose="02020603050405020304" pitchFamily="18" charset="0"/>
                <a:sym typeface="Symbol" panose="05050102010706020507" pitchFamily="18" charset="2"/>
              </a:rPr>
              <a:t> </a:t>
            </a:r>
            <a:r>
              <a:rPr lang="vi-VN" sz="7500" dirty="0">
                <a:solidFill>
                  <a:srgbClr val="9933FF"/>
                </a:solidFill>
                <a:cs typeface="Times New Roman" panose="02020603050405020304" pitchFamily="18" charset="0"/>
              </a:rPr>
              <a:t>K</a:t>
            </a:r>
            <a:r>
              <a:rPr lang="vi-VN" sz="7500" baseline="-25000" dirty="0">
                <a:solidFill>
                  <a:srgbClr val="9933FF"/>
                </a:solidFill>
                <a:cs typeface="Times New Roman" panose="02020603050405020304" pitchFamily="18" charset="0"/>
              </a:rPr>
              <a:t>298</a:t>
            </a:r>
            <a:r>
              <a:rPr lang="vi-VN" sz="7500" dirty="0">
                <a:solidFill>
                  <a:srgbClr val="9933FF"/>
                </a:solidFill>
                <a:cs typeface="Times New Roman" panose="02020603050405020304" pitchFamily="18" charset="0"/>
              </a:rPr>
              <a:t> = 10</a:t>
            </a:r>
            <a:r>
              <a:rPr lang="vi-VN" sz="7500" baseline="30000" dirty="0">
                <a:solidFill>
                  <a:srgbClr val="9933FF"/>
                </a:solidFill>
                <a:cs typeface="Times New Roman" panose="02020603050405020304" pitchFamily="18" charset="0"/>
              </a:rPr>
              <a:t>11,5</a:t>
            </a:r>
            <a:r>
              <a:rPr lang="vi-VN" sz="7500" dirty="0">
                <a:solidFill>
                  <a:srgbClr val="9933FF"/>
                </a:solidFill>
                <a:cs typeface="Times New Roman" panose="02020603050405020304" pitchFamily="18" charset="0"/>
              </a:rPr>
              <a:t>    ở 25</a:t>
            </a:r>
            <a:r>
              <a:rPr lang="vi-VN" sz="7500" baseline="30000" dirty="0">
                <a:solidFill>
                  <a:srgbClr val="9933FF"/>
                </a:solidFill>
                <a:cs typeface="Times New Roman" panose="02020603050405020304" pitchFamily="18" charset="0"/>
              </a:rPr>
              <a:t>0</a:t>
            </a:r>
            <a:r>
              <a:rPr lang="vi-VN" sz="7500" dirty="0">
                <a:solidFill>
                  <a:srgbClr val="9933FF"/>
                </a:solidFill>
                <a:cs typeface="Times New Roman" panose="02020603050405020304" pitchFamily="18" charset="0"/>
              </a:rPr>
              <a:t>C</a:t>
            </a:r>
          </a:p>
          <a:p>
            <a:pPr marL="0" indent="0">
              <a:lnSpc>
                <a:spcPct val="160000"/>
              </a:lnSpc>
              <a:buNone/>
            </a:pPr>
            <a:r>
              <a:rPr lang="vi-VN" sz="7500" dirty="0">
                <a:cs typeface="Times New Roman" panose="02020603050405020304" pitchFamily="18" charset="0"/>
                <a:sym typeface="Symbol" panose="05050102010706020507" pitchFamily="18" charset="2"/>
              </a:rPr>
              <a:t> </a:t>
            </a:r>
            <a:r>
              <a:rPr lang="vi-VN" sz="7500" dirty="0">
                <a:solidFill>
                  <a:srgbClr val="9933FF"/>
                </a:solidFill>
                <a:cs typeface="Times New Roman" panose="02020603050405020304" pitchFamily="18" charset="0"/>
                <a:sym typeface="Symbol" panose="05050102010706020507" pitchFamily="18" charset="2"/>
              </a:rPr>
              <a:t>Phản ứng tự phát hoàn toàn</a:t>
            </a:r>
            <a:endParaRPr lang="vi-VN" sz="7500" dirty="0">
              <a:solidFill>
                <a:srgbClr val="9933FF"/>
              </a:solidFill>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94401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FB703-7CED-4EB3-9C35-EE8016C67DD9}"/>
              </a:ext>
            </a:extLst>
          </p:cNvPr>
          <p:cNvSpPr>
            <a:spLocks noGrp="1"/>
          </p:cNvSpPr>
          <p:nvPr>
            <p:ph idx="1"/>
          </p:nvPr>
        </p:nvSpPr>
        <p:spPr>
          <a:xfrm>
            <a:off x="458320" y="-131576"/>
            <a:ext cx="12146056" cy="7121152"/>
          </a:xfrm>
        </p:spPr>
        <p:txBody>
          <a:bodyPr>
            <a:normAutofit fontScale="40000" lnSpcReduction="20000"/>
          </a:bodyPr>
          <a:lstStyle/>
          <a:p>
            <a:pPr marL="0" indent="0">
              <a:lnSpc>
                <a:spcPct val="160000"/>
              </a:lnSpc>
              <a:buNone/>
            </a:pPr>
            <a:r>
              <a:rPr lang="vi-VN" sz="8000" dirty="0">
                <a:solidFill>
                  <a:srgbClr val="0000FF"/>
                </a:solidFill>
                <a:latin typeface="Times New Roman" panose="02020603050405020304" pitchFamily="18" charset="0"/>
                <a:cs typeface="Times New Roman" panose="02020603050405020304" pitchFamily="18" charset="0"/>
              </a:rPr>
              <a:t>4. </a:t>
            </a:r>
            <a:r>
              <a:rPr lang="vi-VN" sz="8000" dirty="0">
                <a:solidFill>
                  <a:srgbClr val="0000FF"/>
                </a:solidFill>
                <a:cs typeface="Times New Roman" panose="02020603050405020304" pitchFamily="18" charset="0"/>
              </a:rPr>
              <a:t>Fe</a:t>
            </a:r>
            <a:r>
              <a:rPr lang="vi-VN" sz="8000" dirty="0">
                <a:cs typeface="Times New Roman" panose="02020603050405020304" pitchFamily="18" charset="0"/>
              </a:rPr>
              <a:t>(r)    +  </a:t>
            </a:r>
            <a:r>
              <a:rPr lang="vi-VN" sz="8000" dirty="0">
                <a:solidFill>
                  <a:srgbClr val="FF0000"/>
                </a:solidFill>
                <a:cs typeface="Times New Roman" panose="02020603050405020304" pitchFamily="18" charset="0"/>
              </a:rPr>
              <a:t>Cd</a:t>
            </a:r>
            <a:r>
              <a:rPr lang="vi-VN" sz="8000" baseline="30000" dirty="0">
                <a:solidFill>
                  <a:srgbClr val="FF0000"/>
                </a:solidFill>
                <a:cs typeface="Times New Roman" panose="02020603050405020304" pitchFamily="18" charset="0"/>
              </a:rPr>
              <a:t>2+</a:t>
            </a:r>
            <a:r>
              <a:rPr lang="vi-VN" sz="8000" dirty="0">
                <a:cs typeface="Times New Roman" panose="02020603050405020304" pitchFamily="18" charset="0"/>
              </a:rPr>
              <a:t>(dd)   </a:t>
            </a:r>
            <a:r>
              <a:rPr lang="en-US" altLang="en-US" sz="8000" dirty="0"/>
              <a:t>⇌ </a:t>
            </a:r>
            <a:r>
              <a:rPr lang="vi-VN" altLang="en-US" sz="8000" dirty="0"/>
              <a:t>      </a:t>
            </a:r>
            <a:r>
              <a:rPr lang="vi-VN" sz="8000" dirty="0">
                <a:solidFill>
                  <a:srgbClr val="FF0000"/>
                </a:solidFill>
                <a:cs typeface="Times New Roman" panose="02020603050405020304" pitchFamily="18" charset="0"/>
              </a:rPr>
              <a:t>Fe</a:t>
            </a:r>
            <a:r>
              <a:rPr lang="vi-VN" sz="8000" baseline="30000" dirty="0">
                <a:solidFill>
                  <a:srgbClr val="FF0000"/>
                </a:solidFill>
                <a:cs typeface="Times New Roman" panose="02020603050405020304" pitchFamily="18" charset="0"/>
              </a:rPr>
              <a:t>2+</a:t>
            </a:r>
            <a:r>
              <a:rPr lang="vi-VN" sz="8000" dirty="0">
                <a:cs typeface="Times New Roman" panose="02020603050405020304" pitchFamily="18" charset="0"/>
              </a:rPr>
              <a:t>(dd)  +  </a:t>
            </a:r>
            <a:r>
              <a:rPr lang="vi-VN" sz="8000" dirty="0">
                <a:solidFill>
                  <a:srgbClr val="0000FF"/>
                </a:solidFill>
                <a:cs typeface="Times New Roman" panose="02020603050405020304" pitchFamily="18" charset="0"/>
              </a:rPr>
              <a:t>Cd</a:t>
            </a:r>
            <a:r>
              <a:rPr lang="vi-VN" sz="8000" dirty="0">
                <a:cs typeface="Times New Roman" panose="02020603050405020304" pitchFamily="18" charset="0"/>
              </a:rPr>
              <a:t>(r) </a:t>
            </a:r>
          </a:p>
          <a:p>
            <a:pPr marL="0" indent="0">
              <a:lnSpc>
                <a:spcPct val="160000"/>
              </a:lnSpc>
              <a:buNone/>
            </a:pPr>
            <a:r>
              <a:rPr lang="vi-VN" sz="7500" dirty="0">
                <a:cs typeface="Times New Roman" panose="02020603050405020304" pitchFamily="18" charset="0"/>
              </a:rPr>
              <a:t>25</a:t>
            </a:r>
            <a:r>
              <a:rPr lang="vi-VN" sz="7500" baseline="30000" dirty="0">
                <a:cs typeface="Times New Roman" panose="02020603050405020304" pitchFamily="18" charset="0"/>
              </a:rPr>
              <a:t>0</a:t>
            </a:r>
            <a:r>
              <a:rPr lang="vi-VN" sz="7500" dirty="0">
                <a:cs typeface="Times New Roman" panose="02020603050405020304" pitchFamily="18" charset="0"/>
              </a:rPr>
              <a:t>C ,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dirty="0">
                <a:cs typeface="Times New Roman" panose="02020603050405020304" pitchFamily="18" charset="0"/>
                <a:sym typeface="Symbol" panose="05050102010706020507" pitchFamily="18" charset="2"/>
              </a:rPr>
              <a:t>(</a:t>
            </a:r>
            <a:r>
              <a:rPr lang="vi-VN" sz="7500" dirty="0">
                <a:solidFill>
                  <a:srgbClr val="FF0000"/>
                </a:solidFill>
                <a:cs typeface="Times New Roman" panose="02020603050405020304" pitchFamily="18" charset="0"/>
              </a:rPr>
              <a:t>Fe</a:t>
            </a:r>
            <a:r>
              <a:rPr lang="vi-VN" sz="7500" baseline="30000" dirty="0">
                <a:solidFill>
                  <a:srgbClr val="FF0000"/>
                </a:solidFill>
                <a:cs typeface="Times New Roman" panose="02020603050405020304" pitchFamily="18" charset="0"/>
              </a:rPr>
              <a:t>2+</a:t>
            </a:r>
            <a:r>
              <a:rPr lang="vi-VN" sz="7500" dirty="0">
                <a:cs typeface="Times New Roman" panose="02020603050405020304" pitchFamily="18" charset="0"/>
              </a:rPr>
              <a:t>/</a:t>
            </a:r>
            <a:r>
              <a:rPr lang="vi-VN" sz="7500" dirty="0">
                <a:solidFill>
                  <a:srgbClr val="0000FF"/>
                </a:solidFill>
                <a:cs typeface="Times New Roman" panose="02020603050405020304" pitchFamily="18" charset="0"/>
              </a:rPr>
              <a:t>Fe</a:t>
            </a:r>
            <a:r>
              <a:rPr lang="vi-VN" sz="7500" dirty="0">
                <a:cs typeface="Times New Roman" panose="02020603050405020304" pitchFamily="18" charset="0"/>
              </a:rPr>
              <a:t>) = - </a:t>
            </a:r>
            <a:r>
              <a:rPr lang="vi-VN" sz="7500" dirty="0" smtClean="0">
                <a:cs typeface="Times New Roman" panose="02020603050405020304" pitchFamily="18" charset="0"/>
              </a:rPr>
              <a:t>0,44</a:t>
            </a:r>
            <a:r>
              <a:rPr lang="en-US" sz="7500" dirty="0" smtClean="0">
                <a:cs typeface="Times New Roman" panose="02020603050405020304" pitchFamily="18" charset="0"/>
              </a:rPr>
              <a:t> </a:t>
            </a:r>
            <a:r>
              <a:rPr lang="vi-VN" sz="7500" dirty="0" smtClean="0">
                <a:cs typeface="Times New Roman" panose="02020603050405020304" pitchFamily="18" charset="0"/>
              </a:rPr>
              <a:t>V </a:t>
            </a:r>
            <a:r>
              <a:rPr lang="vi-VN" sz="7500" dirty="0">
                <a:cs typeface="Times New Roman" panose="02020603050405020304" pitchFamily="18" charset="0"/>
              </a:rPr>
              <a:t>&lt;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dirty="0">
                <a:cs typeface="Times New Roman" panose="02020603050405020304" pitchFamily="18" charset="0"/>
                <a:sym typeface="Symbol" panose="05050102010706020507" pitchFamily="18" charset="2"/>
              </a:rPr>
              <a:t>(</a:t>
            </a:r>
            <a:r>
              <a:rPr lang="vi-VN" sz="7500" dirty="0">
                <a:solidFill>
                  <a:srgbClr val="FF0000"/>
                </a:solidFill>
                <a:cs typeface="Times New Roman" panose="02020603050405020304" pitchFamily="18" charset="0"/>
                <a:sym typeface="Symbol" panose="05050102010706020507" pitchFamily="18" charset="2"/>
              </a:rPr>
              <a:t>Cd</a:t>
            </a:r>
            <a:r>
              <a:rPr lang="vi-VN" sz="7500" baseline="30000" dirty="0">
                <a:solidFill>
                  <a:srgbClr val="FF0000"/>
                </a:solidFill>
                <a:cs typeface="Times New Roman" panose="02020603050405020304" pitchFamily="18" charset="0"/>
                <a:sym typeface="Symbol" panose="05050102010706020507" pitchFamily="18" charset="2"/>
              </a:rPr>
              <a:t>2+</a:t>
            </a:r>
            <a:r>
              <a:rPr lang="vi-VN" sz="7500" dirty="0">
                <a:solidFill>
                  <a:srgbClr val="FF0000"/>
                </a:solidFill>
                <a:cs typeface="Times New Roman" panose="02020603050405020304" pitchFamily="18" charset="0"/>
                <a:sym typeface="Symbol" panose="05050102010706020507" pitchFamily="18" charset="2"/>
              </a:rPr>
              <a:t> </a:t>
            </a:r>
            <a:r>
              <a:rPr lang="vi-VN" sz="7500" dirty="0">
                <a:cs typeface="Times New Roman" panose="02020603050405020304" pitchFamily="18" charset="0"/>
              </a:rPr>
              <a:t>/</a:t>
            </a:r>
            <a:r>
              <a:rPr lang="vi-VN" sz="7500" dirty="0">
                <a:solidFill>
                  <a:srgbClr val="0000FF"/>
                </a:solidFill>
                <a:cs typeface="Times New Roman" panose="02020603050405020304" pitchFamily="18" charset="0"/>
              </a:rPr>
              <a:t>Cd)</a:t>
            </a:r>
            <a:r>
              <a:rPr lang="vi-VN" sz="7500" dirty="0">
                <a:cs typeface="Times New Roman" panose="02020603050405020304" pitchFamily="18" charset="0"/>
              </a:rPr>
              <a:t> = -</a:t>
            </a:r>
            <a:r>
              <a:rPr lang="vi-VN" sz="7500" dirty="0" smtClean="0">
                <a:cs typeface="Times New Roman" panose="02020603050405020304" pitchFamily="18" charset="0"/>
              </a:rPr>
              <a:t>0,40</a:t>
            </a:r>
            <a:r>
              <a:rPr lang="en-US" sz="7500" dirty="0" smtClean="0">
                <a:cs typeface="Times New Roman" panose="02020603050405020304" pitchFamily="18" charset="0"/>
              </a:rPr>
              <a:t> </a:t>
            </a:r>
            <a:r>
              <a:rPr lang="vi-VN" sz="7500" dirty="0" smtClean="0">
                <a:cs typeface="Times New Roman" panose="02020603050405020304" pitchFamily="18" charset="0"/>
              </a:rPr>
              <a:t>V </a:t>
            </a:r>
            <a:endParaRPr lang="vi-VN" sz="7500" baseline="-25000" dirty="0">
              <a:solidFill>
                <a:srgbClr val="FF0000"/>
              </a:solidFill>
              <a:cs typeface="Times New Roman" panose="02020603050405020304" pitchFamily="18" charset="0"/>
            </a:endParaRPr>
          </a:p>
          <a:p>
            <a:pPr marL="0" indent="0">
              <a:lnSpc>
                <a:spcPct val="160000"/>
              </a:lnSpc>
              <a:buNone/>
            </a:pPr>
            <a:r>
              <a:rPr lang="vi-VN" sz="7500" dirty="0">
                <a:cs typeface="Times New Roman" panose="02020603050405020304" pitchFamily="18" charset="0"/>
              </a:rPr>
              <a:t>Ở đk chuẩn 25</a:t>
            </a:r>
            <a:r>
              <a:rPr lang="vi-VN" sz="7500" baseline="30000" dirty="0">
                <a:cs typeface="Times New Roman" panose="02020603050405020304" pitchFamily="18" charset="0"/>
              </a:rPr>
              <a:t>0</a:t>
            </a:r>
            <a:r>
              <a:rPr lang="vi-VN" sz="7500" dirty="0">
                <a:cs typeface="Times New Roman" panose="02020603050405020304" pitchFamily="18" charset="0"/>
              </a:rPr>
              <a:t>C, pư diễn ra : </a:t>
            </a:r>
            <a:r>
              <a:rPr lang="vi-VN" sz="7200" dirty="0">
                <a:solidFill>
                  <a:srgbClr val="0000FF"/>
                </a:solidFill>
                <a:cs typeface="Times New Roman" panose="02020603050405020304" pitchFamily="18" charset="0"/>
              </a:rPr>
              <a:t>Fe</a:t>
            </a:r>
            <a:r>
              <a:rPr lang="vi-VN" sz="7200" dirty="0">
                <a:cs typeface="Times New Roman" panose="02020603050405020304" pitchFamily="18" charset="0"/>
              </a:rPr>
              <a:t>(r)  + </a:t>
            </a:r>
            <a:r>
              <a:rPr lang="vi-VN" sz="7200" dirty="0">
                <a:solidFill>
                  <a:srgbClr val="FF0000"/>
                </a:solidFill>
                <a:cs typeface="Times New Roman" panose="02020603050405020304" pitchFamily="18" charset="0"/>
              </a:rPr>
              <a:t>Cd</a:t>
            </a:r>
            <a:r>
              <a:rPr lang="vi-VN" sz="7200" baseline="30000" dirty="0">
                <a:solidFill>
                  <a:srgbClr val="FF0000"/>
                </a:solidFill>
                <a:cs typeface="Times New Roman" panose="02020603050405020304" pitchFamily="18" charset="0"/>
              </a:rPr>
              <a:t>2+</a:t>
            </a:r>
            <a:r>
              <a:rPr lang="vi-VN" sz="7200" dirty="0">
                <a:cs typeface="Times New Roman" panose="02020603050405020304" pitchFamily="18" charset="0"/>
              </a:rPr>
              <a:t>(dd)  </a:t>
            </a:r>
            <a:r>
              <a:rPr lang="vi-VN" sz="7200" dirty="0">
                <a:cs typeface="Times New Roman" panose="02020603050405020304" pitchFamily="18" charset="0"/>
                <a:sym typeface="Symbol" panose="05050102010706020507" pitchFamily="18" charset="2"/>
              </a:rPr>
              <a:t>  </a:t>
            </a:r>
            <a:r>
              <a:rPr lang="vi-VN" sz="7200" dirty="0">
                <a:solidFill>
                  <a:srgbClr val="FF0000"/>
                </a:solidFill>
                <a:cs typeface="Times New Roman" panose="02020603050405020304" pitchFamily="18" charset="0"/>
              </a:rPr>
              <a:t>Fe</a:t>
            </a:r>
            <a:r>
              <a:rPr lang="vi-VN" sz="7200" baseline="30000" dirty="0">
                <a:solidFill>
                  <a:srgbClr val="FF0000"/>
                </a:solidFill>
                <a:cs typeface="Times New Roman" panose="02020603050405020304" pitchFamily="18" charset="0"/>
              </a:rPr>
              <a:t>2+</a:t>
            </a:r>
            <a:r>
              <a:rPr lang="vi-VN" sz="7200" dirty="0">
                <a:cs typeface="Times New Roman" panose="02020603050405020304" pitchFamily="18" charset="0"/>
              </a:rPr>
              <a:t>(dd)  +  </a:t>
            </a:r>
            <a:r>
              <a:rPr lang="vi-VN" sz="7200" dirty="0">
                <a:solidFill>
                  <a:srgbClr val="0000FF"/>
                </a:solidFill>
                <a:cs typeface="Times New Roman" panose="02020603050405020304" pitchFamily="18" charset="0"/>
              </a:rPr>
              <a:t>Cd</a:t>
            </a:r>
            <a:r>
              <a:rPr lang="vi-VN" sz="7200" dirty="0">
                <a:cs typeface="Times New Roman" panose="02020603050405020304" pitchFamily="18" charset="0"/>
              </a:rPr>
              <a:t>(r) </a:t>
            </a:r>
            <a:endParaRPr lang="vi-VN" sz="7500" dirty="0">
              <a:cs typeface="Times New Roman" panose="02020603050405020304" pitchFamily="18" charset="0"/>
            </a:endParaRPr>
          </a:p>
          <a:p>
            <a:pPr marL="0" indent="0">
              <a:lnSpc>
                <a:spcPct val="160000"/>
              </a:lnSpc>
              <a:buNone/>
            </a:pPr>
            <a:r>
              <a:rPr lang="vi-VN" sz="7500" b="1" dirty="0">
                <a:cs typeface="Times New Roman" panose="02020603050405020304" pitchFamily="18" charset="0"/>
              </a:rPr>
              <a:t>          </a:t>
            </a:r>
            <a:r>
              <a:rPr lang="vi-VN" sz="7500" b="1" u="sng" dirty="0">
                <a:solidFill>
                  <a:srgbClr val="FF0000"/>
                </a:solidFill>
                <a:cs typeface="Times New Roman" panose="02020603050405020304" pitchFamily="18" charset="0"/>
              </a:rPr>
              <a:t>A</a:t>
            </a:r>
            <a:r>
              <a:rPr lang="vi-VN" sz="7500" b="1" dirty="0">
                <a:solidFill>
                  <a:srgbClr val="FF0000"/>
                </a:solidFill>
                <a:cs typeface="Times New Roman" panose="02020603050405020304" pitchFamily="18" charset="0"/>
              </a:rPr>
              <a:t>NOD</a:t>
            </a:r>
            <a:r>
              <a:rPr lang="vi-VN" sz="7500" dirty="0">
                <a:cs typeface="Times New Roman" panose="02020603050405020304" pitchFamily="18" charset="0"/>
              </a:rPr>
              <a:t>    (-) </a:t>
            </a:r>
            <a:r>
              <a:rPr lang="vi-VN" sz="7500" dirty="0">
                <a:solidFill>
                  <a:srgbClr val="0000FF"/>
                </a:solidFill>
                <a:cs typeface="Times New Roman" panose="02020603050405020304" pitchFamily="18" charset="0"/>
              </a:rPr>
              <a:t>Fe</a:t>
            </a:r>
            <a:r>
              <a:rPr lang="vi-VN" sz="7500" dirty="0">
                <a:cs typeface="Times New Roman" panose="02020603050405020304" pitchFamily="18" charset="0"/>
              </a:rPr>
              <a:t> | </a:t>
            </a:r>
            <a:r>
              <a:rPr lang="vi-VN" sz="7500" dirty="0">
                <a:solidFill>
                  <a:srgbClr val="FF0000"/>
                </a:solidFill>
                <a:cs typeface="Times New Roman" panose="02020603050405020304" pitchFamily="18" charset="0"/>
              </a:rPr>
              <a:t>Fe</a:t>
            </a:r>
            <a:r>
              <a:rPr lang="vi-VN" sz="7500" baseline="30000" dirty="0">
                <a:solidFill>
                  <a:srgbClr val="FF0000"/>
                </a:solidFill>
                <a:cs typeface="Times New Roman" panose="02020603050405020304" pitchFamily="18" charset="0"/>
              </a:rPr>
              <a:t>2+</a:t>
            </a:r>
            <a:r>
              <a:rPr lang="vi-VN" sz="7500" baseline="30000" dirty="0">
                <a:cs typeface="Times New Roman" panose="02020603050405020304" pitchFamily="18" charset="0"/>
              </a:rPr>
              <a:t> </a:t>
            </a:r>
            <a:r>
              <a:rPr lang="vi-VN" sz="7500" dirty="0">
                <a:cs typeface="Times New Roman" panose="02020603050405020304" pitchFamily="18" charset="0"/>
              </a:rPr>
              <a:t>1M  | | </a:t>
            </a:r>
            <a:r>
              <a:rPr lang="vi-VN" sz="7500" dirty="0">
                <a:solidFill>
                  <a:srgbClr val="FF0000"/>
                </a:solidFill>
                <a:cs typeface="Times New Roman" panose="02020603050405020304" pitchFamily="18" charset="0"/>
              </a:rPr>
              <a:t>Cd</a:t>
            </a:r>
            <a:r>
              <a:rPr lang="vi-VN" sz="7500" baseline="30000" dirty="0">
                <a:solidFill>
                  <a:srgbClr val="FF0000"/>
                </a:solidFill>
                <a:cs typeface="Times New Roman" panose="02020603050405020304" pitchFamily="18" charset="0"/>
              </a:rPr>
              <a:t>2+</a:t>
            </a:r>
            <a:r>
              <a:rPr lang="vi-VN" sz="7500" baseline="30000" dirty="0">
                <a:cs typeface="Times New Roman" panose="02020603050405020304" pitchFamily="18" charset="0"/>
              </a:rPr>
              <a:t> </a:t>
            </a:r>
            <a:r>
              <a:rPr lang="vi-VN" sz="7500" dirty="0">
                <a:cs typeface="Times New Roman" panose="02020603050405020304" pitchFamily="18" charset="0"/>
              </a:rPr>
              <a:t>1M |</a:t>
            </a:r>
            <a:r>
              <a:rPr lang="vi-VN" sz="7500" dirty="0">
                <a:solidFill>
                  <a:srgbClr val="0000FF"/>
                </a:solidFill>
                <a:cs typeface="Times New Roman" panose="02020603050405020304" pitchFamily="18" charset="0"/>
              </a:rPr>
              <a:t> Cd</a:t>
            </a:r>
            <a:r>
              <a:rPr lang="vi-VN" sz="7500" dirty="0">
                <a:cs typeface="Times New Roman" panose="02020603050405020304" pitchFamily="18" charset="0"/>
              </a:rPr>
              <a:t> (+)     </a:t>
            </a:r>
            <a:r>
              <a:rPr lang="vi-VN" sz="7500" b="1" u="sng" dirty="0">
                <a:solidFill>
                  <a:srgbClr val="0000CC"/>
                </a:solidFill>
                <a:cs typeface="Times New Roman" panose="02020603050405020304" pitchFamily="18" charset="0"/>
              </a:rPr>
              <a:t>C</a:t>
            </a:r>
            <a:r>
              <a:rPr lang="vi-VN" sz="7500" b="1" dirty="0">
                <a:solidFill>
                  <a:srgbClr val="0000CC"/>
                </a:solidFill>
                <a:cs typeface="Times New Roman" panose="02020603050405020304" pitchFamily="18" charset="0"/>
              </a:rPr>
              <a:t>ATOD</a:t>
            </a:r>
          </a:p>
          <a:p>
            <a:pPr marL="0" indent="0">
              <a:lnSpc>
                <a:spcPct val="160000"/>
              </a:lnSpc>
              <a:buNone/>
            </a:pPr>
            <a:r>
              <a:rPr lang="vi-VN" sz="7500" dirty="0">
                <a:solidFill>
                  <a:srgbClr val="0000FF"/>
                </a:solidFill>
                <a:cs typeface="Times New Roman" panose="02020603050405020304" pitchFamily="18" charset="0"/>
              </a:rPr>
              <a:t> </a:t>
            </a:r>
            <a:r>
              <a:rPr lang="vi-VN" sz="7500" dirty="0">
                <a:cs typeface="Times New Roman" panose="02020603050405020304" pitchFamily="18" charset="0"/>
              </a:rPr>
              <a:t>QT </a:t>
            </a:r>
            <a:r>
              <a:rPr lang="vi-VN" sz="7500" u="sng" dirty="0">
                <a:solidFill>
                  <a:srgbClr val="FF0000"/>
                </a:solidFill>
                <a:cs typeface="Times New Roman" panose="02020603050405020304" pitchFamily="18" charset="0"/>
              </a:rPr>
              <a:t>O</a:t>
            </a:r>
            <a:r>
              <a:rPr lang="vi-VN" sz="7500" dirty="0">
                <a:solidFill>
                  <a:srgbClr val="FF0000"/>
                </a:solidFill>
                <a:cs typeface="Times New Roman" panose="02020603050405020304" pitchFamily="18" charset="0"/>
              </a:rPr>
              <a:t>xy hóa</a:t>
            </a:r>
            <a:r>
              <a:rPr lang="vi-VN" sz="7500" dirty="0">
                <a:cs typeface="Times New Roman" panose="02020603050405020304" pitchFamily="18" charset="0"/>
              </a:rPr>
              <a:t>: </a:t>
            </a:r>
            <a:r>
              <a:rPr lang="vi-VN" sz="7500" dirty="0">
                <a:solidFill>
                  <a:srgbClr val="0000FF"/>
                </a:solidFill>
                <a:cs typeface="Times New Roman" panose="02020603050405020304" pitchFamily="18" charset="0"/>
              </a:rPr>
              <a:t>  Fe</a:t>
            </a:r>
            <a:r>
              <a:rPr lang="vi-VN" sz="7500" dirty="0">
                <a:cs typeface="Times New Roman" panose="02020603050405020304" pitchFamily="18" charset="0"/>
              </a:rPr>
              <a:t>  - 2e</a:t>
            </a:r>
            <a:r>
              <a:rPr lang="vi-VN" sz="7500" dirty="0">
                <a:solidFill>
                  <a:srgbClr val="FF0000"/>
                </a:solidFill>
                <a:cs typeface="Times New Roman" panose="02020603050405020304" pitchFamily="18" charset="0"/>
              </a:rPr>
              <a:t> </a:t>
            </a:r>
            <a:r>
              <a:rPr lang="vi-VN" sz="7500" dirty="0">
                <a:cs typeface="Times New Roman" panose="02020603050405020304" pitchFamily="18" charset="0"/>
                <a:sym typeface="Symbol" panose="05050102010706020507" pitchFamily="18" charset="2"/>
              </a:rPr>
              <a:t></a:t>
            </a:r>
            <a:r>
              <a:rPr lang="vi-VN" sz="7500" dirty="0">
                <a:solidFill>
                  <a:srgbClr val="FF0000"/>
                </a:solidFill>
                <a:cs typeface="Times New Roman" panose="02020603050405020304" pitchFamily="18" charset="0"/>
                <a:sym typeface="Symbol" panose="05050102010706020507" pitchFamily="18" charset="2"/>
              </a:rPr>
              <a:t> </a:t>
            </a:r>
            <a:r>
              <a:rPr lang="vi-VN" sz="7500" dirty="0">
                <a:solidFill>
                  <a:srgbClr val="FF0000"/>
                </a:solidFill>
                <a:cs typeface="Times New Roman" panose="02020603050405020304" pitchFamily="18" charset="0"/>
              </a:rPr>
              <a:t>Fe</a:t>
            </a:r>
            <a:r>
              <a:rPr lang="vi-VN" sz="7500" baseline="30000" dirty="0">
                <a:solidFill>
                  <a:srgbClr val="FF0000"/>
                </a:solidFill>
                <a:cs typeface="Times New Roman" panose="02020603050405020304" pitchFamily="18" charset="0"/>
              </a:rPr>
              <a:t>2+</a:t>
            </a:r>
            <a:r>
              <a:rPr lang="vi-VN" sz="7500" baseline="30000" dirty="0">
                <a:cs typeface="Times New Roman" panose="02020603050405020304" pitchFamily="18" charset="0"/>
              </a:rPr>
              <a:t>    </a:t>
            </a:r>
            <a:r>
              <a:rPr lang="vi-VN" sz="7500" dirty="0">
                <a:cs typeface="Times New Roman" panose="02020603050405020304" pitchFamily="18" charset="0"/>
              </a:rPr>
              <a:t>;</a:t>
            </a:r>
            <a:r>
              <a:rPr lang="vi-VN" sz="7500" baseline="30000" dirty="0">
                <a:cs typeface="Times New Roman" panose="02020603050405020304" pitchFamily="18" charset="0"/>
              </a:rPr>
              <a:t>       </a:t>
            </a:r>
            <a:r>
              <a:rPr lang="vi-VN" sz="7500" dirty="0">
                <a:solidFill>
                  <a:srgbClr val="FF0000"/>
                </a:solidFill>
                <a:cs typeface="Times New Roman" panose="02020603050405020304" pitchFamily="18" charset="0"/>
              </a:rPr>
              <a:t>Cd</a:t>
            </a:r>
            <a:r>
              <a:rPr lang="vi-VN" sz="8000" baseline="30000" dirty="0">
                <a:solidFill>
                  <a:srgbClr val="FF0000"/>
                </a:solidFill>
                <a:cs typeface="Times New Roman" panose="02020603050405020304" pitchFamily="18" charset="0"/>
              </a:rPr>
              <a:t>2+</a:t>
            </a:r>
            <a:r>
              <a:rPr lang="vi-VN" sz="8000" dirty="0">
                <a:solidFill>
                  <a:srgbClr val="FF0000"/>
                </a:solidFill>
                <a:cs typeface="Times New Roman" panose="02020603050405020304" pitchFamily="18" charset="0"/>
              </a:rPr>
              <a:t> </a:t>
            </a:r>
            <a:r>
              <a:rPr lang="vi-VN" sz="8000" dirty="0">
                <a:cs typeface="Times New Roman" panose="02020603050405020304" pitchFamily="18" charset="0"/>
              </a:rPr>
              <a:t>+ 2e </a:t>
            </a:r>
            <a:r>
              <a:rPr lang="vi-VN" sz="8800" dirty="0">
                <a:cs typeface="Times New Roman" panose="02020603050405020304" pitchFamily="18" charset="0"/>
                <a:sym typeface="Symbol" panose="05050102010706020507" pitchFamily="18" charset="2"/>
              </a:rPr>
              <a:t></a:t>
            </a:r>
            <a:r>
              <a:rPr lang="vi-VN" sz="8000" dirty="0">
                <a:solidFill>
                  <a:srgbClr val="0000FF"/>
                </a:solidFill>
                <a:cs typeface="Times New Roman" panose="02020603050405020304" pitchFamily="18" charset="0"/>
              </a:rPr>
              <a:t>   Cd        </a:t>
            </a:r>
            <a:r>
              <a:rPr lang="vi-VN" sz="7500" dirty="0">
                <a:cs typeface="Times New Roman" panose="02020603050405020304" pitchFamily="18" charset="0"/>
              </a:rPr>
              <a:t>: QT </a:t>
            </a:r>
            <a:r>
              <a:rPr lang="vi-VN" sz="7500" u="sng" dirty="0">
                <a:solidFill>
                  <a:srgbClr val="0000CC"/>
                </a:solidFill>
                <a:cs typeface="Times New Roman" panose="02020603050405020304" pitchFamily="18" charset="0"/>
              </a:rPr>
              <a:t>K</a:t>
            </a:r>
            <a:r>
              <a:rPr lang="vi-VN" sz="7500" dirty="0">
                <a:solidFill>
                  <a:srgbClr val="0000CC"/>
                </a:solidFill>
                <a:cs typeface="Times New Roman" panose="02020603050405020304" pitchFamily="18" charset="0"/>
              </a:rPr>
              <a:t>hử</a:t>
            </a:r>
            <a:r>
              <a:rPr lang="vi-VN" sz="7500" baseline="30000" dirty="0">
                <a:cs typeface="Times New Roman" panose="02020603050405020304" pitchFamily="18" charset="0"/>
              </a:rPr>
              <a:t> </a:t>
            </a:r>
          </a:p>
          <a:p>
            <a:pPr marL="0" indent="0">
              <a:lnSpc>
                <a:spcPct val="160000"/>
              </a:lnSpc>
              <a:buNone/>
            </a:pPr>
            <a:r>
              <a:rPr lang="vi-VN" sz="7500" dirty="0">
                <a:cs typeface="Times New Roman" panose="02020603050405020304" pitchFamily="18" charset="0"/>
              </a:rPr>
              <a:t>E</a:t>
            </a:r>
            <a:r>
              <a:rPr lang="vi-VN" sz="7500" baseline="30000" dirty="0">
                <a:cs typeface="Times New Roman" panose="02020603050405020304" pitchFamily="18" charset="0"/>
              </a:rPr>
              <a:t>0</a:t>
            </a:r>
            <a:r>
              <a:rPr lang="vi-VN" sz="7500" dirty="0">
                <a:cs typeface="Times New Roman" panose="02020603050405020304" pitchFamily="18" charset="0"/>
              </a:rPr>
              <a:t> = </a:t>
            </a:r>
            <a:r>
              <a:rPr lang="vi-VN" sz="7500" dirty="0">
                <a:cs typeface="Times New Roman" panose="02020603050405020304" pitchFamily="18" charset="0"/>
                <a:sym typeface="Symbol" panose="05050102010706020507" pitchFamily="18" charset="2"/>
              </a:rPr>
              <a:t></a:t>
            </a:r>
            <a:r>
              <a:rPr lang="vi-VN" sz="7500" baseline="30000" dirty="0">
                <a:cs typeface="Times New Roman" panose="02020603050405020304" pitchFamily="18" charset="0"/>
                <a:sym typeface="Symbol" panose="05050102010706020507" pitchFamily="18" charset="2"/>
              </a:rPr>
              <a:t>o</a:t>
            </a:r>
            <a:r>
              <a:rPr lang="vi-VN" sz="7500" baseline="-25000" dirty="0">
                <a:cs typeface="Times New Roman" panose="02020603050405020304" pitchFamily="18" charset="0"/>
                <a:sym typeface="Symbol" panose="05050102010706020507" pitchFamily="18" charset="2"/>
              </a:rPr>
              <a:t>+</a:t>
            </a:r>
            <a:r>
              <a:rPr lang="vi-VN" sz="7500" dirty="0">
                <a:cs typeface="Times New Roman" panose="02020603050405020304" pitchFamily="18" charset="0"/>
                <a:sym typeface="Symbol" panose="05050102010706020507" pitchFamily="18" charset="2"/>
              </a:rPr>
              <a:t> - </a:t>
            </a:r>
            <a:r>
              <a:rPr lang="vi-VN" sz="7500" baseline="30000" dirty="0">
                <a:cs typeface="Times New Roman" panose="02020603050405020304" pitchFamily="18" charset="0"/>
                <a:sym typeface="Symbol" panose="05050102010706020507" pitchFamily="18" charset="2"/>
              </a:rPr>
              <a:t>o</a:t>
            </a:r>
            <a:r>
              <a:rPr lang="vi-VN" sz="7500" baseline="-25000" dirty="0">
                <a:cs typeface="Times New Roman" panose="02020603050405020304" pitchFamily="18" charset="0"/>
                <a:sym typeface="Symbol" panose="05050102010706020507" pitchFamily="18" charset="2"/>
              </a:rPr>
              <a:t>-</a:t>
            </a:r>
            <a:r>
              <a:rPr lang="vi-VN" sz="7500" dirty="0">
                <a:cs typeface="Times New Roman" panose="02020603050405020304" pitchFamily="18" charset="0"/>
                <a:sym typeface="Symbol" panose="05050102010706020507" pitchFamily="18" charset="2"/>
              </a:rPr>
              <a:t> = 0 – (-0,04) = </a:t>
            </a:r>
            <a:r>
              <a:rPr lang="vi-VN" sz="7500" dirty="0">
                <a:solidFill>
                  <a:srgbClr val="9933FF"/>
                </a:solidFill>
                <a:cs typeface="Times New Roman" panose="02020603050405020304" pitchFamily="18" charset="0"/>
                <a:sym typeface="Symbol" panose="05050102010706020507" pitchFamily="18" charset="2"/>
              </a:rPr>
              <a:t>0,04 [V]</a:t>
            </a:r>
          </a:p>
          <a:p>
            <a:pPr marL="0" indent="0">
              <a:lnSpc>
                <a:spcPct val="160000"/>
              </a:lnSpc>
              <a:buNone/>
            </a:pPr>
            <a:r>
              <a:rPr lang="vi-VN" sz="7500" dirty="0">
                <a:cs typeface="Times New Roman" panose="02020603050405020304" pitchFamily="18" charset="0"/>
                <a:sym typeface="Symbol" panose="05050102010706020507" pitchFamily="18" charset="2"/>
              </a:rPr>
              <a:t>G</a:t>
            </a:r>
            <a:r>
              <a:rPr lang="vi-VN" sz="7500" baseline="30000" dirty="0">
                <a:cs typeface="Times New Roman" panose="02020603050405020304" pitchFamily="18" charset="0"/>
                <a:sym typeface="Symbol" panose="05050102010706020507" pitchFamily="18" charset="2"/>
              </a:rPr>
              <a:t>0</a:t>
            </a:r>
            <a:r>
              <a:rPr lang="vi-VN" sz="7500" baseline="-25000" dirty="0">
                <a:cs typeface="Times New Roman" panose="02020603050405020304" pitchFamily="18" charset="0"/>
                <a:sym typeface="Symbol" panose="05050102010706020507" pitchFamily="18" charset="2"/>
              </a:rPr>
              <a:t>298</a:t>
            </a:r>
            <a:r>
              <a:rPr lang="vi-VN" sz="7500" dirty="0">
                <a:cs typeface="Times New Roman" panose="02020603050405020304" pitchFamily="18" charset="0"/>
                <a:sym typeface="Symbol" panose="05050102010706020507" pitchFamily="18" charset="2"/>
              </a:rPr>
              <a:t>= -nE</a:t>
            </a:r>
            <a:r>
              <a:rPr lang="vi-VN" sz="7500" baseline="30000" dirty="0">
                <a:cs typeface="Times New Roman" panose="02020603050405020304" pitchFamily="18" charset="0"/>
                <a:sym typeface="Symbol" panose="05050102010706020507" pitchFamily="18" charset="2"/>
              </a:rPr>
              <a:t>0</a:t>
            </a:r>
            <a:r>
              <a:rPr lang="vi-VN" sz="7500" dirty="0">
                <a:cs typeface="Times New Roman" panose="02020603050405020304" pitchFamily="18" charset="0"/>
                <a:sym typeface="Symbol" panose="05050102010706020507" pitchFamily="18" charset="2"/>
              </a:rPr>
              <a:t>F= -2[mol].0,04</a:t>
            </a:r>
            <a:r>
              <a:rPr lang="vi-VN" sz="7500" dirty="0">
                <a:cs typeface="Times New Roman" panose="02020603050405020304" pitchFamily="18" charset="0"/>
              </a:rPr>
              <a:t> [V].96500[J/Vmol] = - </a:t>
            </a:r>
            <a:r>
              <a:rPr lang="vi-VN" sz="7500" dirty="0" smtClean="0">
                <a:cs typeface="Times New Roman" panose="02020603050405020304" pitchFamily="18" charset="0"/>
              </a:rPr>
              <a:t>7720</a:t>
            </a:r>
            <a:r>
              <a:rPr lang="en-US" sz="7500" dirty="0" smtClean="0">
                <a:cs typeface="Times New Roman" panose="02020603050405020304" pitchFamily="18" charset="0"/>
              </a:rPr>
              <a:t> </a:t>
            </a:r>
            <a:r>
              <a:rPr lang="vi-VN" sz="7500" dirty="0" smtClean="0">
                <a:cs typeface="Times New Roman" panose="02020603050405020304" pitchFamily="18" charset="0"/>
              </a:rPr>
              <a:t>J</a:t>
            </a:r>
            <a:r>
              <a:rPr lang="vi-VN" sz="7500" dirty="0">
                <a:cs typeface="Times New Roman" panose="02020603050405020304" pitchFamily="18" charset="0"/>
              </a:rPr>
              <a:t>= </a:t>
            </a:r>
            <a:r>
              <a:rPr lang="vi-VN" sz="7500" dirty="0">
                <a:solidFill>
                  <a:srgbClr val="9933FF"/>
                </a:solidFill>
                <a:cs typeface="Times New Roman" panose="02020603050405020304" pitchFamily="18" charset="0"/>
              </a:rPr>
              <a:t>- 7,72 kJ</a:t>
            </a:r>
          </a:p>
          <a:p>
            <a:pPr marL="0" indent="0">
              <a:lnSpc>
                <a:spcPct val="160000"/>
              </a:lnSpc>
              <a:buNone/>
            </a:pPr>
            <a:r>
              <a:rPr lang="vi-VN" sz="7500" dirty="0">
                <a:cs typeface="Times New Roman" panose="02020603050405020304" pitchFamily="18" charset="0"/>
              </a:rPr>
              <a:t>lgK</a:t>
            </a:r>
            <a:r>
              <a:rPr lang="vi-VN" sz="7500" baseline="-25000" dirty="0">
                <a:cs typeface="Times New Roman" panose="02020603050405020304" pitchFamily="18" charset="0"/>
              </a:rPr>
              <a:t>298</a:t>
            </a:r>
            <a:r>
              <a:rPr lang="vi-VN" sz="7500" dirty="0">
                <a:cs typeface="Times New Roman" panose="02020603050405020304" pitchFamily="18" charset="0"/>
              </a:rPr>
              <a:t> = nE</a:t>
            </a:r>
            <a:r>
              <a:rPr lang="vi-VN" sz="7500" baseline="30000" dirty="0">
                <a:cs typeface="Times New Roman" panose="02020603050405020304" pitchFamily="18" charset="0"/>
              </a:rPr>
              <a:t>0</a:t>
            </a:r>
            <a:r>
              <a:rPr lang="vi-VN" sz="7500" dirty="0">
                <a:cs typeface="Times New Roman" panose="02020603050405020304" pitchFamily="18" charset="0"/>
              </a:rPr>
              <a:t>/0,059 = 2.0,04/0,059 = 1,36 </a:t>
            </a:r>
            <a:r>
              <a:rPr lang="vi-VN" sz="7500" dirty="0">
                <a:cs typeface="Times New Roman" panose="02020603050405020304" pitchFamily="18" charset="0"/>
                <a:sym typeface="Symbol" panose="05050102010706020507" pitchFamily="18" charset="2"/>
              </a:rPr>
              <a:t> </a:t>
            </a:r>
            <a:r>
              <a:rPr lang="vi-VN" sz="7500" dirty="0">
                <a:solidFill>
                  <a:srgbClr val="9933FF"/>
                </a:solidFill>
                <a:cs typeface="Times New Roman" panose="02020603050405020304" pitchFamily="18" charset="0"/>
              </a:rPr>
              <a:t>K</a:t>
            </a:r>
            <a:r>
              <a:rPr lang="vi-VN" sz="7500" baseline="-25000" dirty="0">
                <a:solidFill>
                  <a:srgbClr val="9933FF"/>
                </a:solidFill>
                <a:cs typeface="Times New Roman" panose="02020603050405020304" pitchFamily="18" charset="0"/>
              </a:rPr>
              <a:t>298</a:t>
            </a:r>
            <a:r>
              <a:rPr lang="vi-VN" sz="7500" dirty="0">
                <a:solidFill>
                  <a:srgbClr val="9933FF"/>
                </a:solidFill>
                <a:cs typeface="Times New Roman" panose="02020603050405020304" pitchFamily="18" charset="0"/>
              </a:rPr>
              <a:t> = 10</a:t>
            </a:r>
            <a:r>
              <a:rPr lang="vi-VN" sz="7500" baseline="30000" dirty="0">
                <a:solidFill>
                  <a:srgbClr val="9933FF"/>
                </a:solidFill>
                <a:cs typeface="Times New Roman" panose="02020603050405020304" pitchFamily="18" charset="0"/>
              </a:rPr>
              <a:t>1,36</a:t>
            </a:r>
            <a:r>
              <a:rPr lang="vi-VN" sz="7500" dirty="0">
                <a:solidFill>
                  <a:srgbClr val="9933FF"/>
                </a:solidFill>
                <a:cs typeface="Times New Roman" panose="02020603050405020304" pitchFamily="18" charset="0"/>
              </a:rPr>
              <a:t>    ở 25</a:t>
            </a:r>
            <a:r>
              <a:rPr lang="vi-VN" sz="7500" baseline="30000" dirty="0">
                <a:solidFill>
                  <a:srgbClr val="9933FF"/>
                </a:solidFill>
                <a:cs typeface="Times New Roman" panose="02020603050405020304" pitchFamily="18" charset="0"/>
              </a:rPr>
              <a:t>0</a:t>
            </a:r>
            <a:r>
              <a:rPr lang="vi-VN" sz="7500" dirty="0">
                <a:solidFill>
                  <a:srgbClr val="9933FF"/>
                </a:solidFill>
                <a:cs typeface="Times New Roman" panose="02020603050405020304" pitchFamily="18" charset="0"/>
              </a:rPr>
              <a:t>C</a:t>
            </a:r>
          </a:p>
          <a:p>
            <a:pPr marL="0" indent="0">
              <a:lnSpc>
                <a:spcPct val="160000"/>
              </a:lnSpc>
              <a:buNone/>
            </a:pPr>
            <a:r>
              <a:rPr lang="vi-VN" sz="7500" dirty="0">
                <a:cs typeface="Times New Roman" panose="02020603050405020304" pitchFamily="18" charset="0"/>
                <a:sym typeface="Symbol" panose="05050102010706020507" pitchFamily="18" charset="2"/>
              </a:rPr>
              <a:t> </a:t>
            </a:r>
            <a:r>
              <a:rPr lang="vi-VN" sz="7500" dirty="0">
                <a:solidFill>
                  <a:srgbClr val="9933FF"/>
                </a:solidFill>
                <a:cs typeface="Times New Roman" panose="02020603050405020304" pitchFamily="18" charset="0"/>
                <a:sym typeface="Symbol" panose="05050102010706020507" pitchFamily="18" charset="2"/>
              </a:rPr>
              <a:t>Phản ứng thuận nghịch</a:t>
            </a:r>
            <a:endParaRPr lang="vi-VN" sz="7500" dirty="0">
              <a:solidFill>
                <a:srgbClr val="9933FF"/>
              </a:solidFill>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715395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D7692-68E7-46CE-A778-8387BAE27F54}"/>
              </a:ext>
            </a:extLst>
          </p:cNvPr>
          <p:cNvSpPr>
            <a:spLocks noGrp="1"/>
          </p:cNvSpPr>
          <p:nvPr>
            <p:ph idx="1"/>
          </p:nvPr>
        </p:nvSpPr>
        <p:spPr>
          <a:xfrm>
            <a:off x="402672" y="427840"/>
            <a:ext cx="11501306" cy="6241408"/>
          </a:xfrm>
        </p:spPr>
        <p:txBody>
          <a:bodyPr>
            <a:normAutofit fontScale="70000" lnSpcReduction="20000"/>
          </a:bodyPr>
          <a:lstStyle/>
          <a:p>
            <a:pPr marL="0" lvl="0" indent="0">
              <a:lnSpc>
                <a:spcPct val="120000"/>
              </a:lnSpc>
              <a:buNone/>
            </a:pPr>
            <a:r>
              <a:rPr lang="en-US" sz="4600" b="1" dirty="0" err="1">
                <a:latin typeface="Arial" panose="020B0604020202020204" pitchFamily="34" charset="0"/>
                <a:cs typeface="Arial" panose="020B0604020202020204" pitchFamily="34" charset="0"/>
              </a:rPr>
              <a:t>Câu</a:t>
            </a:r>
            <a:r>
              <a:rPr lang="en-US" sz="4600" b="1" dirty="0">
                <a:latin typeface="Arial" panose="020B0604020202020204" pitchFamily="34" charset="0"/>
                <a:cs typeface="Arial" panose="020B0604020202020204" pitchFamily="34" charset="0"/>
              </a:rPr>
              <a:t> </a:t>
            </a:r>
            <a:r>
              <a:rPr lang="en-US" sz="4600" b="1" dirty="0" smtClean="0">
                <a:latin typeface="Arial" panose="020B0604020202020204" pitchFamily="34" charset="0"/>
                <a:cs typeface="Arial" panose="020B0604020202020204" pitchFamily="34" charset="0"/>
              </a:rPr>
              <a:t>32</a:t>
            </a:r>
            <a:r>
              <a:rPr lang="en-US" sz="4600" dirty="0" smtClean="0">
                <a:latin typeface="Arial" panose="020B0604020202020204" pitchFamily="34" charset="0"/>
                <a:cs typeface="Arial" panose="020B0604020202020204" pitchFamily="34" charset="0"/>
              </a:rPr>
              <a:t>. </a:t>
            </a:r>
            <a:r>
              <a:rPr lang="vi-VN" sz="4100" dirty="0">
                <a:latin typeface="Arial" panose="020B0604020202020204" pitchFamily="34" charset="0"/>
                <a:cs typeface="Arial" panose="020B0604020202020204" pitchFamily="34" charset="0"/>
              </a:rPr>
              <a:t>Một pin gồm điện cực hidro</a:t>
            </a:r>
            <a:r>
              <a:rPr lang="en-US" sz="4100" dirty="0">
                <a:latin typeface="Arial" panose="020B0604020202020204" pitchFamily="34" charset="0"/>
                <a:cs typeface="Arial" panose="020B0604020202020204" pitchFamily="34" charset="0"/>
              </a:rPr>
              <a:t>:</a:t>
            </a:r>
            <a:r>
              <a:rPr lang="vi-VN" sz="4100" dirty="0">
                <a:latin typeface="Arial" panose="020B0604020202020204" pitchFamily="34" charset="0"/>
                <a:cs typeface="Arial" panose="020B0604020202020204" pitchFamily="34" charset="0"/>
              </a:rPr>
              <a:t> Pt│</a:t>
            </a:r>
            <a:r>
              <a:rPr lang="vi-VN" sz="4100" dirty="0">
                <a:solidFill>
                  <a:srgbClr val="0000FF"/>
                </a:solidFill>
                <a:latin typeface="Arial" panose="020B0604020202020204" pitchFamily="34" charset="0"/>
                <a:cs typeface="Arial" panose="020B0604020202020204" pitchFamily="34" charset="0"/>
              </a:rPr>
              <a:t>H</a:t>
            </a:r>
            <a:r>
              <a:rPr lang="vi-VN" sz="4100" baseline="-25000" dirty="0">
                <a:solidFill>
                  <a:srgbClr val="0000FF"/>
                </a:solidFill>
                <a:latin typeface="Arial" panose="020B0604020202020204" pitchFamily="34" charset="0"/>
                <a:cs typeface="Arial" panose="020B0604020202020204" pitchFamily="34" charset="0"/>
              </a:rPr>
              <a:t>2</a:t>
            </a:r>
            <a:r>
              <a:rPr lang="vi-VN" sz="4100" dirty="0">
                <a:latin typeface="Arial" panose="020B0604020202020204" pitchFamily="34" charset="0"/>
                <a:cs typeface="Arial" panose="020B0604020202020204" pitchFamily="34" charset="0"/>
              </a:rPr>
              <a:t>(k) 0,1atm│</a:t>
            </a:r>
            <a:r>
              <a:rPr lang="vi-VN" sz="4100" dirty="0">
                <a:solidFill>
                  <a:srgbClr val="FF0000"/>
                </a:solidFill>
                <a:latin typeface="Arial" panose="020B0604020202020204" pitchFamily="34" charset="0"/>
                <a:cs typeface="Arial" panose="020B0604020202020204" pitchFamily="34" charset="0"/>
              </a:rPr>
              <a:t>H</a:t>
            </a:r>
            <a:r>
              <a:rPr lang="vi-VN" sz="4100" baseline="30000" dirty="0">
                <a:solidFill>
                  <a:srgbClr val="FF0000"/>
                </a:solidFill>
                <a:latin typeface="Arial" panose="020B0604020202020204" pitchFamily="34" charset="0"/>
                <a:cs typeface="Arial" panose="020B0604020202020204" pitchFamily="34" charset="0"/>
              </a:rPr>
              <a:t>+</a:t>
            </a:r>
            <a:r>
              <a:rPr lang="vi-VN" sz="4100" dirty="0">
                <a:latin typeface="Arial" panose="020B0604020202020204" pitchFamily="34" charset="0"/>
                <a:cs typeface="Arial" panose="020B0604020202020204" pitchFamily="34" charset="0"/>
              </a:rPr>
              <a:t>(dd) 0,1M và một điện cực </a:t>
            </a:r>
            <a:r>
              <a:rPr lang="en-US" sz="4100" dirty="0">
                <a:latin typeface="Arial" panose="020B0604020202020204" pitchFamily="34" charset="0"/>
                <a:cs typeface="Arial" panose="020B0604020202020204" pitchFamily="34" charset="0"/>
              </a:rPr>
              <a:t>n</a:t>
            </a:r>
            <a:r>
              <a:rPr lang="vi-VN" sz="4100" dirty="0">
                <a:latin typeface="Arial" panose="020B0604020202020204" pitchFamily="34" charset="0"/>
                <a:cs typeface="Arial" panose="020B0604020202020204" pitchFamily="34" charset="0"/>
              </a:rPr>
              <a:t>iken</a:t>
            </a:r>
            <a:r>
              <a:rPr lang="en-US" sz="4100" dirty="0">
                <a:latin typeface="Arial" panose="020B0604020202020204" pitchFamily="34" charset="0"/>
                <a:cs typeface="Arial" panose="020B0604020202020204" pitchFamily="34" charset="0"/>
              </a:rPr>
              <a:t>:</a:t>
            </a:r>
            <a:r>
              <a:rPr lang="vi-VN" sz="4100" dirty="0">
                <a:latin typeface="Arial" panose="020B0604020202020204" pitchFamily="34" charset="0"/>
                <a:cs typeface="Arial" panose="020B0604020202020204" pitchFamily="34" charset="0"/>
              </a:rPr>
              <a:t> </a:t>
            </a:r>
            <a:r>
              <a:rPr lang="vi-VN" sz="4100" dirty="0">
                <a:solidFill>
                  <a:srgbClr val="0000FF"/>
                </a:solidFill>
                <a:latin typeface="Arial" panose="020B0604020202020204" pitchFamily="34" charset="0"/>
                <a:cs typeface="Arial" panose="020B0604020202020204" pitchFamily="34" charset="0"/>
              </a:rPr>
              <a:t>Ni</a:t>
            </a:r>
            <a:r>
              <a:rPr lang="vi-VN" sz="4100" dirty="0">
                <a:latin typeface="Arial" panose="020B0604020202020204" pitchFamily="34" charset="0"/>
                <a:cs typeface="Arial" panose="020B0604020202020204" pitchFamily="34" charset="0"/>
              </a:rPr>
              <a:t>│</a:t>
            </a:r>
            <a:r>
              <a:rPr lang="vi-VN" sz="4100" dirty="0">
                <a:solidFill>
                  <a:srgbClr val="FF0000"/>
                </a:solidFill>
                <a:latin typeface="Arial" panose="020B0604020202020204" pitchFamily="34" charset="0"/>
                <a:cs typeface="Arial" panose="020B0604020202020204" pitchFamily="34" charset="0"/>
              </a:rPr>
              <a:t>Ni</a:t>
            </a:r>
            <a:r>
              <a:rPr lang="vi-VN" sz="4100" baseline="30000" dirty="0">
                <a:solidFill>
                  <a:srgbClr val="FF0000"/>
                </a:solidFill>
                <a:latin typeface="Arial" panose="020B0604020202020204" pitchFamily="34" charset="0"/>
                <a:cs typeface="Arial" panose="020B0604020202020204" pitchFamily="34" charset="0"/>
              </a:rPr>
              <a:t>2+</a:t>
            </a:r>
            <a:r>
              <a:rPr lang="vi-VN" sz="4100" dirty="0">
                <a:latin typeface="Arial" panose="020B0604020202020204" pitchFamily="34" charset="0"/>
                <a:cs typeface="Arial" panose="020B0604020202020204" pitchFamily="34" charset="0"/>
              </a:rPr>
              <a:t>(dd) 0,01M ở 25</a:t>
            </a:r>
            <a:r>
              <a:rPr lang="vi-VN" sz="4100" baseline="30000" dirty="0">
                <a:latin typeface="Arial" panose="020B0604020202020204" pitchFamily="34" charset="0"/>
                <a:cs typeface="Arial" panose="020B0604020202020204" pitchFamily="34" charset="0"/>
              </a:rPr>
              <a:t>0</a:t>
            </a:r>
            <a:r>
              <a:rPr lang="vi-VN" sz="4100" dirty="0">
                <a:latin typeface="Arial" panose="020B0604020202020204" pitchFamily="34" charset="0"/>
                <a:cs typeface="Arial" panose="020B0604020202020204" pitchFamily="34" charset="0"/>
              </a:rPr>
              <a:t>C. Cho biết thế khử chuẩn ở 25</a:t>
            </a:r>
            <a:r>
              <a:rPr lang="vi-VN" sz="4100" baseline="30000" dirty="0">
                <a:latin typeface="Arial" panose="020B0604020202020204" pitchFamily="34" charset="0"/>
                <a:cs typeface="Arial" panose="020B0604020202020204" pitchFamily="34" charset="0"/>
              </a:rPr>
              <a:t>0</a:t>
            </a:r>
            <a:r>
              <a:rPr lang="vi-VN" sz="4100" dirty="0">
                <a:latin typeface="Arial" panose="020B0604020202020204" pitchFamily="34" charset="0"/>
                <a:cs typeface="Arial" panose="020B0604020202020204" pitchFamily="34" charset="0"/>
              </a:rPr>
              <a:t>C cuả cặp </a:t>
            </a:r>
            <a:r>
              <a:rPr lang="vi-VN" sz="4100" dirty="0">
                <a:solidFill>
                  <a:srgbClr val="FF0000"/>
                </a:solidFill>
                <a:latin typeface="Arial" panose="020B0604020202020204" pitchFamily="34" charset="0"/>
                <a:cs typeface="Arial" panose="020B0604020202020204" pitchFamily="34" charset="0"/>
              </a:rPr>
              <a:t>Ni</a:t>
            </a:r>
            <a:r>
              <a:rPr lang="vi-VN" sz="4100" baseline="30000" dirty="0">
                <a:solidFill>
                  <a:srgbClr val="FF0000"/>
                </a:solidFill>
                <a:latin typeface="Arial" panose="020B0604020202020204" pitchFamily="34" charset="0"/>
                <a:cs typeface="Arial" panose="020B0604020202020204" pitchFamily="34" charset="0"/>
              </a:rPr>
              <a:t>2+</a:t>
            </a:r>
            <a:r>
              <a:rPr lang="vi-VN" sz="4100" baseline="30000" dirty="0">
                <a:latin typeface="Arial" panose="020B0604020202020204" pitchFamily="34" charset="0"/>
                <a:cs typeface="Arial" panose="020B0604020202020204" pitchFamily="34" charset="0"/>
              </a:rPr>
              <a:t> </a:t>
            </a:r>
            <a:r>
              <a:rPr lang="en-US" sz="4100" dirty="0">
                <a:latin typeface="Arial" panose="020B0604020202020204" pitchFamily="34" charset="0"/>
                <a:cs typeface="Arial" panose="020B0604020202020204" pitchFamily="34" charset="0"/>
              </a:rPr>
              <a:t>/</a:t>
            </a:r>
            <a:r>
              <a:rPr lang="en-US" sz="4100" dirty="0">
                <a:solidFill>
                  <a:srgbClr val="0000FF"/>
                </a:solidFill>
                <a:latin typeface="Arial" panose="020B0604020202020204" pitchFamily="34" charset="0"/>
                <a:cs typeface="Arial" panose="020B0604020202020204" pitchFamily="34" charset="0"/>
              </a:rPr>
              <a:t>Ni</a:t>
            </a:r>
            <a:r>
              <a:rPr lang="vi-VN" sz="4100" dirty="0">
                <a:latin typeface="Arial" panose="020B0604020202020204" pitchFamily="34" charset="0"/>
                <a:cs typeface="Arial" panose="020B0604020202020204" pitchFamily="34" charset="0"/>
              </a:rPr>
              <a:t> là -0,25V.</a:t>
            </a:r>
            <a:endParaRPr lang="en-US" sz="4100" dirty="0">
              <a:latin typeface="Arial" panose="020B0604020202020204" pitchFamily="34" charset="0"/>
              <a:cs typeface="Arial" panose="020B0604020202020204" pitchFamily="34" charset="0"/>
            </a:endParaRPr>
          </a:p>
          <a:p>
            <a:pPr marL="0" lvl="0" indent="0">
              <a:lnSpc>
                <a:spcPct val="150000"/>
              </a:lnSpc>
              <a:buNone/>
            </a:pPr>
            <a:r>
              <a:rPr lang="en-US" sz="4600" dirty="0">
                <a:solidFill>
                  <a:srgbClr val="0000FF"/>
                </a:solidFill>
                <a:latin typeface="Arial" panose="020B0604020202020204" pitchFamily="34" charset="0"/>
                <a:cs typeface="Arial" panose="020B0604020202020204" pitchFamily="34" charset="0"/>
              </a:rPr>
              <a:t>1</a:t>
            </a:r>
            <a:r>
              <a:rPr lang="en-US" sz="3200" dirty="0">
                <a:solidFill>
                  <a:srgbClr val="0000FF"/>
                </a:solidFill>
                <a:latin typeface="Arial" panose="020B0604020202020204" pitchFamily="34" charset="0"/>
                <a:cs typeface="Arial" panose="020B0604020202020204" pitchFamily="34" charset="0"/>
              </a:rPr>
              <a:t>.</a:t>
            </a:r>
            <a:r>
              <a:rPr lang="vi-VN" sz="4600" dirty="0">
                <a:solidFill>
                  <a:srgbClr val="0000FF"/>
                </a:solidFill>
                <a:latin typeface="Arial" panose="020B0604020202020204" pitchFamily="34" charset="0"/>
                <a:cs typeface="Arial" panose="020B0604020202020204" pitchFamily="34" charset="0"/>
              </a:rPr>
              <a:t>Viết kí hiệu pin, xác định anod và catod</a:t>
            </a:r>
            <a:r>
              <a:rPr lang="en-US" sz="4600" dirty="0">
                <a:solidFill>
                  <a:srgbClr val="0000FF"/>
                </a:solidFill>
                <a:latin typeface="Arial" panose="020B0604020202020204" pitchFamily="34" charset="0"/>
                <a:cs typeface="Arial" panose="020B0604020202020204" pitchFamily="34" charset="0"/>
              </a:rPr>
              <a:t>,</a:t>
            </a:r>
            <a:r>
              <a:rPr lang="vi-VN" sz="4600" dirty="0">
                <a:solidFill>
                  <a:srgbClr val="0000FF"/>
                </a:solidFill>
                <a:latin typeface="Arial" panose="020B0604020202020204" pitchFamily="34" charset="0"/>
                <a:cs typeface="Arial" panose="020B0604020202020204" pitchFamily="34" charset="0"/>
              </a:rPr>
              <a:t> chiều chuyển động của electron</a:t>
            </a:r>
            <a:r>
              <a:rPr lang="en-US" sz="4600" dirty="0">
                <a:solidFill>
                  <a:srgbClr val="0000FF"/>
                </a:solidFill>
                <a:latin typeface="Arial" panose="020B0604020202020204" pitchFamily="34" charset="0"/>
                <a:cs typeface="Arial" panose="020B0604020202020204" pitchFamily="34" charset="0"/>
              </a:rPr>
              <a:t>, </a:t>
            </a:r>
            <a:r>
              <a:rPr lang="en-US" sz="4600" dirty="0" err="1">
                <a:solidFill>
                  <a:srgbClr val="0000FF"/>
                </a:solidFill>
                <a:latin typeface="Arial" panose="020B0604020202020204" pitchFamily="34" charset="0"/>
                <a:cs typeface="Arial" panose="020B0604020202020204" pitchFamily="34" charset="0"/>
              </a:rPr>
              <a:t>chiều</a:t>
            </a:r>
            <a:r>
              <a:rPr lang="en-US" sz="4600" dirty="0">
                <a:solidFill>
                  <a:srgbClr val="0000FF"/>
                </a:solidFill>
                <a:latin typeface="Arial" panose="020B0604020202020204" pitchFamily="34" charset="0"/>
                <a:cs typeface="Arial" panose="020B0604020202020204" pitchFamily="34" charset="0"/>
              </a:rPr>
              <a:t> </a:t>
            </a:r>
            <a:r>
              <a:rPr lang="en-US" sz="4600" dirty="0" err="1">
                <a:solidFill>
                  <a:srgbClr val="0000FF"/>
                </a:solidFill>
                <a:latin typeface="Arial" panose="020B0604020202020204" pitchFamily="34" charset="0"/>
                <a:cs typeface="Arial" panose="020B0604020202020204" pitchFamily="34" charset="0"/>
              </a:rPr>
              <a:t>dòng</a:t>
            </a:r>
            <a:r>
              <a:rPr lang="en-US" sz="4600" dirty="0">
                <a:solidFill>
                  <a:srgbClr val="0000FF"/>
                </a:solidFill>
                <a:latin typeface="Arial" panose="020B0604020202020204" pitchFamily="34" charset="0"/>
                <a:cs typeface="Arial" panose="020B0604020202020204" pitchFamily="34" charset="0"/>
              </a:rPr>
              <a:t> </a:t>
            </a:r>
            <a:r>
              <a:rPr lang="en-US" sz="4600" dirty="0" err="1">
                <a:solidFill>
                  <a:srgbClr val="0000FF"/>
                </a:solidFill>
                <a:latin typeface="Arial" panose="020B0604020202020204" pitchFamily="34" charset="0"/>
                <a:cs typeface="Arial" panose="020B0604020202020204" pitchFamily="34" charset="0"/>
              </a:rPr>
              <a:t>điện</a:t>
            </a:r>
            <a:r>
              <a:rPr lang="en-US" sz="4600" dirty="0">
                <a:solidFill>
                  <a:srgbClr val="0000FF"/>
                </a:solidFill>
                <a:latin typeface="Arial" panose="020B0604020202020204" pitchFamily="34" charset="0"/>
                <a:cs typeface="Arial" panose="020B0604020202020204" pitchFamily="34" charset="0"/>
              </a:rPr>
              <a:t>.</a:t>
            </a:r>
          </a:p>
          <a:p>
            <a:pPr marL="0" lvl="0" indent="0">
              <a:lnSpc>
                <a:spcPct val="150000"/>
              </a:lnSpc>
              <a:buNone/>
            </a:pPr>
            <a:r>
              <a:rPr lang="en-US" sz="4600" dirty="0">
                <a:solidFill>
                  <a:srgbClr val="FF0000"/>
                </a:solidFill>
                <a:latin typeface="Arial" panose="020B0604020202020204" pitchFamily="34" charset="0"/>
                <a:cs typeface="Arial" panose="020B0604020202020204" pitchFamily="34" charset="0"/>
              </a:rPr>
              <a:t>2. </a:t>
            </a:r>
            <a:r>
              <a:rPr lang="vi-VN" sz="4600" dirty="0">
                <a:solidFill>
                  <a:srgbClr val="FF0000"/>
                </a:solidFill>
                <a:latin typeface="Arial" panose="020B0604020202020204" pitchFamily="34" charset="0"/>
                <a:cs typeface="Arial" panose="020B0604020202020204" pitchFamily="34" charset="0"/>
              </a:rPr>
              <a:t>Viết phản ứng oxyhoá khử xảy ra trong pin.</a:t>
            </a:r>
            <a:endParaRPr lang="en-US" sz="4600" dirty="0">
              <a:solidFill>
                <a:srgbClr val="FF0000"/>
              </a:solidFill>
              <a:latin typeface="Arial" panose="020B0604020202020204" pitchFamily="34" charset="0"/>
              <a:cs typeface="Arial" panose="020B0604020202020204" pitchFamily="34" charset="0"/>
            </a:endParaRPr>
          </a:p>
          <a:p>
            <a:pPr marL="0" lvl="0" indent="0">
              <a:lnSpc>
                <a:spcPct val="150000"/>
              </a:lnSpc>
              <a:buNone/>
            </a:pPr>
            <a:r>
              <a:rPr lang="en-US" sz="4600" dirty="0">
                <a:solidFill>
                  <a:srgbClr val="9933FF"/>
                </a:solidFill>
                <a:latin typeface="Arial" panose="020B0604020202020204" pitchFamily="34" charset="0"/>
                <a:cs typeface="Arial" panose="020B0604020202020204" pitchFamily="34" charset="0"/>
              </a:rPr>
              <a:t>3. </a:t>
            </a:r>
            <a:r>
              <a:rPr lang="vi-VN" sz="4600" dirty="0">
                <a:solidFill>
                  <a:srgbClr val="9933FF"/>
                </a:solidFill>
                <a:latin typeface="Arial" panose="020B0604020202020204" pitchFamily="34" charset="0"/>
                <a:cs typeface="Arial" panose="020B0604020202020204" pitchFamily="34" charset="0"/>
              </a:rPr>
              <a:t>Tính suất điện động E</a:t>
            </a:r>
            <a:r>
              <a:rPr lang="vi-VN" sz="4600" baseline="30000" dirty="0">
                <a:solidFill>
                  <a:srgbClr val="9933FF"/>
                </a:solidFill>
                <a:latin typeface="Arial" panose="020B0604020202020204" pitchFamily="34" charset="0"/>
                <a:cs typeface="Arial" panose="020B0604020202020204" pitchFamily="34" charset="0"/>
              </a:rPr>
              <a:t>0</a:t>
            </a:r>
            <a:r>
              <a:rPr lang="vi-VN" sz="4600" dirty="0">
                <a:solidFill>
                  <a:srgbClr val="9933FF"/>
                </a:solidFill>
                <a:latin typeface="Arial" panose="020B0604020202020204" pitchFamily="34" charset="0"/>
                <a:cs typeface="Arial" panose="020B0604020202020204" pitchFamily="34" charset="0"/>
              </a:rPr>
              <a:t>, E của pin ở 25</a:t>
            </a:r>
            <a:r>
              <a:rPr lang="vi-VN" sz="4600" baseline="30000" dirty="0">
                <a:solidFill>
                  <a:srgbClr val="9933FF"/>
                </a:solidFill>
                <a:latin typeface="Arial" panose="020B0604020202020204" pitchFamily="34" charset="0"/>
                <a:cs typeface="Arial" panose="020B0604020202020204" pitchFamily="34" charset="0"/>
              </a:rPr>
              <a:t>0</a:t>
            </a:r>
            <a:r>
              <a:rPr lang="vi-VN" sz="4600" dirty="0">
                <a:solidFill>
                  <a:srgbClr val="9933FF"/>
                </a:solidFill>
                <a:latin typeface="Arial" panose="020B0604020202020204" pitchFamily="34" charset="0"/>
                <a:cs typeface="Arial" panose="020B0604020202020204" pitchFamily="34" charset="0"/>
              </a:rPr>
              <a:t>C.</a:t>
            </a:r>
            <a:endParaRPr lang="en-US" sz="4600" dirty="0">
              <a:solidFill>
                <a:srgbClr val="9933FF"/>
              </a:solidFill>
              <a:latin typeface="Arial" panose="020B0604020202020204" pitchFamily="34" charset="0"/>
              <a:cs typeface="Arial" panose="020B0604020202020204" pitchFamily="34" charset="0"/>
            </a:endParaRPr>
          </a:p>
          <a:p>
            <a:pPr marL="0" lvl="0" indent="0">
              <a:lnSpc>
                <a:spcPct val="150000"/>
              </a:lnSpc>
              <a:buNone/>
            </a:pPr>
            <a:r>
              <a:rPr lang="en-US" sz="4600" dirty="0">
                <a:solidFill>
                  <a:schemeClr val="accent6">
                    <a:lumMod val="50000"/>
                  </a:schemeClr>
                </a:solidFill>
                <a:latin typeface="Arial" panose="020B0604020202020204" pitchFamily="34" charset="0"/>
                <a:cs typeface="Arial" panose="020B0604020202020204" pitchFamily="34" charset="0"/>
              </a:rPr>
              <a:t>4. </a:t>
            </a:r>
            <a:r>
              <a:rPr lang="vi-VN" sz="4600" dirty="0">
                <a:solidFill>
                  <a:schemeClr val="accent6">
                    <a:lumMod val="50000"/>
                  </a:schemeClr>
                </a:solidFill>
                <a:latin typeface="Arial" panose="020B0604020202020204" pitchFamily="34" charset="0"/>
                <a:cs typeface="Arial" panose="020B0604020202020204" pitchFamily="34" charset="0"/>
              </a:rPr>
              <a:t>Tính </a:t>
            </a:r>
            <a:r>
              <a:rPr lang="vi-VN" sz="4600" dirty="0">
                <a:solidFill>
                  <a:schemeClr val="accent6">
                    <a:lumMod val="50000"/>
                  </a:schemeClr>
                </a:solidFill>
                <a:latin typeface="Arial" panose="020B0604020202020204" pitchFamily="34" charset="0"/>
                <a:cs typeface="Arial" panose="020B0604020202020204" pitchFamily="34" charset="0"/>
                <a:sym typeface="Symbol" panose="05050102010706020507" pitchFamily="18" charset="2"/>
              </a:rPr>
              <a:t></a:t>
            </a:r>
            <a:r>
              <a:rPr lang="vi-VN" sz="4600" dirty="0">
                <a:solidFill>
                  <a:schemeClr val="accent6">
                    <a:lumMod val="50000"/>
                  </a:schemeClr>
                </a:solidFill>
                <a:latin typeface="Arial" panose="020B0604020202020204" pitchFamily="34" charset="0"/>
                <a:cs typeface="Arial" panose="020B0604020202020204" pitchFamily="34" charset="0"/>
              </a:rPr>
              <a:t>G</a:t>
            </a:r>
            <a:r>
              <a:rPr lang="vi-VN" sz="4600" baseline="30000" dirty="0">
                <a:solidFill>
                  <a:schemeClr val="accent6">
                    <a:lumMod val="50000"/>
                  </a:schemeClr>
                </a:solidFill>
                <a:latin typeface="Arial" panose="020B0604020202020204" pitchFamily="34" charset="0"/>
                <a:cs typeface="Arial" panose="020B0604020202020204" pitchFamily="34" charset="0"/>
              </a:rPr>
              <a:t>0</a:t>
            </a:r>
            <a:r>
              <a:rPr lang="vi-VN" sz="4600" baseline="-25000" dirty="0">
                <a:solidFill>
                  <a:schemeClr val="accent6">
                    <a:lumMod val="50000"/>
                  </a:schemeClr>
                </a:solidFill>
                <a:latin typeface="Arial" panose="020B0604020202020204" pitchFamily="34" charset="0"/>
                <a:cs typeface="Arial" panose="020B0604020202020204" pitchFamily="34" charset="0"/>
              </a:rPr>
              <a:t>298</a:t>
            </a:r>
            <a:r>
              <a:rPr lang="vi-VN" sz="4600" dirty="0">
                <a:solidFill>
                  <a:schemeClr val="accent6">
                    <a:lumMod val="50000"/>
                  </a:schemeClr>
                </a:solidFill>
                <a:latin typeface="Arial" panose="020B0604020202020204" pitchFamily="34" charset="0"/>
                <a:cs typeface="Arial" panose="020B0604020202020204" pitchFamily="34" charset="0"/>
              </a:rPr>
              <a:t> và </a:t>
            </a:r>
            <a:r>
              <a:rPr lang="vi-VN" sz="4600" dirty="0">
                <a:solidFill>
                  <a:schemeClr val="accent6">
                    <a:lumMod val="50000"/>
                  </a:schemeClr>
                </a:solidFill>
                <a:latin typeface="Arial" panose="020B0604020202020204" pitchFamily="34" charset="0"/>
                <a:cs typeface="Arial" panose="020B0604020202020204" pitchFamily="34" charset="0"/>
                <a:sym typeface="Symbol" panose="05050102010706020507" pitchFamily="18" charset="2"/>
              </a:rPr>
              <a:t></a:t>
            </a:r>
            <a:r>
              <a:rPr lang="vi-VN" sz="4600" dirty="0">
                <a:solidFill>
                  <a:schemeClr val="accent6">
                    <a:lumMod val="50000"/>
                  </a:schemeClr>
                </a:solidFill>
                <a:latin typeface="Arial" panose="020B0604020202020204" pitchFamily="34" charset="0"/>
                <a:cs typeface="Arial" panose="020B0604020202020204" pitchFamily="34" charset="0"/>
              </a:rPr>
              <a:t>G</a:t>
            </a:r>
            <a:r>
              <a:rPr lang="vi-VN" sz="4600" baseline="-25000" dirty="0">
                <a:solidFill>
                  <a:schemeClr val="accent6">
                    <a:lumMod val="50000"/>
                  </a:schemeClr>
                </a:solidFill>
                <a:latin typeface="Arial" panose="020B0604020202020204" pitchFamily="34" charset="0"/>
                <a:cs typeface="Arial" panose="020B0604020202020204" pitchFamily="34" charset="0"/>
              </a:rPr>
              <a:t>298</a:t>
            </a:r>
            <a:r>
              <a:rPr lang="vi-VN" sz="4600" dirty="0">
                <a:solidFill>
                  <a:schemeClr val="accent6">
                    <a:lumMod val="50000"/>
                  </a:schemeClr>
                </a:solidFill>
                <a:latin typeface="Arial" panose="020B0604020202020204" pitchFamily="34" charset="0"/>
                <a:cs typeface="Arial" panose="020B0604020202020204" pitchFamily="34" charset="0"/>
              </a:rPr>
              <a:t> của phản ứng ở 25</a:t>
            </a:r>
            <a:r>
              <a:rPr lang="vi-VN" sz="4600" baseline="30000" dirty="0">
                <a:solidFill>
                  <a:schemeClr val="accent6">
                    <a:lumMod val="50000"/>
                  </a:schemeClr>
                </a:solidFill>
                <a:latin typeface="Arial" panose="020B0604020202020204" pitchFamily="34" charset="0"/>
                <a:cs typeface="Arial" panose="020B0604020202020204" pitchFamily="34" charset="0"/>
              </a:rPr>
              <a:t>0</a:t>
            </a:r>
            <a:r>
              <a:rPr lang="vi-VN" sz="4600" dirty="0">
                <a:solidFill>
                  <a:schemeClr val="accent6">
                    <a:lumMod val="50000"/>
                  </a:schemeClr>
                </a:solidFill>
                <a:latin typeface="Arial" panose="020B0604020202020204" pitchFamily="34" charset="0"/>
                <a:cs typeface="Arial" panose="020B0604020202020204" pitchFamily="34" charset="0"/>
              </a:rPr>
              <a:t>C. </a:t>
            </a:r>
            <a:endParaRPr lang="en-US" sz="4600" dirty="0">
              <a:solidFill>
                <a:schemeClr val="accent6">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4600" dirty="0">
                <a:solidFill>
                  <a:schemeClr val="accent4">
                    <a:lumMod val="50000"/>
                  </a:schemeClr>
                </a:solidFill>
                <a:latin typeface="Arial" panose="020B0604020202020204" pitchFamily="34" charset="0"/>
                <a:cs typeface="Arial" panose="020B0604020202020204" pitchFamily="34" charset="0"/>
              </a:rPr>
              <a:t>5. </a:t>
            </a:r>
            <a:r>
              <a:rPr lang="vi-VN" sz="4600" dirty="0">
                <a:solidFill>
                  <a:schemeClr val="accent4">
                    <a:lumMod val="50000"/>
                  </a:schemeClr>
                </a:solidFill>
                <a:latin typeface="Arial" panose="020B0604020202020204" pitchFamily="34" charset="0"/>
                <a:cs typeface="Arial" panose="020B0604020202020204" pitchFamily="34" charset="0"/>
              </a:rPr>
              <a:t>Tính hằng số cân bằng của phản ứng ở 25</a:t>
            </a:r>
            <a:r>
              <a:rPr lang="vi-VN" sz="4600" baseline="30000" dirty="0">
                <a:solidFill>
                  <a:schemeClr val="accent4">
                    <a:lumMod val="50000"/>
                  </a:schemeClr>
                </a:solidFill>
                <a:latin typeface="Arial" panose="020B0604020202020204" pitchFamily="34" charset="0"/>
                <a:cs typeface="Arial" panose="020B0604020202020204" pitchFamily="34" charset="0"/>
              </a:rPr>
              <a:t>0</a:t>
            </a:r>
            <a:r>
              <a:rPr lang="vi-VN" sz="4600" dirty="0">
                <a:solidFill>
                  <a:schemeClr val="accent4">
                    <a:lumMod val="50000"/>
                  </a:schemeClr>
                </a:solidFill>
                <a:latin typeface="Arial" panose="020B0604020202020204" pitchFamily="34" charset="0"/>
                <a:cs typeface="Arial" panose="020B0604020202020204" pitchFamily="34" charset="0"/>
              </a:rPr>
              <a:t>C</a:t>
            </a:r>
            <a:r>
              <a:rPr lang="en-US" sz="4600" dirty="0">
                <a:solidFill>
                  <a:schemeClr val="accent4">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64214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26E1E-9CA9-4619-9973-CC38E8861B2C}"/>
              </a:ext>
            </a:extLst>
          </p:cNvPr>
          <p:cNvSpPr>
            <a:spLocks noGrp="1"/>
          </p:cNvSpPr>
          <p:nvPr>
            <p:ph idx="1"/>
          </p:nvPr>
        </p:nvSpPr>
        <p:spPr>
          <a:xfrm>
            <a:off x="359327" y="224405"/>
            <a:ext cx="11832673" cy="6174297"/>
          </a:xfrm>
        </p:spPr>
        <p:txBody>
          <a:bodyPr>
            <a:noAutofit/>
          </a:bodyPr>
          <a:lstStyle/>
          <a:p>
            <a:pPr marL="0" indent="0">
              <a:buNone/>
            </a:pPr>
            <a:r>
              <a:rPr lang="vi-VN" dirty="0"/>
              <a:t>Áp dụng phương trình Nernst ta có: </a:t>
            </a:r>
            <a:endParaRPr lang="en-US" dirty="0"/>
          </a:p>
          <a:p>
            <a:pPr marL="0" indent="0">
              <a:buNone/>
            </a:pPr>
            <a:r>
              <a:rPr lang="en-US" dirty="0"/>
              <a:t>                         </a:t>
            </a:r>
            <a:r>
              <a:rPr lang="vi-VN" dirty="0"/>
              <a:t>φ(</a:t>
            </a:r>
            <a:r>
              <a:rPr lang="vi-VN" dirty="0">
                <a:solidFill>
                  <a:srgbClr val="FF0000"/>
                </a:solidFill>
              </a:rPr>
              <a:t>H</a:t>
            </a:r>
            <a:r>
              <a:rPr lang="vi-VN" baseline="30000" dirty="0">
                <a:solidFill>
                  <a:srgbClr val="FF0000"/>
                </a:solidFill>
              </a:rPr>
              <a:t>+</a:t>
            </a:r>
            <a:r>
              <a:rPr lang="vi-VN" dirty="0"/>
              <a:t>/</a:t>
            </a:r>
            <a:r>
              <a:rPr lang="vi-VN" dirty="0">
                <a:solidFill>
                  <a:srgbClr val="0000FF"/>
                </a:solidFill>
              </a:rPr>
              <a:t>H</a:t>
            </a:r>
            <a:r>
              <a:rPr lang="vi-VN" baseline="-25000" dirty="0">
                <a:solidFill>
                  <a:srgbClr val="0000FF"/>
                </a:solidFill>
              </a:rPr>
              <a:t>2</a:t>
            </a:r>
            <a:r>
              <a:rPr lang="vi-VN" dirty="0"/>
              <a:t>) = </a:t>
            </a:r>
            <a:r>
              <a:rPr lang="vi-VN" dirty="0" smtClean="0"/>
              <a:t>-</a:t>
            </a:r>
            <a:r>
              <a:rPr lang="en-US" dirty="0" smtClean="0"/>
              <a:t> </a:t>
            </a:r>
            <a:r>
              <a:rPr lang="vi-VN" dirty="0" smtClean="0"/>
              <a:t>0,03</a:t>
            </a:r>
            <a:r>
              <a:rPr lang="en-US" dirty="0" smtClean="0"/>
              <a:t> </a:t>
            </a:r>
            <a:r>
              <a:rPr lang="vi-VN" dirty="0" smtClean="0"/>
              <a:t>V </a:t>
            </a:r>
            <a:r>
              <a:rPr lang="en-US" dirty="0" smtClean="0"/>
              <a:t> </a:t>
            </a:r>
            <a:r>
              <a:rPr lang="vi-VN" dirty="0" smtClean="0"/>
              <a:t>    </a:t>
            </a:r>
            <a:r>
              <a:rPr lang="en-US" dirty="0" smtClean="0"/>
              <a:t> </a:t>
            </a:r>
            <a:r>
              <a:rPr lang="vi-VN" dirty="0"/>
              <a:t>&gt;</a:t>
            </a:r>
            <a:r>
              <a:rPr lang="en-US" dirty="0"/>
              <a:t>     </a:t>
            </a:r>
            <a:r>
              <a:rPr lang="vi-VN" dirty="0"/>
              <a:t> φ(</a:t>
            </a:r>
            <a:r>
              <a:rPr lang="vi-VN" dirty="0">
                <a:solidFill>
                  <a:srgbClr val="FF0000"/>
                </a:solidFill>
              </a:rPr>
              <a:t>Ni</a:t>
            </a:r>
            <a:r>
              <a:rPr lang="vi-VN" baseline="30000" dirty="0">
                <a:solidFill>
                  <a:srgbClr val="FF0000"/>
                </a:solidFill>
              </a:rPr>
              <a:t>2+</a:t>
            </a:r>
            <a:r>
              <a:rPr lang="vi-VN" dirty="0"/>
              <a:t>/</a:t>
            </a:r>
            <a:r>
              <a:rPr lang="vi-VN" dirty="0">
                <a:solidFill>
                  <a:srgbClr val="0000FF"/>
                </a:solidFill>
              </a:rPr>
              <a:t>Ni</a:t>
            </a:r>
            <a:r>
              <a:rPr lang="vi-VN" dirty="0"/>
              <a:t>) = </a:t>
            </a:r>
            <a:r>
              <a:rPr lang="vi-VN" dirty="0" smtClean="0"/>
              <a:t>-</a:t>
            </a:r>
            <a:r>
              <a:rPr lang="en-US" dirty="0" smtClean="0"/>
              <a:t> </a:t>
            </a:r>
            <a:r>
              <a:rPr lang="vi-VN" dirty="0" smtClean="0"/>
              <a:t>0,309</a:t>
            </a:r>
            <a:r>
              <a:rPr lang="en-US" dirty="0" smtClean="0"/>
              <a:t> </a:t>
            </a:r>
            <a:r>
              <a:rPr lang="vi-VN" dirty="0" smtClean="0"/>
              <a:t>V</a:t>
            </a:r>
            <a:endParaRPr lang="en-US" dirty="0"/>
          </a:p>
          <a:p>
            <a:pPr marL="0" indent="0">
              <a:buNone/>
            </a:pPr>
            <a:r>
              <a:rPr lang="vi-VN" dirty="0"/>
              <a:t>→ Điện cực hydro là cực + (catod)</a:t>
            </a:r>
            <a:r>
              <a:rPr lang="en-US" dirty="0">
                <a:solidFill>
                  <a:srgbClr val="FF0000"/>
                </a:solidFill>
              </a:rPr>
              <a:t>     </a:t>
            </a:r>
            <a:r>
              <a:rPr lang="vi-VN" dirty="0"/>
              <a:t> </a:t>
            </a:r>
            <a:r>
              <a:rPr lang="en-US" dirty="0"/>
              <a:t>      </a:t>
            </a:r>
            <a:r>
              <a:rPr lang="vi-VN" dirty="0"/>
              <a:t>Điện cực Ni là cực -  (anod)</a:t>
            </a:r>
            <a:endParaRPr lang="en-US" dirty="0"/>
          </a:p>
          <a:p>
            <a:pPr marL="0" indent="0">
              <a:buNone/>
            </a:pPr>
            <a:r>
              <a:rPr lang="vi-VN" dirty="0">
                <a:solidFill>
                  <a:srgbClr val="C00000"/>
                </a:solidFill>
              </a:rPr>
              <a:t>Electron</a:t>
            </a:r>
            <a:r>
              <a:rPr lang="en-US" dirty="0">
                <a:solidFill>
                  <a:srgbClr val="C00000"/>
                </a:solidFill>
                <a:latin typeface="Arial" panose="020B0604020202020204" pitchFamily="34" charset="0"/>
                <a:cs typeface="Arial" panose="020B0604020202020204" pitchFamily="34" charset="0"/>
              </a:rPr>
              <a:t>: </a:t>
            </a:r>
            <a:r>
              <a:rPr lang="vi-VN" dirty="0">
                <a:solidFill>
                  <a:srgbClr val="C00000"/>
                </a:solidFill>
                <a:latin typeface="Arial" panose="020B0604020202020204" pitchFamily="34" charset="0"/>
                <a:cs typeface="Arial" panose="020B0604020202020204" pitchFamily="34" charset="0"/>
              </a:rPr>
              <a:t> đ</a:t>
            </a:r>
            <a:r>
              <a:rPr lang="en-US" dirty="0" err="1">
                <a:solidFill>
                  <a:srgbClr val="C00000"/>
                </a:solidFill>
                <a:latin typeface="Arial" panose="020B0604020202020204" pitchFamily="34" charset="0"/>
                <a:cs typeface="Arial" panose="020B0604020202020204" pitchFamily="34" charset="0"/>
              </a:rPr>
              <a:t>iện</a:t>
            </a:r>
            <a:r>
              <a:rPr lang="en-US" dirty="0">
                <a:solidFill>
                  <a:srgbClr val="C00000"/>
                </a:solidFill>
                <a:latin typeface="Arial" panose="020B0604020202020204" pitchFamily="34" charset="0"/>
                <a:cs typeface="Arial" panose="020B0604020202020204" pitchFamily="34" charset="0"/>
              </a:rPr>
              <a:t> </a:t>
            </a:r>
            <a:r>
              <a:rPr lang="en-US" dirty="0" err="1">
                <a:solidFill>
                  <a:srgbClr val="C00000"/>
                </a:solidFill>
                <a:latin typeface="Arial" panose="020B0604020202020204" pitchFamily="34" charset="0"/>
                <a:cs typeface="Arial" panose="020B0604020202020204" pitchFamily="34" charset="0"/>
              </a:rPr>
              <a:t>cự</a:t>
            </a:r>
            <a:r>
              <a:rPr lang="vi-VN" dirty="0">
                <a:solidFill>
                  <a:srgbClr val="C00000"/>
                </a:solidFill>
                <a:latin typeface="Arial" panose="020B0604020202020204" pitchFamily="34" charset="0"/>
                <a:cs typeface="Arial" panose="020B0604020202020204" pitchFamily="34" charset="0"/>
              </a:rPr>
              <a:t>c Ni </a:t>
            </a:r>
            <a:r>
              <a:rPr lang="en-US" dirty="0">
                <a:solidFill>
                  <a:srgbClr val="C00000"/>
                </a:solidFill>
                <a:latin typeface="Arial" panose="020B0604020202020204" pitchFamily="34" charset="0"/>
                <a:cs typeface="Arial" panose="020B0604020202020204" pitchFamily="34" charset="0"/>
                <a:sym typeface="Symbol" panose="05050102010706020507" pitchFamily="18" charset="2"/>
              </a:rPr>
              <a:t> </a:t>
            </a:r>
            <a:r>
              <a:rPr lang="vi-VN" dirty="0">
                <a:solidFill>
                  <a:srgbClr val="C00000"/>
                </a:solidFill>
                <a:latin typeface="Arial" panose="020B0604020202020204" pitchFamily="34" charset="0"/>
                <a:cs typeface="Arial" panose="020B0604020202020204" pitchFamily="34" charset="0"/>
              </a:rPr>
              <a:t>đ</a:t>
            </a:r>
            <a:r>
              <a:rPr lang="en-US" dirty="0" err="1">
                <a:solidFill>
                  <a:srgbClr val="C00000"/>
                </a:solidFill>
                <a:latin typeface="Arial" panose="020B0604020202020204" pitchFamily="34" charset="0"/>
                <a:cs typeface="Arial" panose="020B0604020202020204" pitchFamily="34" charset="0"/>
              </a:rPr>
              <a:t>iện</a:t>
            </a:r>
            <a:r>
              <a:rPr lang="en-US" dirty="0">
                <a:solidFill>
                  <a:srgbClr val="C00000"/>
                </a:solidFill>
                <a:latin typeface="Arial" panose="020B0604020202020204" pitchFamily="34" charset="0"/>
                <a:cs typeface="Arial" panose="020B0604020202020204" pitchFamily="34" charset="0"/>
              </a:rPr>
              <a:t> </a:t>
            </a:r>
            <a:r>
              <a:rPr lang="vi-VN" dirty="0">
                <a:solidFill>
                  <a:srgbClr val="C00000"/>
                </a:solidFill>
                <a:latin typeface="Arial" panose="020B0604020202020204" pitchFamily="34" charset="0"/>
                <a:cs typeface="Arial" panose="020B0604020202020204" pitchFamily="34" charset="0"/>
              </a:rPr>
              <a:t>c</a:t>
            </a:r>
            <a:r>
              <a:rPr lang="en-US" dirty="0" err="1">
                <a:solidFill>
                  <a:srgbClr val="C00000"/>
                </a:solidFill>
                <a:latin typeface="Arial" panose="020B0604020202020204" pitchFamily="34" charset="0"/>
                <a:cs typeface="Arial" panose="020B0604020202020204" pitchFamily="34" charset="0"/>
              </a:rPr>
              <a:t>ực</a:t>
            </a:r>
            <a:r>
              <a:rPr lang="vi-VN" dirty="0">
                <a:solidFill>
                  <a:srgbClr val="C00000"/>
                </a:solidFill>
                <a:latin typeface="Arial" panose="020B0604020202020204" pitchFamily="34" charset="0"/>
                <a:cs typeface="Arial" panose="020B0604020202020204" pitchFamily="34" charset="0"/>
              </a:rPr>
              <a:t> hydro</a:t>
            </a:r>
            <a:r>
              <a:rPr lang="en-US" dirty="0">
                <a:solidFill>
                  <a:srgbClr val="C00000"/>
                </a:solidFill>
                <a:latin typeface="Arial" panose="020B0604020202020204" pitchFamily="34" charset="0"/>
                <a:cs typeface="Arial" panose="020B0604020202020204" pitchFamily="34" charset="0"/>
              </a:rPr>
              <a:t>, </a:t>
            </a:r>
            <a:r>
              <a:rPr lang="en-US" dirty="0" err="1">
                <a:solidFill>
                  <a:srgbClr val="C00000"/>
                </a:solidFill>
                <a:latin typeface="Arial" panose="020B0604020202020204" pitchFamily="34" charset="0"/>
                <a:cs typeface="Arial" panose="020B0604020202020204" pitchFamily="34" charset="0"/>
              </a:rPr>
              <a:t>chiều</a:t>
            </a:r>
            <a:r>
              <a:rPr lang="en-US" dirty="0">
                <a:solidFill>
                  <a:srgbClr val="C00000"/>
                </a:solidFill>
                <a:latin typeface="Arial" panose="020B0604020202020204" pitchFamily="34" charset="0"/>
                <a:cs typeface="Arial" panose="020B0604020202020204" pitchFamily="34" charset="0"/>
              </a:rPr>
              <a:t> </a:t>
            </a:r>
            <a:r>
              <a:rPr lang="en-US" dirty="0" err="1">
                <a:solidFill>
                  <a:srgbClr val="C00000"/>
                </a:solidFill>
                <a:latin typeface="Arial" panose="020B0604020202020204" pitchFamily="34" charset="0"/>
                <a:cs typeface="Arial" panose="020B0604020202020204" pitchFamily="34" charset="0"/>
              </a:rPr>
              <a:t>dòng</a:t>
            </a:r>
            <a:r>
              <a:rPr lang="en-US" dirty="0">
                <a:solidFill>
                  <a:srgbClr val="C00000"/>
                </a:solidFill>
                <a:latin typeface="Arial" panose="020B0604020202020204" pitchFamily="34" charset="0"/>
                <a:cs typeface="Arial" panose="020B0604020202020204" pitchFamily="34" charset="0"/>
              </a:rPr>
              <a:t> </a:t>
            </a:r>
            <a:r>
              <a:rPr lang="en-US" dirty="0" err="1">
                <a:solidFill>
                  <a:srgbClr val="C00000"/>
                </a:solidFill>
                <a:latin typeface="Arial" panose="020B0604020202020204" pitchFamily="34" charset="0"/>
                <a:cs typeface="Arial" panose="020B0604020202020204" pitchFamily="34" charset="0"/>
              </a:rPr>
              <a:t>điện</a:t>
            </a:r>
            <a:r>
              <a:rPr lang="en-US" dirty="0">
                <a:solidFill>
                  <a:srgbClr val="C00000"/>
                </a:solidFill>
                <a:latin typeface="Arial" panose="020B0604020202020204" pitchFamily="34" charset="0"/>
                <a:cs typeface="Arial" panose="020B0604020202020204" pitchFamily="34" charset="0"/>
              </a:rPr>
              <a:t> ng</a:t>
            </a:r>
            <a:r>
              <a:rPr lang="vi-VN" dirty="0">
                <a:solidFill>
                  <a:srgbClr val="C00000"/>
                </a:solidFill>
                <a:latin typeface="Arial" panose="020B0604020202020204" pitchFamily="34" charset="0"/>
                <a:cs typeface="Arial" panose="020B0604020202020204" pitchFamily="34" charset="0"/>
              </a:rPr>
              <a:t>ư</a:t>
            </a:r>
            <a:r>
              <a:rPr lang="en-US" dirty="0" err="1">
                <a:solidFill>
                  <a:srgbClr val="C00000"/>
                </a:solidFill>
                <a:latin typeface="Arial" panose="020B0604020202020204" pitchFamily="34" charset="0"/>
                <a:cs typeface="Arial" panose="020B0604020202020204" pitchFamily="34" charset="0"/>
              </a:rPr>
              <a:t>ợc</a:t>
            </a:r>
            <a:r>
              <a:rPr lang="en-US" dirty="0">
                <a:solidFill>
                  <a:srgbClr val="C00000"/>
                </a:solidFill>
                <a:latin typeface="Arial" panose="020B0604020202020204" pitchFamily="34" charset="0"/>
                <a:cs typeface="Arial" panose="020B0604020202020204" pitchFamily="34" charset="0"/>
              </a:rPr>
              <a:t> </a:t>
            </a:r>
            <a:r>
              <a:rPr lang="en-US" dirty="0" err="1">
                <a:solidFill>
                  <a:srgbClr val="C00000"/>
                </a:solidFill>
                <a:latin typeface="Arial" panose="020B0604020202020204" pitchFamily="34" charset="0"/>
                <a:cs typeface="Arial" panose="020B0604020202020204" pitchFamily="34" charset="0"/>
              </a:rPr>
              <a:t>lại</a:t>
            </a:r>
            <a:r>
              <a:rPr lang="en-US" dirty="0">
                <a:solidFill>
                  <a:srgbClr val="C00000"/>
                </a:solidFill>
                <a:latin typeface="Arial" panose="020B0604020202020204" pitchFamily="34" charset="0"/>
                <a:cs typeface="Arial" panose="020B0604020202020204" pitchFamily="34" charset="0"/>
              </a:rPr>
              <a:t>.</a:t>
            </a:r>
          </a:p>
          <a:p>
            <a:pPr marL="0" indent="0">
              <a:buNone/>
            </a:pPr>
            <a:r>
              <a:rPr lang="vi-VN" dirty="0"/>
              <a:t> </a:t>
            </a:r>
            <a:r>
              <a:rPr lang="vi-VN" u="sng" dirty="0">
                <a:solidFill>
                  <a:srgbClr val="FF0000"/>
                </a:solidFill>
              </a:rPr>
              <a:t>A</a:t>
            </a:r>
            <a:r>
              <a:rPr lang="vi-VN" dirty="0">
                <a:solidFill>
                  <a:srgbClr val="FF0000"/>
                </a:solidFill>
              </a:rPr>
              <a:t>NOD</a:t>
            </a:r>
            <a:r>
              <a:rPr lang="vi-VN" dirty="0">
                <a:solidFill>
                  <a:srgbClr val="0000FF"/>
                </a:solidFill>
              </a:rPr>
              <a:t> </a:t>
            </a:r>
            <a:r>
              <a:rPr lang="vi-VN" dirty="0" smtClean="0"/>
              <a:t>(-) </a:t>
            </a:r>
            <a:r>
              <a:rPr lang="vi-VN" dirty="0">
                <a:solidFill>
                  <a:srgbClr val="0000FF"/>
                </a:solidFill>
              </a:rPr>
              <a:t>Ni</a:t>
            </a:r>
            <a:r>
              <a:rPr lang="vi-VN" dirty="0"/>
              <a:t>│</a:t>
            </a:r>
            <a:r>
              <a:rPr lang="vi-VN" dirty="0">
                <a:solidFill>
                  <a:srgbClr val="FF0000"/>
                </a:solidFill>
              </a:rPr>
              <a:t>Ni</a:t>
            </a:r>
            <a:r>
              <a:rPr lang="vi-VN" baseline="30000" dirty="0">
                <a:solidFill>
                  <a:srgbClr val="FF0000"/>
                </a:solidFill>
              </a:rPr>
              <a:t>2+</a:t>
            </a:r>
            <a:r>
              <a:rPr lang="vi-VN" dirty="0"/>
              <a:t>(dd) </a:t>
            </a:r>
            <a:r>
              <a:rPr lang="vi-VN" dirty="0" smtClean="0"/>
              <a:t>0,01M││</a:t>
            </a:r>
            <a:r>
              <a:rPr lang="vi-VN" dirty="0">
                <a:solidFill>
                  <a:srgbClr val="FF0000"/>
                </a:solidFill>
              </a:rPr>
              <a:t>H</a:t>
            </a:r>
            <a:r>
              <a:rPr lang="vi-VN" baseline="30000" dirty="0">
                <a:solidFill>
                  <a:srgbClr val="FF0000"/>
                </a:solidFill>
              </a:rPr>
              <a:t>+</a:t>
            </a:r>
            <a:r>
              <a:rPr lang="vi-VN" dirty="0"/>
              <a:t>(dd) 0,1M│</a:t>
            </a:r>
            <a:r>
              <a:rPr lang="vi-VN" dirty="0">
                <a:solidFill>
                  <a:srgbClr val="0000FF"/>
                </a:solidFill>
              </a:rPr>
              <a:t>H</a:t>
            </a:r>
            <a:r>
              <a:rPr lang="vi-VN" baseline="-25000" dirty="0">
                <a:solidFill>
                  <a:srgbClr val="0000FF"/>
                </a:solidFill>
              </a:rPr>
              <a:t>2</a:t>
            </a:r>
            <a:r>
              <a:rPr lang="vi-VN" dirty="0"/>
              <a:t>(k) 0,1atm│Pt</a:t>
            </a:r>
            <a:r>
              <a:rPr lang="vi-VN" dirty="0" smtClean="0"/>
              <a:t>(+)</a:t>
            </a:r>
            <a:r>
              <a:rPr lang="en-US" dirty="0" smtClean="0"/>
              <a:t> </a:t>
            </a:r>
            <a:r>
              <a:rPr lang="vi-VN" u="sng" dirty="0" smtClean="0">
                <a:solidFill>
                  <a:srgbClr val="0000CC"/>
                </a:solidFill>
              </a:rPr>
              <a:t>C</a:t>
            </a:r>
            <a:r>
              <a:rPr lang="vi-VN" dirty="0" smtClean="0">
                <a:solidFill>
                  <a:srgbClr val="0000CC"/>
                </a:solidFill>
              </a:rPr>
              <a:t>ATOD</a:t>
            </a:r>
            <a:endParaRPr lang="vi-VN" dirty="0">
              <a:solidFill>
                <a:srgbClr val="0000CC"/>
              </a:solidFill>
            </a:endParaRPr>
          </a:p>
          <a:p>
            <a:pPr marL="0" indent="0">
              <a:buNone/>
            </a:pPr>
            <a:r>
              <a:rPr lang="vi-VN" dirty="0">
                <a:solidFill>
                  <a:srgbClr val="FF0000"/>
                </a:solidFill>
              </a:rPr>
              <a:t> </a:t>
            </a:r>
            <a:r>
              <a:rPr lang="vi-VN" dirty="0"/>
              <a:t>QT</a:t>
            </a:r>
            <a:r>
              <a:rPr lang="vi-VN" dirty="0">
                <a:solidFill>
                  <a:srgbClr val="FF0000"/>
                </a:solidFill>
              </a:rPr>
              <a:t> </a:t>
            </a:r>
            <a:r>
              <a:rPr lang="vi-VN" u="sng" dirty="0">
                <a:solidFill>
                  <a:srgbClr val="FF0000"/>
                </a:solidFill>
              </a:rPr>
              <a:t>o</a:t>
            </a:r>
            <a:r>
              <a:rPr lang="vi-VN" dirty="0">
                <a:solidFill>
                  <a:srgbClr val="FF0000"/>
                </a:solidFill>
              </a:rPr>
              <a:t>xy hóa</a:t>
            </a:r>
            <a:r>
              <a:rPr lang="vi-VN" dirty="0"/>
              <a:t>: </a:t>
            </a:r>
            <a:r>
              <a:rPr lang="vi-VN" dirty="0">
                <a:solidFill>
                  <a:srgbClr val="0000FF"/>
                </a:solidFill>
              </a:rPr>
              <a:t>Ni</a:t>
            </a:r>
            <a:r>
              <a:rPr lang="vi-VN" dirty="0"/>
              <a:t>(r)  - 2e </a:t>
            </a:r>
            <a:r>
              <a:rPr lang="en-US" dirty="0">
                <a:solidFill>
                  <a:srgbClr val="0000FF"/>
                </a:solidFill>
                <a:cs typeface="Times New Roman" panose="02020603050405020304" pitchFamily="18" charset="0"/>
              </a:rPr>
              <a:t>⇄</a:t>
            </a:r>
            <a:r>
              <a:rPr lang="vi-VN" dirty="0">
                <a:solidFill>
                  <a:srgbClr val="0000FF"/>
                </a:solidFill>
                <a:cs typeface="Times New Roman" panose="02020603050405020304" pitchFamily="18" charset="0"/>
              </a:rPr>
              <a:t> </a:t>
            </a:r>
            <a:r>
              <a:rPr lang="vi-VN" dirty="0">
                <a:solidFill>
                  <a:srgbClr val="FF0000"/>
                </a:solidFill>
              </a:rPr>
              <a:t>Ni</a:t>
            </a:r>
            <a:r>
              <a:rPr lang="vi-VN" baseline="30000" dirty="0">
                <a:solidFill>
                  <a:srgbClr val="FF0000"/>
                </a:solidFill>
              </a:rPr>
              <a:t>2+</a:t>
            </a:r>
            <a:r>
              <a:rPr lang="vi-VN" dirty="0"/>
              <a:t>(dd)        </a:t>
            </a:r>
            <a:r>
              <a:rPr lang="vi-VN" dirty="0">
                <a:solidFill>
                  <a:srgbClr val="FF0000"/>
                </a:solidFill>
              </a:rPr>
              <a:t>2H</a:t>
            </a:r>
            <a:r>
              <a:rPr lang="vi-VN" baseline="30000" dirty="0">
                <a:solidFill>
                  <a:srgbClr val="FF0000"/>
                </a:solidFill>
              </a:rPr>
              <a:t>+</a:t>
            </a:r>
            <a:r>
              <a:rPr lang="vi-VN" dirty="0"/>
              <a:t>(dd)  +  2e </a:t>
            </a:r>
            <a:r>
              <a:rPr lang="en-US" dirty="0">
                <a:cs typeface="Times New Roman" panose="02020603050405020304" pitchFamily="18" charset="0"/>
              </a:rPr>
              <a:t>⇄ </a:t>
            </a:r>
            <a:r>
              <a:rPr lang="vi-VN" dirty="0">
                <a:solidFill>
                  <a:srgbClr val="0000FF"/>
                </a:solidFill>
              </a:rPr>
              <a:t>H</a:t>
            </a:r>
            <a:r>
              <a:rPr lang="vi-VN" baseline="-25000" dirty="0">
                <a:solidFill>
                  <a:srgbClr val="0000FF"/>
                </a:solidFill>
              </a:rPr>
              <a:t>2</a:t>
            </a:r>
            <a:r>
              <a:rPr lang="vi-VN" dirty="0"/>
              <a:t>(k)  : QT</a:t>
            </a:r>
            <a:r>
              <a:rPr lang="vi-VN" dirty="0">
                <a:solidFill>
                  <a:srgbClr val="0000CC"/>
                </a:solidFill>
              </a:rPr>
              <a:t> </a:t>
            </a:r>
            <a:r>
              <a:rPr lang="vi-VN" u="sng" dirty="0">
                <a:solidFill>
                  <a:srgbClr val="0000CC"/>
                </a:solidFill>
              </a:rPr>
              <a:t>k</a:t>
            </a:r>
            <a:r>
              <a:rPr lang="vi-VN" dirty="0">
                <a:solidFill>
                  <a:srgbClr val="0000CC"/>
                </a:solidFill>
              </a:rPr>
              <a:t>hử</a:t>
            </a:r>
            <a:endParaRPr lang="en-US" dirty="0">
              <a:solidFill>
                <a:srgbClr val="0000CC"/>
              </a:solidFill>
            </a:endParaRPr>
          </a:p>
          <a:p>
            <a:pPr marL="0" indent="0">
              <a:buNone/>
            </a:pPr>
            <a:r>
              <a:rPr lang="vi-VN" dirty="0"/>
              <a:t>Phản ứng:     </a:t>
            </a:r>
            <a:r>
              <a:rPr lang="vi-VN" dirty="0">
                <a:solidFill>
                  <a:srgbClr val="FF0000"/>
                </a:solidFill>
              </a:rPr>
              <a:t>2H</a:t>
            </a:r>
            <a:r>
              <a:rPr lang="vi-VN" baseline="30000" dirty="0">
                <a:solidFill>
                  <a:srgbClr val="FF0000"/>
                </a:solidFill>
              </a:rPr>
              <a:t>+</a:t>
            </a:r>
            <a:r>
              <a:rPr lang="vi-VN" dirty="0"/>
              <a:t>(dd)  +  </a:t>
            </a:r>
            <a:r>
              <a:rPr lang="vi-VN" dirty="0">
                <a:solidFill>
                  <a:srgbClr val="0000FF"/>
                </a:solidFill>
              </a:rPr>
              <a:t>Ni</a:t>
            </a:r>
            <a:r>
              <a:rPr lang="vi-VN" dirty="0"/>
              <a:t>(r) </a:t>
            </a:r>
            <a:r>
              <a:rPr lang="vi-VN" dirty="0">
                <a:solidFill>
                  <a:srgbClr val="0000FF"/>
                </a:solidFill>
                <a:cs typeface="Times New Roman" panose="02020603050405020304" pitchFamily="18" charset="0"/>
              </a:rPr>
              <a:t>= </a:t>
            </a:r>
            <a:r>
              <a:rPr lang="en-US" dirty="0">
                <a:solidFill>
                  <a:srgbClr val="0000FF"/>
                </a:solidFill>
                <a:cs typeface="Times New Roman" panose="02020603050405020304" pitchFamily="18" charset="0"/>
              </a:rPr>
              <a:t> </a:t>
            </a:r>
            <a:r>
              <a:rPr lang="vi-VN" dirty="0">
                <a:solidFill>
                  <a:srgbClr val="0000FF"/>
                </a:solidFill>
              </a:rPr>
              <a:t>H</a:t>
            </a:r>
            <a:r>
              <a:rPr lang="vi-VN" baseline="-25000" dirty="0">
                <a:solidFill>
                  <a:srgbClr val="0000FF"/>
                </a:solidFill>
              </a:rPr>
              <a:t>2</a:t>
            </a:r>
            <a:r>
              <a:rPr lang="vi-VN" dirty="0"/>
              <a:t>(k)   +  </a:t>
            </a:r>
            <a:r>
              <a:rPr lang="vi-VN" dirty="0">
                <a:solidFill>
                  <a:srgbClr val="FF0000"/>
                </a:solidFill>
              </a:rPr>
              <a:t>Ni</a:t>
            </a:r>
            <a:r>
              <a:rPr lang="vi-VN" baseline="30000" dirty="0">
                <a:solidFill>
                  <a:srgbClr val="FF0000"/>
                </a:solidFill>
              </a:rPr>
              <a:t>2+</a:t>
            </a:r>
            <a:r>
              <a:rPr lang="vi-VN" dirty="0"/>
              <a:t>(dd)</a:t>
            </a:r>
            <a:endParaRPr lang="en-US" dirty="0"/>
          </a:p>
          <a:p>
            <a:pPr marL="0" indent="0">
              <a:buNone/>
            </a:pPr>
            <a:r>
              <a:rPr lang="en-US" dirty="0"/>
              <a:t>                       </a:t>
            </a:r>
            <a:r>
              <a:rPr lang="vi-VN" dirty="0"/>
              <a:t>E</a:t>
            </a:r>
            <a:r>
              <a:rPr lang="vi-VN" baseline="30000" dirty="0"/>
              <a:t>0</a:t>
            </a:r>
            <a:r>
              <a:rPr lang="vi-VN" dirty="0"/>
              <a:t> = φ</a:t>
            </a:r>
            <a:r>
              <a:rPr lang="en-US" baseline="30000" dirty="0"/>
              <a:t>0</a:t>
            </a:r>
            <a:r>
              <a:rPr lang="en-US" baseline="-25000" dirty="0"/>
              <a:t>+</a:t>
            </a:r>
            <a:r>
              <a:rPr lang="en-US" dirty="0"/>
              <a:t> - </a:t>
            </a:r>
            <a:r>
              <a:rPr lang="vi-VN" dirty="0"/>
              <a:t> φ</a:t>
            </a:r>
            <a:r>
              <a:rPr lang="en-US" baseline="30000" dirty="0"/>
              <a:t>0</a:t>
            </a:r>
            <a:r>
              <a:rPr lang="en-US" baseline="-25000" dirty="0"/>
              <a:t>-   </a:t>
            </a:r>
            <a:r>
              <a:rPr lang="vi-VN" dirty="0"/>
              <a:t> </a:t>
            </a:r>
            <a:r>
              <a:rPr lang="en-US" dirty="0"/>
              <a:t>  =    </a:t>
            </a:r>
            <a:r>
              <a:rPr lang="vi-VN" dirty="0"/>
              <a:t>0</a:t>
            </a:r>
            <a:r>
              <a:rPr lang="en-US" dirty="0"/>
              <a:t>  </a:t>
            </a:r>
            <a:r>
              <a:rPr lang="vi-VN" dirty="0"/>
              <a:t> </a:t>
            </a:r>
            <a:r>
              <a:rPr lang="en-US" dirty="0"/>
              <a:t>   </a:t>
            </a:r>
            <a:r>
              <a:rPr lang="vi-VN" dirty="0"/>
              <a:t>– </a:t>
            </a:r>
            <a:r>
              <a:rPr lang="en-US" dirty="0"/>
              <a:t> </a:t>
            </a:r>
            <a:r>
              <a:rPr lang="vi-VN" dirty="0" smtClean="0"/>
              <a:t>(-</a:t>
            </a:r>
            <a:r>
              <a:rPr lang="en-US" dirty="0" smtClean="0"/>
              <a:t> </a:t>
            </a:r>
            <a:r>
              <a:rPr lang="vi-VN" dirty="0" smtClean="0"/>
              <a:t>0,25</a:t>
            </a:r>
            <a:r>
              <a:rPr lang="vi-VN" dirty="0"/>
              <a:t>) </a:t>
            </a:r>
            <a:r>
              <a:rPr lang="en-US" dirty="0"/>
              <a:t>    </a:t>
            </a:r>
            <a:r>
              <a:rPr lang="vi-VN" dirty="0"/>
              <a:t>= </a:t>
            </a:r>
            <a:r>
              <a:rPr lang="vi-VN" dirty="0" smtClean="0"/>
              <a:t>0,25</a:t>
            </a:r>
            <a:r>
              <a:rPr lang="en-US" dirty="0" smtClean="0"/>
              <a:t> </a:t>
            </a:r>
            <a:r>
              <a:rPr lang="vi-VN" dirty="0" smtClean="0"/>
              <a:t>V</a:t>
            </a:r>
            <a:endParaRPr lang="en-US" dirty="0"/>
          </a:p>
          <a:p>
            <a:pPr marL="0" indent="0">
              <a:buNone/>
            </a:pPr>
            <a:r>
              <a:rPr lang="en-US" dirty="0"/>
              <a:t>                       </a:t>
            </a:r>
            <a:r>
              <a:rPr lang="vi-VN" dirty="0"/>
              <a:t>E </a:t>
            </a:r>
            <a:r>
              <a:rPr lang="en-US" dirty="0"/>
              <a:t> </a:t>
            </a:r>
            <a:r>
              <a:rPr lang="vi-VN" dirty="0"/>
              <a:t>= φ</a:t>
            </a:r>
            <a:r>
              <a:rPr lang="en-US" baseline="-25000" dirty="0"/>
              <a:t>+</a:t>
            </a:r>
            <a:r>
              <a:rPr lang="en-US" dirty="0"/>
              <a:t> - </a:t>
            </a:r>
            <a:r>
              <a:rPr lang="vi-VN" dirty="0"/>
              <a:t> φ</a:t>
            </a:r>
            <a:r>
              <a:rPr lang="en-US" baseline="-25000" dirty="0"/>
              <a:t>-   </a:t>
            </a:r>
            <a:r>
              <a:rPr lang="en-US" dirty="0"/>
              <a:t>       =  </a:t>
            </a:r>
            <a:r>
              <a:rPr lang="vi-VN" dirty="0" smtClean="0"/>
              <a:t>-</a:t>
            </a:r>
            <a:r>
              <a:rPr lang="en-US" dirty="0" smtClean="0"/>
              <a:t> </a:t>
            </a:r>
            <a:r>
              <a:rPr lang="vi-VN" dirty="0" smtClean="0"/>
              <a:t>0,03 </a:t>
            </a:r>
            <a:r>
              <a:rPr lang="vi-VN" dirty="0"/>
              <a:t>– </a:t>
            </a:r>
            <a:r>
              <a:rPr lang="vi-VN" dirty="0" smtClean="0"/>
              <a:t>(-</a:t>
            </a:r>
            <a:r>
              <a:rPr lang="en-US" dirty="0" smtClean="0"/>
              <a:t> </a:t>
            </a:r>
            <a:r>
              <a:rPr lang="vi-VN" dirty="0" smtClean="0"/>
              <a:t>0,309</a:t>
            </a:r>
            <a:r>
              <a:rPr lang="vi-VN" dirty="0"/>
              <a:t>) </a:t>
            </a:r>
            <a:r>
              <a:rPr lang="en-US" dirty="0"/>
              <a:t>   </a:t>
            </a:r>
            <a:r>
              <a:rPr lang="vi-VN" dirty="0"/>
              <a:t>= </a:t>
            </a:r>
            <a:r>
              <a:rPr lang="vi-VN" dirty="0" smtClean="0"/>
              <a:t>0,279</a:t>
            </a:r>
            <a:r>
              <a:rPr lang="en-US" dirty="0" smtClean="0"/>
              <a:t> </a:t>
            </a:r>
            <a:r>
              <a:rPr lang="vi-VN" dirty="0" smtClean="0"/>
              <a:t>V</a:t>
            </a:r>
            <a:endParaRPr lang="en-US" dirty="0"/>
          </a:p>
          <a:p>
            <a:pPr marL="0" indent="0">
              <a:buNone/>
            </a:pPr>
            <a:r>
              <a:rPr lang="vi-VN" dirty="0">
                <a:solidFill>
                  <a:srgbClr val="CC0099"/>
                </a:solidFill>
                <a:sym typeface="Symbol" panose="05050102010706020507" pitchFamily="18" charset="2"/>
              </a:rPr>
              <a:t></a:t>
            </a:r>
            <a:r>
              <a:rPr lang="vi-VN" dirty="0">
                <a:solidFill>
                  <a:srgbClr val="CC0099"/>
                </a:solidFill>
              </a:rPr>
              <a:t>G</a:t>
            </a:r>
            <a:r>
              <a:rPr lang="vi-VN" baseline="30000" dirty="0">
                <a:solidFill>
                  <a:srgbClr val="CC0099"/>
                </a:solidFill>
              </a:rPr>
              <a:t>0</a:t>
            </a:r>
            <a:r>
              <a:rPr lang="vi-VN" baseline="-25000" dirty="0">
                <a:solidFill>
                  <a:srgbClr val="CC0099"/>
                </a:solidFill>
              </a:rPr>
              <a:t>298</a:t>
            </a:r>
            <a:r>
              <a:rPr lang="vi-VN" dirty="0">
                <a:solidFill>
                  <a:srgbClr val="CC0099"/>
                </a:solidFill>
              </a:rPr>
              <a:t> = -nFE</a:t>
            </a:r>
            <a:r>
              <a:rPr lang="vi-VN" baseline="30000" dirty="0">
                <a:solidFill>
                  <a:srgbClr val="CC0099"/>
                </a:solidFill>
              </a:rPr>
              <a:t>0</a:t>
            </a:r>
            <a:r>
              <a:rPr lang="vi-VN" dirty="0">
                <a:solidFill>
                  <a:srgbClr val="CC0099"/>
                </a:solidFill>
              </a:rPr>
              <a:t> = -</a:t>
            </a:r>
            <a:r>
              <a:rPr lang="en-US" dirty="0">
                <a:solidFill>
                  <a:srgbClr val="CC0099"/>
                </a:solidFill>
              </a:rPr>
              <a:t> </a:t>
            </a:r>
            <a:r>
              <a:rPr lang="vi-VN" dirty="0" smtClean="0">
                <a:solidFill>
                  <a:srgbClr val="CC0099"/>
                </a:solidFill>
              </a:rPr>
              <a:t>48250</a:t>
            </a:r>
            <a:r>
              <a:rPr lang="en-US" dirty="0" smtClean="0">
                <a:solidFill>
                  <a:srgbClr val="CC0099"/>
                </a:solidFill>
              </a:rPr>
              <a:t> </a:t>
            </a:r>
            <a:r>
              <a:rPr lang="vi-VN" dirty="0" smtClean="0">
                <a:solidFill>
                  <a:srgbClr val="CC0099"/>
                </a:solidFill>
              </a:rPr>
              <a:t>J</a:t>
            </a:r>
            <a:r>
              <a:rPr lang="en-US" dirty="0" smtClean="0">
                <a:solidFill>
                  <a:srgbClr val="CC0099"/>
                </a:solidFill>
              </a:rPr>
              <a:t> </a:t>
            </a:r>
            <a:r>
              <a:rPr lang="en-US" dirty="0">
                <a:solidFill>
                  <a:srgbClr val="CC0099"/>
                </a:solidFill>
              </a:rPr>
              <a:t>&lt; </a:t>
            </a:r>
            <a:r>
              <a:rPr lang="en-US" dirty="0">
                <a:solidFill>
                  <a:srgbClr val="CC0099"/>
                </a:solidFill>
                <a:cs typeface="Times New Roman" panose="02020603050405020304" pitchFamily="18" charset="0"/>
              </a:rPr>
              <a:t>- </a:t>
            </a:r>
            <a:r>
              <a:rPr lang="en-US" dirty="0" smtClean="0">
                <a:solidFill>
                  <a:srgbClr val="CC0099"/>
                </a:solidFill>
                <a:cs typeface="Times New Roman" panose="02020603050405020304" pitchFamily="18" charset="0"/>
              </a:rPr>
              <a:t>40 kJ</a:t>
            </a:r>
            <a:r>
              <a:rPr lang="en-US" dirty="0" smtClean="0">
                <a:solidFill>
                  <a:srgbClr val="CC0099"/>
                </a:solidFill>
                <a:latin typeface="Arial" panose="020B0604020202020204" pitchFamily="34" charset="0"/>
                <a:cs typeface="Arial" panose="020B0604020202020204" pitchFamily="34" charset="0"/>
              </a:rPr>
              <a:t>: p</a:t>
            </a:r>
            <a:r>
              <a:rPr lang="vi-VN" dirty="0">
                <a:solidFill>
                  <a:srgbClr val="CC0099"/>
                </a:solidFill>
                <a:latin typeface="Arial" panose="020B0604020202020204" pitchFamily="34" charset="0"/>
                <a:cs typeface="Arial" panose="020B0604020202020204" pitchFamily="34" charset="0"/>
              </a:rPr>
              <a:t>ư</a:t>
            </a:r>
            <a:r>
              <a:rPr lang="en-US" dirty="0">
                <a:solidFill>
                  <a:srgbClr val="CC0099"/>
                </a:solidFill>
                <a:latin typeface="Arial" panose="020B0604020202020204" pitchFamily="34" charset="0"/>
                <a:cs typeface="Arial" panose="020B0604020202020204" pitchFamily="34" charset="0"/>
              </a:rPr>
              <a:t> </a:t>
            </a:r>
            <a:r>
              <a:rPr lang="en-US" dirty="0" err="1">
                <a:solidFill>
                  <a:srgbClr val="CC0099"/>
                </a:solidFill>
                <a:latin typeface="Arial" panose="020B0604020202020204" pitchFamily="34" charset="0"/>
                <a:cs typeface="Arial" panose="020B0604020202020204" pitchFamily="34" charset="0"/>
              </a:rPr>
              <a:t>tự</a:t>
            </a:r>
            <a:r>
              <a:rPr lang="en-US" dirty="0">
                <a:solidFill>
                  <a:srgbClr val="CC0099"/>
                </a:solidFill>
                <a:latin typeface="Arial" panose="020B0604020202020204" pitchFamily="34" charset="0"/>
                <a:cs typeface="Arial" panose="020B0604020202020204" pitchFamily="34" charset="0"/>
              </a:rPr>
              <a:t> </a:t>
            </a:r>
            <a:r>
              <a:rPr lang="en-US" dirty="0" err="1">
                <a:solidFill>
                  <a:srgbClr val="CC0099"/>
                </a:solidFill>
                <a:latin typeface="Arial" panose="020B0604020202020204" pitchFamily="34" charset="0"/>
                <a:cs typeface="Arial" panose="020B0604020202020204" pitchFamily="34" charset="0"/>
              </a:rPr>
              <a:t>phát</a:t>
            </a:r>
            <a:r>
              <a:rPr lang="en-US" dirty="0">
                <a:solidFill>
                  <a:srgbClr val="CC0099"/>
                </a:solidFill>
                <a:latin typeface="Arial" panose="020B0604020202020204" pitchFamily="34" charset="0"/>
                <a:cs typeface="Arial" panose="020B0604020202020204" pitchFamily="34" charset="0"/>
              </a:rPr>
              <a:t> </a:t>
            </a:r>
            <a:r>
              <a:rPr lang="en-US" dirty="0" err="1">
                <a:solidFill>
                  <a:srgbClr val="CC0099"/>
                </a:solidFill>
                <a:latin typeface="Arial" panose="020B0604020202020204" pitchFamily="34" charset="0"/>
                <a:cs typeface="Arial" panose="020B0604020202020204" pitchFamily="34" charset="0"/>
              </a:rPr>
              <a:t>hoàn</a:t>
            </a:r>
            <a:r>
              <a:rPr lang="en-US" dirty="0">
                <a:solidFill>
                  <a:srgbClr val="CC0099"/>
                </a:solidFill>
                <a:latin typeface="Arial" panose="020B0604020202020204" pitchFamily="34" charset="0"/>
                <a:cs typeface="Arial" panose="020B0604020202020204" pitchFamily="34" charset="0"/>
              </a:rPr>
              <a:t> </a:t>
            </a:r>
            <a:r>
              <a:rPr lang="en-US" dirty="0" err="1">
                <a:solidFill>
                  <a:srgbClr val="CC0099"/>
                </a:solidFill>
                <a:latin typeface="Arial" panose="020B0604020202020204" pitchFamily="34" charset="0"/>
                <a:cs typeface="Arial" panose="020B0604020202020204" pitchFamily="34" charset="0"/>
              </a:rPr>
              <a:t>toàn</a:t>
            </a:r>
            <a:r>
              <a:rPr lang="vi-VN" dirty="0">
                <a:solidFill>
                  <a:srgbClr val="CC0099"/>
                </a:solidFill>
                <a:latin typeface="Arial" panose="020B0604020202020204" pitchFamily="34" charset="0"/>
                <a:cs typeface="Arial" panose="020B0604020202020204" pitchFamily="34" charset="0"/>
              </a:rPr>
              <a:t> trong thực tế</a:t>
            </a:r>
            <a:endParaRPr lang="en-US" dirty="0">
              <a:solidFill>
                <a:srgbClr val="CC0099"/>
              </a:solidFill>
              <a:latin typeface="Arial" panose="020B0604020202020204" pitchFamily="34" charset="0"/>
              <a:cs typeface="Arial" panose="020B0604020202020204" pitchFamily="34" charset="0"/>
            </a:endParaRPr>
          </a:p>
          <a:p>
            <a:pPr marL="0" indent="0">
              <a:buNone/>
            </a:pPr>
            <a:r>
              <a:rPr lang="vi-VN" dirty="0">
                <a:solidFill>
                  <a:schemeClr val="accent6">
                    <a:lumMod val="50000"/>
                  </a:schemeClr>
                </a:solidFill>
                <a:sym typeface="Symbol" panose="05050102010706020507" pitchFamily="18" charset="2"/>
              </a:rPr>
              <a:t></a:t>
            </a:r>
            <a:r>
              <a:rPr lang="vi-VN" dirty="0">
                <a:solidFill>
                  <a:schemeClr val="accent6">
                    <a:lumMod val="50000"/>
                  </a:schemeClr>
                </a:solidFill>
              </a:rPr>
              <a:t>G</a:t>
            </a:r>
            <a:r>
              <a:rPr lang="vi-VN" baseline="-25000" dirty="0">
                <a:solidFill>
                  <a:schemeClr val="accent6">
                    <a:lumMod val="50000"/>
                  </a:schemeClr>
                </a:solidFill>
              </a:rPr>
              <a:t>298</a:t>
            </a:r>
            <a:r>
              <a:rPr lang="vi-VN" dirty="0">
                <a:solidFill>
                  <a:schemeClr val="accent6">
                    <a:lumMod val="50000"/>
                  </a:schemeClr>
                </a:solidFill>
              </a:rPr>
              <a:t> </a:t>
            </a:r>
            <a:r>
              <a:rPr lang="en-US" dirty="0">
                <a:solidFill>
                  <a:schemeClr val="accent6">
                    <a:lumMod val="50000"/>
                  </a:schemeClr>
                </a:solidFill>
              </a:rPr>
              <a:t> </a:t>
            </a:r>
            <a:r>
              <a:rPr lang="vi-VN" dirty="0">
                <a:solidFill>
                  <a:schemeClr val="accent6">
                    <a:lumMod val="50000"/>
                  </a:schemeClr>
                </a:solidFill>
              </a:rPr>
              <a:t>= -</a:t>
            </a:r>
            <a:r>
              <a:rPr lang="en-US" dirty="0">
                <a:solidFill>
                  <a:schemeClr val="accent6">
                    <a:lumMod val="50000"/>
                  </a:schemeClr>
                </a:solidFill>
              </a:rPr>
              <a:t>  </a:t>
            </a:r>
            <a:r>
              <a:rPr lang="vi-VN" dirty="0">
                <a:solidFill>
                  <a:schemeClr val="accent6">
                    <a:lumMod val="50000"/>
                  </a:schemeClr>
                </a:solidFill>
              </a:rPr>
              <a:t>nFE = </a:t>
            </a:r>
            <a:r>
              <a:rPr lang="vi-VN" dirty="0" smtClean="0">
                <a:solidFill>
                  <a:schemeClr val="accent6">
                    <a:lumMod val="50000"/>
                  </a:schemeClr>
                </a:solidFill>
              </a:rPr>
              <a:t>-</a:t>
            </a:r>
            <a:r>
              <a:rPr lang="en-US" dirty="0" smtClean="0">
                <a:solidFill>
                  <a:schemeClr val="accent6">
                    <a:lumMod val="50000"/>
                  </a:schemeClr>
                </a:solidFill>
              </a:rPr>
              <a:t> </a:t>
            </a:r>
            <a:r>
              <a:rPr lang="vi-VN" dirty="0" smtClean="0">
                <a:solidFill>
                  <a:schemeClr val="accent6">
                    <a:lumMod val="50000"/>
                  </a:schemeClr>
                </a:solidFill>
              </a:rPr>
              <a:t>53847J</a:t>
            </a:r>
            <a:r>
              <a:rPr lang="en-US" dirty="0" smtClean="0">
                <a:solidFill>
                  <a:schemeClr val="accent6">
                    <a:lumMod val="50000"/>
                  </a:schemeClr>
                </a:solidFill>
              </a:rPr>
              <a:t>  </a:t>
            </a:r>
            <a:r>
              <a:rPr lang="en-US" dirty="0">
                <a:solidFill>
                  <a:schemeClr val="accent6">
                    <a:lumMod val="50000"/>
                  </a:schemeClr>
                </a:solidFill>
                <a:cs typeface="Times New Roman" panose="02020603050405020304" pitchFamily="18" charset="0"/>
              </a:rPr>
              <a:t>&lt; </a:t>
            </a:r>
            <a:r>
              <a:rPr lang="vi-VN" dirty="0">
                <a:solidFill>
                  <a:schemeClr val="accent6">
                    <a:lumMod val="50000"/>
                  </a:schemeClr>
                </a:solidFill>
                <a:cs typeface="Times New Roman" panose="02020603050405020304" pitchFamily="18" charset="0"/>
              </a:rPr>
              <a:t>0</a:t>
            </a:r>
            <a:r>
              <a:rPr lang="en-US" dirty="0">
                <a:solidFill>
                  <a:schemeClr val="accent6">
                    <a:lumMod val="50000"/>
                  </a:schemeClr>
                </a:solidFill>
                <a:cs typeface="Times New Roman" panose="02020603050405020304" pitchFamily="18" charset="0"/>
              </a:rPr>
              <a:t> : </a:t>
            </a:r>
            <a:r>
              <a:rPr lang="en-US" dirty="0" err="1">
                <a:solidFill>
                  <a:schemeClr val="accent6">
                    <a:lumMod val="50000"/>
                  </a:schemeClr>
                </a:solidFill>
                <a:latin typeface="Arial" panose="020B0604020202020204" pitchFamily="34" charset="0"/>
                <a:cs typeface="Arial" panose="020B0604020202020204" pitchFamily="34" charset="0"/>
              </a:rPr>
              <a:t>phản</a:t>
            </a:r>
            <a:r>
              <a:rPr lang="en-US" dirty="0">
                <a:solidFill>
                  <a:schemeClr val="accent6">
                    <a:lumMod val="50000"/>
                  </a:schemeClr>
                </a:solidFill>
                <a:latin typeface="Arial" panose="020B0604020202020204" pitchFamily="34" charset="0"/>
                <a:cs typeface="Arial" panose="020B0604020202020204" pitchFamily="34" charset="0"/>
              </a:rPr>
              <a:t> </a:t>
            </a:r>
            <a:r>
              <a:rPr lang="en-US" dirty="0" err="1">
                <a:solidFill>
                  <a:schemeClr val="accent6">
                    <a:lumMod val="50000"/>
                  </a:schemeClr>
                </a:solidFill>
                <a:latin typeface="Arial" panose="020B0604020202020204" pitchFamily="34" charset="0"/>
                <a:cs typeface="Arial" panose="020B0604020202020204" pitchFamily="34" charset="0"/>
              </a:rPr>
              <a:t>ứng</a:t>
            </a:r>
            <a:r>
              <a:rPr lang="en-US" dirty="0">
                <a:solidFill>
                  <a:schemeClr val="accent6">
                    <a:lumMod val="50000"/>
                  </a:schemeClr>
                </a:solidFill>
                <a:latin typeface="Arial" panose="020B0604020202020204" pitchFamily="34" charset="0"/>
                <a:cs typeface="Arial" panose="020B0604020202020204" pitchFamily="34" charset="0"/>
              </a:rPr>
              <a:t> </a:t>
            </a:r>
            <a:r>
              <a:rPr lang="en-US" dirty="0" err="1">
                <a:solidFill>
                  <a:schemeClr val="accent6">
                    <a:lumMod val="50000"/>
                  </a:schemeClr>
                </a:solidFill>
                <a:latin typeface="Arial" panose="020B0604020202020204" pitchFamily="34" charset="0"/>
                <a:cs typeface="Arial" panose="020B0604020202020204" pitchFamily="34" charset="0"/>
              </a:rPr>
              <a:t>tự</a:t>
            </a:r>
            <a:r>
              <a:rPr lang="en-US" dirty="0">
                <a:solidFill>
                  <a:schemeClr val="accent6">
                    <a:lumMod val="50000"/>
                  </a:schemeClr>
                </a:solidFill>
                <a:latin typeface="Arial" panose="020B0604020202020204" pitchFamily="34" charset="0"/>
                <a:cs typeface="Arial" panose="020B0604020202020204" pitchFamily="34" charset="0"/>
              </a:rPr>
              <a:t> </a:t>
            </a:r>
            <a:r>
              <a:rPr lang="en-US" dirty="0" err="1">
                <a:solidFill>
                  <a:schemeClr val="accent6">
                    <a:lumMod val="50000"/>
                  </a:schemeClr>
                </a:solidFill>
                <a:latin typeface="Arial" panose="020B0604020202020204" pitchFamily="34" charset="0"/>
                <a:cs typeface="Arial" panose="020B0604020202020204" pitchFamily="34" charset="0"/>
              </a:rPr>
              <a:t>phát</a:t>
            </a:r>
            <a:endParaRPr lang="en-US" dirty="0">
              <a:solidFill>
                <a:schemeClr val="accent6">
                  <a:lumMod val="50000"/>
                </a:schemeClr>
              </a:solidFill>
              <a:latin typeface="Arial" panose="020B0604020202020204" pitchFamily="34" charset="0"/>
              <a:cs typeface="Arial" panose="020B0604020202020204" pitchFamily="34" charset="0"/>
            </a:endParaRPr>
          </a:p>
          <a:p>
            <a:pPr marL="0" indent="0">
              <a:buNone/>
            </a:pPr>
            <a:r>
              <a:rPr lang="vi-VN" dirty="0">
                <a:solidFill>
                  <a:schemeClr val="accent4">
                    <a:lumMod val="50000"/>
                  </a:schemeClr>
                </a:solidFill>
              </a:rPr>
              <a:t>lgK = (nE</a:t>
            </a:r>
            <a:r>
              <a:rPr lang="vi-VN" baseline="30000" dirty="0">
                <a:solidFill>
                  <a:schemeClr val="accent4">
                    <a:lumMod val="50000"/>
                  </a:schemeClr>
                </a:solidFill>
              </a:rPr>
              <a:t>0</a:t>
            </a:r>
            <a:r>
              <a:rPr lang="vi-VN" dirty="0">
                <a:solidFill>
                  <a:schemeClr val="accent4">
                    <a:lumMod val="50000"/>
                  </a:schemeClr>
                </a:solidFill>
              </a:rPr>
              <a:t>)/0,059 = 8,47 → K = 10</a:t>
            </a:r>
            <a:r>
              <a:rPr lang="vi-VN" baseline="30000" dirty="0">
                <a:solidFill>
                  <a:schemeClr val="accent4">
                    <a:lumMod val="50000"/>
                  </a:schemeClr>
                </a:solidFill>
              </a:rPr>
              <a:t>8,47</a:t>
            </a:r>
            <a:r>
              <a:rPr lang="vi-VN" dirty="0">
                <a:solidFill>
                  <a:schemeClr val="accent4">
                    <a:lumMod val="50000"/>
                  </a:schemeClr>
                </a:solidFill>
              </a:rPr>
              <a:t> ở 25</a:t>
            </a:r>
            <a:r>
              <a:rPr lang="vi-VN" baseline="30000" dirty="0">
                <a:solidFill>
                  <a:schemeClr val="accent4">
                    <a:lumMod val="50000"/>
                  </a:schemeClr>
                </a:solidFill>
              </a:rPr>
              <a:t>0</a:t>
            </a:r>
            <a:r>
              <a:rPr lang="vi-VN" dirty="0">
                <a:solidFill>
                  <a:schemeClr val="accent4">
                    <a:lumMod val="50000"/>
                  </a:schemeClr>
                </a:solidFill>
              </a:rPr>
              <a:t>C </a:t>
            </a:r>
            <a:r>
              <a:rPr lang="vi-VN" dirty="0" smtClean="0">
                <a:solidFill>
                  <a:schemeClr val="accent4">
                    <a:lumMod val="50000"/>
                  </a:schemeClr>
                </a:solidFill>
                <a:sym typeface="Symbol" panose="05050102010706020507" pitchFamily="18" charset="2"/>
              </a:rPr>
              <a:t></a:t>
            </a:r>
            <a:r>
              <a:rPr lang="en-US" smtClean="0">
                <a:solidFill>
                  <a:schemeClr val="accent4">
                    <a:lumMod val="50000"/>
                  </a:schemeClr>
                </a:solidFill>
                <a:sym typeface="Symbol" panose="05050102010706020507" pitchFamily="18" charset="2"/>
              </a:rPr>
              <a:t> </a:t>
            </a:r>
            <a:r>
              <a:rPr lang="vi-VN" smtClean="0">
                <a:solidFill>
                  <a:schemeClr val="accent4">
                    <a:lumMod val="50000"/>
                  </a:schemeClr>
                </a:solidFill>
                <a:sym typeface="Symbol" panose="05050102010706020507" pitchFamily="18" charset="2"/>
              </a:rPr>
              <a:t>pư </a:t>
            </a:r>
            <a:r>
              <a:rPr lang="vi-VN" dirty="0">
                <a:solidFill>
                  <a:schemeClr val="accent4">
                    <a:lumMod val="50000"/>
                  </a:schemeClr>
                </a:solidFill>
                <a:sym typeface="Symbol" panose="05050102010706020507" pitchFamily="18" charset="2"/>
              </a:rPr>
              <a:t>tự phát hoàn toàn</a:t>
            </a:r>
            <a:endParaRPr lang="en-US" dirty="0">
              <a:solidFill>
                <a:schemeClr val="accent4">
                  <a:lumMod val="50000"/>
                </a:schemeClr>
              </a:solidFill>
            </a:endParaRPr>
          </a:p>
          <a:p>
            <a:pPr marL="0" indent="0">
              <a:buNone/>
            </a:pPr>
            <a:endParaRPr lang="en-US" dirty="0"/>
          </a:p>
        </p:txBody>
      </p:sp>
    </p:spTree>
    <p:extLst>
      <p:ext uri="{BB962C8B-B14F-4D97-AF65-F5344CB8AC3E}">
        <p14:creationId xmlns:p14="http://schemas.microsoft.com/office/powerpoint/2010/main" val="78238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E798894-E1AF-4A44-B93B-AD7E88C0C1C7}"/>
                  </a:ext>
                </a:extLst>
              </p:cNvPr>
              <p:cNvSpPr>
                <a:spLocks noGrp="1"/>
              </p:cNvSpPr>
              <p:nvPr>
                <p:ph type="title"/>
              </p:nvPr>
            </p:nvSpPr>
            <p:spPr>
              <a:xfrm>
                <a:off x="260059" y="1818476"/>
                <a:ext cx="11820089" cy="2208239"/>
              </a:xfrm>
            </p:spPr>
            <p:txBody>
              <a:bodyPr>
                <a:normAutofit fontScale="90000"/>
              </a:bodyPr>
              <a:lstStyle/>
              <a:p>
                <a:pPr>
                  <a:lnSpc>
                    <a:spcPct val="150000"/>
                  </a:lnSpc>
                </a:pPr>
                <a:r>
                  <a:rPr lang="en-US" sz="3600" b="1" dirty="0" err="1">
                    <a:latin typeface="Arial" panose="020B0604020202020204" pitchFamily="34" charset="0"/>
                    <a:cs typeface="Arial" panose="020B0604020202020204" pitchFamily="34" charset="0"/>
                  </a:rPr>
                  <a:t>Câu</a:t>
                </a:r>
                <a:r>
                  <a:rPr lang="en-US" sz="3600" b="1" dirty="0">
                    <a:latin typeface="Arial" panose="020B0604020202020204" pitchFamily="34" charset="0"/>
                    <a:cs typeface="Arial" panose="020B0604020202020204" pitchFamily="34" charset="0"/>
                  </a:rPr>
                  <a:t> 3</a:t>
                </a:r>
                <a:r>
                  <a:rPr lang="en-US" sz="3600" dirty="0">
                    <a:latin typeface="Arial" panose="020B0604020202020204" pitchFamily="34" charset="0"/>
                    <a:cs typeface="Arial" panose="020B0604020202020204" pitchFamily="34" charset="0"/>
                  </a:rPr>
                  <a:t>.</a:t>
                </a:r>
                <a:r>
                  <a:rPr lang="pt-BR" sz="3600" dirty="0">
                    <a:latin typeface="Arial" panose="020B0604020202020204" pitchFamily="34" charset="0"/>
                    <a:cs typeface="Arial" panose="020B0604020202020204" pitchFamily="34" charset="0"/>
                  </a:rPr>
                  <a:t> Chọn </a:t>
                </a:r>
                <a:r>
                  <a:rPr lang="vi-VN" sz="3600" dirty="0">
                    <a:latin typeface="Arial" panose="020B0604020202020204" pitchFamily="34" charset="0"/>
                    <a:cs typeface="Arial" panose="020B0604020202020204" pitchFamily="34" charset="0"/>
                  </a:rPr>
                  <a:t>đáp</a:t>
                </a:r>
                <a:r>
                  <a:rPr lang="pt-BR" sz="3600" dirty="0">
                    <a:latin typeface="Arial" panose="020B0604020202020204" pitchFamily="34" charset="0"/>
                    <a:cs typeface="Arial" panose="020B0604020202020204" pitchFamily="34" charset="0"/>
                  </a:rPr>
                  <a:t> án </a:t>
                </a:r>
                <a:r>
                  <a:rPr lang="pt-BR" sz="3600" b="1" dirty="0">
                    <a:latin typeface="Arial" panose="020B0604020202020204" pitchFamily="34" charset="0"/>
                    <a:cs typeface="Arial" panose="020B0604020202020204" pitchFamily="34" charset="0"/>
                  </a:rPr>
                  <a:t>đúng</a:t>
                </a:r>
                <a:r>
                  <a:rPr lang="pt-BR" sz="3600" dirty="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Ở </a:t>
                </a:r>
                <a:r>
                  <a:rPr lang="en-US" sz="3600" dirty="0" smtClean="0">
                    <a:latin typeface="Arial" panose="020B0604020202020204" pitchFamily="34" charset="0"/>
                    <a:cs typeface="Arial" panose="020B0604020202020204" pitchFamily="34" charset="0"/>
                  </a:rPr>
                  <a:t>1</a:t>
                </a:r>
                <a:r>
                  <a:rPr lang="vi-VN"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atm</a:t>
                </a:r>
                <a:r>
                  <a:rPr lang="vi-VN" sz="3600"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298</a:t>
                </a:r>
                <a:r>
                  <a:rPr lang="vi-VN" sz="3600"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K</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phản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ứng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oxhk</a:t>
                </a:r>
                <a:r>
                  <a:rPr lang="en-US" sz="3600" dirty="0">
                    <a:latin typeface="Arial" panose="020B0604020202020204" pitchFamily="34" charset="0"/>
                    <a:cs typeface="Arial" panose="020B0604020202020204" pitchFamily="34" charset="0"/>
                  </a:rPr>
                  <a:t>: M(r) +  A</a:t>
                </a:r>
                <a:r>
                  <a:rPr lang="en-US" sz="3600" baseline="-25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(k) = B(r) </a:t>
                </a:r>
                <a:r>
                  <a:rPr lang="en-US" sz="3600" dirty="0" err="1">
                    <a:latin typeface="Arial" panose="020B0604020202020204" pitchFamily="34" charset="0"/>
                    <a:cs typeface="Arial" panose="020B0604020202020204" pitchFamily="34" charset="0"/>
                  </a:rPr>
                  <a:t>khi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pư</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trực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tiếp</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thì</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pư</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tỏa</a:t>
                </a:r>
                <a:r>
                  <a:rPr lang="en-US" sz="3600" dirty="0">
                    <a:latin typeface="Arial" panose="020B0604020202020204" pitchFamily="34" charset="0"/>
                    <a:cs typeface="Arial" panose="020B0604020202020204" pitchFamily="34" charset="0"/>
                  </a:rPr>
                  <a:t> ra </a:t>
                </a:r>
                <a:r>
                  <a:rPr lang="vi-VN" sz="3600" dirty="0">
                    <a:latin typeface="Arial" panose="020B0604020202020204" pitchFamily="34" charset="0"/>
                    <a:cs typeface="Arial" panose="020B0604020202020204" pitchFamily="34" charset="0"/>
                  </a:rPr>
                  <a:t>lượng nhiệt là </a:t>
                </a:r>
                <a:r>
                  <a:rPr lang="en-US" sz="3600" dirty="0" smtClean="0">
                    <a:latin typeface="Arial" panose="020B0604020202020204" pitchFamily="34" charset="0"/>
                    <a:cs typeface="Arial" panose="020B0604020202020204" pitchFamily="34" charset="0"/>
                  </a:rPr>
                  <a:t>120</a:t>
                </a:r>
                <a:r>
                  <a:rPr lang="vi-VN" sz="3600"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kJ</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khi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thực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hiện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pư</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trong</a:t>
                </a:r>
                <a:r>
                  <a:rPr lang="en-US" sz="3600" dirty="0">
                    <a:latin typeface="Arial" panose="020B0604020202020204" pitchFamily="34" charset="0"/>
                    <a:cs typeface="Arial" panose="020B0604020202020204" pitchFamily="34" charset="0"/>
                  </a:rPr>
                  <a:t> pin </a:t>
                </a:r>
                <a:r>
                  <a:rPr lang="en-US" sz="3600" dirty="0" err="1">
                    <a:latin typeface="Arial" panose="020B0604020202020204" pitchFamily="34" charset="0"/>
                    <a:cs typeface="Arial" panose="020B0604020202020204" pitchFamily="34" charset="0"/>
                  </a:rPr>
                  <a:t>thì</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công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điện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bằng</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110</a:t>
                </a:r>
                <a:r>
                  <a:rPr lang="vi-VN" sz="3600"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kJ</a:t>
                </a:r>
                <a:r>
                  <a:rPr lang="en-US" sz="3600" dirty="0">
                    <a:latin typeface="Arial" panose="020B0604020202020204" pitchFamily="34" charset="0"/>
                    <a:cs typeface="Arial" panose="020B0604020202020204" pitchFamily="34" charset="0"/>
                  </a:rPr>
                  <a:t>. </a:t>
                </a:r>
                <a:r>
                  <a:rPr lang="vi-VN" sz="3600" dirty="0">
                    <a:latin typeface="Arial" panose="020B0604020202020204" pitchFamily="34" charset="0"/>
                    <a:cs typeface="Arial" panose="020B0604020202020204" pitchFamily="34" charset="0"/>
                  </a:rPr>
                  <a:t>Hãy tính </a:t>
                </a:r>
                <a:r>
                  <a:rPr lang="en-US" sz="3600" dirty="0">
                    <a:solidFill>
                      <a:srgbClr val="C00000"/>
                    </a:solidFill>
                    <a:latin typeface="Arial" panose="020B0604020202020204" pitchFamily="34" charset="0"/>
                    <a:cs typeface="Arial" panose="020B0604020202020204" pitchFamily="34" charset="0"/>
                  </a:rPr>
                  <a:t>(</a:t>
                </a:r>
                <a:r>
                  <a:rPr lang="fr-FR" altLang="en-US" sz="3600" dirty="0">
                    <a:solidFill>
                      <a:srgbClr val="C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14:m>
                  <m:oMath xmlns:m="http://schemas.openxmlformats.org/officeDocument/2006/math">
                    <m:sSubSup>
                      <m:sSubSupPr>
                        <m:ctrlPr>
                          <a:rPr lang="fr-FR" altLang="en-US" sz="3600" i="1">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SupPr>
                      <m:e>
                        <m:r>
                          <a:rPr lang="en-US" altLang="en-US" sz="3600" i="1">
                            <a:solidFill>
                              <a:srgbClr val="C00000"/>
                            </a:solidFill>
                            <a:latin typeface="Cambria Math" panose="02040503050406030204" pitchFamily="18" charset="0"/>
                            <a:cs typeface="Times New Roman" panose="02020603050405020304" pitchFamily="18" charset="0"/>
                            <a:sym typeface="Symbol" panose="05050102010706020507" pitchFamily="18" charset="2"/>
                          </a:rPr>
                          <m:t>𝐻</m:t>
                        </m:r>
                      </m:e>
                      <m:sub>
                        <m:r>
                          <a:rPr lang="en-US" altLang="en-US" sz="3600" i="1">
                            <a:solidFill>
                              <a:srgbClr val="C00000"/>
                            </a:solidFill>
                            <a:latin typeface="Cambria Math" panose="02040503050406030204" pitchFamily="18" charset="0"/>
                            <a:cs typeface="Times New Roman" panose="02020603050405020304" pitchFamily="18" charset="0"/>
                            <a:sym typeface="Symbol" panose="05050102010706020507" pitchFamily="18" charset="2"/>
                          </a:rPr>
                          <m:t>298</m:t>
                        </m:r>
                      </m:sub>
                      <m:sup>
                        <m:r>
                          <a:rPr lang="en-US" altLang="en-US" sz="3600" i="1">
                            <a:solidFill>
                              <a:srgbClr val="C00000"/>
                            </a:solidFill>
                            <a:latin typeface="Cambria Math" panose="02040503050406030204" pitchFamily="18" charset="0"/>
                            <a:cs typeface="Times New Roman" panose="02020603050405020304" pitchFamily="18" charset="0"/>
                            <a:sym typeface="Symbol" panose="05050102010706020507" pitchFamily="18" charset="2"/>
                          </a:rPr>
                          <m:t>0</m:t>
                        </m:r>
                      </m:sup>
                    </m:sSubSup>
                  </m:oMath>
                </a14:m>
                <a:r>
                  <a:rPr lang="en-US" sz="3600" dirty="0">
                    <a:solidFill>
                      <a:srgbClr val="C00000"/>
                    </a:solidFill>
                    <a:latin typeface="Arial" panose="020B0604020202020204" pitchFamily="34" charset="0"/>
                    <a:cs typeface="Arial" panose="020B0604020202020204" pitchFamily="34" charset="0"/>
                  </a:rPr>
                  <a:t>)</a:t>
                </a:r>
                <a:r>
                  <a:rPr lang="en-US" sz="3600" baseline="-25000" dirty="0" err="1">
                    <a:solidFill>
                      <a:srgbClr val="C00000"/>
                    </a:solidFill>
                    <a:latin typeface="Arial" panose="020B0604020202020204" pitchFamily="34" charset="0"/>
                    <a:cs typeface="Arial" panose="020B0604020202020204" pitchFamily="34" charset="0"/>
                  </a:rPr>
                  <a:t>pư</a:t>
                </a:r>
                <a:r>
                  <a:rPr lang="en-US" sz="3600" dirty="0">
                    <a:solidFill>
                      <a:srgbClr val="C00000"/>
                    </a:solidFill>
                    <a:latin typeface="Arial" panose="020B0604020202020204" pitchFamily="34" charset="0"/>
                    <a:cs typeface="Arial" panose="020B0604020202020204" pitchFamily="34" charset="0"/>
                  </a:rPr>
                  <a:t> </a:t>
                </a:r>
                <a:r>
                  <a:rPr lang="vi-VN" sz="3600" dirty="0">
                    <a:solidFill>
                      <a:srgbClr val="C00000"/>
                    </a:solidFill>
                    <a:latin typeface="Arial" panose="020B0604020202020204" pitchFamily="34" charset="0"/>
                    <a:cs typeface="Arial" panose="020B0604020202020204" pitchFamily="34" charset="0"/>
                  </a:rPr>
                  <a:t>,</a:t>
                </a:r>
                <a:r>
                  <a:rPr lang="en-US" sz="3600" dirty="0">
                    <a:solidFill>
                      <a:srgbClr val="9933FF"/>
                    </a:solidFill>
                    <a:latin typeface="Arial" panose="020B0604020202020204" pitchFamily="34" charset="0"/>
                    <a:cs typeface="Arial" panose="020B0604020202020204" pitchFamily="34" charset="0"/>
                  </a:rPr>
                  <a:t>(</a:t>
                </a:r>
                <a:r>
                  <a:rPr lang="fr-FR" altLang="en-US" sz="3600" dirty="0">
                    <a:solidFill>
                      <a:srgbClr val="9933FF"/>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14:m>
                  <m:oMath xmlns:m="http://schemas.openxmlformats.org/officeDocument/2006/math">
                    <m:sSubSup>
                      <m:sSubSupPr>
                        <m:ctrlPr>
                          <a:rPr lang="fr-FR" altLang="en-US" sz="3600" i="1">
                            <a:solidFill>
                              <a:srgbClr val="9933FF"/>
                            </a:solidFill>
                            <a:latin typeface="Cambria Math" panose="02040503050406030204" pitchFamily="18" charset="0"/>
                            <a:cs typeface="Times New Roman" panose="02020603050405020304" pitchFamily="18" charset="0"/>
                            <a:sym typeface="Symbol" panose="05050102010706020507" pitchFamily="18" charset="2"/>
                          </a:rPr>
                        </m:ctrlPr>
                      </m:sSubSupPr>
                      <m:e>
                        <m:r>
                          <a:rPr lang="en-US" altLang="en-US" sz="3600" i="1">
                            <a:solidFill>
                              <a:srgbClr val="9933FF"/>
                            </a:solidFill>
                            <a:latin typeface="Cambria Math" panose="02040503050406030204" pitchFamily="18" charset="0"/>
                            <a:cs typeface="Times New Roman" panose="02020603050405020304" pitchFamily="18" charset="0"/>
                            <a:sym typeface="Symbol" panose="05050102010706020507" pitchFamily="18" charset="2"/>
                          </a:rPr>
                          <m:t>𝑈</m:t>
                        </m:r>
                      </m:e>
                      <m:sub>
                        <m:r>
                          <a:rPr lang="en-US" altLang="en-US" sz="3600" i="1">
                            <a:solidFill>
                              <a:srgbClr val="9933FF"/>
                            </a:solidFill>
                            <a:latin typeface="Cambria Math" panose="02040503050406030204" pitchFamily="18" charset="0"/>
                            <a:cs typeface="Times New Roman" panose="02020603050405020304" pitchFamily="18" charset="0"/>
                            <a:sym typeface="Symbol" panose="05050102010706020507" pitchFamily="18" charset="2"/>
                          </a:rPr>
                          <m:t>298</m:t>
                        </m:r>
                      </m:sub>
                      <m:sup>
                        <m:r>
                          <a:rPr lang="en-US" altLang="en-US" sz="3600" i="1">
                            <a:solidFill>
                              <a:srgbClr val="9933FF"/>
                            </a:solidFill>
                            <a:latin typeface="Cambria Math" panose="02040503050406030204" pitchFamily="18" charset="0"/>
                            <a:cs typeface="Times New Roman" panose="02020603050405020304" pitchFamily="18" charset="0"/>
                            <a:sym typeface="Symbol" panose="05050102010706020507" pitchFamily="18" charset="2"/>
                          </a:rPr>
                          <m:t>0</m:t>
                        </m:r>
                      </m:sup>
                    </m:sSubSup>
                  </m:oMath>
                </a14:m>
                <a:r>
                  <a:rPr lang="en-US" sz="3600" dirty="0">
                    <a:solidFill>
                      <a:srgbClr val="9933FF"/>
                    </a:solidFill>
                    <a:latin typeface="Arial" panose="020B0604020202020204" pitchFamily="34" charset="0"/>
                    <a:cs typeface="Arial" panose="020B0604020202020204" pitchFamily="34" charset="0"/>
                  </a:rPr>
                  <a:t>)</a:t>
                </a:r>
                <a:r>
                  <a:rPr lang="en-US" sz="3600" baseline="-25000" dirty="0" err="1">
                    <a:solidFill>
                      <a:srgbClr val="9933FF"/>
                    </a:solidFill>
                    <a:latin typeface="Arial" panose="020B0604020202020204" pitchFamily="34" charset="0"/>
                    <a:cs typeface="Arial" panose="020B0604020202020204" pitchFamily="34" charset="0"/>
                  </a:rPr>
                  <a:t>pư</a:t>
                </a:r>
                <a:r>
                  <a:rPr lang="en-US" sz="3600" dirty="0">
                    <a:solidFill>
                      <a:srgbClr val="9933FF"/>
                    </a:solidFill>
                    <a:latin typeface="Arial" panose="020B0604020202020204" pitchFamily="34" charset="0"/>
                    <a:cs typeface="Arial" panose="020B0604020202020204" pitchFamily="34" charset="0"/>
                  </a:rPr>
                  <a:t> </a:t>
                </a:r>
                <a:r>
                  <a:rPr lang="vi-VN" sz="3600" dirty="0">
                    <a:solidFill>
                      <a:srgbClr val="9933FF"/>
                    </a:solidFill>
                    <a:latin typeface="Arial" panose="020B0604020202020204" pitchFamily="34" charset="0"/>
                    <a:cs typeface="Arial" panose="020B0604020202020204" pitchFamily="34" charset="0"/>
                  </a:rPr>
                  <a:t>, </a:t>
                </a:r>
                <a:r>
                  <a:rPr lang="vi-VN" sz="3600" dirty="0">
                    <a:solidFill>
                      <a:srgbClr val="3366FF"/>
                    </a:solidFill>
                    <a:latin typeface="Arial" panose="020B0604020202020204" pitchFamily="34" charset="0"/>
                    <a:cs typeface="Arial" panose="020B0604020202020204" pitchFamily="34" charset="0"/>
                  </a:rPr>
                  <a:t>Q</a:t>
                </a:r>
                <a:r>
                  <a:rPr lang="vi-VN" sz="3600" baseline="-25000" dirty="0">
                    <a:solidFill>
                      <a:srgbClr val="3366FF"/>
                    </a:solidFill>
                    <a:latin typeface="Arial" panose="020B0604020202020204" pitchFamily="34" charset="0"/>
                    <a:cs typeface="Arial" panose="020B0604020202020204" pitchFamily="34" charset="0"/>
                  </a:rPr>
                  <a:t>pư</a:t>
                </a:r>
                <a:r>
                  <a:rPr lang="vi-VN" sz="3600" dirty="0">
                    <a:solidFill>
                      <a:srgbClr val="3366FF"/>
                    </a:solidFill>
                    <a:latin typeface="Arial" panose="020B0604020202020204" pitchFamily="34" charset="0"/>
                    <a:cs typeface="Arial" panose="020B0604020202020204" pitchFamily="34" charset="0"/>
                  </a:rPr>
                  <a:t> khi pư trong</a:t>
                </a:r>
                <a:r>
                  <a:rPr lang="en-US" sz="3600" dirty="0">
                    <a:solidFill>
                      <a:srgbClr val="3366FF"/>
                    </a:solidFill>
                    <a:latin typeface="Arial" panose="020B0604020202020204" pitchFamily="34" charset="0"/>
                    <a:cs typeface="Arial" panose="020B0604020202020204" pitchFamily="34" charset="0"/>
                  </a:rPr>
                  <a:t> pin</a:t>
                </a:r>
                <a:r>
                  <a:rPr lang="vi-VN" sz="3600" dirty="0">
                    <a:solidFill>
                      <a:srgbClr val="3366FF"/>
                    </a:solidFill>
                    <a:latin typeface="Arial" panose="020B0604020202020204" pitchFamily="34" charset="0"/>
                    <a:cs typeface="Arial" panose="020B0604020202020204" pitchFamily="34" charset="0"/>
                  </a:rPr>
                  <a:t>.</a:t>
                </a:r>
                <a:r>
                  <a:rPr lang="en-US" sz="3600" dirty="0">
                    <a:solidFill>
                      <a:srgbClr val="3366FF"/>
                    </a:solidFill>
                    <a:latin typeface="Arial" panose="020B0604020202020204" pitchFamily="34" charset="0"/>
                    <a:cs typeface="Arial" panose="020B0604020202020204" pitchFamily="34" charset="0"/>
                  </a:rPr>
                  <a:t> </a:t>
                </a:r>
                <a:r>
                  <a:rPr lang="vi-VN" sz="3600" dirty="0">
                    <a:solidFill>
                      <a:srgbClr val="3366FF"/>
                    </a:solidFill>
                    <a:latin typeface="Arial" panose="020B0604020202020204" pitchFamily="34" charset="0"/>
                    <a:cs typeface="Arial" panose="020B0604020202020204" pitchFamily="34" charset="0"/>
                  </a:rPr>
                  <a:t/>
                </a:r>
                <a:br>
                  <a:rPr lang="vi-VN" sz="3600" dirty="0">
                    <a:solidFill>
                      <a:srgbClr val="3366FF"/>
                    </a:solidFill>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a:solidFill>
                      <a:srgbClr val="C00000"/>
                    </a:solidFill>
                    <a:latin typeface="Times New Roman" panose="02020603050405020304" pitchFamily="18" charset="0"/>
                    <a:cs typeface="Times New Roman" panose="02020603050405020304" pitchFamily="18" charset="0"/>
                  </a:rPr>
                  <a:t/>
                </a:r>
                <a:br>
                  <a:rPr lang="en-US" sz="3600" dirty="0">
                    <a:solidFill>
                      <a:srgbClr val="C0000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mc:Choice>
        <mc:Fallback xmlns="">
          <p:sp>
            <p:nvSpPr>
              <p:cNvPr id="2" name="Title 1">
                <a:extLst>
                  <a:ext uri="{FF2B5EF4-FFF2-40B4-BE49-F238E27FC236}">
                    <a16:creationId xmlns:a16="http://schemas.microsoft.com/office/drawing/2014/main" id="{FE798894-E1AF-4A44-B93B-AD7E88C0C1C7}"/>
                  </a:ext>
                </a:extLst>
              </p:cNvPr>
              <p:cNvSpPr>
                <a:spLocks noGrp="1" noRot="1" noChangeAspect="1" noMove="1" noResize="1" noEditPoints="1" noAdjustHandles="1" noChangeArrowheads="1" noChangeShapeType="1" noTextEdit="1"/>
              </p:cNvSpPr>
              <p:nvPr>
                <p:ph type="title"/>
              </p:nvPr>
            </p:nvSpPr>
            <p:spPr>
              <a:xfrm>
                <a:off x="260059" y="1818476"/>
                <a:ext cx="11820089" cy="2208239"/>
              </a:xfrm>
              <a:blipFill>
                <a:blip r:embed="rId2"/>
                <a:stretch>
                  <a:fillRect l="-1341" t="-79890" r="-3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D86C65-6A26-492B-86D1-7A582F172E99}"/>
                  </a:ext>
                </a:extLst>
              </p:cNvPr>
              <p:cNvSpPr>
                <a:spLocks noGrp="1"/>
              </p:cNvSpPr>
              <p:nvPr>
                <p:ph idx="1"/>
              </p:nvPr>
            </p:nvSpPr>
            <p:spPr>
              <a:xfrm>
                <a:off x="3501194" y="3501924"/>
                <a:ext cx="8211648" cy="3032620"/>
              </a:xfrm>
            </p:spPr>
            <p:txBody>
              <a:bodyPr>
                <a:normAutofit fontScale="32500" lnSpcReduction="20000"/>
              </a:bodyPr>
              <a:lstStyle/>
              <a:p>
                <a:pPr marL="0" indent="0">
                  <a:lnSpc>
                    <a:spcPct val="170000"/>
                  </a:lnSpc>
                  <a:buNone/>
                </a:pPr>
                <a:r>
                  <a:rPr lang="en-US" sz="98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fr-FR" altLang="en-US" sz="9800" dirty="0">
                    <a:solidFill>
                      <a:srgbClr val="C0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14:m>
                  <m:oMath xmlns:m="http://schemas.openxmlformats.org/officeDocument/2006/math">
                    <m:sSubSup>
                      <m:sSubSupPr>
                        <m:ctrlPr>
                          <a:rPr lang="fr-FR" altLang="en-US" sz="98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ctrlPr>
                      </m:sSubSupPr>
                      <m:e>
                        <m:r>
                          <a:rPr lang="en-US" altLang="en-US" sz="98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𝐻</m:t>
                        </m:r>
                      </m:e>
                      <m:sub>
                        <m:r>
                          <a:rPr lang="en-US" altLang="en-US" sz="98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298</m:t>
                        </m:r>
                      </m:sub>
                      <m:sup>
                        <m:r>
                          <a:rPr lang="en-US" altLang="en-US" sz="9800" i="1">
                            <a:solidFill>
                              <a:srgbClr val="C0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0</m:t>
                        </m:r>
                      </m:sup>
                    </m:sSubSup>
                  </m:oMath>
                </a14:m>
                <a:r>
                  <a:rPr lang="en-US" sz="98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9800" baseline="-25000" dirty="0" err="1">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pư</a:t>
                </a:r>
                <a:r>
                  <a:rPr lang="en-US" sz="98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9800" dirty="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120</a:t>
                </a:r>
                <a:r>
                  <a:rPr lang="vi-VN" sz="9800" dirty="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9800" dirty="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kJ</a:t>
                </a:r>
                <a:r>
                  <a:rPr lang="en-US" sz="9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9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9800" dirty="0" smtClean="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fr-FR" altLang="en-US" sz="9800" dirty="0">
                    <a:solidFill>
                      <a:srgbClr val="CC00CC"/>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14:m>
                  <m:oMath xmlns:m="http://schemas.openxmlformats.org/officeDocument/2006/math">
                    <m:sSubSup>
                      <m:sSubSupPr>
                        <m:ctrlPr>
                          <a:rPr lang="fr-FR" altLang="en-US" sz="9800" i="1">
                            <a:solidFill>
                              <a:srgbClr val="CC00CC"/>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ctrlPr>
                      </m:sSubSupPr>
                      <m:e>
                        <m:r>
                          <a:rPr lang="en-US" altLang="en-US" sz="9800" i="1">
                            <a:solidFill>
                              <a:srgbClr val="CC00CC"/>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𝑈</m:t>
                        </m:r>
                      </m:e>
                      <m:sub>
                        <m:r>
                          <a:rPr lang="en-US" altLang="en-US" sz="9800" i="1">
                            <a:solidFill>
                              <a:srgbClr val="CC00CC"/>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298</m:t>
                        </m:r>
                      </m:sub>
                      <m:sup>
                        <m:r>
                          <a:rPr lang="en-US" altLang="en-US" sz="9800" i="1">
                            <a:solidFill>
                              <a:srgbClr val="CC00CC"/>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0</m:t>
                        </m:r>
                      </m:sup>
                    </m:sSubSup>
                  </m:oMath>
                </a14:m>
                <a:r>
                  <a:rPr lang="en-US" sz="9800" dirty="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9800" baseline="-25000" dirty="0" err="1">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pư</a:t>
                </a:r>
                <a:r>
                  <a:rPr lang="en-US" sz="9800" dirty="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9800" dirty="0" smtClean="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117,5</a:t>
                </a:r>
                <a:r>
                  <a:rPr lang="vi-VN" sz="9800" dirty="0" smtClean="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9800" dirty="0" smtClean="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kJ</a:t>
                </a:r>
                <a:r>
                  <a:rPr lang="en-US" sz="9800" dirty="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9800" dirty="0">
                    <a:solidFill>
                      <a:srgbClr val="CC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9800" dirty="0" err="1">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Nhiệt</a:t>
                </a:r>
                <a:r>
                  <a:rPr lang="en-US" sz="9800" dirty="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9800" dirty="0" err="1">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phản</a:t>
                </a:r>
                <a:r>
                  <a:rPr lang="en-US" sz="9800" dirty="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9800" dirty="0" err="1">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ứng</a:t>
                </a:r>
                <a:r>
                  <a:rPr lang="en-US" sz="9800" dirty="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9800" dirty="0" err="1">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trong</a:t>
                </a:r>
                <a:r>
                  <a:rPr lang="en-US" sz="9800" dirty="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pin: </a:t>
                </a:r>
                <a:r>
                  <a:rPr lang="en-US" sz="9800" dirty="0" err="1">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a:t>
                </a:r>
                <a:r>
                  <a:rPr lang="en-US" sz="9800" baseline="-25000" dirty="0" err="1">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pư</a:t>
                </a:r>
                <a:r>
                  <a:rPr lang="en-US" sz="9800" dirty="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9800" dirty="0" smtClean="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a:t>
                </a:r>
                <a:r>
                  <a:rPr lang="vi-VN" sz="9800" dirty="0" smtClean="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9800" dirty="0" smtClean="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kJ</a:t>
                </a:r>
                <a:r>
                  <a:rPr lang="en-US" sz="9800" dirty="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br>
                  <a:rPr lang="en-US" sz="9800" dirty="0">
                    <a:solidFill>
                      <a:srgbClr val="33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600" dirty="0">
                    <a:latin typeface="Times New Roman" panose="02020603050405020304" pitchFamily="18" charset="0"/>
                    <a:cs typeface="Times New Roman" panose="02020603050405020304" pitchFamily="18" charset="0"/>
                    <a:sym typeface="Symbol" panose="05050102010706020507" pitchFamily="18" charset="2"/>
                  </a:rPr>
                  <a:t> </a:t>
                </a:r>
              </a:p>
              <a:p>
                <a:pPr marL="0" indent="0" algn="ctr">
                  <a:buNone/>
                </a:pPr>
                <a:r>
                  <a:rPr lang="en-US" dirty="0">
                    <a:latin typeface="Times New Roman" panose="02020603050405020304" pitchFamily="18" charset="0"/>
                    <a:cs typeface="Times New Roman" panose="02020603050405020304" pitchFamily="18" charset="0"/>
                    <a:sym typeface="Symbol" panose="05050102010706020507" pitchFamily="18" charset="2"/>
                  </a:rPr>
                  <a:t> </a:t>
                </a:r>
              </a:p>
              <a:p>
                <a:pPr marL="0" indent="0" algn="ctr">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BD86C65-6A26-492B-86D1-7A582F172E99}"/>
                  </a:ext>
                </a:extLst>
              </p:cNvPr>
              <p:cNvSpPr>
                <a:spLocks noGrp="1" noRot="1" noChangeAspect="1" noMove="1" noResize="1" noEditPoints="1" noAdjustHandles="1" noChangeArrowheads="1" noChangeShapeType="1" noTextEdit="1"/>
              </p:cNvSpPr>
              <p:nvPr>
                <p:ph idx="1"/>
              </p:nvPr>
            </p:nvSpPr>
            <p:spPr>
              <a:xfrm>
                <a:off x="3501194" y="3501924"/>
                <a:ext cx="8211648" cy="3032620"/>
              </a:xfrm>
              <a:blipFill>
                <a:blip r:embed="rId3"/>
                <a:stretch>
                  <a:fillRect l="-1930"/>
                </a:stretch>
              </a:blipFill>
            </p:spPr>
            <p:txBody>
              <a:bodyPr/>
              <a:lstStyle/>
              <a:p>
                <a:r>
                  <a:rPr lang="en-US">
                    <a:noFill/>
                  </a:rPr>
                  <a:t> </a:t>
                </a:r>
              </a:p>
            </p:txBody>
          </p:sp>
        </mc:Fallback>
      </mc:AlternateContent>
    </p:spTree>
    <p:extLst>
      <p:ext uri="{BB962C8B-B14F-4D97-AF65-F5344CB8AC3E}">
        <p14:creationId xmlns:p14="http://schemas.microsoft.com/office/powerpoint/2010/main" val="183196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844EAB-7CCA-4B64-973B-879F8FAB5AB2}"/>
                  </a:ext>
                </a:extLst>
              </p:cNvPr>
              <p:cNvSpPr>
                <a:spLocks noGrp="1"/>
              </p:cNvSpPr>
              <p:nvPr>
                <p:ph idx="1"/>
              </p:nvPr>
            </p:nvSpPr>
            <p:spPr>
              <a:xfrm>
                <a:off x="167780" y="543187"/>
                <a:ext cx="12024220" cy="4629447"/>
              </a:xfrm>
            </p:spPr>
            <p:txBody>
              <a:bodyPr>
                <a:noAutofit/>
              </a:bodyPr>
              <a:lstStyle/>
              <a:p>
                <a:pPr marL="0" indent="0">
                  <a:buNone/>
                </a:pPr>
                <a:r>
                  <a:rPr lang="en-US" sz="3200" b="1" dirty="0" err="1">
                    <a:latin typeface="Arial" panose="020B0604020202020204" pitchFamily="34" charset="0"/>
                    <a:cs typeface="Arial" panose="020B0604020202020204" pitchFamily="34" charset="0"/>
                  </a:rPr>
                  <a:t>Câu</a:t>
                </a:r>
                <a:r>
                  <a:rPr lang="en-US" sz="3200" b="1" dirty="0">
                    <a:latin typeface="Arial" panose="020B0604020202020204" pitchFamily="34" charset="0"/>
                    <a:cs typeface="Arial" panose="020B0604020202020204" pitchFamily="34" charset="0"/>
                  </a:rPr>
                  <a:t> 4. </a:t>
                </a:r>
                <a:r>
                  <a:rPr lang="en-US" sz="3200" dirty="0" err="1" smtClean="0">
                    <a:latin typeface="Arial" panose="020B0604020202020204" pitchFamily="34" charset="0"/>
                    <a:cs typeface="Arial" panose="020B0604020202020204" pitchFamily="34" charset="0"/>
                  </a:rPr>
                  <a:t>Pư</a:t>
                </a:r>
                <a:r>
                  <a:rPr lang="en-US" sz="3200" dirty="0" smtClean="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dimethyl </a:t>
                </a:r>
                <a:r>
                  <a:rPr lang="en-US" sz="3200" dirty="0" err="1">
                    <a:latin typeface="Arial" panose="020B0604020202020204" pitchFamily="34" charset="0"/>
                    <a:cs typeface="Arial" panose="020B0604020202020204" pitchFamily="34" charset="0"/>
                  </a:rPr>
                  <a:t>hydrazin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với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oxi</a:t>
                </a:r>
                <a:r>
                  <a:rPr lang="en-US" sz="3200" dirty="0">
                    <a:latin typeface="Arial" panose="020B0604020202020204" pitchFamily="34" charset="0"/>
                    <a:cs typeface="Arial" panose="020B0604020202020204" pitchFamily="34" charset="0"/>
                  </a:rPr>
                  <a:t> đ</a:t>
                </a:r>
                <a:r>
                  <a:rPr lang="vi-VN" sz="3200" dirty="0">
                    <a:latin typeface="Arial" panose="020B0604020202020204" pitchFamily="34" charset="0"/>
                    <a:cs typeface="Arial" panose="020B0604020202020204" pitchFamily="34" charset="0"/>
                  </a:rPr>
                  <a:t>ư</a:t>
                </a:r>
                <a:r>
                  <a:rPr lang="en-US" sz="3200" dirty="0" err="1">
                    <a:latin typeface="Arial" panose="020B0604020202020204" pitchFamily="34" charset="0"/>
                    <a:cs typeface="Arial" panose="020B0604020202020204" pitchFamily="34" charset="0"/>
                  </a:rPr>
                  <a:t>ợc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dùng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phóng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tên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lửa</a:t>
                </a:r>
                <a:r>
                  <a:rPr lang="en-US" sz="3200" dirty="0">
                    <a:latin typeface="Arial" panose="020B0604020202020204" pitchFamily="34" charset="0"/>
                    <a:cs typeface="Arial" panose="020B0604020202020204" pitchFamily="34" charset="0"/>
                  </a:rPr>
                  <a:t>:</a:t>
                </a:r>
              </a:p>
              <a:p>
                <a:pPr marL="0" indent="0">
                  <a:buNone/>
                </a:pPr>
                <a:r>
                  <a:rPr lang="en-US" sz="3200" dirty="0">
                    <a:latin typeface="Arial" panose="020B0604020202020204" pitchFamily="34" charset="0"/>
                    <a:cs typeface="Arial" panose="020B0604020202020204" pitchFamily="34" charset="0"/>
                  </a:rPr>
                  <a:t>               </a:t>
                </a:r>
                <a:r>
                  <a:rPr lang="en-US" sz="3200" dirty="0" smtClean="0">
                    <a:solidFill>
                      <a:srgbClr val="C00000"/>
                    </a:solidFill>
                    <a:latin typeface="Arial" panose="020B0604020202020204" pitchFamily="34" charset="0"/>
                    <a:cs typeface="Arial" panose="020B0604020202020204" pitchFamily="34" charset="0"/>
                  </a:rPr>
                  <a:t>N</a:t>
                </a:r>
                <a:r>
                  <a:rPr lang="en-US" sz="3200" baseline="-25000" dirty="0" smtClean="0">
                    <a:solidFill>
                      <a:srgbClr val="C00000"/>
                    </a:solidFill>
                    <a:latin typeface="Arial" panose="020B0604020202020204" pitchFamily="34" charset="0"/>
                    <a:cs typeface="Arial" panose="020B0604020202020204" pitchFamily="34" charset="0"/>
                  </a:rPr>
                  <a:t>2</a:t>
                </a:r>
                <a:r>
                  <a:rPr lang="en-US" sz="3200" dirty="0" smtClean="0">
                    <a:solidFill>
                      <a:srgbClr val="C00000"/>
                    </a:solidFill>
                    <a:latin typeface="Arial" panose="020B0604020202020204" pitchFamily="34" charset="0"/>
                    <a:cs typeface="Arial" panose="020B0604020202020204" pitchFamily="34" charset="0"/>
                  </a:rPr>
                  <a:t>H</a:t>
                </a:r>
                <a:r>
                  <a:rPr lang="en-US" sz="3200" baseline="-25000" dirty="0" smtClean="0">
                    <a:solidFill>
                      <a:srgbClr val="C00000"/>
                    </a:solidFill>
                    <a:latin typeface="Arial" panose="020B0604020202020204" pitchFamily="34" charset="0"/>
                    <a:cs typeface="Arial" panose="020B0604020202020204" pitchFamily="34" charset="0"/>
                  </a:rPr>
                  <a:t>2</a:t>
                </a:r>
                <a:r>
                  <a:rPr lang="en-US" sz="3200" dirty="0" smtClean="0">
                    <a:solidFill>
                      <a:srgbClr val="C00000"/>
                    </a:solidFill>
                    <a:latin typeface="Arial" panose="020B0604020202020204" pitchFamily="34" charset="0"/>
                    <a:cs typeface="Arial" panose="020B0604020202020204" pitchFamily="34" charset="0"/>
                  </a:rPr>
                  <a:t>(CH</a:t>
                </a:r>
                <a:r>
                  <a:rPr lang="en-US" sz="3200" baseline="-25000" dirty="0" smtClean="0">
                    <a:solidFill>
                      <a:srgbClr val="C00000"/>
                    </a:solidFill>
                    <a:latin typeface="Arial" panose="020B0604020202020204" pitchFamily="34" charset="0"/>
                    <a:cs typeface="Arial" panose="020B0604020202020204" pitchFamily="34" charset="0"/>
                  </a:rPr>
                  <a:t>3</a:t>
                </a:r>
                <a:r>
                  <a:rPr lang="en-US" sz="3200" dirty="0" smtClean="0">
                    <a:solidFill>
                      <a:srgbClr val="C00000"/>
                    </a:solidFill>
                    <a:latin typeface="Arial" panose="020B0604020202020204" pitchFamily="34" charset="0"/>
                    <a:cs typeface="Arial" panose="020B0604020202020204" pitchFamily="34" charset="0"/>
                  </a:rPr>
                  <a:t>)</a:t>
                </a:r>
                <a:r>
                  <a:rPr lang="en-US" sz="3200" baseline="-25000" dirty="0" smtClean="0">
                    <a:solidFill>
                      <a:srgbClr val="C00000"/>
                    </a:solidFill>
                    <a:latin typeface="Arial" panose="020B0604020202020204" pitchFamily="34" charset="0"/>
                    <a:cs typeface="Arial" panose="020B0604020202020204" pitchFamily="34" charset="0"/>
                  </a:rPr>
                  <a:t>2</a:t>
                </a:r>
                <a:r>
                  <a:rPr lang="en-US" sz="3200" dirty="0" smtClean="0">
                    <a:solidFill>
                      <a:srgbClr val="C00000"/>
                    </a:solidFill>
                    <a:latin typeface="Arial" panose="020B0604020202020204" pitchFamily="34" charset="0"/>
                    <a:cs typeface="Arial" panose="020B0604020202020204" pitchFamily="34" charset="0"/>
                  </a:rPr>
                  <a:t> </a:t>
                </a:r>
                <a:r>
                  <a:rPr lang="en-US" sz="3200" dirty="0">
                    <a:solidFill>
                      <a:srgbClr val="C00000"/>
                    </a:solidFill>
                    <a:latin typeface="Arial" panose="020B0604020202020204" pitchFamily="34" charset="0"/>
                    <a:cs typeface="Arial" panose="020B0604020202020204" pitchFamily="34" charset="0"/>
                  </a:rPr>
                  <a:t>(</a:t>
                </a:r>
                <a:r>
                  <a:rPr lang="en-US" sz="3200" dirty="0" err="1">
                    <a:solidFill>
                      <a:srgbClr val="C00000"/>
                    </a:solidFill>
                    <a:latin typeface="Arial" panose="020B0604020202020204" pitchFamily="34" charset="0"/>
                    <a:cs typeface="Arial" panose="020B0604020202020204" pitchFamily="34" charset="0"/>
                  </a:rPr>
                  <a:t>lỏng</a:t>
                </a:r>
                <a:r>
                  <a:rPr lang="en-US" sz="3200" dirty="0">
                    <a:solidFill>
                      <a:srgbClr val="C00000"/>
                    </a:solidFill>
                    <a:latin typeface="Arial" panose="020B0604020202020204" pitchFamily="34" charset="0"/>
                    <a:cs typeface="Arial" panose="020B0604020202020204" pitchFamily="34" charset="0"/>
                  </a:rPr>
                  <a:t>) + 4O</a:t>
                </a:r>
                <a:r>
                  <a:rPr lang="en-US" sz="3200" baseline="-25000" dirty="0">
                    <a:solidFill>
                      <a:srgbClr val="C00000"/>
                    </a:solidFill>
                    <a:latin typeface="Arial" panose="020B0604020202020204" pitchFamily="34" charset="0"/>
                    <a:cs typeface="Arial" panose="020B0604020202020204" pitchFamily="34" charset="0"/>
                  </a:rPr>
                  <a:t>2</a:t>
                </a:r>
                <a:r>
                  <a:rPr lang="en-US" sz="3200" dirty="0">
                    <a:solidFill>
                      <a:srgbClr val="C00000"/>
                    </a:solidFill>
                    <a:latin typeface="Arial" panose="020B0604020202020204" pitchFamily="34" charset="0"/>
                    <a:cs typeface="Arial" panose="020B0604020202020204" pitchFamily="34" charset="0"/>
                  </a:rPr>
                  <a:t>(k) = 2CO</a:t>
                </a:r>
                <a:r>
                  <a:rPr lang="en-US" sz="3200" baseline="-25000" dirty="0">
                    <a:solidFill>
                      <a:srgbClr val="C00000"/>
                    </a:solidFill>
                    <a:latin typeface="Arial" panose="020B0604020202020204" pitchFamily="34" charset="0"/>
                    <a:cs typeface="Arial" panose="020B0604020202020204" pitchFamily="34" charset="0"/>
                  </a:rPr>
                  <a:t>2</a:t>
                </a:r>
                <a:r>
                  <a:rPr lang="en-US" sz="3200" dirty="0">
                    <a:solidFill>
                      <a:srgbClr val="C00000"/>
                    </a:solidFill>
                    <a:latin typeface="Arial" panose="020B0604020202020204" pitchFamily="34" charset="0"/>
                    <a:cs typeface="Arial" panose="020B0604020202020204" pitchFamily="34" charset="0"/>
                  </a:rPr>
                  <a:t>(k) + 4H</a:t>
                </a:r>
                <a:r>
                  <a:rPr lang="en-US" sz="3200" baseline="-25000" dirty="0">
                    <a:solidFill>
                      <a:srgbClr val="C00000"/>
                    </a:solidFill>
                    <a:latin typeface="Arial" panose="020B0604020202020204" pitchFamily="34" charset="0"/>
                    <a:cs typeface="Arial" panose="020B0604020202020204" pitchFamily="34" charset="0"/>
                  </a:rPr>
                  <a:t>2</a:t>
                </a:r>
                <a:r>
                  <a:rPr lang="en-US" sz="3200" dirty="0">
                    <a:solidFill>
                      <a:srgbClr val="C00000"/>
                    </a:solidFill>
                    <a:latin typeface="Arial" panose="020B0604020202020204" pitchFamily="34" charset="0"/>
                    <a:cs typeface="Arial" panose="020B0604020202020204" pitchFamily="34" charset="0"/>
                  </a:rPr>
                  <a:t>O(k) + N</a:t>
                </a:r>
                <a:r>
                  <a:rPr lang="en-US" sz="3200" baseline="-25000" dirty="0">
                    <a:solidFill>
                      <a:srgbClr val="C00000"/>
                    </a:solidFill>
                    <a:latin typeface="Arial" panose="020B0604020202020204" pitchFamily="34" charset="0"/>
                    <a:cs typeface="Arial" panose="020B0604020202020204" pitchFamily="34" charset="0"/>
                  </a:rPr>
                  <a:t>2</a:t>
                </a:r>
                <a:r>
                  <a:rPr lang="en-US" sz="3200" dirty="0">
                    <a:solidFill>
                      <a:srgbClr val="C00000"/>
                    </a:solidFill>
                    <a:latin typeface="Arial" panose="020B0604020202020204" pitchFamily="34" charset="0"/>
                    <a:cs typeface="Arial" panose="020B0604020202020204" pitchFamily="34" charset="0"/>
                  </a:rPr>
                  <a:t>(k)</a:t>
                </a:r>
              </a:p>
              <a:p>
                <a:pPr marL="0" indent="0">
                  <a:buNone/>
                </a:pPr>
                <a:r>
                  <a:rPr lang="en-US" sz="3200" dirty="0">
                    <a:latin typeface="Arial" panose="020B0604020202020204" pitchFamily="34" charset="0"/>
                    <a:cs typeface="Arial" panose="020B0604020202020204" pitchFamily="34" charset="0"/>
                  </a:rPr>
                  <a:t> </a:t>
                </a:r>
                <a:r>
                  <a:rPr lang="en-US" sz="3200" dirty="0">
                    <a:solidFill>
                      <a:srgbClr val="3366FF"/>
                    </a:solidFill>
                    <a:latin typeface="Arial" panose="020B0604020202020204" pitchFamily="34" charset="0"/>
                    <a:cs typeface="Arial" panose="020B0604020202020204" pitchFamily="34" charset="0"/>
                  </a:rPr>
                  <a:t>(</a:t>
                </a:r>
                <a:r>
                  <a:rPr lang="en-US" sz="3200" dirty="0">
                    <a:solidFill>
                      <a:srgbClr val="3366FF"/>
                    </a:solidFill>
                    <a:latin typeface="Arial" panose="020B0604020202020204" pitchFamily="34" charset="0"/>
                    <a:cs typeface="Arial" panose="020B0604020202020204" pitchFamily="34" charset="0"/>
                    <a:sym typeface="Symbol" panose="05050102010706020507" pitchFamily="18" charset="2"/>
                  </a:rPr>
                  <a:t></a:t>
                </a:r>
                <a14:m>
                  <m:oMath xmlns:m="http://schemas.openxmlformats.org/officeDocument/2006/math">
                    <m:sSubSup>
                      <m:sSubSupPr>
                        <m:ctrlPr>
                          <a:rPr lang="en-US" sz="3200" i="1">
                            <a:solidFill>
                              <a:srgbClr val="3366FF"/>
                            </a:solidFill>
                            <a:latin typeface="Cambria Math" panose="02040503050406030204" pitchFamily="18" charset="0"/>
                            <a:cs typeface="Times New Roman" panose="02020603050405020304" pitchFamily="18" charset="0"/>
                            <a:sym typeface="Symbol" panose="05050102010706020507" pitchFamily="18" charset="2"/>
                          </a:rPr>
                        </m:ctrlPr>
                      </m:sSubSupPr>
                      <m:e>
                        <m:r>
                          <a:rPr lang="en-US" sz="3200" i="1">
                            <a:solidFill>
                              <a:srgbClr val="3366FF"/>
                            </a:solidFill>
                            <a:latin typeface="Cambria Math" panose="02040503050406030204" pitchFamily="18" charset="0"/>
                            <a:cs typeface="Times New Roman" panose="02020603050405020304" pitchFamily="18" charset="0"/>
                            <a:sym typeface="Symbol" panose="05050102010706020507" pitchFamily="18" charset="2"/>
                          </a:rPr>
                          <m:t>𝐻</m:t>
                        </m:r>
                      </m:e>
                      <m:sub>
                        <m:r>
                          <a:rPr lang="en-US" sz="3200" i="1">
                            <a:solidFill>
                              <a:srgbClr val="3366FF"/>
                            </a:solidFill>
                            <a:latin typeface="Cambria Math" panose="02040503050406030204" pitchFamily="18" charset="0"/>
                            <a:cs typeface="Times New Roman" panose="02020603050405020304" pitchFamily="18" charset="0"/>
                            <a:sym typeface="Symbol" panose="05050102010706020507" pitchFamily="18" charset="2"/>
                          </a:rPr>
                          <m:t>298</m:t>
                        </m:r>
                      </m:sub>
                      <m:sup>
                        <m:r>
                          <a:rPr lang="en-US" sz="3200" i="1">
                            <a:solidFill>
                              <a:srgbClr val="3366FF"/>
                            </a:solidFill>
                            <a:latin typeface="Cambria Math" panose="02040503050406030204" pitchFamily="18" charset="0"/>
                            <a:cs typeface="Times New Roman" panose="02020603050405020304" pitchFamily="18" charset="0"/>
                            <a:sym typeface="Symbol" panose="05050102010706020507" pitchFamily="18" charset="2"/>
                          </a:rPr>
                          <m:t>0</m:t>
                        </m:r>
                      </m:sup>
                    </m:sSubSup>
                  </m:oMath>
                </a14:m>
                <a:r>
                  <a:rPr lang="en-US" sz="3200" dirty="0">
                    <a:solidFill>
                      <a:srgbClr val="3366FF"/>
                    </a:solidFill>
                    <a:latin typeface="Arial" panose="020B0604020202020204" pitchFamily="34" charset="0"/>
                    <a:cs typeface="Arial" panose="020B0604020202020204" pitchFamily="34" charset="0"/>
                    <a:sym typeface="Symbol" panose="05050102010706020507" pitchFamily="18" charset="2"/>
                  </a:rPr>
                  <a:t>)</a:t>
                </a:r>
                <a:r>
                  <a:rPr lang="en-US" sz="3200" baseline="-25000" dirty="0" err="1">
                    <a:solidFill>
                      <a:srgbClr val="3366FF"/>
                    </a:solidFill>
                    <a:latin typeface="Arial" panose="020B0604020202020204" pitchFamily="34" charset="0"/>
                    <a:cs typeface="Arial" panose="020B0604020202020204" pitchFamily="34" charset="0"/>
                    <a:sym typeface="Symbol" panose="05050102010706020507" pitchFamily="18" charset="2"/>
                  </a:rPr>
                  <a:t>tt</a:t>
                </a:r>
                <a:r>
                  <a:rPr lang="en-US" sz="3200" dirty="0">
                    <a:solidFill>
                      <a:srgbClr val="3366FF"/>
                    </a:solidFill>
                    <a:latin typeface="Arial" panose="020B0604020202020204" pitchFamily="34" charset="0"/>
                    <a:cs typeface="Arial" panose="020B0604020202020204" pitchFamily="34" charset="0"/>
                    <a:sym typeface="Symbol" panose="05050102010706020507" pitchFamily="18" charset="2"/>
                  </a:rPr>
                  <a:t> [kJ/mol]  42                            </a:t>
                </a:r>
                <a:r>
                  <a:rPr lang="en-US" sz="3200" dirty="0" smtClean="0">
                    <a:solidFill>
                      <a:srgbClr val="3366FF"/>
                    </a:solidFill>
                    <a:latin typeface="Arial" panose="020B0604020202020204" pitchFamily="34" charset="0"/>
                    <a:cs typeface="Arial" panose="020B0604020202020204" pitchFamily="34" charset="0"/>
                    <a:sym typeface="Symbol" panose="05050102010706020507" pitchFamily="18" charset="2"/>
                  </a:rPr>
                  <a:t>-</a:t>
                </a:r>
                <a:r>
                  <a:rPr lang="en-US" sz="3200" dirty="0">
                    <a:solidFill>
                      <a:srgbClr val="3366FF"/>
                    </a:solidFill>
                    <a:latin typeface="Arial" panose="020B0604020202020204" pitchFamily="34" charset="0"/>
                    <a:cs typeface="Arial" panose="020B0604020202020204" pitchFamily="34" charset="0"/>
                    <a:sym typeface="Symbol" panose="05050102010706020507" pitchFamily="18" charset="2"/>
                  </a:rPr>
                  <a:t>393,5       - 242 </a:t>
                </a:r>
                <a:endParaRPr lang="en-US" sz="3200" dirty="0">
                  <a:latin typeface="Arial" panose="020B0604020202020204" pitchFamily="34" charset="0"/>
                  <a:cs typeface="Arial" panose="020B0604020202020204" pitchFamily="34" charset="0"/>
                  <a:sym typeface="Symbol" panose="05050102010706020507" pitchFamily="18" charset="2"/>
                </a:endParaRPr>
              </a:p>
              <a:p>
                <a:pPr marL="0" indent="0">
                  <a:lnSpc>
                    <a:spcPct val="160000"/>
                  </a:lnSpc>
                  <a:buNone/>
                </a:pPr>
                <a:r>
                  <a:rPr lang="en-US" sz="3200" dirty="0" smtClean="0">
                    <a:solidFill>
                      <a:srgbClr val="CC00CC"/>
                    </a:solidFill>
                    <a:latin typeface="Arial" panose="020B0604020202020204" pitchFamily="34" charset="0"/>
                    <a:cs typeface="Arial" panose="020B0604020202020204" pitchFamily="34" charset="0"/>
                    <a:sym typeface="Symbol" panose="05050102010706020507" pitchFamily="18" charset="2"/>
                  </a:rPr>
                  <a:t>Ở 1atm, 25</a:t>
                </a:r>
                <a:r>
                  <a:rPr lang="en-US" sz="3200" baseline="30000" dirty="0">
                    <a:solidFill>
                      <a:srgbClr val="CC00CC"/>
                    </a:solidFill>
                    <a:latin typeface="Arial" panose="020B0604020202020204" pitchFamily="34" charset="0"/>
                    <a:cs typeface="Arial" panose="020B0604020202020204" pitchFamily="34" charset="0"/>
                    <a:sym typeface="Symbol" panose="05050102010706020507" pitchFamily="18" charset="2"/>
                  </a:rPr>
                  <a:t>0</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C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khi</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thực</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hiện</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phản</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ứng</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đốt</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cháy</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hoàn</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toàn</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10 mol dimethyl hydrazine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với</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oxy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vừa</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đủ</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thì</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sSubSup>
                      <m:sSubSupPr>
                        <m:ctrlPr>
                          <a:rPr lang="en-US" sz="3200" i="1">
                            <a:solidFill>
                              <a:srgbClr val="CC00CC"/>
                            </a:solidFill>
                            <a:latin typeface="Cambria Math" panose="02040503050406030204" pitchFamily="18" charset="0"/>
                            <a:cs typeface="Times New Roman" panose="02020603050405020304" pitchFamily="18" charset="0"/>
                            <a:sym typeface="Symbol" panose="05050102010706020507" pitchFamily="18" charset="2"/>
                          </a:rPr>
                        </m:ctrlPr>
                      </m:sSubSupPr>
                      <m:e>
                        <m:r>
                          <a:rPr lang="en-US" sz="3200" i="1">
                            <a:solidFill>
                              <a:srgbClr val="CC00CC"/>
                            </a:solidFill>
                            <a:latin typeface="Cambria Math" panose="02040503050406030204" pitchFamily="18" charset="0"/>
                            <a:cs typeface="Times New Roman" panose="02020603050405020304" pitchFamily="18" charset="0"/>
                            <a:sym typeface="Symbol" panose="05050102010706020507" pitchFamily="18" charset="2"/>
                          </a:rPr>
                          <m:t>𝐻</m:t>
                        </m:r>
                      </m:e>
                      <m:sub>
                        <m:r>
                          <a:rPr lang="en-US" sz="3200" i="1">
                            <a:solidFill>
                              <a:srgbClr val="CC00CC"/>
                            </a:solidFill>
                            <a:latin typeface="Cambria Math" panose="02040503050406030204" pitchFamily="18" charset="0"/>
                            <a:cs typeface="Times New Roman" panose="02020603050405020304" pitchFamily="18" charset="0"/>
                            <a:sym typeface="Symbol" panose="05050102010706020507" pitchFamily="18" charset="2"/>
                          </a:rPr>
                          <m:t>298</m:t>
                        </m:r>
                      </m:sub>
                      <m:sup>
                        <m:r>
                          <a:rPr lang="en-US" sz="3200" i="1">
                            <a:solidFill>
                              <a:srgbClr val="CC00CC"/>
                            </a:solidFill>
                            <a:latin typeface="Cambria Math" panose="02040503050406030204" pitchFamily="18" charset="0"/>
                            <a:cs typeface="Times New Roman" panose="02020603050405020304" pitchFamily="18" charset="0"/>
                            <a:sym typeface="Symbol" panose="05050102010706020507" pitchFamily="18" charset="2"/>
                          </a:rPr>
                          <m:t>0</m:t>
                        </m:r>
                      </m:sup>
                    </m:sSubSup>
                  </m:oMath>
                </a14:m>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và </a:t>
                </a:r>
                <a14:m>
                  <m:oMath xmlns:m="http://schemas.openxmlformats.org/officeDocument/2006/math">
                    <m:sSubSup>
                      <m:sSubSupPr>
                        <m:ctrlPr>
                          <a:rPr lang="en-US" sz="3200" i="1">
                            <a:solidFill>
                              <a:srgbClr val="CC00CC"/>
                            </a:solidFill>
                            <a:latin typeface="Cambria Math" panose="02040503050406030204" pitchFamily="18" charset="0"/>
                            <a:cs typeface="Times New Roman" panose="02020603050405020304" pitchFamily="18" charset="0"/>
                            <a:sym typeface="Symbol" panose="05050102010706020507" pitchFamily="18" charset="2"/>
                          </a:rPr>
                        </m:ctrlPr>
                      </m:sSubSupPr>
                      <m:e>
                        <m:r>
                          <a:rPr lang="en-US" sz="3200" b="0" i="1" smtClean="0">
                            <a:solidFill>
                              <a:srgbClr val="CC00CC"/>
                            </a:solidFill>
                            <a:latin typeface="Cambria Math" panose="02040503050406030204" pitchFamily="18" charset="0"/>
                            <a:cs typeface="Times New Roman" panose="02020603050405020304" pitchFamily="18" charset="0"/>
                            <a:sym typeface="Symbol" panose="05050102010706020507" pitchFamily="18" charset="2"/>
                          </a:rPr>
                          <m:t>𝑈</m:t>
                        </m:r>
                      </m:e>
                      <m:sub>
                        <m:r>
                          <a:rPr lang="en-US" sz="3200" i="1">
                            <a:solidFill>
                              <a:srgbClr val="CC00CC"/>
                            </a:solidFill>
                            <a:latin typeface="Cambria Math" panose="02040503050406030204" pitchFamily="18" charset="0"/>
                            <a:cs typeface="Times New Roman" panose="02020603050405020304" pitchFamily="18" charset="0"/>
                            <a:sym typeface="Symbol" panose="05050102010706020507" pitchFamily="18" charset="2"/>
                          </a:rPr>
                          <m:t>298</m:t>
                        </m:r>
                      </m:sub>
                      <m:sup>
                        <m:r>
                          <a:rPr lang="en-US" sz="3200" i="1">
                            <a:solidFill>
                              <a:srgbClr val="CC00CC"/>
                            </a:solidFill>
                            <a:latin typeface="Cambria Math" panose="02040503050406030204" pitchFamily="18" charset="0"/>
                            <a:cs typeface="Times New Roman" panose="02020603050405020304" pitchFamily="18" charset="0"/>
                            <a:sym typeface="Symbol" panose="05050102010706020507" pitchFamily="18" charset="2"/>
                          </a:rPr>
                          <m:t>0</m:t>
                        </m:r>
                      </m:sup>
                    </m:sSubSup>
                  </m:oMath>
                </a14:m>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của</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pư</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và</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công</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chống</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áp</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suất</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ngoài</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có</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giá</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trị</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r>
                  <a:rPr lang="en-US" sz="3200" dirty="0" err="1">
                    <a:solidFill>
                      <a:srgbClr val="CC00CC"/>
                    </a:solidFill>
                    <a:latin typeface="Arial" panose="020B0604020202020204" pitchFamily="34" charset="0"/>
                    <a:cs typeface="Arial" panose="020B0604020202020204" pitchFamily="34" charset="0"/>
                    <a:sym typeface="Symbol" panose="05050102010706020507" pitchFamily="18" charset="2"/>
                  </a:rPr>
                  <a:t>là</a:t>
                </a:r>
                <a:r>
                  <a:rPr lang="en-US" sz="3200" dirty="0">
                    <a:solidFill>
                      <a:srgbClr val="CC00CC"/>
                    </a:solidFill>
                    <a:latin typeface="Arial" panose="020B0604020202020204" pitchFamily="34" charset="0"/>
                    <a:cs typeface="Arial" panose="020B0604020202020204" pitchFamily="34" charset="0"/>
                    <a:sym typeface="Symbol" panose="05050102010706020507" pitchFamily="18" charset="2"/>
                  </a:rPr>
                  <a:t>: </a:t>
                </a:r>
                <a:endParaRPr lang="en-US" sz="3200" dirty="0">
                  <a:solidFill>
                    <a:srgbClr val="CC00CC"/>
                  </a:solidFill>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8844EAB-7CCA-4B64-973B-879F8FAB5AB2}"/>
                  </a:ext>
                </a:extLst>
              </p:cNvPr>
              <p:cNvSpPr>
                <a:spLocks noGrp="1" noRot="1" noChangeAspect="1" noMove="1" noResize="1" noEditPoints="1" noAdjustHandles="1" noChangeArrowheads="1" noChangeShapeType="1" noTextEdit="1"/>
              </p:cNvSpPr>
              <p:nvPr>
                <p:ph idx="1"/>
              </p:nvPr>
            </p:nvSpPr>
            <p:spPr>
              <a:xfrm>
                <a:off x="167780" y="543187"/>
                <a:ext cx="12024220" cy="4629447"/>
              </a:xfrm>
              <a:blipFill>
                <a:blip r:embed="rId2"/>
                <a:stretch>
                  <a:fillRect l="-1318" t="-2763" r="-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F1DF1DB-1F1E-47AF-9C4D-74F1FDA04310}"/>
                  </a:ext>
                </a:extLst>
              </p:cNvPr>
              <p:cNvSpPr txBox="1"/>
              <p:nvPr/>
            </p:nvSpPr>
            <p:spPr>
              <a:xfrm>
                <a:off x="1308092" y="4688539"/>
                <a:ext cx="13232674" cy="1816203"/>
              </a:xfrm>
              <a:prstGeom prst="rect">
                <a:avLst/>
              </a:prstGeom>
              <a:noFill/>
            </p:spPr>
            <p:txBody>
              <a:bodyPr wrap="square" rtlCol="0">
                <a:spAutoFit/>
              </a:bodyPr>
              <a:lstStyle/>
              <a:p>
                <a:pP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sSubSup>
                      <m:sSubSupPr>
                        <m:ctrlPr>
                          <a:rPr lang="en-US" sz="3600" b="1" i="1">
                            <a:solidFill>
                              <a:srgbClr val="FF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ctrlPr>
                      </m:sSubSupPr>
                      <m:e>
                        <m:r>
                          <a:rPr lang="en-US" sz="3600" b="1" i="1">
                            <a:solidFill>
                              <a:srgbClr val="FF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𝑯</m:t>
                        </m:r>
                      </m:e>
                      <m:sub>
                        <m:r>
                          <a:rPr lang="en-US" sz="3600" b="1" i="1">
                            <a:solidFill>
                              <a:srgbClr val="FF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𝟐𝟗𝟖</m:t>
                        </m:r>
                      </m:sub>
                      <m:sup>
                        <m:r>
                          <a:rPr lang="en-US" sz="3600" b="1" i="1">
                            <a:solidFill>
                              <a:srgbClr val="FF000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𝟎</m:t>
                        </m:r>
                      </m:sup>
                    </m:sSubSup>
                  </m:oMath>
                </a14:m>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600" b="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pư</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- 17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970 kJ; </a:t>
                </a:r>
                <a:r>
                  <a:rPr lang="en-US" sz="3600" b="1"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6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sSubSup>
                      <m:sSubSupPr>
                        <m:ctrlPr>
                          <a:rPr lang="en-US" sz="3600" b="1" i="1">
                            <a:solidFill>
                              <a:srgbClr val="0000FF"/>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ctrlPr>
                      </m:sSubSupPr>
                      <m:e>
                        <m:r>
                          <a:rPr lang="en-US" sz="3600" b="1" i="1" smtClean="0">
                            <a:solidFill>
                              <a:srgbClr val="0000FF"/>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𝑼</m:t>
                        </m:r>
                      </m:e>
                      <m:sub>
                        <m:r>
                          <a:rPr lang="en-US" sz="3600" b="1" i="1">
                            <a:solidFill>
                              <a:srgbClr val="0000FF"/>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𝟐𝟗𝟖</m:t>
                        </m:r>
                      </m:sub>
                      <m:sup>
                        <m:r>
                          <a:rPr lang="en-US" sz="3600" b="1" i="1">
                            <a:solidFill>
                              <a:srgbClr val="0000FF"/>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sym typeface="Symbol" panose="05050102010706020507" pitchFamily="18" charset="2"/>
                          </a:rPr>
                          <m:t>𝟎</m:t>
                        </m:r>
                      </m:sup>
                    </m:sSubSup>
                  </m:oMath>
                </a14:m>
                <a:r>
                  <a:rPr lang="en-US" sz="36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600" b="1" baseline="-25000" dirty="0" err="1">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pư</a:t>
                </a:r>
                <a:r>
                  <a:rPr lang="en-US" sz="36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- 18 044 </a:t>
                </a:r>
                <a:r>
                  <a:rPr lang="en-US" sz="3600" b="1"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kJ; </a:t>
                </a:r>
              </a:p>
              <a:p>
                <a:pPr>
                  <a:lnSpc>
                    <a:spcPct val="150000"/>
                  </a:lnSpc>
                </a:pPr>
                <a:r>
                  <a:rPr lang="en-US" sz="36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smtClean="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smtClean="0">
                    <a:solidFill>
                      <a:srgbClr val="9933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3600" b="1" dirty="0">
                    <a:solidFill>
                      <a:srgbClr val="9933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+ 74,327 kJ </a:t>
                </a:r>
              </a:p>
            </p:txBody>
          </p:sp>
        </mc:Choice>
        <mc:Fallback xmlns="">
          <p:sp>
            <p:nvSpPr>
              <p:cNvPr id="4" name="TextBox 3">
                <a:extLst>
                  <a:ext uri="{FF2B5EF4-FFF2-40B4-BE49-F238E27FC236}">
                    <a16:creationId xmlns:a16="http://schemas.microsoft.com/office/drawing/2014/main" id="{5F1DF1DB-1F1E-47AF-9C4D-74F1FDA04310}"/>
                  </a:ext>
                </a:extLst>
              </p:cNvPr>
              <p:cNvSpPr txBox="1">
                <a:spLocks noRot="1" noChangeAspect="1" noMove="1" noResize="1" noEditPoints="1" noAdjustHandles="1" noChangeArrowheads="1" noChangeShapeType="1" noTextEdit="1"/>
              </p:cNvSpPr>
              <p:nvPr/>
            </p:nvSpPr>
            <p:spPr>
              <a:xfrm>
                <a:off x="1308092" y="4688539"/>
                <a:ext cx="13232674" cy="1816203"/>
              </a:xfrm>
              <a:prstGeom prst="rect">
                <a:avLst/>
              </a:prstGeom>
              <a:blipFill>
                <a:blip r:embed="rId3"/>
                <a:stretch>
                  <a:fillRect l="-1475" b="-8389"/>
                </a:stretch>
              </a:blipFill>
            </p:spPr>
            <p:txBody>
              <a:bodyPr/>
              <a:lstStyle/>
              <a:p>
                <a:r>
                  <a:rPr lang="en-US">
                    <a:noFill/>
                  </a:rPr>
                  <a:t> </a:t>
                </a:r>
              </a:p>
            </p:txBody>
          </p:sp>
        </mc:Fallback>
      </mc:AlternateContent>
    </p:spTree>
    <p:extLst>
      <p:ext uri="{BB962C8B-B14F-4D97-AF65-F5344CB8AC3E}">
        <p14:creationId xmlns:p14="http://schemas.microsoft.com/office/powerpoint/2010/main" val="416166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CAA1E-64EC-4D75-BD26-90DF57687885}"/>
              </a:ext>
            </a:extLst>
          </p:cNvPr>
          <p:cNvSpPr>
            <a:spLocks noGrp="1"/>
          </p:cNvSpPr>
          <p:nvPr>
            <p:ph idx="1"/>
          </p:nvPr>
        </p:nvSpPr>
        <p:spPr>
          <a:xfrm>
            <a:off x="507000" y="572057"/>
            <a:ext cx="11082556" cy="5008310"/>
          </a:xfrm>
        </p:spPr>
        <p:txBody>
          <a:bodyPr>
            <a:normAutofit fontScale="55000" lnSpcReduction="20000"/>
          </a:bodyPr>
          <a:lstStyle/>
          <a:p>
            <a:pPr marL="0" indent="0">
              <a:lnSpc>
                <a:spcPct val="150000"/>
              </a:lnSpc>
              <a:buNone/>
            </a:pPr>
            <a:r>
              <a:rPr lang="en-US" sz="5500" b="1" dirty="0" err="1">
                <a:latin typeface="Arial" panose="020B0604020202020204" pitchFamily="34" charset="0"/>
                <a:cs typeface="Arial" panose="020B0604020202020204" pitchFamily="34" charset="0"/>
              </a:rPr>
              <a:t>Câu</a:t>
            </a:r>
            <a:r>
              <a:rPr lang="en-US" sz="5500" b="1" dirty="0">
                <a:latin typeface="Arial" panose="020B0604020202020204" pitchFamily="34" charset="0"/>
                <a:cs typeface="Arial" panose="020B0604020202020204" pitchFamily="34" charset="0"/>
              </a:rPr>
              <a:t> 5. </a:t>
            </a:r>
            <a:r>
              <a:rPr lang="en-US" sz="5500" dirty="0" err="1">
                <a:latin typeface="Arial" panose="020B0604020202020204" pitchFamily="34" charset="0"/>
                <a:cs typeface="Arial" panose="020B0604020202020204" pitchFamily="34" charset="0"/>
              </a:rPr>
              <a:t>Xác</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định</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trạng</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thái</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của</a:t>
            </a:r>
            <a:r>
              <a:rPr lang="en-US" sz="5500" dirty="0">
                <a:latin typeface="Arial" panose="020B0604020202020204" pitchFamily="34" charset="0"/>
                <a:cs typeface="Arial" panose="020B0604020202020204" pitchFamily="34" charset="0"/>
              </a:rPr>
              <a:t> </a:t>
            </a:r>
            <a:r>
              <a:rPr lang="en-US" sz="5500" b="1" dirty="0">
                <a:latin typeface="Arial" panose="020B0604020202020204" pitchFamily="34" charset="0"/>
                <a:cs typeface="Arial" panose="020B0604020202020204" pitchFamily="34" charset="0"/>
              </a:rPr>
              <a:t>n</a:t>
            </a:r>
            <a:r>
              <a:rPr lang="vi-VN" sz="5500" b="1" dirty="0">
                <a:latin typeface="Arial" panose="020B0604020202020204" pitchFamily="34" charset="0"/>
                <a:cs typeface="Arial" panose="020B0604020202020204" pitchFamily="34" charset="0"/>
              </a:rPr>
              <a:t>ư</a:t>
            </a:r>
            <a:r>
              <a:rPr lang="en-US" sz="5500" b="1" dirty="0" err="1">
                <a:latin typeface="Arial" panose="020B0604020202020204" pitchFamily="34" charset="0"/>
                <a:cs typeface="Arial" panose="020B0604020202020204" pitchFamily="34" charset="0"/>
              </a:rPr>
              <a:t>ớc</a:t>
            </a:r>
            <a:r>
              <a:rPr lang="en-US" sz="5500" b="1"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trong</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các</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quá</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trình</a:t>
            </a:r>
            <a:r>
              <a:rPr lang="en-US" sz="5500" dirty="0">
                <a:latin typeface="Arial" panose="020B0604020202020204" pitchFamily="34" charset="0"/>
                <a:cs typeface="Arial" panose="020B0604020202020204" pitchFamily="34" charset="0"/>
              </a:rPr>
              <a:t> </a:t>
            </a:r>
            <a:r>
              <a:rPr lang="en-US" sz="5500" dirty="0" err="1">
                <a:latin typeface="Arial" panose="020B0604020202020204" pitchFamily="34" charset="0"/>
                <a:cs typeface="Arial" panose="020B0604020202020204" pitchFamily="34" charset="0"/>
              </a:rPr>
              <a:t>sau</a:t>
            </a:r>
            <a:r>
              <a:rPr lang="en-US" sz="5500" dirty="0">
                <a:latin typeface="Arial" panose="020B0604020202020204" pitchFamily="34" charset="0"/>
                <a:cs typeface="Arial" panose="020B0604020202020204" pitchFamily="34" charset="0"/>
              </a:rPr>
              <a:t>: </a:t>
            </a:r>
          </a:p>
          <a:p>
            <a:pPr marL="514350" indent="-514350">
              <a:lnSpc>
                <a:spcPct val="150000"/>
              </a:lnSpc>
              <a:buFont typeface="+mj-lt"/>
              <a:buAutoNum type="arabicPeriod"/>
            </a:pPr>
            <a:r>
              <a:rPr lang="en-US" sz="5500" dirty="0">
                <a:solidFill>
                  <a:srgbClr val="C00000"/>
                </a:solidFill>
                <a:latin typeface="Arial" panose="020B0604020202020204" pitchFamily="34" charset="0"/>
                <a:cs typeface="Arial" panose="020B0604020202020204" pitchFamily="34" charset="0"/>
              </a:rPr>
              <a:t>C</a:t>
            </a:r>
            <a:r>
              <a:rPr lang="en-US" sz="5500" baseline="-25000" dirty="0">
                <a:solidFill>
                  <a:srgbClr val="C00000"/>
                </a:solidFill>
                <a:latin typeface="Arial" panose="020B0604020202020204" pitchFamily="34" charset="0"/>
                <a:cs typeface="Arial" panose="020B0604020202020204" pitchFamily="34" charset="0"/>
              </a:rPr>
              <a:t>2</a:t>
            </a:r>
            <a:r>
              <a:rPr lang="en-US" sz="5500" dirty="0">
                <a:solidFill>
                  <a:srgbClr val="C00000"/>
                </a:solidFill>
                <a:latin typeface="Arial" panose="020B0604020202020204" pitchFamily="34" charset="0"/>
                <a:cs typeface="Arial" panose="020B0604020202020204" pitchFamily="34" charset="0"/>
              </a:rPr>
              <a:t>H</a:t>
            </a:r>
            <a:r>
              <a:rPr lang="en-US" sz="5500" baseline="-25000" dirty="0">
                <a:solidFill>
                  <a:srgbClr val="C00000"/>
                </a:solidFill>
                <a:latin typeface="Arial" panose="020B0604020202020204" pitchFamily="34" charset="0"/>
                <a:cs typeface="Arial" panose="020B0604020202020204" pitchFamily="34" charset="0"/>
              </a:rPr>
              <a:t>4</a:t>
            </a:r>
            <a:r>
              <a:rPr lang="en-US" sz="5500" dirty="0">
                <a:solidFill>
                  <a:srgbClr val="C00000"/>
                </a:solidFill>
                <a:latin typeface="Arial" panose="020B0604020202020204" pitchFamily="34" charset="0"/>
                <a:cs typeface="Arial" panose="020B0604020202020204" pitchFamily="34" charset="0"/>
              </a:rPr>
              <a:t>(k)  +  3O</a:t>
            </a:r>
            <a:r>
              <a:rPr lang="en-US" sz="5500" baseline="-25000" dirty="0">
                <a:solidFill>
                  <a:srgbClr val="C00000"/>
                </a:solidFill>
                <a:latin typeface="Arial" panose="020B0604020202020204" pitchFamily="34" charset="0"/>
                <a:cs typeface="Arial" panose="020B0604020202020204" pitchFamily="34" charset="0"/>
              </a:rPr>
              <a:t>2</a:t>
            </a:r>
            <a:r>
              <a:rPr lang="en-US" sz="5500" dirty="0">
                <a:solidFill>
                  <a:srgbClr val="C00000"/>
                </a:solidFill>
                <a:latin typeface="Arial" panose="020B0604020202020204" pitchFamily="34" charset="0"/>
                <a:cs typeface="Arial" panose="020B0604020202020204" pitchFamily="34" charset="0"/>
              </a:rPr>
              <a:t>(k) = 2CO</a:t>
            </a:r>
            <a:r>
              <a:rPr lang="en-US" sz="5500" baseline="-25000" dirty="0">
                <a:solidFill>
                  <a:srgbClr val="C00000"/>
                </a:solidFill>
                <a:latin typeface="Arial" panose="020B0604020202020204" pitchFamily="34" charset="0"/>
                <a:cs typeface="Arial" panose="020B0604020202020204" pitchFamily="34" charset="0"/>
              </a:rPr>
              <a:t>2</a:t>
            </a:r>
            <a:r>
              <a:rPr lang="en-US" sz="5500" dirty="0">
                <a:solidFill>
                  <a:srgbClr val="C00000"/>
                </a:solidFill>
                <a:latin typeface="Arial" panose="020B0604020202020204" pitchFamily="34" charset="0"/>
                <a:cs typeface="Arial" panose="020B0604020202020204" pitchFamily="34" charset="0"/>
              </a:rPr>
              <a:t>(k) + 2H</a:t>
            </a:r>
            <a:r>
              <a:rPr lang="en-US" sz="5500" baseline="-25000" dirty="0">
                <a:solidFill>
                  <a:srgbClr val="C00000"/>
                </a:solidFill>
                <a:latin typeface="Arial" panose="020B0604020202020204" pitchFamily="34" charset="0"/>
                <a:cs typeface="Arial" panose="020B0604020202020204" pitchFamily="34" charset="0"/>
              </a:rPr>
              <a:t>2</a:t>
            </a:r>
            <a:r>
              <a:rPr lang="en-US" sz="5500" dirty="0">
                <a:solidFill>
                  <a:srgbClr val="C00000"/>
                </a:solidFill>
                <a:latin typeface="Arial" panose="020B0604020202020204" pitchFamily="34" charset="0"/>
                <a:cs typeface="Arial" panose="020B0604020202020204" pitchFamily="34" charset="0"/>
              </a:rPr>
              <a:t>O(?) ; </a:t>
            </a:r>
            <a:r>
              <a:rPr lang="en-US" sz="5500" dirty="0" err="1">
                <a:solidFill>
                  <a:srgbClr val="C00000"/>
                </a:solidFill>
                <a:latin typeface="Arial" panose="020B0604020202020204" pitchFamily="34" charset="0"/>
                <a:cs typeface="Arial" panose="020B0604020202020204" pitchFamily="34" charset="0"/>
              </a:rPr>
              <a:t>Q</a:t>
            </a:r>
            <a:r>
              <a:rPr lang="en-US" sz="5500" baseline="-25000" dirty="0" err="1">
                <a:solidFill>
                  <a:srgbClr val="C00000"/>
                </a:solidFill>
                <a:latin typeface="Arial" panose="020B0604020202020204" pitchFamily="34" charset="0"/>
                <a:cs typeface="Arial" panose="020B0604020202020204" pitchFamily="34" charset="0"/>
              </a:rPr>
              <a:t>p</a:t>
            </a:r>
            <a:r>
              <a:rPr lang="en-US" sz="5500" dirty="0">
                <a:solidFill>
                  <a:srgbClr val="C00000"/>
                </a:solidFill>
                <a:latin typeface="Arial" panose="020B0604020202020204" pitchFamily="34" charset="0"/>
                <a:cs typeface="Arial" panose="020B0604020202020204" pitchFamily="34" charset="0"/>
              </a:rPr>
              <a:t> – Q</a:t>
            </a:r>
            <a:r>
              <a:rPr lang="en-US" sz="5500" baseline="-25000" dirty="0">
                <a:solidFill>
                  <a:srgbClr val="C00000"/>
                </a:solidFill>
                <a:latin typeface="Arial" panose="020B0604020202020204" pitchFamily="34" charset="0"/>
                <a:cs typeface="Arial" panose="020B0604020202020204" pitchFamily="34" charset="0"/>
              </a:rPr>
              <a:t>v</a:t>
            </a:r>
            <a:r>
              <a:rPr lang="en-US" sz="5500" dirty="0">
                <a:solidFill>
                  <a:srgbClr val="C00000"/>
                </a:solidFill>
                <a:latin typeface="Arial" panose="020B0604020202020204" pitchFamily="34" charset="0"/>
                <a:cs typeface="Arial" panose="020B0604020202020204" pitchFamily="34" charset="0"/>
              </a:rPr>
              <a:t> = 0</a:t>
            </a:r>
          </a:p>
          <a:p>
            <a:pPr marL="514350" indent="-514350">
              <a:lnSpc>
                <a:spcPct val="150000"/>
              </a:lnSpc>
              <a:buFont typeface="+mj-lt"/>
              <a:buAutoNum type="arabicPeriod"/>
            </a:pPr>
            <a:r>
              <a:rPr lang="en-US" sz="5500" dirty="0" smtClean="0">
                <a:solidFill>
                  <a:srgbClr val="3366FF"/>
                </a:solidFill>
                <a:latin typeface="Arial" panose="020B0604020202020204" pitchFamily="34" charset="0"/>
                <a:cs typeface="Arial" panose="020B0604020202020204" pitchFamily="34" charset="0"/>
              </a:rPr>
              <a:t>C</a:t>
            </a:r>
            <a:r>
              <a:rPr lang="en-US" sz="5500" baseline="-25000" dirty="0" smtClean="0">
                <a:solidFill>
                  <a:srgbClr val="3366FF"/>
                </a:solidFill>
                <a:latin typeface="Arial" panose="020B0604020202020204" pitchFamily="34" charset="0"/>
                <a:cs typeface="Arial" panose="020B0604020202020204" pitchFamily="34" charset="0"/>
              </a:rPr>
              <a:t>2</a:t>
            </a:r>
            <a:r>
              <a:rPr lang="en-US" sz="5500" dirty="0" smtClean="0">
                <a:solidFill>
                  <a:srgbClr val="3366FF"/>
                </a:solidFill>
                <a:latin typeface="Arial" panose="020B0604020202020204" pitchFamily="34" charset="0"/>
                <a:cs typeface="Arial" panose="020B0604020202020204" pitchFamily="34" charset="0"/>
              </a:rPr>
              <a:t>H</a:t>
            </a:r>
            <a:r>
              <a:rPr lang="en-US" sz="5500" baseline="-25000" dirty="0" smtClean="0">
                <a:solidFill>
                  <a:srgbClr val="3366FF"/>
                </a:solidFill>
                <a:latin typeface="Arial" panose="020B0604020202020204" pitchFamily="34" charset="0"/>
                <a:cs typeface="Arial" panose="020B0604020202020204" pitchFamily="34" charset="0"/>
              </a:rPr>
              <a:t>5</a:t>
            </a:r>
            <a:r>
              <a:rPr lang="en-US" sz="5500" dirty="0" smtClean="0">
                <a:solidFill>
                  <a:srgbClr val="3366FF"/>
                </a:solidFill>
                <a:latin typeface="Arial" panose="020B0604020202020204" pitchFamily="34" charset="0"/>
                <a:cs typeface="Arial" panose="020B0604020202020204" pitchFamily="34" charset="0"/>
              </a:rPr>
              <a:t>OH (</a:t>
            </a:r>
            <a:r>
              <a:rPr lang="en-US" sz="5500" dirty="0" err="1">
                <a:solidFill>
                  <a:srgbClr val="3366FF"/>
                </a:solidFill>
                <a:latin typeface="Arial" panose="020B0604020202020204" pitchFamily="34" charset="0"/>
                <a:cs typeface="Arial" panose="020B0604020202020204" pitchFamily="34" charset="0"/>
              </a:rPr>
              <a:t>lỏng</a:t>
            </a:r>
            <a:r>
              <a:rPr lang="en-US" sz="5500" dirty="0">
                <a:solidFill>
                  <a:srgbClr val="3366FF"/>
                </a:solidFill>
                <a:latin typeface="Arial" panose="020B0604020202020204" pitchFamily="34" charset="0"/>
                <a:cs typeface="Arial" panose="020B0604020202020204" pitchFamily="34" charset="0"/>
              </a:rPr>
              <a:t>)  +  3O</a:t>
            </a:r>
            <a:r>
              <a:rPr lang="en-US" sz="5500" baseline="-25000" dirty="0">
                <a:solidFill>
                  <a:srgbClr val="3366FF"/>
                </a:solidFill>
                <a:latin typeface="Arial" panose="020B0604020202020204" pitchFamily="34" charset="0"/>
                <a:cs typeface="Arial" panose="020B0604020202020204" pitchFamily="34" charset="0"/>
              </a:rPr>
              <a:t>2</a:t>
            </a:r>
            <a:r>
              <a:rPr lang="en-US" sz="5500" dirty="0">
                <a:solidFill>
                  <a:srgbClr val="3366FF"/>
                </a:solidFill>
                <a:latin typeface="Arial" panose="020B0604020202020204" pitchFamily="34" charset="0"/>
                <a:cs typeface="Arial" panose="020B0604020202020204" pitchFamily="34" charset="0"/>
              </a:rPr>
              <a:t>(k) = 2CO</a:t>
            </a:r>
            <a:r>
              <a:rPr lang="en-US" sz="5500" baseline="-25000" dirty="0">
                <a:solidFill>
                  <a:srgbClr val="3366FF"/>
                </a:solidFill>
                <a:latin typeface="Arial" panose="020B0604020202020204" pitchFamily="34" charset="0"/>
                <a:cs typeface="Arial" panose="020B0604020202020204" pitchFamily="34" charset="0"/>
              </a:rPr>
              <a:t>2</a:t>
            </a:r>
            <a:r>
              <a:rPr lang="en-US" sz="5500" dirty="0">
                <a:solidFill>
                  <a:srgbClr val="3366FF"/>
                </a:solidFill>
                <a:latin typeface="Arial" panose="020B0604020202020204" pitchFamily="34" charset="0"/>
                <a:cs typeface="Arial" panose="020B0604020202020204" pitchFamily="34" charset="0"/>
              </a:rPr>
              <a:t>(k) + 3H</a:t>
            </a:r>
            <a:r>
              <a:rPr lang="en-US" sz="5500" baseline="-25000" dirty="0">
                <a:solidFill>
                  <a:srgbClr val="3366FF"/>
                </a:solidFill>
                <a:latin typeface="Arial" panose="020B0604020202020204" pitchFamily="34" charset="0"/>
                <a:cs typeface="Arial" panose="020B0604020202020204" pitchFamily="34" charset="0"/>
              </a:rPr>
              <a:t>2</a:t>
            </a:r>
            <a:r>
              <a:rPr lang="en-US" sz="5500" dirty="0">
                <a:solidFill>
                  <a:srgbClr val="3366FF"/>
                </a:solidFill>
                <a:latin typeface="Arial" panose="020B0604020202020204" pitchFamily="34" charset="0"/>
                <a:cs typeface="Arial" panose="020B0604020202020204" pitchFamily="34" charset="0"/>
              </a:rPr>
              <a:t>O(?) ; </a:t>
            </a:r>
            <a:r>
              <a:rPr lang="en-US" sz="5500" dirty="0" err="1">
                <a:solidFill>
                  <a:srgbClr val="3366FF"/>
                </a:solidFill>
                <a:latin typeface="Arial" panose="020B0604020202020204" pitchFamily="34" charset="0"/>
                <a:cs typeface="Arial" panose="020B0604020202020204" pitchFamily="34" charset="0"/>
              </a:rPr>
              <a:t>Q</a:t>
            </a:r>
            <a:r>
              <a:rPr lang="en-US" sz="5500" baseline="-25000" dirty="0" err="1">
                <a:solidFill>
                  <a:srgbClr val="3366FF"/>
                </a:solidFill>
                <a:latin typeface="Arial" panose="020B0604020202020204" pitchFamily="34" charset="0"/>
                <a:cs typeface="Arial" panose="020B0604020202020204" pitchFamily="34" charset="0"/>
              </a:rPr>
              <a:t>p</a:t>
            </a:r>
            <a:r>
              <a:rPr lang="en-US" sz="5500" dirty="0">
                <a:solidFill>
                  <a:srgbClr val="3366FF"/>
                </a:solidFill>
                <a:latin typeface="Arial" panose="020B0604020202020204" pitchFamily="34" charset="0"/>
                <a:cs typeface="Arial" panose="020B0604020202020204" pitchFamily="34" charset="0"/>
              </a:rPr>
              <a:t> – Q</a:t>
            </a:r>
            <a:r>
              <a:rPr lang="en-US" sz="5500" baseline="-25000" dirty="0">
                <a:solidFill>
                  <a:srgbClr val="3366FF"/>
                </a:solidFill>
                <a:latin typeface="Arial" panose="020B0604020202020204" pitchFamily="34" charset="0"/>
                <a:cs typeface="Arial" panose="020B0604020202020204" pitchFamily="34" charset="0"/>
              </a:rPr>
              <a:t>v</a:t>
            </a:r>
            <a:r>
              <a:rPr lang="en-US" sz="5500" dirty="0">
                <a:solidFill>
                  <a:srgbClr val="3366FF"/>
                </a:solidFill>
                <a:latin typeface="Arial" panose="020B0604020202020204" pitchFamily="34" charset="0"/>
                <a:cs typeface="Arial" panose="020B0604020202020204" pitchFamily="34" charset="0"/>
              </a:rPr>
              <a:t>&gt; 0</a:t>
            </a:r>
          </a:p>
          <a:p>
            <a:pPr marL="0" indent="0">
              <a:lnSpc>
                <a:spcPct val="150000"/>
              </a:lnSpc>
              <a:buNone/>
            </a:pPr>
            <a:r>
              <a:rPr lang="en-US" sz="5500" dirty="0">
                <a:solidFill>
                  <a:srgbClr val="9933FF"/>
                </a:solidFill>
                <a:latin typeface="Arial" panose="020B0604020202020204" pitchFamily="34" charset="0"/>
                <a:cs typeface="Arial" panose="020B0604020202020204" pitchFamily="34" charset="0"/>
              </a:rPr>
              <a:t>3. </a:t>
            </a:r>
            <a:r>
              <a:rPr lang="en-US" sz="5500" dirty="0">
                <a:latin typeface="Arial" panose="020B0604020202020204" pitchFamily="34" charset="0"/>
                <a:cs typeface="Arial" panose="020B0604020202020204" pitchFamily="34" charset="0"/>
              </a:rPr>
              <a:t> </a:t>
            </a:r>
            <a:r>
              <a:rPr lang="en-US" sz="5500" dirty="0">
                <a:solidFill>
                  <a:srgbClr val="CC00CC"/>
                </a:solidFill>
                <a:latin typeface="Arial" panose="020B0604020202020204" pitchFamily="34" charset="0"/>
                <a:cs typeface="Arial" panose="020B0604020202020204" pitchFamily="34" charset="0"/>
              </a:rPr>
              <a:t>H</a:t>
            </a:r>
            <a:r>
              <a:rPr lang="en-US" sz="5500" baseline="-25000" dirty="0">
                <a:solidFill>
                  <a:srgbClr val="CC00CC"/>
                </a:solidFill>
                <a:latin typeface="Arial" panose="020B0604020202020204" pitchFamily="34" charset="0"/>
                <a:cs typeface="Arial" panose="020B0604020202020204" pitchFamily="34" charset="0"/>
              </a:rPr>
              <a:t>2</a:t>
            </a:r>
            <a:r>
              <a:rPr lang="en-US" sz="5500" dirty="0">
                <a:solidFill>
                  <a:srgbClr val="CC00CC"/>
                </a:solidFill>
                <a:latin typeface="Arial" panose="020B0604020202020204" pitchFamily="34" charset="0"/>
                <a:cs typeface="Arial" panose="020B0604020202020204" pitchFamily="34" charset="0"/>
              </a:rPr>
              <a:t>(r)  + 1/2O</a:t>
            </a:r>
            <a:r>
              <a:rPr lang="en-US" sz="5500" baseline="-25000" dirty="0">
                <a:solidFill>
                  <a:srgbClr val="CC00CC"/>
                </a:solidFill>
                <a:latin typeface="Arial" panose="020B0604020202020204" pitchFamily="34" charset="0"/>
                <a:cs typeface="Arial" panose="020B0604020202020204" pitchFamily="34" charset="0"/>
              </a:rPr>
              <a:t>2</a:t>
            </a:r>
            <a:r>
              <a:rPr lang="en-US" sz="5500" dirty="0">
                <a:solidFill>
                  <a:srgbClr val="CC00CC"/>
                </a:solidFill>
                <a:latin typeface="Arial" panose="020B0604020202020204" pitchFamily="34" charset="0"/>
                <a:cs typeface="Arial" panose="020B0604020202020204" pitchFamily="34" charset="0"/>
              </a:rPr>
              <a:t>(r) = H</a:t>
            </a:r>
            <a:r>
              <a:rPr lang="en-US" sz="5500" baseline="-25000" dirty="0">
                <a:solidFill>
                  <a:srgbClr val="CC00CC"/>
                </a:solidFill>
                <a:latin typeface="Arial" panose="020B0604020202020204" pitchFamily="34" charset="0"/>
                <a:cs typeface="Arial" panose="020B0604020202020204" pitchFamily="34" charset="0"/>
              </a:rPr>
              <a:t>2</a:t>
            </a:r>
            <a:r>
              <a:rPr lang="en-US" sz="5500" dirty="0">
                <a:solidFill>
                  <a:srgbClr val="CC00CC"/>
                </a:solidFill>
                <a:latin typeface="Arial" panose="020B0604020202020204" pitchFamily="34" charset="0"/>
                <a:cs typeface="Arial" panose="020B0604020202020204" pitchFamily="34" charset="0"/>
              </a:rPr>
              <a:t>O(?) ; </a:t>
            </a:r>
            <a:r>
              <a:rPr lang="en-US" sz="5500" dirty="0">
                <a:solidFill>
                  <a:srgbClr val="CC00CC"/>
                </a:solidFill>
                <a:latin typeface="Arial" panose="020B0604020202020204" pitchFamily="34" charset="0"/>
                <a:cs typeface="Arial" panose="020B0604020202020204" pitchFamily="34" charset="0"/>
                <a:sym typeface="Symbol" panose="05050102010706020507" pitchFamily="18" charset="2"/>
              </a:rPr>
              <a:t>S</a:t>
            </a:r>
            <a:r>
              <a:rPr lang="en-US" sz="5500" baseline="-25000" dirty="0">
                <a:solidFill>
                  <a:srgbClr val="CC00CC"/>
                </a:solidFill>
                <a:latin typeface="Arial" panose="020B0604020202020204" pitchFamily="34" charset="0"/>
                <a:cs typeface="Arial" panose="020B0604020202020204" pitchFamily="34" charset="0"/>
                <a:sym typeface="Symbol" panose="05050102010706020507" pitchFamily="18" charset="2"/>
              </a:rPr>
              <a:t>o</a:t>
            </a:r>
            <a:r>
              <a:rPr lang="en-US" sz="5500" dirty="0">
                <a:solidFill>
                  <a:srgbClr val="CC00CC"/>
                </a:solidFill>
                <a:latin typeface="Arial" panose="020B0604020202020204" pitchFamily="34" charset="0"/>
                <a:cs typeface="Arial" panose="020B0604020202020204" pitchFamily="34" charset="0"/>
                <a:sym typeface="Symbol" panose="05050102010706020507" pitchFamily="18" charset="2"/>
              </a:rPr>
              <a:t> = 0</a:t>
            </a:r>
            <a:r>
              <a:rPr lang="en-US" sz="5500" dirty="0">
                <a:solidFill>
                  <a:srgbClr val="CC00CC"/>
                </a:solidFill>
                <a:latin typeface="Arial" panose="020B0604020202020204" pitchFamily="34" charset="0"/>
                <a:cs typeface="Arial" panose="020B0604020202020204" pitchFamily="34" charset="0"/>
              </a:rPr>
              <a:t> </a:t>
            </a:r>
          </a:p>
          <a:p>
            <a:pPr marL="0" indent="0">
              <a:lnSpc>
                <a:spcPct val="150000"/>
              </a:lnSpc>
              <a:buNone/>
            </a:pPr>
            <a:r>
              <a:rPr lang="en-US" sz="5500" dirty="0">
                <a:solidFill>
                  <a:schemeClr val="accent6">
                    <a:lumMod val="50000"/>
                  </a:schemeClr>
                </a:solidFill>
                <a:latin typeface="Arial" panose="020B0604020202020204" pitchFamily="34" charset="0"/>
                <a:cs typeface="Arial" panose="020B0604020202020204" pitchFamily="34" charset="0"/>
              </a:rPr>
              <a:t>4. H</a:t>
            </a:r>
            <a:r>
              <a:rPr lang="en-US" sz="5500" baseline="-25000" dirty="0">
                <a:solidFill>
                  <a:schemeClr val="accent6">
                    <a:lumMod val="50000"/>
                  </a:schemeClr>
                </a:solidFill>
                <a:latin typeface="Arial" panose="020B0604020202020204" pitchFamily="34" charset="0"/>
                <a:cs typeface="Arial" panose="020B0604020202020204" pitchFamily="34" charset="0"/>
              </a:rPr>
              <a:t>2</a:t>
            </a:r>
            <a:r>
              <a:rPr lang="en-US" sz="5500" dirty="0">
                <a:solidFill>
                  <a:schemeClr val="accent6">
                    <a:lumMod val="50000"/>
                  </a:schemeClr>
                </a:solidFill>
                <a:latin typeface="Arial" panose="020B0604020202020204" pitchFamily="34" charset="0"/>
                <a:cs typeface="Arial" panose="020B0604020202020204" pitchFamily="34" charset="0"/>
              </a:rPr>
              <a:t>O (?) </a:t>
            </a:r>
            <a:r>
              <a:rPr lang="en-US" sz="5500" dirty="0">
                <a:latin typeface="Arial" panose="020B0604020202020204" pitchFamily="34" charset="0"/>
                <a:cs typeface="Arial" panose="020B0604020202020204" pitchFamily="34" charset="0"/>
              </a:rPr>
              <a:t>⇄</a:t>
            </a:r>
            <a:r>
              <a:rPr lang="en-US" sz="5500" dirty="0">
                <a:solidFill>
                  <a:srgbClr val="0000FF"/>
                </a:solidFill>
                <a:latin typeface="Arial" panose="020B0604020202020204" pitchFamily="34" charset="0"/>
                <a:cs typeface="Arial" panose="020B0604020202020204" pitchFamily="34" charset="0"/>
              </a:rPr>
              <a:t> </a:t>
            </a:r>
            <a:r>
              <a:rPr lang="en-US" sz="5500" dirty="0">
                <a:solidFill>
                  <a:schemeClr val="accent6">
                    <a:lumMod val="50000"/>
                  </a:schemeClr>
                </a:solidFill>
                <a:latin typeface="Arial" panose="020B0604020202020204" pitchFamily="34" charset="0"/>
                <a:cs typeface="Arial" panose="020B0604020202020204" pitchFamily="34" charset="0"/>
              </a:rPr>
              <a:t>H</a:t>
            </a:r>
            <a:r>
              <a:rPr lang="en-US" sz="5500" baseline="-25000" dirty="0">
                <a:solidFill>
                  <a:schemeClr val="accent6">
                    <a:lumMod val="50000"/>
                  </a:schemeClr>
                </a:solidFill>
                <a:latin typeface="Arial" panose="020B0604020202020204" pitchFamily="34" charset="0"/>
                <a:cs typeface="Arial" panose="020B0604020202020204" pitchFamily="34" charset="0"/>
              </a:rPr>
              <a:t>2</a:t>
            </a:r>
            <a:r>
              <a:rPr lang="en-US" sz="5500" dirty="0">
                <a:solidFill>
                  <a:schemeClr val="accent6">
                    <a:lumMod val="50000"/>
                  </a:schemeClr>
                </a:solidFill>
                <a:latin typeface="Arial" panose="020B0604020202020204" pitchFamily="34" charset="0"/>
                <a:cs typeface="Arial" panose="020B0604020202020204" pitchFamily="34" charset="0"/>
              </a:rPr>
              <a:t>O </a:t>
            </a:r>
            <a:r>
              <a:rPr lang="en-US" sz="5500" dirty="0" smtClean="0">
                <a:solidFill>
                  <a:schemeClr val="accent6">
                    <a:lumMod val="50000"/>
                  </a:schemeClr>
                </a:solidFill>
                <a:latin typeface="Arial" panose="020B0604020202020204" pitchFamily="34" charset="0"/>
                <a:cs typeface="Arial" panose="020B0604020202020204" pitchFamily="34" charset="0"/>
              </a:rPr>
              <a:t>(</a:t>
            </a:r>
            <a:r>
              <a:rPr lang="en-US" sz="5500" dirty="0" err="1" smtClean="0">
                <a:solidFill>
                  <a:schemeClr val="accent6">
                    <a:lumMod val="50000"/>
                  </a:schemeClr>
                </a:solidFill>
                <a:latin typeface="Arial" panose="020B0604020202020204" pitchFamily="34" charset="0"/>
                <a:cs typeface="Arial" panose="020B0604020202020204" pitchFamily="34" charset="0"/>
              </a:rPr>
              <a:t>lỏng</a:t>
            </a:r>
            <a:r>
              <a:rPr lang="en-US" sz="5500" dirty="0">
                <a:solidFill>
                  <a:schemeClr val="accent6">
                    <a:lumMod val="50000"/>
                  </a:schemeClr>
                </a:solidFill>
                <a:latin typeface="Arial" panose="020B0604020202020204" pitchFamily="34" charset="0"/>
                <a:cs typeface="Arial" panose="020B0604020202020204" pitchFamily="34" charset="0"/>
              </a:rPr>
              <a:t>) ; </a:t>
            </a:r>
            <a:r>
              <a:rPr lang="en-US" sz="5500" dirty="0">
                <a:solidFill>
                  <a:schemeClr val="accent6">
                    <a:lumMod val="50000"/>
                  </a:schemeClr>
                </a:solidFill>
                <a:latin typeface="Arial" panose="020B0604020202020204" pitchFamily="34" charset="0"/>
                <a:cs typeface="Arial" panose="020B0604020202020204" pitchFamily="34" charset="0"/>
                <a:sym typeface="Symbol" panose="05050102010706020507" pitchFamily="18" charset="2"/>
              </a:rPr>
              <a:t>H &lt; 0</a:t>
            </a:r>
          </a:p>
          <a:p>
            <a:pPr marL="0" indent="0">
              <a:lnSpc>
                <a:spcPct val="150000"/>
              </a:lnSpc>
              <a:buNone/>
            </a:pPr>
            <a:r>
              <a:rPr lang="vi-VN" sz="5500" dirty="0">
                <a:latin typeface="Times New Roman" panose="02020603050405020304" pitchFamily="18" charset="0"/>
                <a:cs typeface="Times New Roman" panose="02020603050405020304" pitchFamily="18" charset="0"/>
              </a:rPr>
              <a:t>5</a:t>
            </a:r>
            <a:r>
              <a:rPr lang="vi-VN" sz="5500" dirty="0">
                <a:cs typeface="Times New Roman" panose="02020603050405020304" pitchFamily="18" charset="0"/>
              </a:rPr>
              <a:t>. </a:t>
            </a:r>
            <a:r>
              <a:rPr lang="en-US" sz="5500" dirty="0">
                <a:latin typeface="Arial" panose="020B0604020202020204" pitchFamily="34" charset="0"/>
                <a:cs typeface="Arial" panose="020B0604020202020204" pitchFamily="34" charset="0"/>
              </a:rPr>
              <a:t>H</a:t>
            </a:r>
            <a:r>
              <a:rPr lang="en-US" sz="5500" baseline="-25000" dirty="0">
                <a:latin typeface="Arial" panose="020B0604020202020204" pitchFamily="34" charset="0"/>
                <a:cs typeface="Arial" panose="020B0604020202020204" pitchFamily="34" charset="0"/>
              </a:rPr>
              <a:t>2</a:t>
            </a:r>
            <a:r>
              <a:rPr lang="en-US" sz="5500" dirty="0">
                <a:latin typeface="Arial" panose="020B0604020202020204" pitchFamily="34" charset="0"/>
                <a:cs typeface="Arial" panose="020B0604020202020204" pitchFamily="34" charset="0"/>
              </a:rPr>
              <a:t>O (</a:t>
            </a:r>
            <a:r>
              <a:rPr lang="en-US" sz="5500" dirty="0" err="1">
                <a:latin typeface="Arial" panose="020B0604020202020204" pitchFamily="34" charset="0"/>
                <a:cs typeface="Arial" panose="020B0604020202020204" pitchFamily="34" charset="0"/>
              </a:rPr>
              <a:t>rắn</a:t>
            </a:r>
            <a:r>
              <a:rPr lang="en-US" sz="5500" dirty="0">
                <a:latin typeface="Arial" panose="020B0604020202020204" pitchFamily="34" charset="0"/>
                <a:cs typeface="Arial" panose="020B0604020202020204" pitchFamily="34" charset="0"/>
              </a:rPr>
              <a:t>) ⇄</a:t>
            </a:r>
            <a:r>
              <a:rPr lang="en-US" sz="5500" dirty="0">
                <a:solidFill>
                  <a:srgbClr val="0000FF"/>
                </a:solidFill>
                <a:latin typeface="Arial" panose="020B0604020202020204" pitchFamily="34" charset="0"/>
                <a:cs typeface="Arial" panose="020B0604020202020204" pitchFamily="34" charset="0"/>
              </a:rPr>
              <a:t> </a:t>
            </a:r>
            <a:r>
              <a:rPr lang="en-US" sz="5500" dirty="0">
                <a:latin typeface="Arial" panose="020B0604020202020204" pitchFamily="34" charset="0"/>
                <a:cs typeface="Arial" panose="020B0604020202020204" pitchFamily="34" charset="0"/>
              </a:rPr>
              <a:t>  H</a:t>
            </a:r>
            <a:r>
              <a:rPr lang="en-US" sz="5500" baseline="-25000" dirty="0">
                <a:latin typeface="Arial" panose="020B0604020202020204" pitchFamily="34" charset="0"/>
                <a:cs typeface="Arial" panose="020B0604020202020204" pitchFamily="34" charset="0"/>
              </a:rPr>
              <a:t>2</a:t>
            </a:r>
            <a:r>
              <a:rPr lang="en-US" sz="5500" dirty="0">
                <a:latin typeface="Arial" panose="020B0604020202020204" pitchFamily="34" charset="0"/>
                <a:cs typeface="Arial" panose="020B0604020202020204" pitchFamily="34" charset="0"/>
              </a:rPr>
              <a:t>O ( ?) ; </a:t>
            </a:r>
            <a:r>
              <a:rPr lang="en-US" sz="5500" dirty="0">
                <a:latin typeface="Arial" panose="020B0604020202020204" pitchFamily="34" charset="0"/>
                <a:cs typeface="Arial" panose="020B0604020202020204" pitchFamily="34" charset="0"/>
                <a:sym typeface="Symbol" panose="05050102010706020507" pitchFamily="18" charset="2"/>
              </a:rPr>
              <a:t>V &lt; 0 , 0</a:t>
            </a:r>
            <a:r>
              <a:rPr lang="en-US" sz="5500" baseline="30000" dirty="0">
                <a:latin typeface="Arial" panose="020B0604020202020204" pitchFamily="34" charset="0"/>
                <a:cs typeface="Arial" panose="020B0604020202020204" pitchFamily="34" charset="0"/>
                <a:sym typeface="Symbol" panose="05050102010706020507" pitchFamily="18" charset="2"/>
              </a:rPr>
              <a:t>0</a:t>
            </a:r>
            <a:r>
              <a:rPr lang="en-US" sz="5500" dirty="0">
                <a:latin typeface="Arial" panose="020B0604020202020204" pitchFamily="34" charset="0"/>
                <a:cs typeface="Arial" panose="020B0604020202020204" pitchFamily="34" charset="0"/>
                <a:sym typeface="Symbol" panose="05050102010706020507" pitchFamily="18" charset="2"/>
              </a:rPr>
              <a:t>C</a:t>
            </a:r>
            <a:r>
              <a:rPr lang="vi-VN" sz="5500" dirty="0">
                <a:latin typeface="Arial" panose="020B0604020202020204" pitchFamily="34" charset="0"/>
                <a:cs typeface="Arial" panose="020B0604020202020204" pitchFamily="34" charset="0"/>
                <a:sym typeface="Symbol" panose="05050102010706020507" pitchFamily="18" charset="2"/>
              </a:rPr>
              <a:t> 1atm</a:t>
            </a:r>
            <a:endParaRPr lang="en-US" sz="5500" dirty="0">
              <a:latin typeface="Arial" panose="020B0604020202020204" pitchFamily="34" charset="0"/>
              <a:cs typeface="Arial" panose="020B0604020202020204" pitchFamily="34" charset="0"/>
              <a:sym typeface="Symbol" panose="05050102010706020507" pitchFamily="18" charset="2"/>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sym typeface="Symbol" panose="05050102010706020507" pitchFamily="18" charset="2"/>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DDA0CE-0D37-4483-AB5A-EE9F4C5AC5C5}"/>
              </a:ext>
            </a:extLst>
          </p:cNvPr>
          <p:cNvSpPr txBox="1"/>
          <p:nvPr/>
        </p:nvSpPr>
        <p:spPr>
          <a:xfrm>
            <a:off x="306364" y="5226424"/>
            <a:ext cx="11283192"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n-US" sz="4000" b="1"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Khí</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2. </a:t>
            </a:r>
            <a:r>
              <a:rPr lang="en-US" sz="4000" b="1"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Khí</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Rắn</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Khí</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smtClean="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Lỏng</a:t>
            </a:r>
            <a:endPar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38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427899"/>
            <a:ext cx="11560629" cy="4351338"/>
          </a:xfrm>
        </p:spPr>
        <p:txBody>
          <a:bodyPr>
            <a:noAutofit/>
          </a:bodyPr>
          <a:lstStyle/>
          <a:p>
            <a:pPr marL="0" indent="0">
              <a:lnSpc>
                <a:spcPct val="160000"/>
              </a:lnSpc>
              <a:buNone/>
            </a:pPr>
            <a:r>
              <a:rPr lang="vi-VN" b="1" dirty="0" smtClean="0">
                <a:latin typeface="Arial" panose="020B0604020202020204" pitchFamily="34" charset="0"/>
                <a:cs typeface="Arial" panose="020B0604020202020204" pitchFamily="34" charset="0"/>
              </a:rPr>
              <a:t>Câu </a:t>
            </a:r>
            <a:r>
              <a:rPr lang="en-US" b="1" dirty="0">
                <a:latin typeface="Arial" panose="020B0604020202020204" pitchFamily="34" charset="0"/>
                <a:cs typeface="Arial" panose="020B0604020202020204" pitchFamily="34" charset="0"/>
              </a:rPr>
              <a:t>6</a:t>
            </a:r>
            <a:r>
              <a:rPr lang="vi-VN" b="1"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Chọn câu đúng. Nguyên lý 3 nhiệt động học:</a:t>
            </a:r>
          </a:p>
          <a:p>
            <a:pPr marL="514350" indent="-514350">
              <a:lnSpc>
                <a:spcPct val="160000"/>
              </a:lnSpc>
              <a:buAutoNum type="arabicPeriod"/>
            </a:pPr>
            <a:r>
              <a:rPr lang="vi-VN" dirty="0" smtClean="0">
                <a:solidFill>
                  <a:srgbClr val="0000CC"/>
                </a:solidFill>
                <a:latin typeface="Arial" panose="020B0604020202020204" pitchFamily="34" charset="0"/>
                <a:cs typeface="Arial" panose="020B0604020202020204" pitchFamily="34" charset="0"/>
              </a:rPr>
              <a:t>Ở không độ tuyệt đối (0K), entropi của mọi chất nguyên chất (đơn chất hay hợp chất) ở dạng tinh thể hoàn hảo đều bằng không.</a:t>
            </a:r>
          </a:p>
          <a:p>
            <a:pPr marL="514350" indent="-514350">
              <a:lnSpc>
                <a:spcPct val="160000"/>
              </a:lnSpc>
              <a:buAutoNum type="arabicPeriod"/>
            </a:pPr>
            <a:r>
              <a:rPr lang="vi-VN" dirty="0" smtClean="0">
                <a:solidFill>
                  <a:srgbClr val="C00000"/>
                </a:solidFill>
                <a:latin typeface="Arial" panose="020B0604020202020204" pitchFamily="34" charset="0"/>
                <a:cs typeface="Arial" panose="020B0604020202020204" pitchFamily="34" charset="0"/>
              </a:rPr>
              <a:t>Ở không độ tuyệt đối (0K), biến thiên entropi </a:t>
            </a:r>
            <a:r>
              <a:rPr lang="vi-VN" dirty="0" smtClean="0">
                <a:solidFill>
                  <a:srgbClr val="C00000"/>
                </a:solidFill>
                <a:latin typeface="Arial" panose="020B0604020202020204" pitchFamily="34" charset="0"/>
                <a:cs typeface="Arial" panose="020B0604020202020204" pitchFamily="34" charset="0"/>
                <a:sym typeface="Symbol" panose="05050102010706020507" pitchFamily="18" charset="2"/>
              </a:rPr>
              <a:t>S</a:t>
            </a:r>
            <a:r>
              <a:rPr lang="vi-VN" baseline="-25000" dirty="0" smtClean="0">
                <a:solidFill>
                  <a:srgbClr val="C00000"/>
                </a:solidFill>
                <a:latin typeface="Arial" panose="020B0604020202020204" pitchFamily="34" charset="0"/>
                <a:cs typeface="Arial" panose="020B0604020202020204" pitchFamily="34" charset="0"/>
                <a:sym typeface="Symbol" panose="05050102010706020507" pitchFamily="18" charset="2"/>
              </a:rPr>
              <a:t>0</a:t>
            </a:r>
            <a:r>
              <a:rPr lang="vi-VN" dirty="0" smtClean="0">
                <a:solidFill>
                  <a:srgbClr val="C00000"/>
                </a:solidFill>
                <a:latin typeface="Arial" panose="020B0604020202020204" pitchFamily="34" charset="0"/>
                <a:cs typeface="Arial" panose="020B0604020202020204" pitchFamily="34" charset="0"/>
                <a:sym typeface="Symbol" panose="05050102010706020507" pitchFamily="18" charset="2"/>
              </a:rPr>
              <a:t> trong các quá trình biến đổi các chất (đơn chất hay hợp chất) ở dạng tinh thể hoàn hảo đều bằng không.</a:t>
            </a:r>
          </a:p>
          <a:p>
            <a:pPr marL="514350" indent="-514350">
              <a:lnSpc>
                <a:spcPct val="160000"/>
              </a:lnSpc>
              <a:buAutoNum type="arabicPeriod"/>
            </a:pPr>
            <a:r>
              <a:rPr lang="vi-VN" dirty="0" smtClean="0">
                <a:solidFill>
                  <a:srgbClr val="008000"/>
                </a:solidFill>
                <a:latin typeface="Arial" panose="020B0604020202020204" pitchFamily="34" charset="0"/>
                <a:cs typeface="Arial" panose="020B0604020202020204" pitchFamily="34" charset="0"/>
                <a:sym typeface="Symbol" panose="05050102010706020507" pitchFamily="18" charset="2"/>
              </a:rPr>
              <a:t>Có thể xác định được entropi tuyệt đối của chất nguyên chất ở mọi nhiệt độ.</a:t>
            </a:r>
            <a:endParaRPr lang="en-US" dirty="0">
              <a:solidFill>
                <a:srgbClr val="008000"/>
              </a:solidFill>
              <a:latin typeface="Arial" panose="020B0604020202020204" pitchFamily="34" charset="0"/>
              <a:cs typeface="Arial" panose="020B0604020202020204" pitchFamily="34" charset="0"/>
            </a:endParaRPr>
          </a:p>
        </p:txBody>
      </p:sp>
      <p:sp>
        <p:nvSpPr>
          <p:cNvPr id="4" name="TextBox 3"/>
          <p:cNvSpPr txBox="1"/>
          <p:nvPr/>
        </p:nvSpPr>
        <p:spPr>
          <a:xfrm>
            <a:off x="8754035" y="562369"/>
            <a:ext cx="3676894" cy="584775"/>
          </a:xfrm>
          <a:prstGeom prst="rect">
            <a:avLst/>
          </a:prstGeom>
          <a:noFill/>
        </p:spPr>
        <p:txBody>
          <a:bodyPr wrap="square" rtlCol="0">
            <a:spAutoFit/>
          </a:bodyPr>
          <a:lstStyle/>
          <a:p>
            <a:r>
              <a:rPr lang="en-US" sz="3200" b="1" dirty="0" smtClean="0">
                <a:solidFill>
                  <a:srgbClr val="FF0000"/>
                </a:solidFill>
                <a:latin typeface="Arial" panose="020B0604020202020204" pitchFamily="34" charset="0"/>
                <a:cs typeface="Arial" panose="020B0604020202020204" pitchFamily="34" charset="0"/>
              </a:rPr>
              <a:t>ĐÁP ÁN: </a:t>
            </a:r>
            <a:r>
              <a:rPr lang="vi-VN" sz="3200" b="1" dirty="0" smtClean="0">
                <a:solidFill>
                  <a:srgbClr val="FF0000"/>
                </a:solidFill>
                <a:latin typeface="Arial" panose="020B0604020202020204" pitchFamily="34" charset="0"/>
                <a:cs typeface="Arial" panose="020B0604020202020204" pitchFamily="34" charset="0"/>
              </a:rPr>
              <a:t>TẤT CẢ</a:t>
            </a:r>
            <a:endParaRPr lang="en-US" sz="3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81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307C5-1799-47C7-953D-6EAE33F67E27}"/>
              </a:ext>
            </a:extLst>
          </p:cNvPr>
          <p:cNvSpPr>
            <a:spLocks noGrp="1"/>
          </p:cNvSpPr>
          <p:nvPr>
            <p:ph idx="1"/>
          </p:nvPr>
        </p:nvSpPr>
        <p:spPr>
          <a:xfrm>
            <a:off x="614905" y="169817"/>
            <a:ext cx="11577095" cy="6579077"/>
          </a:xfrm>
        </p:spPr>
        <p:txBody>
          <a:bodyPr>
            <a:normAutofit fontScale="25000" lnSpcReduction="20000"/>
          </a:bodyPr>
          <a:lstStyle/>
          <a:p>
            <a:pPr marL="0" indent="0">
              <a:lnSpc>
                <a:spcPct val="120000"/>
              </a:lnSpc>
              <a:buNone/>
            </a:pPr>
            <a:r>
              <a:rPr lang="en-US" sz="12800" b="1" dirty="0" err="1">
                <a:latin typeface="Arial" panose="020B0604020202020204" pitchFamily="34" charset="0"/>
                <a:cs typeface="Arial" panose="020B0604020202020204" pitchFamily="34" charset="0"/>
              </a:rPr>
              <a:t>Câu</a:t>
            </a:r>
            <a:r>
              <a:rPr lang="en-US" sz="12800" b="1" dirty="0">
                <a:latin typeface="Arial" panose="020B0604020202020204" pitchFamily="34" charset="0"/>
                <a:cs typeface="Arial" panose="020B0604020202020204" pitchFamily="34" charset="0"/>
              </a:rPr>
              <a:t> </a:t>
            </a:r>
            <a:r>
              <a:rPr lang="en-US" sz="12800" b="1" dirty="0" smtClean="0">
                <a:latin typeface="Arial" panose="020B0604020202020204" pitchFamily="34" charset="0"/>
                <a:cs typeface="Arial" panose="020B0604020202020204" pitchFamily="34" charset="0"/>
              </a:rPr>
              <a:t>7</a:t>
            </a:r>
            <a:r>
              <a:rPr lang="en-US" sz="12800" dirty="0" smtClean="0">
                <a:latin typeface="Arial" panose="020B0604020202020204" pitchFamily="34" charset="0"/>
                <a:cs typeface="Arial" panose="020B0604020202020204" pitchFamily="34" charset="0"/>
              </a:rPr>
              <a:t>. </a:t>
            </a:r>
            <a:r>
              <a:rPr lang="en-US" sz="12800" dirty="0" err="1">
                <a:latin typeface="Arial" panose="020B0604020202020204" pitchFamily="34" charset="0"/>
                <a:cs typeface="Arial" panose="020B0604020202020204" pitchFamily="34" charset="0"/>
              </a:rPr>
              <a:t>Chọn</a:t>
            </a:r>
            <a:r>
              <a:rPr lang="en-US" sz="12800" dirty="0">
                <a:latin typeface="Arial" panose="020B0604020202020204" pitchFamily="34" charset="0"/>
                <a:cs typeface="Arial" panose="020B0604020202020204" pitchFamily="34" charset="0"/>
              </a:rPr>
              <a:t> so </a:t>
            </a:r>
            <a:r>
              <a:rPr lang="en-US" sz="12800" dirty="0" err="1">
                <a:latin typeface="Arial" panose="020B0604020202020204" pitchFamily="34" charset="0"/>
                <a:cs typeface="Arial" panose="020B0604020202020204" pitchFamily="34" charset="0"/>
              </a:rPr>
              <a:t>sánh</a:t>
            </a:r>
            <a:r>
              <a:rPr lang="en-US" sz="12800" dirty="0">
                <a:latin typeface="Arial" panose="020B0604020202020204" pitchFamily="34" charset="0"/>
                <a:cs typeface="Arial" panose="020B0604020202020204" pitchFamily="34" charset="0"/>
              </a:rPr>
              <a:t> </a:t>
            </a:r>
            <a:r>
              <a:rPr lang="en-US" sz="12800" b="1" dirty="0" err="1">
                <a:latin typeface="Arial" panose="020B0604020202020204" pitchFamily="34" charset="0"/>
                <a:cs typeface="Arial" panose="020B0604020202020204" pitchFamily="34" charset="0"/>
              </a:rPr>
              <a:t>đúng</a:t>
            </a:r>
            <a:r>
              <a:rPr lang="en-US" sz="12800" b="1" dirty="0">
                <a:latin typeface="Arial" panose="020B0604020202020204" pitchFamily="34" charset="0"/>
                <a:cs typeface="Arial" panose="020B0604020202020204" pitchFamily="34" charset="0"/>
              </a:rPr>
              <a:t> </a:t>
            </a:r>
            <a:r>
              <a:rPr lang="en-US" sz="12800" dirty="0" err="1">
                <a:latin typeface="Arial" panose="020B0604020202020204" pitchFamily="34" charset="0"/>
                <a:cs typeface="Arial" panose="020B0604020202020204" pitchFamily="34" charset="0"/>
              </a:rPr>
              <a:t>về</a:t>
            </a:r>
            <a:r>
              <a:rPr lang="en-US" sz="12800" b="1" dirty="0">
                <a:latin typeface="Arial" panose="020B0604020202020204" pitchFamily="34" charset="0"/>
                <a:cs typeface="Arial" panose="020B0604020202020204" pitchFamily="34" charset="0"/>
              </a:rPr>
              <a:t> </a:t>
            </a:r>
            <a:r>
              <a:rPr lang="en-US" sz="12800" dirty="0">
                <a:latin typeface="Arial" panose="020B0604020202020204" pitchFamily="34" charset="0"/>
                <a:cs typeface="Arial" panose="020B0604020202020204" pitchFamily="34" charset="0"/>
              </a:rPr>
              <a:t>entropy </a:t>
            </a:r>
            <a:r>
              <a:rPr lang="en-US" sz="12800" dirty="0" err="1">
                <a:latin typeface="Arial" panose="020B0604020202020204" pitchFamily="34" charset="0"/>
                <a:cs typeface="Arial" panose="020B0604020202020204" pitchFamily="34" charset="0"/>
              </a:rPr>
              <a:t>của</a:t>
            </a:r>
            <a:r>
              <a:rPr lang="en-US" sz="12800" dirty="0">
                <a:latin typeface="Arial" panose="020B0604020202020204" pitchFamily="34" charset="0"/>
                <a:cs typeface="Arial" panose="020B0604020202020204" pitchFamily="34" charset="0"/>
              </a:rPr>
              <a:t> </a:t>
            </a:r>
            <a:r>
              <a:rPr lang="en-US" sz="12800" dirty="0" err="1">
                <a:latin typeface="Arial" panose="020B0604020202020204" pitchFamily="34" charset="0"/>
                <a:cs typeface="Arial" panose="020B0604020202020204" pitchFamily="34" charset="0"/>
              </a:rPr>
              <a:t>các</a:t>
            </a:r>
            <a:r>
              <a:rPr lang="en-US" sz="12800" dirty="0">
                <a:latin typeface="Arial" panose="020B0604020202020204" pitchFamily="34" charset="0"/>
                <a:cs typeface="Arial" panose="020B0604020202020204" pitchFamily="34" charset="0"/>
              </a:rPr>
              <a:t> </a:t>
            </a:r>
            <a:r>
              <a:rPr lang="en-US" sz="12800" dirty="0" err="1">
                <a:latin typeface="Arial" panose="020B0604020202020204" pitchFamily="34" charset="0"/>
                <a:cs typeface="Arial" panose="020B0604020202020204" pitchFamily="34" charset="0"/>
              </a:rPr>
              <a:t>chất</a:t>
            </a:r>
            <a:r>
              <a:rPr lang="en-US" sz="12800" dirty="0">
                <a:latin typeface="Arial" panose="020B0604020202020204" pitchFamily="34" charset="0"/>
                <a:cs typeface="Arial" panose="020B0604020202020204" pitchFamily="34" charset="0"/>
              </a:rPr>
              <a:t> </a:t>
            </a:r>
            <a:r>
              <a:rPr lang="en-US" sz="12800" dirty="0" err="1">
                <a:latin typeface="Arial" panose="020B0604020202020204" pitchFamily="34" charset="0"/>
                <a:cs typeface="Arial" panose="020B0604020202020204" pitchFamily="34" charset="0"/>
              </a:rPr>
              <a:t>sau</a:t>
            </a:r>
            <a:r>
              <a:rPr lang="vi-VN" sz="12800" dirty="0">
                <a:latin typeface="Arial" panose="020B0604020202020204" pitchFamily="34" charset="0"/>
                <a:cs typeface="Arial" panose="020B0604020202020204" pitchFamily="34" charset="0"/>
              </a:rPr>
              <a:t>:</a:t>
            </a:r>
            <a:endParaRPr lang="en-US" sz="12800" dirty="0">
              <a:latin typeface="Arial" panose="020B0604020202020204" pitchFamily="34" charset="0"/>
              <a:cs typeface="Arial" panose="020B0604020202020204" pitchFamily="34" charset="0"/>
            </a:endParaRPr>
          </a:p>
          <a:p>
            <a:pPr marL="514350" indent="-514350">
              <a:lnSpc>
                <a:spcPct val="120000"/>
              </a:lnSpc>
              <a:buFont typeface="+mj-lt"/>
              <a:buAutoNum type="arabicPeriod"/>
            </a:pPr>
            <a:r>
              <a:rPr lang="en-US" sz="12800" dirty="0">
                <a:solidFill>
                  <a:srgbClr val="CC00CC"/>
                </a:solidFill>
                <a:latin typeface="Arial" panose="020B0604020202020204" pitchFamily="34" charset="0"/>
                <a:cs typeface="Arial" panose="020B0604020202020204" pitchFamily="34" charset="0"/>
              </a:rPr>
              <a:t>H</a:t>
            </a:r>
            <a:r>
              <a:rPr lang="en-US" sz="12800" baseline="-25000" dirty="0">
                <a:solidFill>
                  <a:srgbClr val="CC00CC"/>
                </a:solidFill>
                <a:latin typeface="Arial" panose="020B0604020202020204" pitchFamily="34" charset="0"/>
                <a:cs typeface="Arial" panose="020B0604020202020204" pitchFamily="34" charset="0"/>
              </a:rPr>
              <a:t>2</a:t>
            </a:r>
            <a:r>
              <a:rPr lang="en-US" sz="12800" dirty="0">
                <a:solidFill>
                  <a:srgbClr val="CC00CC"/>
                </a:solidFill>
                <a:latin typeface="Arial" panose="020B0604020202020204" pitchFamily="34" charset="0"/>
                <a:cs typeface="Arial" panose="020B0604020202020204" pitchFamily="34" charset="0"/>
              </a:rPr>
              <a:t>(k) &lt; F</a:t>
            </a:r>
            <a:r>
              <a:rPr lang="en-US" sz="12800" baseline="-25000" dirty="0">
                <a:solidFill>
                  <a:srgbClr val="CC00CC"/>
                </a:solidFill>
                <a:latin typeface="Arial" panose="020B0604020202020204" pitchFamily="34" charset="0"/>
                <a:cs typeface="Arial" panose="020B0604020202020204" pitchFamily="34" charset="0"/>
              </a:rPr>
              <a:t>2</a:t>
            </a:r>
            <a:r>
              <a:rPr lang="en-US" sz="12800" dirty="0">
                <a:solidFill>
                  <a:srgbClr val="CC00CC"/>
                </a:solidFill>
                <a:latin typeface="Arial" panose="020B0604020202020204" pitchFamily="34" charset="0"/>
                <a:cs typeface="Arial" panose="020B0604020202020204" pitchFamily="34" charset="0"/>
              </a:rPr>
              <a:t>(k) &lt; Cl</a:t>
            </a:r>
            <a:r>
              <a:rPr lang="en-US" sz="12800" baseline="-25000" dirty="0">
                <a:solidFill>
                  <a:srgbClr val="CC00CC"/>
                </a:solidFill>
                <a:latin typeface="Arial" panose="020B0604020202020204" pitchFamily="34" charset="0"/>
                <a:cs typeface="Arial" panose="020B0604020202020204" pitchFamily="34" charset="0"/>
              </a:rPr>
              <a:t>2</a:t>
            </a:r>
            <a:r>
              <a:rPr lang="en-US" sz="12800" dirty="0">
                <a:solidFill>
                  <a:srgbClr val="CC00CC"/>
                </a:solidFill>
                <a:latin typeface="Arial" panose="020B0604020202020204" pitchFamily="34" charset="0"/>
                <a:cs typeface="Arial" panose="020B0604020202020204" pitchFamily="34" charset="0"/>
              </a:rPr>
              <a:t>(k)</a:t>
            </a:r>
          </a:p>
          <a:p>
            <a:pPr marL="0" indent="0">
              <a:lnSpc>
                <a:spcPct val="120000"/>
              </a:lnSpc>
              <a:buNone/>
            </a:pPr>
            <a:r>
              <a:rPr lang="en-US" sz="12800" dirty="0">
                <a:solidFill>
                  <a:srgbClr val="C00000"/>
                </a:solidFill>
                <a:latin typeface="Arial" panose="020B0604020202020204" pitchFamily="34" charset="0"/>
                <a:cs typeface="Arial" panose="020B0604020202020204" pitchFamily="34" charset="0"/>
              </a:rPr>
              <a:t>2.</a:t>
            </a:r>
            <a:r>
              <a:rPr lang="en-US" sz="12800" dirty="0">
                <a:latin typeface="Arial" panose="020B0604020202020204" pitchFamily="34" charset="0"/>
                <a:cs typeface="Arial" panose="020B0604020202020204" pitchFamily="34" charset="0"/>
              </a:rPr>
              <a:t>  </a:t>
            </a:r>
            <a:r>
              <a:rPr lang="en-US" sz="12800" baseline="-25000" dirty="0">
                <a:solidFill>
                  <a:srgbClr val="C00000"/>
                </a:solidFill>
                <a:latin typeface="Arial" panose="020B0604020202020204" pitchFamily="34" charset="0"/>
                <a:cs typeface="Arial" panose="020B0604020202020204" pitchFamily="34" charset="0"/>
              </a:rPr>
              <a:t>3</a:t>
            </a:r>
            <a:r>
              <a:rPr lang="en-US" sz="12800" dirty="0">
                <a:solidFill>
                  <a:srgbClr val="C00000"/>
                </a:solidFill>
                <a:latin typeface="Arial" panose="020B0604020202020204" pitchFamily="34" charset="0"/>
                <a:cs typeface="Arial" panose="020B0604020202020204" pitchFamily="34" charset="0"/>
              </a:rPr>
              <a:t>Li (r) &lt; </a:t>
            </a:r>
            <a:r>
              <a:rPr lang="en-US" sz="12800" baseline="-25000" dirty="0">
                <a:solidFill>
                  <a:srgbClr val="C00000"/>
                </a:solidFill>
                <a:latin typeface="Arial" panose="020B0604020202020204" pitchFamily="34" charset="0"/>
                <a:cs typeface="Arial" panose="020B0604020202020204" pitchFamily="34" charset="0"/>
              </a:rPr>
              <a:t>11</a:t>
            </a:r>
            <a:r>
              <a:rPr lang="en-US" sz="12800" dirty="0">
                <a:solidFill>
                  <a:srgbClr val="C00000"/>
                </a:solidFill>
                <a:latin typeface="Arial" panose="020B0604020202020204" pitchFamily="34" charset="0"/>
                <a:cs typeface="Arial" panose="020B0604020202020204" pitchFamily="34" charset="0"/>
              </a:rPr>
              <a:t>Na (r) &lt; </a:t>
            </a:r>
            <a:r>
              <a:rPr lang="en-US" sz="12800" baseline="-25000" dirty="0">
                <a:solidFill>
                  <a:srgbClr val="C00000"/>
                </a:solidFill>
                <a:latin typeface="Arial" panose="020B0604020202020204" pitchFamily="34" charset="0"/>
                <a:cs typeface="Arial" panose="020B0604020202020204" pitchFamily="34" charset="0"/>
              </a:rPr>
              <a:t>19</a:t>
            </a:r>
            <a:r>
              <a:rPr lang="en-US" sz="12800" dirty="0">
                <a:solidFill>
                  <a:srgbClr val="C00000"/>
                </a:solidFill>
                <a:latin typeface="Arial" panose="020B0604020202020204" pitchFamily="34" charset="0"/>
                <a:cs typeface="Arial" panose="020B0604020202020204" pitchFamily="34" charset="0"/>
              </a:rPr>
              <a:t>K (r)</a:t>
            </a:r>
          </a:p>
          <a:p>
            <a:pPr marL="0" indent="0">
              <a:lnSpc>
                <a:spcPct val="120000"/>
              </a:lnSpc>
              <a:buNone/>
            </a:pPr>
            <a:r>
              <a:rPr lang="en-US" sz="12800" dirty="0">
                <a:solidFill>
                  <a:schemeClr val="accent6">
                    <a:lumMod val="50000"/>
                  </a:schemeClr>
                </a:solidFill>
                <a:latin typeface="Arial" panose="020B0604020202020204" pitchFamily="34" charset="0"/>
                <a:cs typeface="Arial" panose="020B0604020202020204" pitchFamily="34" charset="0"/>
              </a:rPr>
              <a:t>3.  CH</a:t>
            </a:r>
            <a:r>
              <a:rPr lang="en-US" sz="12800" baseline="-25000" dirty="0">
                <a:solidFill>
                  <a:schemeClr val="accent6">
                    <a:lumMod val="50000"/>
                  </a:schemeClr>
                </a:solidFill>
                <a:latin typeface="Arial" panose="020B0604020202020204" pitchFamily="34" charset="0"/>
                <a:cs typeface="Arial" panose="020B0604020202020204" pitchFamily="34" charset="0"/>
              </a:rPr>
              <a:t>3</a:t>
            </a:r>
            <a:r>
              <a:rPr lang="en-US" sz="12800" dirty="0">
                <a:solidFill>
                  <a:schemeClr val="accent6">
                    <a:lumMod val="50000"/>
                  </a:schemeClr>
                </a:solidFill>
                <a:latin typeface="Arial" panose="020B0604020202020204" pitchFamily="34" charset="0"/>
                <a:cs typeface="Arial" panose="020B0604020202020204" pitchFamily="34" charset="0"/>
              </a:rPr>
              <a:t>OH (</a:t>
            </a:r>
            <a:r>
              <a:rPr lang="en-US" sz="12800" dirty="0" err="1">
                <a:solidFill>
                  <a:schemeClr val="accent6">
                    <a:lumMod val="50000"/>
                  </a:schemeClr>
                </a:solidFill>
                <a:latin typeface="Arial" panose="020B0604020202020204" pitchFamily="34" charset="0"/>
                <a:cs typeface="Arial" panose="020B0604020202020204" pitchFamily="34" charset="0"/>
              </a:rPr>
              <a:t>lỏng</a:t>
            </a:r>
            <a:r>
              <a:rPr lang="en-US" sz="12800" dirty="0">
                <a:solidFill>
                  <a:schemeClr val="accent6">
                    <a:lumMod val="50000"/>
                  </a:schemeClr>
                </a:solidFill>
                <a:latin typeface="Arial" panose="020B0604020202020204" pitchFamily="34" charset="0"/>
                <a:cs typeface="Arial" panose="020B0604020202020204" pitchFamily="34" charset="0"/>
              </a:rPr>
              <a:t>) &lt; C</a:t>
            </a:r>
            <a:r>
              <a:rPr lang="en-US" sz="12800" baseline="-25000" dirty="0">
                <a:solidFill>
                  <a:schemeClr val="accent6">
                    <a:lumMod val="50000"/>
                  </a:schemeClr>
                </a:solidFill>
                <a:latin typeface="Arial" panose="020B0604020202020204" pitchFamily="34" charset="0"/>
                <a:cs typeface="Arial" panose="020B0604020202020204" pitchFamily="34" charset="0"/>
              </a:rPr>
              <a:t>2</a:t>
            </a:r>
            <a:r>
              <a:rPr lang="en-US" sz="12800" dirty="0">
                <a:solidFill>
                  <a:schemeClr val="accent6">
                    <a:lumMod val="50000"/>
                  </a:schemeClr>
                </a:solidFill>
                <a:latin typeface="Arial" panose="020B0604020202020204" pitchFamily="34" charset="0"/>
                <a:cs typeface="Arial" panose="020B0604020202020204" pitchFamily="34" charset="0"/>
              </a:rPr>
              <a:t>H</a:t>
            </a:r>
            <a:r>
              <a:rPr lang="en-US" sz="12800" baseline="-25000" dirty="0">
                <a:solidFill>
                  <a:schemeClr val="accent6">
                    <a:lumMod val="50000"/>
                  </a:schemeClr>
                </a:solidFill>
                <a:latin typeface="Arial" panose="020B0604020202020204" pitchFamily="34" charset="0"/>
                <a:cs typeface="Arial" panose="020B0604020202020204" pitchFamily="34" charset="0"/>
              </a:rPr>
              <a:t>5</a:t>
            </a:r>
            <a:r>
              <a:rPr lang="en-US" sz="12800" dirty="0">
                <a:solidFill>
                  <a:schemeClr val="accent6">
                    <a:lumMod val="50000"/>
                  </a:schemeClr>
                </a:solidFill>
                <a:latin typeface="Arial" panose="020B0604020202020204" pitchFamily="34" charset="0"/>
                <a:cs typeface="Arial" panose="020B0604020202020204" pitchFamily="34" charset="0"/>
              </a:rPr>
              <a:t>OH (</a:t>
            </a:r>
            <a:r>
              <a:rPr lang="en-US" sz="12800" dirty="0" err="1">
                <a:solidFill>
                  <a:schemeClr val="accent6">
                    <a:lumMod val="50000"/>
                  </a:schemeClr>
                </a:solidFill>
                <a:latin typeface="Arial" panose="020B0604020202020204" pitchFamily="34" charset="0"/>
                <a:cs typeface="Arial" panose="020B0604020202020204" pitchFamily="34" charset="0"/>
              </a:rPr>
              <a:t>lỏng</a:t>
            </a:r>
            <a:r>
              <a:rPr lang="en-US" sz="12800" dirty="0">
                <a:solidFill>
                  <a:schemeClr val="accent6">
                    <a:lumMod val="50000"/>
                  </a:schemeClr>
                </a:solidFill>
                <a:latin typeface="Arial" panose="020B0604020202020204" pitchFamily="34" charset="0"/>
                <a:cs typeface="Arial" panose="020B0604020202020204" pitchFamily="34" charset="0"/>
              </a:rPr>
              <a:t>) </a:t>
            </a:r>
          </a:p>
          <a:p>
            <a:pPr marL="0" indent="0">
              <a:lnSpc>
                <a:spcPct val="120000"/>
              </a:lnSpc>
              <a:buNone/>
            </a:pPr>
            <a:r>
              <a:rPr lang="en-US" sz="12800" dirty="0">
                <a:solidFill>
                  <a:srgbClr val="0000FF"/>
                </a:solidFill>
                <a:latin typeface="Arial" panose="020B0604020202020204" pitchFamily="34" charset="0"/>
                <a:cs typeface="Arial" panose="020B0604020202020204" pitchFamily="34" charset="0"/>
              </a:rPr>
              <a:t>4.  </a:t>
            </a:r>
            <a:r>
              <a:rPr lang="vi-VN" sz="12800" dirty="0" smtClean="0">
                <a:solidFill>
                  <a:srgbClr val="0000FF"/>
                </a:solidFill>
                <a:latin typeface="Arial" panose="020B0604020202020204" pitchFamily="34" charset="0"/>
                <a:cs typeface="Arial" panose="020B0604020202020204" pitchFamily="34" charset="0"/>
              </a:rPr>
              <a:t>S</a:t>
            </a:r>
            <a:r>
              <a:rPr lang="en-US" sz="12800" dirty="0" smtClean="0">
                <a:solidFill>
                  <a:srgbClr val="0000FF"/>
                </a:solidFill>
                <a:latin typeface="Arial" panose="020B0604020202020204" pitchFamily="34" charset="0"/>
                <a:cs typeface="Arial" panose="020B0604020202020204" pitchFamily="34" charset="0"/>
              </a:rPr>
              <a:t> </a:t>
            </a:r>
            <a:r>
              <a:rPr lang="en-US" sz="12800" dirty="0">
                <a:solidFill>
                  <a:srgbClr val="0000FF"/>
                </a:solidFill>
                <a:latin typeface="Arial" panose="020B0604020202020204" pitchFamily="34" charset="0"/>
                <a:cs typeface="Arial" panose="020B0604020202020204" pitchFamily="34" charset="0"/>
              </a:rPr>
              <a:t>(</a:t>
            </a:r>
            <a:r>
              <a:rPr lang="en-US" sz="12800" dirty="0" err="1">
                <a:solidFill>
                  <a:srgbClr val="0000FF"/>
                </a:solidFill>
                <a:latin typeface="Arial" panose="020B0604020202020204" pitchFamily="34" charset="0"/>
                <a:cs typeface="Arial" panose="020B0604020202020204" pitchFamily="34" charset="0"/>
              </a:rPr>
              <a:t>rắn</a:t>
            </a:r>
            <a:r>
              <a:rPr lang="en-US" sz="12800" dirty="0">
                <a:solidFill>
                  <a:srgbClr val="0000FF"/>
                </a:solidFill>
                <a:latin typeface="Arial" panose="020B0604020202020204" pitchFamily="34" charset="0"/>
                <a:cs typeface="Arial" panose="020B0604020202020204" pitchFamily="34" charset="0"/>
              </a:rPr>
              <a:t>) &lt; </a:t>
            </a:r>
            <a:r>
              <a:rPr lang="vi-VN" sz="12800" dirty="0">
                <a:solidFill>
                  <a:srgbClr val="0000FF"/>
                </a:solidFill>
                <a:latin typeface="Arial" panose="020B0604020202020204" pitchFamily="34" charset="0"/>
                <a:cs typeface="Arial" panose="020B0604020202020204" pitchFamily="34" charset="0"/>
              </a:rPr>
              <a:t>S</a:t>
            </a:r>
            <a:r>
              <a:rPr lang="en-US" sz="12800" dirty="0" smtClean="0">
                <a:solidFill>
                  <a:srgbClr val="0000FF"/>
                </a:solidFill>
                <a:latin typeface="Arial" panose="020B0604020202020204" pitchFamily="34" charset="0"/>
                <a:cs typeface="Arial" panose="020B0604020202020204" pitchFamily="34" charset="0"/>
              </a:rPr>
              <a:t>O</a:t>
            </a:r>
            <a:r>
              <a:rPr lang="vi-VN" sz="12800" baseline="-25000" dirty="0" smtClean="0">
                <a:solidFill>
                  <a:srgbClr val="0000FF"/>
                </a:solidFill>
                <a:latin typeface="Arial" panose="020B0604020202020204" pitchFamily="34" charset="0"/>
                <a:cs typeface="Arial" panose="020B0604020202020204" pitchFamily="34" charset="0"/>
              </a:rPr>
              <a:t>3</a:t>
            </a:r>
            <a:r>
              <a:rPr lang="vi-VN" sz="12800" baseline="30000" dirty="0" smtClean="0">
                <a:solidFill>
                  <a:srgbClr val="0000FF"/>
                </a:solidFill>
                <a:latin typeface="Arial" panose="020B0604020202020204" pitchFamily="34" charset="0"/>
                <a:cs typeface="Arial" panose="020B0604020202020204" pitchFamily="34" charset="0"/>
              </a:rPr>
              <a:t>2-</a:t>
            </a:r>
            <a:r>
              <a:rPr lang="en-US" sz="12800" dirty="0" smtClean="0">
                <a:solidFill>
                  <a:srgbClr val="0000FF"/>
                </a:solidFill>
                <a:latin typeface="Arial" panose="020B0604020202020204" pitchFamily="34" charset="0"/>
                <a:cs typeface="Arial" panose="020B0604020202020204" pitchFamily="34" charset="0"/>
              </a:rPr>
              <a:t> (</a:t>
            </a:r>
            <a:r>
              <a:rPr lang="vi-VN" sz="12800" dirty="0" smtClean="0">
                <a:solidFill>
                  <a:srgbClr val="0000FF"/>
                </a:solidFill>
                <a:latin typeface="Arial" panose="020B0604020202020204" pitchFamily="34" charset="0"/>
                <a:cs typeface="Arial" panose="020B0604020202020204" pitchFamily="34" charset="0"/>
              </a:rPr>
              <a:t>aq</a:t>
            </a:r>
            <a:r>
              <a:rPr lang="en-US" sz="12800" dirty="0" smtClean="0">
                <a:solidFill>
                  <a:srgbClr val="0000FF"/>
                </a:solidFill>
                <a:latin typeface="Arial" panose="020B0604020202020204" pitchFamily="34" charset="0"/>
                <a:cs typeface="Arial" panose="020B0604020202020204" pitchFamily="34" charset="0"/>
              </a:rPr>
              <a:t>) </a:t>
            </a:r>
            <a:r>
              <a:rPr lang="en-US" sz="12800" dirty="0">
                <a:solidFill>
                  <a:srgbClr val="0000FF"/>
                </a:solidFill>
                <a:latin typeface="Arial" panose="020B0604020202020204" pitchFamily="34" charset="0"/>
                <a:cs typeface="Arial" panose="020B0604020202020204" pitchFamily="34" charset="0"/>
              </a:rPr>
              <a:t>&lt; </a:t>
            </a:r>
            <a:r>
              <a:rPr lang="vi-VN" sz="12800" dirty="0">
                <a:solidFill>
                  <a:srgbClr val="0000FF"/>
                </a:solidFill>
                <a:latin typeface="Arial" panose="020B0604020202020204" pitchFamily="34" charset="0"/>
                <a:cs typeface="Arial" panose="020B0604020202020204" pitchFamily="34" charset="0"/>
              </a:rPr>
              <a:t>S</a:t>
            </a:r>
            <a:r>
              <a:rPr lang="en-US" sz="12800" dirty="0" smtClean="0">
                <a:solidFill>
                  <a:srgbClr val="0000FF"/>
                </a:solidFill>
                <a:latin typeface="Arial" panose="020B0604020202020204" pitchFamily="34" charset="0"/>
                <a:cs typeface="Arial" panose="020B0604020202020204" pitchFamily="34" charset="0"/>
              </a:rPr>
              <a:t>O</a:t>
            </a:r>
            <a:r>
              <a:rPr lang="vi-VN" sz="12800" baseline="-25000" dirty="0" smtClean="0">
                <a:solidFill>
                  <a:srgbClr val="0000FF"/>
                </a:solidFill>
                <a:latin typeface="Arial" panose="020B0604020202020204" pitchFamily="34" charset="0"/>
                <a:cs typeface="Arial" panose="020B0604020202020204" pitchFamily="34" charset="0"/>
              </a:rPr>
              <a:t>2</a:t>
            </a:r>
            <a:r>
              <a:rPr lang="en-US" sz="12800" dirty="0" smtClean="0">
                <a:solidFill>
                  <a:srgbClr val="0000FF"/>
                </a:solidFill>
                <a:latin typeface="Arial" panose="020B0604020202020204" pitchFamily="34" charset="0"/>
                <a:cs typeface="Arial" panose="020B0604020202020204" pitchFamily="34" charset="0"/>
              </a:rPr>
              <a:t> </a:t>
            </a:r>
            <a:r>
              <a:rPr lang="en-US" sz="12800" dirty="0">
                <a:solidFill>
                  <a:srgbClr val="0000FF"/>
                </a:solidFill>
                <a:latin typeface="Arial" panose="020B0604020202020204" pitchFamily="34" charset="0"/>
                <a:cs typeface="Arial" panose="020B0604020202020204" pitchFamily="34" charset="0"/>
              </a:rPr>
              <a:t>(</a:t>
            </a:r>
            <a:r>
              <a:rPr lang="en-US" sz="12800" dirty="0" err="1">
                <a:solidFill>
                  <a:srgbClr val="0000FF"/>
                </a:solidFill>
                <a:latin typeface="Arial" panose="020B0604020202020204" pitchFamily="34" charset="0"/>
                <a:cs typeface="Arial" panose="020B0604020202020204" pitchFamily="34" charset="0"/>
              </a:rPr>
              <a:t>khí</a:t>
            </a:r>
            <a:r>
              <a:rPr lang="en-US" sz="12800" dirty="0">
                <a:solidFill>
                  <a:srgbClr val="0000FF"/>
                </a:solidFill>
                <a:latin typeface="Arial" panose="020B0604020202020204" pitchFamily="34" charset="0"/>
                <a:cs typeface="Arial" panose="020B0604020202020204" pitchFamily="34" charset="0"/>
              </a:rPr>
              <a:t>) </a:t>
            </a:r>
            <a:r>
              <a:rPr lang="vi-VN" sz="12800" dirty="0">
                <a:solidFill>
                  <a:srgbClr val="0000FF"/>
                </a:solidFill>
                <a:latin typeface="Arial" panose="020B0604020202020204" pitchFamily="34" charset="0"/>
                <a:cs typeface="Arial" panose="020B0604020202020204" pitchFamily="34" charset="0"/>
              </a:rPr>
              <a:t>&lt;</a:t>
            </a:r>
            <a:r>
              <a:rPr lang="vi-VN" sz="12800" dirty="0" smtClean="0">
                <a:solidFill>
                  <a:srgbClr val="0000FF"/>
                </a:solidFill>
                <a:latin typeface="Arial" panose="020B0604020202020204" pitchFamily="34" charset="0"/>
                <a:cs typeface="Arial" panose="020B0604020202020204" pitchFamily="34" charset="0"/>
              </a:rPr>
              <a:t>  </a:t>
            </a:r>
            <a:r>
              <a:rPr lang="en-US" sz="12800" dirty="0" smtClean="0">
                <a:solidFill>
                  <a:srgbClr val="0000FF"/>
                </a:solidFill>
                <a:latin typeface="Arial" panose="020B0604020202020204" pitchFamily="34" charset="0"/>
                <a:cs typeface="Arial" panose="020B0604020202020204" pitchFamily="34" charset="0"/>
              </a:rPr>
              <a:t>S</a:t>
            </a:r>
            <a:r>
              <a:rPr lang="vi-VN" sz="12800" dirty="0" smtClean="0">
                <a:solidFill>
                  <a:srgbClr val="0000FF"/>
                </a:solidFill>
                <a:latin typeface="Arial" panose="020B0604020202020204" pitchFamily="34" charset="0"/>
                <a:cs typeface="Arial" panose="020B0604020202020204" pitchFamily="34" charset="0"/>
              </a:rPr>
              <a:t>O</a:t>
            </a:r>
            <a:r>
              <a:rPr lang="vi-VN" sz="12800" baseline="-25000" dirty="0" smtClean="0">
                <a:solidFill>
                  <a:srgbClr val="0000FF"/>
                </a:solidFill>
                <a:latin typeface="Arial" panose="020B0604020202020204" pitchFamily="34" charset="0"/>
                <a:cs typeface="Arial" panose="020B0604020202020204" pitchFamily="34" charset="0"/>
              </a:rPr>
              <a:t>3</a:t>
            </a:r>
            <a:r>
              <a:rPr lang="en-US" sz="12800" dirty="0" smtClean="0">
                <a:solidFill>
                  <a:srgbClr val="0000FF"/>
                </a:solidFill>
                <a:latin typeface="Arial" panose="020B0604020202020204" pitchFamily="34" charset="0"/>
                <a:cs typeface="Arial" panose="020B0604020202020204" pitchFamily="34" charset="0"/>
              </a:rPr>
              <a:t> (</a:t>
            </a:r>
            <a:r>
              <a:rPr lang="vi-VN" sz="12800" dirty="0" smtClean="0">
                <a:solidFill>
                  <a:srgbClr val="0000FF"/>
                </a:solidFill>
                <a:latin typeface="Arial" panose="020B0604020202020204" pitchFamily="34" charset="0"/>
                <a:cs typeface="Arial" panose="020B0604020202020204" pitchFamily="34" charset="0"/>
              </a:rPr>
              <a:t>khí</a:t>
            </a:r>
            <a:r>
              <a:rPr lang="en-US" sz="12800" dirty="0" smtClean="0">
                <a:solidFill>
                  <a:srgbClr val="0000FF"/>
                </a:solidFill>
                <a:latin typeface="Arial" panose="020B0604020202020204" pitchFamily="34" charset="0"/>
                <a:cs typeface="Arial" panose="020B0604020202020204" pitchFamily="34" charset="0"/>
              </a:rPr>
              <a:t>)</a:t>
            </a:r>
            <a:endParaRPr lang="en-US" sz="12800" dirty="0">
              <a:solidFill>
                <a:srgbClr val="0000FF"/>
              </a:solidFill>
              <a:latin typeface="Arial" panose="020B0604020202020204" pitchFamily="34" charset="0"/>
              <a:cs typeface="Arial" panose="020B0604020202020204" pitchFamily="34" charset="0"/>
            </a:endParaRPr>
          </a:p>
          <a:p>
            <a:pPr marL="0" indent="0">
              <a:lnSpc>
                <a:spcPct val="120000"/>
              </a:lnSpc>
              <a:buNone/>
            </a:pPr>
            <a:r>
              <a:rPr lang="en-US" sz="12800" dirty="0">
                <a:solidFill>
                  <a:schemeClr val="accent4">
                    <a:lumMod val="50000"/>
                  </a:schemeClr>
                </a:solidFill>
                <a:latin typeface="Arial" panose="020B0604020202020204" pitchFamily="34" charset="0"/>
                <a:cs typeface="Arial" panose="020B0604020202020204" pitchFamily="34" charset="0"/>
              </a:rPr>
              <a:t>5.  I</a:t>
            </a:r>
            <a:r>
              <a:rPr lang="en-US" sz="12800" baseline="-25000" dirty="0">
                <a:solidFill>
                  <a:schemeClr val="accent4">
                    <a:lumMod val="50000"/>
                  </a:schemeClr>
                </a:solidFill>
                <a:latin typeface="Arial" panose="020B0604020202020204" pitchFamily="34" charset="0"/>
                <a:cs typeface="Arial" panose="020B0604020202020204" pitchFamily="34" charset="0"/>
              </a:rPr>
              <a:t>2</a:t>
            </a:r>
            <a:r>
              <a:rPr lang="en-US" sz="12800" dirty="0">
                <a:solidFill>
                  <a:schemeClr val="accent4">
                    <a:lumMod val="50000"/>
                  </a:schemeClr>
                </a:solidFill>
                <a:latin typeface="Arial" panose="020B0604020202020204" pitchFamily="34" charset="0"/>
                <a:cs typeface="Arial" panose="020B0604020202020204" pitchFamily="34" charset="0"/>
              </a:rPr>
              <a:t> (</a:t>
            </a:r>
            <a:r>
              <a:rPr lang="en-US" sz="12800" dirty="0" err="1">
                <a:solidFill>
                  <a:schemeClr val="accent4">
                    <a:lumMod val="50000"/>
                  </a:schemeClr>
                </a:solidFill>
                <a:latin typeface="Arial" panose="020B0604020202020204" pitchFamily="34" charset="0"/>
                <a:cs typeface="Arial" panose="020B0604020202020204" pitchFamily="34" charset="0"/>
              </a:rPr>
              <a:t>rắn</a:t>
            </a:r>
            <a:r>
              <a:rPr lang="en-US" sz="12800" dirty="0">
                <a:solidFill>
                  <a:schemeClr val="accent4">
                    <a:lumMod val="50000"/>
                  </a:schemeClr>
                </a:solidFill>
                <a:latin typeface="Arial" panose="020B0604020202020204" pitchFamily="34" charset="0"/>
                <a:cs typeface="Arial" panose="020B0604020202020204" pitchFamily="34" charset="0"/>
              </a:rPr>
              <a:t>)  &lt;  Br</a:t>
            </a:r>
            <a:r>
              <a:rPr lang="en-US" sz="12800" baseline="-25000" dirty="0">
                <a:solidFill>
                  <a:schemeClr val="accent4">
                    <a:lumMod val="50000"/>
                  </a:schemeClr>
                </a:solidFill>
                <a:latin typeface="Arial" panose="020B0604020202020204" pitchFamily="34" charset="0"/>
                <a:cs typeface="Arial" panose="020B0604020202020204" pitchFamily="34" charset="0"/>
              </a:rPr>
              <a:t>2</a:t>
            </a:r>
            <a:r>
              <a:rPr lang="en-US" sz="12800" dirty="0">
                <a:solidFill>
                  <a:schemeClr val="accent4">
                    <a:lumMod val="50000"/>
                  </a:schemeClr>
                </a:solidFill>
                <a:latin typeface="Arial" panose="020B0604020202020204" pitchFamily="34" charset="0"/>
                <a:cs typeface="Arial" panose="020B0604020202020204" pitchFamily="34" charset="0"/>
              </a:rPr>
              <a:t> (</a:t>
            </a:r>
            <a:r>
              <a:rPr lang="en-US" sz="12800" dirty="0" err="1">
                <a:solidFill>
                  <a:schemeClr val="accent4">
                    <a:lumMod val="50000"/>
                  </a:schemeClr>
                </a:solidFill>
                <a:latin typeface="Arial" panose="020B0604020202020204" pitchFamily="34" charset="0"/>
                <a:cs typeface="Arial" panose="020B0604020202020204" pitchFamily="34" charset="0"/>
              </a:rPr>
              <a:t>lỏng</a:t>
            </a:r>
            <a:r>
              <a:rPr lang="en-US" sz="12800" dirty="0">
                <a:solidFill>
                  <a:schemeClr val="accent4">
                    <a:lumMod val="50000"/>
                  </a:schemeClr>
                </a:solidFill>
                <a:latin typeface="Arial" panose="020B0604020202020204" pitchFamily="34" charset="0"/>
                <a:cs typeface="Arial" panose="020B0604020202020204" pitchFamily="34" charset="0"/>
              </a:rPr>
              <a:t>)	</a:t>
            </a:r>
            <a:r>
              <a:rPr lang="en-US" sz="12800" dirty="0">
                <a:latin typeface="Arial" panose="020B0604020202020204" pitchFamily="34" charset="0"/>
                <a:cs typeface="Arial" panose="020B0604020202020204" pitchFamily="34" charset="0"/>
              </a:rPr>
              <a:t>		</a:t>
            </a:r>
          </a:p>
          <a:p>
            <a:pPr marL="0" indent="0">
              <a:lnSpc>
                <a:spcPct val="120000"/>
              </a:lnSpc>
              <a:buNone/>
            </a:pPr>
            <a:r>
              <a:rPr lang="en-US" sz="12800" dirty="0">
                <a:solidFill>
                  <a:srgbClr val="00B050"/>
                </a:solidFill>
                <a:latin typeface="Arial" panose="020B0604020202020204" pitchFamily="34" charset="0"/>
                <a:cs typeface="Arial" panose="020B0604020202020204" pitchFamily="34" charset="0"/>
              </a:rPr>
              <a:t>6.  N</a:t>
            </a:r>
            <a:r>
              <a:rPr lang="en-US" sz="12800" baseline="-25000" dirty="0">
                <a:solidFill>
                  <a:srgbClr val="00B050"/>
                </a:solidFill>
                <a:latin typeface="Arial" panose="020B0604020202020204" pitchFamily="34" charset="0"/>
                <a:cs typeface="Arial" panose="020B0604020202020204" pitchFamily="34" charset="0"/>
              </a:rPr>
              <a:t>2</a:t>
            </a:r>
            <a:r>
              <a:rPr lang="en-US" sz="12800" dirty="0">
                <a:solidFill>
                  <a:srgbClr val="00B050"/>
                </a:solidFill>
                <a:latin typeface="Arial" panose="020B0604020202020204" pitchFamily="34" charset="0"/>
                <a:cs typeface="Arial" panose="020B0604020202020204" pitchFamily="34" charset="0"/>
              </a:rPr>
              <a:t> (25</a:t>
            </a:r>
            <a:r>
              <a:rPr lang="en-US" sz="12800" baseline="30000" dirty="0">
                <a:solidFill>
                  <a:srgbClr val="00B050"/>
                </a:solidFill>
                <a:latin typeface="Arial" panose="020B0604020202020204" pitchFamily="34" charset="0"/>
                <a:cs typeface="Arial" panose="020B0604020202020204" pitchFamily="34" charset="0"/>
              </a:rPr>
              <a:t>o</a:t>
            </a:r>
            <a:r>
              <a:rPr lang="en-US" sz="12800" dirty="0">
                <a:solidFill>
                  <a:srgbClr val="00B050"/>
                </a:solidFill>
                <a:latin typeface="Arial" panose="020B0604020202020204" pitchFamily="34" charset="0"/>
                <a:cs typeface="Arial" panose="020B0604020202020204" pitchFamily="34" charset="0"/>
              </a:rPr>
              <a:t>C, </a:t>
            </a:r>
            <a:r>
              <a:rPr lang="en-US" sz="12800" dirty="0" err="1">
                <a:solidFill>
                  <a:srgbClr val="00B050"/>
                </a:solidFill>
                <a:latin typeface="Arial" panose="020B0604020202020204" pitchFamily="34" charset="0"/>
                <a:cs typeface="Arial" panose="020B0604020202020204" pitchFamily="34" charset="0"/>
              </a:rPr>
              <a:t>khí</a:t>
            </a:r>
            <a:r>
              <a:rPr lang="en-US" sz="12800" dirty="0">
                <a:solidFill>
                  <a:srgbClr val="00B050"/>
                </a:solidFill>
                <a:latin typeface="Arial" panose="020B0604020202020204" pitchFamily="34" charset="0"/>
                <a:cs typeface="Arial" panose="020B0604020202020204" pitchFamily="34" charset="0"/>
              </a:rPr>
              <a:t>)  &lt;  N</a:t>
            </a:r>
            <a:r>
              <a:rPr lang="en-US" sz="12800" baseline="-25000" dirty="0">
                <a:solidFill>
                  <a:srgbClr val="00B050"/>
                </a:solidFill>
                <a:latin typeface="Arial" panose="020B0604020202020204" pitchFamily="34" charset="0"/>
                <a:cs typeface="Arial" panose="020B0604020202020204" pitchFamily="34" charset="0"/>
              </a:rPr>
              <a:t>2</a:t>
            </a:r>
            <a:r>
              <a:rPr lang="en-US" sz="12800" dirty="0">
                <a:solidFill>
                  <a:srgbClr val="00B050"/>
                </a:solidFill>
                <a:latin typeface="Arial" panose="020B0604020202020204" pitchFamily="34" charset="0"/>
                <a:cs typeface="Arial" panose="020B0604020202020204" pitchFamily="34" charset="0"/>
              </a:rPr>
              <a:t> (100</a:t>
            </a:r>
            <a:r>
              <a:rPr lang="en-US" sz="12800" baseline="30000" dirty="0">
                <a:solidFill>
                  <a:srgbClr val="00B050"/>
                </a:solidFill>
                <a:latin typeface="Arial" panose="020B0604020202020204" pitchFamily="34" charset="0"/>
                <a:cs typeface="Arial" panose="020B0604020202020204" pitchFamily="34" charset="0"/>
              </a:rPr>
              <a:t>o</a:t>
            </a:r>
            <a:r>
              <a:rPr lang="en-US" sz="12800" dirty="0">
                <a:solidFill>
                  <a:srgbClr val="00B050"/>
                </a:solidFill>
                <a:latin typeface="Arial" panose="020B0604020202020204" pitchFamily="34" charset="0"/>
                <a:cs typeface="Arial" panose="020B0604020202020204" pitchFamily="34" charset="0"/>
              </a:rPr>
              <a:t>C, </a:t>
            </a:r>
            <a:r>
              <a:rPr lang="en-US" sz="12800" dirty="0" err="1">
                <a:solidFill>
                  <a:srgbClr val="00B050"/>
                </a:solidFill>
                <a:latin typeface="Arial" panose="020B0604020202020204" pitchFamily="34" charset="0"/>
                <a:cs typeface="Arial" panose="020B0604020202020204" pitchFamily="34" charset="0"/>
              </a:rPr>
              <a:t>khí</a:t>
            </a:r>
            <a:r>
              <a:rPr lang="en-US" sz="12800" dirty="0">
                <a:solidFill>
                  <a:srgbClr val="00B050"/>
                </a:solidFill>
                <a:latin typeface="Arial" panose="020B0604020202020204" pitchFamily="34" charset="0"/>
                <a:cs typeface="Arial" panose="020B0604020202020204" pitchFamily="34" charset="0"/>
              </a:rPr>
              <a:t>)</a:t>
            </a:r>
          </a:p>
          <a:p>
            <a:pPr marL="0" indent="0">
              <a:lnSpc>
                <a:spcPct val="120000"/>
              </a:lnSpc>
              <a:buNone/>
            </a:pPr>
            <a:r>
              <a:rPr lang="en-US" sz="12800" dirty="0">
                <a:solidFill>
                  <a:schemeClr val="accent1">
                    <a:lumMod val="75000"/>
                  </a:schemeClr>
                </a:solidFill>
                <a:latin typeface="Arial" panose="020B0604020202020204" pitchFamily="34" charset="0"/>
                <a:cs typeface="Arial" panose="020B0604020202020204" pitchFamily="34" charset="0"/>
              </a:rPr>
              <a:t>7.  O</a:t>
            </a:r>
            <a:r>
              <a:rPr lang="en-US" sz="12800" baseline="-25000" dirty="0">
                <a:solidFill>
                  <a:schemeClr val="accent1">
                    <a:lumMod val="75000"/>
                  </a:schemeClr>
                </a:solidFill>
                <a:latin typeface="Arial" panose="020B0604020202020204" pitchFamily="34" charset="0"/>
                <a:cs typeface="Arial" panose="020B0604020202020204" pitchFamily="34" charset="0"/>
              </a:rPr>
              <a:t>2</a:t>
            </a:r>
            <a:r>
              <a:rPr lang="en-US" sz="12800" dirty="0">
                <a:solidFill>
                  <a:schemeClr val="accent1">
                    <a:lumMod val="75000"/>
                  </a:schemeClr>
                </a:solidFill>
                <a:latin typeface="Arial" panose="020B0604020202020204" pitchFamily="34" charset="0"/>
                <a:cs typeface="Arial" panose="020B0604020202020204" pitchFamily="34" charset="0"/>
              </a:rPr>
              <a:t> (1atm, 25</a:t>
            </a:r>
            <a:r>
              <a:rPr lang="en-US" sz="12800" baseline="30000" dirty="0">
                <a:solidFill>
                  <a:schemeClr val="accent1">
                    <a:lumMod val="75000"/>
                  </a:schemeClr>
                </a:solidFill>
                <a:latin typeface="Arial" panose="020B0604020202020204" pitchFamily="34" charset="0"/>
                <a:cs typeface="Arial" panose="020B0604020202020204" pitchFamily="34" charset="0"/>
              </a:rPr>
              <a:t>o</a:t>
            </a:r>
            <a:r>
              <a:rPr lang="en-US" sz="12800" dirty="0">
                <a:solidFill>
                  <a:schemeClr val="accent1">
                    <a:lumMod val="75000"/>
                  </a:schemeClr>
                </a:solidFill>
                <a:latin typeface="Arial" panose="020B0604020202020204" pitchFamily="34" charset="0"/>
                <a:cs typeface="Arial" panose="020B0604020202020204" pitchFamily="34" charset="0"/>
              </a:rPr>
              <a:t>C, </a:t>
            </a:r>
            <a:r>
              <a:rPr lang="en-US" sz="12800" dirty="0" err="1">
                <a:solidFill>
                  <a:schemeClr val="accent1">
                    <a:lumMod val="75000"/>
                  </a:schemeClr>
                </a:solidFill>
                <a:latin typeface="Arial" panose="020B0604020202020204" pitchFamily="34" charset="0"/>
                <a:cs typeface="Arial" panose="020B0604020202020204" pitchFamily="34" charset="0"/>
              </a:rPr>
              <a:t>khí</a:t>
            </a:r>
            <a:r>
              <a:rPr lang="en-US" sz="12800" dirty="0">
                <a:solidFill>
                  <a:schemeClr val="accent1">
                    <a:lumMod val="75000"/>
                  </a:schemeClr>
                </a:solidFill>
                <a:latin typeface="Arial" panose="020B0604020202020204" pitchFamily="34" charset="0"/>
                <a:cs typeface="Arial" panose="020B0604020202020204" pitchFamily="34" charset="0"/>
              </a:rPr>
              <a:t>) &gt;  O</a:t>
            </a:r>
            <a:r>
              <a:rPr lang="en-US" sz="12800" baseline="-25000" dirty="0">
                <a:solidFill>
                  <a:schemeClr val="accent1">
                    <a:lumMod val="75000"/>
                  </a:schemeClr>
                </a:solidFill>
                <a:latin typeface="Arial" panose="020B0604020202020204" pitchFamily="34" charset="0"/>
                <a:cs typeface="Arial" panose="020B0604020202020204" pitchFamily="34" charset="0"/>
              </a:rPr>
              <a:t>2</a:t>
            </a:r>
            <a:r>
              <a:rPr lang="en-US" sz="12800" dirty="0">
                <a:solidFill>
                  <a:schemeClr val="accent1">
                    <a:lumMod val="75000"/>
                  </a:schemeClr>
                </a:solidFill>
                <a:latin typeface="Arial" panose="020B0604020202020204" pitchFamily="34" charset="0"/>
                <a:cs typeface="Arial" panose="020B0604020202020204" pitchFamily="34" charset="0"/>
              </a:rPr>
              <a:t> (5atm, 25</a:t>
            </a:r>
            <a:r>
              <a:rPr lang="en-US" sz="12800" baseline="30000" dirty="0">
                <a:solidFill>
                  <a:schemeClr val="accent1">
                    <a:lumMod val="75000"/>
                  </a:schemeClr>
                </a:solidFill>
                <a:latin typeface="Arial" panose="020B0604020202020204" pitchFamily="34" charset="0"/>
                <a:cs typeface="Arial" panose="020B0604020202020204" pitchFamily="34" charset="0"/>
              </a:rPr>
              <a:t>o</a:t>
            </a:r>
            <a:r>
              <a:rPr lang="en-US" sz="12800" dirty="0">
                <a:solidFill>
                  <a:schemeClr val="accent1">
                    <a:lumMod val="75000"/>
                  </a:schemeClr>
                </a:solidFill>
                <a:latin typeface="Arial" panose="020B0604020202020204" pitchFamily="34" charset="0"/>
                <a:cs typeface="Arial" panose="020B0604020202020204" pitchFamily="34" charset="0"/>
              </a:rPr>
              <a:t>C, </a:t>
            </a:r>
            <a:r>
              <a:rPr lang="en-US" sz="12800" dirty="0" err="1">
                <a:solidFill>
                  <a:schemeClr val="accent1">
                    <a:lumMod val="75000"/>
                  </a:schemeClr>
                </a:solidFill>
                <a:latin typeface="Arial" panose="020B0604020202020204" pitchFamily="34" charset="0"/>
                <a:cs typeface="Arial" panose="020B0604020202020204" pitchFamily="34" charset="0"/>
              </a:rPr>
              <a:t>khí</a:t>
            </a:r>
            <a:r>
              <a:rPr lang="en-US" sz="12800" dirty="0">
                <a:solidFill>
                  <a:schemeClr val="accent1">
                    <a:lumMod val="75000"/>
                  </a:schemeClr>
                </a:solidFill>
                <a:latin typeface="Arial" panose="020B0604020202020204" pitchFamily="34" charset="0"/>
                <a:cs typeface="Arial" panose="020B0604020202020204" pitchFamily="34" charset="0"/>
              </a:rPr>
              <a:t>)</a:t>
            </a:r>
          </a:p>
          <a:p>
            <a:pPr marL="0" indent="0">
              <a:lnSpc>
                <a:spcPct val="120000"/>
              </a:lnSpc>
              <a:buNone/>
            </a:pPr>
            <a:r>
              <a:rPr lang="en-US" sz="12800" dirty="0">
                <a:latin typeface="Arial" panose="020B0604020202020204" pitchFamily="34" charset="0"/>
                <a:cs typeface="Arial" panose="020B0604020202020204" pitchFamily="34" charset="0"/>
              </a:rPr>
              <a:t>8.  </a:t>
            </a:r>
            <a:r>
              <a:rPr lang="en-US" sz="12800" dirty="0" smtClean="0">
                <a:latin typeface="Arial" panose="020B0604020202020204" pitchFamily="34" charset="0"/>
                <a:cs typeface="Arial" panose="020B0604020202020204" pitchFamily="34" charset="0"/>
              </a:rPr>
              <a:t>C</a:t>
            </a:r>
            <a:r>
              <a:rPr lang="vi-VN" sz="12800" dirty="0" smtClean="0">
                <a:latin typeface="Arial" panose="020B0604020202020204" pitchFamily="34" charset="0"/>
                <a:cs typeface="Arial" panose="020B0604020202020204" pitchFamily="34" charset="0"/>
              </a:rPr>
              <a:t> </a:t>
            </a:r>
            <a:r>
              <a:rPr lang="en-US" sz="12800" dirty="0" smtClean="0">
                <a:latin typeface="Arial" panose="020B0604020202020204" pitchFamily="34" charset="0"/>
                <a:cs typeface="Arial" panose="020B0604020202020204" pitchFamily="34" charset="0"/>
              </a:rPr>
              <a:t>(</a:t>
            </a:r>
            <a:r>
              <a:rPr lang="en-US" sz="12800" dirty="0" err="1">
                <a:latin typeface="Arial" panose="020B0604020202020204" pitchFamily="34" charset="0"/>
                <a:cs typeface="Arial" panose="020B0604020202020204" pitchFamily="34" charset="0"/>
              </a:rPr>
              <a:t>graphit</a:t>
            </a:r>
            <a:r>
              <a:rPr lang="en-US" sz="12800" dirty="0">
                <a:latin typeface="Arial" panose="020B0604020202020204" pitchFamily="34" charset="0"/>
                <a:cs typeface="Arial" panose="020B0604020202020204" pitchFamily="34" charset="0"/>
              </a:rPr>
              <a:t>) = </a:t>
            </a:r>
            <a:r>
              <a:rPr lang="en-US" sz="12800" dirty="0" smtClean="0">
                <a:latin typeface="Arial" panose="020B0604020202020204" pitchFamily="34" charset="0"/>
                <a:cs typeface="Arial" panose="020B0604020202020204" pitchFamily="34" charset="0"/>
              </a:rPr>
              <a:t>C</a:t>
            </a:r>
            <a:r>
              <a:rPr lang="vi-VN" sz="12800" dirty="0" smtClean="0">
                <a:latin typeface="Arial" panose="020B0604020202020204" pitchFamily="34" charset="0"/>
                <a:cs typeface="Arial" panose="020B0604020202020204" pitchFamily="34" charset="0"/>
              </a:rPr>
              <a:t>O</a:t>
            </a:r>
            <a:r>
              <a:rPr lang="vi-VN" sz="12800" baseline="-25000" dirty="0" smtClean="0">
                <a:latin typeface="Arial" panose="020B0604020202020204" pitchFamily="34" charset="0"/>
                <a:cs typeface="Arial" panose="020B0604020202020204" pitchFamily="34" charset="0"/>
              </a:rPr>
              <a:t>2 </a:t>
            </a:r>
            <a:r>
              <a:rPr lang="en-US" sz="12800" dirty="0" smtClean="0">
                <a:latin typeface="Arial" panose="020B0604020202020204" pitchFamily="34" charset="0"/>
                <a:cs typeface="Arial" panose="020B0604020202020204" pitchFamily="34" charset="0"/>
              </a:rPr>
              <a:t>(</a:t>
            </a:r>
            <a:r>
              <a:rPr lang="vi-VN" sz="12800" dirty="0" smtClean="0">
                <a:latin typeface="Arial" panose="020B0604020202020204" pitchFamily="34" charset="0"/>
                <a:cs typeface="Arial" panose="020B0604020202020204" pitchFamily="34" charset="0"/>
              </a:rPr>
              <a:t>rắn</a:t>
            </a:r>
            <a:r>
              <a:rPr lang="en-US" sz="12800" dirty="0" smtClean="0">
                <a:latin typeface="Arial" panose="020B0604020202020204" pitchFamily="34" charset="0"/>
                <a:cs typeface="Arial" panose="020B0604020202020204" pitchFamily="34" charset="0"/>
              </a:rPr>
              <a:t>) </a:t>
            </a:r>
            <a:r>
              <a:rPr lang="vi-VN" sz="12800" dirty="0" smtClean="0">
                <a:latin typeface="Arial" panose="020B0604020202020204" pitchFamily="34" charset="0"/>
                <a:cs typeface="Arial" panose="020B0604020202020204" pitchFamily="34" charset="0"/>
              </a:rPr>
              <a:t>= 0   </a:t>
            </a:r>
            <a:r>
              <a:rPr lang="en-US" sz="12800" dirty="0" smtClean="0">
                <a:latin typeface="Arial" panose="020B0604020202020204" pitchFamily="34" charset="0"/>
                <a:cs typeface="Arial" panose="020B0604020202020204" pitchFamily="34" charset="0"/>
              </a:rPr>
              <a:t>ở </a:t>
            </a:r>
            <a:r>
              <a:rPr lang="en-US" sz="12800" dirty="0">
                <a:latin typeface="Arial" panose="020B0604020202020204" pitchFamily="34" charset="0"/>
                <a:cs typeface="Arial" panose="020B0604020202020204" pitchFamily="34" charset="0"/>
              </a:rPr>
              <a:t>0K</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lvl="0" indent="0">
              <a:buNone/>
            </a:pPr>
            <a:r>
              <a:rPr lang="en-US" dirty="0"/>
              <a:t/>
            </a:r>
            <a:br>
              <a:rPr lang="en-US" dirty="0"/>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5E23F3-C724-4636-9077-B72CBF14CB69}"/>
              </a:ext>
            </a:extLst>
          </p:cNvPr>
          <p:cNvSpPr txBox="1"/>
          <p:nvPr/>
        </p:nvSpPr>
        <p:spPr>
          <a:xfrm>
            <a:off x="4376009" y="5641229"/>
            <a:ext cx="4759025"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ĐÁP ÁN: TẤT CẢ</a:t>
            </a:r>
          </a:p>
        </p:txBody>
      </p:sp>
    </p:spTree>
    <p:extLst>
      <p:ext uri="{BB962C8B-B14F-4D97-AF65-F5344CB8AC3E}">
        <p14:creationId xmlns:p14="http://schemas.microsoft.com/office/powerpoint/2010/main" val="222130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5" y="518093"/>
            <a:ext cx="11375572" cy="4351338"/>
          </a:xfrm>
        </p:spPr>
        <p:txBody>
          <a:bodyPr>
            <a:normAutofit/>
          </a:bodyPr>
          <a:lstStyle/>
          <a:p>
            <a:pPr marL="0" indent="0">
              <a:lnSpc>
                <a:spcPct val="150000"/>
              </a:lnSpc>
              <a:buNone/>
            </a:pPr>
            <a:r>
              <a:rPr lang="vi-VN" sz="3200" b="1" dirty="0" smtClean="0"/>
              <a:t>Câu </a:t>
            </a:r>
            <a:r>
              <a:rPr lang="en-US" sz="3200" b="1" dirty="0" smtClean="0"/>
              <a:t>8</a:t>
            </a:r>
            <a:r>
              <a:rPr lang="vi-VN" sz="3200" dirty="0" smtClean="0"/>
              <a:t>. Chọn </a:t>
            </a:r>
            <a:r>
              <a:rPr lang="en-US" sz="3200" dirty="0" err="1" smtClean="0"/>
              <a:t>phương</a:t>
            </a:r>
            <a:r>
              <a:rPr lang="en-US" sz="3200" dirty="0" smtClean="0"/>
              <a:t> </a:t>
            </a:r>
            <a:r>
              <a:rPr lang="en-US" sz="3200" dirty="0" err="1" smtClean="0"/>
              <a:t>án</a:t>
            </a:r>
            <a:r>
              <a:rPr lang="vi-VN" sz="3200" dirty="0" smtClean="0"/>
              <a:t> đúng. Trong </a:t>
            </a:r>
            <a:r>
              <a:rPr lang="vi-VN" sz="3200" b="1" u="sng" dirty="0" smtClean="0"/>
              <a:t>hệ cô lập</a:t>
            </a:r>
            <a:r>
              <a:rPr lang="vi-VN" sz="3200" dirty="0" smtClean="0"/>
              <a:t>, các quá trình tự phát theo chiều hướng:</a:t>
            </a:r>
          </a:p>
          <a:p>
            <a:pPr marL="514350" indent="-514350">
              <a:lnSpc>
                <a:spcPct val="150000"/>
              </a:lnSpc>
              <a:buAutoNum type="arabicPeriod"/>
            </a:pPr>
            <a:r>
              <a:rPr lang="vi-VN" sz="3200" dirty="0" smtClean="0">
                <a:solidFill>
                  <a:srgbClr val="0000CC"/>
                </a:solidFill>
              </a:rPr>
              <a:t>Làm tăng entropi </a:t>
            </a:r>
            <a:r>
              <a:rPr lang="vi-VN" sz="3200" dirty="0" smtClean="0">
                <a:solidFill>
                  <a:srgbClr val="0000CC"/>
                </a:solidFill>
                <a:sym typeface="Symbol" panose="05050102010706020507" pitchFamily="18" charset="2"/>
              </a:rPr>
              <a:t>S &gt; 0.</a:t>
            </a:r>
          </a:p>
          <a:p>
            <a:pPr marL="514350" indent="-514350">
              <a:lnSpc>
                <a:spcPct val="150000"/>
              </a:lnSpc>
              <a:buAutoNum type="arabicPeriod"/>
            </a:pPr>
            <a:r>
              <a:rPr lang="vi-VN" sz="3200" dirty="0" smtClean="0">
                <a:solidFill>
                  <a:srgbClr val="C00000"/>
                </a:solidFill>
                <a:sym typeface="Symbol" panose="05050102010706020507" pitchFamily="18" charset="2"/>
              </a:rPr>
              <a:t>Làm tăng độ hỗn loạn của hệ.</a:t>
            </a:r>
          </a:p>
          <a:p>
            <a:pPr marL="514350" indent="-514350">
              <a:lnSpc>
                <a:spcPct val="150000"/>
              </a:lnSpc>
              <a:buAutoNum type="arabicPeriod"/>
            </a:pPr>
            <a:r>
              <a:rPr lang="vi-VN" sz="3200" dirty="0" smtClean="0">
                <a:solidFill>
                  <a:srgbClr val="CC00CC"/>
                </a:solidFill>
                <a:sym typeface="Symbol" panose="05050102010706020507" pitchFamily="18" charset="2"/>
              </a:rPr>
              <a:t>Làm tăng xác suất nhiệt động (xác suất trạng thái) của hệ.</a:t>
            </a:r>
            <a:endParaRPr lang="en-US" sz="3200" dirty="0">
              <a:solidFill>
                <a:srgbClr val="CC00CC"/>
              </a:solidFill>
            </a:endParaRPr>
          </a:p>
        </p:txBody>
      </p:sp>
      <p:sp>
        <p:nvSpPr>
          <p:cNvPr id="4" name="TextBox 3">
            <a:extLst>
              <a:ext uri="{FF2B5EF4-FFF2-40B4-BE49-F238E27FC236}">
                <a16:creationId xmlns:a16="http://schemas.microsoft.com/office/drawing/2014/main" id="{905E23F3-C724-4636-9077-B72CBF14CB69}"/>
              </a:ext>
            </a:extLst>
          </p:cNvPr>
          <p:cNvSpPr txBox="1"/>
          <p:nvPr/>
        </p:nvSpPr>
        <p:spPr>
          <a:xfrm>
            <a:off x="3304854" y="4737556"/>
            <a:ext cx="4759025" cy="707886"/>
          </a:xfrm>
          <a:prstGeom prst="rect">
            <a:avLst/>
          </a:prstGeom>
          <a:noFill/>
        </p:spPr>
        <p:txBody>
          <a:bodyPr wrap="square" rtlCol="0">
            <a:spAutoFit/>
          </a:bodyPr>
          <a:lstStyle/>
          <a:p>
            <a:r>
              <a:rPr lang="en-US"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ĐÁP ÁN: TẤT CẢ</a:t>
            </a:r>
          </a:p>
        </p:txBody>
      </p:sp>
    </p:spTree>
    <p:extLst>
      <p:ext uri="{BB962C8B-B14F-4D97-AF65-F5344CB8AC3E}">
        <p14:creationId xmlns:p14="http://schemas.microsoft.com/office/powerpoint/2010/main" val="243655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5313</TotalTime>
  <Words>4095</Words>
  <Application>Microsoft Office PowerPoint</Application>
  <PresentationFormat>Widescreen</PresentationFormat>
  <Paragraphs>267</Paragraphs>
  <Slides>39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Calibri</vt:lpstr>
      <vt:lpstr>Calibri Light</vt:lpstr>
      <vt:lpstr>Cambria Math</vt:lpstr>
      <vt:lpstr>Symbol</vt:lpstr>
      <vt:lpstr>Times New Roman</vt:lpstr>
      <vt:lpstr>Office Theme</vt:lpstr>
      <vt:lpstr>Equation</vt:lpstr>
      <vt:lpstr>PowerPoint Presentation</vt:lpstr>
      <vt:lpstr>PowerPoint Presentation</vt:lpstr>
      <vt:lpstr>Câu 2. Chọn phát biểu đúng. 1.H, U, S là  hàm trạng thái có thuộc tính dung độ. 2.Thế khử là hàm trạng thái có thuộc tính cường độ. 3.Nhiệt độ, áp suất, khối lượng riêng, nồng độ là thông số dung độ. 4.Khối lượng, thể tích là thông số cường độ.  5.Công và nhiệt là hàm quá trình. 6. Nhiệt dung đẳng áp và nhiệt dung đẳng tích là hàm trạng thái. </vt:lpstr>
      <vt:lpstr>Câu 3. Chọn đáp án đúng. Ở 1 atm 298 K, phản ứng oxhk: M(r) +  A2(k) = B(r) khi pư trực tiếp thì pư tỏa ra lượng nhiệt là 120 kJ, khi thực hiện pư trong pin thì công điện bằng 110 kJ. Hãy tính (H_298^0)pư ,(U_298^0)pư , Qpư khi pư trong pin.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ĐÁP ÁN: TẤT CẢ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Câu 28. Cân bằng và xác định vai trò chất pư trong phản ứng:              2NaCrO2  +  aBr2  +  bNaOH ⇌  cNa2CrO4  + dNaBr  +  eH2O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 8 64Bit VS7</dc:creator>
  <cp:lastModifiedBy>Admin</cp:lastModifiedBy>
  <cp:revision>329</cp:revision>
  <dcterms:created xsi:type="dcterms:W3CDTF">2019-04-07T23:41:58Z</dcterms:created>
  <dcterms:modified xsi:type="dcterms:W3CDTF">2019-12-27T03:55:31Z</dcterms:modified>
</cp:coreProperties>
</file>