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362" r:id="rId2"/>
    <p:sldId id="336" r:id="rId3"/>
    <p:sldId id="337" r:id="rId4"/>
    <p:sldId id="258" r:id="rId5"/>
    <p:sldId id="338" r:id="rId6"/>
    <p:sldId id="363" r:id="rId7"/>
    <p:sldId id="340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34" r:id="rId19"/>
    <p:sldId id="374" r:id="rId20"/>
    <p:sldId id="375" r:id="rId21"/>
    <p:sldId id="376" r:id="rId22"/>
    <p:sldId id="377" r:id="rId23"/>
    <p:sldId id="378" r:id="rId24"/>
    <p:sldId id="354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  <a:srgbClr val="D6FFC1"/>
    <a:srgbClr val="FFFFCC"/>
    <a:srgbClr val="FFCCFF"/>
    <a:srgbClr val="FFCDCD"/>
    <a:srgbClr val="99000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5.wmf"/><Relationship Id="rId6" Type="http://schemas.openxmlformats.org/officeDocument/2006/relationships/image" Target="../media/image30.wmf"/><Relationship Id="rId5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44ECDD-6849-422A-943F-A39E2CDDB6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8C9523A-8578-484C-AAB1-F429F8D702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D7C7DE-0A27-4E7B-B08D-927A9FBC80C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7F35E10-B680-4F2B-B766-F27918787B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0"/>
              <a:t>Click to edit Master text styles</a:t>
            </a:r>
          </a:p>
          <a:p>
            <a:pPr lvl="1"/>
            <a:r>
              <a:rPr lang="en-US" altLang="vi-VN" noProof="0"/>
              <a:t>Second level</a:t>
            </a:r>
          </a:p>
          <a:p>
            <a:pPr lvl="2"/>
            <a:r>
              <a:rPr lang="en-US" altLang="vi-VN" noProof="0"/>
              <a:t>Third level</a:t>
            </a:r>
          </a:p>
          <a:p>
            <a:pPr lvl="3"/>
            <a:r>
              <a:rPr lang="en-US" altLang="vi-VN" noProof="0"/>
              <a:t>Fourth level</a:t>
            </a:r>
          </a:p>
          <a:p>
            <a:pPr lvl="4"/>
            <a:r>
              <a:rPr lang="en-US" altLang="vi-V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C39CDD7-67B7-40D5-991A-1C6D51A1BA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79A68B7-42CC-4972-BEAF-5138720D1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15E9DC-A34B-472D-BDC6-2E947B28E93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BEF92B28-6855-49DA-A840-EEB20C527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AB3FFC27-0C51-430F-A031-8941F8B53737}" type="slidenum">
              <a:rPr lang="en-US" altLang="vi-VN" sz="1200">
                <a:latin typeface="Arial" panose="020B0604020202020204" pitchFamily="34" charset="0"/>
              </a:rPr>
              <a:pPr/>
              <a:t>1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A37BC6C-DF4E-455E-946E-664DAD8504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3268E3A-1B7A-4759-B1FB-E2F41D8C5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0E95B6D-2166-453B-915F-B8A2CCCA4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034EF991-7938-457C-83B4-9267A988DC40}" type="slidenum">
              <a:rPr lang="en-US" altLang="vi-VN" sz="1200">
                <a:latin typeface="Arial" panose="020B0604020202020204" pitchFamily="34" charset="0"/>
              </a:rPr>
              <a:pPr/>
              <a:t>10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F74DC22-A295-4764-B867-59292892FE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59C16BF-76BA-4C95-A588-0B453DD83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C954C90-3CF6-4F58-A3CB-8DB210933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0D2C5EEA-B239-42C5-9C48-E0E154A00F28}" type="slidenum">
              <a:rPr lang="en-US" altLang="vi-VN" sz="1200">
                <a:latin typeface="Arial" panose="020B0604020202020204" pitchFamily="34" charset="0"/>
              </a:rPr>
              <a:pPr/>
              <a:t>11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B1D6796-6294-4F4B-B985-5E97C12E77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5C23DB7-30A8-4B39-BCC6-AA342587E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B8B1663-C14B-4472-B967-9BFBD7FD3D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14B4D3EC-204E-4253-B7E2-AFF9041F2768}" type="slidenum">
              <a:rPr lang="en-US" altLang="vi-VN" sz="1200">
                <a:latin typeface="Arial" panose="020B0604020202020204" pitchFamily="34" charset="0"/>
              </a:rPr>
              <a:pPr/>
              <a:t>12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7EC23EC-32A1-4E32-AD98-512DBF2EBC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D42EE28-E908-4123-B7FE-FC164E802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F77EEAB-13D7-402A-83AA-95C11C87A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419671C9-7788-46C6-8298-D7F6C2A2AAC1}" type="slidenum">
              <a:rPr lang="en-US" altLang="vi-VN" sz="1200">
                <a:latin typeface="Arial" panose="020B0604020202020204" pitchFamily="34" charset="0"/>
              </a:rPr>
              <a:pPr/>
              <a:t>13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B5DF01C-0F2C-4F9C-A2B2-3A3DDBFC6A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1E80D07-AF80-4692-A199-D920F362F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55847D6-91E0-43E7-AC35-7FC76CFF0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83A9C50A-5144-41C5-A9F6-50757A8524AA}" type="slidenum">
              <a:rPr lang="en-US" altLang="vi-VN" sz="1200">
                <a:latin typeface="Arial" panose="020B0604020202020204" pitchFamily="34" charset="0"/>
              </a:rPr>
              <a:pPr/>
              <a:t>14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2FE3B1F-4485-49B1-AF0B-9D4CC8EC50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D060217-15D0-4071-8411-495664C7F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FC48490-412A-467D-AF81-0D41EF5C3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EE851C7D-11F9-42A5-90F7-7CCA71F28195}" type="slidenum">
              <a:rPr lang="en-US" altLang="vi-VN" sz="1200">
                <a:latin typeface="Arial" panose="020B0604020202020204" pitchFamily="34" charset="0"/>
              </a:rPr>
              <a:pPr/>
              <a:t>15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CB603E4-AD3D-47C5-B685-66A44C6718D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634C2D-370F-47DB-A00C-A0BEC470B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62F41A5-20AF-46C3-82A1-8BC23C4A2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B679BAD8-7137-4ECA-A461-1FB765D81660}" type="slidenum">
              <a:rPr lang="en-US" altLang="vi-VN" sz="1200">
                <a:latin typeface="Arial" panose="020B0604020202020204" pitchFamily="34" charset="0"/>
              </a:rPr>
              <a:pPr/>
              <a:t>16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9ACDB2C-7BDF-4691-A349-6576F1C9A9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69386FE-12BD-4C87-98D4-F0AFF27B5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2973360-3506-41F4-BB17-7270153E5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AD20E53D-88B5-4351-9FEC-F336BB892CEA}" type="slidenum">
              <a:rPr lang="en-US" altLang="vi-VN" sz="1200">
                <a:latin typeface="Arial" panose="020B0604020202020204" pitchFamily="34" charset="0"/>
              </a:rPr>
              <a:pPr/>
              <a:t>17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2F3B14E-F4E4-4F60-96FC-EB58E20BBE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0B17D97-1E69-4CA1-9F4E-C42BD8530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CA6B03A-9D7E-4EFA-B1A5-3F0AE478D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08E55B6C-E0FF-40D5-AAE3-178802F24364}" type="slidenum">
              <a:rPr lang="en-US" altLang="vi-VN" sz="1200">
                <a:latin typeface="Arial" panose="020B0604020202020204" pitchFamily="34" charset="0"/>
              </a:rPr>
              <a:pPr/>
              <a:t>18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D305623-526A-4F03-9632-A72D022E2C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02A6B60-CEE4-4AFA-AD2F-14D1B6AD5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BC1ACC5-7B60-4F91-A4EF-B2C87001D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1077C995-C7C8-4919-8C50-B2A2C124945C}" type="slidenum">
              <a:rPr lang="en-US" altLang="vi-VN" sz="1200">
                <a:latin typeface="Arial" panose="020B0604020202020204" pitchFamily="34" charset="0"/>
              </a:rPr>
              <a:pPr/>
              <a:t>19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46D6BC8-BA85-4464-B267-7EFB3369E7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90DF86F-4295-4C24-8935-9384A0C22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98DCCD0-118D-46EA-BB87-A3D3CDEF58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FDCA1633-B695-47A1-AB5B-3D112734C424}" type="slidenum">
              <a:rPr lang="en-US" altLang="vi-VN" sz="1200">
                <a:latin typeface="Arial" panose="020B0604020202020204" pitchFamily="34" charset="0"/>
              </a:rPr>
              <a:pPr/>
              <a:t>2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7F4EB7F-331C-4BEB-97CA-6A9F57A38A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E4422C5-674A-4F3C-9877-DEA9E7891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DF85906-D252-4B2A-80ED-0C1E621D7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56BD2F12-7EA0-45C5-9232-77EF60890BDC}" type="slidenum">
              <a:rPr lang="en-US" altLang="vi-VN" sz="1200">
                <a:latin typeface="Arial" panose="020B0604020202020204" pitchFamily="34" charset="0"/>
              </a:rPr>
              <a:pPr/>
              <a:t>20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8DB99E0-0287-40B1-8E8E-37971C3943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00C4542-F538-4BB3-957A-3D4998D80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44F34D9-4D7B-4427-BDF5-82E202A3D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339E92DC-0BD2-4FE8-9FD1-A9A4950EBC63}" type="slidenum">
              <a:rPr lang="en-US" altLang="vi-VN" sz="1200">
                <a:latin typeface="Arial" panose="020B0604020202020204" pitchFamily="34" charset="0"/>
              </a:rPr>
              <a:pPr/>
              <a:t>21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907C67E-D6B3-47BA-B007-E4DF3FAD30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8AB98CD-63CB-4419-A921-A2FCB7DE5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7768B15-E767-42DE-B4C1-6EEBFA6E2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115A1197-E621-477B-BB3B-3DD1D95AE6C6}" type="slidenum">
              <a:rPr lang="en-US" altLang="vi-VN" sz="1200">
                <a:latin typeface="Arial" panose="020B0604020202020204" pitchFamily="34" charset="0"/>
              </a:rPr>
              <a:pPr/>
              <a:t>22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55B9574-8776-487A-AA0E-DC0B749CE2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A23A19A-5229-4AC3-A047-148FF0694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462A604-8C82-4A7D-A16C-F76062832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4EFA439E-5682-432A-87B8-FC7EE8200A45}" type="slidenum">
              <a:rPr lang="en-US" altLang="vi-VN" sz="1200">
                <a:latin typeface="Arial" panose="020B0604020202020204" pitchFamily="34" charset="0"/>
              </a:rPr>
              <a:pPr/>
              <a:t>23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A1C870E-60A6-433F-8B98-734316B1CE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B3B7648-6FCC-4F24-BBDE-6F081D2C3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D79FBC2-F889-441E-AAA4-C82D79592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44C874D3-68D7-485E-B925-2EE5C1EEDFE9}" type="slidenum">
              <a:rPr lang="en-US" altLang="vi-VN" sz="1200">
                <a:latin typeface="Arial" panose="020B0604020202020204" pitchFamily="34" charset="0"/>
              </a:rPr>
              <a:pPr/>
              <a:t>24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D1BE6A5-8DC9-4792-BF53-D06190DE58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BCC8757-0973-4D05-A8DA-39D534F0B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2CD1591-6F8C-4061-9380-800C17B0D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AC13B0D8-6C3F-4973-BCB7-A8257A040500}" type="slidenum">
              <a:rPr lang="en-US" altLang="vi-VN" sz="1200">
                <a:latin typeface="Arial" panose="020B0604020202020204" pitchFamily="34" charset="0"/>
              </a:rPr>
              <a:pPr/>
              <a:t>25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C896337-9DDE-46E5-8978-962CB56A7C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8943FFA-FAA7-4675-91EB-56586499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5910611-BCEB-45E2-AE30-55C3FF8A1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328D58C1-928A-46EA-AE19-02DC44737AC6}" type="slidenum">
              <a:rPr lang="en-US" altLang="vi-VN" sz="1200">
                <a:latin typeface="Arial" panose="020B0604020202020204" pitchFamily="34" charset="0"/>
              </a:rPr>
              <a:pPr/>
              <a:t>26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DD051E0-7248-4939-945F-A61D5F48E5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D35CB32-F414-49EE-BF69-CB1661B65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024410F-6FDC-435D-B912-7B4F986AD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0060840E-5AAC-45A7-976A-BC9C653DD8F6}" type="slidenum">
              <a:rPr lang="en-US" altLang="vi-VN" sz="1200">
                <a:latin typeface="Arial" panose="020B0604020202020204" pitchFamily="34" charset="0"/>
              </a:rPr>
              <a:pPr/>
              <a:t>27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4E76D67-9C67-40ED-B3B6-EA65DC5254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ABDFEE7-5B61-4279-BCEE-4CEE01A35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5ECF54A-FA56-4FF4-8705-7664C7B1F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CB31E85F-BE70-4163-8872-20A8FEEACA1A}" type="slidenum">
              <a:rPr lang="en-US" altLang="vi-VN" sz="1200">
                <a:latin typeface="Arial" panose="020B0604020202020204" pitchFamily="34" charset="0"/>
              </a:rPr>
              <a:pPr/>
              <a:t>28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021F3CD-F11F-4C93-ACE6-4740F75E95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11C7D08-003D-49F8-B021-403D34C10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9385684-9463-4821-98B3-96D43F711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80A77A44-099F-467E-8FD4-1A238C850837}" type="slidenum">
              <a:rPr lang="en-US" altLang="vi-VN" sz="1200">
                <a:latin typeface="Arial" panose="020B0604020202020204" pitchFamily="34" charset="0"/>
              </a:rPr>
              <a:pPr/>
              <a:t>29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CCD8335-27EC-4247-AAB8-798F899B18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A091D9B-34BD-4692-BD38-330727212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3F50556-D29F-4E89-94DC-D87CEC4AB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ADED6A0D-A842-4F15-BF19-1C7B448AB48C}" type="slidenum">
              <a:rPr lang="en-US" altLang="vi-VN" sz="1200">
                <a:latin typeface="Arial" panose="020B0604020202020204" pitchFamily="34" charset="0"/>
              </a:rPr>
              <a:pPr/>
              <a:t>3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A7810BB-4938-4BBB-819B-621E3CA4E3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C855FE2-FA9B-451B-BBE8-CABCC8AEE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136E17C-BDE1-44A3-9A4B-07FB88505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A23CFCA5-91DC-47DA-A668-4401E4B82E67}" type="slidenum">
              <a:rPr lang="en-US" altLang="vi-VN" sz="1200">
                <a:latin typeface="Arial" panose="020B0604020202020204" pitchFamily="34" charset="0"/>
              </a:rPr>
              <a:pPr/>
              <a:t>30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F05C50B-5E5A-4DC0-ABAA-8DD45C68AA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D970CBA-BD7D-451F-99CA-41CA8BBA5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567B8E8-203D-4BC0-9EFB-0CFE0D4A4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9B537261-FA88-49C8-86DD-68969C1A7E39}" type="slidenum">
              <a:rPr lang="en-US" altLang="vi-VN" sz="1200">
                <a:latin typeface="Arial" panose="020B0604020202020204" pitchFamily="34" charset="0"/>
              </a:rPr>
              <a:pPr/>
              <a:t>31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F740B30-57D2-4631-A68B-42E6F9E732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5603C76-83C4-406E-9036-71E482D1D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EE24684-A753-4FD1-8ABC-0B541CEC2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19FC2054-F108-4C0E-A972-5C9AF4545B7D}" type="slidenum">
              <a:rPr lang="en-US" altLang="vi-VN" sz="1200">
                <a:latin typeface="Arial" panose="020B0604020202020204" pitchFamily="34" charset="0"/>
              </a:rPr>
              <a:pPr/>
              <a:t>32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D4645AE-B6E8-4C40-8F7A-E5D724E5A6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B6C5E1E-A86D-4BF6-9390-19FD2C105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E11DB8B-81AA-4905-845E-25335F019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CB2FAFA4-8B8E-43A6-957E-B80725B07F1D}" type="slidenum">
              <a:rPr lang="en-US" altLang="vi-VN" sz="1200">
                <a:latin typeface="Arial" panose="020B0604020202020204" pitchFamily="34" charset="0"/>
              </a:rPr>
              <a:pPr/>
              <a:t>33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149937D-CFEA-49B8-940B-E7C32613ED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DA8200D-827F-4A13-BC37-63815D703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3DA74FB-7DCB-4653-AEFF-F49AB3C21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88FF7464-4635-428E-A153-5E0E3C637547}" type="slidenum">
              <a:rPr lang="en-US" altLang="vi-VN" sz="1200">
                <a:latin typeface="Arial" panose="020B0604020202020204" pitchFamily="34" charset="0"/>
              </a:rPr>
              <a:pPr/>
              <a:t>4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0B44B8E-BCFF-4E5D-8954-C159D5A112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0509673-7DED-461A-B5D2-7EE25698D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63C30B0-79CF-4342-8622-67D9802C5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0500BAD5-1EEA-4129-8BCA-ECA7206CE8E3}" type="slidenum">
              <a:rPr lang="en-US" altLang="vi-VN" sz="1200">
                <a:latin typeface="Arial" panose="020B0604020202020204" pitchFamily="34" charset="0"/>
              </a:rPr>
              <a:pPr/>
              <a:t>5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23BFB0A-EF33-464B-89EF-CE99E4FBB5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EDABBA4-DD50-469C-A03B-551B8C32F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F2D974C-C9CC-4AF6-A1A5-ECF1AA0AF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63C76FDB-6A21-4325-8D1D-DD0C390486E3}" type="slidenum">
              <a:rPr lang="en-US" altLang="vi-VN" sz="1200">
                <a:latin typeface="Arial" panose="020B0604020202020204" pitchFamily="34" charset="0"/>
              </a:rPr>
              <a:pPr/>
              <a:t>6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8885C99-5781-4131-AF96-EE1FC3D121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1FE3930-4570-4292-B71D-33D6E93C0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4F62385-4F1E-44E4-A606-AFA5A7670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C8D41057-8B0A-4F7A-9D5E-9784288B5E3A}" type="slidenum">
              <a:rPr lang="en-US" altLang="vi-VN" sz="1200">
                <a:latin typeface="Arial" panose="020B0604020202020204" pitchFamily="34" charset="0"/>
              </a:rPr>
              <a:pPr/>
              <a:t>7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3324401-DB9D-4560-A7F5-189679B68B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FE08827-1927-40A6-BFD9-4A20E3194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C8CEFE6-A498-4501-BE6C-BA49B55E9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C180658F-4078-43A8-8AF9-41A01C27E427}" type="slidenum">
              <a:rPr lang="en-US" altLang="vi-VN" sz="1200">
                <a:latin typeface="Arial" panose="020B0604020202020204" pitchFamily="34" charset="0"/>
              </a:rPr>
              <a:pPr/>
              <a:t>8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FC2DC5B-7CDC-4327-BF72-5ED04CCE8E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6D4E486-C90C-4BA4-92EA-DFEA869DB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12B77FF-FA0A-420A-B1B3-D4E52A2C6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fld id="{55FE638F-A6A0-4EE3-8F92-6B18AB6C0248}" type="slidenum">
              <a:rPr lang="en-US" altLang="vi-VN" sz="1200">
                <a:latin typeface="Arial" panose="020B0604020202020204" pitchFamily="34" charset="0"/>
              </a:rPr>
              <a:pPr/>
              <a:t>9</a:t>
            </a:fld>
            <a:endParaRPr lang="en-US" altLang="vi-VN" sz="12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B88FF88-D6A4-4430-B4F3-4F4E049CAD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9FE541D-B83E-4A21-BCA2-EC6D5AB39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26E02C-9FD8-4248-B112-211DEE37294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7556687-A3B7-4056-8714-FB2E278939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3654E8E-0135-477E-B40E-05E07C0FF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795333D6-816A-422B-B619-302673810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CE796A1-2AC0-4A34-A414-E3DCFDA80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A20ED8C-6D79-4FAD-9F39-C6A64155A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658709F-972B-4C5B-85EA-B42012FA5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NI-Times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6640BA0-0C73-4338-B879-4B128CC0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C2616EE-75CC-4E62-9281-1F96858A8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B436EDE-02D0-44B5-BFB6-E52FDCDC67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vi-VN" noProof="0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vi-VN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B656CCF-B44F-4EC4-8781-5798D8F91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3201597-CF48-434C-B811-15E99E8248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D05D239-D872-499B-B002-28C9A0685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CED81C5-6B32-488D-9F2F-3B69CE0A07E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685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2ECED2B-B4B6-48AD-B097-9DDA56281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6B08DEB-02DC-4F77-BFA4-3C382EC44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046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8BB015B-6175-4A0B-8A0F-0DD06046B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44B003C-CA0E-42D7-9331-998008A7D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23427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FDAB508-126E-48C5-A64C-AEDF55B6D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CBD283F-DE4B-499A-8A46-FA92FAD0A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235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796FE26-8BAC-43C2-9CFA-EE631609B6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2A1B72-8A96-4B7A-A65A-E3F93C2E7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90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774BDD-83DF-417B-9BFE-086AD00DE8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2A1539-0485-4B18-837C-F36A98D914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5399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182688" y="1773238"/>
            <a:ext cx="3810000" cy="435927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5145088" y="1773238"/>
            <a:ext cx="3810000" cy="435927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FFE7329-383F-4F8C-87BD-218E49E6D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3287554-6F77-4C26-B9DE-3D5894B91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603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EE55A43-3940-4AB9-98DF-4EB014922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F882CE1-99F6-47A2-9868-B0010D2DA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9273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0C3B324-1EF3-4846-88B6-07B472B27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31CDA85-9372-4FF6-A55B-E82ACBC9F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399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294D64A-5A38-4274-8695-26F1843FAC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A0F26B8-5405-4155-B0F4-03C70256F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6695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DDB03F-CBC7-4602-AEF8-885F53000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5318516-605A-4248-95C5-B5796104A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836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6B8960D-2DF9-4E04-9D5C-4BC847C0B9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2C728F5-B896-4085-B2B5-3F6D0F62D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1918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6E398D8-ED38-40CB-ACC0-276F93C053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7286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vi-VN" altLang="vi-VN" sz="2400">
              <a:latin typeface="Arial" panose="020B060402020202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F3A31C3-0ABD-4FF4-8AD8-A21ABF873D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7286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vi-VN" altLang="vi-VN" sz="2400">
              <a:latin typeface="Arial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97575C-757E-4D43-8C69-EFC8B6FB68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1509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vi-VN" altLang="vi-VN" sz="2400">
              <a:latin typeface="Arial" panose="020B060402020202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E7E49F1-9180-41C7-882F-930039AC20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1509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vi-VN" altLang="vi-VN" sz="2400">
              <a:latin typeface="Arial" panose="020B060402020202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5C4E9E-367C-4BEE-B025-1BC3BF3BBB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0779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vi-VN" altLang="vi-VN" sz="2400">
              <a:latin typeface="Arial" panose="020B060402020202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0875C67-8D03-4F29-8100-CB4A8536D1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6207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vi-VN" altLang="vi-VN" sz="2400">
              <a:latin typeface="Arial" panose="020B060402020202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1F0D64E-3F0E-4CAC-87D2-61EA82404E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4112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vi-VN" altLang="vi-VN" sz="2400">
              <a:latin typeface="Arial" panose="020B060402020202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9F6D6AF-DE82-4DB4-B21D-AF6C87C8F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27918AA-473B-4199-BD69-BE9A4D134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73238"/>
            <a:ext cx="7772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55F1C800-46F3-4A2E-AE5E-1F736E4524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26A5C0E1-FB72-4788-9561-CBBEC544C1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5D0C5DEB-01BB-4EAD-83EE-E36053F45B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99400" y="6381750"/>
            <a:ext cx="1065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vi-VN" sz="1600">
                <a:solidFill>
                  <a:schemeClr val="tx2"/>
                </a:solidFill>
              </a:rPr>
              <a:t>Chöông 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9.wmf"/><Relationship Id="rId5" Type="http://schemas.openxmlformats.org/officeDocument/2006/relationships/image" Target="../media/image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882" name="Object 2">
            <a:extLst>
              <a:ext uri="{FF2B5EF4-FFF2-40B4-BE49-F238E27FC236}">
                <a16:creationId xmlns:a16="http://schemas.microsoft.com/office/drawing/2014/main" id="{23880390-88E6-46E2-B72F-28ED031EB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1628775"/>
          <a:ext cx="2192337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hemSketch" r:id="rId4" imgW="7296150" imgH="11010900" progId="ACD.ChemSketch.20">
                  <p:embed/>
                </p:oleObj>
              </mc:Choice>
              <mc:Fallback>
                <p:oleObj name="ChemSketch" r:id="rId4" imgW="7296150" imgH="11010900" progId="ACD.ChemSketch.2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628775"/>
                        <a:ext cx="2192337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3" name="AutoShape 3">
            <a:extLst>
              <a:ext uri="{FF2B5EF4-FFF2-40B4-BE49-F238E27FC236}">
                <a16:creationId xmlns:a16="http://schemas.microsoft.com/office/drawing/2014/main" id="{4D442A30-9163-4EDA-AFC8-9C9D719F8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89138"/>
            <a:ext cx="4032250" cy="12239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4000" b="1" i="1">
                <a:solidFill>
                  <a:schemeClr val="tx2"/>
                </a:solidFill>
                <a:latin typeface="Times New Roman" panose="02020603050405020304" pitchFamily="18" charset="0"/>
              </a:rPr>
              <a:t>CHƯƠNG 7</a:t>
            </a:r>
            <a:endParaRPr lang="en-US" altLang="vi-VN" sz="4000" b="1" i="1">
              <a:solidFill>
                <a:schemeClr val="tx2"/>
              </a:solidFill>
            </a:endParaRPr>
          </a:p>
        </p:txBody>
      </p:sp>
      <p:sp>
        <p:nvSpPr>
          <p:cNvPr id="250884" name="AutoShape 4">
            <a:extLst>
              <a:ext uri="{FF2B5EF4-FFF2-40B4-BE49-F238E27FC236}">
                <a16:creationId xmlns:a16="http://schemas.microsoft.com/office/drawing/2014/main" id="{BEB393C8-1D7D-4CB6-B1B9-48A32E8F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57563"/>
            <a:ext cx="5327650" cy="23034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GB" altLang="vi-VN" sz="36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GB" altLang="vi-VN" sz="36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THỂ TÍCH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GB" altLang="vi-VN" sz="36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(PP CHUẨN ĐỘ)</a:t>
            </a:r>
            <a:endParaRPr lang="en-US" altLang="vi-VN" sz="3600" b="1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en-US" altLang="vi-VN" sz="3600" b="1">
              <a:solidFill>
                <a:srgbClr val="008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nimBg="1"/>
      <p:bldP spid="25088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AutoShape 4">
            <a:extLst>
              <a:ext uri="{FF2B5EF4-FFF2-40B4-BE49-F238E27FC236}">
                <a16:creationId xmlns:a16="http://schemas.microsoft.com/office/drawing/2014/main" id="{DEFFED25-B596-4F7B-BE14-778FF164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7561263" cy="15113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có thể ở dạng khử được chuẩn độ bằng thuốc thử C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dạng oxy hóa  (E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&gt;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) hoặc cấu tử X dạng oxy hóa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được chuẩn độ bằng thuốc thử C dạng khử (E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có 4 biểu thức tính thế của DD ứng với 4 trường hợp:</a:t>
            </a:r>
          </a:p>
        </p:txBody>
      </p:sp>
      <p:sp>
        <p:nvSpPr>
          <p:cNvPr id="262150" name="AutoShape 6">
            <a:extLst>
              <a:ext uri="{FF2B5EF4-FFF2-40B4-BE49-F238E27FC236}">
                <a16:creationId xmlns:a16="http://schemas.microsoft.com/office/drawing/2014/main" id="{3C3D7BFB-64C6-4547-A10E-30F972AAF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068638"/>
            <a:ext cx="7488238" cy="720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độ bằng 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dừng chuẩn độ TRƯỚC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điểm tương đương</a:t>
            </a:r>
          </a:p>
        </p:txBody>
      </p:sp>
      <p:sp>
        <p:nvSpPr>
          <p:cNvPr id="262155" name="AutoShape 11">
            <a:extLst>
              <a:ext uri="{FF2B5EF4-FFF2-40B4-BE49-F238E27FC236}">
                <a16:creationId xmlns:a16="http://schemas.microsoft.com/office/drawing/2014/main" id="{F0636D9A-A338-49A1-BDB4-3A4FD363B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860800"/>
            <a:ext cx="7488238" cy="720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độ bằng 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dừng chuẩn độ SAU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điểm tương đương</a:t>
            </a:r>
          </a:p>
        </p:txBody>
      </p:sp>
      <p:sp>
        <p:nvSpPr>
          <p:cNvPr id="262156" name="AutoShape 12">
            <a:extLst>
              <a:ext uri="{FF2B5EF4-FFF2-40B4-BE49-F238E27FC236}">
                <a16:creationId xmlns:a16="http://schemas.microsoft.com/office/drawing/2014/main" id="{428555CD-2F9D-4064-9195-EB8DFE7F8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652963"/>
            <a:ext cx="7559675" cy="720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độ bằng 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dừng chuẩn độ TRƯỚC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điểm tương đương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262157" name="AutoShape 13">
            <a:extLst>
              <a:ext uri="{FF2B5EF4-FFF2-40B4-BE49-F238E27FC236}">
                <a16:creationId xmlns:a16="http://schemas.microsoft.com/office/drawing/2014/main" id="{F155A242-EBBD-4E86-B77D-FD7E4D31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445125"/>
            <a:ext cx="7559675" cy="720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độ bằng 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dừng chuẩn độ SAU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điểm tương đương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22535" name="AutoShape 14">
            <a:extLst>
              <a:ext uri="{FF2B5EF4-FFF2-40B4-BE49-F238E27FC236}">
                <a16:creationId xmlns:a16="http://schemas.microsoft.com/office/drawing/2014/main" id="{6F4CDD19-6116-43CC-B239-F6D44430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  <p:sp>
        <p:nvSpPr>
          <p:cNvPr id="22536" name="AutoShape 15">
            <a:extLst>
              <a:ext uri="{FF2B5EF4-FFF2-40B4-BE49-F238E27FC236}">
                <a16:creationId xmlns:a16="http://schemas.microsoft.com/office/drawing/2014/main" id="{665B1AAF-FBBD-4272-8C7D-0B9AF0EBD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từ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nimBg="1"/>
      <p:bldP spid="262150" grpId="0" animBg="1"/>
      <p:bldP spid="262155" grpId="0" animBg="1"/>
      <p:bldP spid="262156" grpId="0" animBg="1"/>
      <p:bldP spid="2621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AutoShape 4">
            <a:extLst>
              <a:ext uri="{FF2B5EF4-FFF2-40B4-BE49-F238E27FC236}">
                <a16:creationId xmlns:a16="http://schemas.microsoft.com/office/drawing/2014/main" id="{AA6651FC-E05E-4E27-B833-1C80D233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276475"/>
            <a:ext cx="7561263" cy="576263"/>
          </a:xfrm>
          <a:prstGeom prst="roundRect">
            <a:avLst>
              <a:gd name="adj" fmla="val 16667"/>
            </a:avLst>
          </a:prstGeom>
          <a:solidFill>
            <a:srgbClr val="CDFFD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→    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4197" name="AutoShape 5">
            <a:extLst>
              <a:ext uri="{FF2B5EF4-FFF2-40B4-BE49-F238E27FC236}">
                <a16:creationId xmlns:a16="http://schemas.microsoft.com/office/drawing/2014/main" id="{F7DE6984-11AE-465C-8D81-6C9C9BC0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7488238" cy="720725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TH1:</a:t>
            </a:r>
            <a:r>
              <a:rPr lang="en-US" altLang="vi-VN" sz="2400" b="1"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độ bằng 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dừng chuẩn độ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TRƯỚC điểm tương đương</a:t>
            </a:r>
          </a:p>
        </p:txBody>
      </p:sp>
      <p:sp>
        <p:nvSpPr>
          <p:cNvPr id="264201" name="Rectangle 9">
            <a:extLst>
              <a:ext uri="{FF2B5EF4-FFF2-40B4-BE49-F238E27FC236}">
                <a16:creationId xmlns:a16="http://schemas.microsoft.com/office/drawing/2014/main" id="{73092723-8C37-48B7-B84D-DFC7DA74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2775" y="2852738"/>
            <a:ext cx="84248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 algn="just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Ban đầu            1            F</a:t>
            </a:r>
          </a:p>
        </p:txBody>
      </p:sp>
      <p:sp>
        <p:nvSpPr>
          <p:cNvPr id="264202" name="Rectangle 10">
            <a:extLst>
              <a:ext uri="{FF2B5EF4-FFF2-40B4-BE49-F238E27FC236}">
                <a16:creationId xmlns:a16="http://schemas.microsoft.com/office/drawing/2014/main" id="{BAB4CD61-2388-492A-967E-E465B267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2775" y="3357563"/>
            <a:ext cx="84248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 algn="just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Cân bằng        1-F          0	      	       F	             F</a:t>
            </a:r>
          </a:p>
        </p:txBody>
      </p:sp>
      <p:sp>
        <p:nvSpPr>
          <p:cNvPr id="264203" name="AutoShape 11">
            <a:extLst>
              <a:ext uri="{FF2B5EF4-FFF2-40B4-BE49-F238E27FC236}">
                <a16:creationId xmlns:a16="http://schemas.microsoft.com/office/drawing/2014/main" id="{1AD0BA03-EF6A-4F9F-BB73-DA49EB317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860800"/>
            <a:ext cx="7561263" cy="5762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PT Nernst: thế dd quyết định bởi đôi 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64204" name="Object 12">
            <a:extLst>
              <a:ext uri="{FF2B5EF4-FFF2-40B4-BE49-F238E27FC236}">
                <a16:creationId xmlns:a16="http://schemas.microsoft.com/office/drawing/2014/main" id="{0D7704D7-F80D-44A9-92A7-BD349C1CE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652963"/>
          <a:ext cx="30956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4" imgW="1651000" imgH="431800" progId="Equation.3">
                  <p:embed/>
                </p:oleObj>
              </mc:Choice>
              <mc:Fallback>
                <p:oleObj name="Equation" r:id="rId4" imgW="1651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52963"/>
                        <a:ext cx="3095625" cy="81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5" name="Object 13">
            <a:extLst>
              <a:ext uri="{FF2B5EF4-FFF2-40B4-BE49-F238E27FC236}">
                <a16:creationId xmlns:a16="http://schemas.microsoft.com/office/drawing/2014/main" id="{1C042C4E-D48D-4E35-B4C6-0D483FAAEAAF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716463" y="4652963"/>
          <a:ext cx="29067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6" imgW="1587500" imgH="431800" progId="Equation.3">
                  <p:embed/>
                </p:oleObj>
              </mc:Choice>
              <mc:Fallback>
                <p:oleObj name="Equation" r:id="rId6" imgW="15875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652963"/>
                        <a:ext cx="2906712" cy="7905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6" name="Rectangle 14">
            <a:extLst>
              <a:ext uri="{FF2B5EF4-FFF2-40B4-BE49-F238E27FC236}">
                <a16:creationId xmlns:a16="http://schemas.microsoft.com/office/drawing/2014/main" id="{3C34DC65-1470-4573-87FC-FD2D382C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532438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dd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: cận trên của khoảng chuyển màu</a:t>
            </a:r>
            <a:r>
              <a:rPr lang="en-US" altLang="vi-VN" sz="2400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4207" name="Rectangle 15">
            <a:extLst>
              <a:ext uri="{FF2B5EF4-FFF2-40B4-BE49-F238E27FC236}">
                <a16:creationId xmlns:a16="http://schemas.microsoft.com/office/drawing/2014/main" id="{F27AD19B-128C-46A6-8F07-3CEFCA74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6080125"/>
            <a:ext cx="5249863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</a:rPr>
              <a:t>Biết E</a:t>
            </a:r>
            <a:r>
              <a:rPr lang="en-US" altLang="vi-VN" sz="2400" b="1" baseline="-25000">
                <a:latin typeface="Times New Roman" panose="02020603050405020304" pitchFamily="18" charset="0"/>
              </a:rPr>
              <a:t>f  </a:t>
            </a:r>
            <a:r>
              <a:rPr lang="en-US" altLang="vi-VN" sz="2400" b="1">
                <a:latin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vi-VN" sz="2400" b="1">
                <a:latin typeface="Times New Roman" panose="02020603050405020304" pitchFamily="18" charset="0"/>
              </a:rPr>
              <a:t> F </a:t>
            </a:r>
            <a:r>
              <a:rPr lang="en-US" altLang="vi-V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vi-VN" sz="2400" b="1">
                <a:latin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sym typeface="Symbol" panose="05050102010706020507" pitchFamily="18" charset="2"/>
              </a:rPr>
              <a:t>∆% = | F – 1|  x 100 % </a:t>
            </a:r>
          </a:p>
        </p:txBody>
      </p:sp>
      <p:sp>
        <p:nvSpPr>
          <p:cNvPr id="24587" name="AutoShape 16">
            <a:extLst>
              <a:ext uri="{FF2B5EF4-FFF2-40B4-BE49-F238E27FC236}">
                <a16:creationId xmlns:a16="http://schemas.microsoft.com/office/drawing/2014/main" id="{619FEFFF-72B6-4042-B806-D4C4741AC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  <p:sp>
        <p:nvSpPr>
          <p:cNvPr id="24588" name="AutoShape 17">
            <a:extLst>
              <a:ext uri="{FF2B5EF4-FFF2-40B4-BE49-F238E27FC236}">
                <a16:creationId xmlns:a16="http://schemas.microsoft.com/office/drawing/2014/main" id="{39AC99F4-DCEE-484F-84BE-18F877967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từ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nimBg="1"/>
      <p:bldP spid="264197" grpId="0" animBg="1"/>
      <p:bldP spid="264201" grpId="0"/>
      <p:bldP spid="264202" grpId="0"/>
      <p:bldP spid="264203" grpId="0" animBg="1"/>
      <p:bldP spid="264206" grpId="0"/>
      <p:bldP spid="2642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AutoShape 4">
            <a:extLst>
              <a:ext uri="{FF2B5EF4-FFF2-40B4-BE49-F238E27FC236}">
                <a16:creationId xmlns:a16="http://schemas.microsoft.com/office/drawing/2014/main" id="{BC96549E-BD81-469E-A6C0-CB6D792A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276475"/>
            <a:ext cx="7561263" cy="576263"/>
          </a:xfrm>
          <a:prstGeom prst="roundRect">
            <a:avLst>
              <a:gd name="adj" fmla="val 16667"/>
            </a:avLst>
          </a:prstGeom>
          <a:solidFill>
            <a:srgbClr val="CDFFD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→    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6246" name="Rectangle 6">
            <a:extLst>
              <a:ext uri="{FF2B5EF4-FFF2-40B4-BE49-F238E27FC236}">
                <a16:creationId xmlns:a16="http://schemas.microsoft.com/office/drawing/2014/main" id="{6D0A7CD5-EABD-4C25-8365-D8D816A9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2775" y="2852738"/>
            <a:ext cx="84248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 algn="just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Ban đầu</a:t>
            </a:r>
            <a:r>
              <a:rPr lang="en-US" altLang="vi-VN" sz="2400" b="1">
                <a:cs typeface="Times New Roman" panose="02020603050405020304" pitchFamily="18" charset="0"/>
              </a:rPr>
              <a:t>            1            F</a:t>
            </a:r>
          </a:p>
        </p:txBody>
      </p:sp>
      <p:sp>
        <p:nvSpPr>
          <p:cNvPr id="266248" name="AutoShape 8">
            <a:extLst>
              <a:ext uri="{FF2B5EF4-FFF2-40B4-BE49-F238E27FC236}">
                <a16:creationId xmlns:a16="http://schemas.microsoft.com/office/drawing/2014/main" id="{34E2C51D-40D5-4034-8F24-B6D0085C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005263"/>
            <a:ext cx="7561262" cy="5762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PT Nernst: thế dd quyết định bởi đôi 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6251" name="Rectangle 11">
            <a:extLst>
              <a:ext uri="{FF2B5EF4-FFF2-40B4-BE49-F238E27FC236}">
                <a16:creationId xmlns:a16="http://schemas.microsoft.com/office/drawing/2014/main" id="{A3E46BEF-3D4B-4AC6-9697-6AE041B2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661025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dd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: cận trên của khoảng chuyển màu</a:t>
            </a:r>
          </a:p>
        </p:txBody>
      </p:sp>
      <p:sp>
        <p:nvSpPr>
          <p:cNvPr id="266253" name="Rectangle 13">
            <a:extLst>
              <a:ext uri="{FF2B5EF4-FFF2-40B4-BE49-F238E27FC236}">
                <a16:creationId xmlns:a16="http://schemas.microsoft.com/office/drawing/2014/main" id="{065A0B95-B603-4CB0-8CA8-7D9DCAC6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7238" y="3357563"/>
            <a:ext cx="84248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 algn="just">
              <a:lnSpc>
                <a:spcPct val="110000"/>
              </a:lnSpc>
            </a:pPr>
            <a:r>
              <a:rPr lang="en-US" altLang="vi-VN" sz="2400" b="1"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Cân bằng</a:t>
            </a:r>
            <a:r>
              <a:rPr lang="en-US" altLang="vi-VN" sz="2400" b="1">
                <a:cs typeface="Times New Roman" panose="02020603050405020304" pitchFamily="18" charset="0"/>
              </a:rPr>
              <a:t>          0          F-1		 	1	 1</a:t>
            </a:r>
          </a:p>
        </p:txBody>
      </p:sp>
      <p:graphicFrame>
        <p:nvGraphicFramePr>
          <p:cNvPr id="266255" name="Object 15">
            <a:extLst>
              <a:ext uri="{FF2B5EF4-FFF2-40B4-BE49-F238E27FC236}">
                <a16:creationId xmlns:a16="http://schemas.microsoft.com/office/drawing/2014/main" id="{8480528D-9ABA-405A-8A7A-FF3225EF0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4724400"/>
          <a:ext cx="3048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4" imgW="1625600" imgH="431800" progId="Equation.3">
                  <p:embed/>
                </p:oleObj>
              </mc:Choice>
              <mc:Fallback>
                <p:oleObj name="Equation" r:id="rId4" imgW="16256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724400"/>
                        <a:ext cx="30480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6" name="Object 16">
            <a:extLst>
              <a:ext uri="{FF2B5EF4-FFF2-40B4-BE49-F238E27FC236}">
                <a16:creationId xmlns:a16="http://schemas.microsoft.com/office/drawing/2014/main" id="{55E98FDF-FB46-4C0D-8A09-F08F28A4243E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003800" y="4724400"/>
          <a:ext cx="2860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6" imgW="1574800" imgH="431800" progId="Equation.3">
                  <p:embed/>
                </p:oleObj>
              </mc:Choice>
              <mc:Fallback>
                <p:oleObj name="Equation" r:id="rId6" imgW="15748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24400"/>
                        <a:ext cx="2860675" cy="7842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7" name="AutoShape 17">
            <a:extLst>
              <a:ext uri="{FF2B5EF4-FFF2-40B4-BE49-F238E27FC236}">
                <a16:creationId xmlns:a16="http://schemas.microsoft.com/office/drawing/2014/main" id="{45754D2D-C363-43CA-BEB8-653D5E36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7488238" cy="720725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TH2:</a:t>
            </a:r>
            <a:r>
              <a:rPr lang="en-US" altLang="vi-VN" sz="2400" b="1"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độ bằng 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dừng chuẩn độ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SAU điểm tương đương</a:t>
            </a:r>
          </a:p>
        </p:txBody>
      </p:sp>
      <p:sp>
        <p:nvSpPr>
          <p:cNvPr id="26634" name="AutoShape 18">
            <a:extLst>
              <a:ext uri="{FF2B5EF4-FFF2-40B4-BE49-F238E27FC236}">
                <a16:creationId xmlns:a16="http://schemas.microsoft.com/office/drawing/2014/main" id="{29F4CAD9-E562-4B09-8C01-C84D3331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  <p:sp>
        <p:nvSpPr>
          <p:cNvPr id="26635" name="AutoShape 19">
            <a:extLst>
              <a:ext uri="{FF2B5EF4-FFF2-40B4-BE49-F238E27FC236}">
                <a16:creationId xmlns:a16="http://schemas.microsoft.com/office/drawing/2014/main" id="{A8EC8B2B-A91E-4D2E-BC67-D53B6153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từ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  <p:bldP spid="266246" grpId="0"/>
      <p:bldP spid="266248" grpId="0" animBg="1"/>
      <p:bldP spid="266251" grpId="0"/>
      <p:bldP spid="266253" grpId="0"/>
      <p:bldP spid="2662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AutoShape 4">
            <a:extLst>
              <a:ext uri="{FF2B5EF4-FFF2-40B4-BE49-F238E27FC236}">
                <a16:creationId xmlns:a16="http://schemas.microsoft.com/office/drawing/2014/main" id="{482E8B1A-4576-49C7-B6AF-11554599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276475"/>
            <a:ext cx="7561263" cy="576263"/>
          </a:xfrm>
          <a:prstGeom prst="roundRect">
            <a:avLst>
              <a:gd name="adj" fmla="val 16667"/>
            </a:avLst>
          </a:prstGeom>
          <a:solidFill>
            <a:srgbClr val="CDFFD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→    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8294" name="Rectangle 6">
            <a:extLst>
              <a:ext uri="{FF2B5EF4-FFF2-40B4-BE49-F238E27FC236}">
                <a16:creationId xmlns:a16="http://schemas.microsoft.com/office/drawing/2014/main" id="{B29E117D-5741-46D8-BA4F-A54DE94B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2775" y="2852738"/>
            <a:ext cx="84248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 algn="just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Ban đầu            1            F</a:t>
            </a:r>
          </a:p>
        </p:txBody>
      </p:sp>
      <p:sp>
        <p:nvSpPr>
          <p:cNvPr id="268298" name="Rectangle 10">
            <a:extLst>
              <a:ext uri="{FF2B5EF4-FFF2-40B4-BE49-F238E27FC236}">
                <a16:creationId xmlns:a16="http://schemas.microsoft.com/office/drawing/2014/main" id="{28C43D42-4E3A-420C-8D15-1A5EE13D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7238" y="3357563"/>
            <a:ext cx="84248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 algn="just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Cân bằng         1-F         0			F	  F</a:t>
            </a:r>
          </a:p>
        </p:txBody>
      </p:sp>
      <p:graphicFrame>
        <p:nvGraphicFramePr>
          <p:cNvPr id="268303" name="Object 15">
            <a:extLst>
              <a:ext uri="{FF2B5EF4-FFF2-40B4-BE49-F238E27FC236}">
                <a16:creationId xmlns:a16="http://schemas.microsoft.com/office/drawing/2014/main" id="{0E756D0B-7D12-4B1C-8615-A6B8757C8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724400"/>
          <a:ext cx="30956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4" imgW="1651000" imgH="431800" progId="Equation.3">
                  <p:embed/>
                </p:oleObj>
              </mc:Choice>
              <mc:Fallback>
                <p:oleObj name="Equation" r:id="rId4" imgW="16510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24400"/>
                        <a:ext cx="30956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4" name="Object 16">
            <a:extLst>
              <a:ext uri="{FF2B5EF4-FFF2-40B4-BE49-F238E27FC236}">
                <a16:creationId xmlns:a16="http://schemas.microsoft.com/office/drawing/2014/main" id="{25030C2D-F103-433D-9114-0708F716558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003800" y="4724400"/>
          <a:ext cx="29067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6" imgW="1587500" imgH="431800" progId="Equation.3">
                  <p:embed/>
                </p:oleObj>
              </mc:Choice>
              <mc:Fallback>
                <p:oleObj name="Equation" r:id="rId6" imgW="15875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24400"/>
                        <a:ext cx="2906713" cy="7905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6" name="Rectangle 18">
            <a:extLst>
              <a:ext uri="{FF2B5EF4-FFF2-40B4-BE49-F238E27FC236}">
                <a16:creationId xmlns:a16="http://schemas.microsoft.com/office/drawing/2014/main" id="{518B7754-D522-4A4A-B666-1FAC41F1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6092825"/>
            <a:ext cx="54800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Arial" panose="020B0604020202020204" pitchFamily="34" charset="0"/>
              </a:rPr>
              <a:t>Biết E</a:t>
            </a:r>
            <a:r>
              <a:rPr lang="en-US" altLang="vi-VN" sz="2400" b="1" baseline="-25000">
                <a:latin typeface="Arial" panose="020B0604020202020204" pitchFamily="34" charset="0"/>
              </a:rPr>
              <a:t>f  </a:t>
            </a:r>
            <a:r>
              <a:rPr lang="en-US" altLang="vi-VN" sz="2400" b="1">
                <a:latin typeface="Arial" panose="020B0604020202020204" pitchFamily="34" charset="0"/>
              </a:rPr>
              <a:t> </a:t>
            </a:r>
            <a:r>
              <a:rPr lang="en-US" altLang="vi-VN" sz="2400" b="1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vi-VN" sz="2400" b="1">
                <a:latin typeface="Arial" panose="020B0604020202020204" pitchFamily="34" charset="0"/>
              </a:rPr>
              <a:t> F </a:t>
            </a:r>
            <a:r>
              <a:rPr lang="en-US" altLang="vi-VN" sz="2400" b="1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vi-VN" sz="2400" b="1">
                <a:latin typeface="Arial" panose="020B0604020202020204" pitchFamily="34" charset="0"/>
              </a:rPr>
              <a:t> </a:t>
            </a:r>
            <a:r>
              <a:rPr lang="en-US" altLang="vi-VN" sz="2400" b="1">
                <a:latin typeface="Arial" panose="020B0604020202020204" pitchFamily="34" charset="0"/>
                <a:sym typeface="Symbol" panose="05050102010706020507" pitchFamily="18" charset="2"/>
              </a:rPr>
              <a:t>∆% = | F – 1|  x 100 % </a:t>
            </a:r>
          </a:p>
        </p:txBody>
      </p:sp>
      <p:sp>
        <p:nvSpPr>
          <p:cNvPr id="28680" name="AutoShape 19">
            <a:extLst>
              <a:ext uri="{FF2B5EF4-FFF2-40B4-BE49-F238E27FC236}">
                <a16:creationId xmlns:a16="http://schemas.microsoft.com/office/drawing/2014/main" id="{30A4936B-4B30-401C-94BB-50CBEE18E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  <p:sp>
        <p:nvSpPr>
          <p:cNvPr id="28681" name="AutoShape 20">
            <a:extLst>
              <a:ext uri="{FF2B5EF4-FFF2-40B4-BE49-F238E27FC236}">
                <a16:creationId xmlns:a16="http://schemas.microsoft.com/office/drawing/2014/main" id="{6C9B156F-15D0-4ED2-98A6-152FC0D3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từ F</a:t>
            </a:r>
          </a:p>
        </p:txBody>
      </p:sp>
      <p:sp>
        <p:nvSpPr>
          <p:cNvPr id="268309" name="AutoShape 21">
            <a:extLst>
              <a:ext uri="{FF2B5EF4-FFF2-40B4-BE49-F238E27FC236}">
                <a16:creationId xmlns:a16="http://schemas.microsoft.com/office/drawing/2014/main" id="{D01EBB8E-19A1-4595-AA0D-ED19BDCC1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7488238" cy="720725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TH3:</a:t>
            </a:r>
            <a:r>
              <a:rPr lang="en-US" altLang="vi-VN" sz="2400" b="1"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độ bằng 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dừng chuẩn độ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TRƯỚC điểm tương đương</a:t>
            </a:r>
          </a:p>
        </p:txBody>
      </p:sp>
      <p:sp>
        <p:nvSpPr>
          <p:cNvPr id="268310" name="AutoShape 22">
            <a:extLst>
              <a:ext uri="{FF2B5EF4-FFF2-40B4-BE49-F238E27FC236}">
                <a16:creationId xmlns:a16="http://schemas.microsoft.com/office/drawing/2014/main" id="{61552E3E-85CB-492A-97A3-51099477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860800"/>
            <a:ext cx="7561263" cy="5762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PT Nernst: thế dd quyết định bởi đôi 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8311" name="Rectangle 23">
            <a:extLst>
              <a:ext uri="{FF2B5EF4-FFF2-40B4-BE49-F238E27FC236}">
                <a16:creationId xmlns:a16="http://schemas.microsoft.com/office/drawing/2014/main" id="{683AEACF-A2A7-489E-9D6C-BB9BCBFE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89588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dd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: cận dưới của khoảng chuyển màu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4" grpId="0"/>
      <p:bldP spid="268298" grpId="0"/>
      <p:bldP spid="268306" grpId="0" animBg="1"/>
      <p:bldP spid="268309" grpId="0" animBg="1"/>
      <p:bldP spid="268310" grpId="0" animBg="1"/>
      <p:bldP spid="2683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1" name="Rectangle 5">
            <a:extLst>
              <a:ext uri="{FF2B5EF4-FFF2-40B4-BE49-F238E27FC236}">
                <a16:creationId xmlns:a16="http://schemas.microsoft.com/office/drawing/2014/main" id="{CAEA05C1-C905-46F4-AAF8-ED0BA6833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2775" y="2852738"/>
            <a:ext cx="84248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 algn="just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Ban đầu            1            F</a:t>
            </a:r>
          </a:p>
        </p:txBody>
      </p:sp>
      <p:sp>
        <p:nvSpPr>
          <p:cNvPr id="270343" name="Rectangle 7">
            <a:extLst>
              <a:ext uri="{FF2B5EF4-FFF2-40B4-BE49-F238E27FC236}">
                <a16:creationId xmlns:a16="http://schemas.microsoft.com/office/drawing/2014/main" id="{4F0F5458-4CBC-42AA-9202-5A985F58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7238" y="3357563"/>
            <a:ext cx="84248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 algn="just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Cân bằng          0          F-1			 1	    1</a:t>
            </a:r>
          </a:p>
        </p:txBody>
      </p:sp>
      <p:graphicFrame>
        <p:nvGraphicFramePr>
          <p:cNvPr id="270349" name="Object 13">
            <a:extLst>
              <a:ext uri="{FF2B5EF4-FFF2-40B4-BE49-F238E27FC236}">
                <a16:creationId xmlns:a16="http://schemas.microsoft.com/office/drawing/2014/main" id="{0DE4AC8B-2F4C-4EF9-A42E-18BDFF32E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941888"/>
          <a:ext cx="3048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4" imgW="1625600" imgH="431800" progId="Equation.3">
                  <p:embed/>
                </p:oleObj>
              </mc:Choice>
              <mc:Fallback>
                <p:oleObj name="Equation" r:id="rId4" imgW="16256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41888"/>
                        <a:ext cx="30480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1" name="Object 15">
            <a:extLst>
              <a:ext uri="{FF2B5EF4-FFF2-40B4-BE49-F238E27FC236}">
                <a16:creationId xmlns:a16="http://schemas.microsoft.com/office/drawing/2014/main" id="{D4162EEE-D637-4030-8EC3-412BDF36E11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787900" y="4941888"/>
          <a:ext cx="2860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6" imgW="1574800" imgH="431800" progId="Equation.3">
                  <p:embed/>
                </p:oleObj>
              </mc:Choice>
              <mc:Fallback>
                <p:oleObj name="Equation" r:id="rId6" imgW="15748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41888"/>
                        <a:ext cx="2860675" cy="7842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2" name="AutoShape 16">
            <a:extLst>
              <a:ext uri="{FF2B5EF4-FFF2-40B4-BE49-F238E27FC236}">
                <a16:creationId xmlns:a16="http://schemas.microsoft.com/office/drawing/2014/main" id="{3F9D8F6E-1A30-4BC7-BC4D-3A658768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276475"/>
            <a:ext cx="7561263" cy="576263"/>
          </a:xfrm>
          <a:prstGeom prst="roundRect">
            <a:avLst>
              <a:gd name="adj" fmla="val 16667"/>
            </a:avLst>
          </a:prstGeom>
          <a:solidFill>
            <a:srgbClr val="CDFFD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→    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0727" name="AutoShape 17">
            <a:extLst>
              <a:ext uri="{FF2B5EF4-FFF2-40B4-BE49-F238E27FC236}">
                <a16:creationId xmlns:a16="http://schemas.microsoft.com/office/drawing/2014/main" id="{467CAC27-59CF-4E88-888E-6D2175B9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  <p:sp>
        <p:nvSpPr>
          <p:cNvPr id="30728" name="AutoShape 18">
            <a:extLst>
              <a:ext uri="{FF2B5EF4-FFF2-40B4-BE49-F238E27FC236}">
                <a16:creationId xmlns:a16="http://schemas.microsoft.com/office/drawing/2014/main" id="{E926BEFA-CC2F-4740-9696-07A334B1A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từ F</a:t>
            </a:r>
          </a:p>
        </p:txBody>
      </p:sp>
      <p:sp>
        <p:nvSpPr>
          <p:cNvPr id="270355" name="AutoShape 19">
            <a:extLst>
              <a:ext uri="{FF2B5EF4-FFF2-40B4-BE49-F238E27FC236}">
                <a16:creationId xmlns:a16="http://schemas.microsoft.com/office/drawing/2014/main" id="{910421B7-46A2-4502-BF26-6C6C44ED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7488238" cy="720725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TH4:</a:t>
            </a:r>
            <a:r>
              <a:rPr lang="en-US" altLang="vi-VN" sz="2400" b="1"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độ bằng 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dừng chuẩn độ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SAU điểm tương đương</a:t>
            </a:r>
          </a:p>
        </p:txBody>
      </p:sp>
      <p:sp>
        <p:nvSpPr>
          <p:cNvPr id="270356" name="AutoShape 20">
            <a:extLst>
              <a:ext uri="{FF2B5EF4-FFF2-40B4-BE49-F238E27FC236}">
                <a16:creationId xmlns:a16="http://schemas.microsoft.com/office/drawing/2014/main" id="{093114BB-EB19-48E4-BD8D-A4D98266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005263"/>
            <a:ext cx="7561262" cy="5762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PT Nernst: thế dd quyết định bởi đôi Ox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/Kh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0357" name="Rectangle 21">
            <a:extLst>
              <a:ext uri="{FF2B5EF4-FFF2-40B4-BE49-F238E27FC236}">
                <a16:creationId xmlns:a16="http://schemas.microsoft.com/office/drawing/2014/main" id="{796C8850-A0D3-415F-823D-176E34EBF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876925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dd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: cận dưới của khoảng chuyển màu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1" grpId="0"/>
      <p:bldP spid="270343" grpId="0"/>
      <p:bldP spid="270352" grpId="0" animBg="1"/>
      <p:bldP spid="270355" grpId="0" animBg="1"/>
      <p:bldP spid="270356" grpId="0" animBg="1"/>
      <p:bldP spid="2703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AutoShape 3">
            <a:extLst>
              <a:ext uri="{FF2B5EF4-FFF2-40B4-BE49-F238E27FC236}">
                <a16:creationId xmlns:a16="http://schemas.microsoft.com/office/drawing/2014/main" id="{C80A35E3-1D91-443F-9E46-BE269EEE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Tính từ biểu thức trực tiếp 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2390" name="AutoShape 6">
            <a:extLst>
              <a:ext uri="{FF2B5EF4-FFF2-40B4-BE49-F238E27FC236}">
                <a16:creationId xmlns:a16="http://schemas.microsoft.com/office/drawing/2014/main" id="{B1AC2A39-5AA2-4CD4-A954-9A9C1A6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300663"/>
            <a:ext cx="7561263" cy="10080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Trong các công thức tính sai số chỉ thị,  ký hiệu C luôn </a:t>
            </a:r>
          </a:p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luôn đ</a:t>
            </a:r>
            <a:r>
              <a:rPr lang="vi-VN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 sử dụng cho dung dịch đ</a:t>
            </a:r>
            <a:r>
              <a:rPr lang="vi-VN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 chứa ở</a:t>
            </a:r>
            <a:r>
              <a:rPr lang="en-US" altLang="vi-VN" sz="2400" b="1"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buret</a:t>
            </a:r>
          </a:p>
        </p:txBody>
      </p:sp>
      <p:graphicFrame>
        <p:nvGraphicFramePr>
          <p:cNvPr id="272458" name="Group 74">
            <a:extLst>
              <a:ext uri="{FF2B5EF4-FFF2-40B4-BE49-F238E27FC236}">
                <a16:creationId xmlns:a16="http://schemas.microsoft.com/office/drawing/2014/main" id="{95DA8590-FBBB-4687-BC98-30D08F0451A7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16113"/>
          <a:ext cx="7920037" cy="3095625"/>
        </p:xfrm>
        <a:graphic>
          <a:graphicData uri="http://schemas.openxmlformats.org/drawingml/2006/table">
            <a:tbl>
              <a:tblPr/>
              <a:tblGrid>
                <a:gridCol w="157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28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dừng chuẩn độ</a:t>
                      </a:r>
                      <a:endParaRPr kumimoji="0" lang="en-US" altLang="vi-V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 của cấu tử X</a:t>
                      </a:r>
                      <a:endParaRPr kumimoji="0" lang="en-US" altLang="vi-V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86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 khử ( E</a:t>
                      </a:r>
                      <a:r>
                        <a:rPr kumimoji="0" lang="en-US" altLang="vi-V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vi-V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E</a:t>
                      </a:r>
                      <a:r>
                        <a:rPr kumimoji="0" lang="en-US" altLang="vi-V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vi-V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  <a:endParaRPr kumimoji="0" lang="en-US" altLang="vi-V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F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 oxy hóa ( E</a:t>
                      </a:r>
                      <a:r>
                        <a:rPr kumimoji="0" lang="en-US" altLang="vi-V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vi-V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E</a:t>
                      </a:r>
                      <a:r>
                        <a:rPr kumimoji="0" lang="en-US" altLang="vi-V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vi-V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  <a:endParaRPr kumimoji="0" lang="en-US" altLang="vi-V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 điểm tương đương</a:t>
                      </a:r>
                      <a:endParaRPr kumimoji="0" lang="en-US" altLang="vi-V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       </a:t>
                      </a:r>
                      <a:endParaRPr kumimoji="0" lang="en-US" altLang="vi-V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F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        </a:t>
                      </a:r>
                      <a:endParaRPr kumimoji="0" lang="en-US" altLang="vi-V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điểm tương đương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kumimoji="0" lang="en-US" altLang="vi-V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F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655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0" algn="l"/>
                        </a:tabLst>
                      </a:pPr>
                      <a:r>
                        <a:rPr kumimoji="0" lang="en-US" altLang="vi-V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kumimoji="0" lang="en-US" altLang="vi-V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2439" name="Object 55">
            <a:extLst>
              <a:ext uri="{FF2B5EF4-FFF2-40B4-BE49-F238E27FC236}">
                <a16:creationId xmlns:a16="http://schemas.microsoft.com/office/drawing/2014/main" id="{261D57F2-EEEC-4CE5-BB19-A3C6F4FC6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098800"/>
          <a:ext cx="25209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4" imgW="1485900" imgH="368300" progId="Equation.3">
                  <p:embed/>
                </p:oleObj>
              </mc:Choice>
              <mc:Fallback>
                <p:oleObj name="Equation" r:id="rId4" imgW="1485900" imgH="3683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98800"/>
                        <a:ext cx="25209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40" name="Object 56">
            <a:extLst>
              <a:ext uri="{FF2B5EF4-FFF2-40B4-BE49-F238E27FC236}">
                <a16:creationId xmlns:a16="http://schemas.microsoft.com/office/drawing/2014/main" id="{7839180E-C202-40F1-B051-72D870D1F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2938" y="3141663"/>
          <a:ext cx="2305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6" imgW="1435100" imgH="368300" progId="Equation.3">
                  <p:embed/>
                </p:oleObj>
              </mc:Choice>
              <mc:Fallback>
                <p:oleObj name="Equation" r:id="rId6" imgW="1435100" imgH="3683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141663"/>
                        <a:ext cx="2305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41" name="Object 57">
            <a:extLst>
              <a:ext uri="{FF2B5EF4-FFF2-40B4-BE49-F238E27FC236}">
                <a16:creationId xmlns:a16="http://schemas.microsoft.com/office/drawing/2014/main" id="{14763631-5420-4417-8D08-F46162B55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4090988"/>
          <a:ext cx="24463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8" imgW="1409700" imgH="368300" progId="Equation.3">
                  <p:embed/>
                </p:oleObj>
              </mc:Choice>
              <mc:Fallback>
                <p:oleObj name="Equation" r:id="rId8" imgW="1409700" imgH="3683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090988"/>
                        <a:ext cx="24463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42" name="Object 58">
            <a:extLst>
              <a:ext uri="{FF2B5EF4-FFF2-40B4-BE49-F238E27FC236}">
                <a16:creationId xmlns:a16="http://schemas.microsoft.com/office/drawing/2014/main" id="{9CF4E562-B2AD-4577-800C-17CF748C3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043363"/>
          <a:ext cx="24495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10" imgW="1460500" imgH="368300" progId="Equation.3">
                  <p:embed/>
                </p:oleObj>
              </mc:Choice>
              <mc:Fallback>
                <p:oleObj name="Equation" r:id="rId10" imgW="1460500" imgH="3683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043363"/>
                        <a:ext cx="2449513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AutoShape 64">
            <a:extLst>
              <a:ext uri="{FF2B5EF4-FFF2-40B4-BE49-F238E27FC236}">
                <a16:creationId xmlns:a16="http://schemas.microsoft.com/office/drawing/2014/main" id="{E37BF4DE-8475-4047-A663-260C6E6A5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2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2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2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2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2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2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2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2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animBg="1"/>
      <p:bldP spid="2723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AutoShape 3">
            <a:extLst>
              <a:ext uri="{FF2B5EF4-FFF2-40B4-BE49-F238E27FC236}">
                <a16:creationId xmlns:a16="http://schemas.microsoft.com/office/drawing/2014/main" id="{7FFD0E5D-EDA0-46E3-BA42-EACC0CCA4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Ví dụ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4436" name="AutoShape 4">
            <a:extLst>
              <a:ext uri="{FF2B5EF4-FFF2-40B4-BE49-F238E27FC236}">
                <a16:creationId xmlns:a16="http://schemas.microsoft.com/office/drawing/2014/main" id="{A910782D-B128-4F10-ACAF-C626F719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484313"/>
            <a:ext cx="7561262" cy="71913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sai số chỉ thị khi XĐ hàm lượng Fe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2+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bằng Ce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274461" name="AutoShape 29">
            <a:extLst>
              <a:ext uri="{FF2B5EF4-FFF2-40B4-BE49-F238E27FC236}">
                <a16:creationId xmlns:a16="http://schemas.microsoft.com/office/drawing/2014/main" id="{310A4B2E-0E10-4948-85F1-3591BB7B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2276475"/>
            <a:ext cx="7559675" cy="935038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1) Fe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chứa ở erlen, dùng chỉ thị Erio Glaucin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1,00 V ; 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=1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để xác định điểm cuối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274462" name="AutoShape 30">
            <a:extLst>
              <a:ext uri="{FF2B5EF4-FFF2-40B4-BE49-F238E27FC236}">
                <a16:creationId xmlns:a16="http://schemas.microsoft.com/office/drawing/2014/main" id="{1D2B5972-93B3-4D5A-B188-5566332D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3284538"/>
            <a:ext cx="7559675" cy="935037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2) Fe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chứa trên buret, dùng 5-nitroso – 1,10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phenanthrolin (E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1,25 V ; 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) để XĐ điểm cuối</a:t>
            </a:r>
          </a:p>
        </p:txBody>
      </p:sp>
      <p:sp>
        <p:nvSpPr>
          <p:cNvPr id="274463" name="AutoShape 31">
            <a:extLst>
              <a:ext uri="{FF2B5EF4-FFF2-40B4-BE49-F238E27FC236}">
                <a16:creationId xmlns:a16="http://schemas.microsoft.com/office/drawing/2014/main" id="{33744482-F4FD-4BAD-B54B-3DF51C7E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292600"/>
            <a:ext cx="7561262" cy="1152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(Fe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3+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/ Fe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2+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0,77V ;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(Ce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4+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/ Ce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3+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1,44 V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và ở điều kiện chuẩn độ, có thể bỏ qua ảnh hưởng của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 cân bằng nhiễu trong dung dịch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74464" name="Object 32">
            <a:extLst>
              <a:ext uri="{FF2B5EF4-FFF2-40B4-BE49-F238E27FC236}">
                <a16:creationId xmlns:a16="http://schemas.microsoft.com/office/drawing/2014/main" id="{70EE50BC-A117-4520-B2C3-C7CCFBD78DB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916238" y="5589588"/>
          <a:ext cx="37449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4" imgW="1866090" imgH="393529" progId="Equation.3">
                  <p:embed/>
                </p:oleObj>
              </mc:Choice>
              <mc:Fallback>
                <p:oleObj name="Equation" r:id="rId4" imgW="18660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89588"/>
                        <a:ext cx="3744912" cy="7889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AutoShape 34">
            <a:extLst>
              <a:ext uri="{FF2B5EF4-FFF2-40B4-BE49-F238E27FC236}">
                <a16:creationId xmlns:a16="http://schemas.microsoft.com/office/drawing/2014/main" id="{AB7A2F35-67D1-4536-BB50-AFC8A793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4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4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nimBg="1"/>
      <p:bldP spid="274436" grpId="0" animBg="1"/>
      <p:bldP spid="274461" grpId="0" animBg="1"/>
      <p:bldP spid="274462" grpId="0" animBg="1"/>
      <p:bldP spid="2744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AutoShape 4">
            <a:extLst>
              <a:ext uri="{FF2B5EF4-FFF2-40B4-BE49-F238E27FC236}">
                <a16:creationId xmlns:a16="http://schemas.microsoft.com/office/drawing/2014/main" id="{EBE4277D-EBE2-4B7E-9C44-6BBB49F4D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632700" cy="15827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Dùngchỉ thị Erio Glaucin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1,00 V ; 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=1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Khoảng chuyển màu :  E 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/ m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=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±  0,059 /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vi-VN" sz="2400" b="1">
              <a:latin typeface="Times New Roman" panose="02020603050405020304" pitchFamily="18" charset="0"/>
            </a:endParaRPr>
          </a:p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0,94V≤ </a:t>
            </a: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vi-VN" sz="2400" b="1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/ m</a:t>
            </a:r>
            <a:r>
              <a:rPr lang="en-US" altLang="vi-VN" sz="2400" b="1">
                <a:latin typeface="Times New Roman" panose="02020603050405020304" pitchFamily="18" charset="0"/>
              </a:rPr>
              <a:t> ≤ </a:t>
            </a: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1,06 V</a:t>
            </a:r>
          </a:p>
        </p:txBody>
      </p:sp>
      <p:sp>
        <p:nvSpPr>
          <p:cNvPr id="276490" name="Rectangle 10">
            <a:extLst>
              <a:ext uri="{FF2B5EF4-FFF2-40B4-BE49-F238E27FC236}">
                <a16:creationId xmlns:a16="http://schemas.microsoft.com/office/drawing/2014/main" id="{B2D5B258-D96D-443B-AC39-36C3D0A2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141663"/>
            <a:ext cx="77771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vi-VN" sz="2400" b="1">
                <a:latin typeface="Times New Roman" panose="02020603050405020304" pitchFamily="18" charset="0"/>
              </a:rPr>
              <a:t>Do cấu tử X (Fe</a:t>
            </a:r>
            <a:r>
              <a:rPr lang="en-US" altLang="vi-VN" sz="2400" b="1" baseline="30000">
                <a:latin typeface="Times New Roman" panose="02020603050405020304" pitchFamily="18" charset="0"/>
              </a:rPr>
              <a:t>2+</a:t>
            </a:r>
            <a:r>
              <a:rPr lang="en-US" altLang="vi-VN" sz="2400" b="1">
                <a:latin typeface="Times New Roman" panose="02020603050405020304" pitchFamily="18" charset="0"/>
              </a:rPr>
              <a:t>) ở dạng khử  nên đường chuẩn độ sẽ đi lên; Thời điểm dừng chuẩn độ là </a:t>
            </a:r>
            <a:r>
              <a:rPr lang="en-US" altLang="vi-V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trước điểm tương đương. </a:t>
            </a:r>
            <a:r>
              <a:rPr lang="en-US" altLang="vi-VN" sz="2400" b="1">
                <a:latin typeface="Times New Roman" panose="02020603050405020304" pitchFamily="18" charset="0"/>
              </a:rPr>
              <a:t>DD có thế bằng cận trên của khoảng chuyển màu tức E</a:t>
            </a:r>
            <a:r>
              <a:rPr lang="en-US" altLang="vi-VN" sz="2400" b="1" baseline="-25000">
                <a:latin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</a:rPr>
              <a:t> = 1,06 V </a:t>
            </a:r>
          </a:p>
        </p:txBody>
      </p:sp>
      <p:graphicFrame>
        <p:nvGraphicFramePr>
          <p:cNvPr id="276492" name="Object 12">
            <a:extLst>
              <a:ext uri="{FF2B5EF4-FFF2-40B4-BE49-F238E27FC236}">
                <a16:creationId xmlns:a16="http://schemas.microsoft.com/office/drawing/2014/main" id="{03269FF0-C735-4EB1-82BD-A7174389F3F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771775" y="4797425"/>
          <a:ext cx="40322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4" imgW="1993900" imgH="393700" progId="Equation.3">
                  <p:embed/>
                </p:oleObj>
              </mc:Choice>
              <mc:Fallback>
                <p:oleObj name="Equation" r:id="rId4" imgW="19939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97425"/>
                        <a:ext cx="4032250" cy="796925"/>
                      </a:xfrm>
                      <a:prstGeom prst="rect">
                        <a:avLst/>
                      </a:prstGeom>
                      <a:solidFill>
                        <a:srgbClr val="D6FFC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4" name="Rectangle 14">
            <a:extLst>
              <a:ext uri="{FF2B5EF4-FFF2-40B4-BE49-F238E27FC236}">
                <a16:creationId xmlns:a16="http://schemas.microsoft.com/office/drawing/2014/main" id="{69846B2C-DA30-4281-838D-AF720BFCF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805488"/>
            <a:ext cx="6650037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F = 0,9999 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Δ% = |1 – F | x 100% = 0,001 %</a:t>
            </a:r>
          </a:p>
        </p:txBody>
      </p:sp>
      <p:sp>
        <p:nvSpPr>
          <p:cNvPr id="36870" name="AutoShape 15">
            <a:extLst>
              <a:ext uri="{FF2B5EF4-FFF2-40B4-BE49-F238E27FC236}">
                <a16:creationId xmlns:a16="http://schemas.microsoft.com/office/drawing/2014/main" id="{EC04F621-ABD7-41E0-8AD2-AFE3857A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Ví dụ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871" name="AutoShape 16">
            <a:extLst>
              <a:ext uri="{FF2B5EF4-FFF2-40B4-BE49-F238E27FC236}">
                <a16:creationId xmlns:a16="http://schemas.microsoft.com/office/drawing/2014/main" id="{0E730A9F-DDA9-4723-A23C-D8973614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nimBg="1"/>
      <p:bldP spid="2764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5" name="Object 5">
            <a:extLst>
              <a:ext uri="{FF2B5EF4-FFF2-40B4-BE49-F238E27FC236}">
                <a16:creationId xmlns:a16="http://schemas.microsoft.com/office/drawing/2014/main" id="{0FB7ED17-0A15-4BBA-B57E-3F8DF2B66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932238"/>
          <a:ext cx="4198937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4" imgW="1930400" imgH="736600" progId="Equation.3">
                  <p:embed/>
                </p:oleObj>
              </mc:Choice>
              <mc:Fallback>
                <p:oleObj name="Equation" r:id="rId4" imgW="19304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32238"/>
                        <a:ext cx="4198937" cy="17764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5" name="AutoShape 15">
            <a:extLst>
              <a:ext uri="{FF2B5EF4-FFF2-40B4-BE49-F238E27FC236}">
                <a16:creationId xmlns:a16="http://schemas.microsoft.com/office/drawing/2014/main" id="{03AF037B-D934-4D95-9743-B6A2E5F3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41663"/>
            <a:ext cx="3817937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Từ biểu thức trực tiếp (5)</a:t>
            </a:r>
            <a:endParaRPr lang="en-US" altLang="vi-VN">
              <a:latin typeface="Times New Roman" panose="02020603050405020304" pitchFamily="18" charset="0"/>
            </a:endParaRPr>
          </a:p>
        </p:txBody>
      </p:sp>
      <p:sp>
        <p:nvSpPr>
          <p:cNvPr id="38916" name="AutoShape 16">
            <a:extLst>
              <a:ext uri="{FF2B5EF4-FFF2-40B4-BE49-F238E27FC236}">
                <a16:creationId xmlns:a16="http://schemas.microsoft.com/office/drawing/2014/main" id="{EB14B34C-3BAD-43A3-9A83-5D79A73C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Ví dụ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917" name="AutoShape 17">
            <a:extLst>
              <a:ext uri="{FF2B5EF4-FFF2-40B4-BE49-F238E27FC236}">
                <a16:creationId xmlns:a16="http://schemas.microsoft.com/office/drawing/2014/main" id="{1DEF1820-C202-4ADB-AD79-6D6BE9B01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  <p:sp>
        <p:nvSpPr>
          <p:cNvPr id="38918" name="AutoShape 18">
            <a:extLst>
              <a:ext uri="{FF2B5EF4-FFF2-40B4-BE49-F238E27FC236}">
                <a16:creationId xmlns:a16="http://schemas.microsoft.com/office/drawing/2014/main" id="{50827092-2569-4E41-9B19-190C0253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632700" cy="15827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Dùngchỉ thị Erio Glaucin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1,00 V ; 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=1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Khoảng chuyển màu :  E 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 / m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=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±  0,059 / n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vi-VN" sz="2400" b="1">
              <a:latin typeface="Times New Roman" panose="02020603050405020304" pitchFamily="18" charset="0"/>
            </a:endParaRPr>
          </a:p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0,94V≤ </a:t>
            </a: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vi-VN" sz="2400" b="1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/ m</a:t>
            </a:r>
            <a:r>
              <a:rPr lang="en-US" altLang="vi-VN" sz="2400" b="1">
                <a:latin typeface="Times New Roman" panose="02020603050405020304" pitchFamily="18" charset="0"/>
              </a:rPr>
              <a:t> ≤ </a:t>
            </a: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1,06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AutoShape 4">
            <a:extLst>
              <a:ext uri="{FF2B5EF4-FFF2-40B4-BE49-F238E27FC236}">
                <a16:creationId xmlns:a16="http://schemas.microsoft.com/office/drawing/2014/main" id="{3B2594FD-88D4-4FB1-9E07-9474E41A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84313"/>
            <a:ext cx="7488237" cy="17287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vi-V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2. Dùng chỉ thị 5-nitroso – 1,10- phenanthrolin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1,25 V ; 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Khoảng chuyển màu :     E 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 / m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= 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±  0,059 / 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1,19 V   &lt;  E 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 / m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 1,31 V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278537" name="Rectangle 9">
            <a:extLst>
              <a:ext uri="{FF2B5EF4-FFF2-40B4-BE49-F238E27FC236}">
                <a16:creationId xmlns:a16="http://schemas.microsoft.com/office/drawing/2014/main" id="{2A00FFBA-C2D3-4883-8BCC-8791101F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573463"/>
            <a:ext cx="74898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85763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 cấu tử X (Ce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ở dạng oxy hoá nên đường chuẩn độ sẽ đi xuống; Thời điểm dừng chuẩn độ là (</a:t>
            </a:r>
            <a:r>
              <a:rPr lang="en-US" altLang="vi-VN" sz="24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sau) trước điểm tương đương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Dung dịch  có thế bằng cận dưới của khoảng chuyển màu tức E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1,19 V.</a:t>
            </a:r>
            <a:r>
              <a:rPr lang="en-US" altLang="vi-VN" sz="2400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964" name="AutoShape 10">
            <a:extLst>
              <a:ext uri="{FF2B5EF4-FFF2-40B4-BE49-F238E27FC236}">
                <a16:creationId xmlns:a16="http://schemas.microsoft.com/office/drawing/2014/main" id="{F845F370-1E76-4D14-A8BD-CD2E4F16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Ví dụ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65" name="AutoShape 11">
            <a:extLst>
              <a:ext uri="{FF2B5EF4-FFF2-40B4-BE49-F238E27FC236}">
                <a16:creationId xmlns:a16="http://schemas.microsoft.com/office/drawing/2014/main" id="{2732CA67-C7AD-41E7-88AB-35C61679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8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8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489E494B-934C-4D71-A2E9-3596C032D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3068638"/>
            <a:ext cx="7129462" cy="2376487"/>
          </a:xfrm>
          <a:solidFill>
            <a:srgbClr val="CCFFFF"/>
          </a:solidFill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2400" b="1">
                <a:solidFill>
                  <a:srgbClr val="000000"/>
                </a:solidFill>
                <a:cs typeface="Times New Roman" panose="02020603050405020304" pitchFamily="18" charset="0"/>
              </a:rPr>
              <a:t>–</a:t>
            </a: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số do HSCB K không đủ lớn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2400" b="1">
                <a:solidFill>
                  <a:srgbClr val="000000"/>
                </a:solidFill>
                <a:cs typeface="Times New Roman" panose="02020603050405020304" pitchFamily="18" charset="0"/>
              </a:rPr>
              <a:t>–</a:t>
            </a: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số do dụng cụ đo, hoá chất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2400" b="1">
                <a:solidFill>
                  <a:srgbClr val="000000"/>
                </a:solidFill>
                <a:cs typeface="Times New Roman" panose="02020603050405020304" pitchFamily="18" charset="0"/>
              </a:rPr>
              <a:t>–</a:t>
            </a: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số chỉ thị: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*Cách xác định sai số chỉ thị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Sai số chỉ thị của hệ oxy hóa khử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Sai số chỉ thị của hệ trao đổi tiểu phân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6676468-0439-431C-BB6F-23B97715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E524F69-18C8-4D00-B90F-16A1FFDCF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0727AEC-2CEA-49C6-94A6-4CABAC70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3060C32-C884-4756-8904-91BFE813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3C71F77E-56BF-4186-87DB-AF397B3C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557338"/>
            <a:ext cx="7416800" cy="14097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1143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vi-V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7.5 Sai số hệ thống trong PP chuẩn độ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B388CF92-A10A-41D2-8C32-8B24CEB6A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0"/>
            <a:ext cx="3249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1143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4000" b="1" i="1">
                <a:solidFill>
                  <a:schemeClr val="tx2"/>
                </a:solidFill>
                <a:latin typeface="Times New Roman" panose="02020603050405020304" pitchFamily="18" charset="0"/>
              </a:rPr>
              <a:t>CHƯƠNG 7</a:t>
            </a:r>
            <a:endParaRPr lang="en-US" altLang="vi-VN" sz="4500" b="1">
              <a:solidFill>
                <a:srgbClr val="2B1288"/>
              </a:solidFill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7B557A50-378B-48C2-A096-077B07D54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836613"/>
            <a:ext cx="7345362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1143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GB" altLang="vi-VN" sz="36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 PHÂN TÍCH THỂ TÍCH</a:t>
            </a:r>
            <a:endParaRPr lang="en-US" altLang="vi-VN" sz="3600" b="1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17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17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uild="p" animBg="1"/>
      <p:bldP spid="1781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82" name="Object 6">
            <a:extLst>
              <a:ext uri="{FF2B5EF4-FFF2-40B4-BE49-F238E27FC236}">
                <a16:creationId xmlns:a16="http://schemas.microsoft.com/office/drawing/2014/main" id="{52083C28-7040-495D-98A4-FF6ECA076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133600"/>
          <a:ext cx="35274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4" imgW="1968500" imgH="393700" progId="Equation.3">
                  <p:embed/>
                </p:oleObj>
              </mc:Choice>
              <mc:Fallback>
                <p:oleObj name="Equation" r:id="rId4" imgW="1968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33600"/>
                        <a:ext cx="3527425" cy="698500"/>
                      </a:xfrm>
                      <a:prstGeom prst="rect">
                        <a:avLst/>
                      </a:prstGeom>
                      <a:solidFill>
                        <a:srgbClr val="D6FFC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Rectangle 7">
            <a:extLst>
              <a:ext uri="{FF2B5EF4-FFF2-40B4-BE49-F238E27FC236}">
                <a16:creationId xmlns:a16="http://schemas.microsoft.com/office/drawing/2014/main" id="{71560FAB-7AE3-4668-AC11-75023524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967038"/>
            <a:ext cx="5472112" cy="1041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Symbol" panose="05050102010706020507" pitchFamily="18" charset="2"/>
              <a:buChar char="Þ"/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vi-VN" b="1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7,61.10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–8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Δ% = |1–F| x 100%   </a:t>
            </a:r>
          </a:p>
          <a:p>
            <a:pPr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</a:t>
            </a:r>
            <a:r>
              <a:rPr lang="en-US" altLang="vi-VN" b="1">
                <a:latin typeface="Times New Roman" panose="02020603050405020304" pitchFamily="18" charset="0"/>
                <a:sym typeface="Symbol" panose="05050102010706020507" pitchFamily="18" charset="2"/>
              </a:rPr>
              <a:t>Δ%=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7,61.10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vi-V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6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%</a:t>
            </a:r>
          </a:p>
        </p:txBody>
      </p:sp>
      <p:graphicFrame>
        <p:nvGraphicFramePr>
          <p:cNvPr id="280585" name="Object 9">
            <a:extLst>
              <a:ext uri="{FF2B5EF4-FFF2-40B4-BE49-F238E27FC236}">
                <a16:creationId xmlns:a16="http://schemas.microsoft.com/office/drawing/2014/main" id="{5E8A8FA5-B6A2-4688-8F49-F4863DA46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681538"/>
          <a:ext cx="421481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6" imgW="2032000" imgH="736600" progId="Equation.3">
                  <p:embed/>
                </p:oleObj>
              </mc:Choice>
              <mc:Fallback>
                <p:oleObj name="Equation" r:id="rId6" imgW="2032000" imgH="736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681538"/>
                        <a:ext cx="4214813" cy="16954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7" name="AutoShape 11">
            <a:extLst>
              <a:ext uri="{FF2B5EF4-FFF2-40B4-BE49-F238E27FC236}">
                <a16:creationId xmlns:a16="http://schemas.microsoft.com/office/drawing/2014/main" id="{179D8A59-8604-4482-9FC6-0CEF6FC8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33838"/>
            <a:ext cx="3817938" cy="5762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Từ biểu thức trực tiếp (8)</a:t>
            </a:r>
            <a:endParaRPr lang="en-US" altLang="vi-VN">
              <a:latin typeface="Times New Roman" panose="02020603050405020304" pitchFamily="18" charset="0"/>
            </a:endParaRPr>
          </a:p>
        </p:txBody>
      </p:sp>
      <p:sp>
        <p:nvSpPr>
          <p:cNvPr id="280588" name="AutoShape 12">
            <a:extLst>
              <a:ext uri="{FF2B5EF4-FFF2-40B4-BE49-F238E27FC236}">
                <a16:creationId xmlns:a16="http://schemas.microsoft.com/office/drawing/2014/main" id="{22A42FC6-124D-4F7F-B115-B32C3F553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84313"/>
            <a:ext cx="6480175" cy="5762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sai số chỉ thị từ F thông qua PT Nernst</a:t>
            </a:r>
          </a:p>
        </p:txBody>
      </p:sp>
      <p:sp>
        <p:nvSpPr>
          <p:cNvPr id="43015" name="AutoShape 13">
            <a:extLst>
              <a:ext uri="{FF2B5EF4-FFF2-40B4-BE49-F238E27FC236}">
                <a16:creationId xmlns:a16="http://schemas.microsoft.com/office/drawing/2014/main" id="{18900EA3-429B-47FB-B3CA-7636AA69D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Ví dụ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016" name="AutoShape 14">
            <a:extLst>
              <a:ext uri="{FF2B5EF4-FFF2-40B4-BE49-F238E27FC236}">
                <a16:creationId xmlns:a16="http://schemas.microsoft.com/office/drawing/2014/main" id="{264F6F48-06C9-41E6-9FE6-D8B94F55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3" grpId="0" animBg="1"/>
      <p:bldP spid="280587" grpId="0" animBg="1"/>
      <p:bldP spid="2805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AutoShape 3">
            <a:extLst>
              <a:ext uri="{FF2B5EF4-FFF2-40B4-BE49-F238E27FC236}">
                <a16:creationId xmlns:a16="http://schemas.microsoft.com/office/drawing/2014/main" id="{E4DAEBB5-95EE-4C17-BFBE-0234C4B82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Biểu thức  chung 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2628" name="AutoShape 4">
            <a:extLst>
              <a:ext uri="{FF2B5EF4-FFF2-40B4-BE49-F238E27FC236}">
                <a16:creationId xmlns:a16="http://schemas.microsoft.com/office/drawing/2014/main" id="{C6D281A1-02C3-40C6-B1AF-E8F0B417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7488238" cy="10080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Giả sử V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(ml) dung dịch X có nồng độ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độ bằng dung dịch C có nồng độ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theo cân bằng sau:</a:t>
            </a:r>
          </a:p>
        </p:txBody>
      </p:sp>
      <p:sp>
        <p:nvSpPr>
          <p:cNvPr id="282630" name="AutoShape 6">
            <a:extLst>
              <a:ext uri="{FF2B5EF4-FFF2-40B4-BE49-F238E27FC236}">
                <a16:creationId xmlns:a16="http://schemas.microsoft.com/office/drawing/2014/main" id="{AE8249D1-4498-45F4-9846-2EE1E77E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429000"/>
            <a:ext cx="7488238" cy="936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Gọi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và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lần lượt là nồng độ của X ban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đầu, tại điểm tương đương và điểm cuối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282631" name="AutoShape 7">
            <a:extLst>
              <a:ext uri="{FF2B5EF4-FFF2-40B4-BE49-F238E27FC236}">
                <a16:creationId xmlns:a16="http://schemas.microsoft.com/office/drawing/2014/main" id="{DC4235A1-4F24-4323-A70C-BE4B5270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708275"/>
            <a:ext cx="3240088" cy="720725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Arial" panose="020B0604020202020204" pitchFamily="34" charset="0"/>
                <a:cs typeface="Times New Roman" panose="02020603050405020304" pitchFamily="18" charset="0"/>
              </a:rPr>
              <a:t>X    +    C   </a:t>
            </a:r>
            <a:r>
              <a:rPr lang="en-US" altLang="vi-VN" sz="2400" b="1">
                <a:latin typeface="Arial" panose="020B0604020202020204" pitchFamily="34" charset="0"/>
                <a:ea typeface="Arial Unicode MS" pitchFamily="34" charset="-128"/>
              </a:rPr>
              <a:t>⇄</a:t>
            </a:r>
            <a:r>
              <a:rPr lang="en-US" altLang="vi-VN" sz="2400" b="1">
                <a:latin typeface="Arial" panose="020B0604020202020204" pitchFamily="34" charset="0"/>
                <a:cs typeface="Times New Roman" panose="02020603050405020304" pitchFamily="18" charset="0"/>
              </a:rPr>
              <a:t>   CX (*)</a:t>
            </a:r>
          </a:p>
        </p:txBody>
      </p:sp>
      <p:sp>
        <p:nvSpPr>
          <p:cNvPr id="282633" name="AutoShape 9">
            <a:extLst>
              <a:ext uri="{FF2B5EF4-FFF2-40B4-BE49-F238E27FC236}">
                <a16:creationId xmlns:a16="http://schemas.microsoft.com/office/drawing/2014/main" id="{49EA30B3-0023-40F0-B09D-0BEAE784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365625"/>
            <a:ext cx="7488238" cy="6477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Nếu dừng chuẩn độ trước điểm tương đương: </a:t>
            </a:r>
          </a:p>
        </p:txBody>
      </p:sp>
      <p:graphicFrame>
        <p:nvGraphicFramePr>
          <p:cNvPr id="282634" name="Object 10">
            <a:extLst>
              <a:ext uri="{FF2B5EF4-FFF2-40B4-BE49-F238E27FC236}">
                <a16:creationId xmlns:a16="http://schemas.microsoft.com/office/drawing/2014/main" id="{23F0D36B-A98F-4EEB-B307-DFA58060C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084763"/>
          <a:ext cx="2376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4" imgW="1129810" imgH="431613" progId="Equation.3">
                  <p:embed/>
                </p:oleObj>
              </mc:Choice>
              <mc:Fallback>
                <p:oleObj name="Equation" r:id="rId4" imgW="1129810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084763"/>
                        <a:ext cx="2376488" cy="9144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5" name="Rectangle 11">
            <a:extLst>
              <a:ext uri="{FF2B5EF4-FFF2-40B4-BE49-F238E27FC236}">
                <a16:creationId xmlns:a16="http://schemas.microsoft.com/office/drawing/2014/main" id="{EF25EC4A-08F0-45C5-AC25-684610D4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62638"/>
            <a:ext cx="770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: nồng độ của X chưa tác dụng với C do bị C thiếu khi dừng chuẩn độ trước điểm tương đương</a:t>
            </a:r>
          </a:p>
        </p:txBody>
      </p:sp>
      <p:sp>
        <p:nvSpPr>
          <p:cNvPr id="282636" name="AutoShape 12">
            <a:extLst>
              <a:ext uri="{FF2B5EF4-FFF2-40B4-BE49-F238E27FC236}">
                <a16:creationId xmlns:a16="http://schemas.microsoft.com/office/drawing/2014/main" id="{36ECFC3D-15A4-434A-B2E3-F5D77A64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nimBg="1"/>
      <p:bldP spid="282628" grpId="0" animBg="1"/>
      <p:bldP spid="282630" grpId="0" animBg="1"/>
      <p:bldP spid="282631" grpId="0" animBg="1"/>
      <p:bldP spid="282633" grpId="0" animBg="1"/>
      <p:bldP spid="282635" grpId="0"/>
      <p:bldP spid="2826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7" name="AutoShape 5">
            <a:extLst>
              <a:ext uri="{FF2B5EF4-FFF2-40B4-BE49-F238E27FC236}">
                <a16:creationId xmlns:a16="http://schemas.microsoft.com/office/drawing/2014/main" id="{6AD219A4-F5F7-4E7C-A7B3-9B11F85F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933825"/>
            <a:ext cx="7488238" cy="1295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Ta có:   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vi-V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và	   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 algn="just" eaLnBrk="1" hangingPunct="1">
              <a:lnSpc>
                <a:spcPct val="105000"/>
              </a:lnSpc>
            </a:pPr>
            <a:endParaRPr lang="en-US" altLang="vi-VN" sz="2400" b="1" baseline="-300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107" name="AutoShape 6">
            <a:extLst>
              <a:ext uri="{FF2B5EF4-FFF2-40B4-BE49-F238E27FC236}">
                <a16:creationId xmlns:a16="http://schemas.microsoft.com/office/drawing/2014/main" id="{83A532C2-70EE-417D-A559-602801F4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412875"/>
            <a:ext cx="3240087" cy="720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   +    C   </a:t>
            </a:r>
            <a:r>
              <a:rPr lang="en-US" altLang="vi-VN" sz="2400" b="1">
                <a:latin typeface="Times New Roman" panose="02020603050405020304" pitchFamily="18" charset="0"/>
                <a:ea typeface="Arial Unicode MS" pitchFamily="34" charset="-128"/>
              </a:rPr>
              <a:t>⇄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CX (*)</a:t>
            </a:r>
          </a:p>
        </p:txBody>
      </p:sp>
      <p:sp>
        <p:nvSpPr>
          <p:cNvPr id="284679" name="AutoShape 7">
            <a:extLst>
              <a:ext uri="{FF2B5EF4-FFF2-40B4-BE49-F238E27FC236}">
                <a16:creationId xmlns:a16="http://schemas.microsoft.com/office/drawing/2014/main" id="{6084800B-D0B3-4435-96F2-BF2DD8DC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92375"/>
            <a:ext cx="7488237" cy="12969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Tuy nhiên,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không phải là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vì dù cân bằng (*)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có tính định lượng, vẫn có mộtt lượng XC bị phân li trở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lại thành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và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với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p/l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p/l</a:t>
            </a:r>
          </a:p>
        </p:txBody>
      </p:sp>
      <p:graphicFrame>
        <p:nvGraphicFramePr>
          <p:cNvPr id="47109" name="Object 8">
            <a:extLst>
              <a:ext uri="{FF2B5EF4-FFF2-40B4-BE49-F238E27FC236}">
                <a16:creationId xmlns:a16="http://schemas.microsoft.com/office/drawing/2014/main" id="{3A946BD7-B9C8-4896-B098-F66EF705D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1412875"/>
          <a:ext cx="2376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4" imgW="1129810" imgH="431613" progId="Equation.3">
                  <p:embed/>
                </p:oleObj>
              </mc:Choice>
              <mc:Fallback>
                <p:oleObj name="Equation" r:id="rId4" imgW="1129810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12875"/>
                        <a:ext cx="237648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2" name="Object 10">
            <a:extLst>
              <a:ext uri="{FF2B5EF4-FFF2-40B4-BE49-F238E27FC236}">
                <a16:creationId xmlns:a16="http://schemas.microsoft.com/office/drawing/2014/main" id="{D54C7BF4-BA92-4897-9297-D6AD3D310E3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419475" y="5373688"/>
          <a:ext cx="28860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6" imgW="1549400" imgH="457200" progId="Equation.3">
                  <p:embed/>
                </p:oleObj>
              </mc:Choice>
              <mc:Fallback>
                <p:oleObj name="Equation" r:id="rId6" imgW="1549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73688"/>
                        <a:ext cx="28860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AutoShape 12">
            <a:extLst>
              <a:ext uri="{FF2B5EF4-FFF2-40B4-BE49-F238E27FC236}">
                <a16:creationId xmlns:a16="http://schemas.microsoft.com/office/drawing/2014/main" id="{73FB5447-02C5-4339-988C-D0E4CB363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Biểu thức  chung 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112" name="AutoShape 13">
            <a:extLst>
              <a:ext uri="{FF2B5EF4-FFF2-40B4-BE49-F238E27FC236}">
                <a16:creationId xmlns:a16="http://schemas.microsoft.com/office/drawing/2014/main" id="{FB03993B-9952-4E5F-AF5A-E04164EA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7" grpId="0" animBg="1"/>
      <p:bldP spid="2846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AutoShape 4">
            <a:extLst>
              <a:ext uri="{FF2B5EF4-FFF2-40B4-BE49-F238E27FC236}">
                <a16:creationId xmlns:a16="http://schemas.microsoft.com/office/drawing/2014/main" id="{226789E4-5BE2-4D0E-8339-59E73008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20938"/>
            <a:ext cx="7488238" cy="11525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Đặt pX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ttđ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vi-VN" b="1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lg[X]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pX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vi-VN" b="1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lg [X]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và ΔpX=pX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pX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vi-V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[X]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[ X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49155" name="AutoShape 5">
            <a:extLst>
              <a:ext uri="{FF2B5EF4-FFF2-40B4-BE49-F238E27FC236}">
                <a16:creationId xmlns:a16="http://schemas.microsoft.com/office/drawing/2014/main" id="{F434AE3B-A2FF-4097-8E45-EE5C62D77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412875"/>
            <a:ext cx="3240087" cy="720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   +    C   </a:t>
            </a:r>
            <a:r>
              <a:rPr lang="en-US" altLang="vi-VN" sz="2400" b="1">
                <a:latin typeface="Times New Roman" panose="02020603050405020304" pitchFamily="18" charset="0"/>
                <a:ea typeface="Arial Unicode MS" pitchFamily="34" charset="-128"/>
              </a:rPr>
              <a:t>⇄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CX (*)</a:t>
            </a:r>
          </a:p>
        </p:txBody>
      </p:sp>
      <p:sp>
        <p:nvSpPr>
          <p:cNvPr id="286726" name="AutoShape 6">
            <a:extLst>
              <a:ext uri="{FF2B5EF4-FFF2-40B4-BE49-F238E27FC236}">
                <a16:creationId xmlns:a16="http://schemas.microsoft.com/office/drawing/2014/main" id="{39984879-FE93-4328-BEA6-FB407C948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644900"/>
            <a:ext cx="7488238" cy="10080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Tương tự, đặt pC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–</a:t>
            </a:r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, pC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– lg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và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pC =  pC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–pC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[C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</p:txBody>
      </p:sp>
      <p:graphicFrame>
        <p:nvGraphicFramePr>
          <p:cNvPr id="49157" name="Object 7">
            <a:extLst>
              <a:ext uri="{FF2B5EF4-FFF2-40B4-BE49-F238E27FC236}">
                <a16:creationId xmlns:a16="http://schemas.microsoft.com/office/drawing/2014/main" id="{37EF59C9-D192-4275-B8E4-2DA170003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1412875"/>
          <a:ext cx="2376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4" imgW="1129810" imgH="431613" progId="Equation.3">
                  <p:embed/>
                </p:oleObj>
              </mc:Choice>
              <mc:Fallback>
                <p:oleObj name="Equation" r:id="rId4" imgW="1129810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12875"/>
                        <a:ext cx="237648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1" name="Object 11">
            <a:extLst>
              <a:ext uri="{FF2B5EF4-FFF2-40B4-BE49-F238E27FC236}">
                <a16:creationId xmlns:a16="http://schemas.microsoft.com/office/drawing/2014/main" id="{FF366AA2-79E1-422E-8A3C-894B06B3F371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419475" y="2997200"/>
          <a:ext cx="10080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6" imgW="368140" imgH="203112" progId="Equation.3">
                  <p:embed/>
                </p:oleObj>
              </mc:Choice>
              <mc:Fallback>
                <p:oleObj name="Equation" r:id="rId6" imgW="368140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97200"/>
                        <a:ext cx="10080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3" name="Object 13">
            <a:extLst>
              <a:ext uri="{FF2B5EF4-FFF2-40B4-BE49-F238E27FC236}">
                <a16:creationId xmlns:a16="http://schemas.microsoft.com/office/drawing/2014/main" id="{388415E8-B0FC-4DB9-B83F-98E34E9FB2E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364163" y="4076700"/>
          <a:ext cx="9366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8" imgW="355292" imgH="203024" progId="Equation.3">
                  <p:embed/>
                </p:oleObj>
              </mc:Choice>
              <mc:Fallback>
                <p:oleObj name="Equation" r:id="rId8" imgW="355292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76700"/>
                        <a:ext cx="9366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6" name="Object 16">
            <a:extLst>
              <a:ext uri="{FF2B5EF4-FFF2-40B4-BE49-F238E27FC236}">
                <a16:creationId xmlns:a16="http://schemas.microsoft.com/office/drawing/2014/main" id="{CD87EC4A-82D3-4105-B784-6BC9AFEAF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941888"/>
          <a:ext cx="4064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10" imgW="190417" imgH="152334" progId="Equation.3">
                  <p:embed/>
                </p:oleObj>
              </mc:Choice>
              <mc:Fallback>
                <p:oleObj name="Equation" r:id="rId10" imgW="190417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4064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7" name="Object 17">
            <a:extLst>
              <a:ext uri="{FF2B5EF4-FFF2-40B4-BE49-F238E27FC236}">
                <a16:creationId xmlns:a16="http://schemas.microsoft.com/office/drawing/2014/main" id="{6DC5F449-2515-48F6-8022-5DF8C1C99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797425"/>
          <a:ext cx="2447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12" imgW="1549400" imgH="457200" progId="Equation.3">
                  <p:embed/>
                </p:oleObj>
              </mc:Choice>
              <mc:Fallback>
                <p:oleObj name="Equation" r:id="rId12" imgW="15494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97425"/>
                        <a:ext cx="24479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8" name="Object 18">
            <a:extLst>
              <a:ext uri="{FF2B5EF4-FFF2-40B4-BE49-F238E27FC236}">
                <a16:creationId xmlns:a16="http://schemas.microsoft.com/office/drawing/2014/main" id="{C2C2DD3F-12C9-4645-B51B-DB46BA758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589588"/>
          <a:ext cx="36734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14" imgW="2108200" imgH="457200" progId="Equation.3">
                  <p:embed/>
                </p:oleObj>
              </mc:Choice>
              <mc:Fallback>
                <p:oleObj name="Equation" r:id="rId14" imgW="21082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89588"/>
                        <a:ext cx="3673475" cy="7985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9" name="Text Box 19">
            <a:extLst>
              <a:ext uri="{FF2B5EF4-FFF2-40B4-BE49-F238E27FC236}">
                <a16:creationId xmlns:a16="http://schemas.microsoft.com/office/drawing/2014/main" id="{7BFDC92A-6F5E-4333-A81C-413B55B3C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5805488"/>
            <a:ext cx="454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/>
              <a:t>(9)</a:t>
            </a:r>
          </a:p>
        </p:txBody>
      </p:sp>
      <p:sp>
        <p:nvSpPr>
          <p:cNvPr id="286740" name="Rectangle 20">
            <a:extLst>
              <a:ext uri="{FF2B5EF4-FFF2-40B4-BE49-F238E27FC236}">
                <a16:creationId xmlns:a16="http://schemas.microsoft.com/office/drawing/2014/main" id="{6DBF787C-D2EC-4878-A60F-A42D44ED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5756275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>
                <a:latin typeface="Arial" panose="020B0604020202020204" pitchFamily="34" charset="0"/>
              </a:rPr>
              <a:t>Tức</a:t>
            </a:r>
          </a:p>
        </p:txBody>
      </p:sp>
      <p:sp>
        <p:nvSpPr>
          <p:cNvPr id="49165" name="AutoShape 21">
            <a:extLst>
              <a:ext uri="{FF2B5EF4-FFF2-40B4-BE49-F238E27FC236}">
                <a16:creationId xmlns:a16="http://schemas.microsoft.com/office/drawing/2014/main" id="{67969198-FB8F-4B03-A68D-DABF5D162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Biểu thức  chung 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166" name="AutoShape 22">
            <a:extLst>
              <a:ext uri="{FF2B5EF4-FFF2-40B4-BE49-F238E27FC236}">
                <a16:creationId xmlns:a16="http://schemas.microsoft.com/office/drawing/2014/main" id="{C9AEDDA7-19FA-4E35-94D3-78C4E71E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6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6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 animBg="1"/>
      <p:bldP spid="286726" grpId="0" animBg="1"/>
      <p:bldP spid="286739" grpId="0"/>
      <p:bldP spid="2867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15">
            <a:extLst>
              <a:ext uri="{FF2B5EF4-FFF2-40B4-BE49-F238E27FC236}">
                <a16:creationId xmlns:a16="http://schemas.microsoft.com/office/drawing/2014/main" id="{5B76108D-332A-4EE8-93D0-5C486B12DDE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555875" y="1557338"/>
          <a:ext cx="37417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4" imgW="2108200" imgH="457200" progId="Equation.3">
                  <p:embed/>
                </p:oleObj>
              </mc:Choice>
              <mc:Fallback>
                <p:oleObj name="Equation" r:id="rId4" imgW="21082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57338"/>
                        <a:ext cx="3741738" cy="811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17">
            <a:extLst>
              <a:ext uri="{FF2B5EF4-FFF2-40B4-BE49-F238E27FC236}">
                <a16:creationId xmlns:a16="http://schemas.microsoft.com/office/drawing/2014/main" id="{B5677A2F-5288-4918-A221-C325CB67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744663"/>
            <a:ext cx="454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/>
              <a:t>(9)</a:t>
            </a:r>
          </a:p>
        </p:txBody>
      </p:sp>
      <p:sp>
        <p:nvSpPr>
          <p:cNvPr id="227348" name="AutoShape 20">
            <a:extLst>
              <a:ext uri="{FF2B5EF4-FFF2-40B4-BE49-F238E27FC236}">
                <a16:creationId xmlns:a16="http://schemas.microsoft.com/office/drawing/2014/main" id="{B12A2B6D-0098-4B53-B905-95FD7DA62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536825"/>
            <a:ext cx="7920038" cy="2016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Nếu dừng chuẩn độ sau điểm tương đương, chứng minh 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tương tự ta cũng nhận được biểu thức trên với ΔpX = 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pX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. Như vậy có thể sử dụng biểu thức trên cho 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cả hai trường hơp dừng chuẩn độ trước và sau điểm tương 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đương với  ΔpX = |pX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pX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  </a:t>
            </a:r>
          </a:p>
        </p:txBody>
      </p:sp>
      <p:sp>
        <p:nvSpPr>
          <p:cNvPr id="227349" name="AutoShape 21">
            <a:extLst>
              <a:ext uri="{FF2B5EF4-FFF2-40B4-BE49-F238E27FC236}">
                <a16:creationId xmlns:a16="http://schemas.microsoft.com/office/drawing/2014/main" id="{2CE49A63-597C-4C1E-81E6-779B3C804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4695825"/>
            <a:ext cx="7991475" cy="15843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 chuẩn độ pX = f(V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có dạng đi lên; khi dùng chỉ 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thị phức kim loại thuận nghịch để xác định điểm cuối , 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vào thời điểm dừng chuẩn độ dung dịch có giá trị pX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là cận trên của khoảng chuyển màu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51206" name="AutoShape 22">
            <a:extLst>
              <a:ext uri="{FF2B5EF4-FFF2-40B4-BE49-F238E27FC236}">
                <a16:creationId xmlns:a16="http://schemas.microsoft.com/office/drawing/2014/main" id="{F4337BD4-A56C-453A-9816-A77B734B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908050"/>
            <a:ext cx="4608513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Biểu thức  chung 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07" name="AutoShape 23">
            <a:extLst>
              <a:ext uri="{FF2B5EF4-FFF2-40B4-BE49-F238E27FC236}">
                <a16:creationId xmlns:a16="http://schemas.microsoft.com/office/drawing/2014/main" id="{5F32B95A-DF0C-4A97-AEE4-55EC2AD9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8" grpId="0" animBg="1"/>
      <p:bldP spid="2273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AutoShape 3">
            <a:extLst>
              <a:ext uri="{FF2B5EF4-FFF2-40B4-BE49-F238E27FC236}">
                <a16:creationId xmlns:a16="http://schemas.microsoft.com/office/drawing/2014/main" id="{E6D5BFC4-09E8-4CBA-927D-B4C42EFD6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7056438" cy="649288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 tính sai số của hệ chuẩn độ tạo phức</a:t>
            </a:r>
            <a:endParaRPr lang="en-US" altLang="vi-VN" sz="2800" b="1">
              <a:cs typeface="Times New Roman" panose="02020603050405020304" pitchFamily="18" charset="0"/>
            </a:endParaRPr>
          </a:p>
        </p:txBody>
      </p:sp>
      <p:sp>
        <p:nvSpPr>
          <p:cNvPr id="289797" name="AutoShape 5">
            <a:extLst>
              <a:ext uri="{FF2B5EF4-FFF2-40B4-BE49-F238E27FC236}">
                <a16:creationId xmlns:a16="http://schemas.microsoft.com/office/drawing/2014/main" id="{B14ACC32-C7C6-42FB-86B0-E000231A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49500"/>
            <a:ext cx="7488237" cy="7207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Nếu XC là phức chất được tạo thành theo tỉ lệ mol 1-1: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289798" name="AutoShape 6">
            <a:extLst>
              <a:ext uri="{FF2B5EF4-FFF2-40B4-BE49-F238E27FC236}">
                <a16:creationId xmlns:a16="http://schemas.microsoft.com/office/drawing/2014/main" id="{FD740FE7-4107-40F4-8A1E-481DEF42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557338"/>
            <a:ext cx="3240087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   +    C   </a:t>
            </a:r>
            <a:r>
              <a:rPr lang="en-US" altLang="vi-VN" sz="2400" b="1">
                <a:latin typeface="Times New Roman" panose="02020603050405020304" pitchFamily="18" charset="0"/>
                <a:ea typeface="Arial Unicode MS" pitchFamily="34" charset="-128"/>
              </a:rPr>
              <a:t>⇄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CX (*)</a:t>
            </a:r>
          </a:p>
        </p:txBody>
      </p:sp>
      <p:sp>
        <p:nvSpPr>
          <p:cNvPr id="289799" name="AutoShape 7">
            <a:extLst>
              <a:ext uri="{FF2B5EF4-FFF2-40B4-BE49-F238E27FC236}">
                <a16:creationId xmlns:a16="http://schemas.microsoft.com/office/drawing/2014/main" id="{9F36F4BA-54A3-4394-BEB2-ABB95A829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725"/>
            <a:ext cx="7416800" cy="9350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Cân bằng chuẩn độ phải có tính định lượng: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[XC]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≈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và do đó 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≈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/</a:t>
            </a:r>
            <a:r>
              <a:rPr lang="en-US" altLang="vi-VN" b="1"/>
              <a:t>β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XC</a:t>
            </a:r>
          </a:p>
        </p:txBody>
      </p:sp>
      <p:graphicFrame>
        <p:nvGraphicFramePr>
          <p:cNvPr id="289802" name="Object 10">
            <a:extLst>
              <a:ext uri="{FF2B5EF4-FFF2-40B4-BE49-F238E27FC236}">
                <a16:creationId xmlns:a16="http://schemas.microsoft.com/office/drawing/2014/main" id="{118B5384-2510-481E-96B7-A90DBA263885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484688" y="1512888"/>
          <a:ext cx="34131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4" imgW="2108200" imgH="457200" progId="Equation.3">
                  <p:embed/>
                </p:oleObj>
              </mc:Choice>
              <mc:Fallback>
                <p:oleObj name="Equation" r:id="rId4" imgW="2108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1512888"/>
                        <a:ext cx="3413125" cy="739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3" name="Text Box 11">
            <a:extLst>
              <a:ext uri="{FF2B5EF4-FFF2-40B4-BE49-F238E27FC236}">
                <a16:creationId xmlns:a16="http://schemas.microsoft.com/office/drawing/2014/main" id="{58E9D8CE-B637-4DF9-8442-B7A237BFA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68116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(9)</a:t>
            </a:r>
          </a:p>
        </p:txBody>
      </p:sp>
      <p:sp>
        <p:nvSpPr>
          <p:cNvPr id="289805" name="AutoShape 13">
            <a:extLst>
              <a:ext uri="{FF2B5EF4-FFF2-40B4-BE49-F238E27FC236}">
                <a16:creationId xmlns:a16="http://schemas.microsoft.com/office/drawing/2014/main" id="{A14225DC-A29A-40BC-A11A-2BFA12E3B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184525"/>
            <a:ext cx="4895850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 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[XC 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/ </a:t>
            </a:r>
            <a:r>
              <a:rPr lang="en-US" altLang="vi-VN" b="1"/>
              <a:t>β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XC</a:t>
            </a:r>
          </a:p>
        </p:txBody>
      </p:sp>
      <p:graphicFrame>
        <p:nvGraphicFramePr>
          <p:cNvPr id="289806" name="Object 14">
            <a:extLst>
              <a:ext uri="{FF2B5EF4-FFF2-40B4-BE49-F238E27FC236}">
                <a16:creationId xmlns:a16="http://schemas.microsoft.com/office/drawing/2014/main" id="{C461B306-ECAE-44D8-BD08-F402E18493B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58888" y="3213100"/>
          <a:ext cx="20161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6" imgW="1117115" imgH="444307" progId="Equation.3">
                  <p:embed/>
                </p:oleObj>
              </mc:Choice>
              <mc:Fallback>
                <p:oleObj name="Equation" r:id="rId6" imgW="1117115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20161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9" name="AutoShape 17">
            <a:extLst>
              <a:ext uri="{FF2B5EF4-FFF2-40B4-BE49-F238E27FC236}">
                <a16:creationId xmlns:a16="http://schemas.microsoft.com/office/drawing/2014/main" id="{9E78AF1F-F7C9-4D7B-AA11-9BBE1119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157788"/>
            <a:ext cx="3889375" cy="13684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Thay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vào (9), ta có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biểu thức tính sai số chỉ thị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đối với cân bằng tạo phức</a:t>
            </a:r>
            <a:r>
              <a:rPr lang="en-US" altLang="vi-VN" sz="2400" b="1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289810" name="Object 18">
            <a:extLst>
              <a:ext uri="{FF2B5EF4-FFF2-40B4-BE49-F238E27FC236}">
                <a16:creationId xmlns:a16="http://schemas.microsoft.com/office/drawing/2014/main" id="{DEEC816C-C9F9-4A20-91DC-DC12DCC1E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229225"/>
          <a:ext cx="36734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8" imgW="1676400" imgH="457200" progId="Equation.3">
                  <p:embed/>
                </p:oleObj>
              </mc:Choice>
              <mc:Fallback>
                <p:oleObj name="Equation" r:id="rId8" imgW="16764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229225"/>
                        <a:ext cx="3673475" cy="10017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11" name="Rectangle 19">
            <a:extLst>
              <a:ext uri="{FF2B5EF4-FFF2-40B4-BE49-F238E27FC236}">
                <a16:creationId xmlns:a16="http://schemas.microsoft.com/office/drawing/2014/main" id="{B84B744B-D040-411F-8824-A9850CA9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63087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(9a)</a:t>
            </a:r>
          </a:p>
        </p:txBody>
      </p:sp>
      <p:sp>
        <p:nvSpPr>
          <p:cNvPr id="53261" name="AutoShape 20">
            <a:extLst>
              <a:ext uri="{FF2B5EF4-FFF2-40B4-BE49-F238E27FC236}">
                <a16:creationId xmlns:a16="http://schemas.microsoft.com/office/drawing/2014/main" id="{167319E0-A219-4E93-82CD-459CB6E0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/>
      <p:bldP spid="289797" grpId="0" animBg="1"/>
      <p:bldP spid="289798" grpId="0" animBg="1"/>
      <p:bldP spid="289799" grpId="0" animBg="1"/>
      <p:bldP spid="289803" grpId="0"/>
      <p:bldP spid="289805" grpId="0" animBg="1"/>
      <p:bldP spid="289809" grpId="0" animBg="1"/>
      <p:bldP spid="2898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AutoShape 4">
            <a:extLst>
              <a:ext uri="{FF2B5EF4-FFF2-40B4-BE49-F238E27FC236}">
                <a16:creationId xmlns:a16="http://schemas.microsoft.com/office/drawing/2014/main" id="{89994469-433E-4314-9926-4B14FA08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636838"/>
            <a:ext cx="3889375" cy="7207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Nếu XC là hợp chất ít tan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292869" name="AutoShape 5">
            <a:extLst>
              <a:ext uri="{FF2B5EF4-FFF2-40B4-BE49-F238E27FC236}">
                <a16:creationId xmlns:a16="http://schemas.microsoft.com/office/drawing/2014/main" id="{6E52473B-4869-421D-932A-5B38046A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557338"/>
            <a:ext cx="3240087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   +    C   </a:t>
            </a:r>
            <a:r>
              <a:rPr lang="en-US" altLang="vi-VN" sz="2400" b="1">
                <a:latin typeface="Times New Roman" panose="02020603050405020304" pitchFamily="18" charset="0"/>
                <a:ea typeface="Arial Unicode MS" pitchFamily="34" charset="-128"/>
              </a:rPr>
              <a:t>⇄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CX (*)</a:t>
            </a:r>
          </a:p>
        </p:txBody>
      </p:sp>
      <p:graphicFrame>
        <p:nvGraphicFramePr>
          <p:cNvPr id="292871" name="Object 7">
            <a:extLst>
              <a:ext uri="{FF2B5EF4-FFF2-40B4-BE49-F238E27FC236}">
                <a16:creationId xmlns:a16="http://schemas.microsoft.com/office/drawing/2014/main" id="{E6FB44F0-03AB-4135-A63C-4AE566911204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484688" y="1512888"/>
          <a:ext cx="34131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4" imgW="2108200" imgH="457200" progId="Equation.3">
                  <p:embed/>
                </p:oleObj>
              </mc:Choice>
              <mc:Fallback>
                <p:oleObj name="Equation" r:id="rId4" imgW="2108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1512888"/>
                        <a:ext cx="3413125" cy="739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2" name="Text Box 8">
            <a:extLst>
              <a:ext uri="{FF2B5EF4-FFF2-40B4-BE49-F238E27FC236}">
                <a16:creationId xmlns:a16="http://schemas.microsoft.com/office/drawing/2014/main" id="{9542C0B2-89E4-4E36-B452-A60C3D8E3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68116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(9)</a:t>
            </a:r>
          </a:p>
        </p:txBody>
      </p:sp>
      <p:sp>
        <p:nvSpPr>
          <p:cNvPr id="292873" name="AutoShape 9">
            <a:extLst>
              <a:ext uri="{FF2B5EF4-FFF2-40B4-BE49-F238E27FC236}">
                <a16:creationId xmlns:a16="http://schemas.microsoft.com/office/drawing/2014/main" id="{4629A098-EA75-42E7-8D47-44389405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500438"/>
            <a:ext cx="6121400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Thay [X]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 = [C]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) = T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vào PT (9):</a:t>
            </a:r>
          </a:p>
        </p:txBody>
      </p:sp>
      <p:graphicFrame>
        <p:nvGraphicFramePr>
          <p:cNvPr id="292879" name="Object 15">
            <a:extLst>
              <a:ext uri="{FF2B5EF4-FFF2-40B4-BE49-F238E27FC236}">
                <a16:creationId xmlns:a16="http://schemas.microsoft.com/office/drawing/2014/main" id="{BD739A9D-BAB1-476B-9F6A-D8ECBD589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365625"/>
          <a:ext cx="50403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6" imgW="1689100" imgH="457200" progId="Equation.3">
                  <p:embed/>
                </p:oleObj>
              </mc:Choice>
              <mc:Fallback>
                <p:oleObj name="Equation" r:id="rId6" imgW="16891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5040313" cy="13668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80" name="Rectangle 16">
            <a:extLst>
              <a:ext uri="{FF2B5EF4-FFF2-40B4-BE49-F238E27FC236}">
                <a16:creationId xmlns:a16="http://schemas.microsoft.com/office/drawing/2014/main" id="{5FF17295-CCB0-46DB-B8C9-B12992B0B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797425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(9b)</a:t>
            </a:r>
          </a:p>
        </p:txBody>
      </p:sp>
      <p:sp>
        <p:nvSpPr>
          <p:cNvPr id="292881" name="AutoShape 17">
            <a:extLst>
              <a:ext uri="{FF2B5EF4-FFF2-40B4-BE49-F238E27FC236}">
                <a16:creationId xmlns:a16="http://schemas.microsoft.com/office/drawing/2014/main" id="{E8799F23-C866-4894-88CA-BB7BCFAED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7056438" cy="649288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 tính sai số của hệ chuẩn độ tạo tủa</a:t>
            </a:r>
            <a:endParaRPr lang="en-US" altLang="vi-VN" sz="2800" b="1">
              <a:cs typeface="Times New Roman" panose="02020603050405020304" pitchFamily="18" charset="0"/>
            </a:endParaRPr>
          </a:p>
        </p:txBody>
      </p:sp>
      <p:sp>
        <p:nvSpPr>
          <p:cNvPr id="55306" name="AutoShape 18">
            <a:extLst>
              <a:ext uri="{FF2B5EF4-FFF2-40B4-BE49-F238E27FC236}">
                <a16:creationId xmlns:a16="http://schemas.microsoft.com/office/drawing/2014/main" id="{4669540F-D75F-41A0-9B18-F4ADFAE3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nimBg="1"/>
      <p:bldP spid="292869" grpId="0" animBg="1"/>
      <p:bldP spid="292872" grpId="0"/>
      <p:bldP spid="292873" grpId="0" animBg="1"/>
      <p:bldP spid="292880" grpId="0"/>
      <p:bldP spid="2928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AutoShape 3">
            <a:extLst>
              <a:ext uri="{FF2B5EF4-FFF2-40B4-BE49-F238E27FC236}">
                <a16:creationId xmlns:a16="http://schemas.microsoft.com/office/drawing/2014/main" id="{2DD25C53-B044-4D0B-BAF5-792F84B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908050"/>
            <a:ext cx="6553200" cy="433388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 tính sai số khi XC là muối</a:t>
            </a:r>
            <a:endParaRPr lang="en-US" altLang="vi-VN" sz="2800" b="1">
              <a:cs typeface="Times New Roman" panose="02020603050405020304" pitchFamily="18" charset="0"/>
            </a:endParaRPr>
          </a:p>
        </p:txBody>
      </p:sp>
      <p:sp>
        <p:nvSpPr>
          <p:cNvPr id="294916" name="AutoShape 4">
            <a:extLst>
              <a:ext uri="{FF2B5EF4-FFF2-40B4-BE49-F238E27FC236}">
                <a16:creationId xmlns:a16="http://schemas.microsoft.com/office/drawing/2014/main" id="{81D3D31E-0CBD-489D-8C2B-D101B8DD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5038"/>
            <a:ext cx="7416800" cy="863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Chuẩn độ một acid yếu bằng một baz mạnh hoặc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lại, có thể sử dụng công thức (9a) với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57348" name="AutoShape 5">
            <a:extLst>
              <a:ext uri="{FF2B5EF4-FFF2-40B4-BE49-F238E27FC236}">
                <a16:creationId xmlns:a16="http://schemas.microsoft.com/office/drawing/2014/main" id="{4D4CEF12-7931-4FF2-BF63-0809DCA0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557338"/>
            <a:ext cx="3240087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   +    C   </a:t>
            </a:r>
            <a:r>
              <a:rPr lang="en-US" altLang="vi-VN" sz="2400" b="1">
                <a:latin typeface="Times New Roman" panose="02020603050405020304" pitchFamily="18" charset="0"/>
                <a:ea typeface="Arial Unicode MS" pitchFamily="34" charset="-128"/>
              </a:rPr>
              <a:t>⇄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CX (*)</a:t>
            </a:r>
          </a:p>
        </p:txBody>
      </p:sp>
      <p:sp>
        <p:nvSpPr>
          <p:cNvPr id="294918" name="AutoShape 6">
            <a:extLst>
              <a:ext uri="{FF2B5EF4-FFF2-40B4-BE49-F238E27FC236}">
                <a16:creationId xmlns:a16="http://schemas.microsoft.com/office/drawing/2014/main" id="{BC80EFC0-2232-4772-A0BC-73B579B0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41663"/>
            <a:ext cx="7561262" cy="1655762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ΔpX =  ΔpH=  |pH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pH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với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là hằng số bền của baz liên hợp với </a:t>
            </a:r>
          </a:p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khi X là acid yếu, C là baz mạnh</a:t>
            </a:r>
          </a:p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Ví dụ: X ≡ CH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COOH,C≡NaOH→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=β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CH3COO </a:t>
            </a:r>
            <a:r>
              <a:rPr lang="en-US" altLang="vi-VN" b="1">
                <a:latin typeface="Times New Roman" panose="02020603050405020304" pitchFamily="18" charset="0"/>
              </a:rPr>
              <a:t>–</a:t>
            </a:r>
          </a:p>
        </p:txBody>
      </p:sp>
      <p:sp>
        <p:nvSpPr>
          <p:cNvPr id="294927" name="AutoShape 15">
            <a:extLst>
              <a:ext uri="{FF2B5EF4-FFF2-40B4-BE49-F238E27FC236}">
                <a16:creationId xmlns:a16="http://schemas.microsoft.com/office/drawing/2014/main" id="{A20EDFFE-3309-4041-BAE9-5FD7EBFD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941888"/>
            <a:ext cx="7561263" cy="16557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ΔpX =  ΔpH=  |pH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pH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với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là hằng số bền của acid liên hợp với </a:t>
            </a:r>
          </a:p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khi X là baz yếu, C là acid mạnh </a:t>
            </a:r>
          </a:p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Ví dụ: X ≡ NH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OH , C ≡  HCl  → 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β 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=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NH4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57351" name="Object 17">
            <a:extLst>
              <a:ext uri="{FF2B5EF4-FFF2-40B4-BE49-F238E27FC236}">
                <a16:creationId xmlns:a16="http://schemas.microsoft.com/office/drawing/2014/main" id="{91A82E25-4CA2-4149-A36C-257803B66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341438"/>
          <a:ext cx="3673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4" imgW="1676400" imgH="457200" progId="Equation.3">
                  <p:embed/>
                </p:oleObj>
              </mc:Choice>
              <mc:Fallback>
                <p:oleObj name="Equation" r:id="rId4" imgW="16764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3673475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18">
            <a:extLst>
              <a:ext uri="{FF2B5EF4-FFF2-40B4-BE49-F238E27FC236}">
                <a16:creationId xmlns:a16="http://schemas.microsoft.com/office/drawing/2014/main" id="{415EA51F-A5E4-4C3B-B853-9E7E94A9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155733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(9a)</a:t>
            </a:r>
          </a:p>
        </p:txBody>
      </p:sp>
      <p:sp>
        <p:nvSpPr>
          <p:cNvPr id="57353" name="AutoShape 19">
            <a:extLst>
              <a:ext uri="{FF2B5EF4-FFF2-40B4-BE49-F238E27FC236}">
                <a16:creationId xmlns:a16="http://schemas.microsoft.com/office/drawing/2014/main" id="{B5A23CD3-6658-4E75-9B24-FE524316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/>
      <p:bldP spid="294916" grpId="0" animBg="1"/>
      <p:bldP spid="294918" grpId="0" animBg="1"/>
      <p:bldP spid="2949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AutoShape 3">
            <a:extLst>
              <a:ext uri="{FF2B5EF4-FFF2-40B4-BE49-F238E27FC236}">
                <a16:creationId xmlns:a16="http://schemas.microsoft.com/office/drawing/2014/main" id="{7C6116E1-E395-4910-9F72-CEC65DF3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908050"/>
            <a:ext cx="6553200" cy="433388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Arial" panose="020B0604020202020204" pitchFamily="34" charset="0"/>
              </a:rPr>
              <a:t>Tính sai số từ giản đồ</a:t>
            </a:r>
            <a:endParaRPr lang="en-US" altLang="vi-VN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6964" name="AutoShape 4">
            <a:extLst>
              <a:ext uri="{FF2B5EF4-FFF2-40B4-BE49-F238E27FC236}">
                <a16:creationId xmlns:a16="http://schemas.microsoft.com/office/drawing/2014/main" id="{1E503D98-5229-4367-A034-3BB310C2D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916113"/>
            <a:ext cx="4105275" cy="15128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Trục hoành biểu diễn giá </a:t>
            </a:r>
          </a:p>
          <a:p>
            <a:pPr lvl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trị  log ([X]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.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hay  log( [X]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/ T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grpSp>
        <p:nvGrpSpPr>
          <p:cNvPr id="296972" name="Group 12">
            <a:extLst>
              <a:ext uri="{FF2B5EF4-FFF2-40B4-BE49-F238E27FC236}">
                <a16:creationId xmlns:a16="http://schemas.microsoft.com/office/drawing/2014/main" id="{7B1BF472-23BC-4791-9EC4-C277A4F28E7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628775"/>
            <a:ext cx="3455987" cy="4570413"/>
            <a:chOff x="1424" y="1247"/>
            <a:chExt cx="4590" cy="7455"/>
          </a:xfrm>
        </p:grpSpPr>
        <p:pic>
          <p:nvPicPr>
            <p:cNvPr id="59400" name="Picture 13">
              <a:extLst>
                <a:ext uri="{FF2B5EF4-FFF2-40B4-BE49-F238E27FC236}">
                  <a16:creationId xmlns:a16="http://schemas.microsoft.com/office/drawing/2014/main" id="{D7622572-617F-40D9-B341-1C9EFE39E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20"/>
            <a:stretch>
              <a:fillRect/>
            </a:stretch>
          </p:blipFill>
          <p:spPr bwMode="auto">
            <a:xfrm>
              <a:off x="1424" y="1247"/>
              <a:ext cx="4590" cy="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1" name="Text Box 14">
              <a:extLst>
                <a:ext uri="{FF2B5EF4-FFF2-40B4-BE49-F238E27FC236}">
                  <a16:creationId xmlns:a16="http://schemas.microsoft.com/office/drawing/2014/main" id="{209BC03A-C360-4A01-83BE-A8A9420C6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" y="8297"/>
              <a:ext cx="4275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NI-Times" pitchFamily="2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vi-VN" sz="2400" b="1">
                  <a:latin typeface="Times New Roman" panose="02020603050405020304" pitchFamily="18" charset="0"/>
                </a:rPr>
                <a:t>log ( [X]</a:t>
              </a:r>
              <a:r>
                <a:rPr lang="en-US" altLang="vi-VN" sz="24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vi-VN" sz="2400" b="1">
                  <a:latin typeface="Times New Roman" panose="02020603050405020304" pitchFamily="18" charset="0"/>
                </a:rPr>
                <a:t>  . </a:t>
              </a:r>
              <a:r>
                <a:rPr lang="en-US" altLang="vi-V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vi-VN" sz="2400" b="1" baseline="-25000">
                  <a:latin typeface="Times New Roman" panose="02020603050405020304" pitchFamily="18" charset="0"/>
                </a:rPr>
                <a:t>XC</a:t>
              </a:r>
            </a:p>
            <a:p>
              <a:pPr algn="ctr" eaLnBrk="1" hangingPunct="1"/>
              <a:r>
                <a:rPr lang="en-US" altLang="vi-VN" sz="2400" b="1">
                  <a:latin typeface="Times New Roman" panose="02020603050405020304" pitchFamily="18" charset="0"/>
                </a:rPr>
                <a:t>hay  log( [X]</a:t>
              </a:r>
              <a:r>
                <a:rPr lang="en-US" altLang="vi-VN" sz="24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vi-VN" sz="2400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vi-VN" sz="2400" b="1">
                  <a:latin typeface="Times New Roman" panose="02020603050405020304" pitchFamily="18" charset="0"/>
                </a:rPr>
                <a:t> /T</a:t>
              </a:r>
              <a:r>
                <a:rPr lang="en-US" altLang="vi-VN" sz="2400" b="1" baseline="-25000">
                  <a:latin typeface="Times New Roman" panose="02020603050405020304" pitchFamily="18" charset="0"/>
                </a:rPr>
                <a:t>XC</a:t>
              </a:r>
              <a:r>
                <a:rPr lang="en-US" altLang="vi-VN" sz="2400" b="1">
                  <a:latin typeface="Times New Roman" panose="02020603050405020304" pitchFamily="18" charset="0"/>
                </a:rPr>
                <a:t>  )</a:t>
              </a:r>
            </a:p>
          </p:txBody>
        </p:sp>
      </p:grpSp>
      <p:sp>
        <p:nvSpPr>
          <p:cNvPr id="296975" name="AutoShape 15">
            <a:extLst>
              <a:ext uri="{FF2B5EF4-FFF2-40B4-BE49-F238E27FC236}">
                <a16:creationId xmlns:a16="http://schemas.microsoft.com/office/drawing/2014/main" id="{27997BDB-D49A-422E-BE9B-38CEC1BA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52963"/>
            <a:ext cx="4103688" cy="1009650"/>
          </a:xfrm>
          <a:prstGeom prst="roundRect">
            <a:avLst>
              <a:gd name="adj" fmla="val 16667"/>
            </a:avLst>
          </a:prstGeom>
          <a:solidFill>
            <a:srgbClr val="FFD5D5"/>
          </a:solidFill>
          <a:ln w="9525">
            <a:solidFill>
              <a:srgbClr val="FFD5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Trục tung biểu diễn </a:t>
            </a:r>
            <a:r>
              <a:rPr lang="en-US" altLang="vi-VN" b="1"/>
              <a:t>Δ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296976" name="AutoShape 16">
            <a:extLst>
              <a:ext uri="{FF2B5EF4-FFF2-40B4-BE49-F238E27FC236}">
                <a16:creationId xmlns:a16="http://schemas.microsoft.com/office/drawing/2014/main" id="{94DFAFE1-3D14-423F-995C-E700E1000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573463"/>
            <a:ext cx="4111625" cy="936625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rgbClr val="FFD5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 đường xiên biểu diễn </a:t>
            </a:r>
          </a:p>
          <a:p>
            <a:pPr lvl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ΔpX hay ΔpH</a:t>
            </a:r>
          </a:p>
        </p:txBody>
      </p:sp>
      <p:sp>
        <p:nvSpPr>
          <p:cNvPr id="59399" name="AutoShape 17">
            <a:extLst>
              <a:ext uri="{FF2B5EF4-FFF2-40B4-BE49-F238E27FC236}">
                <a16:creationId xmlns:a16="http://schemas.microsoft.com/office/drawing/2014/main" id="{6E99FDAE-FA7C-4C98-B708-CE681A05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nimBg="1"/>
      <p:bldP spid="296964" grpId="0" animBg="1"/>
      <p:bldP spid="296975" grpId="0" animBg="1"/>
      <p:bldP spid="2969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AutoShape 3">
            <a:extLst>
              <a:ext uri="{FF2B5EF4-FFF2-40B4-BE49-F238E27FC236}">
                <a16:creationId xmlns:a16="http://schemas.microsoft.com/office/drawing/2014/main" id="{A3784AE9-FD09-4AF6-9F0B-2A081152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0"/>
            <a:ext cx="7921625" cy="504825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sai số khi chuẩn độ acid mạnh bằng baz mạnh</a:t>
            </a:r>
            <a:endParaRPr lang="en-US" altLang="vi-VN" sz="2800" b="1">
              <a:cs typeface="Times New Roman" panose="02020603050405020304" pitchFamily="18" charset="0"/>
            </a:endParaRPr>
          </a:p>
        </p:txBody>
      </p:sp>
      <p:sp>
        <p:nvSpPr>
          <p:cNvPr id="299012" name="AutoShape 4">
            <a:extLst>
              <a:ext uri="{FF2B5EF4-FFF2-40B4-BE49-F238E27FC236}">
                <a16:creationId xmlns:a16="http://schemas.microsoft.com/office/drawing/2014/main" id="{E29A2F72-051A-4E9F-911E-DA461E6BF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349500"/>
            <a:ext cx="7273925" cy="11509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Khi X,C là acid mạnh và baz mạnh, không thể sử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dụng công thức được suy từ (9a) để tính sai số chỉ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thị vì</a:t>
            </a:r>
            <a:r>
              <a:rPr lang="en-US" altLang="vi-VN" sz="2400" b="1">
                <a:cs typeface="Times New Roman" panose="02020603050405020304" pitchFamily="18" charset="0"/>
              </a:rPr>
              <a:t> β</a:t>
            </a:r>
            <a:r>
              <a:rPr lang="en-US" altLang="vi-VN" sz="2400" b="1" baseline="-30000">
                <a:cs typeface="Times New Roman" panose="02020603050405020304" pitchFamily="18" charset="0"/>
              </a:rPr>
              <a:t>XC</a:t>
            </a:r>
            <a:r>
              <a:rPr lang="en-US" altLang="vi-VN" sz="2400" b="1" baseline="30000"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không tồn tại</a:t>
            </a:r>
          </a:p>
        </p:txBody>
      </p:sp>
      <p:sp>
        <p:nvSpPr>
          <p:cNvPr id="299018" name="AutoShape 10">
            <a:extLst>
              <a:ext uri="{FF2B5EF4-FFF2-40B4-BE49-F238E27FC236}">
                <a16:creationId xmlns:a16="http://schemas.microsoft.com/office/drawing/2014/main" id="{A41EC24D-0F2C-4562-8313-B0CBFBB6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3463"/>
            <a:ext cx="6624637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 sử dụng các công thức gần đúng sau đây:</a:t>
            </a:r>
          </a:p>
        </p:txBody>
      </p:sp>
      <p:graphicFrame>
        <p:nvGraphicFramePr>
          <p:cNvPr id="61445" name="Object 12">
            <a:extLst>
              <a:ext uri="{FF2B5EF4-FFF2-40B4-BE49-F238E27FC236}">
                <a16:creationId xmlns:a16="http://schemas.microsoft.com/office/drawing/2014/main" id="{E48C5E9E-D721-41E7-AA57-00EE3AA57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412875"/>
          <a:ext cx="32416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4" imgW="1676400" imgH="457200" progId="Equation.3">
                  <p:embed/>
                </p:oleObj>
              </mc:Choice>
              <mc:Fallback>
                <p:oleObj name="Equation" r:id="rId4" imgW="16764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412875"/>
                        <a:ext cx="3241675" cy="884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13">
            <a:extLst>
              <a:ext uri="{FF2B5EF4-FFF2-40B4-BE49-F238E27FC236}">
                <a16:creationId xmlns:a16="http://schemas.microsoft.com/office/drawing/2014/main" id="{BD76A73E-414F-4D0D-8399-4DD8D665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7002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(9a)</a:t>
            </a:r>
          </a:p>
        </p:txBody>
      </p:sp>
      <p:sp>
        <p:nvSpPr>
          <p:cNvPr id="299022" name="AutoShape 14">
            <a:extLst>
              <a:ext uri="{FF2B5EF4-FFF2-40B4-BE49-F238E27FC236}">
                <a16:creationId xmlns:a16="http://schemas.microsoft.com/office/drawing/2014/main" id="{AE18F9AB-D428-4E61-B083-7CE362CE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21163"/>
            <a:ext cx="4392613" cy="11525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</a:rPr>
              <a:t>Chuẩn độ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acid mạnh bằng baz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vi-VN" sz="2400" b="1">
                <a:latin typeface="Times New Roman" panose="02020603050405020304" pitchFamily="18" charset="0"/>
              </a:rPr>
              <a:t>, dừng chuẩn độ TRƯỚC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</a:rPr>
              <a:t>điểm tương  đương</a:t>
            </a:r>
          </a:p>
        </p:txBody>
      </p:sp>
      <p:sp>
        <p:nvSpPr>
          <p:cNvPr id="299023" name="AutoShape 15">
            <a:extLst>
              <a:ext uri="{FF2B5EF4-FFF2-40B4-BE49-F238E27FC236}">
                <a16:creationId xmlns:a16="http://schemas.microsoft.com/office/drawing/2014/main" id="{11F20F2D-B4AB-4A45-AA03-84A712184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445125"/>
            <a:ext cx="4321175" cy="10810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</a:rPr>
              <a:t>Chuẩn độ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acid mạnh bằng baz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vi-VN" sz="2400" b="1">
                <a:latin typeface="Times New Roman" panose="02020603050405020304" pitchFamily="18" charset="0"/>
              </a:rPr>
              <a:t>, dừng chuẩn độ SAU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</a:rPr>
              <a:t>điểm tương  đương</a:t>
            </a:r>
          </a:p>
        </p:txBody>
      </p:sp>
      <p:graphicFrame>
        <p:nvGraphicFramePr>
          <p:cNvPr id="299024" name="Object 16">
            <a:extLst>
              <a:ext uri="{FF2B5EF4-FFF2-40B4-BE49-F238E27FC236}">
                <a16:creationId xmlns:a16="http://schemas.microsoft.com/office/drawing/2014/main" id="{9E9C2356-CF3C-4E13-9E3D-CACC4C0CA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508500"/>
          <a:ext cx="2568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6" imgW="1727200" imgH="457200" progId="Equation.3">
                  <p:embed/>
                </p:oleObj>
              </mc:Choice>
              <mc:Fallback>
                <p:oleObj name="Equation" r:id="rId6" imgW="1727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508500"/>
                        <a:ext cx="2568575" cy="7477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5" name="Object 17">
            <a:extLst>
              <a:ext uri="{FF2B5EF4-FFF2-40B4-BE49-F238E27FC236}">
                <a16:creationId xmlns:a16="http://schemas.microsoft.com/office/drawing/2014/main" id="{25F46A89-A1C6-4A3D-83B5-BF50B5311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5589588"/>
          <a:ext cx="27352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8" imgW="1866900" imgH="457200" progId="Equation.3">
                  <p:embed/>
                </p:oleObj>
              </mc:Choice>
              <mc:Fallback>
                <p:oleObj name="Equation" r:id="rId8" imgW="18669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589588"/>
                        <a:ext cx="2735263" cy="7048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6" name="Rectangle 18">
            <a:extLst>
              <a:ext uri="{FF2B5EF4-FFF2-40B4-BE49-F238E27FC236}">
                <a16:creationId xmlns:a16="http://schemas.microsoft.com/office/drawing/2014/main" id="{22D8F6C4-C6AA-49AC-B726-78C7A9CD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46529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(10)</a:t>
            </a:r>
          </a:p>
        </p:txBody>
      </p:sp>
      <p:sp>
        <p:nvSpPr>
          <p:cNvPr id="299027" name="Rectangle 19">
            <a:extLst>
              <a:ext uri="{FF2B5EF4-FFF2-40B4-BE49-F238E27FC236}">
                <a16:creationId xmlns:a16="http://schemas.microsoft.com/office/drawing/2014/main" id="{A2C4A9D2-9211-45F8-B9C9-3B182A096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73405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(11)</a:t>
            </a:r>
          </a:p>
        </p:txBody>
      </p:sp>
      <p:sp>
        <p:nvSpPr>
          <p:cNvPr id="61453" name="AutoShape 20">
            <a:extLst>
              <a:ext uri="{FF2B5EF4-FFF2-40B4-BE49-F238E27FC236}">
                <a16:creationId xmlns:a16="http://schemas.microsoft.com/office/drawing/2014/main" id="{10C9DE86-F4FF-46E9-B8FE-265D1F77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nimBg="1"/>
      <p:bldP spid="299012" grpId="0" animBg="1"/>
      <p:bldP spid="299018" grpId="0" animBg="1"/>
      <p:bldP spid="299022" grpId="0" animBg="1"/>
      <p:bldP spid="299023" grpId="0" animBg="1"/>
      <p:bldP spid="299026" grpId="0"/>
      <p:bldP spid="2990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9BB57A05-350D-4CA0-8B80-6087589B0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61988"/>
            <a:ext cx="7127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3200" b="1">
                <a:solidFill>
                  <a:srgbClr val="993300"/>
                </a:solidFill>
                <a:latin typeface="Arial" panose="020B0604020202020204" pitchFamily="34" charset="0"/>
              </a:rPr>
              <a:t>SAI SỐ DO HSCB KHÔNG ĐỦ LỚN</a:t>
            </a:r>
          </a:p>
        </p:txBody>
      </p:sp>
      <p:sp>
        <p:nvSpPr>
          <p:cNvPr id="182276" name="AutoShape 4">
            <a:extLst>
              <a:ext uri="{FF2B5EF4-FFF2-40B4-BE49-F238E27FC236}">
                <a16:creationId xmlns:a16="http://schemas.microsoft.com/office/drawing/2014/main" id="{086B0582-2EC1-48FB-A77F-A458A7F6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628775"/>
            <a:ext cx="5759450" cy="1943100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2400" b="1">
                <a:cs typeface="Times New Roman" panose="02020603050405020304" pitchFamily="18" charset="0"/>
              </a:rPr>
              <a:t>       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 = 10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10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:  ∆% ≈ 0,01 %</a:t>
            </a:r>
            <a:endParaRPr lang="en-US" altLang="vi-VN" sz="24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K = 10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10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:  ∆% ≈ 0,1 %</a:t>
            </a:r>
            <a:endParaRPr lang="en-US" altLang="vi-VN" sz="24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K &lt; 10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:  ∆%  &gt;  1 %</a:t>
            </a:r>
          </a:p>
        </p:txBody>
      </p:sp>
      <p:sp>
        <p:nvSpPr>
          <p:cNvPr id="182277" name="AutoShape 5">
            <a:extLst>
              <a:ext uri="{FF2B5EF4-FFF2-40B4-BE49-F238E27FC236}">
                <a16:creationId xmlns:a16="http://schemas.microsoft.com/office/drawing/2014/main" id="{A33F334C-8428-478D-8106-F930ABFD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8064500" cy="1943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Arial" panose="020B0604020202020204" pitchFamily="34" charset="0"/>
              </a:rPr>
              <a:t>Để tăng tính định lượng cho các phản ứng có K nhỏ, </a:t>
            </a:r>
          </a:p>
          <a:p>
            <a:r>
              <a:rPr lang="en-US" altLang="vi-VN" sz="2400" b="1">
                <a:latin typeface="Arial" panose="020B0604020202020204" pitchFamily="34" charset="0"/>
              </a:rPr>
              <a:t>sử dụng các cân bằng phụ trên một hoặc nhiều thành </a:t>
            </a:r>
          </a:p>
          <a:p>
            <a:r>
              <a:rPr lang="en-US" altLang="vi-VN" sz="2400" b="1">
                <a:latin typeface="Arial" panose="020B0604020202020204" pitchFamily="34" charset="0"/>
              </a:rPr>
              <a:t>phần của sản phẩm để cân bằng dịch chuyển theo </a:t>
            </a:r>
          </a:p>
          <a:p>
            <a:r>
              <a:rPr lang="en-US" altLang="vi-VN" sz="2400" b="1">
                <a:latin typeface="Arial" panose="020B0604020202020204" pitchFamily="34" charset="0"/>
              </a:rPr>
              <a:t>chiều mong muốn</a:t>
            </a:r>
            <a:r>
              <a:rPr lang="en-US" altLang="vi-VN" sz="2400" b="1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vi-VN" sz="2400" b="1">
              <a:latin typeface="Arial" panose="020B0604020202020204" pitchFamily="34" charset="0"/>
            </a:endParaRPr>
          </a:p>
          <a:p>
            <a:endParaRPr lang="en-US" altLang="vi-VN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6" grpId="0" animBg="1"/>
      <p:bldP spid="18227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1" name="AutoShape 5">
            <a:extLst>
              <a:ext uri="{FF2B5EF4-FFF2-40B4-BE49-F238E27FC236}">
                <a16:creationId xmlns:a16="http://schemas.microsoft.com/office/drawing/2014/main" id="{68BF5DA1-8B32-4824-B991-896622A3B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557338"/>
            <a:ext cx="6985000" cy="187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Từ  (10 ) và (11), ta rút ra được các nhận xét: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∆%  càng bé khi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càng  lớn, nhưng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quá lớn sẽ rất khó dừng chuẩn độ tại pT đã được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trước (C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trong thực tế </a:t>
            </a:r>
            <a:r>
              <a:rPr lang="en-US" altLang="vi-VN" sz="2400" b="1">
                <a:latin typeface="Arial" panose="020B0604020202020204" pitchFamily="34" charset="0"/>
                <a:cs typeface="Times New Roman" panose="02020603050405020304" pitchFamily="18" charset="0"/>
              </a:rPr>
              <a:t>≈</a:t>
            </a:r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0,1 N)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301066" name="Object 10">
            <a:extLst>
              <a:ext uri="{FF2B5EF4-FFF2-40B4-BE49-F238E27FC236}">
                <a16:creationId xmlns:a16="http://schemas.microsoft.com/office/drawing/2014/main" id="{3B2B60C0-F408-4EB6-9FF3-31016D2BA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300663"/>
          <a:ext cx="25685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4" imgW="1727200" imgH="457200" progId="Equation.3">
                  <p:embed/>
                </p:oleObj>
              </mc:Choice>
              <mc:Fallback>
                <p:oleObj name="Equation" r:id="rId4" imgW="1727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00663"/>
                        <a:ext cx="2568575" cy="7477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7" name="Object 11">
            <a:extLst>
              <a:ext uri="{FF2B5EF4-FFF2-40B4-BE49-F238E27FC236}">
                <a16:creationId xmlns:a16="http://schemas.microsoft.com/office/drawing/2014/main" id="{0369641A-8145-4200-932B-69BEB9788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5300663"/>
          <a:ext cx="27352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6" imgW="1866900" imgH="457200" progId="Equation.3">
                  <p:embed/>
                </p:oleObj>
              </mc:Choice>
              <mc:Fallback>
                <p:oleObj name="Equation" r:id="rId6" imgW="18669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300663"/>
                        <a:ext cx="2735262" cy="7048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8" name="Rectangle 12">
            <a:extLst>
              <a:ext uri="{FF2B5EF4-FFF2-40B4-BE49-F238E27FC236}">
                <a16:creationId xmlns:a16="http://schemas.microsoft.com/office/drawing/2014/main" id="{9CB42B37-17CD-4932-A3A9-D71AD70A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4451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(10)</a:t>
            </a:r>
          </a:p>
        </p:txBody>
      </p:sp>
      <p:sp>
        <p:nvSpPr>
          <p:cNvPr id="301069" name="Rectangle 13">
            <a:extLst>
              <a:ext uri="{FF2B5EF4-FFF2-40B4-BE49-F238E27FC236}">
                <a16:creationId xmlns:a16="http://schemas.microsoft.com/office/drawing/2014/main" id="{5D1ADEAA-B68E-427B-BB46-7DE220F9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4451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800" b="1">
                <a:latin typeface="Times New Roman" panose="02020603050405020304" pitchFamily="18" charset="0"/>
              </a:rPr>
              <a:t>(11)</a:t>
            </a:r>
          </a:p>
        </p:txBody>
      </p:sp>
      <p:sp>
        <p:nvSpPr>
          <p:cNvPr id="301070" name="AutoShape 14">
            <a:extLst>
              <a:ext uri="{FF2B5EF4-FFF2-40B4-BE49-F238E27FC236}">
                <a16:creationId xmlns:a16="http://schemas.microsoft.com/office/drawing/2014/main" id="{180EEC93-03C6-4EDF-A492-FBD1EE3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73463"/>
            <a:ext cx="6985000" cy="15113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Muốn có kết quả chuẩn độ nằm trong một giới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hạn sai số ấn định trước ± ∆% thì phải chọn chất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chỉ thị có pT xác định bởi:</a:t>
            </a:r>
          </a:p>
        </p:txBody>
      </p:sp>
      <p:sp>
        <p:nvSpPr>
          <p:cNvPr id="63496" name="AutoShape 15">
            <a:extLst>
              <a:ext uri="{FF2B5EF4-FFF2-40B4-BE49-F238E27FC236}">
                <a16:creationId xmlns:a16="http://schemas.microsoft.com/office/drawing/2014/main" id="{0C773AD5-210C-4966-8851-F5BD8CDB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0"/>
            <a:ext cx="7921625" cy="504825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sai số khi chuẩn độ acid mạnh bằng baz mạnh</a:t>
            </a:r>
            <a:endParaRPr lang="en-US" altLang="vi-VN" sz="2800" b="1">
              <a:cs typeface="Times New Roman" panose="02020603050405020304" pitchFamily="18" charset="0"/>
            </a:endParaRPr>
          </a:p>
        </p:txBody>
      </p:sp>
      <p:sp>
        <p:nvSpPr>
          <p:cNvPr id="63497" name="AutoShape 16">
            <a:extLst>
              <a:ext uri="{FF2B5EF4-FFF2-40B4-BE49-F238E27FC236}">
                <a16:creationId xmlns:a16="http://schemas.microsoft.com/office/drawing/2014/main" id="{ACE03FE0-E0E8-4323-B0B2-4E9201C7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1" grpId="0" animBg="1"/>
      <p:bldP spid="301068" grpId="0"/>
      <p:bldP spid="301069" grpId="0"/>
      <p:bldP spid="3010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AutoShape 3">
            <a:extLst>
              <a:ext uri="{FF2B5EF4-FFF2-40B4-BE49-F238E27FC236}">
                <a16:creationId xmlns:a16="http://schemas.microsoft.com/office/drawing/2014/main" id="{D064DD1F-DCDC-4211-BC93-12B57290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908050"/>
            <a:ext cx="4535487" cy="433388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</a:rPr>
              <a:t>Ví dụ 1</a:t>
            </a:r>
            <a:endParaRPr lang="en-US" alt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108" name="AutoShape 4">
            <a:extLst>
              <a:ext uri="{FF2B5EF4-FFF2-40B4-BE49-F238E27FC236}">
                <a16:creationId xmlns:a16="http://schemas.microsoft.com/office/drawing/2014/main" id="{9E8489FC-1FF5-491F-A0D7-6132057F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84313"/>
            <a:ext cx="7273925" cy="1943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Chuẩn độ dung dịch NaCl 0,100M bằng dung dịch 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AgNO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0,100M. Tính sai số chuẩn độ nếu dừng chuẩn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độ tại thời điểm có pAg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4,3. Cho T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AgCl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–10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ở điều kiện chuẩn độ , có thể bỏ qua ảnh hưởng 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của các cân bằng nhiễu trong dung dịch</a:t>
            </a:r>
          </a:p>
        </p:txBody>
      </p:sp>
      <p:sp>
        <p:nvSpPr>
          <p:cNvPr id="303112" name="AutoShape 8">
            <a:extLst>
              <a:ext uri="{FF2B5EF4-FFF2-40B4-BE49-F238E27FC236}">
                <a16:creationId xmlns:a16="http://schemas.microsoft.com/office/drawing/2014/main" id="{FD5B1664-3884-45E4-AA5F-54BC1BCAB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716338"/>
            <a:ext cx="7056437" cy="1368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AgCl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[Ag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[Cl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[Ag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[Cl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–10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vi-VN" sz="24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pAg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pCl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tđ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5,0</a:t>
            </a:r>
            <a:r>
              <a:rPr lang="en-US" altLang="vi-VN" sz="2400" b="1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4,3 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pCl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5,7</a:t>
            </a:r>
            <a:endParaRPr lang="en-US" altLang="vi-V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ΔpCl = 5,7 – 5 = 0,7</a:t>
            </a:r>
            <a:endParaRPr lang="en-US" altLang="vi-V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303118" name="Object 14">
            <a:extLst>
              <a:ext uri="{FF2B5EF4-FFF2-40B4-BE49-F238E27FC236}">
                <a16:creationId xmlns:a16="http://schemas.microsoft.com/office/drawing/2014/main" id="{0088EB95-CC38-4727-9B19-2EE3D1BF6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300663"/>
          <a:ext cx="62642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4" imgW="3784600" imgH="469900" progId="Equation.3">
                  <p:embed/>
                </p:oleObj>
              </mc:Choice>
              <mc:Fallback>
                <p:oleObj name="Equation" r:id="rId4" imgW="37846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300663"/>
                        <a:ext cx="6264275" cy="7826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AutoShape 16">
            <a:extLst>
              <a:ext uri="{FF2B5EF4-FFF2-40B4-BE49-F238E27FC236}">
                <a16:creationId xmlns:a16="http://schemas.microsoft.com/office/drawing/2014/main" id="{FBBCE432-DD55-4C95-99D0-30E93B77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animBg="1"/>
      <p:bldP spid="303108" grpId="0" animBg="1"/>
      <p:bldP spid="3031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AutoShape 4">
            <a:extLst>
              <a:ext uri="{FF2B5EF4-FFF2-40B4-BE49-F238E27FC236}">
                <a16:creationId xmlns:a16="http://schemas.microsoft.com/office/drawing/2014/main" id="{2E885F53-4218-41EC-9D78-467C62FE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273925" cy="20145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sai số chỉ thị khi dùng phenol phtalein (8,2 –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10,0) để xác định điểm cuối của phản ứng chuẩn độ 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dung dịch CH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COOH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0,100M bằng dung dịch NaOH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0,100M (NaOH được chứa trong buret). 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 pk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CH3COOH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4,76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305157" name="AutoShape 5">
            <a:extLst>
              <a:ext uri="{FF2B5EF4-FFF2-40B4-BE49-F238E27FC236}">
                <a16:creationId xmlns:a16="http://schemas.microsoft.com/office/drawing/2014/main" id="{9F683188-7F76-41A5-B1C1-34977E89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500438"/>
            <a:ext cx="7056437" cy="1368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Chuẩn độ acid yếu CH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COOH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bằng baz mạnh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NaOH, điểm tương đương sẽ có pH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quyết định bởi 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COONa có tính baz yếu: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305159" name="AutoShape 7">
            <a:extLst>
              <a:ext uri="{FF2B5EF4-FFF2-40B4-BE49-F238E27FC236}">
                <a16:creationId xmlns:a16="http://schemas.microsoft.com/office/drawing/2014/main" id="{CCF7DBF1-1472-44FB-8793-EDF016654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013325"/>
            <a:ext cx="7056437" cy="1079500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7 + ½ pk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CH3COOH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½ lg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CH3COONa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7 + ½ . 4,76 + ½ lg 0,05 = 8,73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305160" name="AutoShape 8">
            <a:extLst>
              <a:ext uri="{FF2B5EF4-FFF2-40B4-BE49-F238E27FC236}">
                <a16:creationId xmlns:a16="http://schemas.microsoft.com/office/drawing/2014/main" id="{C36ACAE3-7229-4687-B8A8-1D0148FF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908050"/>
            <a:ext cx="4535487" cy="433388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</a:rPr>
              <a:t>Ví dụ 2</a:t>
            </a:r>
            <a:endParaRPr lang="en-US" alt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90" name="AutoShape 9">
            <a:extLst>
              <a:ext uri="{FF2B5EF4-FFF2-40B4-BE49-F238E27FC236}">
                <a16:creationId xmlns:a16="http://schemas.microsoft.com/office/drawing/2014/main" id="{8F698CF4-173D-4A17-9541-60FDB508F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animBg="1"/>
      <p:bldP spid="305157" grpId="0" animBg="1"/>
      <p:bldP spid="305159" grpId="0" animBg="1"/>
      <p:bldP spid="3051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5" name="AutoShape 5">
            <a:extLst>
              <a:ext uri="{FF2B5EF4-FFF2-40B4-BE49-F238E27FC236}">
                <a16:creationId xmlns:a16="http://schemas.microsoft.com/office/drawing/2014/main" id="{3F974113-70E0-481D-86DF-5088D22C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500438"/>
            <a:ext cx="7559675" cy="18145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Dùng phenol phtalein (8,2–10,0) XĐ điểm cuối:</a:t>
            </a:r>
            <a:endParaRPr lang="en-US" altLang="vi-VN" sz="2400" b="1">
              <a:latin typeface="Times New Roman" panose="02020603050405020304" pitchFamily="18" charset="0"/>
            </a:endParaRPr>
          </a:p>
          <a:p>
            <a:pPr algn="just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pT = ½ (8,2 + 10,0) = 9,1</a:t>
            </a:r>
            <a:endParaRPr lang="en-US" altLang="vi-VN" sz="2400" b="1">
              <a:latin typeface="Times New Roman" panose="02020603050405020304" pitchFamily="18" charset="0"/>
            </a:endParaRPr>
          </a:p>
          <a:p>
            <a:pPr algn="just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ΔpH =  9,1 – 8,73 = 0,37</a:t>
            </a:r>
          </a:p>
          <a:p>
            <a:pPr algn="just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CH3COOH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4,76 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pk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CH3COONa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=lg β</a:t>
            </a:r>
            <a:r>
              <a:rPr lang="en-US" altLang="vi-VN" sz="2400" b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CH3COO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9,24</a:t>
            </a:r>
          </a:p>
        </p:txBody>
      </p:sp>
      <p:graphicFrame>
        <p:nvGraphicFramePr>
          <p:cNvPr id="307207" name="Object 7">
            <a:extLst>
              <a:ext uri="{FF2B5EF4-FFF2-40B4-BE49-F238E27FC236}">
                <a16:creationId xmlns:a16="http://schemas.microsoft.com/office/drawing/2014/main" id="{A0F319EF-55C8-4742-A48C-A846D07723C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042988" y="5516563"/>
          <a:ext cx="71294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4" imgW="3733800" imgH="495300" progId="Equation.3">
                  <p:embed/>
                </p:oleObj>
              </mc:Choice>
              <mc:Fallback>
                <p:oleObj name="Equation" r:id="rId4" imgW="37338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16563"/>
                        <a:ext cx="7129462" cy="9445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AutoShape 9">
            <a:extLst>
              <a:ext uri="{FF2B5EF4-FFF2-40B4-BE49-F238E27FC236}">
                <a16:creationId xmlns:a16="http://schemas.microsoft.com/office/drawing/2014/main" id="{7E0D9873-CBB3-4F8F-83FD-A1541A5B8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273925" cy="20145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sai số chỉ thị khi dùng phenol phtalein (8,2 –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10,0) để xác định điem cuối của phản ứng chuẩn độ 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dung dịch CH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COOH</a:t>
            </a:r>
            <a:r>
              <a:rPr lang="en-US" altLang="vi-V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0,100M bằng dung dịch NaOH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0,100M (NaOH đươc chứa trong buret). 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 pk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CH3COOH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4,76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69637" name="AutoShape 10">
            <a:extLst>
              <a:ext uri="{FF2B5EF4-FFF2-40B4-BE49-F238E27FC236}">
                <a16:creationId xmlns:a16="http://schemas.microsoft.com/office/drawing/2014/main" id="{35441BB6-27CB-4528-98CB-AB13B009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908050"/>
            <a:ext cx="4535487" cy="433388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</a:rPr>
              <a:t>Ví dụ 2</a:t>
            </a:r>
            <a:endParaRPr lang="en-US" alt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8" name="AutoShape 11">
            <a:extLst>
              <a:ext uri="{FF2B5EF4-FFF2-40B4-BE49-F238E27FC236}">
                <a16:creationId xmlns:a16="http://schemas.microsoft.com/office/drawing/2014/main" id="{3D06A350-9F32-4B79-A435-45DF3026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13435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TRAO ĐỔI TIỂU PHÂN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>
            <a:extLst>
              <a:ext uri="{FF2B5EF4-FFF2-40B4-BE49-F238E27FC236}">
                <a16:creationId xmlns:a16="http://schemas.microsoft.com/office/drawing/2014/main" id="{7B6CD669-0F33-4CAE-993D-FC68E3EA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49275"/>
            <a:ext cx="777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3200" b="1">
                <a:solidFill>
                  <a:srgbClr val="993300"/>
                </a:solidFill>
                <a:latin typeface="Arial" panose="020B0604020202020204" pitchFamily="34" charset="0"/>
              </a:rPr>
              <a:t>SAI SỐ DO DỤNG CỤ ĐO, HÓA CHẤT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D84EE628-BE46-40A1-8BAE-C838DB7D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924175"/>
            <a:ext cx="691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200" b="1">
                <a:solidFill>
                  <a:srgbClr val="993300"/>
                </a:solidFill>
                <a:latin typeface="Arial" panose="020B0604020202020204" pitchFamily="34" charset="0"/>
              </a:rPr>
              <a:t>SAI SỐ CHỈ THỊ</a:t>
            </a:r>
          </a:p>
        </p:txBody>
      </p:sp>
      <p:sp>
        <p:nvSpPr>
          <p:cNvPr id="12308" name="AutoShape 20">
            <a:extLst>
              <a:ext uri="{FF2B5EF4-FFF2-40B4-BE49-F238E27FC236}">
                <a16:creationId xmlns:a16="http://schemas.microsoft.com/office/drawing/2014/main" id="{6EDD03F6-5620-4A2D-B07E-6CE3A34CD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7991475" cy="11525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vi-VN" sz="2400" b="1">
                <a:latin typeface="Arial" panose="020B0604020202020204" pitchFamily="34" charset="0"/>
              </a:rPr>
              <a:t>Các dụng cụ đo thể tích (buret, pipet, bình định mức), </a:t>
            </a:r>
          </a:p>
          <a:p>
            <a:r>
              <a:rPr lang="en-US" altLang="vi-VN" sz="2400" b="1">
                <a:latin typeface="Arial" panose="020B0604020202020204" pitchFamily="34" charset="0"/>
              </a:rPr>
              <a:t>máy đo, cân phân tích… đều có sai số hệ thống</a:t>
            </a:r>
          </a:p>
        </p:txBody>
      </p:sp>
      <p:sp>
        <p:nvSpPr>
          <p:cNvPr id="12309" name="AutoShape 21">
            <a:extLst>
              <a:ext uri="{FF2B5EF4-FFF2-40B4-BE49-F238E27FC236}">
                <a16:creationId xmlns:a16="http://schemas.microsoft.com/office/drawing/2014/main" id="{B175CD5D-B1E3-4643-81D9-8C5853CF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89363"/>
            <a:ext cx="7920037" cy="10810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Arial" panose="020B0604020202020204" pitchFamily="34" charset="0"/>
              </a:rPr>
              <a:t>Là sai số do thời điểm chuyển màu cung cấp bởi chỉ </a:t>
            </a:r>
          </a:p>
          <a:p>
            <a:pPr eaLnBrk="1" hangingPunct="1"/>
            <a:r>
              <a:rPr lang="en-US" altLang="vi-VN" sz="2400" b="1">
                <a:latin typeface="Arial" panose="020B0604020202020204" pitchFamily="34" charset="0"/>
              </a:rPr>
              <a:t>thị không đúng điểm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306" grpId="0"/>
      <p:bldP spid="12308" grpId="0" animBg="1"/>
      <p:bldP spid="123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8" name="Object 8">
            <a:extLst>
              <a:ext uri="{FF2B5EF4-FFF2-40B4-BE49-F238E27FC236}">
                <a16:creationId xmlns:a16="http://schemas.microsoft.com/office/drawing/2014/main" id="{16243976-413A-4234-B2F3-B1ABF9130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844675"/>
          <a:ext cx="25177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4" imgW="1244600" imgH="431800" progId="Equation.3">
                  <p:embed/>
                </p:oleObj>
              </mc:Choice>
              <mc:Fallback>
                <p:oleObj name="Equation" r:id="rId4" imgW="1244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2517775" cy="8778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9" name="Rectangle 9">
            <a:extLst>
              <a:ext uri="{FF2B5EF4-FFF2-40B4-BE49-F238E27FC236}">
                <a16:creationId xmlns:a16="http://schemas.microsoft.com/office/drawing/2014/main" id="{759275F6-A2D4-4004-A8DF-7305D0CD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060575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2400" b="1">
                <a:cs typeface="Times New Roman" panose="02020603050405020304" pitchFamily="18" charset="0"/>
              </a:rPr>
              <a:t>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endParaRPr lang="en-US" altLang="vi-V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84330" name="Object 10">
            <a:extLst>
              <a:ext uri="{FF2B5EF4-FFF2-40B4-BE49-F238E27FC236}">
                <a16:creationId xmlns:a16="http://schemas.microsoft.com/office/drawing/2014/main" id="{C2AC318F-E33D-4492-A580-DDB766543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889125"/>
          <a:ext cx="22320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6" imgW="1167893" imgH="431613" progId="Equation.3">
                  <p:embed/>
                </p:oleObj>
              </mc:Choice>
              <mc:Fallback>
                <p:oleObj name="Equation" r:id="rId6" imgW="1167893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889125"/>
                        <a:ext cx="2232025" cy="8286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1" name="Rectangle 11">
            <a:extLst>
              <a:ext uri="{FF2B5EF4-FFF2-40B4-BE49-F238E27FC236}">
                <a16:creationId xmlns:a16="http://schemas.microsoft.com/office/drawing/2014/main" id="{F387AC7D-9CBF-464F-B263-DCA344CF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852738"/>
            <a:ext cx="7632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vi-VN" sz="2400" b="1">
                <a:latin typeface="Times New Roman" panose="02020603050405020304" pitchFamily="18" charset="0"/>
              </a:rPr>
              <a:t>(N</a:t>
            </a:r>
            <a:r>
              <a:rPr lang="en-US" altLang="vi-VN" sz="2400" b="1" baseline="-25000">
                <a:latin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</a:rPr>
              <a:t>)</a:t>
            </a:r>
            <a:r>
              <a:rPr lang="en-US" altLang="vi-VN" sz="2400" b="1" baseline="-25000">
                <a:latin typeface="Times New Roman" panose="02020603050405020304" pitchFamily="18" charset="0"/>
              </a:rPr>
              <a:t>CL</a:t>
            </a:r>
            <a:r>
              <a:rPr lang="en-US" altLang="vi-VN" sz="2400" b="1">
                <a:latin typeface="Times New Roman" panose="02020603050405020304" pitchFamily="18" charset="0"/>
              </a:rPr>
              <a:t>: số (mili) đương lượng của X còn lại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</a:rPr>
              <a:t>     (N</a:t>
            </a:r>
            <a:r>
              <a:rPr lang="en-US" altLang="vi-VN" sz="2400" b="1" baseline="-25000">
                <a:latin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</a:rPr>
              <a:t>)</a:t>
            </a:r>
            <a:r>
              <a:rPr lang="en-US" altLang="vi-VN" sz="2400" b="1" baseline="-25000">
                <a:latin typeface="Times New Roman" panose="02020603050405020304" pitchFamily="18" charset="0"/>
              </a:rPr>
              <a:t>T </a:t>
            </a:r>
            <a:r>
              <a:rPr lang="en-US" altLang="vi-VN" sz="2400" b="1">
                <a:latin typeface="Times New Roman" panose="02020603050405020304" pitchFamily="18" charset="0"/>
              </a:rPr>
              <a:t>: số (mili) đương lượng của C dùng thừa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</a:rPr>
              <a:t>     (N</a:t>
            </a:r>
            <a:r>
              <a:rPr lang="en-US" altLang="vi-VN" sz="2400" b="1" baseline="-25000">
                <a:latin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</a:rPr>
              <a:t>)</a:t>
            </a:r>
            <a:r>
              <a:rPr lang="en-US" altLang="vi-VN" sz="2400" b="1" baseline="-25000">
                <a:latin typeface="Times New Roman" panose="02020603050405020304" pitchFamily="18" charset="0"/>
              </a:rPr>
              <a:t> 0</a:t>
            </a:r>
            <a:r>
              <a:rPr lang="en-US" altLang="vi-VN" sz="2400" b="1">
                <a:latin typeface="Times New Roman" panose="02020603050405020304" pitchFamily="18" charset="0"/>
              </a:rPr>
              <a:t>  : số (mili) đương lượng của X ban đầu </a:t>
            </a:r>
          </a:p>
        </p:txBody>
      </p:sp>
      <p:graphicFrame>
        <p:nvGraphicFramePr>
          <p:cNvPr id="184337" name="Object 17">
            <a:extLst>
              <a:ext uri="{FF2B5EF4-FFF2-40B4-BE49-F238E27FC236}">
                <a16:creationId xmlns:a16="http://schemas.microsoft.com/office/drawing/2014/main" id="{205B81FA-A032-477C-B299-84FDEEBD7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373688"/>
          <a:ext cx="28638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8" imgW="1307532" imgH="431613" progId="Equation.3">
                  <p:embed/>
                </p:oleObj>
              </mc:Choice>
              <mc:Fallback>
                <p:oleObj name="Equation" r:id="rId8" imgW="1307532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73688"/>
                        <a:ext cx="2863850" cy="9540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8" name="Object 18">
            <a:extLst>
              <a:ext uri="{FF2B5EF4-FFF2-40B4-BE49-F238E27FC236}">
                <a16:creationId xmlns:a16="http://schemas.microsoft.com/office/drawing/2014/main" id="{C0BE0700-CE8D-4582-B455-533598379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300663"/>
          <a:ext cx="27924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0" imgW="1129810" imgH="431613" progId="Equation.3">
                  <p:embed/>
                </p:oleObj>
              </mc:Choice>
              <mc:Fallback>
                <p:oleObj name="Equation" r:id="rId10" imgW="1129810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300663"/>
                        <a:ext cx="2792412" cy="10763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9" name="Rectangle 19">
            <a:extLst>
              <a:ext uri="{FF2B5EF4-FFF2-40B4-BE49-F238E27FC236}">
                <a16:creationId xmlns:a16="http://schemas.microsoft.com/office/drawing/2014/main" id="{DB6C089C-B10A-48F3-8806-3130526A9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589588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endParaRPr lang="en-US" altLang="vi-VN" sz="2400" b="1">
              <a:latin typeface="Times New Roman" panose="02020603050405020304" pitchFamily="18" charset="0"/>
            </a:endParaRPr>
          </a:p>
        </p:txBody>
      </p:sp>
      <p:sp>
        <p:nvSpPr>
          <p:cNvPr id="184340" name="AutoShape 20">
            <a:extLst>
              <a:ext uri="{FF2B5EF4-FFF2-40B4-BE49-F238E27FC236}">
                <a16:creationId xmlns:a16="http://schemas.microsoft.com/office/drawing/2014/main" id="{01BFFD40-83B8-4D91-A677-F13ABC2C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XÁC ĐỊNH SAI SỐ CHỈ THỊ</a:t>
            </a:r>
          </a:p>
        </p:txBody>
      </p:sp>
      <p:sp>
        <p:nvSpPr>
          <p:cNvPr id="184341" name="AutoShape 21">
            <a:extLst>
              <a:ext uri="{FF2B5EF4-FFF2-40B4-BE49-F238E27FC236}">
                <a16:creationId xmlns:a16="http://schemas.microsoft.com/office/drawing/2014/main" id="{81067F13-4EDA-475A-9BDD-6947703B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908050"/>
            <a:ext cx="4608513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từ định nghĩa</a:t>
            </a:r>
            <a:r>
              <a:rPr lang="en-US" altLang="vi-VN" sz="2800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42" name="AutoShape 22">
            <a:extLst>
              <a:ext uri="{FF2B5EF4-FFF2-40B4-BE49-F238E27FC236}">
                <a16:creationId xmlns:a16="http://schemas.microsoft.com/office/drawing/2014/main" id="{F97DB8C6-08C4-4704-A110-D32B63746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21163"/>
            <a:ext cx="8135937" cy="9366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 altLang="vi-VN" sz="2400" b="1">
                <a:latin typeface="Times New Roman" panose="02020603050405020304" pitchFamily="18" charset="0"/>
              </a:rPr>
              <a:t>số (mili) đương lượng của X 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hoặc của C được tính </a:t>
            </a:r>
          </a:p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trên 1000ml: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9" grpId="0"/>
      <p:bldP spid="184331" grpId="0"/>
      <p:bldP spid="184339" grpId="0"/>
      <p:bldP spid="184340" grpId="0" animBg="1"/>
      <p:bldP spid="184341" grpId="0" animBg="1"/>
      <p:bldP spid="1843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8" name="AutoShape 10">
            <a:extLst>
              <a:ext uri="{FF2B5EF4-FFF2-40B4-BE49-F238E27FC236}">
                <a16:creationId xmlns:a16="http://schemas.microsoft.com/office/drawing/2014/main" id="{BF29C498-999D-4798-944C-F3B2D71E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từ F </a:t>
            </a:r>
            <a:endParaRPr lang="en-US" altLang="vi-VN" sz="2800" b="1">
              <a:cs typeface="Times New Roman" panose="02020603050405020304" pitchFamily="18" charset="0"/>
            </a:endParaRPr>
          </a:p>
        </p:txBody>
      </p:sp>
      <p:sp>
        <p:nvSpPr>
          <p:cNvPr id="252939" name="AutoShape 11">
            <a:extLst>
              <a:ext uri="{FF2B5EF4-FFF2-40B4-BE49-F238E27FC236}">
                <a16:creationId xmlns:a16="http://schemas.microsoft.com/office/drawing/2014/main" id="{185FC304-BAB5-4F9B-B2C8-9D3949F7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132013"/>
            <a:ext cx="3960813" cy="10080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∆% còn được tính từ  F với</a:t>
            </a:r>
          </a:p>
          <a:p>
            <a:pPr algn="ctr" eaLnBrk="1" hangingPunct="1"/>
            <a:endParaRPr lang="en-US" altLang="vi-VN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52940" name="Object 12">
            <a:extLst>
              <a:ext uri="{FF2B5EF4-FFF2-40B4-BE49-F238E27FC236}">
                <a16:creationId xmlns:a16="http://schemas.microsoft.com/office/drawing/2014/main" id="{19F60437-4BD4-4A9D-974E-EA30D248F24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364163" y="2133600"/>
          <a:ext cx="16557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723586" imgH="431613" progId="Equation.3">
                  <p:embed/>
                </p:oleObj>
              </mc:Choice>
              <mc:Fallback>
                <p:oleObj name="Equation" r:id="rId4" imgW="723586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133600"/>
                        <a:ext cx="1655762" cy="9874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42" name="Rectangle 14">
            <a:extLst>
              <a:ext uri="{FF2B5EF4-FFF2-40B4-BE49-F238E27FC236}">
                <a16:creationId xmlns:a16="http://schemas.microsoft.com/office/drawing/2014/main" id="{CDF13FE1-134F-4167-A2BB-DBC32B597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73463"/>
            <a:ext cx="741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: số (mili) đương l</a:t>
            </a:r>
            <a:r>
              <a:rPr lang="en-US" altLang="vi-VN" sz="2400" b="1">
                <a:latin typeface="Times New Roman" panose="02020603050405020304" pitchFamily="18" charset="0"/>
              </a:rPr>
              <a:t>ượng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thuốc thử C đã dùng tại thời điểm đang xét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số (mili) đương l</a:t>
            </a:r>
            <a:r>
              <a:rPr lang="en-US" altLang="vi-VN" sz="2400" b="1">
                <a:latin typeface="Times New Roman" panose="02020603050405020304" pitchFamily="18" charset="0"/>
              </a:rPr>
              <a:t>ượng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của X ban đầu</a:t>
            </a:r>
          </a:p>
        </p:txBody>
      </p:sp>
      <p:sp>
        <p:nvSpPr>
          <p:cNvPr id="14342" name="AutoShape 15">
            <a:extLst>
              <a:ext uri="{FF2B5EF4-FFF2-40B4-BE49-F238E27FC236}">
                <a16:creationId xmlns:a16="http://schemas.microsoft.com/office/drawing/2014/main" id="{5B401D7C-32A9-4F02-9983-6342A140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XÁC ĐỊNH SAI SỐ CHỈ THỊ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2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2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2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2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2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2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8" grpId="0" animBg="1"/>
      <p:bldP spid="2529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3" name="Rectangle 7">
            <a:extLst>
              <a:ext uri="{FF2B5EF4-FFF2-40B4-BE49-F238E27FC236}">
                <a16:creationId xmlns:a16="http://schemas.microsoft.com/office/drawing/2014/main" id="{9AA6FA9E-A8D6-4163-8C7D-9F66F215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5327650" cy="2282825"/>
          </a:xfrm>
          <a:prstGeom prst="rect">
            <a:avLst/>
          </a:prstGeom>
          <a:solidFill>
            <a:srgbClr val="D6F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8001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2573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7145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1717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905500" algn="l"/>
              </a:tabLs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Times New Roman" panose="02020603050405020304" pitchFamily="18" charset="0"/>
              <a:buAutoNum type="arabicParenR"/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Tại thời điểm đang xét, nếu 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F thì  (N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=1  và </a:t>
            </a:r>
          </a:p>
          <a:p>
            <a:pPr eaLnBrk="1" hangingPunct="1">
              <a:buClr>
                <a:schemeClr val="tx1"/>
              </a:buClr>
              <a:buFont typeface="Times New Roman" panose="02020603050405020304" pitchFamily="18" charset="0"/>
              <a:buNone/>
            </a:pP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-Tại điểm tương đương	   	: F = 1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-Trước điểm tương đương   : F &lt; 1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Sau điểm tương đương 	: F &gt; 1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2)       </a:t>
            </a:r>
            <a:r>
              <a:rPr lang="en-US" altLang="vi-VN" sz="24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∆% = [F – 1] x 100 %	</a:t>
            </a:r>
            <a:endParaRPr lang="en-US" altLang="vi-VN" sz="2400" b="1">
              <a:solidFill>
                <a:srgbClr val="993300"/>
              </a:solidFill>
              <a:cs typeface="Times New Roman" panose="02020603050405020304" pitchFamily="18" charset="0"/>
            </a:endParaRPr>
          </a:p>
        </p:txBody>
      </p:sp>
      <p:sp>
        <p:nvSpPr>
          <p:cNvPr id="188424" name="Freeform 8">
            <a:extLst>
              <a:ext uri="{FF2B5EF4-FFF2-40B4-BE49-F238E27FC236}">
                <a16:creationId xmlns:a16="http://schemas.microsoft.com/office/drawing/2014/main" id="{6C202BDC-0139-4228-9753-A9301A9713B7}"/>
              </a:ext>
            </a:extLst>
          </p:cNvPr>
          <p:cNvSpPr>
            <a:spLocks/>
          </p:cNvSpPr>
          <p:nvPr/>
        </p:nvSpPr>
        <p:spPr bwMode="auto">
          <a:xfrm>
            <a:off x="6664325" y="4548188"/>
            <a:ext cx="1111250" cy="1657350"/>
          </a:xfrm>
          <a:custGeom>
            <a:avLst/>
            <a:gdLst>
              <a:gd name="T0" fmla="*/ 754398 w 1065"/>
              <a:gd name="T1" fmla="*/ 441195 h 1589"/>
              <a:gd name="T2" fmla="*/ 945345 w 1065"/>
              <a:gd name="T3" fmla="*/ 1049273 h 1589"/>
              <a:gd name="T4" fmla="*/ 1040297 w 1065"/>
              <a:gd name="T5" fmla="*/ 1350704 h 1589"/>
              <a:gd name="T6" fmla="*/ 1086208 w 1065"/>
              <a:gd name="T7" fmla="*/ 1500898 h 1589"/>
              <a:gd name="T8" fmla="*/ 1111250 w 1065"/>
              <a:gd name="T9" fmla="*/ 1581210 h 1589"/>
              <a:gd name="T10" fmla="*/ 1111250 w 1065"/>
              <a:gd name="T11" fmla="*/ 1621888 h 1589"/>
              <a:gd name="T12" fmla="*/ 1100816 w 1065"/>
              <a:gd name="T13" fmla="*/ 1636490 h 1589"/>
              <a:gd name="T14" fmla="*/ 1090381 w 1065"/>
              <a:gd name="T15" fmla="*/ 1652135 h 1589"/>
              <a:gd name="T16" fmla="*/ 1075773 w 1065"/>
              <a:gd name="T17" fmla="*/ 1657350 h 1589"/>
              <a:gd name="T18" fmla="*/ 34433 w 1065"/>
              <a:gd name="T19" fmla="*/ 1657350 h 1589"/>
              <a:gd name="T20" fmla="*/ 30259 w 1065"/>
              <a:gd name="T21" fmla="*/ 1657350 h 1589"/>
              <a:gd name="T22" fmla="*/ 25042 w 1065"/>
              <a:gd name="T23" fmla="*/ 1652135 h 1589"/>
              <a:gd name="T24" fmla="*/ 19825 w 1065"/>
              <a:gd name="T25" fmla="*/ 1646920 h 1589"/>
              <a:gd name="T26" fmla="*/ 14608 w 1065"/>
              <a:gd name="T27" fmla="*/ 1641705 h 1589"/>
              <a:gd name="T28" fmla="*/ 9391 w 1065"/>
              <a:gd name="T29" fmla="*/ 1631275 h 1589"/>
              <a:gd name="T30" fmla="*/ 9391 w 1065"/>
              <a:gd name="T31" fmla="*/ 1627103 h 1589"/>
              <a:gd name="T32" fmla="*/ 4174 w 1065"/>
              <a:gd name="T33" fmla="*/ 1616672 h 1589"/>
              <a:gd name="T34" fmla="*/ 0 w 1065"/>
              <a:gd name="T35" fmla="*/ 1602070 h 1589"/>
              <a:gd name="T36" fmla="*/ 4174 w 1065"/>
              <a:gd name="T37" fmla="*/ 1581210 h 1589"/>
              <a:gd name="T38" fmla="*/ 25042 w 1065"/>
              <a:gd name="T39" fmla="*/ 1500898 h 1589"/>
              <a:gd name="T40" fmla="*/ 69910 w 1065"/>
              <a:gd name="T41" fmla="*/ 1350704 h 1589"/>
              <a:gd name="T42" fmla="*/ 165905 w 1065"/>
              <a:gd name="T43" fmla="*/ 1049273 h 1589"/>
              <a:gd name="T44" fmla="*/ 346418 w 1065"/>
              <a:gd name="T45" fmla="*/ 441195 h 1589"/>
              <a:gd name="T46" fmla="*/ 346418 w 1065"/>
              <a:gd name="T47" fmla="*/ 437023 h 1589"/>
              <a:gd name="T48" fmla="*/ 351635 w 1065"/>
              <a:gd name="T49" fmla="*/ 371313 h 1589"/>
              <a:gd name="T50" fmla="*/ 351635 w 1065"/>
              <a:gd name="T51" fmla="*/ 366098 h 1589"/>
              <a:gd name="T52" fmla="*/ 351635 w 1065"/>
              <a:gd name="T53" fmla="*/ 366098 h 1589"/>
              <a:gd name="T54" fmla="*/ 351635 w 1065"/>
              <a:gd name="T55" fmla="*/ 190872 h 1589"/>
              <a:gd name="T56" fmla="*/ 351635 w 1065"/>
              <a:gd name="T57" fmla="*/ 100129 h 1589"/>
              <a:gd name="T58" fmla="*/ 351635 w 1065"/>
              <a:gd name="T59" fmla="*/ 59452 h 1589"/>
              <a:gd name="T60" fmla="*/ 346418 w 1065"/>
              <a:gd name="T61" fmla="*/ 44850 h 1589"/>
              <a:gd name="T62" fmla="*/ 341201 w 1065"/>
              <a:gd name="T63" fmla="*/ 30247 h 1589"/>
              <a:gd name="T64" fmla="*/ 331810 w 1065"/>
              <a:gd name="T65" fmla="*/ 14602 h 1589"/>
              <a:gd name="T66" fmla="*/ 331810 w 1065"/>
              <a:gd name="T67" fmla="*/ 14602 h 1589"/>
              <a:gd name="T68" fmla="*/ 331810 w 1065"/>
              <a:gd name="T69" fmla="*/ 9387 h 1589"/>
              <a:gd name="T70" fmla="*/ 337027 w 1065"/>
              <a:gd name="T71" fmla="*/ 9387 h 1589"/>
              <a:gd name="T72" fmla="*/ 337027 w 1065"/>
              <a:gd name="T73" fmla="*/ 4172 h 1589"/>
              <a:gd name="T74" fmla="*/ 341201 w 1065"/>
              <a:gd name="T75" fmla="*/ 4172 h 1589"/>
              <a:gd name="T76" fmla="*/ 346418 w 1065"/>
              <a:gd name="T77" fmla="*/ 0 h 1589"/>
              <a:gd name="T78" fmla="*/ 351635 w 1065"/>
              <a:gd name="T79" fmla="*/ 0 h 1589"/>
              <a:gd name="T80" fmla="*/ 356852 w 1065"/>
              <a:gd name="T81" fmla="*/ 0 h 1589"/>
              <a:gd name="T82" fmla="*/ 553016 w 1065"/>
              <a:gd name="T83" fmla="*/ 0 h 1589"/>
              <a:gd name="T84" fmla="*/ 754398 w 1065"/>
              <a:gd name="T85" fmla="*/ 0 h 1589"/>
              <a:gd name="T86" fmla="*/ 758572 w 1065"/>
              <a:gd name="T87" fmla="*/ 0 h 1589"/>
              <a:gd name="T88" fmla="*/ 769006 w 1065"/>
              <a:gd name="T89" fmla="*/ 4172 h 1589"/>
              <a:gd name="T90" fmla="*/ 774223 w 1065"/>
              <a:gd name="T91" fmla="*/ 9387 h 1589"/>
              <a:gd name="T92" fmla="*/ 774223 w 1065"/>
              <a:gd name="T93" fmla="*/ 14602 h 1589"/>
              <a:gd name="T94" fmla="*/ 763789 w 1065"/>
              <a:gd name="T95" fmla="*/ 30247 h 1589"/>
              <a:gd name="T96" fmla="*/ 754398 w 1065"/>
              <a:gd name="T97" fmla="*/ 44850 h 1589"/>
              <a:gd name="T98" fmla="*/ 749181 w 1065"/>
              <a:gd name="T99" fmla="*/ 59452 h 1589"/>
              <a:gd name="T100" fmla="*/ 749181 w 1065"/>
              <a:gd name="T101" fmla="*/ 100129 h 1589"/>
              <a:gd name="T102" fmla="*/ 749181 w 1065"/>
              <a:gd name="T103" fmla="*/ 190872 h 1589"/>
              <a:gd name="T104" fmla="*/ 749181 w 1065"/>
              <a:gd name="T105" fmla="*/ 366098 h 1589"/>
              <a:gd name="T106" fmla="*/ 754398 w 1065"/>
              <a:gd name="T107" fmla="*/ 431808 h 1589"/>
              <a:gd name="T108" fmla="*/ 754398 w 1065"/>
              <a:gd name="T109" fmla="*/ 441195 h 1589"/>
              <a:gd name="T110" fmla="*/ 754398 w 1065"/>
              <a:gd name="T111" fmla="*/ 441195 h 158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65" h="1589">
                <a:moveTo>
                  <a:pt x="723" y="423"/>
                </a:moveTo>
                <a:lnTo>
                  <a:pt x="906" y="1006"/>
                </a:lnTo>
                <a:lnTo>
                  <a:pt x="997" y="1295"/>
                </a:lnTo>
                <a:lnTo>
                  <a:pt x="1041" y="1439"/>
                </a:lnTo>
                <a:lnTo>
                  <a:pt x="1065" y="1516"/>
                </a:lnTo>
                <a:lnTo>
                  <a:pt x="1065" y="1555"/>
                </a:lnTo>
                <a:lnTo>
                  <a:pt x="1055" y="1569"/>
                </a:lnTo>
                <a:lnTo>
                  <a:pt x="1045" y="1584"/>
                </a:lnTo>
                <a:lnTo>
                  <a:pt x="1031" y="1589"/>
                </a:lnTo>
                <a:lnTo>
                  <a:pt x="33" y="1589"/>
                </a:lnTo>
                <a:lnTo>
                  <a:pt x="29" y="1589"/>
                </a:lnTo>
                <a:lnTo>
                  <a:pt x="24" y="1584"/>
                </a:lnTo>
                <a:lnTo>
                  <a:pt x="19" y="1579"/>
                </a:lnTo>
                <a:lnTo>
                  <a:pt x="14" y="1574"/>
                </a:lnTo>
                <a:lnTo>
                  <a:pt x="9" y="1564"/>
                </a:lnTo>
                <a:lnTo>
                  <a:pt x="9" y="1560"/>
                </a:lnTo>
                <a:lnTo>
                  <a:pt x="4" y="1550"/>
                </a:lnTo>
                <a:lnTo>
                  <a:pt x="0" y="1536"/>
                </a:lnTo>
                <a:lnTo>
                  <a:pt x="4" y="1516"/>
                </a:lnTo>
                <a:lnTo>
                  <a:pt x="24" y="1439"/>
                </a:lnTo>
                <a:lnTo>
                  <a:pt x="67" y="1295"/>
                </a:lnTo>
                <a:lnTo>
                  <a:pt x="159" y="1006"/>
                </a:lnTo>
                <a:lnTo>
                  <a:pt x="332" y="423"/>
                </a:lnTo>
                <a:lnTo>
                  <a:pt x="332" y="419"/>
                </a:lnTo>
                <a:lnTo>
                  <a:pt x="337" y="356"/>
                </a:lnTo>
                <a:lnTo>
                  <a:pt x="337" y="351"/>
                </a:lnTo>
                <a:lnTo>
                  <a:pt x="337" y="183"/>
                </a:lnTo>
                <a:lnTo>
                  <a:pt x="337" y="96"/>
                </a:lnTo>
                <a:lnTo>
                  <a:pt x="337" y="57"/>
                </a:lnTo>
                <a:lnTo>
                  <a:pt x="332" y="43"/>
                </a:lnTo>
                <a:lnTo>
                  <a:pt x="327" y="29"/>
                </a:lnTo>
                <a:lnTo>
                  <a:pt x="318" y="14"/>
                </a:lnTo>
                <a:lnTo>
                  <a:pt x="318" y="9"/>
                </a:lnTo>
                <a:lnTo>
                  <a:pt x="323" y="9"/>
                </a:lnTo>
                <a:lnTo>
                  <a:pt x="323" y="4"/>
                </a:lnTo>
                <a:lnTo>
                  <a:pt x="327" y="4"/>
                </a:lnTo>
                <a:lnTo>
                  <a:pt x="332" y="0"/>
                </a:lnTo>
                <a:lnTo>
                  <a:pt x="337" y="0"/>
                </a:lnTo>
                <a:lnTo>
                  <a:pt x="342" y="0"/>
                </a:lnTo>
                <a:lnTo>
                  <a:pt x="530" y="0"/>
                </a:lnTo>
                <a:lnTo>
                  <a:pt x="723" y="0"/>
                </a:lnTo>
                <a:lnTo>
                  <a:pt x="727" y="0"/>
                </a:lnTo>
                <a:lnTo>
                  <a:pt x="737" y="4"/>
                </a:lnTo>
                <a:lnTo>
                  <a:pt x="742" y="9"/>
                </a:lnTo>
                <a:lnTo>
                  <a:pt x="742" y="14"/>
                </a:lnTo>
                <a:lnTo>
                  <a:pt x="732" y="29"/>
                </a:lnTo>
                <a:lnTo>
                  <a:pt x="723" y="43"/>
                </a:lnTo>
                <a:lnTo>
                  <a:pt x="718" y="57"/>
                </a:lnTo>
                <a:lnTo>
                  <a:pt x="718" y="96"/>
                </a:lnTo>
                <a:lnTo>
                  <a:pt x="718" y="183"/>
                </a:lnTo>
                <a:lnTo>
                  <a:pt x="718" y="351"/>
                </a:lnTo>
                <a:lnTo>
                  <a:pt x="723" y="414"/>
                </a:lnTo>
                <a:lnTo>
                  <a:pt x="723" y="423"/>
                </a:lnTo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188425" name="Freeform 9">
            <a:extLst>
              <a:ext uri="{FF2B5EF4-FFF2-40B4-BE49-F238E27FC236}">
                <a16:creationId xmlns:a16="http://schemas.microsoft.com/office/drawing/2014/main" id="{7EFEE598-7FA5-4D04-BA3A-BFF44D9595B7}"/>
              </a:ext>
            </a:extLst>
          </p:cNvPr>
          <p:cNvSpPr>
            <a:spLocks/>
          </p:cNvSpPr>
          <p:nvPr/>
        </p:nvSpPr>
        <p:spPr bwMode="auto">
          <a:xfrm>
            <a:off x="6664325" y="5862638"/>
            <a:ext cx="1111250" cy="341312"/>
          </a:xfrm>
          <a:custGeom>
            <a:avLst/>
            <a:gdLst>
              <a:gd name="T0" fmla="*/ 1025689 w 1065"/>
              <a:gd name="T1" fmla="*/ 0 h 328"/>
              <a:gd name="T2" fmla="*/ 1086208 w 1065"/>
              <a:gd name="T3" fmla="*/ 185224 h 328"/>
              <a:gd name="T4" fmla="*/ 1111250 w 1065"/>
              <a:gd name="T5" fmla="*/ 265349 h 328"/>
              <a:gd name="T6" fmla="*/ 1111250 w 1065"/>
              <a:gd name="T7" fmla="*/ 305932 h 328"/>
              <a:gd name="T8" fmla="*/ 1100816 w 1065"/>
              <a:gd name="T9" fmla="*/ 320500 h 328"/>
              <a:gd name="T10" fmla="*/ 1090381 w 1065"/>
              <a:gd name="T11" fmla="*/ 336109 h 328"/>
              <a:gd name="T12" fmla="*/ 1075773 w 1065"/>
              <a:gd name="T13" fmla="*/ 341312 h 328"/>
              <a:gd name="T14" fmla="*/ 34433 w 1065"/>
              <a:gd name="T15" fmla="*/ 341312 h 328"/>
              <a:gd name="T16" fmla="*/ 30259 w 1065"/>
              <a:gd name="T17" fmla="*/ 341312 h 328"/>
              <a:gd name="T18" fmla="*/ 25042 w 1065"/>
              <a:gd name="T19" fmla="*/ 336109 h 328"/>
              <a:gd name="T20" fmla="*/ 19825 w 1065"/>
              <a:gd name="T21" fmla="*/ 330906 h 328"/>
              <a:gd name="T22" fmla="*/ 14608 w 1065"/>
              <a:gd name="T23" fmla="*/ 325703 h 328"/>
              <a:gd name="T24" fmla="*/ 9391 w 1065"/>
              <a:gd name="T25" fmla="*/ 315297 h 328"/>
              <a:gd name="T26" fmla="*/ 9391 w 1065"/>
              <a:gd name="T27" fmla="*/ 311135 h 328"/>
              <a:gd name="T28" fmla="*/ 4174 w 1065"/>
              <a:gd name="T29" fmla="*/ 300729 h 328"/>
              <a:gd name="T30" fmla="*/ 0 w 1065"/>
              <a:gd name="T31" fmla="*/ 286161 h 328"/>
              <a:gd name="T32" fmla="*/ 4174 w 1065"/>
              <a:gd name="T33" fmla="*/ 265349 h 328"/>
              <a:gd name="T34" fmla="*/ 25042 w 1065"/>
              <a:gd name="T35" fmla="*/ 185224 h 328"/>
              <a:gd name="T36" fmla="*/ 85561 w 1065"/>
              <a:gd name="T37" fmla="*/ 0 h 328"/>
              <a:gd name="T38" fmla="*/ 1025689 w 1065"/>
              <a:gd name="T39" fmla="*/ 0 h 3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65" h="328">
                <a:moveTo>
                  <a:pt x="983" y="0"/>
                </a:moveTo>
                <a:lnTo>
                  <a:pt x="1041" y="178"/>
                </a:lnTo>
                <a:lnTo>
                  <a:pt x="1065" y="255"/>
                </a:lnTo>
                <a:lnTo>
                  <a:pt x="1065" y="294"/>
                </a:lnTo>
                <a:lnTo>
                  <a:pt x="1055" y="308"/>
                </a:lnTo>
                <a:lnTo>
                  <a:pt x="1045" y="323"/>
                </a:lnTo>
                <a:lnTo>
                  <a:pt x="1031" y="328"/>
                </a:lnTo>
                <a:lnTo>
                  <a:pt x="33" y="328"/>
                </a:lnTo>
                <a:lnTo>
                  <a:pt x="29" y="328"/>
                </a:lnTo>
                <a:lnTo>
                  <a:pt x="24" y="323"/>
                </a:lnTo>
                <a:lnTo>
                  <a:pt x="19" y="318"/>
                </a:lnTo>
                <a:lnTo>
                  <a:pt x="14" y="313"/>
                </a:lnTo>
                <a:lnTo>
                  <a:pt x="9" y="303"/>
                </a:lnTo>
                <a:lnTo>
                  <a:pt x="9" y="299"/>
                </a:lnTo>
                <a:lnTo>
                  <a:pt x="4" y="289"/>
                </a:lnTo>
                <a:lnTo>
                  <a:pt x="0" y="275"/>
                </a:lnTo>
                <a:lnTo>
                  <a:pt x="4" y="255"/>
                </a:lnTo>
                <a:lnTo>
                  <a:pt x="24" y="178"/>
                </a:lnTo>
                <a:lnTo>
                  <a:pt x="82" y="0"/>
                </a:lnTo>
                <a:lnTo>
                  <a:pt x="983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88426" name="Group 10">
            <a:extLst>
              <a:ext uri="{FF2B5EF4-FFF2-40B4-BE49-F238E27FC236}">
                <a16:creationId xmlns:a16="http://schemas.microsoft.com/office/drawing/2014/main" id="{2078DE57-8F92-46F6-8767-754685ED443A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3956050"/>
            <a:ext cx="171450" cy="520700"/>
            <a:chOff x="1573" y="2721"/>
            <a:chExt cx="108" cy="328"/>
          </a:xfrm>
        </p:grpSpPr>
        <p:sp>
          <p:nvSpPr>
            <p:cNvPr id="16397" name="Freeform 11">
              <a:extLst>
                <a:ext uri="{FF2B5EF4-FFF2-40B4-BE49-F238E27FC236}">
                  <a16:creationId xmlns:a16="http://schemas.microsoft.com/office/drawing/2014/main" id="{D3200149-B501-4430-8A48-3F56F2D03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2721"/>
              <a:ext cx="44" cy="137"/>
            </a:xfrm>
            <a:custGeom>
              <a:avLst/>
              <a:gdLst>
                <a:gd name="T0" fmla="*/ 15 w 221"/>
                <a:gd name="T1" fmla="*/ 0 h 687"/>
                <a:gd name="T2" fmla="*/ 15 w 221"/>
                <a:gd name="T3" fmla="*/ 0 h 687"/>
                <a:gd name="T4" fmla="*/ 16 w 221"/>
                <a:gd name="T5" fmla="*/ 1 h 687"/>
                <a:gd name="T6" fmla="*/ 19 w 221"/>
                <a:gd name="T7" fmla="*/ 7 h 687"/>
                <a:gd name="T8" fmla="*/ 23 w 221"/>
                <a:gd name="T9" fmla="*/ 14 h 687"/>
                <a:gd name="T10" fmla="*/ 25 w 221"/>
                <a:gd name="T11" fmla="*/ 21 h 687"/>
                <a:gd name="T12" fmla="*/ 32 w 221"/>
                <a:gd name="T13" fmla="*/ 35 h 687"/>
                <a:gd name="T14" fmla="*/ 37 w 221"/>
                <a:gd name="T15" fmla="*/ 51 h 687"/>
                <a:gd name="T16" fmla="*/ 38 w 221"/>
                <a:gd name="T17" fmla="*/ 60 h 687"/>
                <a:gd name="T18" fmla="*/ 41 w 221"/>
                <a:gd name="T19" fmla="*/ 71 h 687"/>
                <a:gd name="T20" fmla="*/ 42 w 221"/>
                <a:gd name="T21" fmla="*/ 88 h 687"/>
                <a:gd name="T22" fmla="*/ 42 w 221"/>
                <a:gd name="T23" fmla="*/ 97 h 687"/>
                <a:gd name="T24" fmla="*/ 44 w 221"/>
                <a:gd name="T25" fmla="*/ 108 h 687"/>
                <a:gd name="T26" fmla="*/ 42 w 221"/>
                <a:gd name="T27" fmla="*/ 117 h 687"/>
                <a:gd name="T28" fmla="*/ 41 w 221"/>
                <a:gd name="T29" fmla="*/ 125 h 687"/>
                <a:gd name="T30" fmla="*/ 38 w 221"/>
                <a:gd name="T31" fmla="*/ 130 h 687"/>
                <a:gd name="T32" fmla="*/ 34 w 221"/>
                <a:gd name="T33" fmla="*/ 134 h 687"/>
                <a:gd name="T34" fmla="*/ 29 w 221"/>
                <a:gd name="T35" fmla="*/ 137 h 687"/>
                <a:gd name="T36" fmla="*/ 24 w 221"/>
                <a:gd name="T37" fmla="*/ 137 h 687"/>
                <a:gd name="T38" fmla="*/ 20 w 221"/>
                <a:gd name="T39" fmla="*/ 135 h 687"/>
                <a:gd name="T40" fmla="*/ 16 w 221"/>
                <a:gd name="T41" fmla="*/ 132 h 687"/>
                <a:gd name="T42" fmla="*/ 12 w 221"/>
                <a:gd name="T43" fmla="*/ 125 h 687"/>
                <a:gd name="T44" fmla="*/ 8 w 221"/>
                <a:gd name="T45" fmla="*/ 118 h 687"/>
                <a:gd name="T46" fmla="*/ 5 w 221"/>
                <a:gd name="T47" fmla="*/ 109 h 687"/>
                <a:gd name="T48" fmla="*/ 2 w 221"/>
                <a:gd name="T49" fmla="*/ 100 h 687"/>
                <a:gd name="T50" fmla="*/ 2 w 221"/>
                <a:gd name="T51" fmla="*/ 91 h 687"/>
                <a:gd name="T52" fmla="*/ 0 w 221"/>
                <a:gd name="T53" fmla="*/ 76 h 687"/>
                <a:gd name="T54" fmla="*/ 1 w 221"/>
                <a:gd name="T55" fmla="*/ 62 h 687"/>
                <a:gd name="T56" fmla="*/ 2 w 221"/>
                <a:gd name="T57" fmla="*/ 45 h 687"/>
                <a:gd name="T58" fmla="*/ 4 w 221"/>
                <a:gd name="T59" fmla="*/ 30 h 687"/>
                <a:gd name="T60" fmla="*/ 7 w 221"/>
                <a:gd name="T61" fmla="*/ 19 h 687"/>
                <a:gd name="T62" fmla="*/ 8 w 221"/>
                <a:gd name="T63" fmla="*/ 10 h 687"/>
                <a:gd name="T64" fmla="*/ 11 w 221"/>
                <a:gd name="T65" fmla="*/ 4 h 687"/>
                <a:gd name="T66" fmla="*/ 13 w 221"/>
                <a:gd name="T67" fmla="*/ 2 h 687"/>
                <a:gd name="T68" fmla="*/ 12 w 221"/>
                <a:gd name="T69" fmla="*/ 0 h 6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" h="687">
                  <a:moveTo>
                    <a:pt x="62" y="0"/>
                  </a:moveTo>
                  <a:lnTo>
                    <a:pt x="73" y="0"/>
                  </a:lnTo>
                  <a:lnTo>
                    <a:pt x="82" y="7"/>
                  </a:lnTo>
                  <a:lnTo>
                    <a:pt x="91" y="16"/>
                  </a:lnTo>
                  <a:lnTo>
                    <a:pt x="93" y="34"/>
                  </a:lnTo>
                  <a:lnTo>
                    <a:pt x="104" y="53"/>
                  </a:lnTo>
                  <a:lnTo>
                    <a:pt x="115" y="69"/>
                  </a:lnTo>
                  <a:lnTo>
                    <a:pt x="126" y="87"/>
                  </a:lnTo>
                  <a:lnTo>
                    <a:pt x="128" y="105"/>
                  </a:lnTo>
                  <a:lnTo>
                    <a:pt x="148" y="142"/>
                  </a:lnTo>
                  <a:lnTo>
                    <a:pt x="161" y="176"/>
                  </a:lnTo>
                  <a:lnTo>
                    <a:pt x="173" y="222"/>
                  </a:lnTo>
                  <a:lnTo>
                    <a:pt x="186" y="258"/>
                  </a:lnTo>
                  <a:lnTo>
                    <a:pt x="188" y="285"/>
                  </a:lnTo>
                  <a:lnTo>
                    <a:pt x="190" y="303"/>
                  </a:lnTo>
                  <a:lnTo>
                    <a:pt x="201" y="331"/>
                  </a:lnTo>
                  <a:lnTo>
                    <a:pt x="204" y="358"/>
                  </a:lnTo>
                  <a:lnTo>
                    <a:pt x="208" y="412"/>
                  </a:lnTo>
                  <a:lnTo>
                    <a:pt x="210" y="440"/>
                  </a:lnTo>
                  <a:lnTo>
                    <a:pt x="213" y="467"/>
                  </a:lnTo>
                  <a:lnTo>
                    <a:pt x="213" y="487"/>
                  </a:lnTo>
                  <a:lnTo>
                    <a:pt x="217" y="514"/>
                  </a:lnTo>
                  <a:lnTo>
                    <a:pt x="219" y="541"/>
                  </a:lnTo>
                  <a:lnTo>
                    <a:pt x="221" y="560"/>
                  </a:lnTo>
                  <a:lnTo>
                    <a:pt x="213" y="587"/>
                  </a:lnTo>
                  <a:lnTo>
                    <a:pt x="215" y="607"/>
                  </a:lnTo>
                  <a:lnTo>
                    <a:pt x="208" y="625"/>
                  </a:lnTo>
                  <a:lnTo>
                    <a:pt x="199" y="645"/>
                  </a:lnTo>
                  <a:lnTo>
                    <a:pt x="192" y="654"/>
                  </a:lnTo>
                  <a:lnTo>
                    <a:pt x="182" y="663"/>
                  </a:lnTo>
                  <a:lnTo>
                    <a:pt x="173" y="674"/>
                  </a:lnTo>
                  <a:lnTo>
                    <a:pt x="157" y="685"/>
                  </a:lnTo>
                  <a:lnTo>
                    <a:pt x="148" y="685"/>
                  </a:lnTo>
                  <a:lnTo>
                    <a:pt x="130" y="687"/>
                  </a:lnTo>
                  <a:lnTo>
                    <a:pt x="121" y="687"/>
                  </a:lnTo>
                  <a:lnTo>
                    <a:pt x="110" y="679"/>
                  </a:lnTo>
                  <a:lnTo>
                    <a:pt x="101" y="679"/>
                  </a:lnTo>
                  <a:lnTo>
                    <a:pt x="91" y="672"/>
                  </a:lnTo>
                  <a:lnTo>
                    <a:pt x="80" y="663"/>
                  </a:lnTo>
                  <a:lnTo>
                    <a:pt x="70" y="645"/>
                  </a:lnTo>
                  <a:lnTo>
                    <a:pt x="59" y="629"/>
                  </a:lnTo>
                  <a:lnTo>
                    <a:pt x="50" y="610"/>
                  </a:lnTo>
                  <a:lnTo>
                    <a:pt x="39" y="592"/>
                  </a:lnTo>
                  <a:lnTo>
                    <a:pt x="26" y="567"/>
                  </a:lnTo>
                  <a:lnTo>
                    <a:pt x="26" y="549"/>
                  </a:lnTo>
                  <a:lnTo>
                    <a:pt x="22" y="520"/>
                  </a:lnTo>
                  <a:lnTo>
                    <a:pt x="11" y="503"/>
                  </a:lnTo>
                  <a:lnTo>
                    <a:pt x="11" y="485"/>
                  </a:lnTo>
                  <a:lnTo>
                    <a:pt x="8" y="456"/>
                  </a:lnTo>
                  <a:lnTo>
                    <a:pt x="4" y="401"/>
                  </a:lnTo>
                  <a:lnTo>
                    <a:pt x="2" y="383"/>
                  </a:lnTo>
                  <a:lnTo>
                    <a:pt x="0" y="356"/>
                  </a:lnTo>
                  <a:lnTo>
                    <a:pt x="6" y="309"/>
                  </a:lnTo>
                  <a:lnTo>
                    <a:pt x="2" y="263"/>
                  </a:lnTo>
                  <a:lnTo>
                    <a:pt x="8" y="227"/>
                  </a:lnTo>
                  <a:lnTo>
                    <a:pt x="22" y="180"/>
                  </a:lnTo>
                  <a:lnTo>
                    <a:pt x="20" y="151"/>
                  </a:lnTo>
                  <a:lnTo>
                    <a:pt x="28" y="133"/>
                  </a:lnTo>
                  <a:lnTo>
                    <a:pt x="33" y="94"/>
                  </a:lnTo>
                  <a:lnTo>
                    <a:pt x="40" y="67"/>
                  </a:lnTo>
                  <a:lnTo>
                    <a:pt x="39" y="49"/>
                  </a:lnTo>
                  <a:lnTo>
                    <a:pt x="48" y="38"/>
                  </a:lnTo>
                  <a:lnTo>
                    <a:pt x="55" y="20"/>
                  </a:lnTo>
                  <a:lnTo>
                    <a:pt x="55" y="11"/>
                  </a:lnTo>
                  <a:lnTo>
                    <a:pt x="64" y="9"/>
                  </a:lnTo>
                  <a:lnTo>
                    <a:pt x="62" y="0"/>
                  </a:lnTo>
                </a:path>
              </a:pathLst>
            </a:custGeom>
            <a:solidFill>
              <a:schemeClr val="bg1"/>
            </a:solidFill>
            <a:ln w="12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6398" name="Freeform 12">
              <a:extLst>
                <a:ext uri="{FF2B5EF4-FFF2-40B4-BE49-F238E27FC236}">
                  <a16:creationId xmlns:a16="http://schemas.microsoft.com/office/drawing/2014/main" id="{1AF6E8AF-F12F-4C3F-9F19-4900AB4309A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573" y="2839"/>
              <a:ext cx="34" cy="106"/>
            </a:xfrm>
            <a:custGeom>
              <a:avLst/>
              <a:gdLst>
                <a:gd name="T0" fmla="*/ 11 w 221"/>
                <a:gd name="T1" fmla="*/ 0 h 687"/>
                <a:gd name="T2" fmla="*/ 11 w 221"/>
                <a:gd name="T3" fmla="*/ 0 h 687"/>
                <a:gd name="T4" fmla="*/ 13 w 221"/>
                <a:gd name="T5" fmla="*/ 1 h 687"/>
                <a:gd name="T6" fmla="*/ 14 w 221"/>
                <a:gd name="T7" fmla="*/ 5 h 687"/>
                <a:gd name="T8" fmla="*/ 18 w 221"/>
                <a:gd name="T9" fmla="*/ 11 h 687"/>
                <a:gd name="T10" fmla="*/ 20 w 221"/>
                <a:gd name="T11" fmla="*/ 16 h 687"/>
                <a:gd name="T12" fmla="*/ 25 w 221"/>
                <a:gd name="T13" fmla="*/ 27 h 687"/>
                <a:gd name="T14" fmla="*/ 29 w 221"/>
                <a:gd name="T15" fmla="*/ 40 h 687"/>
                <a:gd name="T16" fmla="*/ 29 w 221"/>
                <a:gd name="T17" fmla="*/ 47 h 687"/>
                <a:gd name="T18" fmla="*/ 31 w 221"/>
                <a:gd name="T19" fmla="*/ 55 h 687"/>
                <a:gd name="T20" fmla="*/ 32 w 221"/>
                <a:gd name="T21" fmla="*/ 68 h 687"/>
                <a:gd name="T22" fmla="*/ 33 w 221"/>
                <a:gd name="T23" fmla="*/ 75 h 687"/>
                <a:gd name="T24" fmla="*/ 34 w 221"/>
                <a:gd name="T25" fmla="*/ 83 h 687"/>
                <a:gd name="T26" fmla="*/ 33 w 221"/>
                <a:gd name="T27" fmla="*/ 91 h 687"/>
                <a:gd name="T28" fmla="*/ 32 w 221"/>
                <a:gd name="T29" fmla="*/ 96 h 687"/>
                <a:gd name="T30" fmla="*/ 30 w 221"/>
                <a:gd name="T31" fmla="*/ 101 h 687"/>
                <a:gd name="T32" fmla="*/ 27 w 221"/>
                <a:gd name="T33" fmla="*/ 104 h 687"/>
                <a:gd name="T34" fmla="*/ 23 w 221"/>
                <a:gd name="T35" fmla="*/ 106 h 687"/>
                <a:gd name="T36" fmla="*/ 19 w 221"/>
                <a:gd name="T37" fmla="*/ 106 h 687"/>
                <a:gd name="T38" fmla="*/ 16 w 221"/>
                <a:gd name="T39" fmla="*/ 105 h 687"/>
                <a:gd name="T40" fmla="*/ 12 w 221"/>
                <a:gd name="T41" fmla="*/ 102 h 687"/>
                <a:gd name="T42" fmla="*/ 9 w 221"/>
                <a:gd name="T43" fmla="*/ 97 h 687"/>
                <a:gd name="T44" fmla="*/ 6 w 221"/>
                <a:gd name="T45" fmla="*/ 91 h 687"/>
                <a:gd name="T46" fmla="*/ 4 w 221"/>
                <a:gd name="T47" fmla="*/ 85 h 687"/>
                <a:gd name="T48" fmla="*/ 2 w 221"/>
                <a:gd name="T49" fmla="*/ 78 h 687"/>
                <a:gd name="T50" fmla="*/ 1 w 221"/>
                <a:gd name="T51" fmla="*/ 70 h 687"/>
                <a:gd name="T52" fmla="*/ 0 w 221"/>
                <a:gd name="T53" fmla="*/ 59 h 687"/>
                <a:gd name="T54" fmla="*/ 1 w 221"/>
                <a:gd name="T55" fmla="*/ 48 h 687"/>
                <a:gd name="T56" fmla="*/ 1 w 221"/>
                <a:gd name="T57" fmla="*/ 35 h 687"/>
                <a:gd name="T58" fmla="*/ 3 w 221"/>
                <a:gd name="T59" fmla="*/ 23 h 687"/>
                <a:gd name="T60" fmla="*/ 5 w 221"/>
                <a:gd name="T61" fmla="*/ 15 h 687"/>
                <a:gd name="T62" fmla="*/ 6 w 221"/>
                <a:gd name="T63" fmla="*/ 8 h 687"/>
                <a:gd name="T64" fmla="*/ 8 w 221"/>
                <a:gd name="T65" fmla="*/ 3 h 687"/>
                <a:gd name="T66" fmla="*/ 10 w 221"/>
                <a:gd name="T67" fmla="*/ 1 h 687"/>
                <a:gd name="T68" fmla="*/ 10 w 221"/>
                <a:gd name="T69" fmla="*/ 0 h 6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" h="687">
                  <a:moveTo>
                    <a:pt x="62" y="0"/>
                  </a:moveTo>
                  <a:lnTo>
                    <a:pt x="73" y="0"/>
                  </a:lnTo>
                  <a:lnTo>
                    <a:pt x="82" y="7"/>
                  </a:lnTo>
                  <a:lnTo>
                    <a:pt x="91" y="16"/>
                  </a:lnTo>
                  <a:lnTo>
                    <a:pt x="93" y="34"/>
                  </a:lnTo>
                  <a:lnTo>
                    <a:pt x="104" y="53"/>
                  </a:lnTo>
                  <a:lnTo>
                    <a:pt x="115" y="69"/>
                  </a:lnTo>
                  <a:lnTo>
                    <a:pt x="126" y="87"/>
                  </a:lnTo>
                  <a:lnTo>
                    <a:pt x="128" y="105"/>
                  </a:lnTo>
                  <a:lnTo>
                    <a:pt x="148" y="142"/>
                  </a:lnTo>
                  <a:lnTo>
                    <a:pt x="161" y="176"/>
                  </a:lnTo>
                  <a:lnTo>
                    <a:pt x="173" y="222"/>
                  </a:lnTo>
                  <a:lnTo>
                    <a:pt x="186" y="258"/>
                  </a:lnTo>
                  <a:lnTo>
                    <a:pt x="188" y="285"/>
                  </a:lnTo>
                  <a:lnTo>
                    <a:pt x="190" y="303"/>
                  </a:lnTo>
                  <a:lnTo>
                    <a:pt x="201" y="331"/>
                  </a:lnTo>
                  <a:lnTo>
                    <a:pt x="204" y="358"/>
                  </a:lnTo>
                  <a:lnTo>
                    <a:pt x="208" y="412"/>
                  </a:lnTo>
                  <a:lnTo>
                    <a:pt x="210" y="440"/>
                  </a:lnTo>
                  <a:lnTo>
                    <a:pt x="213" y="467"/>
                  </a:lnTo>
                  <a:lnTo>
                    <a:pt x="213" y="487"/>
                  </a:lnTo>
                  <a:lnTo>
                    <a:pt x="217" y="514"/>
                  </a:lnTo>
                  <a:lnTo>
                    <a:pt x="219" y="541"/>
                  </a:lnTo>
                  <a:lnTo>
                    <a:pt x="221" y="560"/>
                  </a:lnTo>
                  <a:lnTo>
                    <a:pt x="213" y="587"/>
                  </a:lnTo>
                  <a:lnTo>
                    <a:pt x="215" y="607"/>
                  </a:lnTo>
                  <a:lnTo>
                    <a:pt x="208" y="625"/>
                  </a:lnTo>
                  <a:lnTo>
                    <a:pt x="199" y="645"/>
                  </a:lnTo>
                  <a:lnTo>
                    <a:pt x="192" y="654"/>
                  </a:lnTo>
                  <a:lnTo>
                    <a:pt x="182" y="663"/>
                  </a:lnTo>
                  <a:lnTo>
                    <a:pt x="173" y="674"/>
                  </a:lnTo>
                  <a:lnTo>
                    <a:pt x="157" y="685"/>
                  </a:lnTo>
                  <a:lnTo>
                    <a:pt x="148" y="685"/>
                  </a:lnTo>
                  <a:lnTo>
                    <a:pt x="130" y="687"/>
                  </a:lnTo>
                  <a:lnTo>
                    <a:pt x="121" y="687"/>
                  </a:lnTo>
                  <a:lnTo>
                    <a:pt x="110" y="679"/>
                  </a:lnTo>
                  <a:lnTo>
                    <a:pt x="101" y="679"/>
                  </a:lnTo>
                  <a:lnTo>
                    <a:pt x="91" y="672"/>
                  </a:lnTo>
                  <a:lnTo>
                    <a:pt x="80" y="663"/>
                  </a:lnTo>
                  <a:lnTo>
                    <a:pt x="70" y="645"/>
                  </a:lnTo>
                  <a:lnTo>
                    <a:pt x="59" y="629"/>
                  </a:lnTo>
                  <a:lnTo>
                    <a:pt x="50" y="610"/>
                  </a:lnTo>
                  <a:lnTo>
                    <a:pt x="39" y="592"/>
                  </a:lnTo>
                  <a:lnTo>
                    <a:pt x="26" y="567"/>
                  </a:lnTo>
                  <a:lnTo>
                    <a:pt x="26" y="549"/>
                  </a:lnTo>
                  <a:lnTo>
                    <a:pt x="22" y="520"/>
                  </a:lnTo>
                  <a:lnTo>
                    <a:pt x="11" y="503"/>
                  </a:lnTo>
                  <a:lnTo>
                    <a:pt x="11" y="485"/>
                  </a:lnTo>
                  <a:lnTo>
                    <a:pt x="8" y="456"/>
                  </a:lnTo>
                  <a:lnTo>
                    <a:pt x="4" y="401"/>
                  </a:lnTo>
                  <a:lnTo>
                    <a:pt x="2" y="383"/>
                  </a:lnTo>
                  <a:lnTo>
                    <a:pt x="0" y="356"/>
                  </a:lnTo>
                  <a:lnTo>
                    <a:pt x="6" y="309"/>
                  </a:lnTo>
                  <a:lnTo>
                    <a:pt x="2" y="263"/>
                  </a:lnTo>
                  <a:lnTo>
                    <a:pt x="8" y="227"/>
                  </a:lnTo>
                  <a:lnTo>
                    <a:pt x="22" y="180"/>
                  </a:lnTo>
                  <a:lnTo>
                    <a:pt x="20" y="151"/>
                  </a:lnTo>
                  <a:lnTo>
                    <a:pt x="28" y="133"/>
                  </a:lnTo>
                  <a:lnTo>
                    <a:pt x="33" y="94"/>
                  </a:lnTo>
                  <a:lnTo>
                    <a:pt x="40" y="67"/>
                  </a:lnTo>
                  <a:lnTo>
                    <a:pt x="39" y="49"/>
                  </a:lnTo>
                  <a:lnTo>
                    <a:pt x="48" y="38"/>
                  </a:lnTo>
                  <a:lnTo>
                    <a:pt x="55" y="20"/>
                  </a:lnTo>
                  <a:lnTo>
                    <a:pt x="55" y="11"/>
                  </a:lnTo>
                  <a:lnTo>
                    <a:pt x="64" y="9"/>
                  </a:lnTo>
                  <a:lnTo>
                    <a:pt x="62" y="0"/>
                  </a:lnTo>
                </a:path>
              </a:pathLst>
            </a:custGeom>
            <a:solidFill>
              <a:schemeClr val="bg1"/>
            </a:solidFill>
            <a:ln w="12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6399" name="Freeform 13">
              <a:extLst>
                <a:ext uri="{FF2B5EF4-FFF2-40B4-BE49-F238E27FC236}">
                  <a16:creationId xmlns:a16="http://schemas.microsoft.com/office/drawing/2014/main" id="{DB724C0F-6AF6-4E5A-9328-0AC55810A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" y="2912"/>
              <a:ext cx="44" cy="137"/>
            </a:xfrm>
            <a:custGeom>
              <a:avLst/>
              <a:gdLst>
                <a:gd name="T0" fmla="*/ 15 w 221"/>
                <a:gd name="T1" fmla="*/ 0 h 687"/>
                <a:gd name="T2" fmla="*/ 15 w 221"/>
                <a:gd name="T3" fmla="*/ 0 h 687"/>
                <a:gd name="T4" fmla="*/ 16 w 221"/>
                <a:gd name="T5" fmla="*/ 1 h 687"/>
                <a:gd name="T6" fmla="*/ 19 w 221"/>
                <a:gd name="T7" fmla="*/ 7 h 687"/>
                <a:gd name="T8" fmla="*/ 23 w 221"/>
                <a:gd name="T9" fmla="*/ 14 h 687"/>
                <a:gd name="T10" fmla="*/ 25 w 221"/>
                <a:gd name="T11" fmla="*/ 21 h 687"/>
                <a:gd name="T12" fmla="*/ 32 w 221"/>
                <a:gd name="T13" fmla="*/ 35 h 687"/>
                <a:gd name="T14" fmla="*/ 37 w 221"/>
                <a:gd name="T15" fmla="*/ 51 h 687"/>
                <a:gd name="T16" fmla="*/ 38 w 221"/>
                <a:gd name="T17" fmla="*/ 60 h 687"/>
                <a:gd name="T18" fmla="*/ 41 w 221"/>
                <a:gd name="T19" fmla="*/ 71 h 687"/>
                <a:gd name="T20" fmla="*/ 42 w 221"/>
                <a:gd name="T21" fmla="*/ 88 h 687"/>
                <a:gd name="T22" fmla="*/ 42 w 221"/>
                <a:gd name="T23" fmla="*/ 97 h 687"/>
                <a:gd name="T24" fmla="*/ 44 w 221"/>
                <a:gd name="T25" fmla="*/ 108 h 687"/>
                <a:gd name="T26" fmla="*/ 42 w 221"/>
                <a:gd name="T27" fmla="*/ 117 h 687"/>
                <a:gd name="T28" fmla="*/ 41 w 221"/>
                <a:gd name="T29" fmla="*/ 125 h 687"/>
                <a:gd name="T30" fmla="*/ 38 w 221"/>
                <a:gd name="T31" fmla="*/ 130 h 687"/>
                <a:gd name="T32" fmla="*/ 34 w 221"/>
                <a:gd name="T33" fmla="*/ 134 h 687"/>
                <a:gd name="T34" fmla="*/ 29 w 221"/>
                <a:gd name="T35" fmla="*/ 137 h 687"/>
                <a:gd name="T36" fmla="*/ 24 w 221"/>
                <a:gd name="T37" fmla="*/ 137 h 687"/>
                <a:gd name="T38" fmla="*/ 20 w 221"/>
                <a:gd name="T39" fmla="*/ 135 h 687"/>
                <a:gd name="T40" fmla="*/ 16 w 221"/>
                <a:gd name="T41" fmla="*/ 132 h 687"/>
                <a:gd name="T42" fmla="*/ 12 w 221"/>
                <a:gd name="T43" fmla="*/ 125 h 687"/>
                <a:gd name="T44" fmla="*/ 8 w 221"/>
                <a:gd name="T45" fmla="*/ 118 h 687"/>
                <a:gd name="T46" fmla="*/ 5 w 221"/>
                <a:gd name="T47" fmla="*/ 109 h 687"/>
                <a:gd name="T48" fmla="*/ 2 w 221"/>
                <a:gd name="T49" fmla="*/ 100 h 687"/>
                <a:gd name="T50" fmla="*/ 2 w 221"/>
                <a:gd name="T51" fmla="*/ 91 h 687"/>
                <a:gd name="T52" fmla="*/ 0 w 221"/>
                <a:gd name="T53" fmla="*/ 76 h 687"/>
                <a:gd name="T54" fmla="*/ 1 w 221"/>
                <a:gd name="T55" fmla="*/ 62 h 687"/>
                <a:gd name="T56" fmla="*/ 2 w 221"/>
                <a:gd name="T57" fmla="*/ 45 h 687"/>
                <a:gd name="T58" fmla="*/ 4 w 221"/>
                <a:gd name="T59" fmla="*/ 30 h 687"/>
                <a:gd name="T60" fmla="*/ 7 w 221"/>
                <a:gd name="T61" fmla="*/ 19 h 687"/>
                <a:gd name="T62" fmla="*/ 8 w 221"/>
                <a:gd name="T63" fmla="*/ 10 h 687"/>
                <a:gd name="T64" fmla="*/ 11 w 221"/>
                <a:gd name="T65" fmla="*/ 4 h 687"/>
                <a:gd name="T66" fmla="*/ 13 w 221"/>
                <a:gd name="T67" fmla="*/ 2 h 687"/>
                <a:gd name="T68" fmla="*/ 12 w 221"/>
                <a:gd name="T69" fmla="*/ 0 h 6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" h="687">
                  <a:moveTo>
                    <a:pt x="62" y="0"/>
                  </a:moveTo>
                  <a:lnTo>
                    <a:pt x="73" y="0"/>
                  </a:lnTo>
                  <a:lnTo>
                    <a:pt x="82" y="7"/>
                  </a:lnTo>
                  <a:lnTo>
                    <a:pt x="91" y="16"/>
                  </a:lnTo>
                  <a:lnTo>
                    <a:pt x="93" y="34"/>
                  </a:lnTo>
                  <a:lnTo>
                    <a:pt x="104" y="53"/>
                  </a:lnTo>
                  <a:lnTo>
                    <a:pt x="115" y="69"/>
                  </a:lnTo>
                  <a:lnTo>
                    <a:pt x="126" y="87"/>
                  </a:lnTo>
                  <a:lnTo>
                    <a:pt x="128" y="105"/>
                  </a:lnTo>
                  <a:lnTo>
                    <a:pt x="148" y="142"/>
                  </a:lnTo>
                  <a:lnTo>
                    <a:pt x="161" y="176"/>
                  </a:lnTo>
                  <a:lnTo>
                    <a:pt x="173" y="222"/>
                  </a:lnTo>
                  <a:lnTo>
                    <a:pt x="186" y="258"/>
                  </a:lnTo>
                  <a:lnTo>
                    <a:pt x="188" y="285"/>
                  </a:lnTo>
                  <a:lnTo>
                    <a:pt x="190" y="303"/>
                  </a:lnTo>
                  <a:lnTo>
                    <a:pt x="201" y="331"/>
                  </a:lnTo>
                  <a:lnTo>
                    <a:pt x="204" y="358"/>
                  </a:lnTo>
                  <a:lnTo>
                    <a:pt x="208" y="412"/>
                  </a:lnTo>
                  <a:lnTo>
                    <a:pt x="210" y="440"/>
                  </a:lnTo>
                  <a:lnTo>
                    <a:pt x="213" y="467"/>
                  </a:lnTo>
                  <a:lnTo>
                    <a:pt x="213" y="487"/>
                  </a:lnTo>
                  <a:lnTo>
                    <a:pt x="217" y="514"/>
                  </a:lnTo>
                  <a:lnTo>
                    <a:pt x="219" y="541"/>
                  </a:lnTo>
                  <a:lnTo>
                    <a:pt x="221" y="560"/>
                  </a:lnTo>
                  <a:lnTo>
                    <a:pt x="213" y="587"/>
                  </a:lnTo>
                  <a:lnTo>
                    <a:pt x="215" y="607"/>
                  </a:lnTo>
                  <a:lnTo>
                    <a:pt x="208" y="625"/>
                  </a:lnTo>
                  <a:lnTo>
                    <a:pt x="199" y="645"/>
                  </a:lnTo>
                  <a:lnTo>
                    <a:pt x="192" y="654"/>
                  </a:lnTo>
                  <a:lnTo>
                    <a:pt x="182" y="663"/>
                  </a:lnTo>
                  <a:lnTo>
                    <a:pt x="173" y="674"/>
                  </a:lnTo>
                  <a:lnTo>
                    <a:pt x="157" y="685"/>
                  </a:lnTo>
                  <a:lnTo>
                    <a:pt x="148" y="685"/>
                  </a:lnTo>
                  <a:lnTo>
                    <a:pt x="130" y="687"/>
                  </a:lnTo>
                  <a:lnTo>
                    <a:pt x="121" y="687"/>
                  </a:lnTo>
                  <a:lnTo>
                    <a:pt x="110" y="679"/>
                  </a:lnTo>
                  <a:lnTo>
                    <a:pt x="101" y="679"/>
                  </a:lnTo>
                  <a:lnTo>
                    <a:pt x="91" y="672"/>
                  </a:lnTo>
                  <a:lnTo>
                    <a:pt x="80" y="663"/>
                  </a:lnTo>
                  <a:lnTo>
                    <a:pt x="70" y="645"/>
                  </a:lnTo>
                  <a:lnTo>
                    <a:pt x="59" y="629"/>
                  </a:lnTo>
                  <a:lnTo>
                    <a:pt x="50" y="610"/>
                  </a:lnTo>
                  <a:lnTo>
                    <a:pt x="39" y="592"/>
                  </a:lnTo>
                  <a:lnTo>
                    <a:pt x="26" y="567"/>
                  </a:lnTo>
                  <a:lnTo>
                    <a:pt x="26" y="549"/>
                  </a:lnTo>
                  <a:lnTo>
                    <a:pt x="22" y="520"/>
                  </a:lnTo>
                  <a:lnTo>
                    <a:pt x="11" y="503"/>
                  </a:lnTo>
                  <a:lnTo>
                    <a:pt x="11" y="485"/>
                  </a:lnTo>
                  <a:lnTo>
                    <a:pt x="8" y="456"/>
                  </a:lnTo>
                  <a:lnTo>
                    <a:pt x="4" y="401"/>
                  </a:lnTo>
                  <a:lnTo>
                    <a:pt x="2" y="383"/>
                  </a:lnTo>
                  <a:lnTo>
                    <a:pt x="0" y="356"/>
                  </a:lnTo>
                  <a:lnTo>
                    <a:pt x="6" y="309"/>
                  </a:lnTo>
                  <a:lnTo>
                    <a:pt x="2" y="263"/>
                  </a:lnTo>
                  <a:lnTo>
                    <a:pt x="8" y="227"/>
                  </a:lnTo>
                  <a:lnTo>
                    <a:pt x="22" y="180"/>
                  </a:lnTo>
                  <a:lnTo>
                    <a:pt x="20" y="151"/>
                  </a:lnTo>
                  <a:lnTo>
                    <a:pt x="28" y="133"/>
                  </a:lnTo>
                  <a:lnTo>
                    <a:pt x="33" y="94"/>
                  </a:lnTo>
                  <a:lnTo>
                    <a:pt x="40" y="67"/>
                  </a:lnTo>
                  <a:lnTo>
                    <a:pt x="39" y="49"/>
                  </a:lnTo>
                  <a:lnTo>
                    <a:pt x="48" y="38"/>
                  </a:lnTo>
                  <a:lnTo>
                    <a:pt x="55" y="20"/>
                  </a:lnTo>
                  <a:lnTo>
                    <a:pt x="55" y="11"/>
                  </a:lnTo>
                  <a:lnTo>
                    <a:pt x="64" y="9"/>
                  </a:lnTo>
                  <a:lnTo>
                    <a:pt x="62" y="0"/>
                  </a:lnTo>
                </a:path>
              </a:pathLst>
            </a:custGeom>
            <a:solidFill>
              <a:schemeClr val="bg1"/>
            </a:solidFill>
            <a:ln w="12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88430" name="AutoShape 14">
            <a:extLst>
              <a:ext uri="{FF2B5EF4-FFF2-40B4-BE49-F238E27FC236}">
                <a16:creationId xmlns:a16="http://schemas.microsoft.com/office/drawing/2014/main" id="{58160FAD-AC0E-4B36-BC9D-BBB6C9FD0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4149725"/>
            <a:ext cx="1333500" cy="1047750"/>
          </a:xfrm>
          <a:prstGeom prst="wedgeRectCallout">
            <a:avLst>
              <a:gd name="adj1" fmla="val -62264"/>
              <a:gd name="adj2" fmla="val 13318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b="1">
                <a:latin typeface="Times New Roman" panose="02020603050405020304" pitchFamily="18" charset="0"/>
              </a:rPr>
              <a:t>0,50</a:t>
            </a:r>
          </a:p>
          <a:p>
            <a:pPr algn="ctr" eaLnBrk="1" hangingPunct="1"/>
            <a:r>
              <a:rPr lang="en-US" altLang="vi-VN" b="1">
                <a:latin typeface="Times New Roman" panose="02020603050405020304" pitchFamily="18" charset="0"/>
              </a:rPr>
              <a:t>mđl X</a:t>
            </a:r>
            <a:endParaRPr lang="vi-VN" altLang="vi-VN" b="1">
              <a:latin typeface="Times New Roman" panose="02020603050405020304" pitchFamily="18" charset="0"/>
            </a:endParaRPr>
          </a:p>
        </p:txBody>
      </p:sp>
      <p:sp>
        <p:nvSpPr>
          <p:cNvPr id="188431" name="AutoShape 15">
            <a:extLst>
              <a:ext uri="{FF2B5EF4-FFF2-40B4-BE49-F238E27FC236}">
                <a16:creationId xmlns:a16="http://schemas.microsoft.com/office/drawing/2014/main" id="{11A4DBBE-8C2D-43E5-AE27-3778B998F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1092200"/>
            <a:ext cx="1117600" cy="863600"/>
          </a:xfrm>
          <a:prstGeom prst="wedgeRectCallout">
            <a:avLst>
              <a:gd name="adj1" fmla="val -84375"/>
              <a:gd name="adj2" fmla="val -2573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</a:rPr>
              <a:t>0,45 mđC</a:t>
            </a:r>
            <a:endParaRPr lang="vi-VN" altLang="vi-V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88432" name="Object 16">
            <a:extLst>
              <a:ext uri="{FF2B5EF4-FFF2-40B4-BE49-F238E27FC236}">
                <a16:creationId xmlns:a16="http://schemas.microsoft.com/office/drawing/2014/main" id="{B1851B84-F5BC-4960-B3A7-5D443E42D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7225" y="0"/>
          <a:ext cx="479425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ChemSketch" r:id="rId4" imgW="780288" imgH="6333744" progId="ACD.ChemSketch.20">
                  <p:embed/>
                </p:oleObj>
              </mc:Choice>
              <mc:Fallback>
                <p:oleObj name="ChemSketch" r:id="rId4" imgW="780288" imgH="6333744" progId="ACD.ChemSketch.2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0"/>
                        <a:ext cx="479425" cy="389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3" name="Object 17">
            <a:extLst>
              <a:ext uri="{FF2B5EF4-FFF2-40B4-BE49-F238E27FC236}">
                <a16:creationId xmlns:a16="http://schemas.microsoft.com/office/drawing/2014/main" id="{4F8BC0B6-FA1C-4A05-A375-0A52B8B1D6E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700338" y="1916113"/>
          <a:ext cx="34559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6" imgW="1600200" imgH="431800" progId="Equation.3">
                  <p:embed/>
                </p:oleObj>
              </mc:Choice>
              <mc:Fallback>
                <p:oleObj name="Equation" r:id="rId6" imgW="16002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16113"/>
                        <a:ext cx="3455987" cy="9350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9" name="AutoShape 23">
            <a:extLst>
              <a:ext uri="{FF2B5EF4-FFF2-40B4-BE49-F238E27FC236}">
                <a16:creationId xmlns:a16="http://schemas.microsoft.com/office/drawing/2014/main" id="{8025BC72-07CA-4791-B0FC-9C394367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997200"/>
            <a:ext cx="3240088" cy="7191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lvl="1" algn="ctr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NHẬN XÉT:</a:t>
            </a:r>
          </a:p>
        </p:txBody>
      </p:sp>
      <p:sp>
        <p:nvSpPr>
          <p:cNvPr id="16395" name="AutoShape 24">
            <a:extLst>
              <a:ext uri="{FF2B5EF4-FFF2-40B4-BE49-F238E27FC236}">
                <a16:creationId xmlns:a16="http://schemas.microsoft.com/office/drawing/2014/main" id="{A3CEDD04-D683-45E3-9C45-5086426F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836613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từ F </a:t>
            </a:r>
            <a:endParaRPr lang="en-US" altLang="vi-VN" sz="2800" b="1">
              <a:cs typeface="Times New Roman" panose="02020603050405020304" pitchFamily="18" charset="0"/>
            </a:endParaRPr>
          </a:p>
        </p:txBody>
      </p:sp>
      <p:sp>
        <p:nvSpPr>
          <p:cNvPr id="16396" name="AutoShape 25">
            <a:extLst>
              <a:ext uri="{FF2B5EF4-FFF2-40B4-BE49-F238E27FC236}">
                <a16:creationId xmlns:a16="http://schemas.microsoft.com/office/drawing/2014/main" id="{747EE85F-71B4-438B-83B3-C3634CDE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71438"/>
            <a:ext cx="6659562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XÁC ĐỊNH SAI SỐ CHỈ THỊ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51445E-7 L -2.77778E-6 0.2372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8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8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8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0" grpId="0" animBg="1"/>
      <p:bldP spid="188431" grpId="0" animBg="1"/>
      <p:bldP spid="1884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AutoShape 3">
            <a:extLst>
              <a:ext uri="{FF2B5EF4-FFF2-40B4-BE49-F238E27FC236}">
                <a16:creationId xmlns:a16="http://schemas.microsoft.com/office/drawing/2014/main" id="{D80142A4-B104-4470-8231-3614B5CB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908050"/>
            <a:ext cx="5329238" cy="433388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sai số chỉ thị bằng cách giải hệ PT</a:t>
            </a:r>
            <a:endParaRPr lang="en-US" alt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52" name="AutoShape 4">
            <a:extLst>
              <a:ext uri="{FF2B5EF4-FFF2-40B4-BE49-F238E27FC236}">
                <a16:creationId xmlns:a16="http://schemas.microsoft.com/office/drawing/2014/main" id="{16BD1111-1C4F-4595-BEB6-DA7BBE4B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557338"/>
            <a:ext cx="6769100" cy="16557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 PT tính sai số chỉ thị được suy từ PT đường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chuẩn độ tương ứng; nếu đường chuẩn độ có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nhiều bước nhảy, sai số chuẩn độ của từng nấc sẽ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xác định từ PT đường chuẩn độ của nấc đó</a:t>
            </a:r>
          </a:p>
        </p:txBody>
      </p:sp>
      <p:sp>
        <p:nvSpPr>
          <p:cNvPr id="258056" name="AutoShape 8">
            <a:extLst>
              <a:ext uri="{FF2B5EF4-FFF2-40B4-BE49-F238E27FC236}">
                <a16:creationId xmlns:a16="http://schemas.microsoft.com/office/drawing/2014/main" id="{DBE9D9E1-12FE-4A03-8524-DFFD51061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57563"/>
            <a:ext cx="6769100" cy="71913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Sai số chuẩn độ của nấc thứ i ( 1&lt; i &lt; n):</a:t>
            </a:r>
          </a:p>
        </p:txBody>
      </p:sp>
      <p:graphicFrame>
        <p:nvGraphicFramePr>
          <p:cNvPr id="258057" name="Object 9">
            <a:extLst>
              <a:ext uri="{FF2B5EF4-FFF2-40B4-BE49-F238E27FC236}">
                <a16:creationId xmlns:a16="http://schemas.microsoft.com/office/drawing/2014/main" id="{2EB80E35-259F-4361-8EC2-2226B836672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276600" y="4102100"/>
          <a:ext cx="24479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4" imgW="1231366" imgH="393529" progId="Equation.3">
                  <p:embed/>
                </p:oleObj>
              </mc:Choice>
              <mc:Fallback>
                <p:oleObj name="Equation" r:id="rId4" imgW="1231366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02100"/>
                        <a:ext cx="2447925" cy="7826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8" name="AutoShape 10">
            <a:extLst>
              <a:ext uri="{FF2B5EF4-FFF2-40B4-BE49-F238E27FC236}">
                <a16:creationId xmlns:a16="http://schemas.microsoft.com/office/drawing/2014/main" id="{5DE31E10-AD13-4EA4-AB25-2F1EC9FC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941888"/>
            <a:ext cx="6985000" cy="517525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sai số chỉ thị từ các biểu thức trực tiếp</a:t>
            </a:r>
            <a:endParaRPr lang="en-US" altLang="vi-VN" sz="2800" b="1">
              <a:cs typeface="Times New Roman" panose="02020603050405020304" pitchFamily="18" charset="0"/>
            </a:endParaRPr>
          </a:p>
        </p:txBody>
      </p:sp>
      <p:sp>
        <p:nvSpPr>
          <p:cNvPr id="258059" name="AutoShape 11">
            <a:extLst>
              <a:ext uri="{FF2B5EF4-FFF2-40B4-BE49-F238E27FC236}">
                <a16:creationId xmlns:a16="http://schemas.microsoft.com/office/drawing/2014/main" id="{B5179C92-FA12-43B3-A9FC-12408850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5545138"/>
            <a:ext cx="6769100" cy="10080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Trong đa số các trường hợp, các biểu thức được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thường chỉ mang tính gần đúng 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  <p:sp>
        <p:nvSpPr>
          <p:cNvPr id="18440" name="AutoShape 12">
            <a:extLst>
              <a:ext uri="{FF2B5EF4-FFF2-40B4-BE49-F238E27FC236}">
                <a16:creationId xmlns:a16="http://schemas.microsoft.com/office/drawing/2014/main" id="{51690F36-0349-4B0F-A80D-62D33743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XÁC ĐỊNH SAI SỐ CHỈ THỊ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/>
      <p:bldP spid="258052" grpId="0" animBg="1"/>
      <p:bldP spid="258056" grpId="0" animBg="1"/>
      <p:bldP spid="258058" grpId="0" animBg="1"/>
      <p:bldP spid="2580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AutoShape 2">
            <a:extLst>
              <a:ext uri="{FF2B5EF4-FFF2-40B4-BE49-F238E27FC236}">
                <a16:creationId xmlns:a16="http://schemas.microsoft.com/office/drawing/2014/main" id="{EBFC4A5D-810D-4B72-9E2A-83B0F4E1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559675" cy="6492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Arial" panose="020B0604020202020204" pitchFamily="34" charset="0"/>
              </a:rPr>
              <a:t> SAI SỐ CHỈ THỊ CỦA HỆ OXY HÓA KHỬ</a:t>
            </a:r>
          </a:p>
        </p:txBody>
      </p:sp>
      <p:sp>
        <p:nvSpPr>
          <p:cNvPr id="260099" name="AutoShape 3">
            <a:extLst>
              <a:ext uri="{FF2B5EF4-FFF2-40B4-BE49-F238E27FC236}">
                <a16:creationId xmlns:a16="http://schemas.microsoft.com/office/drawing/2014/main" id="{DD255031-EEEB-42A1-8CB8-9F5537F9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08050"/>
            <a:ext cx="4608512" cy="431800"/>
          </a:xfrm>
          <a:prstGeom prst="roundRect">
            <a:avLst>
              <a:gd name="adj" fmla="val 16667"/>
            </a:avLst>
          </a:prstGeom>
          <a:solidFill>
            <a:srgbClr val="FFCDC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từ F</a:t>
            </a:r>
          </a:p>
        </p:txBody>
      </p:sp>
      <p:sp>
        <p:nvSpPr>
          <p:cNvPr id="260100" name="AutoShape 4">
            <a:extLst>
              <a:ext uri="{FF2B5EF4-FFF2-40B4-BE49-F238E27FC236}">
                <a16:creationId xmlns:a16="http://schemas.microsoft.com/office/drawing/2014/main" id="{3F68C276-C105-4397-98F0-AD5BD562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773238"/>
            <a:ext cx="7488238" cy="17287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Giả sử V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(ml) dung dịch X có nồng độ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chuẩn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độ bằng dung dịch C có nồng  độ C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Tại mỗi thời điểm 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, thể tích của dung dịch C đã sử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dụng được ký hiệu (V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vi-V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eaLnBrk="1" hangingPunct="1"/>
            <a:endParaRPr lang="en-US" altLang="vi-VN" sz="2400" b="1" baseline="-30000">
              <a:cs typeface="Times New Roman" panose="02020603050405020304" pitchFamily="18" charset="0"/>
            </a:endParaRPr>
          </a:p>
        </p:txBody>
      </p:sp>
      <p:graphicFrame>
        <p:nvGraphicFramePr>
          <p:cNvPr id="260105" name="Object 9">
            <a:extLst>
              <a:ext uri="{FF2B5EF4-FFF2-40B4-BE49-F238E27FC236}">
                <a16:creationId xmlns:a16="http://schemas.microsoft.com/office/drawing/2014/main" id="{76057C08-77FA-4137-BC02-7A1A092CC91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635375" y="3716338"/>
          <a:ext cx="15843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4" imgW="850531" imgH="431613" progId="Equation.3">
                  <p:embed/>
                </p:oleObj>
              </mc:Choice>
              <mc:Fallback>
                <p:oleObj name="Equation" r:id="rId4" imgW="850531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16338"/>
                        <a:ext cx="1584325" cy="8048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6" name="AutoShape 10">
            <a:extLst>
              <a:ext uri="{FF2B5EF4-FFF2-40B4-BE49-F238E27FC236}">
                <a16:creationId xmlns:a16="http://schemas.microsoft.com/office/drawing/2014/main" id="{3647F023-9579-48F6-B018-DE8C94C1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24400"/>
            <a:ext cx="7488238" cy="936625"/>
          </a:xfrm>
          <a:prstGeom prst="roundRect">
            <a:avLst>
              <a:gd name="adj" fmla="val 16667"/>
            </a:avLst>
          </a:prstGeom>
          <a:solidFill>
            <a:srgbClr val="D6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  được rút ra từ các biểu thức tính thế của DD trong </a:t>
            </a:r>
          </a:p>
          <a:p>
            <a:pPr eaLnBrk="1" hangingPunct="1"/>
            <a:r>
              <a:rPr lang="en-US" alt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cụ thể</a:t>
            </a:r>
            <a:endParaRPr lang="en-US" altLang="vi-VN" sz="2400" b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animBg="1"/>
      <p:bldP spid="260099" grpId="0" animBg="1"/>
      <p:bldP spid="260100" grpId="0" animBg="1"/>
      <p:bldP spid="26010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3141</Words>
  <Application>Microsoft Office PowerPoint</Application>
  <PresentationFormat>Trình chiếu Trên màn hình (4:3)</PresentationFormat>
  <Paragraphs>348</Paragraphs>
  <Slides>33</Slides>
  <Notes>33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2</vt:i4>
      </vt:variant>
      <vt:variant>
        <vt:lpstr>Tiêu đề Bản chiếu</vt:lpstr>
      </vt:variant>
      <vt:variant>
        <vt:i4>33</vt:i4>
      </vt:variant>
    </vt:vector>
  </HeadingPairs>
  <TitlesOfParts>
    <vt:vector size="43" baseType="lpstr">
      <vt:lpstr>VNI-Times</vt:lpstr>
      <vt:lpstr>Arial</vt:lpstr>
      <vt:lpstr>Wingdings</vt:lpstr>
      <vt:lpstr>Tahoma</vt:lpstr>
      <vt:lpstr>Times New Roman</vt:lpstr>
      <vt:lpstr>Symbol</vt:lpstr>
      <vt:lpstr>Arial Unicode MS</vt:lpstr>
      <vt:lpstr>Blends</vt:lpstr>
      <vt:lpstr>ACD/ChemSketch</vt:lpstr>
      <vt:lpstr>Microsoft Equation 3.0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 03 Nguyễn Đình Chiểu, Q1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7</dc:title>
  <dc:creator>Thu Van</dc:creator>
  <cp:lastModifiedBy>Thu Van Nguyen</cp:lastModifiedBy>
  <cp:revision>468</cp:revision>
  <dcterms:created xsi:type="dcterms:W3CDTF">2005-03-16T08:49:03Z</dcterms:created>
  <dcterms:modified xsi:type="dcterms:W3CDTF">2020-04-26T13:43:57Z</dcterms:modified>
</cp:coreProperties>
</file>