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84" r:id="rId2"/>
    <p:sldId id="283" r:id="rId3"/>
    <p:sldId id="282" r:id="rId4"/>
    <p:sldId id="285" r:id="rId5"/>
    <p:sldId id="287" r:id="rId6"/>
    <p:sldId id="286" r:id="rId7"/>
    <p:sldId id="289" r:id="rId8"/>
    <p:sldId id="290" r:id="rId9"/>
    <p:sldId id="291" r:id="rId10"/>
    <p:sldId id="314" r:id="rId11"/>
    <p:sldId id="303" r:id="rId12"/>
    <p:sldId id="292" r:id="rId13"/>
    <p:sldId id="304" r:id="rId14"/>
    <p:sldId id="305" r:id="rId15"/>
    <p:sldId id="306" r:id="rId16"/>
    <p:sldId id="320" r:id="rId17"/>
    <p:sldId id="293" r:id="rId18"/>
    <p:sldId id="313" r:id="rId19"/>
    <p:sldId id="296" r:id="rId20"/>
    <p:sldId id="315" r:id="rId21"/>
    <p:sldId id="298" r:id="rId22"/>
    <p:sldId id="299" r:id="rId23"/>
    <p:sldId id="300" r:id="rId24"/>
    <p:sldId id="301" r:id="rId25"/>
    <p:sldId id="312" r:id="rId26"/>
    <p:sldId id="307" r:id="rId27"/>
    <p:sldId id="297" r:id="rId28"/>
    <p:sldId id="330" r:id="rId29"/>
    <p:sldId id="318" r:id="rId30"/>
    <p:sldId id="317" r:id="rId31"/>
    <p:sldId id="322" r:id="rId32"/>
    <p:sldId id="323" r:id="rId33"/>
    <p:sldId id="324" r:id="rId34"/>
    <p:sldId id="325" r:id="rId35"/>
    <p:sldId id="327" r:id="rId36"/>
    <p:sldId id="326" r:id="rId37"/>
    <p:sldId id="319" r:id="rId38"/>
    <p:sldId id="328" r:id="rId39"/>
    <p:sldId id="329" r:id="rId40"/>
    <p:sldId id="331" r:id="rId41"/>
    <p:sldId id="332" r:id="rId42"/>
    <p:sldId id="333" r:id="rId43"/>
    <p:sldId id="334" r:id="rId44"/>
    <p:sldId id="33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3399"/>
    <a:srgbClr val="FF6600"/>
    <a:srgbClr val="009900"/>
    <a:srgbClr val="006666"/>
    <a:srgbClr val="0000FF"/>
    <a:srgbClr val="FF0066"/>
    <a:srgbClr val="99FF33"/>
    <a:srgbClr val="66FF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8AD881-6C3C-4299-A382-7CABFFCEF0AE}" type="datetimeFigureOut">
              <a:rPr lang="en-US" smtClean="0"/>
              <a:pPr/>
              <a:t>3/22/2014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9BE8A-EC39-427F-B41D-9DF74518A51F}" type="slidenum">
              <a:rPr lang="en-US" smtClean="0"/>
              <a:pPr/>
              <a:t>‹#›</a:t>
            </a:fld>
            <a:endParaRPr lang="en-US"/>
          </a:p>
        </p:txBody>
      </p:sp>
    </p:spTree>
    <p:extLst>
      <p:ext uri="{BB962C8B-B14F-4D97-AF65-F5344CB8AC3E}">
        <p14:creationId xmlns:p14="http://schemas.microsoft.com/office/powerpoint/2010/main" val="831326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09BE8A-EC39-427F-B41D-9DF74518A51F}" type="slidenum">
              <a:rPr lang="en-US" smtClean="0"/>
              <a:pPr/>
              <a:t>9</a:t>
            </a:fld>
            <a:endParaRPr lang="en-US"/>
          </a:p>
        </p:txBody>
      </p:sp>
    </p:spTree>
    <p:extLst>
      <p:ext uri="{BB962C8B-B14F-4D97-AF65-F5344CB8AC3E}">
        <p14:creationId xmlns:p14="http://schemas.microsoft.com/office/powerpoint/2010/main" val="154754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09BE8A-EC39-427F-B41D-9DF74518A51F}" type="slidenum">
              <a:rPr lang="en-US" smtClean="0"/>
              <a:pPr/>
              <a:t>10</a:t>
            </a:fld>
            <a:endParaRPr lang="en-US"/>
          </a:p>
        </p:txBody>
      </p:sp>
    </p:spTree>
    <p:extLst>
      <p:ext uri="{BB962C8B-B14F-4D97-AF65-F5344CB8AC3E}">
        <p14:creationId xmlns:p14="http://schemas.microsoft.com/office/powerpoint/2010/main" val="53109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09BE8A-EC39-427F-B41D-9DF74518A51F}" type="slidenum">
              <a:rPr lang="en-US" smtClean="0"/>
              <a:pPr/>
              <a:t>11</a:t>
            </a:fld>
            <a:endParaRPr lang="en-US"/>
          </a:p>
        </p:txBody>
      </p:sp>
    </p:spTree>
    <p:extLst>
      <p:ext uri="{BB962C8B-B14F-4D97-AF65-F5344CB8AC3E}">
        <p14:creationId xmlns:p14="http://schemas.microsoft.com/office/powerpoint/2010/main" val="267986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09BE8A-EC39-427F-B41D-9DF74518A51F}" type="slidenum">
              <a:rPr lang="en-US" smtClean="0"/>
              <a:pPr/>
              <a:t>13</a:t>
            </a:fld>
            <a:endParaRPr lang="en-US"/>
          </a:p>
        </p:txBody>
      </p:sp>
    </p:spTree>
    <p:extLst>
      <p:ext uri="{BB962C8B-B14F-4D97-AF65-F5344CB8AC3E}">
        <p14:creationId xmlns:p14="http://schemas.microsoft.com/office/powerpoint/2010/main" val="1598961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09BE8A-EC39-427F-B41D-9DF74518A51F}" type="slidenum">
              <a:rPr lang="en-US" smtClean="0"/>
              <a:pPr/>
              <a:t>37</a:t>
            </a:fld>
            <a:endParaRPr lang="en-US"/>
          </a:p>
        </p:txBody>
      </p:sp>
    </p:spTree>
    <p:extLst>
      <p:ext uri="{BB962C8B-B14F-4D97-AF65-F5344CB8AC3E}">
        <p14:creationId xmlns:p14="http://schemas.microsoft.com/office/powerpoint/2010/main" val="256393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09BE8A-EC39-427F-B41D-9DF74518A51F}" type="slidenum">
              <a:rPr lang="en-US" smtClean="0"/>
              <a:pPr/>
              <a:t>38</a:t>
            </a:fld>
            <a:endParaRPr lang="en-US"/>
          </a:p>
        </p:txBody>
      </p:sp>
    </p:spTree>
    <p:extLst>
      <p:ext uri="{BB962C8B-B14F-4D97-AF65-F5344CB8AC3E}">
        <p14:creationId xmlns:p14="http://schemas.microsoft.com/office/powerpoint/2010/main" val="988569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09BE8A-EC39-427F-B41D-9DF74518A51F}" type="slidenum">
              <a:rPr lang="en-US" smtClean="0"/>
              <a:pPr/>
              <a:t>39</a:t>
            </a:fld>
            <a:endParaRPr lang="en-US"/>
          </a:p>
        </p:txBody>
      </p:sp>
    </p:spTree>
    <p:extLst>
      <p:ext uri="{BB962C8B-B14F-4D97-AF65-F5344CB8AC3E}">
        <p14:creationId xmlns:p14="http://schemas.microsoft.com/office/powerpoint/2010/main" val="392899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8FD745-1820-422B-8E91-B8BE426EB8E5}" type="datetime1">
              <a:rPr lang="en-US" smtClean="0"/>
              <a:pPr/>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86F41E-4170-4E72-BF3A-07482046783E}" type="datetime1">
              <a:rPr lang="en-US" smtClean="0"/>
              <a:pPr/>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8893DB-17A6-4EF9-8B06-661575318D3A}" type="datetime1">
              <a:rPr lang="en-US" smtClean="0"/>
              <a:pPr/>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19CD8E-9ED8-49DD-8D8D-E51DEBC04D56}" type="datetime1">
              <a:rPr lang="en-US" smtClean="0"/>
              <a:pPr/>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0C0769-57DB-41A7-B260-369C87D0BBCF}" type="datetime1">
              <a:rPr lang="en-US" smtClean="0"/>
              <a:pPr/>
              <a:t>3/22/2014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61B3CB-6137-4362-9360-71338E66E455}" type="datetime1">
              <a:rPr lang="en-US" smtClean="0"/>
              <a:pPr/>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9B6A45-5A77-435C-98E3-0CF982A87FC1}" type="datetime1">
              <a:rPr lang="en-US" smtClean="0"/>
              <a:pPr/>
              <a:t>3/22/2014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B1CF89-400D-4512-A92F-A7A3E055194E}" type="datetime1">
              <a:rPr lang="en-US" smtClean="0"/>
              <a:pPr/>
              <a:t>3/22/2014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33BCB-48FC-447A-8CA3-3710080C71E3}" type="datetime1">
              <a:rPr lang="en-US" smtClean="0"/>
              <a:pPr/>
              <a:t>3/22/2014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52015-0048-4FD7-BBA8-73DA1D29179E}" type="datetime1">
              <a:rPr lang="en-US" smtClean="0"/>
              <a:pPr/>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76434-15C2-40BB-BE49-B513BB6719FA}" type="datetime1">
              <a:rPr lang="en-US" smtClean="0"/>
              <a:pPr/>
              <a:t>3/22/2014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05762-C891-4585-A291-5CEA996061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8E941-0B4C-4EC6-BDD5-C7A80DDD05A6}" type="datetime1">
              <a:rPr lang="en-US" smtClean="0"/>
              <a:pPr/>
              <a:t>3/22/2014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05762-C891-4585-A291-5CEA996061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1.wmf"/><Relationship Id="rId4"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33.png"/><Relationship Id="rId4" Type="http://schemas.openxmlformats.org/officeDocument/2006/relationships/image" Target="../media/image32.wmf"/></Relationships>
</file>

<file path=ppt/slides/_rels/slide15.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6.png"/><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4.wmf"/><Relationship Id="rId5" Type="http://schemas.openxmlformats.org/officeDocument/2006/relationships/oleObject" Target="../embeddings/oleObject28.bin"/><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3.wmf"/><Relationship Id="rId5" Type="http://schemas.openxmlformats.org/officeDocument/2006/relationships/oleObject" Target="../embeddings/oleObject31.bin"/><Relationship Id="rId4" Type="http://schemas.openxmlformats.org/officeDocument/2006/relationships/image" Target="../media/image4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jpeg"/><Relationship Id="rId5" Type="http://schemas.openxmlformats.org/officeDocument/2006/relationships/image" Target="../media/image49.gif"/><Relationship Id="rId4" Type="http://schemas.openxmlformats.org/officeDocument/2006/relationships/image" Target="../media/image48.jpe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jpeg"/><Relationship Id="rId2" Type="http://schemas.openxmlformats.org/officeDocument/2006/relationships/image" Target="../media/image51.jpeg"/><Relationship Id="rId1" Type="http://schemas.openxmlformats.org/officeDocument/2006/relationships/slideLayout" Target="../slideLayouts/slideLayout7.xml"/><Relationship Id="rId6" Type="http://schemas.openxmlformats.org/officeDocument/2006/relationships/image" Target="../media/image55.jpeg"/><Relationship Id="rId5" Type="http://schemas.openxmlformats.org/officeDocument/2006/relationships/image" Target="../media/image54.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image" Target="../media/image65.png"/><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68.wmf"/><Relationship Id="rId4" Type="http://schemas.openxmlformats.org/officeDocument/2006/relationships/oleObject" Target="../embeddings/oleObject33.bin"/></Relationships>
</file>

<file path=ppt/slides/_rels/slide3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oleObject" Target="../embeddings/oleObject34.bin"/><Relationship Id="rId7" Type="http://schemas.openxmlformats.org/officeDocument/2006/relationships/image" Target="../media/image72.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1.wmf"/><Relationship Id="rId5" Type="http://schemas.openxmlformats.org/officeDocument/2006/relationships/oleObject" Target="../embeddings/oleObject35.bin"/><Relationship Id="rId10" Type="http://schemas.openxmlformats.org/officeDocument/2006/relationships/image" Target="../media/image75.png"/><Relationship Id="rId4" Type="http://schemas.openxmlformats.org/officeDocument/2006/relationships/image" Target="../media/image70.wmf"/><Relationship Id="rId9" Type="http://schemas.openxmlformats.org/officeDocument/2006/relationships/image" Target="../media/image74.png"/></Relationships>
</file>

<file path=ppt/slides/_rels/slide37.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notesSlide" Target="../notesSlides/notesSlide5.xml"/><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3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9.gif"/><Relationship Id="rId2" Type="http://schemas.openxmlformats.org/officeDocument/2006/relationships/image" Target="../media/image88.gif"/><Relationship Id="rId1" Type="http://schemas.openxmlformats.org/officeDocument/2006/relationships/slideLayout" Target="../slideLayouts/slideLayout7.xml"/><Relationship Id="rId4" Type="http://schemas.openxmlformats.org/officeDocument/2006/relationships/image" Target="../media/image90.gif"/></Relationships>
</file>

<file path=ppt/slides/_rels/slide43.xml.rels><?xml version="1.0" encoding="UTF-8" standalone="yes"?>
<Relationships xmlns="http://schemas.openxmlformats.org/package/2006/relationships"><Relationship Id="rId3" Type="http://schemas.openxmlformats.org/officeDocument/2006/relationships/image" Target="../media/image92.gif"/><Relationship Id="rId2" Type="http://schemas.openxmlformats.org/officeDocument/2006/relationships/image" Target="../media/image9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1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17" Type="http://schemas.openxmlformats.org/officeDocument/2006/relationships/oleObject" Target="../embeddings/oleObject13.bin"/><Relationship Id="rId2" Type="http://schemas.openxmlformats.org/officeDocument/2006/relationships/slideLayout" Target="../slideLayouts/slideLayout7.xml"/><Relationship Id="rId16" Type="http://schemas.openxmlformats.org/officeDocument/2006/relationships/image" Target="../media/image13.wmf"/><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 Id="rId9"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21.wmf"/><Relationship Id="rId4"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762000"/>
            <a:ext cx="9144000" cy="2590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vi-VN" sz="5400" b="1" i="0" u="none" strike="noStrike" kern="1200" cap="none" spc="0" normalizeH="0" baseline="0" noProof="0" dirty="0" smtClean="0">
                <a:ln>
                  <a:noFill/>
                </a:ln>
                <a:solidFill>
                  <a:srgbClr val="00CC00"/>
                </a:solidFill>
                <a:effectLst/>
                <a:uLnTx/>
                <a:uFillTx/>
                <a:latin typeface="Arial" pitchFamily="34" charset="0"/>
                <a:ea typeface="+mj-ea"/>
                <a:cs typeface="Arial" pitchFamily="34" charset="0"/>
              </a:rPr>
              <a:t>Chương</a:t>
            </a:r>
            <a:r>
              <a:rPr kumimoji="0" lang="vi-VN" sz="5400" b="1" i="0" u="none" strike="noStrike" kern="1200" cap="none" spc="0" normalizeH="0" noProof="0" dirty="0" smtClean="0">
                <a:ln>
                  <a:noFill/>
                </a:ln>
                <a:solidFill>
                  <a:srgbClr val="00CC00"/>
                </a:solidFill>
                <a:effectLst/>
                <a:uLnTx/>
                <a:uFillTx/>
                <a:latin typeface="Arial" pitchFamily="34" charset="0"/>
                <a:ea typeface="+mj-ea"/>
                <a:cs typeface="Arial" pitchFamily="34" charset="0"/>
              </a:rPr>
              <a:t> 2</a:t>
            </a:r>
          </a:p>
          <a:p>
            <a:pPr marL="0" marR="0" lvl="0" indent="0" algn="ctr" defTabSz="914400" rtl="0" eaLnBrk="1" fontAlgn="auto" latinLnBrk="0" hangingPunct="1">
              <a:lnSpc>
                <a:spcPct val="100000"/>
              </a:lnSpc>
              <a:spcBef>
                <a:spcPct val="0"/>
              </a:spcBef>
              <a:spcAft>
                <a:spcPts val="0"/>
              </a:spcAft>
              <a:buClrTx/>
              <a:buSzTx/>
              <a:buFontTx/>
              <a:buNone/>
              <a:tabLst/>
              <a:defRPr/>
            </a:pPr>
            <a:r>
              <a:rPr lang="vi-VN" sz="5400" b="1" baseline="0" dirty="0" smtClean="0">
                <a:solidFill>
                  <a:srgbClr val="0000FF"/>
                </a:solidFill>
                <a:latin typeface="Arial" pitchFamily="34" charset="0"/>
                <a:ea typeface="+mj-ea"/>
                <a:cs typeface="Arial" pitchFamily="34" charset="0"/>
              </a:rPr>
              <a:t>Tĩnh</a:t>
            </a:r>
            <a:r>
              <a:rPr lang="vi-VN" sz="5400" b="1" dirty="0" smtClean="0">
                <a:solidFill>
                  <a:srgbClr val="0000FF"/>
                </a:solidFill>
                <a:latin typeface="Arial" pitchFamily="34" charset="0"/>
                <a:ea typeface="+mj-ea"/>
                <a:cs typeface="Arial" pitchFamily="34" charset="0"/>
              </a:rPr>
              <a:t> học </a:t>
            </a:r>
            <a:r>
              <a:rPr kumimoji="0" lang="en-US"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L</a:t>
            </a:r>
            <a:r>
              <a:rPr kumimoji="0" lang="vi-VN"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ư</a:t>
            </a:r>
            <a:r>
              <a:rPr kumimoji="0" lang="en-US"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u Ch</a:t>
            </a:r>
            <a:r>
              <a:rPr kumimoji="0" lang="vi-VN"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ấ</a:t>
            </a:r>
            <a:r>
              <a:rPr kumimoji="0" lang="en-US"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rPr>
              <a:t>t</a:t>
            </a:r>
            <a:endParaRPr kumimoji="0" lang="vi-VN" sz="5400" b="1" i="0" u="none" strike="noStrike" kern="1200" cap="none" spc="0" normalizeH="0" baseline="0" noProof="0" dirty="0" smtClean="0">
              <a:ln>
                <a:noFill/>
              </a:ln>
              <a:solidFill>
                <a:srgbClr val="0000FF"/>
              </a:solidFill>
              <a:effectLst/>
              <a:uLnTx/>
              <a:uFillTx/>
              <a:latin typeface="Arial" pitchFamily="34" charset="0"/>
              <a:ea typeface="+mj-ea"/>
              <a:cs typeface="Arial"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vi-VN" sz="5400" b="1" dirty="0" smtClean="0">
                <a:solidFill>
                  <a:srgbClr val="0000FF"/>
                </a:solidFill>
                <a:latin typeface="Arial" pitchFamily="34" charset="0"/>
                <a:ea typeface="+mj-ea"/>
                <a:cs typeface="Arial" pitchFamily="34" charset="0"/>
              </a:rPr>
              <a:t>(Fluid Statics)</a:t>
            </a:r>
            <a:endParaRPr kumimoji="0" lang="en-US" sz="5400" b="1" i="0" u="none" strike="noStrike" kern="1200" cap="none" spc="0" normalizeH="0" baseline="0" noProof="0" dirty="0">
              <a:ln>
                <a:noFill/>
              </a:ln>
              <a:solidFill>
                <a:srgbClr val="0000FF"/>
              </a:solidFill>
              <a:effectLst/>
              <a:uLnTx/>
              <a:uFillTx/>
              <a:latin typeface="Arial" pitchFamily="34" charset="0"/>
              <a:ea typeface="+mj-ea"/>
              <a:cs typeface="Arial" pitchFamily="34" charset="0"/>
            </a:endParaRPr>
          </a:p>
        </p:txBody>
      </p:sp>
      <p:sp>
        <p:nvSpPr>
          <p:cNvPr id="4"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
        <p:nvSpPr>
          <p:cNvPr id="5" name="Subtitle 2"/>
          <p:cNvSpPr txBox="1">
            <a:spLocks/>
          </p:cNvSpPr>
          <p:nvPr/>
        </p:nvSpPr>
        <p:spPr>
          <a:xfrm>
            <a:off x="0" y="3276600"/>
            <a:ext cx="9144000" cy="838200"/>
          </a:xfrm>
          <a:prstGeom prst="rect">
            <a:avLst/>
          </a:prstGeom>
        </p:spPr>
        <p:txBody>
          <a:bodyPr>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vi-VN"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rPr>
              <a:t>Hoàng Minh Nam </a:t>
            </a:r>
            <a:endParaRPr kumimoji="0" lang="en-US"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vi-VN" sz="2400" b="1" i="0" u="none" strike="noStrike" kern="1200" cap="none" spc="0" normalizeH="0" baseline="0" noProof="0" dirty="0" smtClean="0">
                <a:ln>
                  <a:noFill/>
                </a:ln>
                <a:solidFill>
                  <a:srgbClr val="FF0066"/>
                </a:solidFill>
                <a:effectLst/>
                <a:uLnTx/>
                <a:uFillTx/>
                <a:latin typeface="Arial" pitchFamily="34" charset="0"/>
                <a:ea typeface="+mn-ea"/>
                <a:cs typeface="Arial" pitchFamily="34" charset="0"/>
              </a:rPr>
              <a:t>Nguyễn Hữu Hiếu</a:t>
            </a:r>
            <a:endParaRPr kumimoji="0" lang="en-US" sz="2400" b="1" i="0" u="none" strike="noStrike" kern="1200" cap="none" spc="0" normalizeH="0" baseline="0" noProof="0" dirty="0">
              <a:ln>
                <a:noFill/>
              </a:ln>
              <a:solidFill>
                <a:srgbClr val="FF0066"/>
              </a:solidFill>
              <a:effectLst/>
              <a:uLnTx/>
              <a:uFillTx/>
              <a:latin typeface="Arial" pitchFamily="34" charset="0"/>
              <a:ea typeface="+mn-ea"/>
              <a:cs typeface="Arial" pitchFamily="34" charset="0"/>
            </a:endParaRPr>
          </a:p>
        </p:txBody>
      </p:sp>
      <p:sp>
        <p:nvSpPr>
          <p:cNvPr id="6" name="Rectangle 5"/>
          <p:cNvSpPr/>
          <p:nvPr/>
        </p:nvSpPr>
        <p:spPr>
          <a:xfrm>
            <a:off x="0" y="4114800"/>
            <a:ext cx="9144000" cy="1200329"/>
          </a:xfrm>
          <a:prstGeom prst="rect">
            <a:avLst/>
          </a:prstGeom>
        </p:spPr>
        <p:txBody>
          <a:bodyPr wrap="square">
            <a:spAutoFit/>
          </a:bodyPr>
          <a:lstStyle/>
          <a:p>
            <a:pPr algn="just"/>
            <a:r>
              <a:rPr lang="en-US" altLang="ko-KR" sz="2400" i="1" dirty="0" err="1" smtClean="0">
                <a:latin typeface="Arial" pitchFamily="34" charset="0"/>
                <a:cs typeface="Arial" pitchFamily="34" charset="0"/>
              </a:rPr>
              <a:t>Nghiên</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cứu</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trạng</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thái</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cân</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bằng</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của</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lưu</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chất</a:t>
            </a:r>
            <a:r>
              <a:rPr lang="en-US" altLang="ko-KR" sz="2400" i="1" dirty="0" smtClean="0">
                <a:latin typeface="Arial" pitchFamily="34" charset="0"/>
                <a:cs typeface="Arial" pitchFamily="34" charset="0"/>
              </a:rPr>
              <a:t>. </a:t>
            </a:r>
            <a:r>
              <a:rPr lang="en-US" altLang="ko-KR" sz="2400" i="1" dirty="0" err="1">
                <a:latin typeface="Arial" pitchFamily="34" charset="0"/>
                <a:cs typeface="Arial" pitchFamily="34" charset="0"/>
              </a:rPr>
              <a:t>P</a:t>
            </a:r>
            <a:r>
              <a:rPr lang="en-US" altLang="ko-KR" sz="2400" i="1" dirty="0" err="1" smtClean="0">
                <a:latin typeface="Arial" pitchFamily="34" charset="0"/>
                <a:cs typeface="Arial" pitchFamily="34" charset="0"/>
              </a:rPr>
              <a:t>hân</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tích</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các</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lực</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dụng</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lên</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lưu</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chất</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tĩnh</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Giới</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thiệu</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phương</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trình</a:t>
            </a:r>
            <a:r>
              <a:rPr lang="en-US" altLang="ko-KR" sz="2400" i="1" dirty="0" smtClean="0">
                <a:latin typeface="Arial" pitchFamily="34" charset="0"/>
                <a:cs typeface="Arial" pitchFamily="34" charset="0"/>
              </a:rPr>
              <a:t> Euler </a:t>
            </a:r>
            <a:r>
              <a:rPr lang="en-US" altLang="ko-KR" sz="2400" i="1" dirty="0" err="1" smtClean="0">
                <a:latin typeface="Arial" pitchFamily="34" charset="0"/>
                <a:cs typeface="Arial" pitchFamily="34" charset="0"/>
              </a:rPr>
              <a:t>của</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tĩnh</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học</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lưu</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chất</a:t>
            </a:r>
            <a:r>
              <a:rPr lang="vi-VN" altLang="ko-KR" sz="2400" i="1" dirty="0" smtClean="0">
                <a:latin typeface="Arial" pitchFamily="34" charset="0"/>
                <a:cs typeface="Arial" pitchFamily="34" charset="0"/>
              </a:rPr>
              <a:t>.</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Trình</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bày</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các</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loại</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áp</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suất</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và</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ứng</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dụng</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của</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lực</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thủy</a:t>
            </a:r>
            <a:r>
              <a:rPr lang="en-US" altLang="ko-KR" sz="2400" i="1" dirty="0" smtClean="0">
                <a:latin typeface="Arial" pitchFamily="34" charset="0"/>
                <a:cs typeface="Arial" pitchFamily="34" charset="0"/>
              </a:rPr>
              <a:t> </a:t>
            </a:r>
            <a:r>
              <a:rPr lang="en-US" altLang="ko-KR" sz="2400" i="1" dirty="0" err="1" smtClean="0">
                <a:latin typeface="Arial" pitchFamily="34" charset="0"/>
                <a:cs typeface="Arial" pitchFamily="34" charset="0"/>
              </a:rPr>
              <a:t>tĩnh</a:t>
            </a:r>
            <a:r>
              <a:rPr lang="en-US" altLang="ko-KR" sz="2400" i="1" dirty="0" smtClean="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CC"/>
                </a:solidFill>
                <a:latin typeface="Arial" pitchFamily="34" charset="0"/>
                <a:cs typeface="Arial" pitchFamily="34" charset="0"/>
              </a:rPr>
              <a:t>2.3 </a:t>
            </a:r>
            <a:r>
              <a:rPr lang="en-US" sz="2800" b="1" dirty="0" smtClean="0">
                <a:solidFill>
                  <a:srgbClr val="0000CC"/>
                </a:solidFill>
                <a:latin typeface="Arial" pitchFamily="34" charset="0"/>
                <a:cs typeface="Arial" pitchFamily="34" charset="0"/>
              </a:rPr>
              <a:t>Ph</a:t>
            </a:r>
            <a:r>
              <a:rPr lang="vi-VN" sz="2800" b="1" dirty="0" smtClean="0">
                <a:solidFill>
                  <a:srgbClr val="0000CC"/>
                </a:solidFill>
                <a:latin typeface="Arial" pitchFamily="34" charset="0"/>
                <a:cs typeface="Arial" pitchFamily="34" charset="0"/>
              </a:rPr>
              <a:t>ươ</a:t>
            </a:r>
            <a:r>
              <a:rPr lang="en-US" sz="2800" b="1" dirty="0" err="1" smtClean="0">
                <a:solidFill>
                  <a:srgbClr val="0000CC"/>
                </a:solidFill>
                <a:latin typeface="Arial" pitchFamily="34" charset="0"/>
                <a:cs typeface="Arial" pitchFamily="34" charset="0"/>
              </a:rPr>
              <a:t>ng</a:t>
            </a:r>
            <a:r>
              <a:rPr lang="en-US" sz="2800" b="1" dirty="0" smtClean="0">
                <a:solidFill>
                  <a:srgbClr val="0000CC"/>
                </a:solidFill>
                <a:latin typeface="Arial" pitchFamily="34" charset="0"/>
                <a:cs typeface="Arial" pitchFamily="34" charset="0"/>
              </a:rPr>
              <a:t> </a:t>
            </a:r>
            <a:r>
              <a:rPr lang="en-US" sz="2800" b="1" dirty="0" err="1" smtClean="0">
                <a:solidFill>
                  <a:srgbClr val="0000CC"/>
                </a:solidFill>
                <a:latin typeface="Arial" pitchFamily="34" charset="0"/>
                <a:cs typeface="Arial" pitchFamily="34" charset="0"/>
              </a:rPr>
              <a:t>trình</a:t>
            </a:r>
            <a:r>
              <a:rPr lang="en-US" sz="2800" b="1" dirty="0" smtClean="0">
                <a:solidFill>
                  <a:srgbClr val="0000CC"/>
                </a:solidFill>
                <a:latin typeface="Arial" pitchFamily="34" charset="0"/>
                <a:cs typeface="Arial" pitchFamily="34" charset="0"/>
              </a:rPr>
              <a:t> </a:t>
            </a:r>
            <a:r>
              <a:rPr lang="vi-VN" sz="2800" b="1" dirty="0" smtClean="0">
                <a:solidFill>
                  <a:srgbClr val="0000CC"/>
                </a:solidFill>
                <a:latin typeface="Arial" pitchFamily="34" charset="0"/>
                <a:cs typeface="Arial" pitchFamily="34" charset="0"/>
              </a:rPr>
              <a:t>thủy tĩnh (hydrostatic equation)</a:t>
            </a:r>
            <a:endParaRPr lang="en-US" sz="2800" b="1" dirty="0" smtClean="0">
              <a:solidFill>
                <a:srgbClr val="0000CC"/>
              </a:solidFill>
              <a:latin typeface="Arial" pitchFamily="34" charset="0"/>
              <a:cs typeface="Arial" pitchFamily="34" charset="0"/>
            </a:endParaRPr>
          </a:p>
        </p:txBody>
      </p:sp>
      <p:sp>
        <p:nvSpPr>
          <p:cNvPr id="102" name="Rectangle 101"/>
          <p:cNvSpPr/>
          <p:nvPr/>
        </p:nvSpPr>
        <p:spPr>
          <a:xfrm>
            <a:off x="0" y="1261408"/>
            <a:ext cx="5943600" cy="1938992"/>
          </a:xfrm>
          <a:prstGeom prst="rect">
            <a:avLst/>
          </a:prstGeom>
        </p:spPr>
        <p:txBody>
          <a:bodyPr wrap="square">
            <a:spAutoFit/>
          </a:bodyPr>
          <a:lstStyle/>
          <a:p>
            <a:pPr algn="just">
              <a:buFont typeface="Wingdings" pitchFamily="2" charset="2"/>
              <a:buChar char="à"/>
            </a:pPr>
            <a:r>
              <a:rPr lang="vi-VN" sz="2400" dirty="0" smtClean="0"/>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thủy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tĩnh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sâu</a:t>
            </a:r>
            <a:r>
              <a:rPr lang="vi-VN" sz="2400" dirty="0" smtClean="0">
                <a:latin typeface="Arial" pitchFamily="34" charset="0"/>
                <a:cs typeface="Arial" pitchFamily="34" charset="0"/>
              </a:rPr>
              <a:t>;</a:t>
            </a:r>
          </a:p>
          <a:p>
            <a:pPr algn="just">
              <a:buFont typeface="Wingdings" pitchFamily="2" charset="2"/>
              <a:buChar char="à"/>
            </a:pPr>
            <a:r>
              <a:rPr lang="vi-VN" sz="2400" dirty="0" smtClean="0">
                <a:latin typeface="Arial" pitchFamily="34" charset="0"/>
                <a:cs typeface="Arial" pitchFamily="34" charset="0"/>
              </a:rPr>
              <a:t> Chiều cao pezomet (piezometer), </a:t>
            </a:r>
            <a:r>
              <a:rPr lang="vi-VN" sz="2400" dirty="0" smtClean="0">
                <a:latin typeface="+mj-lt"/>
                <a:cs typeface="Arial" pitchFamily="34" charset="0"/>
              </a:rPr>
              <a:t>h</a:t>
            </a:r>
            <a:r>
              <a:rPr lang="vi-VN" sz="2400" baseline="-25000" dirty="0" smtClean="0">
                <a:latin typeface="+mj-lt"/>
                <a:cs typeface="Arial" pitchFamily="34" charset="0"/>
              </a:rPr>
              <a:t>p</a:t>
            </a:r>
            <a:r>
              <a:rPr lang="vi-VN" sz="2400" dirty="0" smtClean="0">
                <a:latin typeface="Arial" pitchFamily="34" charset="0"/>
                <a:cs typeface="Arial" pitchFamily="34" charset="0"/>
              </a:rPr>
              <a:t>: chiều cao của cột chất lỏng có khả năng tạo ra một áp suất bằng với áp suất tại điểm đang xét, </a:t>
            </a:r>
            <a:r>
              <a:rPr lang="vi-VN" sz="2400" dirty="0" smtClean="0">
                <a:latin typeface="+mj-lt"/>
                <a:cs typeface="Arial" pitchFamily="34" charset="0"/>
              </a:rPr>
              <a:t>h</a:t>
            </a:r>
            <a:r>
              <a:rPr lang="vi-VN" sz="2400" baseline="-25000" dirty="0" smtClean="0">
                <a:latin typeface="+mj-lt"/>
                <a:cs typeface="Arial" pitchFamily="34" charset="0"/>
              </a:rPr>
              <a:t>p </a:t>
            </a:r>
            <a:r>
              <a:rPr lang="vi-VN" sz="2400" dirty="0" smtClean="0">
                <a:latin typeface="+mj-lt"/>
                <a:cs typeface="Arial" pitchFamily="34" charset="0"/>
              </a:rPr>
              <a:t>= p/</a:t>
            </a:r>
            <a:r>
              <a:rPr lang="el-GR" sz="2400" dirty="0" smtClean="0">
                <a:latin typeface="Times New Roman" pitchFamily="18" charset="0"/>
                <a:cs typeface="Times New Roman" pitchFamily="18" charset="0"/>
              </a:rPr>
              <a:t>ρ</a:t>
            </a:r>
            <a:r>
              <a:rPr lang="vi-VN" sz="2400" dirty="0" smtClean="0">
                <a:latin typeface="+mj-lt"/>
                <a:cs typeface="Arial" pitchFamily="34" charset="0"/>
              </a:rPr>
              <a:t>g;</a:t>
            </a:r>
            <a:endParaRPr lang="en-US" sz="2400" dirty="0" smtClean="0">
              <a:latin typeface="+mj-lt"/>
              <a:cs typeface="Arial" pitchFamily="34" charset="0"/>
            </a:endParaRPr>
          </a:p>
        </p:txBody>
      </p:sp>
      <p:sp>
        <p:nvSpPr>
          <p:cNvPr id="107" name="Rectangle 106"/>
          <p:cNvSpPr/>
          <p:nvPr/>
        </p:nvSpPr>
        <p:spPr>
          <a:xfrm>
            <a:off x="0" y="685800"/>
            <a:ext cx="2781531" cy="461665"/>
          </a:xfrm>
          <a:prstGeom prst="rect">
            <a:avLst/>
          </a:prstGeom>
        </p:spPr>
        <p:txBody>
          <a:bodyPr wrap="none">
            <a:spAutoFit/>
          </a:bodyPr>
          <a:lstStyle/>
          <a:p>
            <a:r>
              <a:rPr lang="vi-VN" sz="2400" b="1" dirty="0" smtClean="0">
                <a:solidFill>
                  <a:srgbClr val="0000FF"/>
                </a:solidFill>
                <a:cs typeface="Arial" pitchFamily="34" charset="0"/>
              </a:rPr>
              <a:t>Hệ quả của PTTT</a:t>
            </a:r>
            <a:endParaRPr lang="en-US" sz="2400" b="1" dirty="0">
              <a:solidFill>
                <a:srgbClr val="0000FF"/>
              </a:solidFill>
            </a:endParaRPr>
          </a:p>
        </p:txBody>
      </p:sp>
      <p:pic>
        <p:nvPicPr>
          <p:cNvPr id="62470" name="Picture 6" descr="http://www.me.psu.edu/cimbala/Learning/Fluid/Hydrostatics/isobars.gif"/>
          <p:cNvPicPr>
            <a:picLocks noChangeAspect="1" noChangeArrowheads="1"/>
          </p:cNvPicPr>
          <p:nvPr/>
        </p:nvPicPr>
        <p:blipFill>
          <a:blip r:embed="rId3" cstate="print"/>
          <a:srcRect/>
          <a:stretch>
            <a:fillRect/>
          </a:stretch>
        </p:blipFill>
        <p:spPr bwMode="auto">
          <a:xfrm>
            <a:off x="5992813" y="3429000"/>
            <a:ext cx="3151188" cy="3048000"/>
          </a:xfrm>
          <a:prstGeom prst="rect">
            <a:avLst/>
          </a:prstGeom>
          <a:noFill/>
        </p:spPr>
      </p:pic>
      <p:sp>
        <p:nvSpPr>
          <p:cNvPr id="10" name="Rectangle 9"/>
          <p:cNvSpPr/>
          <p:nvPr/>
        </p:nvSpPr>
        <p:spPr>
          <a:xfrm>
            <a:off x="0" y="3353812"/>
            <a:ext cx="6019800" cy="3046988"/>
          </a:xfrm>
          <a:prstGeom prst="rect">
            <a:avLst/>
          </a:prstGeom>
        </p:spPr>
        <p:txBody>
          <a:bodyPr wrap="square">
            <a:spAutoFit/>
          </a:bodyPr>
          <a:lstStyle/>
          <a:p>
            <a:pPr algn="just">
              <a:buFont typeface="Wingdings" pitchFamily="2" charset="2"/>
              <a:buChar char="à"/>
            </a:pPr>
            <a:r>
              <a:rPr lang="vi-VN" sz="2400" b="1" dirty="0" smtClean="0">
                <a:latin typeface="Arial" pitchFamily="34" charset="0"/>
                <a:cs typeface="Arial" pitchFamily="34" charset="0"/>
              </a:rPr>
              <a:t> Mặt đẳng áp (isobar): </a:t>
            </a:r>
            <a:r>
              <a:rPr lang="vi-VN" sz="2400" dirty="0" smtClean="0">
                <a:latin typeface="Arial" pitchFamily="34" charset="0"/>
                <a:cs typeface="Arial" pitchFamily="34" charset="0"/>
              </a:rPr>
              <a:t>mặt có áp suất thủy tĩnh tại mọi điểm đều bằng  nhau </a:t>
            </a:r>
            <a:br>
              <a:rPr lang="vi-VN" sz="2400" dirty="0" smtClean="0">
                <a:latin typeface="Arial" pitchFamily="34" charset="0"/>
                <a:cs typeface="Arial" pitchFamily="34" charset="0"/>
              </a:rPr>
            </a:br>
            <a:r>
              <a:rPr lang="vi-VN" sz="2400" dirty="0" smtClean="0">
                <a:latin typeface="Arial" pitchFamily="34" charset="0"/>
                <a:cs typeface="Arial" pitchFamily="34" charset="0"/>
              </a:rPr>
              <a:t>(</a:t>
            </a:r>
            <a:r>
              <a:rPr lang="en-US" sz="2400" dirty="0" smtClean="0">
                <a:latin typeface="Times New Roman" pitchFamily="18" charset="0"/>
                <a:cs typeface="Times New Roman" pitchFamily="18" charset="0"/>
              </a:rPr>
              <a:t>p</a:t>
            </a:r>
            <a:r>
              <a:rPr lang="vi-VN" sz="2400" dirty="0" smtClean="0">
                <a:latin typeface="Arial" pitchFamily="34" charset="0"/>
                <a:cs typeface="Arial" pitchFamily="34" charset="0"/>
              </a:rPr>
              <a:t> = const), từ PTTT suy ra mặt đẳng áp là mặt nằm ngang (z = const)</a:t>
            </a:r>
          </a:p>
          <a:p>
            <a:pPr algn="just"/>
            <a:r>
              <a:rPr lang="vi-VN" sz="2400" dirty="0" smtClean="0">
                <a:latin typeface="Arial" pitchFamily="34" charset="0"/>
                <a:cs typeface="Arial" pitchFamily="34" charset="0"/>
              </a:rPr>
              <a:t>Khi lưu chất là hỗn hợp các chất lỏng khác nhau, có khối lượng riêng khác nhau, không trộn lẫn vào nhau, thì mặt phân chia giữa các chất lỏng là mặt đẳng áp </a:t>
            </a:r>
          </a:p>
        </p:txBody>
      </p:sp>
      <p:pic>
        <p:nvPicPr>
          <p:cNvPr id="112645" name="Picture 5"/>
          <p:cNvPicPr>
            <a:picLocks noChangeAspect="1" noChangeArrowheads="1"/>
          </p:cNvPicPr>
          <p:nvPr/>
        </p:nvPicPr>
        <p:blipFill>
          <a:blip r:embed="rId4" cstate="print"/>
          <a:srcRect/>
          <a:stretch>
            <a:fillRect/>
          </a:stretch>
        </p:blipFill>
        <p:spPr bwMode="auto">
          <a:xfrm>
            <a:off x="6172200" y="762000"/>
            <a:ext cx="2486025" cy="2536933"/>
          </a:xfrm>
          <a:prstGeom prst="rect">
            <a:avLst/>
          </a:prstGeom>
          <a:noFill/>
          <a:ln w="9525">
            <a:noFill/>
            <a:miter lim="800000"/>
            <a:headEnd/>
            <a:tailEnd/>
          </a:ln>
        </p:spPr>
      </p:pic>
      <p:sp>
        <p:nvSpPr>
          <p:cNvPr id="9"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10</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CC"/>
                </a:solidFill>
                <a:latin typeface="Arial" pitchFamily="34" charset="0"/>
                <a:cs typeface="Arial" pitchFamily="34" charset="0"/>
              </a:rPr>
              <a:t>2.3 </a:t>
            </a:r>
            <a:r>
              <a:rPr lang="en-US" sz="2800" b="1" dirty="0" smtClean="0">
                <a:solidFill>
                  <a:srgbClr val="0000CC"/>
                </a:solidFill>
                <a:latin typeface="Arial" pitchFamily="34" charset="0"/>
                <a:cs typeface="Arial" pitchFamily="34" charset="0"/>
              </a:rPr>
              <a:t>Ph</a:t>
            </a:r>
            <a:r>
              <a:rPr lang="vi-VN" sz="2800" b="1" dirty="0" smtClean="0">
                <a:solidFill>
                  <a:srgbClr val="0000CC"/>
                </a:solidFill>
                <a:latin typeface="Arial" pitchFamily="34" charset="0"/>
                <a:cs typeface="Arial" pitchFamily="34" charset="0"/>
              </a:rPr>
              <a:t>ươ</a:t>
            </a:r>
            <a:r>
              <a:rPr lang="en-US" sz="2800" b="1" dirty="0" err="1" smtClean="0">
                <a:solidFill>
                  <a:srgbClr val="0000CC"/>
                </a:solidFill>
                <a:latin typeface="Arial" pitchFamily="34" charset="0"/>
                <a:cs typeface="Arial" pitchFamily="34" charset="0"/>
              </a:rPr>
              <a:t>ng</a:t>
            </a:r>
            <a:r>
              <a:rPr lang="en-US" sz="2800" b="1" dirty="0" smtClean="0">
                <a:solidFill>
                  <a:srgbClr val="0000CC"/>
                </a:solidFill>
                <a:latin typeface="Arial" pitchFamily="34" charset="0"/>
                <a:cs typeface="Arial" pitchFamily="34" charset="0"/>
              </a:rPr>
              <a:t> </a:t>
            </a:r>
            <a:r>
              <a:rPr lang="en-US" sz="2800" b="1" dirty="0" err="1" smtClean="0">
                <a:solidFill>
                  <a:srgbClr val="0000CC"/>
                </a:solidFill>
                <a:latin typeface="Arial" pitchFamily="34" charset="0"/>
                <a:cs typeface="Arial" pitchFamily="34" charset="0"/>
              </a:rPr>
              <a:t>trình</a:t>
            </a:r>
            <a:r>
              <a:rPr lang="en-US" sz="2800" b="1" dirty="0" smtClean="0">
                <a:solidFill>
                  <a:srgbClr val="0000CC"/>
                </a:solidFill>
                <a:latin typeface="Arial" pitchFamily="34" charset="0"/>
                <a:cs typeface="Arial" pitchFamily="34" charset="0"/>
              </a:rPr>
              <a:t> </a:t>
            </a:r>
            <a:r>
              <a:rPr lang="vi-VN" sz="2800" b="1" dirty="0" smtClean="0">
                <a:solidFill>
                  <a:srgbClr val="0000CC"/>
                </a:solidFill>
                <a:latin typeface="Arial" pitchFamily="34" charset="0"/>
                <a:cs typeface="Arial" pitchFamily="34" charset="0"/>
              </a:rPr>
              <a:t>thủy tĩnh (hydrostatic equation)</a:t>
            </a:r>
            <a:endParaRPr lang="en-US" sz="2800" b="1" dirty="0" smtClean="0">
              <a:solidFill>
                <a:srgbClr val="0000CC"/>
              </a:solidFill>
              <a:latin typeface="Arial" pitchFamily="34" charset="0"/>
              <a:cs typeface="Arial" pitchFamily="34" charset="0"/>
            </a:endParaRPr>
          </a:p>
        </p:txBody>
      </p:sp>
      <p:sp>
        <p:nvSpPr>
          <p:cNvPr id="6" name="Rectangle 82"/>
          <p:cNvSpPr>
            <a:spLocks noChangeArrowheads="1"/>
          </p:cNvSpPr>
          <p:nvPr/>
        </p:nvSpPr>
        <p:spPr bwMode="auto">
          <a:xfrm>
            <a:off x="0" y="520148"/>
            <a:ext cx="5766322" cy="523220"/>
          </a:xfrm>
          <a:prstGeom prst="rect">
            <a:avLst/>
          </a:prstGeom>
          <a:noFill/>
          <a:ln w="9525">
            <a:noFill/>
            <a:miter lim="800000"/>
            <a:headEnd/>
            <a:tailEnd/>
          </a:ln>
          <a:effectLst/>
        </p:spPr>
        <p:txBody>
          <a:bodyPr wrap="none" anchor="ctr">
            <a:spAutoFit/>
          </a:bodyPr>
          <a:lstStyle/>
          <a:p>
            <a:pPr>
              <a:buFont typeface="Wingdings" pitchFamily="2" charset="2"/>
              <a:buChar char="v"/>
              <a:tabLst>
                <a:tab pos="177800" algn="l"/>
              </a:tabLst>
            </a:pPr>
            <a:r>
              <a:rPr lang="vi-VN" sz="2800" b="1" dirty="0" smtClean="0">
                <a:solidFill>
                  <a:srgbClr val="00CC00"/>
                </a:solidFill>
                <a:latin typeface="Arial" pitchFamily="34" charset="0"/>
                <a:cs typeface="Arial" pitchFamily="34" charset="0"/>
              </a:rPr>
              <a:t>Lưu chất không nén </a:t>
            </a:r>
            <a:r>
              <a:rPr lang="vi-VN" sz="2800" dirty="0" smtClean="0">
                <a:latin typeface="Arial" pitchFamily="34" charset="0"/>
                <a:cs typeface="Arial" pitchFamily="34" charset="0"/>
              </a:rPr>
              <a:t>(</a:t>
            </a:r>
            <a:r>
              <a:rPr lang="en-US" sz="2800" dirty="0" smtClean="0">
                <a:latin typeface="Arial" pitchFamily="34" charset="0"/>
                <a:cs typeface="Arial" pitchFamily="34" charset="0"/>
                <a:sym typeface="Symbol" pitchFamily="18" charset="2"/>
              </a:rPr>
              <a:t></a:t>
            </a:r>
            <a:r>
              <a:rPr lang="en-US" sz="2800" dirty="0" smtClean="0">
                <a:latin typeface="Arial" pitchFamily="34" charset="0"/>
                <a:cs typeface="Arial" pitchFamily="34" charset="0"/>
              </a:rPr>
              <a:t> </a:t>
            </a:r>
            <a:r>
              <a:rPr lang="en-US" sz="2800" dirty="0">
                <a:latin typeface="Arial" pitchFamily="34" charset="0"/>
                <a:cs typeface="Arial" pitchFamily="34" charset="0"/>
              </a:rPr>
              <a:t>= </a:t>
            </a:r>
            <a:r>
              <a:rPr lang="en-US" sz="2800" dirty="0" smtClean="0">
                <a:latin typeface="Arial" pitchFamily="34" charset="0"/>
                <a:cs typeface="Arial" pitchFamily="34" charset="0"/>
              </a:rPr>
              <a:t>const</a:t>
            </a:r>
            <a:r>
              <a:rPr lang="vi-VN" sz="2800" dirty="0" smtClean="0">
                <a:latin typeface="Arial" pitchFamily="34" charset="0"/>
                <a:cs typeface="Arial" pitchFamily="34" charset="0"/>
              </a:rPr>
              <a:t>)</a:t>
            </a:r>
          </a:p>
        </p:txBody>
      </p:sp>
      <p:sp>
        <p:nvSpPr>
          <p:cNvPr id="7" name="Rectangle 6"/>
          <p:cNvSpPr/>
          <p:nvPr/>
        </p:nvSpPr>
        <p:spPr>
          <a:xfrm>
            <a:off x="0" y="990600"/>
            <a:ext cx="4578497" cy="523220"/>
          </a:xfrm>
          <a:prstGeom prst="rect">
            <a:avLst/>
          </a:prstGeom>
        </p:spPr>
        <p:txBody>
          <a:bodyPr wrap="none">
            <a:spAutoFit/>
          </a:bodyPr>
          <a:lstStyle/>
          <a:p>
            <a:r>
              <a:rPr lang="vi-VN" sz="2800" b="1" dirty="0" smtClean="0">
                <a:solidFill>
                  <a:srgbClr val="0000CC"/>
                </a:solidFill>
              </a:rPr>
              <a:t>Phân bố áp suất thủy tĩnh</a:t>
            </a:r>
            <a:endParaRPr lang="en-US" sz="2800" b="1" dirty="0">
              <a:solidFill>
                <a:srgbClr val="0000CC"/>
              </a:solidFill>
            </a:endParaRPr>
          </a:p>
        </p:txBody>
      </p:sp>
      <p:sp>
        <p:nvSpPr>
          <p:cNvPr id="102" name="Rectangle 101"/>
          <p:cNvSpPr/>
          <p:nvPr/>
        </p:nvSpPr>
        <p:spPr>
          <a:xfrm>
            <a:off x="0" y="1524000"/>
            <a:ext cx="4746043" cy="830997"/>
          </a:xfrm>
          <a:prstGeom prst="rect">
            <a:avLst/>
          </a:prstGeom>
        </p:spPr>
        <p:txBody>
          <a:bodyPr wrap="none">
            <a:spAutoFit/>
          </a:bodyPr>
          <a:lstStyle/>
          <a:p>
            <a:r>
              <a:rPr lang="vi-VN" sz="2400" dirty="0" smtClean="0">
                <a:latin typeface="Arial" pitchFamily="34" charset="0"/>
                <a:cs typeface="Arial" pitchFamily="34" charset="0"/>
              </a:rPr>
              <a:t>Áp dụng PT thủy tĩnh cho 2 điểm </a:t>
            </a:r>
            <a:br>
              <a:rPr lang="vi-VN" sz="2400" dirty="0" smtClean="0">
                <a:latin typeface="Arial" pitchFamily="34" charset="0"/>
                <a:cs typeface="Arial" pitchFamily="34" charset="0"/>
              </a:rPr>
            </a:br>
            <a:r>
              <a:rPr lang="vi-VN" sz="2400" dirty="0" smtClean="0">
                <a:latin typeface="Arial" pitchFamily="34" charset="0"/>
                <a:cs typeface="Arial" pitchFamily="34" charset="0"/>
              </a:rPr>
              <a:t>A và B</a:t>
            </a:r>
            <a:endParaRPr lang="en-US" sz="2400" dirty="0"/>
          </a:p>
        </p:txBody>
      </p:sp>
      <p:graphicFrame>
        <p:nvGraphicFramePr>
          <p:cNvPr id="62471" name="Object 7"/>
          <p:cNvGraphicFramePr>
            <a:graphicFrameLocks noChangeAspect="1"/>
          </p:cNvGraphicFramePr>
          <p:nvPr/>
        </p:nvGraphicFramePr>
        <p:xfrm>
          <a:off x="1220788" y="2100263"/>
          <a:ext cx="2970212" cy="1694328"/>
        </p:xfrm>
        <a:graphic>
          <a:graphicData uri="http://schemas.openxmlformats.org/presentationml/2006/ole">
            <mc:AlternateContent xmlns:mc="http://schemas.openxmlformats.org/markup-compatibility/2006">
              <mc:Choice xmlns:v="urn:schemas-microsoft-com:vml" Requires="v">
                <p:oleObj spid="_x0000_s74775" name="Equation" r:id="rId4" imgW="1155600" imgH="660240" progId="Equation.3">
                  <p:embed/>
                </p:oleObj>
              </mc:Choice>
              <mc:Fallback>
                <p:oleObj name="Equation" r:id="rId4" imgW="1155600" imgH="6602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0788" y="2100263"/>
                        <a:ext cx="2970212" cy="169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02"/>
          <p:cNvGrpSpPr/>
          <p:nvPr/>
        </p:nvGrpSpPr>
        <p:grpSpPr>
          <a:xfrm>
            <a:off x="4724400" y="1211331"/>
            <a:ext cx="4343400" cy="2751069"/>
            <a:chOff x="4800600" y="4104860"/>
            <a:chExt cx="4343400" cy="2751069"/>
          </a:xfrm>
        </p:grpSpPr>
        <p:grpSp>
          <p:nvGrpSpPr>
            <p:cNvPr id="4" name="Group 100"/>
            <p:cNvGrpSpPr/>
            <p:nvPr/>
          </p:nvGrpSpPr>
          <p:grpSpPr>
            <a:xfrm>
              <a:off x="4800600" y="4104860"/>
              <a:ext cx="4343400" cy="2751069"/>
              <a:chOff x="4800600" y="4114800"/>
              <a:chExt cx="4343400" cy="2751069"/>
            </a:xfrm>
          </p:grpSpPr>
          <p:sp>
            <p:nvSpPr>
              <p:cNvPr id="100" name="Rectangle 99"/>
              <p:cNvSpPr/>
              <p:nvPr/>
            </p:nvSpPr>
            <p:spPr>
              <a:xfrm>
                <a:off x="4800600" y="4114800"/>
                <a:ext cx="4343400" cy="274320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03"/>
              <p:cNvGrpSpPr>
                <a:grpSpLocks/>
              </p:cNvGrpSpPr>
              <p:nvPr/>
            </p:nvGrpSpPr>
            <p:grpSpPr bwMode="auto">
              <a:xfrm>
                <a:off x="4859337" y="4162357"/>
                <a:ext cx="4284663" cy="2703512"/>
                <a:chOff x="1182" y="1766"/>
                <a:chExt cx="2699" cy="1703"/>
              </a:xfrm>
            </p:grpSpPr>
            <p:grpSp>
              <p:nvGrpSpPr>
                <p:cNvPr id="8" name="Group 102"/>
                <p:cNvGrpSpPr>
                  <a:grpSpLocks/>
                </p:cNvGrpSpPr>
                <p:nvPr/>
              </p:nvGrpSpPr>
              <p:grpSpPr bwMode="auto">
                <a:xfrm>
                  <a:off x="1353" y="2009"/>
                  <a:ext cx="2439" cy="1460"/>
                  <a:chOff x="1353" y="2009"/>
                  <a:chExt cx="2439" cy="1460"/>
                </a:xfrm>
              </p:grpSpPr>
              <p:sp>
                <p:nvSpPr>
                  <p:cNvPr id="81" name="Line 25"/>
                  <p:cNvSpPr>
                    <a:spLocks noChangeShapeType="1"/>
                  </p:cNvSpPr>
                  <p:nvPr/>
                </p:nvSpPr>
                <p:spPr bwMode="auto">
                  <a:xfrm>
                    <a:off x="1702" y="3040"/>
                    <a:ext cx="1152" cy="0"/>
                  </a:xfrm>
                  <a:prstGeom prst="line">
                    <a:avLst/>
                  </a:prstGeom>
                  <a:noFill/>
                  <a:ln w="15875">
                    <a:solidFill>
                      <a:srgbClr val="130278"/>
                    </a:solidFill>
                    <a:round/>
                    <a:headEnd/>
                    <a:tailEnd type="arrow" w="med" len="med"/>
                  </a:ln>
                </p:spPr>
                <p:txBody>
                  <a:bodyPr/>
                  <a:lstStyle/>
                  <a:p>
                    <a:endParaRPr lang="en-US"/>
                  </a:p>
                </p:txBody>
              </p:sp>
              <p:sp>
                <p:nvSpPr>
                  <p:cNvPr id="82" name="Line 26"/>
                  <p:cNvSpPr>
                    <a:spLocks noChangeShapeType="1"/>
                  </p:cNvSpPr>
                  <p:nvPr/>
                </p:nvSpPr>
                <p:spPr bwMode="auto">
                  <a:xfrm flipH="1">
                    <a:off x="1353" y="3036"/>
                    <a:ext cx="346" cy="288"/>
                  </a:xfrm>
                  <a:prstGeom prst="line">
                    <a:avLst/>
                  </a:prstGeom>
                  <a:noFill/>
                  <a:ln w="15875">
                    <a:solidFill>
                      <a:srgbClr val="130278"/>
                    </a:solidFill>
                    <a:round/>
                    <a:headEnd/>
                    <a:tailEnd type="arrow" w="med" len="med"/>
                  </a:ln>
                </p:spPr>
                <p:txBody>
                  <a:bodyPr/>
                  <a:lstStyle/>
                  <a:p>
                    <a:endParaRPr lang="en-US"/>
                  </a:p>
                </p:txBody>
              </p:sp>
              <p:sp>
                <p:nvSpPr>
                  <p:cNvPr id="83" name="Line 27"/>
                  <p:cNvSpPr>
                    <a:spLocks noChangeShapeType="1"/>
                  </p:cNvSpPr>
                  <p:nvPr/>
                </p:nvSpPr>
                <p:spPr bwMode="auto">
                  <a:xfrm flipV="1">
                    <a:off x="1702" y="2125"/>
                    <a:ext cx="0" cy="922"/>
                  </a:xfrm>
                  <a:prstGeom prst="line">
                    <a:avLst/>
                  </a:prstGeom>
                  <a:noFill/>
                  <a:ln w="15875">
                    <a:solidFill>
                      <a:srgbClr val="130278"/>
                    </a:solidFill>
                    <a:round/>
                    <a:headEnd/>
                    <a:tailEnd type="arrow" w="med" len="med"/>
                  </a:ln>
                </p:spPr>
                <p:txBody>
                  <a:bodyPr/>
                  <a:lstStyle/>
                  <a:p>
                    <a:endParaRPr lang="en-US"/>
                  </a:p>
                </p:txBody>
              </p:sp>
              <p:sp>
                <p:nvSpPr>
                  <p:cNvPr id="84" name="Line 28"/>
                  <p:cNvSpPr>
                    <a:spLocks noChangeShapeType="1"/>
                  </p:cNvSpPr>
                  <p:nvPr/>
                </p:nvSpPr>
                <p:spPr bwMode="auto">
                  <a:xfrm>
                    <a:off x="2231" y="2172"/>
                    <a:ext cx="233" cy="0"/>
                  </a:xfrm>
                  <a:prstGeom prst="line">
                    <a:avLst/>
                  </a:prstGeom>
                  <a:noFill/>
                  <a:ln w="9525">
                    <a:solidFill>
                      <a:srgbClr val="FFFF00"/>
                    </a:solidFill>
                    <a:round/>
                    <a:headEnd/>
                    <a:tailEnd/>
                  </a:ln>
                </p:spPr>
                <p:txBody>
                  <a:bodyPr/>
                  <a:lstStyle/>
                  <a:p>
                    <a:endParaRPr lang="en-US"/>
                  </a:p>
                </p:txBody>
              </p:sp>
              <p:sp>
                <p:nvSpPr>
                  <p:cNvPr id="85" name="Line 29"/>
                  <p:cNvSpPr>
                    <a:spLocks noChangeShapeType="1"/>
                  </p:cNvSpPr>
                  <p:nvPr/>
                </p:nvSpPr>
                <p:spPr bwMode="auto">
                  <a:xfrm>
                    <a:off x="1923" y="2172"/>
                    <a:ext cx="233" cy="0"/>
                  </a:xfrm>
                  <a:prstGeom prst="line">
                    <a:avLst/>
                  </a:prstGeom>
                  <a:noFill/>
                  <a:ln w="9525">
                    <a:solidFill>
                      <a:srgbClr val="FFFF00"/>
                    </a:solidFill>
                    <a:round/>
                    <a:headEnd/>
                    <a:tailEnd/>
                  </a:ln>
                </p:spPr>
                <p:txBody>
                  <a:bodyPr/>
                  <a:lstStyle/>
                  <a:p>
                    <a:endParaRPr lang="en-US"/>
                  </a:p>
                </p:txBody>
              </p:sp>
              <p:sp>
                <p:nvSpPr>
                  <p:cNvPr id="86" name="Line 30"/>
                  <p:cNvSpPr>
                    <a:spLocks noChangeShapeType="1"/>
                  </p:cNvSpPr>
                  <p:nvPr/>
                </p:nvSpPr>
                <p:spPr bwMode="auto">
                  <a:xfrm>
                    <a:off x="2231" y="2671"/>
                    <a:ext cx="233" cy="0"/>
                  </a:xfrm>
                  <a:prstGeom prst="line">
                    <a:avLst/>
                  </a:prstGeom>
                  <a:noFill/>
                  <a:ln w="9525">
                    <a:solidFill>
                      <a:srgbClr val="FFFF00"/>
                    </a:solidFill>
                    <a:round/>
                    <a:headEnd/>
                    <a:tailEnd/>
                  </a:ln>
                </p:spPr>
                <p:txBody>
                  <a:bodyPr/>
                  <a:lstStyle/>
                  <a:p>
                    <a:endParaRPr lang="en-US"/>
                  </a:p>
                </p:txBody>
              </p:sp>
              <p:sp>
                <p:nvSpPr>
                  <p:cNvPr id="87" name="Line 31"/>
                  <p:cNvSpPr>
                    <a:spLocks noChangeShapeType="1"/>
                  </p:cNvSpPr>
                  <p:nvPr/>
                </p:nvSpPr>
                <p:spPr bwMode="auto">
                  <a:xfrm>
                    <a:off x="2035" y="2181"/>
                    <a:ext cx="0" cy="859"/>
                  </a:xfrm>
                  <a:prstGeom prst="line">
                    <a:avLst/>
                  </a:prstGeom>
                  <a:noFill/>
                  <a:ln w="15875">
                    <a:solidFill>
                      <a:srgbClr val="FFFF00"/>
                    </a:solidFill>
                    <a:round/>
                    <a:headEnd type="arrow" w="med" len="lg"/>
                    <a:tailEnd type="arrow" w="med" len="lg"/>
                  </a:ln>
                </p:spPr>
                <p:txBody>
                  <a:bodyPr/>
                  <a:lstStyle/>
                  <a:p>
                    <a:endParaRPr lang="en-US"/>
                  </a:p>
                </p:txBody>
              </p:sp>
              <p:sp>
                <p:nvSpPr>
                  <p:cNvPr id="88" name="Line 32"/>
                  <p:cNvSpPr>
                    <a:spLocks noChangeShapeType="1"/>
                  </p:cNvSpPr>
                  <p:nvPr/>
                </p:nvSpPr>
                <p:spPr bwMode="auto">
                  <a:xfrm>
                    <a:off x="2359" y="2671"/>
                    <a:ext cx="0" cy="360"/>
                  </a:xfrm>
                  <a:prstGeom prst="line">
                    <a:avLst/>
                  </a:prstGeom>
                  <a:noFill/>
                  <a:ln w="15875">
                    <a:solidFill>
                      <a:srgbClr val="FFFF00"/>
                    </a:solidFill>
                    <a:round/>
                    <a:headEnd type="arrow" w="med" len="lg"/>
                    <a:tailEnd type="arrow" w="med" len="lg"/>
                  </a:ln>
                </p:spPr>
                <p:txBody>
                  <a:bodyPr/>
                  <a:lstStyle/>
                  <a:p>
                    <a:endParaRPr lang="en-US"/>
                  </a:p>
                </p:txBody>
              </p:sp>
              <p:sp>
                <p:nvSpPr>
                  <p:cNvPr id="89" name="Line 33"/>
                  <p:cNvSpPr>
                    <a:spLocks noChangeShapeType="1"/>
                  </p:cNvSpPr>
                  <p:nvPr/>
                </p:nvSpPr>
                <p:spPr bwMode="auto">
                  <a:xfrm>
                    <a:off x="2359" y="2172"/>
                    <a:ext cx="0" cy="499"/>
                  </a:xfrm>
                  <a:prstGeom prst="line">
                    <a:avLst/>
                  </a:prstGeom>
                  <a:noFill/>
                  <a:ln w="15875">
                    <a:solidFill>
                      <a:srgbClr val="FFFF00"/>
                    </a:solidFill>
                    <a:round/>
                    <a:headEnd type="arrow" w="med" len="lg"/>
                    <a:tailEnd type="arrow" w="med" len="lg"/>
                  </a:ln>
                </p:spPr>
                <p:txBody>
                  <a:bodyPr/>
                  <a:lstStyle/>
                  <a:p>
                    <a:endParaRPr lang="en-US"/>
                  </a:p>
                </p:txBody>
              </p:sp>
              <p:sp>
                <p:nvSpPr>
                  <p:cNvPr id="90" name="Line 34"/>
                  <p:cNvSpPr>
                    <a:spLocks noChangeShapeType="1"/>
                  </p:cNvSpPr>
                  <p:nvPr/>
                </p:nvSpPr>
                <p:spPr bwMode="auto">
                  <a:xfrm>
                    <a:off x="2693" y="2172"/>
                    <a:ext cx="439" cy="0"/>
                  </a:xfrm>
                  <a:prstGeom prst="line">
                    <a:avLst/>
                  </a:prstGeom>
                  <a:noFill/>
                  <a:ln w="9525">
                    <a:solidFill>
                      <a:srgbClr val="FFFF00"/>
                    </a:solidFill>
                    <a:prstDash val="lgDash"/>
                    <a:round/>
                    <a:headEnd/>
                    <a:tailEnd/>
                  </a:ln>
                </p:spPr>
                <p:txBody>
                  <a:bodyPr/>
                  <a:lstStyle/>
                  <a:p>
                    <a:endParaRPr lang="en-US"/>
                  </a:p>
                </p:txBody>
              </p:sp>
              <p:sp>
                <p:nvSpPr>
                  <p:cNvPr id="91" name="Line 35"/>
                  <p:cNvSpPr>
                    <a:spLocks noChangeShapeType="1"/>
                  </p:cNvSpPr>
                  <p:nvPr/>
                </p:nvSpPr>
                <p:spPr bwMode="auto">
                  <a:xfrm>
                    <a:off x="2693" y="2671"/>
                    <a:ext cx="439" cy="0"/>
                  </a:xfrm>
                  <a:prstGeom prst="line">
                    <a:avLst/>
                  </a:prstGeom>
                  <a:noFill/>
                  <a:ln w="9525">
                    <a:solidFill>
                      <a:srgbClr val="FFFF00"/>
                    </a:solidFill>
                    <a:prstDash val="lgDash"/>
                    <a:round/>
                    <a:headEnd/>
                    <a:tailEnd/>
                  </a:ln>
                </p:spPr>
                <p:txBody>
                  <a:bodyPr/>
                  <a:lstStyle/>
                  <a:p>
                    <a:endParaRPr lang="en-US"/>
                  </a:p>
                </p:txBody>
              </p:sp>
              <p:sp>
                <p:nvSpPr>
                  <p:cNvPr id="92" name="Text Box 36"/>
                  <p:cNvSpPr txBox="1">
                    <a:spLocks noChangeArrowheads="1"/>
                  </p:cNvSpPr>
                  <p:nvPr/>
                </p:nvSpPr>
                <p:spPr bwMode="auto">
                  <a:xfrm>
                    <a:off x="2706" y="3007"/>
                    <a:ext cx="215" cy="270"/>
                  </a:xfrm>
                  <a:prstGeom prst="rect">
                    <a:avLst/>
                  </a:prstGeom>
                  <a:noFill/>
                  <a:ln w="9525">
                    <a:noFill/>
                    <a:miter lim="800000"/>
                    <a:headEnd/>
                    <a:tailEnd/>
                  </a:ln>
                </p:spPr>
                <p:txBody>
                  <a:bodyPr/>
                  <a:lstStyle/>
                  <a:p>
                    <a:r>
                      <a:rPr lang="fr-FR" sz="2000" dirty="0">
                        <a:solidFill>
                          <a:srgbClr val="000080"/>
                        </a:solidFill>
                        <a:latin typeface="Times New Roman" pitchFamily="18" charset="0"/>
                        <a:cs typeface="Times New Roman" pitchFamily="18" charset="0"/>
                      </a:rPr>
                      <a:t>y</a:t>
                    </a:r>
                    <a:endParaRPr lang="fr-FR" sz="2000" dirty="0">
                      <a:latin typeface="Times New Roman" pitchFamily="18" charset="0"/>
                      <a:cs typeface="Times New Roman" pitchFamily="18" charset="0"/>
                    </a:endParaRPr>
                  </a:p>
                </p:txBody>
              </p:sp>
              <p:sp>
                <p:nvSpPr>
                  <p:cNvPr id="93" name="Text Box 37"/>
                  <p:cNvSpPr txBox="1">
                    <a:spLocks noChangeArrowheads="1"/>
                  </p:cNvSpPr>
                  <p:nvPr/>
                </p:nvSpPr>
                <p:spPr bwMode="auto">
                  <a:xfrm>
                    <a:off x="1361" y="3199"/>
                    <a:ext cx="216" cy="270"/>
                  </a:xfrm>
                  <a:prstGeom prst="rect">
                    <a:avLst/>
                  </a:prstGeom>
                  <a:noFill/>
                  <a:ln w="9525">
                    <a:noFill/>
                    <a:miter lim="800000"/>
                    <a:headEnd/>
                    <a:tailEnd/>
                  </a:ln>
                </p:spPr>
                <p:txBody>
                  <a:bodyPr/>
                  <a:lstStyle/>
                  <a:p>
                    <a:r>
                      <a:rPr lang="fr-FR" sz="2000" dirty="0">
                        <a:solidFill>
                          <a:srgbClr val="000080"/>
                        </a:solidFill>
                        <a:latin typeface="Times New Roman" pitchFamily="18" charset="0"/>
                        <a:cs typeface="Times New Roman" pitchFamily="18" charset="0"/>
                      </a:rPr>
                      <a:t>x</a:t>
                    </a:r>
                    <a:endParaRPr lang="fr-FR" sz="2000" dirty="0">
                      <a:latin typeface="Times New Roman" pitchFamily="18" charset="0"/>
                      <a:cs typeface="Times New Roman" pitchFamily="18" charset="0"/>
                    </a:endParaRPr>
                  </a:p>
                </p:txBody>
              </p:sp>
              <p:sp>
                <p:nvSpPr>
                  <p:cNvPr id="94" name="Text Box 38"/>
                  <p:cNvSpPr txBox="1">
                    <a:spLocks noChangeArrowheads="1"/>
                  </p:cNvSpPr>
                  <p:nvPr/>
                </p:nvSpPr>
                <p:spPr bwMode="auto">
                  <a:xfrm>
                    <a:off x="1481" y="2047"/>
                    <a:ext cx="217" cy="270"/>
                  </a:xfrm>
                  <a:prstGeom prst="rect">
                    <a:avLst/>
                  </a:prstGeom>
                  <a:noFill/>
                  <a:ln w="9525">
                    <a:noFill/>
                    <a:miter lim="800000"/>
                    <a:headEnd/>
                    <a:tailEnd/>
                  </a:ln>
                </p:spPr>
                <p:txBody>
                  <a:bodyPr/>
                  <a:lstStyle/>
                  <a:p>
                    <a:r>
                      <a:rPr lang="fr-FR" sz="2000" dirty="0">
                        <a:solidFill>
                          <a:srgbClr val="000080"/>
                        </a:solidFill>
                        <a:latin typeface="Times New Roman" pitchFamily="18" charset="0"/>
                        <a:cs typeface="Times New Roman" pitchFamily="18" charset="0"/>
                      </a:rPr>
                      <a:t>z</a:t>
                    </a:r>
                    <a:endParaRPr lang="fr-FR" sz="2000" dirty="0">
                      <a:latin typeface="Times New Roman" pitchFamily="18" charset="0"/>
                      <a:cs typeface="Times New Roman" pitchFamily="18" charset="0"/>
                    </a:endParaRPr>
                  </a:p>
                </p:txBody>
              </p:sp>
              <p:sp>
                <p:nvSpPr>
                  <p:cNvPr id="95" name="Text Box 39"/>
                  <p:cNvSpPr txBox="1">
                    <a:spLocks noChangeArrowheads="1"/>
                  </p:cNvSpPr>
                  <p:nvPr/>
                </p:nvSpPr>
                <p:spPr bwMode="auto">
                  <a:xfrm>
                    <a:off x="2336" y="2704"/>
                    <a:ext cx="302" cy="325"/>
                  </a:xfrm>
                  <a:prstGeom prst="rect">
                    <a:avLst/>
                  </a:prstGeom>
                  <a:noFill/>
                  <a:ln w="9525">
                    <a:noFill/>
                    <a:miter lim="800000"/>
                    <a:headEnd/>
                    <a:tailEnd/>
                  </a:ln>
                </p:spPr>
                <p:txBody>
                  <a:bodyPr/>
                  <a:lstStyle/>
                  <a:p>
                    <a:r>
                      <a:rPr lang="fr-FR" sz="2000" dirty="0" err="1">
                        <a:solidFill>
                          <a:srgbClr val="000080"/>
                        </a:solidFill>
                        <a:latin typeface="Arial" pitchFamily="34" charset="0"/>
                        <a:cs typeface="Arial" pitchFamily="34" charset="0"/>
                      </a:rPr>
                      <a:t>z</a:t>
                    </a:r>
                    <a:r>
                      <a:rPr lang="fr-FR" sz="2000" baseline="-25000" dirty="0" err="1">
                        <a:solidFill>
                          <a:srgbClr val="000080"/>
                        </a:solidFill>
                        <a:latin typeface="Arial" pitchFamily="34" charset="0"/>
                        <a:cs typeface="Arial" pitchFamily="34" charset="0"/>
                      </a:rPr>
                      <a:t>A</a:t>
                    </a:r>
                    <a:endParaRPr lang="fr-FR" sz="2000" dirty="0">
                      <a:latin typeface="Arial" pitchFamily="34" charset="0"/>
                      <a:cs typeface="Arial" pitchFamily="34" charset="0"/>
                    </a:endParaRPr>
                  </a:p>
                </p:txBody>
              </p:sp>
              <p:sp>
                <p:nvSpPr>
                  <p:cNvPr id="96" name="Text Box 40"/>
                  <p:cNvSpPr txBox="1">
                    <a:spLocks noChangeArrowheads="1"/>
                  </p:cNvSpPr>
                  <p:nvPr/>
                </p:nvSpPr>
                <p:spPr bwMode="auto">
                  <a:xfrm>
                    <a:off x="1795" y="2377"/>
                    <a:ext cx="359" cy="324"/>
                  </a:xfrm>
                  <a:prstGeom prst="rect">
                    <a:avLst/>
                  </a:prstGeom>
                  <a:noFill/>
                  <a:ln w="9525">
                    <a:noFill/>
                    <a:miter lim="800000"/>
                    <a:headEnd/>
                    <a:tailEnd/>
                  </a:ln>
                </p:spPr>
                <p:txBody>
                  <a:bodyPr/>
                  <a:lstStyle/>
                  <a:p>
                    <a:r>
                      <a:rPr lang="fr-FR" sz="2000" dirty="0" err="1">
                        <a:solidFill>
                          <a:srgbClr val="000080"/>
                        </a:solidFill>
                        <a:latin typeface="Arial" pitchFamily="34" charset="0"/>
                        <a:cs typeface="Arial" pitchFamily="34" charset="0"/>
                      </a:rPr>
                      <a:t>z</a:t>
                    </a:r>
                    <a:r>
                      <a:rPr lang="fr-FR" sz="2000" baseline="-25000" dirty="0" err="1">
                        <a:solidFill>
                          <a:srgbClr val="000080"/>
                        </a:solidFill>
                        <a:latin typeface="Arial" pitchFamily="34" charset="0"/>
                        <a:cs typeface="Arial" pitchFamily="34" charset="0"/>
                      </a:rPr>
                      <a:t>B</a:t>
                    </a:r>
                    <a:endParaRPr lang="fr-FR" sz="2000" dirty="0">
                      <a:latin typeface="Arial" pitchFamily="34" charset="0"/>
                      <a:cs typeface="Arial" pitchFamily="34" charset="0"/>
                    </a:endParaRPr>
                  </a:p>
                </p:txBody>
              </p:sp>
              <p:sp>
                <p:nvSpPr>
                  <p:cNvPr id="97" name="Text Box 41"/>
                  <p:cNvSpPr txBox="1">
                    <a:spLocks noChangeArrowheads="1"/>
                  </p:cNvSpPr>
                  <p:nvPr/>
                </p:nvSpPr>
                <p:spPr bwMode="auto">
                  <a:xfrm>
                    <a:off x="2373" y="2248"/>
                    <a:ext cx="1268" cy="342"/>
                  </a:xfrm>
                  <a:prstGeom prst="rect">
                    <a:avLst/>
                  </a:prstGeom>
                  <a:noFill/>
                  <a:ln w="9525">
                    <a:noFill/>
                    <a:miter lim="800000"/>
                    <a:headEnd/>
                    <a:tailEnd/>
                  </a:ln>
                </p:spPr>
                <p:txBody>
                  <a:bodyPr/>
                  <a:lstStyle/>
                  <a:p>
                    <a:r>
                      <a:rPr lang="fr-FR" sz="2000" dirty="0" err="1">
                        <a:solidFill>
                          <a:srgbClr val="000080"/>
                        </a:solidFill>
                        <a:latin typeface="Arial" pitchFamily="34" charset="0"/>
                        <a:cs typeface="Arial" pitchFamily="34" charset="0"/>
                      </a:rPr>
                      <a:t>h</a:t>
                    </a:r>
                    <a:r>
                      <a:rPr lang="fr-FR" sz="2000" baseline="-25000" dirty="0" err="1">
                        <a:solidFill>
                          <a:srgbClr val="000080"/>
                        </a:solidFill>
                        <a:latin typeface="Arial" pitchFamily="34" charset="0"/>
                        <a:cs typeface="Arial" pitchFamily="34" charset="0"/>
                      </a:rPr>
                      <a:t>AB</a:t>
                    </a:r>
                    <a:r>
                      <a:rPr lang="fr-FR" sz="2000" baseline="-25000" dirty="0">
                        <a:solidFill>
                          <a:srgbClr val="000080"/>
                        </a:solidFill>
                        <a:latin typeface="Arial" pitchFamily="34" charset="0"/>
                        <a:cs typeface="Arial" pitchFamily="34" charset="0"/>
                      </a:rPr>
                      <a:t> </a:t>
                    </a:r>
                    <a:r>
                      <a:rPr lang="fr-FR" sz="2000" dirty="0">
                        <a:solidFill>
                          <a:srgbClr val="000080"/>
                        </a:solidFill>
                        <a:latin typeface="Arial" pitchFamily="34" charset="0"/>
                        <a:cs typeface="Arial" pitchFamily="34" charset="0"/>
                      </a:rPr>
                      <a:t>=  </a:t>
                    </a:r>
                    <a:r>
                      <a:rPr lang="fr-FR" sz="2000" dirty="0" err="1">
                        <a:solidFill>
                          <a:srgbClr val="000080"/>
                        </a:solidFill>
                        <a:latin typeface="Arial" pitchFamily="34" charset="0"/>
                        <a:cs typeface="Arial" pitchFamily="34" charset="0"/>
                      </a:rPr>
                      <a:t>z</a:t>
                    </a:r>
                    <a:r>
                      <a:rPr lang="fr-FR" sz="2000" baseline="-25000" dirty="0" err="1">
                        <a:solidFill>
                          <a:srgbClr val="000080"/>
                        </a:solidFill>
                        <a:latin typeface="Arial" pitchFamily="34" charset="0"/>
                        <a:cs typeface="Arial" pitchFamily="34" charset="0"/>
                      </a:rPr>
                      <a:t>B</a:t>
                    </a:r>
                    <a:r>
                      <a:rPr lang="fr-FR" sz="2000" dirty="0">
                        <a:solidFill>
                          <a:srgbClr val="000080"/>
                        </a:solidFill>
                        <a:latin typeface="Arial" pitchFamily="34" charset="0"/>
                        <a:cs typeface="Arial" pitchFamily="34" charset="0"/>
                      </a:rPr>
                      <a:t> – </a:t>
                    </a:r>
                    <a:r>
                      <a:rPr lang="fr-FR" sz="2000" dirty="0" err="1">
                        <a:solidFill>
                          <a:srgbClr val="000080"/>
                        </a:solidFill>
                        <a:latin typeface="Arial" pitchFamily="34" charset="0"/>
                        <a:cs typeface="Arial" pitchFamily="34" charset="0"/>
                      </a:rPr>
                      <a:t>z</a:t>
                    </a:r>
                    <a:r>
                      <a:rPr lang="fr-FR" sz="2000" baseline="-25000" dirty="0" err="1">
                        <a:solidFill>
                          <a:srgbClr val="000080"/>
                        </a:solidFill>
                        <a:latin typeface="Arial" pitchFamily="34" charset="0"/>
                        <a:cs typeface="Arial" pitchFamily="34" charset="0"/>
                      </a:rPr>
                      <a:t>A</a:t>
                    </a:r>
                    <a:endParaRPr lang="fr-FR" sz="2000" dirty="0">
                      <a:latin typeface="Arial" pitchFamily="34" charset="0"/>
                      <a:cs typeface="Arial" pitchFamily="34" charset="0"/>
                    </a:endParaRPr>
                  </a:p>
                </p:txBody>
              </p:sp>
              <p:sp>
                <p:nvSpPr>
                  <p:cNvPr id="98" name="Rectangle 42"/>
                  <p:cNvSpPr>
                    <a:spLocks noChangeArrowheads="1"/>
                  </p:cNvSpPr>
                  <p:nvPr/>
                </p:nvSpPr>
                <p:spPr bwMode="auto">
                  <a:xfrm>
                    <a:off x="3161" y="2536"/>
                    <a:ext cx="564" cy="325"/>
                  </a:xfrm>
                  <a:prstGeom prst="rect">
                    <a:avLst/>
                  </a:prstGeom>
                  <a:noFill/>
                  <a:ln w="9525">
                    <a:noFill/>
                    <a:miter lim="800000"/>
                    <a:headEnd/>
                    <a:tailEnd/>
                  </a:ln>
                </p:spPr>
                <p:txBody>
                  <a:bodyPr/>
                  <a:lstStyle/>
                  <a:p>
                    <a:r>
                      <a:rPr lang="fr-FR" dirty="0">
                        <a:solidFill>
                          <a:srgbClr val="000080"/>
                        </a:solidFill>
                        <a:latin typeface="Arial" pitchFamily="34" charset="0"/>
                        <a:cs typeface="Arial" pitchFamily="34" charset="0"/>
                      </a:rPr>
                      <a:t>P</a:t>
                    </a:r>
                    <a:r>
                      <a:rPr lang="fr-FR" baseline="-25000" dirty="0">
                        <a:solidFill>
                          <a:srgbClr val="000080"/>
                        </a:solidFill>
                        <a:latin typeface="Arial" pitchFamily="34" charset="0"/>
                        <a:cs typeface="Arial" pitchFamily="34" charset="0"/>
                      </a:rPr>
                      <a:t>A</a:t>
                    </a:r>
                    <a:endParaRPr lang="fr-FR" dirty="0">
                      <a:latin typeface="Arial" pitchFamily="34" charset="0"/>
                      <a:cs typeface="Arial" pitchFamily="34" charset="0"/>
                    </a:endParaRPr>
                  </a:p>
                </p:txBody>
              </p:sp>
              <p:sp>
                <p:nvSpPr>
                  <p:cNvPr id="99" name="Rectangle 43"/>
                  <p:cNvSpPr>
                    <a:spLocks noChangeArrowheads="1"/>
                  </p:cNvSpPr>
                  <p:nvPr/>
                </p:nvSpPr>
                <p:spPr bwMode="auto">
                  <a:xfrm>
                    <a:off x="3176" y="2009"/>
                    <a:ext cx="616" cy="325"/>
                  </a:xfrm>
                  <a:prstGeom prst="rect">
                    <a:avLst/>
                  </a:prstGeom>
                  <a:noFill/>
                  <a:ln w="9525">
                    <a:noFill/>
                    <a:miter lim="800000"/>
                    <a:headEnd/>
                    <a:tailEnd/>
                  </a:ln>
                </p:spPr>
                <p:txBody>
                  <a:bodyPr/>
                  <a:lstStyle/>
                  <a:p>
                    <a:r>
                      <a:rPr lang="fr-FR" dirty="0">
                        <a:solidFill>
                          <a:srgbClr val="000080"/>
                        </a:solidFill>
                        <a:latin typeface="Arial" pitchFamily="34" charset="0"/>
                        <a:cs typeface="Arial" pitchFamily="34" charset="0"/>
                      </a:rPr>
                      <a:t>P</a:t>
                    </a:r>
                    <a:r>
                      <a:rPr lang="fr-FR" baseline="-25000" dirty="0">
                        <a:solidFill>
                          <a:srgbClr val="000080"/>
                        </a:solidFill>
                        <a:latin typeface="Arial" pitchFamily="34" charset="0"/>
                        <a:cs typeface="Arial" pitchFamily="34" charset="0"/>
                      </a:rPr>
                      <a:t>B</a:t>
                    </a:r>
                    <a:endParaRPr lang="fr-FR" dirty="0">
                      <a:latin typeface="Arial" pitchFamily="34" charset="0"/>
                      <a:cs typeface="Arial" pitchFamily="34" charset="0"/>
                    </a:endParaRPr>
                  </a:p>
                </p:txBody>
              </p:sp>
            </p:grpSp>
            <p:grpSp>
              <p:nvGrpSpPr>
                <p:cNvPr id="9" name="Group 44"/>
                <p:cNvGrpSpPr>
                  <a:grpSpLocks/>
                </p:cNvGrpSpPr>
                <p:nvPr/>
              </p:nvGrpSpPr>
              <p:grpSpPr bwMode="auto">
                <a:xfrm>
                  <a:off x="1182" y="1766"/>
                  <a:ext cx="2699" cy="175"/>
                  <a:chOff x="3074" y="2643"/>
                  <a:chExt cx="1950" cy="175"/>
                </a:xfrm>
              </p:grpSpPr>
              <p:sp>
                <p:nvSpPr>
                  <p:cNvPr id="57" name="Line 45"/>
                  <p:cNvSpPr>
                    <a:spLocks noChangeShapeType="1"/>
                  </p:cNvSpPr>
                  <p:nvPr/>
                </p:nvSpPr>
                <p:spPr bwMode="auto">
                  <a:xfrm>
                    <a:off x="3074" y="2643"/>
                    <a:ext cx="1950" cy="0"/>
                  </a:xfrm>
                  <a:prstGeom prst="line">
                    <a:avLst/>
                  </a:prstGeom>
                  <a:noFill/>
                  <a:ln w="12700">
                    <a:solidFill>
                      <a:schemeClr val="bg1"/>
                    </a:solidFill>
                    <a:round/>
                    <a:headEnd/>
                    <a:tailEnd/>
                  </a:ln>
                </p:spPr>
                <p:txBody>
                  <a:bodyPr/>
                  <a:lstStyle/>
                  <a:p>
                    <a:endParaRPr lang="en-US"/>
                  </a:p>
                </p:txBody>
              </p:sp>
              <p:sp>
                <p:nvSpPr>
                  <p:cNvPr id="58" name="Line 46"/>
                  <p:cNvSpPr>
                    <a:spLocks noChangeShapeType="1"/>
                  </p:cNvSpPr>
                  <p:nvPr/>
                </p:nvSpPr>
                <p:spPr bwMode="auto">
                  <a:xfrm>
                    <a:off x="3129" y="2682"/>
                    <a:ext cx="136" cy="0"/>
                  </a:xfrm>
                  <a:prstGeom prst="line">
                    <a:avLst/>
                  </a:prstGeom>
                  <a:noFill/>
                  <a:ln w="19050">
                    <a:solidFill>
                      <a:srgbClr val="99CCFF"/>
                    </a:solidFill>
                    <a:round/>
                    <a:headEnd/>
                    <a:tailEnd/>
                  </a:ln>
                </p:spPr>
                <p:txBody>
                  <a:bodyPr/>
                  <a:lstStyle/>
                  <a:p>
                    <a:endParaRPr lang="en-US"/>
                  </a:p>
                </p:txBody>
              </p:sp>
              <p:sp>
                <p:nvSpPr>
                  <p:cNvPr id="59" name="Line 47"/>
                  <p:cNvSpPr>
                    <a:spLocks noChangeShapeType="1"/>
                  </p:cNvSpPr>
                  <p:nvPr/>
                </p:nvSpPr>
                <p:spPr bwMode="auto">
                  <a:xfrm>
                    <a:off x="3334" y="2682"/>
                    <a:ext cx="136" cy="0"/>
                  </a:xfrm>
                  <a:prstGeom prst="line">
                    <a:avLst/>
                  </a:prstGeom>
                  <a:noFill/>
                  <a:ln w="12700">
                    <a:solidFill>
                      <a:srgbClr val="99CCFF"/>
                    </a:solidFill>
                    <a:round/>
                    <a:headEnd/>
                    <a:tailEnd/>
                  </a:ln>
                </p:spPr>
                <p:txBody>
                  <a:bodyPr/>
                  <a:lstStyle/>
                  <a:p>
                    <a:endParaRPr lang="en-US"/>
                  </a:p>
                </p:txBody>
              </p:sp>
              <p:sp>
                <p:nvSpPr>
                  <p:cNvPr id="60" name="Line 48"/>
                  <p:cNvSpPr>
                    <a:spLocks noChangeShapeType="1"/>
                  </p:cNvSpPr>
                  <p:nvPr/>
                </p:nvSpPr>
                <p:spPr bwMode="auto">
                  <a:xfrm>
                    <a:off x="3537" y="2682"/>
                    <a:ext cx="136" cy="0"/>
                  </a:xfrm>
                  <a:prstGeom prst="line">
                    <a:avLst/>
                  </a:prstGeom>
                  <a:noFill/>
                  <a:ln w="12700">
                    <a:solidFill>
                      <a:srgbClr val="99CCFF"/>
                    </a:solidFill>
                    <a:round/>
                    <a:headEnd/>
                    <a:tailEnd/>
                  </a:ln>
                </p:spPr>
                <p:txBody>
                  <a:bodyPr/>
                  <a:lstStyle/>
                  <a:p>
                    <a:endParaRPr lang="en-US"/>
                  </a:p>
                </p:txBody>
              </p:sp>
              <p:sp>
                <p:nvSpPr>
                  <p:cNvPr id="61" name="Line 49"/>
                  <p:cNvSpPr>
                    <a:spLocks noChangeShapeType="1"/>
                  </p:cNvSpPr>
                  <p:nvPr/>
                </p:nvSpPr>
                <p:spPr bwMode="auto">
                  <a:xfrm>
                    <a:off x="3742" y="2682"/>
                    <a:ext cx="136" cy="0"/>
                  </a:xfrm>
                  <a:prstGeom prst="line">
                    <a:avLst/>
                  </a:prstGeom>
                  <a:noFill/>
                  <a:ln w="12700">
                    <a:solidFill>
                      <a:srgbClr val="99CCFF"/>
                    </a:solidFill>
                    <a:round/>
                    <a:headEnd/>
                    <a:tailEnd/>
                  </a:ln>
                </p:spPr>
                <p:txBody>
                  <a:bodyPr/>
                  <a:lstStyle/>
                  <a:p>
                    <a:endParaRPr lang="en-US"/>
                  </a:p>
                </p:txBody>
              </p:sp>
              <p:sp>
                <p:nvSpPr>
                  <p:cNvPr id="62" name="Line 50"/>
                  <p:cNvSpPr>
                    <a:spLocks noChangeShapeType="1"/>
                  </p:cNvSpPr>
                  <p:nvPr/>
                </p:nvSpPr>
                <p:spPr bwMode="auto">
                  <a:xfrm>
                    <a:off x="3969" y="2682"/>
                    <a:ext cx="136" cy="0"/>
                  </a:xfrm>
                  <a:prstGeom prst="line">
                    <a:avLst/>
                  </a:prstGeom>
                  <a:noFill/>
                  <a:ln w="12700">
                    <a:solidFill>
                      <a:srgbClr val="99CCFF"/>
                    </a:solidFill>
                    <a:round/>
                    <a:headEnd/>
                    <a:tailEnd/>
                  </a:ln>
                </p:spPr>
                <p:txBody>
                  <a:bodyPr/>
                  <a:lstStyle/>
                  <a:p>
                    <a:endParaRPr lang="en-US"/>
                  </a:p>
                </p:txBody>
              </p:sp>
              <p:sp>
                <p:nvSpPr>
                  <p:cNvPr id="63" name="Line 51"/>
                  <p:cNvSpPr>
                    <a:spLocks noChangeShapeType="1"/>
                  </p:cNvSpPr>
                  <p:nvPr/>
                </p:nvSpPr>
                <p:spPr bwMode="auto">
                  <a:xfrm>
                    <a:off x="4174" y="2682"/>
                    <a:ext cx="136" cy="0"/>
                  </a:xfrm>
                  <a:prstGeom prst="line">
                    <a:avLst/>
                  </a:prstGeom>
                  <a:noFill/>
                  <a:ln w="9525">
                    <a:solidFill>
                      <a:srgbClr val="99CCFF"/>
                    </a:solidFill>
                    <a:round/>
                    <a:headEnd/>
                    <a:tailEnd/>
                  </a:ln>
                </p:spPr>
                <p:txBody>
                  <a:bodyPr/>
                  <a:lstStyle/>
                  <a:p>
                    <a:endParaRPr lang="en-US"/>
                  </a:p>
                </p:txBody>
              </p:sp>
              <p:sp>
                <p:nvSpPr>
                  <p:cNvPr id="64" name="Line 52"/>
                  <p:cNvSpPr>
                    <a:spLocks noChangeShapeType="1"/>
                  </p:cNvSpPr>
                  <p:nvPr/>
                </p:nvSpPr>
                <p:spPr bwMode="auto">
                  <a:xfrm>
                    <a:off x="4377" y="2682"/>
                    <a:ext cx="136" cy="0"/>
                  </a:xfrm>
                  <a:prstGeom prst="line">
                    <a:avLst/>
                  </a:prstGeom>
                  <a:noFill/>
                  <a:ln w="9525">
                    <a:solidFill>
                      <a:srgbClr val="99CCFF"/>
                    </a:solidFill>
                    <a:round/>
                    <a:headEnd/>
                    <a:tailEnd/>
                  </a:ln>
                </p:spPr>
                <p:txBody>
                  <a:bodyPr/>
                  <a:lstStyle/>
                  <a:p>
                    <a:endParaRPr lang="en-US"/>
                  </a:p>
                </p:txBody>
              </p:sp>
              <p:sp>
                <p:nvSpPr>
                  <p:cNvPr id="65" name="Line 53"/>
                  <p:cNvSpPr>
                    <a:spLocks noChangeShapeType="1"/>
                  </p:cNvSpPr>
                  <p:nvPr/>
                </p:nvSpPr>
                <p:spPr bwMode="auto">
                  <a:xfrm>
                    <a:off x="4582" y="2682"/>
                    <a:ext cx="136" cy="0"/>
                  </a:xfrm>
                  <a:prstGeom prst="line">
                    <a:avLst/>
                  </a:prstGeom>
                  <a:noFill/>
                  <a:ln w="9525">
                    <a:solidFill>
                      <a:srgbClr val="99CCFF"/>
                    </a:solidFill>
                    <a:round/>
                    <a:headEnd/>
                    <a:tailEnd/>
                  </a:ln>
                </p:spPr>
                <p:txBody>
                  <a:bodyPr/>
                  <a:lstStyle/>
                  <a:p>
                    <a:endParaRPr lang="en-US"/>
                  </a:p>
                </p:txBody>
              </p:sp>
              <p:sp>
                <p:nvSpPr>
                  <p:cNvPr id="66" name="Line 54"/>
                  <p:cNvSpPr>
                    <a:spLocks noChangeShapeType="1"/>
                  </p:cNvSpPr>
                  <p:nvPr/>
                </p:nvSpPr>
                <p:spPr bwMode="auto">
                  <a:xfrm>
                    <a:off x="3220" y="2727"/>
                    <a:ext cx="136" cy="0"/>
                  </a:xfrm>
                  <a:prstGeom prst="line">
                    <a:avLst/>
                  </a:prstGeom>
                  <a:noFill/>
                  <a:ln w="9525">
                    <a:solidFill>
                      <a:srgbClr val="99CCFF"/>
                    </a:solidFill>
                    <a:round/>
                    <a:headEnd/>
                    <a:tailEnd/>
                  </a:ln>
                </p:spPr>
                <p:txBody>
                  <a:bodyPr/>
                  <a:lstStyle/>
                  <a:p>
                    <a:endParaRPr lang="en-US"/>
                  </a:p>
                </p:txBody>
              </p:sp>
              <p:sp>
                <p:nvSpPr>
                  <p:cNvPr id="67" name="Line 55"/>
                  <p:cNvSpPr>
                    <a:spLocks noChangeShapeType="1"/>
                  </p:cNvSpPr>
                  <p:nvPr/>
                </p:nvSpPr>
                <p:spPr bwMode="auto">
                  <a:xfrm>
                    <a:off x="3425" y="2727"/>
                    <a:ext cx="136" cy="0"/>
                  </a:xfrm>
                  <a:prstGeom prst="line">
                    <a:avLst/>
                  </a:prstGeom>
                  <a:noFill/>
                  <a:ln w="9525">
                    <a:solidFill>
                      <a:srgbClr val="99CCFF"/>
                    </a:solidFill>
                    <a:round/>
                    <a:headEnd/>
                    <a:tailEnd/>
                  </a:ln>
                </p:spPr>
                <p:txBody>
                  <a:bodyPr/>
                  <a:lstStyle/>
                  <a:p>
                    <a:endParaRPr lang="en-US"/>
                  </a:p>
                </p:txBody>
              </p:sp>
              <p:sp>
                <p:nvSpPr>
                  <p:cNvPr id="68" name="Line 56"/>
                  <p:cNvSpPr>
                    <a:spLocks noChangeShapeType="1"/>
                  </p:cNvSpPr>
                  <p:nvPr/>
                </p:nvSpPr>
                <p:spPr bwMode="auto">
                  <a:xfrm>
                    <a:off x="3628" y="2727"/>
                    <a:ext cx="136" cy="0"/>
                  </a:xfrm>
                  <a:prstGeom prst="line">
                    <a:avLst/>
                  </a:prstGeom>
                  <a:noFill/>
                  <a:ln w="9525">
                    <a:solidFill>
                      <a:srgbClr val="99CCFF"/>
                    </a:solidFill>
                    <a:round/>
                    <a:headEnd/>
                    <a:tailEnd/>
                  </a:ln>
                </p:spPr>
                <p:txBody>
                  <a:bodyPr/>
                  <a:lstStyle/>
                  <a:p>
                    <a:endParaRPr lang="en-US"/>
                  </a:p>
                </p:txBody>
              </p:sp>
              <p:sp>
                <p:nvSpPr>
                  <p:cNvPr id="69" name="Line 57"/>
                  <p:cNvSpPr>
                    <a:spLocks noChangeShapeType="1"/>
                  </p:cNvSpPr>
                  <p:nvPr/>
                </p:nvSpPr>
                <p:spPr bwMode="auto">
                  <a:xfrm>
                    <a:off x="3833" y="2727"/>
                    <a:ext cx="136" cy="0"/>
                  </a:xfrm>
                  <a:prstGeom prst="line">
                    <a:avLst/>
                  </a:prstGeom>
                  <a:noFill/>
                  <a:ln w="9525">
                    <a:solidFill>
                      <a:srgbClr val="99CCFF"/>
                    </a:solidFill>
                    <a:round/>
                    <a:headEnd/>
                    <a:tailEnd/>
                  </a:ln>
                </p:spPr>
                <p:txBody>
                  <a:bodyPr/>
                  <a:lstStyle/>
                  <a:p>
                    <a:endParaRPr lang="en-US"/>
                  </a:p>
                </p:txBody>
              </p:sp>
              <p:sp>
                <p:nvSpPr>
                  <p:cNvPr id="70" name="Line 58"/>
                  <p:cNvSpPr>
                    <a:spLocks noChangeShapeType="1"/>
                  </p:cNvSpPr>
                  <p:nvPr/>
                </p:nvSpPr>
                <p:spPr bwMode="auto">
                  <a:xfrm>
                    <a:off x="4059" y="2727"/>
                    <a:ext cx="136" cy="0"/>
                  </a:xfrm>
                  <a:prstGeom prst="line">
                    <a:avLst/>
                  </a:prstGeom>
                  <a:noFill/>
                  <a:ln w="9525">
                    <a:solidFill>
                      <a:srgbClr val="99CCFF"/>
                    </a:solidFill>
                    <a:round/>
                    <a:headEnd/>
                    <a:tailEnd/>
                  </a:ln>
                </p:spPr>
                <p:txBody>
                  <a:bodyPr/>
                  <a:lstStyle/>
                  <a:p>
                    <a:endParaRPr lang="en-US"/>
                  </a:p>
                </p:txBody>
              </p:sp>
              <p:sp>
                <p:nvSpPr>
                  <p:cNvPr id="71" name="Line 59"/>
                  <p:cNvSpPr>
                    <a:spLocks noChangeShapeType="1"/>
                  </p:cNvSpPr>
                  <p:nvPr/>
                </p:nvSpPr>
                <p:spPr bwMode="auto">
                  <a:xfrm>
                    <a:off x="4264" y="2727"/>
                    <a:ext cx="136" cy="0"/>
                  </a:xfrm>
                  <a:prstGeom prst="line">
                    <a:avLst/>
                  </a:prstGeom>
                  <a:noFill/>
                  <a:ln w="9525">
                    <a:solidFill>
                      <a:srgbClr val="99CCFF"/>
                    </a:solidFill>
                    <a:round/>
                    <a:headEnd/>
                    <a:tailEnd/>
                  </a:ln>
                </p:spPr>
                <p:txBody>
                  <a:bodyPr/>
                  <a:lstStyle/>
                  <a:p>
                    <a:endParaRPr lang="en-US"/>
                  </a:p>
                </p:txBody>
              </p:sp>
              <p:sp>
                <p:nvSpPr>
                  <p:cNvPr id="72" name="Line 60"/>
                  <p:cNvSpPr>
                    <a:spLocks noChangeShapeType="1"/>
                  </p:cNvSpPr>
                  <p:nvPr/>
                </p:nvSpPr>
                <p:spPr bwMode="auto">
                  <a:xfrm>
                    <a:off x="4467" y="2727"/>
                    <a:ext cx="136" cy="0"/>
                  </a:xfrm>
                  <a:prstGeom prst="line">
                    <a:avLst/>
                  </a:prstGeom>
                  <a:noFill/>
                  <a:ln w="9525">
                    <a:solidFill>
                      <a:srgbClr val="99CCFF"/>
                    </a:solidFill>
                    <a:round/>
                    <a:headEnd/>
                    <a:tailEnd/>
                  </a:ln>
                </p:spPr>
                <p:txBody>
                  <a:bodyPr/>
                  <a:lstStyle/>
                  <a:p>
                    <a:endParaRPr lang="en-US"/>
                  </a:p>
                </p:txBody>
              </p:sp>
              <p:sp>
                <p:nvSpPr>
                  <p:cNvPr id="73" name="Line 61"/>
                  <p:cNvSpPr>
                    <a:spLocks noChangeShapeType="1"/>
                  </p:cNvSpPr>
                  <p:nvPr/>
                </p:nvSpPr>
                <p:spPr bwMode="auto">
                  <a:xfrm>
                    <a:off x="4672" y="2727"/>
                    <a:ext cx="136" cy="0"/>
                  </a:xfrm>
                  <a:prstGeom prst="line">
                    <a:avLst/>
                  </a:prstGeom>
                  <a:noFill/>
                  <a:ln w="9525">
                    <a:solidFill>
                      <a:srgbClr val="99CCFF"/>
                    </a:solidFill>
                    <a:round/>
                    <a:headEnd/>
                    <a:tailEnd/>
                  </a:ln>
                </p:spPr>
                <p:txBody>
                  <a:bodyPr/>
                  <a:lstStyle/>
                  <a:p>
                    <a:endParaRPr lang="en-US"/>
                  </a:p>
                </p:txBody>
              </p:sp>
              <p:sp>
                <p:nvSpPr>
                  <p:cNvPr id="74" name="Line 62"/>
                  <p:cNvSpPr>
                    <a:spLocks noChangeShapeType="1"/>
                  </p:cNvSpPr>
                  <p:nvPr/>
                </p:nvSpPr>
                <p:spPr bwMode="auto">
                  <a:xfrm>
                    <a:off x="4785" y="2682"/>
                    <a:ext cx="136" cy="0"/>
                  </a:xfrm>
                  <a:prstGeom prst="line">
                    <a:avLst/>
                  </a:prstGeom>
                  <a:noFill/>
                  <a:ln w="9525">
                    <a:solidFill>
                      <a:srgbClr val="99CCFF"/>
                    </a:solidFill>
                    <a:round/>
                    <a:headEnd/>
                    <a:tailEnd/>
                  </a:ln>
                </p:spPr>
                <p:txBody>
                  <a:bodyPr/>
                  <a:lstStyle/>
                  <a:p>
                    <a:endParaRPr lang="en-US"/>
                  </a:p>
                </p:txBody>
              </p:sp>
              <p:sp>
                <p:nvSpPr>
                  <p:cNvPr id="75" name="Line 63"/>
                  <p:cNvSpPr>
                    <a:spLocks noChangeShapeType="1"/>
                  </p:cNvSpPr>
                  <p:nvPr/>
                </p:nvSpPr>
                <p:spPr bwMode="auto">
                  <a:xfrm>
                    <a:off x="3129" y="2772"/>
                    <a:ext cx="136" cy="0"/>
                  </a:xfrm>
                  <a:prstGeom prst="line">
                    <a:avLst/>
                  </a:prstGeom>
                  <a:noFill/>
                  <a:ln w="9525">
                    <a:solidFill>
                      <a:srgbClr val="99CCFF"/>
                    </a:solidFill>
                    <a:round/>
                    <a:headEnd/>
                    <a:tailEnd/>
                  </a:ln>
                </p:spPr>
                <p:txBody>
                  <a:bodyPr/>
                  <a:lstStyle/>
                  <a:p>
                    <a:endParaRPr lang="en-US"/>
                  </a:p>
                </p:txBody>
              </p:sp>
              <p:sp>
                <p:nvSpPr>
                  <p:cNvPr id="76" name="Line 64"/>
                  <p:cNvSpPr>
                    <a:spLocks noChangeShapeType="1"/>
                  </p:cNvSpPr>
                  <p:nvPr/>
                </p:nvSpPr>
                <p:spPr bwMode="auto">
                  <a:xfrm>
                    <a:off x="3334" y="2772"/>
                    <a:ext cx="136" cy="0"/>
                  </a:xfrm>
                  <a:prstGeom prst="line">
                    <a:avLst/>
                  </a:prstGeom>
                  <a:noFill/>
                  <a:ln w="9525">
                    <a:solidFill>
                      <a:srgbClr val="99CCFF"/>
                    </a:solidFill>
                    <a:round/>
                    <a:headEnd/>
                    <a:tailEnd/>
                  </a:ln>
                </p:spPr>
                <p:txBody>
                  <a:bodyPr/>
                  <a:lstStyle/>
                  <a:p>
                    <a:endParaRPr lang="en-US"/>
                  </a:p>
                </p:txBody>
              </p:sp>
              <p:sp>
                <p:nvSpPr>
                  <p:cNvPr id="77" name="Line 65"/>
                  <p:cNvSpPr>
                    <a:spLocks noChangeShapeType="1"/>
                  </p:cNvSpPr>
                  <p:nvPr/>
                </p:nvSpPr>
                <p:spPr bwMode="auto">
                  <a:xfrm>
                    <a:off x="3220" y="2818"/>
                    <a:ext cx="136" cy="0"/>
                  </a:xfrm>
                  <a:prstGeom prst="line">
                    <a:avLst/>
                  </a:prstGeom>
                  <a:noFill/>
                  <a:ln w="9525">
                    <a:solidFill>
                      <a:srgbClr val="99CCFF"/>
                    </a:solidFill>
                    <a:round/>
                    <a:headEnd/>
                    <a:tailEnd/>
                  </a:ln>
                </p:spPr>
                <p:txBody>
                  <a:bodyPr/>
                  <a:lstStyle/>
                  <a:p>
                    <a:endParaRPr lang="en-US"/>
                  </a:p>
                </p:txBody>
              </p:sp>
              <p:sp>
                <p:nvSpPr>
                  <p:cNvPr id="78" name="Line 66"/>
                  <p:cNvSpPr>
                    <a:spLocks noChangeShapeType="1"/>
                  </p:cNvSpPr>
                  <p:nvPr/>
                </p:nvSpPr>
                <p:spPr bwMode="auto">
                  <a:xfrm>
                    <a:off x="4172" y="2772"/>
                    <a:ext cx="136" cy="0"/>
                  </a:xfrm>
                  <a:prstGeom prst="line">
                    <a:avLst/>
                  </a:prstGeom>
                  <a:noFill/>
                  <a:ln w="9525">
                    <a:solidFill>
                      <a:srgbClr val="99CCFF"/>
                    </a:solidFill>
                    <a:round/>
                    <a:headEnd/>
                    <a:tailEnd/>
                  </a:ln>
                </p:spPr>
                <p:txBody>
                  <a:bodyPr/>
                  <a:lstStyle/>
                  <a:p>
                    <a:endParaRPr lang="en-US"/>
                  </a:p>
                </p:txBody>
              </p:sp>
              <p:sp>
                <p:nvSpPr>
                  <p:cNvPr id="79" name="Line 67"/>
                  <p:cNvSpPr>
                    <a:spLocks noChangeShapeType="1"/>
                  </p:cNvSpPr>
                  <p:nvPr/>
                </p:nvSpPr>
                <p:spPr bwMode="auto">
                  <a:xfrm>
                    <a:off x="4377" y="2772"/>
                    <a:ext cx="136" cy="0"/>
                  </a:xfrm>
                  <a:prstGeom prst="line">
                    <a:avLst/>
                  </a:prstGeom>
                  <a:noFill/>
                  <a:ln w="9525">
                    <a:solidFill>
                      <a:srgbClr val="99CCFF"/>
                    </a:solidFill>
                    <a:round/>
                    <a:headEnd/>
                    <a:tailEnd/>
                  </a:ln>
                </p:spPr>
                <p:txBody>
                  <a:bodyPr/>
                  <a:lstStyle/>
                  <a:p>
                    <a:endParaRPr lang="en-US"/>
                  </a:p>
                </p:txBody>
              </p:sp>
              <p:sp>
                <p:nvSpPr>
                  <p:cNvPr id="80" name="Line 68"/>
                  <p:cNvSpPr>
                    <a:spLocks noChangeShapeType="1"/>
                  </p:cNvSpPr>
                  <p:nvPr/>
                </p:nvSpPr>
                <p:spPr bwMode="auto">
                  <a:xfrm>
                    <a:off x="4263" y="2818"/>
                    <a:ext cx="136" cy="0"/>
                  </a:xfrm>
                  <a:prstGeom prst="line">
                    <a:avLst/>
                  </a:prstGeom>
                  <a:noFill/>
                  <a:ln w="19050">
                    <a:solidFill>
                      <a:srgbClr val="99CCFF"/>
                    </a:solidFill>
                    <a:round/>
                    <a:headEnd/>
                    <a:tailEnd/>
                  </a:ln>
                </p:spPr>
                <p:txBody>
                  <a:bodyPr/>
                  <a:lstStyle/>
                  <a:p>
                    <a:endParaRPr lang="en-US"/>
                  </a:p>
                </p:txBody>
              </p:sp>
            </p:grpSp>
          </p:grpSp>
        </p:grpSp>
        <p:sp>
          <p:nvSpPr>
            <p:cNvPr id="104" name="Rectangle 69"/>
            <p:cNvSpPr>
              <a:spLocks noChangeArrowheads="1"/>
            </p:cNvSpPr>
            <p:nvPr/>
          </p:nvSpPr>
          <p:spPr bwMode="auto">
            <a:xfrm>
              <a:off x="6082748" y="4621696"/>
              <a:ext cx="533400" cy="381000"/>
            </a:xfrm>
            <a:prstGeom prst="rect">
              <a:avLst/>
            </a:prstGeom>
            <a:noFill/>
            <a:ln w="9525">
              <a:noFill/>
              <a:miter lim="800000"/>
              <a:headEnd/>
              <a:tailEnd/>
            </a:ln>
          </p:spPr>
          <p:txBody>
            <a:bodyPr/>
            <a:lstStyle/>
            <a:p>
              <a:r>
                <a:rPr lang="fr-FR" dirty="0">
                  <a:solidFill>
                    <a:srgbClr val="000080"/>
                  </a:solidFill>
                  <a:sym typeface="Symbol" pitchFamily="18" charset="2"/>
                </a:rPr>
                <a:t></a:t>
              </a:r>
              <a:r>
                <a:rPr lang="fr-FR" dirty="0">
                  <a:solidFill>
                    <a:srgbClr val="000080"/>
                  </a:solidFill>
                </a:rPr>
                <a:t> B</a:t>
              </a:r>
              <a:endParaRPr lang="fr-FR" dirty="0"/>
            </a:p>
          </p:txBody>
        </p:sp>
        <p:sp>
          <p:nvSpPr>
            <p:cNvPr id="105" name="Rectangle 70"/>
            <p:cNvSpPr>
              <a:spLocks noChangeArrowheads="1"/>
            </p:cNvSpPr>
            <p:nvPr/>
          </p:nvSpPr>
          <p:spPr bwMode="auto">
            <a:xfrm>
              <a:off x="6592956" y="5420140"/>
              <a:ext cx="498475" cy="377825"/>
            </a:xfrm>
            <a:prstGeom prst="rect">
              <a:avLst/>
            </a:prstGeom>
            <a:noFill/>
            <a:ln w="9525">
              <a:noFill/>
              <a:miter lim="800000"/>
              <a:headEnd/>
              <a:tailEnd/>
            </a:ln>
          </p:spPr>
          <p:txBody>
            <a:bodyPr/>
            <a:lstStyle/>
            <a:p>
              <a:r>
                <a:rPr lang="fr-FR" dirty="0">
                  <a:solidFill>
                    <a:srgbClr val="000080"/>
                  </a:solidFill>
                  <a:sym typeface="Symbol" pitchFamily="18" charset="2"/>
                </a:rPr>
                <a:t></a:t>
              </a:r>
              <a:r>
                <a:rPr lang="fr-FR" dirty="0">
                  <a:solidFill>
                    <a:srgbClr val="000080"/>
                  </a:solidFill>
                </a:rPr>
                <a:t> A</a:t>
              </a:r>
              <a:endParaRPr lang="fr-FR" dirty="0"/>
            </a:p>
          </p:txBody>
        </p:sp>
      </p:grpSp>
      <p:sp>
        <p:nvSpPr>
          <p:cNvPr id="101" name="TextBox 12"/>
          <p:cNvSpPr txBox="1">
            <a:spLocks noChangeArrowheads="1"/>
          </p:cNvSpPr>
          <p:nvPr/>
        </p:nvSpPr>
        <p:spPr bwMode="auto">
          <a:xfrm>
            <a:off x="0" y="4045803"/>
            <a:ext cx="9144000" cy="830997"/>
          </a:xfrm>
          <a:prstGeom prst="rect">
            <a:avLst/>
          </a:prstGeom>
          <a:noFill/>
          <a:ln w="9525">
            <a:noFill/>
            <a:miter lim="800000"/>
            <a:headEnd/>
            <a:tailEnd/>
          </a:ln>
        </p:spPr>
        <p:txBody>
          <a:bodyPr wrap="square">
            <a:spAutoFit/>
          </a:bodyPr>
          <a:lstStyle/>
          <a:p>
            <a:pPr algn="just"/>
            <a:r>
              <a:rPr lang="en-US" sz="2400" dirty="0" smtClean="0">
                <a:sym typeface="Wingdings" pitchFamily="2" charset="2"/>
              </a:rPr>
              <a:t> </a:t>
            </a:r>
            <a:r>
              <a:rPr lang="vi-VN" sz="2400" dirty="0" smtClean="0">
                <a:latin typeface="Arial" pitchFamily="34" charset="0"/>
                <a:cs typeface="Arial" pitchFamily="34" charset="0"/>
              </a:rPr>
              <a:t>Độ chênh lệch áp suất giữa hai điểm A và B trong môi trường lưu chất phụ thuộc khoảng cách thẳng đứng giữa hai điểm đó.</a:t>
            </a:r>
            <a:endParaRPr lang="en-US" sz="2400" dirty="0">
              <a:latin typeface="Arial" pitchFamily="34" charset="0"/>
              <a:cs typeface="Arial" pitchFamily="34" charset="0"/>
            </a:endParaRPr>
          </a:p>
        </p:txBody>
      </p:sp>
      <p:sp>
        <p:nvSpPr>
          <p:cNvPr id="103" name="Text Box 39"/>
          <p:cNvSpPr txBox="1">
            <a:spLocks noChangeArrowheads="1"/>
          </p:cNvSpPr>
          <p:nvPr/>
        </p:nvSpPr>
        <p:spPr bwMode="auto">
          <a:xfrm>
            <a:off x="7391400" y="2989262"/>
            <a:ext cx="1524000" cy="515938"/>
          </a:xfrm>
          <a:prstGeom prst="rect">
            <a:avLst/>
          </a:prstGeom>
          <a:noFill/>
          <a:ln w="9525">
            <a:noFill/>
            <a:miter lim="800000"/>
            <a:headEnd/>
            <a:tailEnd/>
          </a:ln>
        </p:spPr>
        <p:txBody>
          <a:bodyPr/>
          <a:lstStyle/>
          <a:p>
            <a:r>
              <a:rPr lang="vi-VN" sz="1600" dirty="0" smtClean="0">
                <a:solidFill>
                  <a:schemeClr val="bg1"/>
                </a:solidFill>
                <a:latin typeface="Arial" pitchFamily="34" charset="0"/>
                <a:cs typeface="Arial" pitchFamily="34" charset="0"/>
              </a:rPr>
              <a:t>Mặt chuẩn</a:t>
            </a:r>
            <a:endParaRPr lang="fr-FR" sz="1600" dirty="0">
              <a:solidFill>
                <a:schemeClr val="bg1"/>
              </a:solidFill>
              <a:latin typeface="Arial" pitchFamily="34" charset="0"/>
              <a:cs typeface="Arial" pitchFamily="34" charset="0"/>
            </a:endParaRPr>
          </a:p>
        </p:txBody>
      </p:sp>
      <p:sp>
        <p:nvSpPr>
          <p:cNvPr id="107"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11</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CC"/>
                </a:solidFill>
                <a:latin typeface="Arial" pitchFamily="34" charset="0"/>
                <a:cs typeface="Arial" pitchFamily="34" charset="0"/>
              </a:rPr>
              <a:t>2.3 </a:t>
            </a:r>
            <a:r>
              <a:rPr lang="en-US" sz="2800" b="1" dirty="0" smtClean="0">
                <a:solidFill>
                  <a:srgbClr val="0000CC"/>
                </a:solidFill>
                <a:latin typeface="Arial" pitchFamily="34" charset="0"/>
                <a:cs typeface="Arial" pitchFamily="34" charset="0"/>
              </a:rPr>
              <a:t>Ph</a:t>
            </a:r>
            <a:r>
              <a:rPr lang="vi-VN" sz="2800" b="1" dirty="0" smtClean="0">
                <a:solidFill>
                  <a:srgbClr val="0000CC"/>
                </a:solidFill>
                <a:latin typeface="Arial" pitchFamily="34" charset="0"/>
                <a:cs typeface="Arial" pitchFamily="34" charset="0"/>
              </a:rPr>
              <a:t>ươ</a:t>
            </a:r>
            <a:r>
              <a:rPr lang="en-US" sz="2800" b="1" dirty="0" err="1" smtClean="0">
                <a:solidFill>
                  <a:srgbClr val="0000CC"/>
                </a:solidFill>
                <a:latin typeface="Arial" pitchFamily="34" charset="0"/>
                <a:cs typeface="Arial" pitchFamily="34" charset="0"/>
              </a:rPr>
              <a:t>ng</a:t>
            </a:r>
            <a:r>
              <a:rPr lang="en-US" sz="2800" b="1" dirty="0" smtClean="0">
                <a:solidFill>
                  <a:srgbClr val="0000CC"/>
                </a:solidFill>
                <a:latin typeface="Arial" pitchFamily="34" charset="0"/>
                <a:cs typeface="Arial" pitchFamily="34" charset="0"/>
              </a:rPr>
              <a:t> </a:t>
            </a:r>
            <a:r>
              <a:rPr lang="en-US" sz="2800" b="1" dirty="0" err="1" smtClean="0">
                <a:solidFill>
                  <a:srgbClr val="0000CC"/>
                </a:solidFill>
                <a:latin typeface="Arial" pitchFamily="34" charset="0"/>
                <a:cs typeface="Arial" pitchFamily="34" charset="0"/>
              </a:rPr>
              <a:t>trình</a:t>
            </a:r>
            <a:r>
              <a:rPr lang="en-US" sz="2800" b="1" dirty="0" smtClean="0">
                <a:solidFill>
                  <a:srgbClr val="0000CC"/>
                </a:solidFill>
                <a:latin typeface="Arial" pitchFamily="34" charset="0"/>
                <a:cs typeface="Arial" pitchFamily="34" charset="0"/>
              </a:rPr>
              <a:t> </a:t>
            </a:r>
            <a:r>
              <a:rPr lang="vi-VN" sz="2800" b="1" dirty="0" smtClean="0">
                <a:solidFill>
                  <a:srgbClr val="0000CC"/>
                </a:solidFill>
                <a:latin typeface="Arial" pitchFamily="34" charset="0"/>
                <a:cs typeface="Arial" pitchFamily="34" charset="0"/>
              </a:rPr>
              <a:t>thủy tĩnh (hydrostatic equation)</a:t>
            </a:r>
            <a:endParaRPr lang="en-US" sz="2800" b="1" dirty="0" smtClean="0">
              <a:solidFill>
                <a:srgbClr val="0000CC"/>
              </a:solidFill>
              <a:latin typeface="Arial" pitchFamily="34" charset="0"/>
              <a:cs typeface="Arial" pitchFamily="34" charset="0"/>
            </a:endParaRPr>
          </a:p>
        </p:txBody>
      </p:sp>
      <p:sp>
        <p:nvSpPr>
          <p:cNvPr id="6" name="Rectangle 82"/>
          <p:cNvSpPr>
            <a:spLocks noChangeArrowheads="1"/>
          </p:cNvSpPr>
          <p:nvPr/>
        </p:nvSpPr>
        <p:spPr bwMode="auto">
          <a:xfrm>
            <a:off x="0" y="533400"/>
            <a:ext cx="5609228" cy="523220"/>
          </a:xfrm>
          <a:prstGeom prst="rect">
            <a:avLst/>
          </a:prstGeom>
          <a:noFill/>
          <a:ln w="9525">
            <a:noFill/>
            <a:miter lim="800000"/>
            <a:headEnd/>
            <a:tailEnd/>
          </a:ln>
          <a:effectLst/>
        </p:spPr>
        <p:txBody>
          <a:bodyPr wrap="none" anchor="ctr">
            <a:spAutoFit/>
          </a:bodyPr>
          <a:lstStyle/>
          <a:p>
            <a:pPr>
              <a:buFont typeface="Wingdings" pitchFamily="2" charset="2"/>
              <a:buChar char="v"/>
              <a:tabLst>
                <a:tab pos="177800" algn="l"/>
              </a:tabLst>
            </a:pPr>
            <a:r>
              <a:rPr lang="vi-VN" sz="2800" b="1" dirty="0" smtClean="0">
                <a:solidFill>
                  <a:srgbClr val="00CC00"/>
                </a:solidFill>
                <a:latin typeface="Arial" pitchFamily="34" charset="0"/>
                <a:cs typeface="Arial" pitchFamily="34" charset="0"/>
              </a:rPr>
              <a:t>Lưu chất nén được </a:t>
            </a:r>
            <a:r>
              <a:rPr lang="vi-VN" sz="2800" dirty="0" smtClean="0">
                <a:latin typeface="Arial" pitchFamily="34" charset="0"/>
                <a:cs typeface="Arial" pitchFamily="34" charset="0"/>
              </a:rPr>
              <a:t>(</a:t>
            </a:r>
            <a:r>
              <a:rPr lang="en-US" sz="2800" dirty="0" smtClean="0">
                <a:latin typeface="Arial" pitchFamily="34" charset="0"/>
                <a:cs typeface="Arial" pitchFamily="34" charset="0"/>
                <a:sym typeface="Symbol" pitchFamily="18" charset="2"/>
              </a:rPr>
              <a:t></a:t>
            </a:r>
            <a:r>
              <a:rPr lang="en-US" sz="2800" dirty="0" smtClean="0">
                <a:latin typeface="Arial" pitchFamily="34" charset="0"/>
                <a:cs typeface="Arial" pitchFamily="34" charset="0"/>
              </a:rPr>
              <a:t> ≠ const</a:t>
            </a:r>
            <a:r>
              <a:rPr lang="vi-VN" sz="2800" dirty="0" smtClean="0">
                <a:latin typeface="Arial" pitchFamily="34" charset="0"/>
                <a:cs typeface="Arial" pitchFamily="34" charset="0"/>
              </a:rPr>
              <a:t>)</a:t>
            </a:r>
          </a:p>
        </p:txBody>
      </p:sp>
      <p:graphicFrame>
        <p:nvGraphicFramePr>
          <p:cNvPr id="62467" name="Object 3"/>
          <p:cNvGraphicFramePr>
            <a:graphicFrameLocks noChangeAspect="1"/>
          </p:cNvGraphicFramePr>
          <p:nvPr/>
        </p:nvGraphicFramePr>
        <p:xfrm>
          <a:off x="838200" y="1586391"/>
          <a:ext cx="4903787" cy="935294"/>
        </p:xfrm>
        <a:graphic>
          <a:graphicData uri="http://schemas.openxmlformats.org/presentationml/2006/ole">
            <mc:AlternateContent xmlns:mc="http://schemas.openxmlformats.org/markup-compatibility/2006">
              <mc:Choice xmlns:v="urn:schemas-microsoft-com:vml" Requires="v">
                <p:oleObj spid="_x0000_s63587" name="Equation" r:id="rId3" imgW="2197080" imgH="419040" progId="Equation.3">
                  <p:embed/>
                </p:oleObj>
              </mc:Choice>
              <mc:Fallback>
                <p:oleObj name="Equation" r:id="rId3" imgW="21970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586391"/>
                        <a:ext cx="4903787" cy="93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 name="Rectangle 101"/>
          <p:cNvSpPr/>
          <p:nvPr/>
        </p:nvSpPr>
        <p:spPr>
          <a:xfrm>
            <a:off x="0" y="1073885"/>
            <a:ext cx="2466573" cy="461665"/>
          </a:xfrm>
          <a:prstGeom prst="rect">
            <a:avLst/>
          </a:prstGeom>
        </p:spPr>
        <p:txBody>
          <a:bodyPr wrap="none">
            <a:spAutoFit/>
          </a:bodyPr>
          <a:lstStyle/>
          <a:p>
            <a:r>
              <a:rPr lang="vi-VN" sz="2400" dirty="0" smtClean="0">
                <a:latin typeface="Arial" pitchFamily="34" charset="0"/>
                <a:cs typeface="Arial" pitchFamily="34" charset="0"/>
              </a:rPr>
              <a:t>PT khí lý tưởng: </a:t>
            </a:r>
            <a:endParaRPr lang="en-US" sz="2400" dirty="0"/>
          </a:p>
        </p:txBody>
      </p:sp>
      <p:graphicFrame>
        <p:nvGraphicFramePr>
          <p:cNvPr id="63493" name="Object 5"/>
          <p:cNvGraphicFramePr>
            <a:graphicFrameLocks noChangeAspect="1"/>
          </p:cNvGraphicFramePr>
          <p:nvPr/>
        </p:nvGraphicFramePr>
        <p:xfrm>
          <a:off x="2286000" y="838200"/>
          <a:ext cx="2743199" cy="886664"/>
        </p:xfrm>
        <a:graphic>
          <a:graphicData uri="http://schemas.openxmlformats.org/presentationml/2006/ole">
            <mc:AlternateContent xmlns:mc="http://schemas.openxmlformats.org/markup-compatibility/2006">
              <mc:Choice xmlns:v="urn:schemas-microsoft-com:vml" Requires="v">
                <p:oleObj spid="_x0000_s63588" name="Equation" r:id="rId5" imgW="1218960" imgH="393480" progId="Equation.3">
                  <p:embed/>
                </p:oleObj>
              </mc:Choice>
              <mc:Fallback>
                <p:oleObj name="Equation" r:id="rId5" imgW="1218960" imgH="3934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838200"/>
                        <a:ext cx="2743199" cy="88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 name="Rectangle 100"/>
          <p:cNvSpPr/>
          <p:nvPr/>
        </p:nvSpPr>
        <p:spPr>
          <a:xfrm>
            <a:off x="0" y="2384048"/>
            <a:ext cx="7442935" cy="892552"/>
          </a:xfrm>
          <a:prstGeom prst="rect">
            <a:avLst/>
          </a:prstGeom>
        </p:spPr>
        <p:txBody>
          <a:bodyPr wrap="none">
            <a:spAutoFit/>
          </a:bodyPr>
          <a:lstStyle/>
          <a:p>
            <a:r>
              <a:rPr lang="vi-VN" sz="2400" dirty="0" smtClean="0">
                <a:latin typeface="Arial" pitchFamily="34" charset="0"/>
                <a:cs typeface="Arial" pitchFamily="34" charset="0"/>
              </a:rPr>
              <a:t>Nếu nhiệt độ thay đổi theo độ cao: </a:t>
            </a:r>
            <a:r>
              <a:rPr lang="vi-VN" sz="2800" dirty="0" smtClean="0">
                <a:latin typeface="+mj-lt"/>
                <a:cs typeface="Arial" pitchFamily="34" charset="0"/>
              </a:rPr>
              <a:t>T = T</a:t>
            </a:r>
            <a:r>
              <a:rPr lang="vi-VN" sz="2800" baseline="-25000" dirty="0" smtClean="0">
                <a:latin typeface="+mj-lt"/>
                <a:cs typeface="Arial" pitchFamily="34" charset="0"/>
              </a:rPr>
              <a:t>0 </a:t>
            </a:r>
            <a:r>
              <a:rPr lang="vi-VN" sz="2800" dirty="0" smtClean="0">
                <a:latin typeface="+mj-lt"/>
                <a:cs typeface="Arial" pitchFamily="34" charset="0"/>
              </a:rPr>
              <a:t>– az; a &gt; 0</a:t>
            </a:r>
          </a:p>
          <a:p>
            <a:r>
              <a:rPr lang="vi-VN" sz="2400" dirty="0" smtClean="0">
                <a:cs typeface="Arial" pitchFamily="34" charset="0"/>
              </a:rPr>
              <a:t>T</a:t>
            </a:r>
            <a:r>
              <a:rPr lang="vi-VN" sz="2400" baseline="-25000" dirty="0" smtClean="0">
                <a:cs typeface="Arial" pitchFamily="34" charset="0"/>
              </a:rPr>
              <a:t>0</a:t>
            </a:r>
            <a:r>
              <a:rPr lang="vi-VN" sz="2400" dirty="0" smtClean="0">
                <a:cs typeface="Arial" pitchFamily="34" charset="0"/>
              </a:rPr>
              <a:t>: nhiệt độ ứng với độ cao z = 0</a:t>
            </a:r>
            <a:endParaRPr lang="en-US" sz="2400" dirty="0"/>
          </a:p>
        </p:txBody>
      </p:sp>
      <p:graphicFrame>
        <p:nvGraphicFramePr>
          <p:cNvPr id="63494" name="Object 6"/>
          <p:cNvGraphicFramePr>
            <a:graphicFrameLocks noChangeAspect="1"/>
          </p:cNvGraphicFramePr>
          <p:nvPr/>
        </p:nvGraphicFramePr>
        <p:xfrm>
          <a:off x="76200" y="3184525"/>
          <a:ext cx="7848600" cy="1121009"/>
        </p:xfrm>
        <a:graphic>
          <a:graphicData uri="http://schemas.openxmlformats.org/presentationml/2006/ole">
            <mc:AlternateContent xmlns:mc="http://schemas.openxmlformats.org/markup-compatibility/2006">
              <mc:Choice xmlns:v="urn:schemas-microsoft-com:vml" Requires="v">
                <p:oleObj spid="_x0000_s63589" name="Equation" r:id="rId7" imgW="3466800" imgH="495000" progId="Equation.3">
                  <p:embed/>
                </p:oleObj>
              </mc:Choice>
              <mc:Fallback>
                <p:oleObj name="Equation" r:id="rId7" imgW="3466800" imgH="4950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3184525"/>
                        <a:ext cx="7848600" cy="112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5" name="Object 7"/>
          <p:cNvGraphicFramePr>
            <a:graphicFrameLocks noChangeAspect="1"/>
          </p:cNvGraphicFramePr>
          <p:nvPr/>
        </p:nvGraphicFramePr>
        <p:xfrm>
          <a:off x="65087" y="4575175"/>
          <a:ext cx="7326313" cy="987425"/>
        </p:xfrm>
        <a:graphic>
          <a:graphicData uri="http://schemas.openxmlformats.org/presentationml/2006/ole">
            <mc:AlternateContent xmlns:mc="http://schemas.openxmlformats.org/markup-compatibility/2006">
              <mc:Choice xmlns:v="urn:schemas-microsoft-com:vml" Requires="v">
                <p:oleObj spid="_x0000_s63590" name="Equation" r:id="rId9" imgW="3200400" imgH="431640" progId="Equation.3">
                  <p:embed/>
                </p:oleObj>
              </mc:Choice>
              <mc:Fallback>
                <p:oleObj name="Equation" r:id="rId9" imgW="3200400" imgH="43164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 y="4575175"/>
                        <a:ext cx="7326313"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 name="Rectangle 102"/>
          <p:cNvSpPr/>
          <p:nvPr/>
        </p:nvSpPr>
        <p:spPr>
          <a:xfrm>
            <a:off x="0" y="4267200"/>
            <a:ext cx="4564070" cy="461665"/>
          </a:xfrm>
          <a:prstGeom prst="rect">
            <a:avLst/>
          </a:prstGeom>
        </p:spPr>
        <p:txBody>
          <a:bodyPr wrap="none">
            <a:spAutoFit/>
          </a:bodyPr>
          <a:lstStyle/>
          <a:p>
            <a:r>
              <a:rPr lang="vi-VN" sz="2400" dirty="0" smtClean="0">
                <a:cs typeface="Arial" pitchFamily="34" charset="0"/>
              </a:rPr>
              <a:t>p</a:t>
            </a:r>
            <a:r>
              <a:rPr lang="vi-VN" sz="2400" baseline="-25000" dirty="0" smtClean="0">
                <a:cs typeface="Arial" pitchFamily="34" charset="0"/>
              </a:rPr>
              <a:t>0</a:t>
            </a:r>
            <a:r>
              <a:rPr lang="vi-VN" sz="2400" dirty="0" smtClean="0">
                <a:cs typeface="Arial" pitchFamily="34" charset="0"/>
              </a:rPr>
              <a:t>: áp suất ứng với độ cao z = 0</a:t>
            </a:r>
            <a:endParaRPr lang="en-US" sz="2400" dirty="0"/>
          </a:p>
        </p:txBody>
      </p:sp>
      <p:sp>
        <p:nvSpPr>
          <p:cNvPr id="106" name="Rectangle 105"/>
          <p:cNvSpPr/>
          <p:nvPr/>
        </p:nvSpPr>
        <p:spPr>
          <a:xfrm>
            <a:off x="13424" y="6091535"/>
            <a:ext cx="3339376" cy="461665"/>
          </a:xfrm>
          <a:prstGeom prst="rect">
            <a:avLst/>
          </a:prstGeom>
        </p:spPr>
        <p:txBody>
          <a:bodyPr wrap="none">
            <a:spAutoFit/>
          </a:bodyPr>
          <a:lstStyle/>
          <a:p>
            <a:r>
              <a:rPr lang="vi-VN" sz="2400" b="1" dirty="0" smtClean="0">
                <a:solidFill>
                  <a:srgbClr val="0000CC"/>
                </a:solidFill>
                <a:cs typeface="Arial" pitchFamily="34" charset="0"/>
              </a:rPr>
              <a:t>Phương trình khí tĩnh</a:t>
            </a:r>
            <a:endParaRPr lang="en-US" sz="2400" b="1" dirty="0">
              <a:solidFill>
                <a:srgbClr val="0000CC"/>
              </a:solidFill>
            </a:endParaRPr>
          </a:p>
        </p:txBody>
      </p:sp>
      <p:graphicFrame>
        <p:nvGraphicFramePr>
          <p:cNvPr id="63496" name="Object 8"/>
          <p:cNvGraphicFramePr>
            <a:graphicFrameLocks noChangeAspect="1"/>
          </p:cNvGraphicFramePr>
          <p:nvPr>
            <p:extLst>
              <p:ext uri="{D42A27DB-BD31-4B8C-83A1-F6EECF244321}">
                <p14:modId xmlns:p14="http://schemas.microsoft.com/office/powerpoint/2010/main" val="1015078649"/>
              </p:ext>
            </p:extLst>
          </p:nvPr>
        </p:nvGraphicFramePr>
        <p:xfrm>
          <a:off x="3505200" y="5562600"/>
          <a:ext cx="3411538" cy="1209675"/>
        </p:xfrm>
        <a:graphic>
          <a:graphicData uri="http://schemas.openxmlformats.org/presentationml/2006/ole">
            <mc:AlternateContent xmlns:mc="http://schemas.openxmlformats.org/markup-compatibility/2006">
              <mc:Choice xmlns:v="urn:schemas-microsoft-com:vml" Requires="v">
                <p:oleObj spid="_x0000_s63591" name="Equation" r:id="rId11" imgW="1574640" imgH="558720" progId="Equation.3">
                  <p:embed/>
                </p:oleObj>
              </mc:Choice>
              <mc:Fallback>
                <p:oleObj name="Equation" r:id="rId11" imgW="1574640" imgH="558720" progId="Equation.3">
                  <p:embed/>
                  <p:pic>
                    <p:nvPicPr>
                      <p:cNvPr id="0" name="Picture 8"/>
                      <p:cNvPicPr>
                        <a:picLocks noChangeAspect="1" noChangeArrowheads="1"/>
                      </p:cNvPicPr>
                      <p:nvPr/>
                    </p:nvPicPr>
                    <p:blipFill>
                      <a:blip r:embed="rId12"/>
                      <a:srcRect/>
                      <a:stretch>
                        <a:fillRect/>
                      </a:stretch>
                    </p:blipFill>
                    <p:spPr bwMode="auto">
                      <a:xfrm>
                        <a:off x="3505200" y="5562600"/>
                        <a:ext cx="3411538" cy="1209675"/>
                      </a:xfrm>
                      <a:prstGeom prst="rect">
                        <a:avLst/>
                      </a:prstGeom>
                      <a:solidFill>
                        <a:schemeClr val="accent5">
                          <a:lumMod val="20000"/>
                          <a:lumOff val="80000"/>
                        </a:schemeClr>
                      </a:solidFill>
                      <a:ln>
                        <a:noFill/>
                      </a:ln>
                      <a:effectLst/>
                      <a:extLst/>
                    </p:spPr>
                  </p:pic>
                </p:oleObj>
              </mc:Fallback>
            </mc:AlternateContent>
          </a:graphicData>
        </a:graphic>
      </p:graphicFrame>
      <p:sp>
        <p:nvSpPr>
          <p:cNvPr id="14"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12</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CC"/>
                </a:solidFill>
                <a:latin typeface="Arial" pitchFamily="34" charset="0"/>
                <a:cs typeface="Arial" pitchFamily="34" charset="0"/>
              </a:rPr>
              <a:t>2.4 Ý nghĩa p</a:t>
            </a:r>
            <a:r>
              <a:rPr lang="en-US" sz="2800" b="1" dirty="0" smtClean="0">
                <a:solidFill>
                  <a:srgbClr val="0000CC"/>
                </a:solidFill>
                <a:latin typeface="Arial" pitchFamily="34" charset="0"/>
                <a:cs typeface="Arial" pitchFamily="34" charset="0"/>
              </a:rPr>
              <a:t>h</a:t>
            </a:r>
            <a:r>
              <a:rPr lang="vi-VN" sz="2800" b="1" dirty="0" smtClean="0">
                <a:solidFill>
                  <a:srgbClr val="0000CC"/>
                </a:solidFill>
                <a:latin typeface="Arial" pitchFamily="34" charset="0"/>
                <a:cs typeface="Arial" pitchFamily="34" charset="0"/>
              </a:rPr>
              <a:t>ươ</a:t>
            </a:r>
            <a:r>
              <a:rPr lang="en-US" sz="2800" b="1" dirty="0" err="1" smtClean="0">
                <a:solidFill>
                  <a:srgbClr val="0000CC"/>
                </a:solidFill>
                <a:latin typeface="Arial" pitchFamily="34" charset="0"/>
                <a:cs typeface="Arial" pitchFamily="34" charset="0"/>
              </a:rPr>
              <a:t>ng</a:t>
            </a:r>
            <a:r>
              <a:rPr lang="en-US" sz="2800" b="1" dirty="0" smtClean="0">
                <a:solidFill>
                  <a:srgbClr val="0000CC"/>
                </a:solidFill>
                <a:latin typeface="Arial" pitchFamily="34" charset="0"/>
                <a:cs typeface="Arial" pitchFamily="34" charset="0"/>
              </a:rPr>
              <a:t> </a:t>
            </a:r>
            <a:r>
              <a:rPr lang="en-US" sz="2800" b="1" dirty="0" err="1" smtClean="0">
                <a:solidFill>
                  <a:srgbClr val="0000CC"/>
                </a:solidFill>
                <a:latin typeface="Arial" pitchFamily="34" charset="0"/>
                <a:cs typeface="Arial" pitchFamily="34" charset="0"/>
              </a:rPr>
              <a:t>trình</a:t>
            </a:r>
            <a:r>
              <a:rPr lang="en-US" sz="2800" b="1" dirty="0" smtClean="0">
                <a:solidFill>
                  <a:srgbClr val="0000CC"/>
                </a:solidFill>
                <a:latin typeface="Arial" pitchFamily="34" charset="0"/>
                <a:cs typeface="Arial" pitchFamily="34" charset="0"/>
              </a:rPr>
              <a:t> </a:t>
            </a:r>
            <a:r>
              <a:rPr lang="vi-VN" sz="2800" b="1" dirty="0" smtClean="0">
                <a:solidFill>
                  <a:srgbClr val="0000CC"/>
                </a:solidFill>
                <a:latin typeface="Arial" pitchFamily="34" charset="0"/>
                <a:cs typeface="Arial" pitchFamily="34" charset="0"/>
              </a:rPr>
              <a:t>thủy tĩnh</a:t>
            </a:r>
            <a:endParaRPr lang="en-US" sz="2800" b="1" dirty="0" smtClean="0">
              <a:solidFill>
                <a:srgbClr val="0000CC"/>
              </a:solidFill>
              <a:latin typeface="Arial" pitchFamily="34" charset="0"/>
              <a:cs typeface="Arial" pitchFamily="34" charset="0"/>
            </a:endParaRPr>
          </a:p>
        </p:txBody>
      </p:sp>
      <p:sp>
        <p:nvSpPr>
          <p:cNvPr id="6" name="Rectangle 82"/>
          <p:cNvSpPr>
            <a:spLocks noChangeArrowheads="1"/>
          </p:cNvSpPr>
          <p:nvPr/>
        </p:nvSpPr>
        <p:spPr bwMode="auto">
          <a:xfrm>
            <a:off x="0" y="1457980"/>
            <a:ext cx="3017173" cy="461665"/>
          </a:xfrm>
          <a:prstGeom prst="rect">
            <a:avLst/>
          </a:prstGeom>
          <a:noFill/>
          <a:ln w="9525">
            <a:noFill/>
            <a:miter lim="800000"/>
            <a:headEnd/>
            <a:tailEnd/>
          </a:ln>
          <a:effectLst/>
        </p:spPr>
        <p:txBody>
          <a:bodyPr wrap="none" anchor="ctr">
            <a:spAutoFit/>
          </a:bodyPr>
          <a:lstStyle/>
          <a:p>
            <a:pPr>
              <a:buFont typeface="Wingdings" pitchFamily="2" charset="2"/>
              <a:buChar char="v"/>
              <a:tabLst>
                <a:tab pos="177800" algn="l"/>
              </a:tabLst>
            </a:pPr>
            <a:r>
              <a:rPr lang="vi-VN" sz="2400" b="1" dirty="0" smtClean="0">
                <a:solidFill>
                  <a:srgbClr val="00CC00"/>
                </a:solidFill>
                <a:latin typeface="Arial" pitchFamily="34" charset="0"/>
                <a:cs typeface="Arial" pitchFamily="34" charset="0"/>
              </a:rPr>
              <a:t> Ý nghĩa hình học</a:t>
            </a:r>
            <a:endParaRPr lang="vi-VN" sz="2400" dirty="0" smtClean="0">
              <a:latin typeface="Arial" pitchFamily="34" charset="0"/>
              <a:cs typeface="Arial" pitchFamily="34" charset="0"/>
            </a:endParaRPr>
          </a:p>
        </p:txBody>
      </p:sp>
      <p:sp>
        <p:nvSpPr>
          <p:cNvPr id="101" name="Rectangle 100"/>
          <p:cNvSpPr/>
          <p:nvPr/>
        </p:nvSpPr>
        <p:spPr>
          <a:xfrm>
            <a:off x="0" y="1818144"/>
            <a:ext cx="9144000" cy="2677656"/>
          </a:xfrm>
          <a:prstGeom prst="rect">
            <a:avLst/>
          </a:prstGeom>
        </p:spPr>
        <p:txBody>
          <a:bodyPr wrap="square">
            <a:spAutoFit/>
          </a:bodyPr>
          <a:lstStyle/>
          <a:p>
            <a:pPr>
              <a:buFont typeface="Arial" pitchFamily="34" charset="0"/>
              <a:buChar char="•"/>
            </a:pPr>
            <a:r>
              <a:rPr lang="vi-VN" sz="2400" dirty="0" smtClean="0">
                <a:latin typeface="+mj-lt"/>
                <a:cs typeface="Arial" pitchFamily="34" charset="0"/>
              </a:rPr>
              <a:t> z</a:t>
            </a:r>
            <a:r>
              <a:rPr lang="vi-VN" sz="2400" dirty="0" smtClean="0">
                <a:latin typeface="Arial" pitchFamily="34" charset="0"/>
                <a:cs typeface="Arial" pitchFamily="34" charset="0"/>
              </a:rPr>
              <a:t>: chiều cao hình học tính điểm đang xét đến mặt chuẩn</a:t>
            </a:r>
          </a:p>
          <a:p>
            <a:pPr algn="just">
              <a:buFont typeface="Arial" pitchFamily="34" charset="0"/>
              <a:buChar char="•"/>
            </a:pPr>
            <a:r>
              <a:rPr lang="vi-VN" sz="2400" dirty="0" smtClean="0">
                <a:latin typeface="Times New Roman" pitchFamily="18" charset="0"/>
                <a:cs typeface="Times New Roman" pitchFamily="18" charset="0"/>
              </a:rPr>
              <a:t> p/</a:t>
            </a:r>
            <a:r>
              <a:rPr lang="el-GR" sz="2400" dirty="0" smtClean="0">
                <a:latin typeface="Times New Roman" pitchFamily="18" charset="0"/>
                <a:cs typeface="Times New Roman" pitchFamily="18" charset="0"/>
              </a:rPr>
              <a:t>ρ</a:t>
            </a:r>
            <a:r>
              <a:rPr lang="vi-VN" sz="2400" dirty="0" smtClean="0">
                <a:latin typeface="Times New Roman" pitchFamily="18" charset="0"/>
                <a:cs typeface="Times New Roman" pitchFamily="18" charset="0"/>
              </a:rPr>
              <a:t>g</a:t>
            </a:r>
            <a:r>
              <a:rPr lang="vi-VN" sz="2400" dirty="0" smtClean="0">
                <a:latin typeface="Arial" pitchFamily="34" charset="0"/>
                <a:cs typeface="Arial" pitchFamily="34" charset="0"/>
              </a:rPr>
              <a:t>: chiều cao đo áp hay chiều cao pezomet (piezometer), </a:t>
            </a:r>
            <a:r>
              <a:rPr lang="vi-VN" sz="2400" dirty="0" smtClean="0">
                <a:latin typeface="+mj-lt"/>
                <a:cs typeface="Arial" pitchFamily="34" charset="0"/>
              </a:rPr>
              <a:t>h</a:t>
            </a:r>
            <a:r>
              <a:rPr lang="vi-VN" sz="2400" baseline="-25000" dirty="0" smtClean="0">
                <a:latin typeface="+mj-lt"/>
                <a:cs typeface="Arial" pitchFamily="34" charset="0"/>
              </a:rPr>
              <a:t>p</a:t>
            </a:r>
            <a:r>
              <a:rPr lang="vi-VN" sz="2400" dirty="0" smtClean="0">
                <a:latin typeface="Arial" pitchFamily="34" charset="0"/>
                <a:cs typeface="Arial" pitchFamily="34" charset="0"/>
              </a:rPr>
              <a:t>, </a:t>
            </a:r>
            <a:br>
              <a:rPr lang="vi-VN" sz="2400" dirty="0" smtClean="0">
                <a:latin typeface="Arial" pitchFamily="34" charset="0"/>
                <a:cs typeface="Arial" pitchFamily="34" charset="0"/>
              </a:rPr>
            </a:br>
            <a:r>
              <a:rPr lang="vi-VN" sz="2400" dirty="0" smtClean="0">
                <a:latin typeface="Arial" pitchFamily="34" charset="0"/>
                <a:cs typeface="Arial" pitchFamily="34" charset="0"/>
              </a:rPr>
              <a:t>chiều cao của cột chất lỏng có khả năng tạo ra một áp suất bằng </a:t>
            </a:r>
            <a:br>
              <a:rPr lang="vi-VN" sz="2400" dirty="0" smtClean="0">
                <a:latin typeface="Arial" pitchFamily="34" charset="0"/>
                <a:cs typeface="Arial" pitchFamily="34" charset="0"/>
              </a:rPr>
            </a:br>
            <a:r>
              <a:rPr lang="vi-VN" sz="2400" dirty="0" smtClean="0">
                <a:latin typeface="Arial" pitchFamily="34" charset="0"/>
                <a:cs typeface="Arial" pitchFamily="34" charset="0"/>
              </a:rPr>
              <a:t>với áp suất tại điểm đang xét</a:t>
            </a:r>
          </a:p>
          <a:p>
            <a:pPr>
              <a:buFont typeface="Arial" pitchFamily="34" charset="0"/>
              <a:buChar char="•"/>
            </a:pPr>
            <a:r>
              <a:rPr lang="vi-VN" sz="2400" dirty="0" smtClean="0">
                <a:latin typeface="+mj-lt"/>
                <a:cs typeface="Arial" pitchFamily="34" charset="0"/>
              </a:rPr>
              <a:t> H</a:t>
            </a:r>
            <a:r>
              <a:rPr lang="vi-VN" sz="2400" baseline="-25000" dirty="0" smtClean="0">
                <a:latin typeface="+mj-lt"/>
                <a:cs typeface="Arial" pitchFamily="34" charset="0"/>
              </a:rPr>
              <a:t>p</a:t>
            </a:r>
            <a:r>
              <a:rPr lang="vi-VN" sz="2400" dirty="0" smtClean="0">
                <a:latin typeface="Arial" pitchFamily="34" charset="0"/>
                <a:cs typeface="Arial" pitchFamily="34" charset="0"/>
              </a:rPr>
              <a:t>: cột áp thủy tĩnh của lưu chất</a:t>
            </a:r>
          </a:p>
          <a:p>
            <a:pPr algn="just">
              <a:buFont typeface="Wingdings" pitchFamily="2" charset="2"/>
              <a:buChar char="à"/>
            </a:pPr>
            <a:r>
              <a:rPr lang="vi-VN" sz="2400" dirty="0" smtClean="0">
                <a:latin typeface="Arial" pitchFamily="34" charset="0"/>
                <a:cs typeface="Arial" pitchFamily="34" charset="0"/>
                <a:sym typeface="Wingdings" pitchFamily="2" charset="2"/>
              </a:rPr>
              <a:t> Tổng chiều cao hình học và chiều cao đo áp là hằng số tại điểm bất kỳ trong lưu chất</a:t>
            </a:r>
            <a:r>
              <a:rPr lang="en-US" sz="2400" dirty="0" smtClean="0">
                <a:latin typeface="Arial" pitchFamily="34" charset="0"/>
                <a:cs typeface="Arial" pitchFamily="34" charset="0"/>
                <a:sym typeface="Wingdings" pitchFamily="2" charset="2"/>
              </a:rPr>
              <a:t>.</a:t>
            </a:r>
            <a:endParaRPr lang="en-US" sz="2400" dirty="0">
              <a:latin typeface="+mj-lt"/>
            </a:endParaRPr>
          </a:p>
        </p:txBody>
      </p:sp>
      <p:graphicFrame>
        <p:nvGraphicFramePr>
          <p:cNvPr id="75783" name="Object 7"/>
          <p:cNvGraphicFramePr>
            <a:graphicFrameLocks noChangeAspect="1"/>
          </p:cNvGraphicFramePr>
          <p:nvPr>
            <p:extLst>
              <p:ext uri="{D42A27DB-BD31-4B8C-83A1-F6EECF244321}">
                <p14:modId xmlns:p14="http://schemas.microsoft.com/office/powerpoint/2010/main" val="1224193816"/>
              </p:ext>
            </p:extLst>
          </p:nvPr>
        </p:nvGraphicFramePr>
        <p:xfrm>
          <a:off x="2424112" y="609600"/>
          <a:ext cx="3824288" cy="914400"/>
        </p:xfrm>
        <a:graphic>
          <a:graphicData uri="http://schemas.openxmlformats.org/presentationml/2006/ole">
            <mc:AlternateContent xmlns:mc="http://schemas.openxmlformats.org/markup-compatibility/2006">
              <mc:Choice xmlns:v="urn:schemas-microsoft-com:vml" Requires="v">
                <p:oleObj spid="_x0000_s75802" name="Equation" r:id="rId4" imgW="1752480" imgH="419040" progId="Equation.3">
                  <p:embed/>
                </p:oleObj>
              </mc:Choice>
              <mc:Fallback>
                <p:oleObj name="Equation" r:id="rId4" imgW="1752480" imgH="41904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112" y="609600"/>
                        <a:ext cx="3824288" cy="914400"/>
                      </a:xfrm>
                      <a:prstGeom prst="rect">
                        <a:avLst/>
                      </a:prstGeom>
                      <a:solidFill>
                        <a:schemeClr val="accent5">
                          <a:lumMod val="20000"/>
                          <a:lumOff val="80000"/>
                        </a:schemeClr>
                      </a:solidFill>
                      <a:ln>
                        <a:noFill/>
                      </a:ln>
                      <a:effectLst/>
                      <a:extLst/>
                    </p:spPr>
                  </p:pic>
                </p:oleObj>
              </mc:Fallback>
            </mc:AlternateContent>
          </a:graphicData>
        </a:graphic>
      </p:graphicFrame>
      <p:sp>
        <p:nvSpPr>
          <p:cNvPr id="15" name="Rectangle 82"/>
          <p:cNvSpPr>
            <a:spLocks noChangeArrowheads="1"/>
          </p:cNvSpPr>
          <p:nvPr/>
        </p:nvSpPr>
        <p:spPr bwMode="auto">
          <a:xfrm>
            <a:off x="0" y="4343400"/>
            <a:ext cx="3459601" cy="461665"/>
          </a:xfrm>
          <a:prstGeom prst="rect">
            <a:avLst/>
          </a:prstGeom>
          <a:noFill/>
          <a:ln w="9525">
            <a:noFill/>
            <a:miter lim="800000"/>
            <a:headEnd/>
            <a:tailEnd/>
          </a:ln>
          <a:effectLst/>
        </p:spPr>
        <p:txBody>
          <a:bodyPr wrap="none" anchor="ctr">
            <a:spAutoFit/>
          </a:bodyPr>
          <a:lstStyle/>
          <a:p>
            <a:pPr>
              <a:buFont typeface="Wingdings" pitchFamily="2" charset="2"/>
              <a:buChar char="v"/>
              <a:tabLst>
                <a:tab pos="177800" algn="l"/>
              </a:tabLst>
            </a:pPr>
            <a:r>
              <a:rPr lang="vi-VN" sz="2400" b="1" dirty="0" smtClean="0">
                <a:solidFill>
                  <a:srgbClr val="00CC00"/>
                </a:solidFill>
                <a:latin typeface="Arial" pitchFamily="34" charset="0"/>
                <a:cs typeface="Arial" pitchFamily="34" charset="0"/>
              </a:rPr>
              <a:t> Ý nghĩa năng lượng</a:t>
            </a:r>
            <a:endParaRPr lang="vi-VN" sz="2400" dirty="0" smtClean="0">
              <a:latin typeface="Arial" pitchFamily="34" charset="0"/>
              <a:cs typeface="Arial" pitchFamily="34" charset="0"/>
            </a:endParaRPr>
          </a:p>
        </p:txBody>
      </p:sp>
      <p:sp>
        <p:nvSpPr>
          <p:cNvPr id="16" name="Rectangle 15"/>
          <p:cNvSpPr/>
          <p:nvPr/>
        </p:nvSpPr>
        <p:spPr>
          <a:xfrm>
            <a:off x="0" y="4724400"/>
            <a:ext cx="9144000" cy="1938992"/>
          </a:xfrm>
          <a:prstGeom prst="rect">
            <a:avLst/>
          </a:prstGeom>
        </p:spPr>
        <p:txBody>
          <a:bodyPr wrap="square">
            <a:spAutoFit/>
          </a:bodyPr>
          <a:lstStyle/>
          <a:p>
            <a:pPr>
              <a:buFont typeface="Arial" pitchFamily="34" charset="0"/>
              <a:buChar char="•"/>
            </a:pPr>
            <a:r>
              <a:rPr lang="vi-VN" sz="2400" dirty="0" smtClean="0">
                <a:latin typeface="+mj-lt"/>
                <a:cs typeface="Arial" pitchFamily="34" charset="0"/>
              </a:rPr>
              <a:t> z</a:t>
            </a:r>
            <a:r>
              <a:rPr lang="vi-VN" sz="2400" dirty="0" smtClean="0">
                <a:latin typeface="Arial" pitchFamily="34" charset="0"/>
                <a:cs typeface="Arial" pitchFamily="34" charset="0"/>
              </a:rPr>
              <a:t>: vị năng của một đơn vị khối lượng chất lỏng</a:t>
            </a:r>
          </a:p>
          <a:p>
            <a:pPr algn="just">
              <a:buFont typeface="Arial" pitchFamily="34" charset="0"/>
              <a:buChar char="•"/>
            </a:pPr>
            <a:r>
              <a:rPr lang="vi-VN" sz="2400" dirty="0" smtClean="0">
                <a:latin typeface="Times New Roman" pitchFamily="18" charset="0"/>
                <a:cs typeface="Times New Roman" pitchFamily="18" charset="0"/>
              </a:rPr>
              <a:t> p/</a:t>
            </a:r>
            <a:r>
              <a:rPr lang="el-GR" sz="2400" dirty="0" smtClean="0">
                <a:latin typeface="Times New Roman" pitchFamily="18" charset="0"/>
                <a:cs typeface="Times New Roman" pitchFamily="18" charset="0"/>
              </a:rPr>
              <a:t>ρ</a:t>
            </a:r>
            <a:r>
              <a:rPr lang="vi-VN" sz="2400" dirty="0" smtClean="0">
                <a:latin typeface="Times New Roman" pitchFamily="18" charset="0"/>
                <a:cs typeface="Times New Roman" pitchFamily="18" charset="0"/>
              </a:rPr>
              <a:t>g</a:t>
            </a:r>
            <a:r>
              <a:rPr lang="vi-VN" sz="2400" dirty="0" smtClean="0">
                <a:latin typeface="Arial" pitchFamily="34" charset="0"/>
                <a:cs typeface="Arial" pitchFamily="34" charset="0"/>
              </a:rPr>
              <a:t>: áp năng của một đơn vị khối lượng chất lỏng </a:t>
            </a:r>
          </a:p>
          <a:p>
            <a:pPr>
              <a:buFont typeface="Arial" pitchFamily="34" charset="0"/>
              <a:buChar char="•"/>
            </a:pPr>
            <a:r>
              <a:rPr lang="vi-VN" sz="2400" dirty="0" smtClean="0">
                <a:latin typeface="+mj-lt"/>
                <a:cs typeface="Arial" pitchFamily="34" charset="0"/>
              </a:rPr>
              <a:t> H</a:t>
            </a:r>
            <a:r>
              <a:rPr lang="vi-VN" sz="2400" baseline="-25000" dirty="0" smtClean="0">
                <a:latin typeface="+mj-lt"/>
                <a:cs typeface="Arial" pitchFamily="34" charset="0"/>
              </a:rPr>
              <a:t>p</a:t>
            </a:r>
            <a:r>
              <a:rPr lang="vi-VN" sz="2400" dirty="0" smtClean="0">
                <a:latin typeface="Arial" pitchFamily="34" charset="0"/>
                <a:cs typeface="Arial" pitchFamily="34" charset="0"/>
              </a:rPr>
              <a:t>: thế năng của một đơn vị khối lượng chất lỏng</a:t>
            </a:r>
          </a:p>
          <a:p>
            <a:pPr algn="just">
              <a:buFont typeface="Wingdings" pitchFamily="2" charset="2"/>
              <a:buChar char="à"/>
            </a:pPr>
            <a:r>
              <a:rPr lang="vi-VN" sz="2400" dirty="0" smtClean="0">
                <a:latin typeface="Arial" pitchFamily="34" charset="0"/>
                <a:cs typeface="Arial" pitchFamily="34" charset="0"/>
                <a:sym typeface="Wingdings" pitchFamily="2" charset="2"/>
              </a:rPr>
              <a:t> Thế năng tại một điểm bất kỳ trong môi trường chất lỏng cân </a:t>
            </a:r>
            <a:br>
              <a:rPr lang="vi-VN" sz="2400" dirty="0" smtClean="0">
                <a:latin typeface="Arial" pitchFamily="34" charset="0"/>
                <a:cs typeface="Arial" pitchFamily="34" charset="0"/>
                <a:sym typeface="Wingdings" pitchFamily="2" charset="2"/>
              </a:rPr>
            </a:br>
            <a:r>
              <a:rPr lang="vi-VN" sz="2400" dirty="0" smtClean="0">
                <a:latin typeface="Arial" pitchFamily="34" charset="0"/>
                <a:cs typeface="Arial" pitchFamily="34" charset="0"/>
                <a:sym typeface="Wingdings" pitchFamily="2" charset="2"/>
              </a:rPr>
              <a:t>bằng là hằng số</a:t>
            </a:r>
            <a:r>
              <a:rPr lang="en-US" sz="2400" dirty="0" smtClean="0">
                <a:latin typeface="Arial" pitchFamily="34" charset="0"/>
                <a:cs typeface="Arial" pitchFamily="34" charset="0"/>
                <a:sym typeface="Wingdings" pitchFamily="2" charset="2"/>
              </a:rPr>
              <a:t>.</a:t>
            </a:r>
            <a:endParaRPr lang="en-US" sz="2400" dirty="0">
              <a:latin typeface="+mj-lt"/>
            </a:endParaRPr>
          </a:p>
        </p:txBody>
      </p:sp>
      <p:sp>
        <p:nvSpPr>
          <p:cNvPr id="9"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13</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2.5 Ứng dụng p</a:t>
            </a:r>
            <a:r>
              <a:rPr lang="en-US" sz="3200" b="1" dirty="0" smtClean="0">
                <a:solidFill>
                  <a:srgbClr val="0000FF"/>
                </a:solidFill>
                <a:latin typeface="Arial" pitchFamily="34" charset="0"/>
                <a:cs typeface="Arial" pitchFamily="34" charset="0"/>
              </a:rPr>
              <a:t>h</a:t>
            </a:r>
            <a:r>
              <a:rPr lang="vi-VN" sz="3200" b="1" dirty="0" smtClean="0">
                <a:solidFill>
                  <a:srgbClr val="0000FF"/>
                </a:solidFill>
                <a:latin typeface="Arial" pitchFamily="34" charset="0"/>
                <a:cs typeface="Arial" pitchFamily="34" charset="0"/>
              </a:rPr>
              <a:t>ươ</a:t>
            </a:r>
            <a:r>
              <a:rPr lang="en-US" sz="3200" b="1" dirty="0" err="1" smtClean="0">
                <a:solidFill>
                  <a:srgbClr val="0000FF"/>
                </a:solidFill>
                <a:latin typeface="Arial" pitchFamily="34" charset="0"/>
                <a:cs typeface="Arial" pitchFamily="34" charset="0"/>
              </a:rPr>
              <a:t>ng</a:t>
            </a:r>
            <a:r>
              <a:rPr lang="en-US" sz="3200" b="1" dirty="0" smtClean="0">
                <a:solidFill>
                  <a:srgbClr val="0000FF"/>
                </a:solidFill>
                <a:latin typeface="Arial" pitchFamily="34" charset="0"/>
                <a:cs typeface="Arial" pitchFamily="34" charset="0"/>
              </a:rPr>
              <a:t> </a:t>
            </a:r>
            <a:r>
              <a:rPr lang="en-US" sz="3200" b="1" dirty="0" err="1" smtClean="0">
                <a:solidFill>
                  <a:srgbClr val="0000FF"/>
                </a:solidFill>
                <a:latin typeface="Arial" pitchFamily="34" charset="0"/>
                <a:cs typeface="Arial" pitchFamily="34" charset="0"/>
              </a:rPr>
              <a:t>trình</a:t>
            </a:r>
            <a:r>
              <a:rPr lang="en-US" sz="3200" b="1" dirty="0" smtClean="0">
                <a:solidFill>
                  <a:srgbClr val="0000FF"/>
                </a:solidFill>
                <a:latin typeface="Arial" pitchFamily="34" charset="0"/>
                <a:cs typeface="Arial" pitchFamily="34" charset="0"/>
              </a:rPr>
              <a:t> </a:t>
            </a:r>
            <a:r>
              <a:rPr lang="vi-VN" sz="3200" b="1" dirty="0" smtClean="0">
                <a:solidFill>
                  <a:srgbClr val="0000FF"/>
                </a:solidFill>
                <a:latin typeface="Arial" pitchFamily="34" charset="0"/>
                <a:cs typeface="Arial" pitchFamily="34" charset="0"/>
              </a:rPr>
              <a:t>thủy tĩnh</a:t>
            </a:r>
            <a:endParaRPr lang="en-US" sz="3200" b="1" dirty="0" smtClean="0">
              <a:solidFill>
                <a:srgbClr val="0000FF"/>
              </a:solidFill>
              <a:latin typeface="Arial" pitchFamily="34" charset="0"/>
              <a:cs typeface="Arial" pitchFamily="34" charset="0"/>
            </a:endParaRPr>
          </a:p>
        </p:txBody>
      </p:sp>
      <p:sp>
        <p:nvSpPr>
          <p:cNvPr id="6" name="Rectangle 82"/>
          <p:cNvSpPr>
            <a:spLocks noChangeArrowheads="1"/>
          </p:cNvSpPr>
          <p:nvPr/>
        </p:nvSpPr>
        <p:spPr bwMode="auto">
          <a:xfrm>
            <a:off x="0" y="520148"/>
            <a:ext cx="5535490"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2.5.1 Định luật bình thông nhau</a:t>
            </a:r>
            <a:endParaRPr lang="vi-VN" sz="2800" dirty="0" smtClean="0">
              <a:latin typeface="Arial" pitchFamily="34" charset="0"/>
              <a:cs typeface="Arial" pitchFamily="34" charset="0"/>
            </a:endParaRPr>
          </a:p>
        </p:txBody>
      </p:sp>
      <p:sp>
        <p:nvSpPr>
          <p:cNvPr id="11" name="Rectangle 10"/>
          <p:cNvSpPr/>
          <p:nvPr/>
        </p:nvSpPr>
        <p:spPr>
          <a:xfrm>
            <a:off x="0" y="4343400"/>
            <a:ext cx="9144000" cy="1569660"/>
          </a:xfrm>
          <a:prstGeom prst="rect">
            <a:avLst/>
          </a:prstGeom>
        </p:spPr>
        <p:txBody>
          <a:bodyPr wrap="square">
            <a:spAutoFit/>
          </a:bodyPr>
          <a:lstStyle/>
          <a:p>
            <a:pPr algn="just"/>
            <a:r>
              <a:rPr lang="vi-VN" sz="2400" dirty="0" smtClean="0"/>
              <a:t>Phát biểu định luật: “Nếu hai bình thông nhau chứa chất lỏng khác nhau và có áp trên mặt thoáng bằng nhau, thì độ cao của </a:t>
            </a:r>
            <a:r>
              <a:rPr lang="en-US" sz="2400" dirty="0" smtClean="0"/>
              <a:t/>
            </a:r>
            <a:br>
              <a:rPr lang="en-US" sz="2400" dirty="0" smtClean="0"/>
            </a:br>
            <a:r>
              <a:rPr lang="vi-VN" sz="2400" dirty="0" smtClean="0"/>
              <a:t>chất lỏng ở mỗi bình từ mặt phân chia hai chất lỏng đến mặt thoáng tỷ lệ nghịch với trọng lượng riêng của chất lỏng”</a:t>
            </a:r>
            <a:endParaRPr lang="en-US" sz="2400" dirty="0"/>
          </a:p>
        </p:txBody>
      </p:sp>
      <p:graphicFrame>
        <p:nvGraphicFramePr>
          <p:cNvPr id="76804" name="Object 4"/>
          <p:cNvGraphicFramePr>
            <a:graphicFrameLocks noChangeAspect="1"/>
          </p:cNvGraphicFramePr>
          <p:nvPr/>
        </p:nvGraphicFramePr>
        <p:xfrm>
          <a:off x="4038600" y="5884863"/>
          <a:ext cx="1228725" cy="973137"/>
        </p:xfrm>
        <a:graphic>
          <a:graphicData uri="http://schemas.openxmlformats.org/presentationml/2006/ole">
            <mc:AlternateContent xmlns:mc="http://schemas.openxmlformats.org/markup-compatibility/2006">
              <mc:Choice xmlns:v="urn:schemas-microsoft-com:vml" Requires="v">
                <p:oleObj spid="_x0000_s76823" name="Equation" r:id="rId3" imgW="545760" imgH="431640" progId="Equation.3">
                  <p:embed/>
                </p:oleObj>
              </mc:Choice>
              <mc:Fallback>
                <p:oleObj name="Equation" r:id="rId3" imgW="545760" imgH="431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5884863"/>
                        <a:ext cx="1228725"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14</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grpSp>
        <p:nvGrpSpPr>
          <p:cNvPr id="16" name="Group 15"/>
          <p:cNvGrpSpPr/>
          <p:nvPr/>
        </p:nvGrpSpPr>
        <p:grpSpPr>
          <a:xfrm>
            <a:off x="1828800" y="1045280"/>
            <a:ext cx="5257800" cy="3374320"/>
            <a:chOff x="1828800" y="1045280"/>
            <a:chExt cx="5257800" cy="3374320"/>
          </a:xfrm>
        </p:grpSpPr>
        <p:grpSp>
          <p:nvGrpSpPr>
            <p:cNvPr id="17" name="Group 16"/>
            <p:cNvGrpSpPr/>
            <p:nvPr/>
          </p:nvGrpSpPr>
          <p:grpSpPr>
            <a:xfrm>
              <a:off x="1828800" y="1045280"/>
              <a:ext cx="5257800" cy="3374320"/>
              <a:chOff x="1828800" y="1045280"/>
              <a:chExt cx="5257800" cy="3374320"/>
            </a:xfrm>
          </p:grpSpPr>
          <p:pic>
            <p:nvPicPr>
              <p:cNvPr id="10" name="Picture 2"/>
              <p:cNvPicPr>
                <a:picLocks noChangeAspect="1" noChangeArrowheads="1"/>
              </p:cNvPicPr>
              <p:nvPr/>
            </p:nvPicPr>
            <p:blipFill>
              <a:blip r:embed="rId5" cstate="print"/>
              <a:srcRect l="18375" t="17561" r="12216" b="10244"/>
              <a:stretch>
                <a:fillRect/>
              </a:stretch>
            </p:blipFill>
            <p:spPr bwMode="auto">
              <a:xfrm>
                <a:off x="1828800" y="1045280"/>
                <a:ext cx="5257800" cy="3374320"/>
              </a:xfrm>
              <a:prstGeom prst="rect">
                <a:avLst/>
              </a:prstGeom>
              <a:noFill/>
              <a:ln w="9525">
                <a:noFill/>
                <a:miter lim="800000"/>
                <a:headEnd/>
                <a:tailEnd/>
              </a:ln>
            </p:spPr>
          </p:pic>
          <p:sp>
            <p:nvSpPr>
              <p:cNvPr id="12" name="Rectangle 11"/>
              <p:cNvSpPr/>
              <p:nvPr/>
            </p:nvSpPr>
            <p:spPr>
              <a:xfrm>
                <a:off x="4419600" y="3045023"/>
                <a:ext cx="1375698" cy="307777"/>
              </a:xfrm>
              <a:prstGeom prst="rect">
                <a:avLst/>
              </a:prstGeom>
            </p:spPr>
            <p:txBody>
              <a:bodyPr wrap="none">
                <a:spAutoFit/>
              </a:bodyPr>
              <a:lstStyle/>
              <a:p>
                <a:r>
                  <a:rPr lang="vi-VN" sz="1400" b="1" dirty="0" smtClean="0"/>
                  <a:t>Mặt phân chia</a:t>
                </a:r>
                <a:endParaRPr lang="en-US" sz="1400" b="1" dirty="0"/>
              </a:p>
            </p:txBody>
          </p:sp>
        </p:grpSp>
        <p:sp>
          <p:nvSpPr>
            <p:cNvPr id="3" name="Rectangle 2"/>
            <p:cNvSpPr/>
            <p:nvPr/>
          </p:nvSpPr>
          <p:spPr>
            <a:xfrm>
              <a:off x="5807998" y="1551563"/>
              <a:ext cx="618202"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807998" y="1932563"/>
              <a:ext cx="6182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451600" y="1460500"/>
              <a:ext cx="635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400800" y="19177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781800" y="1932563"/>
              <a:ext cx="0" cy="20103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2.5 Ứng dụng p</a:t>
            </a:r>
            <a:r>
              <a:rPr lang="en-US" sz="3200" b="1" dirty="0" smtClean="0">
                <a:solidFill>
                  <a:srgbClr val="0000FF"/>
                </a:solidFill>
                <a:latin typeface="Arial" pitchFamily="34" charset="0"/>
                <a:cs typeface="Arial" pitchFamily="34" charset="0"/>
              </a:rPr>
              <a:t>h</a:t>
            </a:r>
            <a:r>
              <a:rPr lang="vi-VN" sz="3200" b="1" dirty="0" smtClean="0">
                <a:solidFill>
                  <a:srgbClr val="0000FF"/>
                </a:solidFill>
                <a:latin typeface="Arial" pitchFamily="34" charset="0"/>
                <a:cs typeface="Arial" pitchFamily="34" charset="0"/>
              </a:rPr>
              <a:t>ươ</a:t>
            </a:r>
            <a:r>
              <a:rPr lang="en-US" sz="3200" b="1" dirty="0" err="1" smtClean="0">
                <a:solidFill>
                  <a:srgbClr val="0000FF"/>
                </a:solidFill>
                <a:latin typeface="Arial" pitchFamily="34" charset="0"/>
                <a:cs typeface="Arial" pitchFamily="34" charset="0"/>
              </a:rPr>
              <a:t>ng</a:t>
            </a:r>
            <a:r>
              <a:rPr lang="en-US" sz="3200" b="1" dirty="0" smtClean="0">
                <a:solidFill>
                  <a:srgbClr val="0000FF"/>
                </a:solidFill>
                <a:latin typeface="Arial" pitchFamily="34" charset="0"/>
                <a:cs typeface="Arial" pitchFamily="34" charset="0"/>
              </a:rPr>
              <a:t> </a:t>
            </a:r>
            <a:r>
              <a:rPr lang="en-US" sz="3200" b="1" dirty="0" err="1" smtClean="0">
                <a:solidFill>
                  <a:srgbClr val="0000FF"/>
                </a:solidFill>
                <a:latin typeface="Arial" pitchFamily="34" charset="0"/>
                <a:cs typeface="Arial" pitchFamily="34" charset="0"/>
              </a:rPr>
              <a:t>trình</a:t>
            </a:r>
            <a:r>
              <a:rPr lang="en-US" sz="3200" b="1" dirty="0" smtClean="0">
                <a:solidFill>
                  <a:srgbClr val="0000FF"/>
                </a:solidFill>
                <a:latin typeface="Arial" pitchFamily="34" charset="0"/>
                <a:cs typeface="Arial" pitchFamily="34" charset="0"/>
              </a:rPr>
              <a:t> </a:t>
            </a:r>
            <a:r>
              <a:rPr lang="vi-VN" sz="3200" b="1" dirty="0" smtClean="0">
                <a:solidFill>
                  <a:srgbClr val="0000FF"/>
                </a:solidFill>
                <a:latin typeface="Arial" pitchFamily="34" charset="0"/>
                <a:cs typeface="Arial" pitchFamily="34" charset="0"/>
              </a:rPr>
              <a:t>thủy tĩnh</a:t>
            </a:r>
            <a:endParaRPr lang="en-US" sz="3200" b="1" dirty="0" smtClean="0">
              <a:solidFill>
                <a:srgbClr val="0000FF"/>
              </a:solidFill>
              <a:latin typeface="Arial" pitchFamily="34" charset="0"/>
              <a:cs typeface="Arial" pitchFamily="34" charset="0"/>
            </a:endParaRPr>
          </a:p>
        </p:txBody>
      </p:sp>
      <p:sp>
        <p:nvSpPr>
          <p:cNvPr id="6" name="Rectangle 82"/>
          <p:cNvSpPr>
            <a:spLocks noChangeArrowheads="1"/>
          </p:cNvSpPr>
          <p:nvPr/>
        </p:nvSpPr>
        <p:spPr bwMode="auto">
          <a:xfrm>
            <a:off x="0" y="520148"/>
            <a:ext cx="3860352"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2.5.2 Định luật Pascal</a:t>
            </a:r>
            <a:endParaRPr lang="vi-VN" sz="2800" dirty="0" smtClean="0">
              <a:latin typeface="Arial" pitchFamily="34" charset="0"/>
              <a:cs typeface="Arial" pitchFamily="34" charset="0"/>
            </a:endParaRPr>
          </a:p>
        </p:txBody>
      </p:sp>
      <p:grpSp>
        <p:nvGrpSpPr>
          <p:cNvPr id="12" name="Group 11"/>
          <p:cNvGrpSpPr/>
          <p:nvPr/>
        </p:nvGrpSpPr>
        <p:grpSpPr>
          <a:xfrm>
            <a:off x="7239000" y="228600"/>
            <a:ext cx="1905000" cy="2255325"/>
            <a:chOff x="7239000" y="228600"/>
            <a:chExt cx="1905000" cy="2255325"/>
          </a:xfrm>
        </p:grpSpPr>
        <p:pic>
          <p:nvPicPr>
            <p:cNvPr id="10" name="Picture 4"/>
            <p:cNvPicPr>
              <a:picLocks noChangeAspect="1" noChangeArrowheads="1"/>
            </p:cNvPicPr>
            <p:nvPr/>
          </p:nvPicPr>
          <p:blipFill>
            <a:blip r:embed="rId3" cstate="print"/>
            <a:srcRect t="5685" r="56707"/>
            <a:stretch>
              <a:fillRect/>
            </a:stretch>
          </p:blipFill>
          <p:spPr bwMode="auto">
            <a:xfrm>
              <a:off x="7239000" y="228600"/>
              <a:ext cx="1905000" cy="2017307"/>
            </a:xfrm>
            <a:prstGeom prst="rect">
              <a:avLst/>
            </a:prstGeom>
            <a:noFill/>
            <a:ln w="9525">
              <a:noFill/>
              <a:miter lim="800000"/>
              <a:headEnd/>
              <a:tailEnd/>
            </a:ln>
          </p:spPr>
        </p:pic>
        <p:pic>
          <p:nvPicPr>
            <p:cNvPr id="11" name="Picture 4"/>
            <p:cNvPicPr>
              <a:picLocks noChangeAspect="1" noChangeArrowheads="1"/>
            </p:cNvPicPr>
            <p:nvPr/>
          </p:nvPicPr>
          <p:blipFill>
            <a:blip r:embed="rId3" cstate="print"/>
            <a:srcRect l="47898" t="39795" r="26310" b="52625"/>
            <a:stretch>
              <a:fillRect/>
            </a:stretch>
          </p:blipFill>
          <p:spPr bwMode="auto">
            <a:xfrm>
              <a:off x="7315200" y="2222667"/>
              <a:ext cx="1828800" cy="261258"/>
            </a:xfrm>
            <a:prstGeom prst="rect">
              <a:avLst/>
            </a:prstGeom>
            <a:noFill/>
            <a:ln w="9525">
              <a:noFill/>
              <a:miter lim="800000"/>
              <a:headEnd/>
              <a:tailEnd/>
            </a:ln>
          </p:spPr>
        </p:pic>
      </p:grpSp>
      <p:sp>
        <p:nvSpPr>
          <p:cNvPr id="16" name="Rectangle 15"/>
          <p:cNvSpPr/>
          <p:nvPr/>
        </p:nvSpPr>
        <p:spPr>
          <a:xfrm>
            <a:off x="0" y="990600"/>
            <a:ext cx="7239000" cy="1200329"/>
          </a:xfrm>
          <a:prstGeom prst="rect">
            <a:avLst/>
          </a:prstGeom>
        </p:spPr>
        <p:txBody>
          <a:bodyPr wrap="square">
            <a:spAutoFit/>
          </a:bodyPr>
          <a:lstStyle/>
          <a:p>
            <a:pPr algn="just"/>
            <a:r>
              <a:rPr lang="vi-VN" sz="2400" dirty="0" smtClean="0"/>
              <a:t>Phát biểu định luật: “Độ biến thiên của áp suất thủy tĩnh trên mặt thoáng của chất lỏng được truyền đi nguyên vẹn đến mọi điểm của thể tích chất lỏng đó”</a:t>
            </a:r>
            <a:endParaRPr lang="en-US" sz="2400" dirty="0"/>
          </a:p>
        </p:txBody>
      </p:sp>
      <p:grpSp>
        <p:nvGrpSpPr>
          <p:cNvPr id="28" name="Group 27"/>
          <p:cNvGrpSpPr/>
          <p:nvPr/>
        </p:nvGrpSpPr>
        <p:grpSpPr>
          <a:xfrm>
            <a:off x="1295400" y="2133600"/>
            <a:ext cx="5638800" cy="3429000"/>
            <a:chOff x="1828800" y="2133600"/>
            <a:chExt cx="4640035" cy="2667000"/>
          </a:xfrm>
        </p:grpSpPr>
        <p:pic>
          <p:nvPicPr>
            <p:cNvPr id="77828" name="Picture 4"/>
            <p:cNvPicPr>
              <a:picLocks noChangeAspect="1" noChangeArrowheads="1"/>
            </p:cNvPicPr>
            <p:nvPr/>
          </p:nvPicPr>
          <p:blipFill>
            <a:blip r:embed="rId4" cstate="print"/>
            <a:srcRect/>
            <a:stretch>
              <a:fillRect/>
            </a:stretch>
          </p:blipFill>
          <p:spPr bwMode="auto">
            <a:xfrm>
              <a:off x="1828800" y="2133600"/>
              <a:ext cx="4640035" cy="2667000"/>
            </a:xfrm>
            <a:prstGeom prst="rect">
              <a:avLst/>
            </a:prstGeom>
            <a:noFill/>
            <a:ln w="9525">
              <a:noFill/>
              <a:miter lim="800000"/>
              <a:headEnd/>
              <a:tailEnd/>
            </a:ln>
            <a:effectLst/>
          </p:spPr>
        </p:pic>
        <p:cxnSp>
          <p:nvCxnSpPr>
            <p:cNvPr id="23" name="Straight Arrow Connector 22"/>
            <p:cNvCxnSpPr/>
            <p:nvPr/>
          </p:nvCxnSpPr>
          <p:spPr>
            <a:xfrm rot="5400000">
              <a:off x="4634865" y="3794760"/>
              <a:ext cx="731520" cy="15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5154930" y="3931920"/>
              <a:ext cx="1005840" cy="15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05375" y="365760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smtClean="0">
                  <a:solidFill>
                    <a:schemeClr val="tx1"/>
                  </a:solidFill>
                  <a:latin typeface="+mj-lt"/>
                </a:rPr>
                <a:t>h</a:t>
              </a:r>
              <a:r>
                <a:rPr lang="vi-VN" sz="1200" baseline="-25000" dirty="0" smtClean="0">
                  <a:solidFill>
                    <a:schemeClr val="tx1"/>
                  </a:solidFill>
                  <a:latin typeface="+mj-lt"/>
                </a:rPr>
                <a:t>1</a:t>
              </a:r>
              <a:endParaRPr lang="en-US" sz="1200" baseline="-25000" dirty="0">
                <a:solidFill>
                  <a:schemeClr val="tx1"/>
                </a:solidFill>
                <a:latin typeface="+mj-lt"/>
              </a:endParaRPr>
            </a:p>
          </p:txBody>
        </p:sp>
        <p:sp>
          <p:nvSpPr>
            <p:cNvPr id="27" name="Rectangle 26"/>
            <p:cNvSpPr/>
            <p:nvPr/>
          </p:nvSpPr>
          <p:spPr>
            <a:xfrm>
              <a:off x="5562600" y="3810000"/>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200" dirty="0" smtClean="0">
                  <a:solidFill>
                    <a:schemeClr val="tx1"/>
                  </a:solidFill>
                  <a:latin typeface="+mj-lt"/>
                </a:rPr>
                <a:t>h</a:t>
              </a:r>
              <a:r>
                <a:rPr lang="vi-VN" sz="1200" baseline="-25000" dirty="0" smtClean="0">
                  <a:solidFill>
                    <a:schemeClr val="tx1"/>
                  </a:solidFill>
                  <a:latin typeface="+mj-lt"/>
                </a:rPr>
                <a:t>2</a:t>
              </a:r>
              <a:endParaRPr lang="en-US" sz="1200" baseline="-25000" dirty="0">
                <a:solidFill>
                  <a:schemeClr val="tx1"/>
                </a:solidFill>
                <a:latin typeface="+mj-lt"/>
              </a:endParaRPr>
            </a:p>
          </p:txBody>
        </p:sp>
      </p:grpSp>
      <p:graphicFrame>
        <p:nvGraphicFramePr>
          <p:cNvPr id="77832" name="Object 8"/>
          <p:cNvGraphicFramePr>
            <a:graphicFrameLocks noChangeAspect="1"/>
          </p:cNvGraphicFramePr>
          <p:nvPr>
            <p:extLst>
              <p:ext uri="{D42A27DB-BD31-4B8C-83A1-F6EECF244321}">
                <p14:modId xmlns:p14="http://schemas.microsoft.com/office/powerpoint/2010/main" val="3251847886"/>
              </p:ext>
            </p:extLst>
          </p:nvPr>
        </p:nvGraphicFramePr>
        <p:xfrm>
          <a:off x="914400" y="5486400"/>
          <a:ext cx="2821441" cy="1143000"/>
        </p:xfrm>
        <a:graphic>
          <a:graphicData uri="http://schemas.openxmlformats.org/presentationml/2006/ole">
            <mc:AlternateContent xmlns:mc="http://schemas.openxmlformats.org/markup-compatibility/2006">
              <mc:Choice xmlns:v="urn:schemas-microsoft-com:vml" Requires="v">
                <p:oleObj spid="_x0000_s77870" name="Equation" r:id="rId5" imgW="1130040" imgH="457200" progId="Equation.3">
                  <p:embed/>
                </p:oleObj>
              </mc:Choice>
              <mc:Fallback>
                <p:oleObj name="Equation" r:id="rId5" imgW="1130040" imgH="457200" progId="Equation.3">
                  <p:embed/>
                  <p:pic>
                    <p:nvPicPr>
                      <p:cNvPr id="0" name="Picture 8"/>
                      <p:cNvPicPr>
                        <a:picLocks noChangeAspect="1" noChangeArrowheads="1"/>
                      </p:cNvPicPr>
                      <p:nvPr/>
                    </p:nvPicPr>
                    <p:blipFill>
                      <a:blip r:embed="rId6"/>
                      <a:srcRect/>
                      <a:stretch>
                        <a:fillRect/>
                      </a:stretch>
                    </p:blipFill>
                    <p:spPr bwMode="auto">
                      <a:xfrm>
                        <a:off x="914400" y="5486400"/>
                        <a:ext cx="282144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3" name="Object 9"/>
          <p:cNvGraphicFramePr>
            <a:graphicFrameLocks noChangeAspect="1"/>
          </p:cNvGraphicFramePr>
          <p:nvPr>
            <p:extLst>
              <p:ext uri="{D42A27DB-BD31-4B8C-83A1-F6EECF244321}">
                <p14:modId xmlns:p14="http://schemas.microsoft.com/office/powerpoint/2010/main" val="3844477566"/>
              </p:ext>
            </p:extLst>
          </p:nvPr>
        </p:nvGraphicFramePr>
        <p:xfrm>
          <a:off x="4248150" y="5491163"/>
          <a:ext cx="4768850" cy="1138237"/>
        </p:xfrm>
        <a:graphic>
          <a:graphicData uri="http://schemas.openxmlformats.org/presentationml/2006/ole">
            <mc:AlternateContent xmlns:mc="http://schemas.openxmlformats.org/markup-compatibility/2006">
              <mc:Choice xmlns:v="urn:schemas-microsoft-com:vml" Requires="v">
                <p:oleObj spid="_x0000_s77871" name="Equation" r:id="rId7" imgW="1917360" imgH="457200" progId="Equation.3">
                  <p:embed/>
                </p:oleObj>
              </mc:Choice>
              <mc:Fallback>
                <p:oleObj name="Equation" r:id="rId7" imgW="1917360" imgH="457200" progId="Equation.3">
                  <p:embed/>
                  <p:pic>
                    <p:nvPicPr>
                      <p:cNvPr id="0" name="Picture 9"/>
                      <p:cNvPicPr>
                        <a:picLocks noChangeAspect="1" noChangeArrowheads="1"/>
                      </p:cNvPicPr>
                      <p:nvPr/>
                    </p:nvPicPr>
                    <p:blipFill>
                      <a:blip r:embed="rId8"/>
                      <a:srcRect/>
                      <a:stretch>
                        <a:fillRect/>
                      </a:stretch>
                    </p:blipFill>
                    <p:spPr bwMode="auto">
                      <a:xfrm>
                        <a:off x="4248150" y="5491163"/>
                        <a:ext cx="4768850"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15</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2.5 Ứng dụng p</a:t>
            </a:r>
            <a:r>
              <a:rPr lang="en-US" sz="3200" b="1" dirty="0" smtClean="0">
                <a:solidFill>
                  <a:srgbClr val="0000FF"/>
                </a:solidFill>
                <a:latin typeface="Arial" pitchFamily="34" charset="0"/>
                <a:cs typeface="Arial" pitchFamily="34" charset="0"/>
              </a:rPr>
              <a:t>h</a:t>
            </a:r>
            <a:r>
              <a:rPr lang="vi-VN" sz="3200" b="1" dirty="0" smtClean="0">
                <a:solidFill>
                  <a:srgbClr val="0000FF"/>
                </a:solidFill>
                <a:latin typeface="Arial" pitchFamily="34" charset="0"/>
                <a:cs typeface="Arial" pitchFamily="34" charset="0"/>
              </a:rPr>
              <a:t>ươ</a:t>
            </a:r>
            <a:r>
              <a:rPr lang="en-US" sz="3200" b="1" dirty="0" err="1" smtClean="0">
                <a:solidFill>
                  <a:srgbClr val="0000FF"/>
                </a:solidFill>
                <a:latin typeface="Arial" pitchFamily="34" charset="0"/>
                <a:cs typeface="Arial" pitchFamily="34" charset="0"/>
              </a:rPr>
              <a:t>ng</a:t>
            </a:r>
            <a:r>
              <a:rPr lang="en-US" sz="3200" b="1" dirty="0" smtClean="0">
                <a:solidFill>
                  <a:srgbClr val="0000FF"/>
                </a:solidFill>
                <a:latin typeface="Arial" pitchFamily="34" charset="0"/>
                <a:cs typeface="Arial" pitchFamily="34" charset="0"/>
              </a:rPr>
              <a:t> </a:t>
            </a:r>
            <a:r>
              <a:rPr lang="en-US" sz="3200" b="1" dirty="0" err="1" smtClean="0">
                <a:solidFill>
                  <a:srgbClr val="0000FF"/>
                </a:solidFill>
                <a:latin typeface="Arial" pitchFamily="34" charset="0"/>
                <a:cs typeface="Arial" pitchFamily="34" charset="0"/>
              </a:rPr>
              <a:t>trình</a:t>
            </a:r>
            <a:r>
              <a:rPr lang="en-US" sz="3200" b="1" dirty="0" smtClean="0">
                <a:solidFill>
                  <a:srgbClr val="0000FF"/>
                </a:solidFill>
                <a:latin typeface="Arial" pitchFamily="34" charset="0"/>
                <a:cs typeface="Arial" pitchFamily="34" charset="0"/>
              </a:rPr>
              <a:t> </a:t>
            </a:r>
            <a:r>
              <a:rPr lang="vi-VN" sz="3200" b="1" dirty="0" smtClean="0">
                <a:solidFill>
                  <a:srgbClr val="0000FF"/>
                </a:solidFill>
                <a:latin typeface="Arial" pitchFamily="34" charset="0"/>
                <a:cs typeface="Arial" pitchFamily="34" charset="0"/>
              </a:rPr>
              <a:t>thủy tĩnh</a:t>
            </a:r>
            <a:endParaRPr lang="en-US" sz="3200" b="1" dirty="0" smtClean="0">
              <a:solidFill>
                <a:srgbClr val="0000FF"/>
              </a:solidFill>
              <a:latin typeface="Arial" pitchFamily="34" charset="0"/>
              <a:cs typeface="Arial" pitchFamily="34" charset="0"/>
            </a:endParaRPr>
          </a:p>
        </p:txBody>
      </p:sp>
      <p:sp>
        <p:nvSpPr>
          <p:cNvPr id="6" name="Rectangle 82"/>
          <p:cNvSpPr>
            <a:spLocks noChangeArrowheads="1"/>
          </p:cNvSpPr>
          <p:nvPr/>
        </p:nvSpPr>
        <p:spPr bwMode="auto">
          <a:xfrm>
            <a:off x="0" y="520148"/>
            <a:ext cx="5634876"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2.5.2 Ứng dụng định luật Pascal</a:t>
            </a:r>
            <a:endParaRPr lang="vi-VN" sz="2800" dirty="0" smtClean="0">
              <a:latin typeface="Arial" pitchFamily="34" charset="0"/>
              <a:cs typeface="Arial" pitchFamily="34" charset="0"/>
            </a:endParaRPr>
          </a:p>
        </p:txBody>
      </p:sp>
      <p:sp>
        <p:nvSpPr>
          <p:cNvPr id="31" name="Rectangle 30"/>
          <p:cNvSpPr/>
          <p:nvPr/>
        </p:nvSpPr>
        <p:spPr>
          <a:xfrm>
            <a:off x="1" y="5874603"/>
            <a:ext cx="9144000" cy="830997"/>
          </a:xfrm>
          <a:prstGeom prst="rect">
            <a:avLst/>
          </a:prstGeom>
        </p:spPr>
        <p:txBody>
          <a:bodyPr wrap="square">
            <a:spAutoFit/>
          </a:bodyPr>
          <a:lstStyle/>
          <a:p>
            <a:pPr algn="just"/>
            <a:r>
              <a:rPr lang="vi-VN" sz="2400" dirty="0" smtClean="0"/>
              <a:t>Ứng dụng định luật Pascal để truyền lực đi xa như: bơm thủy lực, </a:t>
            </a:r>
            <a:br>
              <a:rPr lang="vi-VN" sz="2400" dirty="0" smtClean="0"/>
            </a:br>
            <a:r>
              <a:rPr lang="vi-VN" sz="2400" dirty="0" smtClean="0"/>
              <a:t>máy ép thủy lực, con đội, ...</a:t>
            </a:r>
            <a:endParaRPr lang="en-US" sz="2400" dirty="0"/>
          </a:p>
        </p:txBody>
      </p:sp>
      <p:pic>
        <p:nvPicPr>
          <p:cNvPr id="118788" name="Picture 4"/>
          <p:cNvPicPr>
            <a:picLocks noChangeAspect="1" noChangeArrowheads="1"/>
          </p:cNvPicPr>
          <p:nvPr/>
        </p:nvPicPr>
        <p:blipFill>
          <a:blip r:embed="rId2" cstate="print"/>
          <a:srcRect/>
          <a:stretch>
            <a:fillRect/>
          </a:stretch>
        </p:blipFill>
        <p:spPr bwMode="auto">
          <a:xfrm>
            <a:off x="3933483" y="1219200"/>
            <a:ext cx="5210517" cy="4495800"/>
          </a:xfrm>
          <a:prstGeom prst="rect">
            <a:avLst/>
          </a:prstGeom>
          <a:noFill/>
          <a:ln w="9525">
            <a:noFill/>
            <a:miter lim="800000"/>
            <a:headEnd/>
            <a:tailEnd/>
          </a:ln>
        </p:spPr>
      </p:pic>
      <p:pic>
        <p:nvPicPr>
          <p:cNvPr id="118789" name="Picture 5"/>
          <p:cNvPicPr>
            <a:picLocks noChangeAspect="1" noChangeArrowheads="1"/>
          </p:cNvPicPr>
          <p:nvPr/>
        </p:nvPicPr>
        <p:blipFill>
          <a:blip r:embed="rId3" cstate="print"/>
          <a:srcRect b="9412"/>
          <a:stretch>
            <a:fillRect/>
          </a:stretch>
        </p:blipFill>
        <p:spPr bwMode="auto">
          <a:xfrm>
            <a:off x="41223" y="1095375"/>
            <a:ext cx="5521377" cy="733425"/>
          </a:xfrm>
          <a:prstGeom prst="rect">
            <a:avLst/>
          </a:prstGeom>
          <a:noFill/>
          <a:ln w="9525">
            <a:noFill/>
            <a:miter lim="800000"/>
            <a:headEnd/>
            <a:tailEnd/>
          </a:ln>
        </p:spPr>
      </p:pic>
      <p:sp>
        <p:nvSpPr>
          <p:cNvPr id="19" name="Rectangle 18"/>
          <p:cNvSpPr/>
          <p:nvPr/>
        </p:nvSpPr>
        <p:spPr>
          <a:xfrm>
            <a:off x="228600" y="3200400"/>
            <a:ext cx="3581400" cy="1077218"/>
          </a:xfrm>
          <a:prstGeom prst="rect">
            <a:avLst/>
          </a:prstGeom>
        </p:spPr>
        <p:txBody>
          <a:bodyPr wrap="square">
            <a:spAutoFit/>
          </a:bodyPr>
          <a:lstStyle/>
          <a:p>
            <a:r>
              <a:rPr lang="vi-VN" sz="2400" dirty="0" smtClean="0"/>
              <a:t>Nâng vật có khối lượng lớn với lực nhỏ </a:t>
            </a:r>
            <a:r>
              <a:rPr lang="vi-VN" sz="4000" dirty="0" smtClean="0">
                <a:sym typeface="Wingdings"/>
              </a:rPr>
              <a:t></a:t>
            </a:r>
            <a:endParaRPr lang="en-US" sz="4000" dirty="0"/>
          </a:p>
        </p:txBody>
      </p:sp>
      <p:sp>
        <p:nvSpPr>
          <p:cNvPr id="9"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16</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sp>
        <p:nvSpPr>
          <p:cNvPr id="6" name="Rectangle 82"/>
          <p:cNvSpPr>
            <a:spLocks noChangeArrowheads="1"/>
          </p:cNvSpPr>
          <p:nvPr/>
        </p:nvSpPr>
        <p:spPr bwMode="auto">
          <a:xfrm>
            <a:off x="0" y="520148"/>
            <a:ext cx="2403222"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2.6.1 Áp suất</a:t>
            </a:r>
            <a:endParaRPr lang="vi-VN" sz="2800" dirty="0" smtClean="0">
              <a:latin typeface="Arial" pitchFamily="34" charset="0"/>
              <a:cs typeface="Arial" pitchFamily="34" charset="0"/>
            </a:endParaRPr>
          </a:p>
        </p:txBody>
      </p:sp>
      <p:grpSp>
        <p:nvGrpSpPr>
          <p:cNvPr id="20" name="Group 19"/>
          <p:cNvGrpSpPr/>
          <p:nvPr/>
        </p:nvGrpSpPr>
        <p:grpSpPr>
          <a:xfrm>
            <a:off x="1480784" y="1066800"/>
            <a:ext cx="6901216" cy="5257800"/>
            <a:chOff x="990600" y="1066800"/>
            <a:chExt cx="6901216" cy="5257800"/>
          </a:xfrm>
        </p:grpSpPr>
        <p:grpSp>
          <p:nvGrpSpPr>
            <p:cNvPr id="18" name="Group 17"/>
            <p:cNvGrpSpPr/>
            <p:nvPr/>
          </p:nvGrpSpPr>
          <p:grpSpPr>
            <a:xfrm>
              <a:off x="1295400" y="1218335"/>
              <a:ext cx="6596416" cy="5106265"/>
              <a:chOff x="2429809" y="914400"/>
              <a:chExt cx="6596416" cy="5106265"/>
            </a:xfrm>
          </p:grpSpPr>
          <p:pic>
            <p:nvPicPr>
              <p:cNvPr id="64521" name="Picture 9"/>
              <p:cNvPicPr>
                <a:picLocks noChangeAspect="1" noChangeArrowheads="1"/>
              </p:cNvPicPr>
              <p:nvPr/>
            </p:nvPicPr>
            <p:blipFill>
              <a:blip r:embed="rId2" cstate="print"/>
              <a:srcRect/>
              <a:stretch>
                <a:fillRect/>
              </a:stretch>
            </p:blipFill>
            <p:spPr bwMode="auto">
              <a:xfrm>
                <a:off x="2429809" y="914400"/>
                <a:ext cx="4123391" cy="5067300"/>
              </a:xfrm>
              <a:prstGeom prst="rect">
                <a:avLst/>
              </a:prstGeom>
              <a:noFill/>
              <a:ln w="9525">
                <a:noFill/>
                <a:miter lim="800000"/>
                <a:headEnd/>
                <a:tailEnd/>
              </a:ln>
            </p:spPr>
          </p:pic>
          <p:sp>
            <p:nvSpPr>
              <p:cNvPr id="11" name="Rectangle 10"/>
              <p:cNvSpPr/>
              <p:nvPr/>
            </p:nvSpPr>
            <p:spPr>
              <a:xfrm>
                <a:off x="7426025" y="5181600"/>
                <a:ext cx="1600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[ML</a:t>
                </a:r>
                <a:r>
                  <a:rPr lang="vi-VN" sz="2400" b="1" baseline="30000" dirty="0" smtClean="0">
                    <a:solidFill>
                      <a:schemeClr val="tx1"/>
                    </a:solidFill>
                  </a:rPr>
                  <a:t>-1</a:t>
                </a:r>
                <a:r>
                  <a:rPr lang="vi-VN" sz="2400" b="1" dirty="0" smtClean="0">
                    <a:solidFill>
                      <a:schemeClr val="tx1"/>
                    </a:solidFill>
                  </a:rPr>
                  <a:t>T</a:t>
                </a:r>
                <a:r>
                  <a:rPr lang="vi-VN" sz="2400" b="1" baseline="30000" dirty="0" smtClean="0">
                    <a:solidFill>
                      <a:schemeClr val="tx1"/>
                    </a:solidFill>
                  </a:rPr>
                  <a:t>-2</a:t>
                </a:r>
                <a:r>
                  <a:rPr lang="vi-VN" sz="2400" b="1" dirty="0" smtClean="0">
                    <a:solidFill>
                      <a:schemeClr val="tx1"/>
                    </a:solidFill>
                  </a:rPr>
                  <a:t>]</a:t>
                </a:r>
                <a:endParaRPr lang="en-US" sz="2400" b="1" dirty="0">
                  <a:solidFill>
                    <a:schemeClr val="tx1"/>
                  </a:solidFill>
                </a:endParaRPr>
              </a:p>
            </p:txBody>
          </p:sp>
          <p:pic>
            <p:nvPicPr>
              <p:cNvPr id="12" name="Picture 4"/>
              <p:cNvPicPr>
                <a:picLocks noChangeAspect="1" noChangeArrowheads="1"/>
              </p:cNvPicPr>
              <p:nvPr/>
            </p:nvPicPr>
            <p:blipFill>
              <a:blip r:embed="rId3" cstate="print"/>
              <a:srcRect/>
              <a:stretch>
                <a:fillRect/>
              </a:stretch>
            </p:blipFill>
            <p:spPr bwMode="auto">
              <a:xfrm>
                <a:off x="6172200" y="5153890"/>
                <a:ext cx="1362075" cy="866775"/>
              </a:xfrm>
              <a:prstGeom prst="rect">
                <a:avLst/>
              </a:prstGeom>
              <a:noFill/>
              <a:ln w="9525">
                <a:noFill/>
                <a:miter lim="800000"/>
                <a:headEnd/>
                <a:tailEnd/>
              </a:ln>
              <a:effectLst/>
            </p:spPr>
          </p:pic>
          <p:sp>
            <p:nvSpPr>
              <p:cNvPr id="16" name="Rectangle 15"/>
              <p:cNvSpPr/>
              <p:nvPr/>
            </p:nvSpPr>
            <p:spPr>
              <a:xfrm>
                <a:off x="2819395" y="5403275"/>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a:t>
                </a:r>
                <a:endParaRPr lang="en-US" sz="2000" dirty="0">
                  <a:solidFill>
                    <a:schemeClr val="tx1"/>
                  </a:solidFill>
                </a:endParaRPr>
              </a:p>
            </p:txBody>
          </p:sp>
          <p:sp>
            <p:nvSpPr>
              <p:cNvPr id="17" name="Rectangle 16"/>
              <p:cNvSpPr/>
              <p:nvPr/>
            </p:nvSpPr>
            <p:spPr>
              <a:xfrm>
                <a:off x="5902035" y="541020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a:t>
                </a:r>
                <a:endParaRPr lang="en-US" sz="2000" dirty="0">
                  <a:solidFill>
                    <a:schemeClr val="tx1"/>
                  </a:solidFill>
                </a:endParaRPr>
              </a:p>
            </p:txBody>
          </p:sp>
        </p:grpSp>
        <p:sp>
          <p:nvSpPr>
            <p:cNvPr id="19" name="Rectangle 18"/>
            <p:cNvSpPr/>
            <p:nvPr/>
          </p:nvSpPr>
          <p:spPr>
            <a:xfrm>
              <a:off x="990600" y="1066800"/>
              <a:ext cx="9906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17</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sp>
        <p:nvSpPr>
          <p:cNvPr id="6" name="Rectangle 82"/>
          <p:cNvSpPr>
            <a:spLocks noChangeArrowheads="1"/>
          </p:cNvSpPr>
          <p:nvPr/>
        </p:nvSpPr>
        <p:spPr bwMode="auto">
          <a:xfrm>
            <a:off x="0" y="520148"/>
            <a:ext cx="4200189"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2.6.1 Áp suất: phân loại</a:t>
            </a:r>
            <a:endParaRPr lang="vi-VN" sz="2800" dirty="0" smtClean="0">
              <a:latin typeface="Arial" pitchFamily="34" charset="0"/>
              <a:cs typeface="Arial" pitchFamily="34" charset="0"/>
            </a:endParaRPr>
          </a:p>
        </p:txBody>
      </p:sp>
      <p:sp>
        <p:nvSpPr>
          <p:cNvPr id="102" name="Rectangle 101"/>
          <p:cNvSpPr/>
          <p:nvPr/>
        </p:nvSpPr>
        <p:spPr>
          <a:xfrm>
            <a:off x="0" y="990600"/>
            <a:ext cx="9144000" cy="1938992"/>
          </a:xfrm>
          <a:prstGeom prst="rect">
            <a:avLst/>
          </a:prstGeom>
        </p:spPr>
        <p:txBody>
          <a:bodyPr wrap="square">
            <a:spAutoFit/>
          </a:bodyPr>
          <a:lstStyle/>
          <a:p>
            <a:pPr algn="just"/>
            <a:r>
              <a:rPr lang="vi-VN" sz="2400" b="1" dirty="0" smtClean="0">
                <a:solidFill>
                  <a:srgbClr val="0000FF"/>
                </a:solidFill>
                <a:latin typeface="Arial" pitchFamily="34" charset="0"/>
                <a:cs typeface="Arial" pitchFamily="34" charset="0"/>
              </a:rPr>
              <a:t>Áp suất khí quyển </a:t>
            </a:r>
            <a:r>
              <a:rPr lang="vi-VN" sz="2400" dirty="0" smtClean="0">
                <a:latin typeface="Arial" pitchFamily="34" charset="0"/>
                <a:cs typeface="Arial" pitchFamily="34" charset="0"/>
              </a:rPr>
              <a:t>(atmospheric pressure), </a:t>
            </a:r>
            <a:r>
              <a:rPr lang="vi-VN" sz="2400" dirty="0" smtClean="0">
                <a:latin typeface="+mj-lt"/>
                <a:cs typeface="Arial" pitchFamily="34" charset="0"/>
              </a:rPr>
              <a:t>p</a:t>
            </a:r>
            <a:r>
              <a:rPr lang="vi-VN" sz="2400" baseline="-25000" dirty="0" smtClean="0">
                <a:latin typeface="+mj-lt"/>
                <a:cs typeface="Arial" pitchFamily="34" charset="0"/>
              </a:rPr>
              <a:t>a</a:t>
            </a:r>
            <a:r>
              <a:rPr lang="vi-VN" sz="2400" dirty="0" smtClean="0">
                <a:latin typeface="Arial" pitchFamily="34" charset="0"/>
                <a:cs typeface="Arial" pitchFamily="34" charset="0"/>
              </a:rPr>
              <a:t>: áp suất không khí hay áp suất môi trường xung quanh (ambient pressure) tác dụng lên bề mặt các vật trên trái đất có giá trị thay đổi theo địa hình hoặc thời tiết và ≈ 1 at so với chân không tuyệt đối (perfect vacuum) </a:t>
            </a:r>
            <a:endParaRPr lang="en-US" sz="2400" dirty="0"/>
          </a:p>
        </p:txBody>
      </p:sp>
      <p:sp>
        <p:nvSpPr>
          <p:cNvPr id="13" name="Rectangle 12"/>
          <p:cNvSpPr/>
          <p:nvPr/>
        </p:nvSpPr>
        <p:spPr>
          <a:xfrm>
            <a:off x="0" y="2826603"/>
            <a:ext cx="9144000" cy="830997"/>
          </a:xfrm>
          <a:prstGeom prst="rect">
            <a:avLst/>
          </a:prstGeom>
        </p:spPr>
        <p:txBody>
          <a:bodyPr wrap="square">
            <a:spAutoFit/>
          </a:bodyPr>
          <a:lstStyle/>
          <a:p>
            <a:pPr algn="just"/>
            <a:r>
              <a:rPr lang="vi-VN" sz="2400" b="1" dirty="0" smtClean="0">
                <a:solidFill>
                  <a:srgbClr val="0000CC"/>
                </a:solidFill>
                <a:latin typeface="Arial" pitchFamily="34" charset="0"/>
                <a:cs typeface="Arial" pitchFamily="34" charset="0"/>
              </a:rPr>
              <a:t>Áp suất tuyệt đối </a:t>
            </a:r>
            <a:r>
              <a:rPr lang="vi-VN" sz="2400" dirty="0" smtClean="0">
                <a:latin typeface="Arial" pitchFamily="34" charset="0"/>
                <a:cs typeface="Arial" pitchFamily="34" charset="0"/>
              </a:rPr>
              <a:t>(absolute pressure), </a:t>
            </a:r>
            <a:r>
              <a:rPr lang="vi-VN" sz="2400" dirty="0" smtClean="0">
                <a:latin typeface="+mj-lt"/>
                <a:cs typeface="Arial" pitchFamily="34" charset="0"/>
              </a:rPr>
              <a:t>p</a:t>
            </a:r>
            <a:r>
              <a:rPr lang="vi-VN" sz="2400" baseline="-25000" dirty="0" smtClean="0">
                <a:latin typeface="+mj-lt"/>
                <a:cs typeface="Arial" pitchFamily="34" charset="0"/>
              </a:rPr>
              <a:t>abs</a:t>
            </a:r>
            <a:r>
              <a:rPr lang="vi-VN" sz="2400" dirty="0" smtClean="0">
                <a:latin typeface="Arial" pitchFamily="34" charset="0"/>
                <a:cs typeface="Arial" pitchFamily="34" charset="0"/>
              </a:rPr>
              <a:t>: áp suất lưu chất có giá trị dương so với chân không tuyệt đối (perfect vacuum), </a:t>
            </a:r>
            <a:r>
              <a:rPr lang="vi-VN" sz="2400" dirty="0" smtClean="0">
                <a:latin typeface="+mj-lt"/>
                <a:cs typeface="Arial" pitchFamily="34" charset="0"/>
              </a:rPr>
              <a:t>p</a:t>
            </a:r>
            <a:r>
              <a:rPr lang="vi-VN" sz="2400" baseline="-25000" dirty="0" smtClean="0">
                <a:latin typeface="+mj-lt"/>
                <a:cs typeface="Arial" pitchFamily="34" charset="0"/>
              </a:rPr>
              <a:t>abs</a:t>
            </a:r>
            <a:r>
              <a:rPr lang="vi-VN" sz="2400" dirty="0" smtClean="0">
                <a:latin typeface="+mj-lt"/>
                <a:cs typeface="Arial" pitchFamily="34" charset="0"/>
              </a:rPr>
              <a:t>= 0</a:t>
            </a:r>
            <a:endParaRPr lang="en-US" sz="2400" dirty="0">
              <a:latin typeface="+mj-lt"/>
            </a:endParaRPr>
          </a:p>
        </p:txBody>
      </p:sp>
      <p:sp>
        <p:nvSpPr>
          <p:cNvPr id="14" name="Rectangle 13"/>
          <p:cNvSpPr/>
          <p:nvPr/>
        </p:nvSpPr>
        <p:spPr>
          <a:xfrm>
            <a:off x="-76200" y="3657600"/>
            <a:ext cx="9296400" cy="1200329"/>
          </a:xfrm>
          <a:prstGeom prst="rect">
            <a:avLst/>
          </a:prstGeom>
        </p:spPr>
        <p:txBody>
          <a:bodyPr wrap="square">
            <a:spAutoFit/>
          </a:bodyPr>
          <a:lstStyle/>
          <a:p>
            <a:pPr algn="just"/>
            <a:r>
              <a:rPr lang="vi-VN" sz="2400" b="1" dirty="0" smtClean="0">
                <a:solidFill>
                  <a:srgbClr val="0000CC"/>
                </a:solidFill>
                <a:latin typeface="Arial" pitchFamily="34" charset="0"/>
                <a:cs typeface="Arial" pitchFamily="34" charset="0"/>
              </a:rPr>
              <a:t>Áp suất tương đối hay áp suất dư </a:t>
            </a:r>
            <a:r>
              <a:rPr lang="vi-VN" sz="2400" dirty="0" smtClean="0">
                <a:latin typeface="Arial" pitchFamily="34" charset="0"/>
                <a:cs typeface="Arial" pitchFamily="34" charset="0"/>
              </a:rPr>
              <a:t>(excess pressure), </a:t>
            </a:r>
            <a:r>
              <a:rPr lang="vi-VN" sz="2400" dirty="0" smtClean="0">
                <a:latin typeface="+mj-lt"/>
                <a:cs typeface="Arial" pitchFamily="34" charset="0"/>
              </a:rPr>
              <a:t>p</a:t>
            </a:r>
            <a:r>
              <a:rPr lang="vi-VN" sz="2400" baseline="-25000" dirty="0" smtClean="0">
                <a:latin typeface="+mj-lt"/>
                <a:cs typeface="Arial" pitchFamily="34" charset="0"/>
              </a:rPr>
              <a:t>e</a:t>
            </a:r>
            <a:r>
              <a:rPr lang="vi-VN" sz="2400" dirty="0" smtClean="0">
                <a:latin typeface="Arial" pitchFamily="34" charset="0"/>
                <a:cs typeface="Arial" pitchFamily="34" charset="0"/>
              </a:rPr>
              <a:t>: áp suất lưu chất có giá trị dương so với </a:t>
            </a:r>
            <a:r>
              <a:rPr lang="en-US" sz="2400" dirty="0" smtClean="0">
                <a:latin typeface="Arial" pitchFamily="34" charset="0"/>
                <a:cs typeface="Arial" pitchFamily="34" charset="0"/>
              </a:rPr>
              <a:t>(hay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vi-VN" sz="2400" dirty="0" smtClean="0">
                <a:latin typeface="Arial" pitchFamily="34" charset="0"/>
                <a:cs typeface="Arial" pitchFamily="34" charset="0"/>
              </a:rPr>
              <a:t>áp </a:t>
            </a:r>
            <a:r>
              <a:rPr lang="vi-VN" sz="2400" dirty="0" smtClean="0">
                <a:latin typeface="Arial" pitchFamily="34" charset="0"/>
                <a:cs typeface="Arial" pitchFamily="34" charset="0"/>
              </a:rPr>
              <a:t>suất khí quyển và được hiển thị từ dụng cụ đo (gauge pressure)</a:t>
            </a:r>
            <a:endParaRPr lang="en-US" sz="2400" dirty="0"/>
          </a:p>
        </p:txBody>
      </p:sp>
      <p:sp>
        <p:nvSpPr>
          <p:cNvPr id="15" name="Rectangle 14"/>
          <p:cNvSpPr/>
          <p:nvPr/>
        </p:nvSpPr>
        <p:spPr>
          <a:xfrm>
            <a:off x="0" y="5334000"/>
            <a:ext cx="9144000" cy="830997"/>
          </a:xfrm>
          <a:prstGeom prst="rect">
            <a:avLst/>
          </a:prstGeom>
        </p:spPr>
        <p:txBody>
          <a:bodyPr wrap="square">
            <a:spAutoFit/>
          </a:bodyPr>
          <a:lstStyle/>
          <a:p>
            <a:pPr algn="just"/>
            <a:r>
              <a:rPr lang="vi-VN" sz="2400" b="1" dirty="0" smtClean="0">
                <a:solidFill>
                  <a:srgbClr val="0000CC"/>
                </a:solidFill>
                <a:latin typeface="Arial" pitchFamily="34" charset="0"/>
                <a:cs typeface="Arial" pitchFamily="34" charset="0"/>
              </a:rPr>
              <a:t>Áp suất chân không </a:t>
            </a:r>
            <a:r>
              <a:rPr lang="vi-VN" sz="2400" dirty="0" smtClean="0">
                <a:latin typeface="Arial" pitchFamily="34" charset="0"/>
                <a:cs typeface="Arial" pitchFamily="34" charset="0"/>
              </a:rPr>
              <a:t>(vacuum pressure), </a:t>
            </a:r>
            <a:r>
              <a:rPr lang="vi-VN" sz="2400" dirty="0" smtClean="0">
                <a:latin typeface="+mj-lt"/>
                <a:cs typeface="Arial" pitchFamily="34" charset="0"/>
              </a:rPr>
              <a:t>p</a:t>
            </a:r>
            <a:r>
              <a:rPr lang="vi-VN" sz="2400" baseline="-25000" dirty="0" smtClean="0">
                <a:latin typeface="+mj-lt"/>
                <a:cs typeface="Arial" pitchFamily="34" charset="0"/>
              </a:rPr>
              <a:t>vac</a:t>
            </a:r>
            <a:r>
              <a:rPr lang="vi-VN" sz="2400" dirty="0" smtClean="0">
                <a:latin typeface="Arial" pitchFamily="34" charset="0"/>
                <a:cs typeface="Arial" pitchFamily="34" charset="0"/>
              </a:rPr>
              <a:t>: có giá trị âm so với </a:t>
            </a:r>
            <a:r>
              <a:rPr lang="en-US" sz="2400" dirty="0" smtClean="0">
                <a:latin typeface="Arial" pitchFamily="34" charset="0"/>
                <a:cs typeface="Arial" pitchFamily="34" charset="0"/>
              </a:rPr>
              <a:t>(hay </a:t>
            </a:r>
            <a:r>
              <a:rPr lang="en-US" sz="2400" dirty="0" err="1" smtClean="0">
                <a:latin typeface="Arial" pitchFamily="34" charset="0"/>
                <a:cs typeface="Arial" pitchFamily="34" charset="0"/>
              </a:rPr>
              <a:t>dưới</a:t>
            </a:r>
            <a:r>
              <a:rPr lang="en-US" sz="2400" dirty="0" smtClean="0">
                <a:latin typeface="Arial" pitchFamily="34" charset="0"/>
                <a:cs typeface="Arial" pitchFamily="34" charset="0"/>
              </a:rPr>
              <a:t>) </a:t>
            </a:r>
            <a:r>
              <a:rPr lang="vi-VN" sz="2400" dirty="0" smtClean="0">
                <a:latin typeface="Arial" pitchFamily="34" charset="0"/>
                <a:cs typeface="Arial" pitchFamily="34" charset="0"/>
              </a:rPr>
              <a:t>áp </a:t>
            </a:r>
            <a:r>
              <a:rPr lang="vi-VN" sz="2400" dirty="0" smtClean="0">
                <a:latin typeface="Arial" pitchFamily="34" charset="0"/>
                <a:cs typeface="Arial" pitchFamily="34" charset="0"/>
              </a:rPr>
              <a:t>suất khí quyển và được hiển thị từ dụng cụ đo  </a:t>
            </a:r>
            <a:endParaRPr lang="en-US" sz="2400" dirty="0"/>
          </a:p>
        </p:txBody>
      </p:sp>
      <p:graphicFrame>
        <p:nvGraphicFramePr>
          <p:cNvPr id="64519" name="Object 7"/>
          <p:cNvGraphicFramePr>
            <a:graphicFrameLocks noChangeAspect="1"/>
          </p:cNvGraphicFramePr>
          <p:nvPr>
            <p:extLst>
              <p:ext uri="{D42A27DB-BD31-4B8C-83A1-F6EECF244321}">
                <p14:modId xmlns:p14="http://schemas.microsoft.com/office/powerpoint/2010/main" val="2429049235"/>
              </p:ext>
            </p:extLst>
          </p:nvPr>
        </p:nvGraphicFramePr>
        <p:xfrm>
          <a:off x="1549400" y="4748213"/>
          <a:ext cx="5848350" cy="585787"/>
        </p:xfrm>
        <a:graphic>
          <a:graphicData uri="http://schemas.openxmlformats.org/presentationml/2006/ole">
            <mc:AlternateContent xmlns:mc="http://schemas.openxmlformats.org/markup-compatibility/2006">
              <mc:Choice xmlns:v="urn:schemas-microsoft-com:vml" Requires="v">
                <p:oleObj spid="_x0000_s100394" name="Equation" r:id="rId3" imgW="2286000" imgH="228600" progId="Equation.3">
                  <p:embed/>
                </p:oleObj>
              </mc:Choice>
              <mc:Fallback>
                <p:oleObj name="Equation" r:id="rId3" imgW="2286000" imgH="228600" progId="Equation.3">
                  <p:embed/>
                  <p:pic>
                    <p:nvPicPr>
                      <p:cNvPr id="0" name="Picture 2"/>
                      <p:cNvPicPr>
                        <a:picLocks noChangeAspect="1" noChangeArrowheads="1"/>
                      </p:cNvPicPr>
                      <p:nvPr/>
                    </p:nvPicPr>
                    <p:blipFill>
                      <a:blip r:embed="rId4"/>
                      <a:srcRect/>
                      <a:stretch>
                        <a:fillRect/>
                      </a:stretch>
                    </p:blipFill>
                    <p:spPr bwMode="auto">
                      <a:xfrm>
                        <a:off x="1549400" y="4748213"/>
                        <a:ext cx="58483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18</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graphicFrame>
        <p:nvGraphicFramePr>
          <p:cNvPr id="12" name="Object 8"/>
          <p:cNvGraphicFramePr>
            <a:graphicFrameLocks noChangeAspect="1"/>
          </p:cNvGraphicFramePr>
          <p:nvPr>
            <p:extLst>
              <p:ext uri="{D42A27DB-BD31-4B8C-83A1-F6EECF244321}">
                <p14:modId xmlns:p14="http://schemas.microsoft.com/office/powerpoint/2010/main" val="761822443"/>
              </p:ext>
            </p:extLst>
          </p:nvPr>
        </p:nvGraphicFramePr>
        <p:xfrm>
          <a:off x="938213" y="6132513"/>
          <a:ext cx="7269162" cy="547687"/>
        </p:xfrm>
        <a:graphic>
          <a:graphicData uri="http://schemas.openxmlformats.org/presentationml/2006/ole">
            <mc:AlternateContent xmlns:mc="http://schemas.openxmlformats.org/markup-compatibility/2006">
              <mc:Choice xmlns:v="urn:schemas-microsoft-com:vml" Requires="v">
                <p:oleObj spid="_x0000_s100395" name="Equation" r:id="rId5" imgW="3022560" imgH="228600" progId="Equation.3">
                  <p:embed/>
                </p:oleObj>
              </mc:Choice>
              <mc:Fallback>
                <p:oleObj name="Equation" r:id="rId5" imgW="3022560" imgH="228600" progId="Equation.3">
                  <p:embed/>
                  <p:pic>
                    <p:nvPicPr>
                      <p:cNvPr id="0" name=""/>
                      <p:cNvPicPr>
                        <a:picLocks noChangeAspect="1" noChangeArrowheads="1"/>
                      </p:cNvPicPr>
                      <p:nvPr/>
                    </p:nvPicPr>
                    <p:blipFill>
                      <a:blip r:embed="rId6"/>
                      <a:srcRect/>
                      <a:stretch>
                        <a:fillRect/>
                      </a:stretch>
                    </p:blipFill>
                    <p:spPr bwMode="auto">
                      <a:xfrm>
                        <a:off x="938213" y="6132513"/>
                        <a:ext cx="7269162"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762000" y="1295400"/>
            <a:ext cx="7315201" cy="4700588"/>
            <a:chOff x="990600" y="1752600"/>
            <a:chExt cx="7315201" cy="4700588"/>
          </a:xfrm>
        </p:grpSpPr>
        <p:sp>
          <p:nvSpPr>
            <p:cNvPr id="10" name="Rectangle 3"/>
            <p:cNvSpPr>
              <a:spLocks noChangeArrowheads="1"/>
            </p:cNvSpPr>
            <p:nvPr/>
          </p:nvSpPr>
          <p:spPr bwMode="auto">
            <a:xfrm>
              <a:off x="990600" y="1752600"/>
              <a:ext cx="7226300" cy="4700588"/>
            </a:xfrm>
            <a:prstGeom prst="rect">
              <a:avLst/>
            </a:prstGeom>
            <a:gradFill rotWithShape="1">
              <a:gsLst>
                <a:gs pos="0">
                  <a:srgbClr val="99FF99">
                    <a:alpha val="84000"/>
                  </a:srgbClr>
                </a:gs>
                <a:gs pos="100000">
                  <a:srgbClr val="FFFFFF"/>
                </a:gs>
              </a:gsLst>
              <a:lin ang="2700000" scaled="1"/>
            </a:gradFill>
            <a:ln w="9525">
              <a:noFill/>
              <a:miter lim="800000"/>
              <a:headEnd/>
              <a:tailEnd/>
            </a:ln>
            <a:effectLst/>
          </p:spPr>
          <p:txBody>
            <a:bodyPr wrap="none" anchor="ctr"/>
            <a:lstStyle/>
            <a:p>
              <a:endParaRPr lang="en-US" dirty="0"/>
            </a:p>
          </p:txBody>
        </p:sp>
        <p:grpSp>
          <p:nvGrpSpPr>
            <p:cNvPr id="11" name="Group 42"/>
            <p:cNvGrpSpPr>
              <a:grpSpLocks/>
            </p:cNvGrpSpPr>
            <p:nvPr/>
          </p:nvGrpSpPr>
          <p:grpSpPr bwMode="auto">
            <a:xfrm>
              <a:off x="1541463" y="1981199"/>
              <a:ext cx="6764338" cy="3438523"/>
              <a:chOff x="971" y="1248"/>
              <a:chExt cx="4261" cy="2166"/>
            </a:xfrm>
          </p:grpSpPr>
          <p:sp>
            <p:nvSpPr>
              <p:cNvPr id="12" name="Line 11"/>
              <p:cNvSpPr>
                <a:spLocks noChangeShapeType="1"/>
              </p:cNvSpPr>
              <p:nvPr/>
            </p:nvSpPr>
            <p:spPr bwMode="auto">
              <a:xfrm>
                <a:off x="1111" y="3226"/>
                <a:ext cx="3328" cy="0"/>
              </a:xfrm>
              <a:prstGeom prst="line">
                <a:avLst/>
              </a:prstGeom>
              <a:noFill/>
              <a:ln w="12700">
                <a:solidFill>
                  <a:srgbClr val="1D7775"/>
                </a:solidFill>
                <a:round/>
                <a:headEnd/>
                <a:tailEnd/>
              </a:ln>
            </p:spPr>
            <p:txBody>
              <a:bodyPr/>
              <a:lstStyle/>
              <a:p>
                <a:endParaRPr lang="en-US"/>
              </a:p>
            </p:txBody>
          </p:sp>
          <p:sp>
            <p:nvSpPr>
              <p:cNvPr id="16" name="AutoShape 12"/>
              <p:cNvSpPr>
                <a:spLocks noChangeArrowheads="1"/>
              </p:cNvSpPr>
              <p:nvPr/>
            </p:nvSpPr>
            <p:spPr bwMode="auto">
              <a:xfrm>
                <a:off x="2284" y="1589"/>
                <a:ext cx="83" cy="78"/>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0000FF"/>
              </a:solidFill>
              <a:ln w="9525">
                <a:solidFill>
                  <a:srgbClr val="0000FF"/>
                </a:solidFill>
                <a:miter lim="800000"/>
                <a:headEnd/>
                <a:tailEnd/>
              </a:ln>
            </p:spPr>
            <p:txBody>
              <a:bodyPr wrap="none" anchor="ctr"/>
              <a:lstStyle/>
              <a:p>
                <a:endParaRPr lang="en-US"/>
              </a:p>
            </p:txBody>
          </p:sp>
          <p:sp>
            <p:nvSpPr>
              <p:cNvPr id="17" name="Line 13"/>
              <p:cNvSpPr>
                <a:spLocks noChangeShapeType="1"/>
              </p:cNvSpPr>
              <p:nvPr/>
            </p:nvSpPr>
            <p:spPr bwMode="auto">
              <a:xfrm>
                <a:off x="2375" y="1637"/>
                <a:ext cx="346" cy="0"/>
              </a:xfrm>
              <a:prstGeom prst="line">
                <a:avLst/>
              </a:prstGeom>
              <a:noFill/>
              <a:ln w="12700">
                <a:solidFill>
                  <a:srgbClr val="0000CC"/>
                </a:solidFill>
                <a:round/>
                <a:headEnd/>
                <a:tailEnd/>
              </a:ln>
            </p:spPr>
            <p:txBody>
              <a:bodyPr/>
              <a:lstStyle/>
              <a:p>
                <a:endParaRPr lang="en-US"/>
              </a:p>
            </p:txBody>
          </p:sp>
          <p:sp>
            <p:nvSpPr>
              <p:cNvPr id="18" name="Line 14"/>
              <p:cNvSpPr>
                <a:spLocks noChangeShapeType="1"/>
              </p:cNvSpPr>
              <p:nvPr/>
            </p:nvSpPr>
            <p:spPr bwMode="auto">
              <a:xfrm>
                <a:off x="3089" y="2643"/>
                <a:ext cx="303" cy="0"/>
              </a:xfrm>
              <a:prstGeom prst="line">
                <a:avLst/>
              </a:prstGeom>
              <a:noFill/>
              <a:ln w="12700">
                <a:solidFill>
                  <a:srgbClr val="00CC00"/>
                </a:solidFill>
                <a:round/>
                <a:headEnd/>
                <a:tailEnd/>
              </a:ln>
            </p:spPr>
            <p:txBody>
              <a:bodyPr/>
              <a:lstStyle/>
              <a:p>
                <a:endParaRPr lang="en-US"/>
              </a:p>
            </p:txBody>
          </p:sp>
          <p:sp>
            <p:nvSpPr>
              <p:cNvPr id="19" name="Line 15"/>
              <p:cNvSpPr>
                <a:spLocks noChangeShapeType="1"/>
              </p:cNvSpPr>
              <p:nvPr/>
            </p:nvSpPr>
            <p:spPr bwMode="auto">
              <a:xfrm flipV="1">
                <a:off x="2496" y="1635"/>
                <a:ext cx="0" cy="618"/>
              </a:xfrm>
              <a:prstGeom prst="line">
                <a:avLst/>
              </a:prstGeom>
              <a:noFill/>
              <a:ln w="28575">
                <a:solidFill>
                  <a:srgbClr val="0000FF"/>
                </a:solidFill>
                <a:round/>
                <a:headEnd/>
                <a:tailEnd type="arrow" w="med" len="lg"/>
              </a:ln>
            </p:spPr>
            <p:txBody>
              <a:bodyPr/>
              <a:lstStyle/>
              <a:p>
                <a:endParaRPr lang="en-US"/>
              </a:p>
            </p:txBody>
          </p:sp>
          <p:sp>
            <p:nvSpPr>
              <p:cNvPr id="20" name="Line 16"/>
              <p:cNvSpPr>
                <a:spLocks noChangeShapeType="1"/>
              </p:cNvSpPr>
              <p:nvPr/>
            </p:nvSpPr>
            <p:spPr bwMode="auto">
              <a:xfrm flipV="1">
                <a:off x="3264" y="2239"/>
                <a:ext cx="0" cy="403"/>
              </a:xfrm>
              <a:prstGeom prst="line">
                <a:avLst/>
              </a:prstGeom>
              <a:noFill/>
              <a:ln w="28575">
                <a:solidFill>
                  <a:srgbClr val="00CC00"/>
                </a:solidFill>
                <a:round/>
                <a:headEnd type="arrow" w="med" len="lg"/>
                <a:tailEnd type="none" w="med" len="lg"/>
              </a:ln>
            </p:spPr>
            <p:txBody>
              <a:bodyPr/>
              <a:lstStyle/>
              <a:p>
                <a:endParaRPr lang="en-US"/>
              </a:p>
            </p:txBody>
          </p:sp>
          <p:sp>
            <p:nvSpPr>
              <p:cNvPr id="21" name="Text Box 17"/>
              <p:cNvSpPr txBox="1">
                <a:spLocks noChangeArrowheads="1"/>
              </p:cNvSpPr>
              <p:nvPr/>
            </p:nvSpPr>
            <p:spPr bwMode="auto">
              <a:xfrm>
                <a:off x="1584" y="1776"/>
                <a:ext cx="1038" cy="319"/>
              </a:xfrm>
              <a:prstGeom prst="rect">
                <a:avLst/>
              </a:prstGeom>
              <a:noFill/>
              <a:ln w="9525">
                <a:noFill/>
                <a:miter lim="800000"/>
                <a:headEnd/>
                <a:tailEnd/>
              </a:ln>
            </p:spPr>
            <p:txBody>
              <a:bodyPr lIns="92994" tIns="46498" rIns="92994" bIns="46498"/>
              <a:lstStyle/>
              <a:p>
                <a:r>
                  <a:rPr lang="vi-VN" sz="2400" b="1" dirty="0" smtClean="0">
                    <a:solidFill>
                      <a:srgbClr val="FF3399"/>
                    </a:solidFill>
                    <a:latin typeface="+mj-lt"/>
                    <a:cs typeface="Times New Roman" pitchFamily="18" charset="0"/>
                  </a:rPr>
                  <a:t>p</a:t>
                </a:r>
                <a:r>
                  <a:rPr lang="vi-VN" sz="2400" b="1" baseline="-25000" dirty="0" smtClean="0">
                    <a:solidFill>
                      <a:srgbClr val="FF3399"/>
                    </a:solidFill>
                    <a:latin typeface="+mj-lt"/>
                    <a:cs typeface="Times New Roman" pitchFamily="18" charset="0"/>
                  </a:rPr>
                  <a:t>abs</a:t>
                </a:r>
                <a:r>
                  <a:rPr lang="vi-VN" sz="2400" b="1" dirty="0" smtClean="0">
                    <a:solidFill>
                      <a:srgbClr val="FF3399"/>
                    </a:solidFill>
                    <a:latin typeface="+mj-lt"/>
                    <a:cs typeface="Times New Roman" pitchFamily="18" charset="0"/>
                  </a:rPr>
                  <a:t> &gt; p</a:t>
                </a:r>
                <a:r>
                  <a:rPr lang="vi-VN" sz="2400" b="1" baseline="-25000" dirty="0" smtClean="0">
                    <a:solidFill>
                      <a:srgbClr val="FF3399"/>
                    </a:solidFill>
                    <a:latin typeface="+mj-lt"/>
                    <a:cs typeface="Times New Roman" pitchFamily="18" charset="0"/>
                  </a:rPr>
                  <a:t>a</a:t>
                </a:r>
                <a:endParaRPr lang="fr-FR" sz="2400" b="1" baseline="-25000" dirty="0">
                  <a:solidFill>
                    <a:srgbClr val="FF3399"/>
                  </a:solidFill>
                  <a:latin typeface="+mj-lt"/>
                </a:endParaRPr>
              </a:p>
              <a:p>
                <a:pPr eaLnBrk="0" hangingPunct="0"/>
                <a:r>
                  <a:rPr lang="en-US" sz="2400" b="1" dirty="0">
                    <a:solidFill>
                      <a:srgbClr val="FF3399"/>
                    </a:solidFill>
                    <a:latin typeface="+mj-lt"/>
                    <a:cs typeface="Times New Roman" pitchFamily="18" charset="0"/>
                  </a:rPr>
                  <a:t>           </a:t>
                </a:r>
                <a:endParaRPr lang="en-US" sz="2400" b="1" dirty="0">
                  <a:solidFill>
                    <a:srgbClr val="FF3399"/>
                  </a:solidFill>
                  <a:latin typeface="+mj-lt"/>
                </a:endParaRPr>
              </a:p>
            </p:txBody>
          </p:sp>
          <p:sp>
            <p:nvSpPr>
              <p:cNvPr id="22" name="Text Box 18"/>
              <p:cNvSpPr txBox="1">
                <a:spLocks noChangeArrowheads="1"/>
              </p:cNvSpPr>
              <p:nvPr/>
            </p:nvSpPr>
            <p:spPr bwMode="auto">
              <a:xfrm>
                <a:off x="3356" y="2459"/>
                <a:ext cx="1540" cy="277"/>
              </a:xfrm>
              <a:prstGeom prst="rect">
                <a:avLst/>
              </a:prstGeom>
              <a:noFill/>
              <a:ln w="9525">
                <a:noFill/>
                <a:miter lim="800000"/>
                <a:headEnd/>
                <a:tailEnd/>
              </a:ln>
            </p:spPr>
            <p:txBody>
              <a:bodyPr lIns="92994" tIns="46498" rIns="92994" bIns="46498"/>
              <a:lstStyle/>
              <a:p>
                <a:r>
                  <a:rPr lang="vi-VN" sz="2400" b="1" dirty="0" smtClean="0">
                    <a:solidFill>
                      <a:srgbClr val="00CC00"/>
                    </a:solidFill>
                    <a:latin typeface="+mj-lt"/>
                    <a:cs typeface="Times New Roman" pitchFamily="18" charset="0"/>
                  </a:rPr>
                  <a:t>p</a:t>
                </a:r>
                <a:r>
                  <a:rPr lang="vi-VN" sz="2400" b="1" baseline="-25000" dirty="0" smtClean="0">
                    <a:solidFill>
                      <a:srgbClr val="00CC00"/>
                    </a:solidFill>
                    <a:latin typeface="+mj-lt"/>
                    <a:cs typeface="Times New Roman" pitchFamily="18" charset="0"/>
                  </a:rPr>
                  <a:t>vac </a:t>
                </a:r>
                <a:r>
                  <a:rPr lang="vi-VN" sz="2400" b="1" dirty="0" smtClean="0">
                    <a:solidFill>
                      <a:srgbClr val="00CC00"/>
                    </a:solidFill>
                    <a:latin typeface="+mj-lt"/>
                    <a:cs typeface="Times New Roman" pitchFamily="18" charset="0"/>
                  </a:rPr>
                  <a:t>=</a:t>
                </a:r>
                <a:r>
                  <a:rPr lang="vi-VN" sz="2400" b="1" dirty="0" smtClean="0">
                    <a:solidFill>
                      <a:srgbClr val="00CC00"/>
                    </a:solidFill>
                    <a:cs typeface="Times New Roman" pitchFamily="18" charset="0"/>
                  </a:rPr>
                  <a:t>p</a:t>
                </a:r>
                <a:r>
                  <a:rPr lang="vi-VN" sz="2400" b="1" baseline="-25000" dirty="0" smtClean="0">
                    <a:solidFill>
                      <a:srgbClr val="00CC00"/>
                    </a:solidFill>
                    <a:cs typeface="Times New Roman" pitchFamily="18" charset="0"/>
                  </a:rPr>
                  <a:t>a</a:t>
                </a:r>
                <a:r>
                  <a:rPr lang="en-US" sz="2400" b="1" dirty="0" smtClean="0">
                    <a:solidFill>
                      <a:srgbClr val="00CC00"/>
                    </a:solidFill>
                    <a:latin typeface="+mj-lt"/>
                    <a:cs typeface="Times New Roman" pitchFamily="18" charset="0"/>
                  </a:rPr>
                  <a:t>-</a:t>
                </a:r>
                <a:r>
                  <a:rPr lang="vi-VN" sz="2400" b="1" dirty="0" smtClean="0">
                    <a:solidFill>
                      <a:srgbClr val="00CC00"/>
                    </a:solidFill>
                    <a:latin typeface="+mj-lt"/>
                    <a:cs typeface="Times New Roman" pitchFamily="18" charset="0"/>
                  </a:rPr>
                  <a:t>p</a:t>
                </a:r>
                <a:r>
                  <a:rPr lang="vi-VN" sz="2400" b="1" baseline="-25000" dirty="0" smtClean="0">
                    <a:solidFill>
                      <a:srgbClr val="00CC00"/>
                    </a:solidFill>
                    <a:latin typeface="+mj-lt"/>
                    <a:cs typeface="Times New Roman" pitchFamily="18" charset="0"/>
                  </a:rPr>
                  <a:t>abs </a:t>
                </a:r>
                <a:r>
                  <a:rPr lang="vi-VN" sz="2400" b="1" dirty="0" smtClean="0">
                    <a:solidFill>
                      <a:srgbClr val="00CC00"/>
                    </a:solidFill>
                    <a:cs typeface="Times New Roman" pitchFamily="18" charset="0"/>
                    <a:sym typeface="Symbol" panose="05050102010706020507" pitchFamily="18" charset="2"/>
                  </a:rPr>
                  <a:t></a:t>
                </a:r>
                <a:r>
                  <a:rPr lang="vi-VN" sz="2400" b="1" dirty="0" smtClean="0">
                    <a:solidFill>
                      <a:srgbClr val="00CC00"/>
                    </a:solidFill>
                    <a:latin typeface="+mj-lt"/>
                    <a:cs typeface="Times New Roman" pitchFamily="18" charset="0"/>
                  </a:rPr>
                  <a:t> </a:t>
                </a:r>
                <a:r>
                  <a:rPr lang="vi-VN" sz="2400" b="1" dirty="0">
                    <a:solidFill>
                      <a:srgbClr val="00CC00"/>
                    </a:solidFill>
                    <a:cs typeface="Times New Roman" pitchFamily="18" charset="0"/>
                  </a:rPr>
                  <a:t>p</a:t>
                </a:r>
                <a:r>
                  <a:rPr lang="vi-VN" sz="2400" b="1" baseline="-25000" dirty="0">
                    <a:solidFill>
                      <a:srgbClr val="00CC00"/>
                    </a:solidFill>
                    <a:cs typeface="Times New Roman" pitchFamily="18" charset="0"/>
                  </a:rPr>
                  <a:t>a</a:t>
                </a:r>
                <a:endParaRPr lang="en-US" dirty="0">
                  <a:solidFill>
                    <a:srgbClr val="00CC00"/>
                  </a:solidFill>
                  <a:latin typeface="+mj-lt"/>
                </a:endParaRPr>
              </a:p>
            </p:txBody>
          </p:sp>
          <p:sp>
            <p:nvSpPr>
              <p:cNvPr id="23" name="Rectangle 20"/>
              <p:cNvSpPr>
                <a:spLocks noChangeArrowheads="1"/>
              </p:cNvSpPr>
              <p:nvPr/>
            </p:nvSpPr>
            <p:spPr bwMode="auto">
              <a:xfrm>
                <a:off x="1231" y="2228"/>
                <a:ext cx="3168" cy="90"/>
              </a:xfrm>
              <a:prstGeom prst="rect">
                <a:avLst/>
              </a:prstGeom>
              <a:solidFill>
                <a:srgbClr val="FF0000"/>
              </a:solidFill>
              <a:ln w="9525">
                <a:solidFill>
                  <a:srgbClr val="FF0000"/>
                </a:solidFill>
                <a:miter lim="800000"/>
                <a:headEnd/>
                <a:tailEnd/>
              </a:ln>
            </p:spPr>
            <p:txBody>
              <a:bodyPr wrap="none" anchor="ctr"/>
              <a:lstStyle/>
              <a:p>
                <a:endParaRPr lang="en-US"/>
              </a:p>
            </p:txBody>
          </p:sp>
          <p:grpSp>
            <p:nvGrpSpPr>
              <p:cNvPr id="25" name="Group 23"/>
              <p:cNvGrpSpPr>
                <a:grpSpLocks/>
              </p:cNvGrpSpPr>
              <p:nvPr/>
            </p:nvGrpSpPr>
            <p:grpSpPr bwMode="auto">
              <a:xfrm>
                <a:off x="1528" y="1327"/>
                <a:ext cx="2840" cy="1929"/>
                <a:chOff x="1528" y="1327"/>
                <a:chExt cx="2840" cy="1929"/>
              </a:xfrm>
            </p:grpSpPr>
            <p:sp>
              <p:nvSpPr>
                <p:cNvPr id="38" name="Line 24"/>
                <p:cNvSpPr>
                  <a:spLocks noChangeShapeType="1"/>
                </p:cNvSpPr>
                <p:nvPr/>
              </p:nvSpPr>
              <p:spPr bwMode="auto">
                <a:xfrm flipV="1">
                  <a:off x="1610" y="1638"/>
                  <a:ext cx="0" cy="1618"/>
                </a:xfrm>
                <a:prstGeom prst="line">
                  <a:avLst/>
                </a:prstGeom>
                <a:noFill/>
                <a:ln w="28575">
                  <a:solidFill>
                    <a:srgbClr val="FF3399"/>
                  </a:solidFill>
                  <a:round/>
                  <a:headEnd/>
                  <a:tailEnd type="arrow" w="med" len="lg"/>
                </a:ln>
              </p:spPr>
              <p:txBody>
                <a:bodyPr/>
                <a:lstStyle/>
                <a:p>
                  <a:endParaRPr lang="en-US"/>
                </a:p>
              </p:txBody>
            </p:sp>
            <p:grpSp>
              <p:nvGrpSpPr>
                <p:cNvPr id="39" name="Group 25"/>
                <p:cNvGrpSpPr>
                  <a:grpSpLocks/>
                </p:cNvGrpSpPr>
                <p:nvPr/>
              </p:nvGrpSpPr>
              <p:grpSpPr bwMode="auto">
                <a:xfrm>
                  <a:off x="1528" y="1327"/>
                  <a:ext cx="2840" cy="401"/>
                  <a:chOff x="1528" y="1327"/>
                  <a:chExt cx="2840" cy="401"/>
                </a:xfrm>
              </p:grpSpPr>
              <p:sp>
                <p:nvSpPr>
                  <p:cNvPr id="40" name="Line 26"/>
                  <p:cNvSpPr>
                    <a:spLocks noChangeShapeType="1"/>
                  </p:cNvSpPr>
                  <p:nvPr/>
                </p:nvSpPr>
                <p:spPr bwMode="auto">
                  <a:xfrm>
                    <a:off x="1528" y="1638"/>
                    <a:ext cx="749" cy="0"/>
                  </a:xfrm>
                  <a:prstGeom prst="line">
                    <a:avLst/>
                  </a:prstGeom>
                  <a:noFill/>
                  <a:ln w="12700">
                    <a:solidFill>
                      <a:srgbClr val="0000CC"/>
                    </a:solidFill>
                    <a:round/>
                    <a:headEnd/>
                    <a:tailEnd/>
                  </a:ln>
                </p:spPr>
                <p:txBody>
                  <a:bodyPr/>
                  <a:lstStyle/>
                  <a:p>
                    <a:endParaRPr lang="en-US"/>
                  </a:p>
                </p:txBody>
              </p:sp>
              <p:sp>
                <p:nvSpPr>
                  <p:cNvPr id="41" name="Text Box 27"/>
                  <p:cNvSpPr txBox="1">
                    <a:spLocks noChangeArrowheads="1"/>
                  </p:cNvSpPr>
                  <p:nvPr/>
                </p:nvSpPr>
                <p:spPr bwMode="auto">
                  <a:xfrm>
                    <a:off x="2736" y="1445"/>
                    <a:ext cx="1632" cy="283"/>
                  </a:xfrm>
                  <a:prstGeom prst="rect">
                    <a:avLst/>
                  </a:prstGeom>
                  <a:noFill/>
                  <a:ln w="9525">
                    <a:noFill/>
                    <a:miter lim="800000"/>
                    <a:headEnd/>
                    <a:tailEnd/>
                  </a:ln>
                </p:spPr>
                <p:txBody>
                  <a:bodyPr lIns="92994" tIns="46498" rIns="92994" bIns="46498"/>
                  <a:lstStyle/>
                  <a:p>
                    <a:r>
                      <a:rPr lang="vi-VN" sz="2400" b="1" dirty="0" smtClean="0">
                        <a:solidFill>
                          <a:srgbClr val="0000FF"/>
                        </a:solidFill>
                        <a:latin typeface="+mj-lt"/>
                        <a:cs typeface="Times New Roman" pitchFamily="18" charset="0"/>
                      </a:rPr>
                      <a:t>p</a:t>
                    </a:r>
                    <a:r>
                      <a:rPr lang="vi-VN" sz="2400" b="1" baseline="-25000" dirty="0" smtClean="0">
                        <a:solidFill>
                          <a:srgbClr val="0000FF"/>
                        </a:solidFill>
                        <a:latin typeface="+mj-lt"/>
                        <a:cs typeface="Times New Roman" pitchFamily="18" charset="0"/>
                      </a:rPr>
                      <a:t>e</a:t>
                    </a:r>
                    <a:r>
                      <a:rPr lang="vi-VN" sz="2400" b="1" dirty="0" smtClean="0">
                        <a:solidFill>
                          <a:srgbClr val="0000FF"/>
                        </a:solidFill>
                        <a:latin typeface="+mj-lt"/>
                        <a:cs typeface="Times New Roman" pitchFamily="18" charset="0"/>
                      </a:rPr>
                      <a:t> = p</a:t>
                    </a:r>
                    <a:r>
                      <a:rPr lang="vi-VN" sz="2400" b="1" baseline="-25000" dirty="0" smtClean="0">
                        <a:solidFill>
                          <a:srgbClr val="0000FF"/>
                        </a:solidFill>
                        <a:latin typeface="+mj-lt"/>
                        <a:cs typeface="Times New Roman" pitchFamily="18" charset="0"/>
                      </a:rPr>
                      <a:t>abs</a:t>
                    </a:r>
                    <a:r>
                      <a:rPr lang="vi-VN" sz="2400" b="1" dirty="0" smtClean="0">
                        <a:solidFill>
                          <a:srgbClr val="0000FF"/>
                        </a:solidFill>
                        <a:latin typeface="+mj-lt"/>
                        <a:cs typeface="Times New Roman" pitchFamily="18" charset="0"/>
                      </a:rPr>
                      <a:t>-p</a:t>
                    </a:r>
                    <a:r>
                      <a:rPr lang="vi-VN" sz="2400" b="1" baseline="-25000" dirty="0" smtClean="0">
                        <a:solidFill>
                          <a:srgbClr val="0000FF"/>
                        </a:solidFill>
                        <a:latin typeface="+mj-lt"/>
                        <a:cs typeface="Times New Roman" pitchFamily="18" charset="0"/>
                      </a:rPr>
                      <a:t>a </a:t>
                    </a:r>
                    <a:r>
                      <a:rPr lang="vi-VN" sz="2400" b="1" dirty="0" smtClean="0">
                        <a:solidFill>
                          <a:srgbClr val="0000FF"/>
                        </a:solidFill>
                        <a:latin typeface="+mj-lt"/>
                        <a:cs typeface="Times New Roman" pitchFamily="18" charset="0"/>
                        <a:sym typeface="Symbol" panose="05050102010706020507" pitchFamily="18" charset="2"/>
                      </a:rPr>
                      <a:t></a:t>
                    </a:r>
                    <a:r>
                      <a:rPr lang="vi-VN" sz="2400" b="1" dirty="0" smtClean="0">
                        <a:solidFill>
                          <a:srgbClr val="0000FF"/>
                        </a:solidFill>
                        <a:latin typeface="+mj-lt"/>
                        <a:cs typeface="Times New Roman" pitchFamily="18" charset="0"/>
                      </a:rPr>
                      <a:t> </a:t>
                    </a:r>
                    <a:r>
                      <a:rPr lang="vi-VN" sz="2400" b="1" dirty="0" smtClean="0">
                        <a:solidFill>
                          <a:srgbClr val="0000FF"/>
                        </a:solidFill>
                        <a:latin typeface="+mj-lt"/>
                        <a:cs typeface="Times New Roman" pitchFamily="18" charset="0"/>
                      </a:rPr>
                      <a:t>0</a:t>
                    </a:r>
                    <a:endParaRPr lang="en-US" sz="2400" b="1" baseline="-25000" dirty="0">
                      <a:solidFill>
                        <a:srgbClr val="0000FF"/>
                      </a:solidFill>
                      <a:latin typeface="+mj-lt"/>
                    </a:endParaRPr>
                  </a:p>
                </p:txBody>
              </p:sp>
              <p:sp>
                <p:nvSpPr>
                  <p:cNvPr id="42" name="Text Box 28"/>
                  <p:cNvSpPr txBox="1">
                    <a:spLocks noChangeArrowheads="1"/>
                  </p:cNvSpPr>
                  <p:nvPr/>
                </p:nvSpPr>
                <p:spPr bwMode="auto">
                  <a:xfrm>
                    <a:off x="2208" y="1327"/>
                    <a:ext cx="318" cy="313"/>
                  </a:xfrm>
                  <a:prstGeom prst="rect">
                    <a:avLst/>
                  </a:prstGeom>
                  <a:noFill/>
                  <a:ln w="9525">
                    <a:noFill/>
                    <a:miter lim="800000"/>
                    <a:headEnd/>
                    <a:tailEnd/>
                  </a:ln>
                </p:spPr>
                <p:txBody>
                  <a:bodyPr lIns="92994" tIns="46498" rIns="92994" bIns="46498"/>
                  <a:lstStyle/>
                  <a:p>
                    <a:r>
                      <a:rPr lang="en-US" sz="2400" b="1" dirty="0" smtClean="0">
                        <a:solidFill>
                          <a:srgbClr val="0000FF"/>
                        </a:solidFill>
                        <a:latin typeface="VNI-Times" pitchFamily="2" charset="0"/>
                        <a:cs typeface="Times New Roman" pitchFamily="18" charset="0"/>
                      </a:rPr>
                      <a:t>A</a:t>
                    </a:r>
                    <a:endParaRPr lang="en-US" sz="2400" b="1" dirty="0">
                      <a:solidFill>
                        <a:srgbClr val="0000FF"/>
                      </a:solidFill>
                    </a:endParaRPr>
                  </a:p>
                </p:txBody>
              </p:sp>
            </p:grpSp>
          </p:grpSp>
          <p:grpSp>
            <p:nvGrpSpPr>
              <p:cNvPr id="26" name="Group 29"/>
              <p:cNvGrpSpPr>
                <a:grpSpLocks/>
              </p:cNvGrpSpPr>
              <p:nvPr/>
            </p:nvGrpSpPr>
            <p:grpSpPr bwMode="auto">
              <a:xfrm>
                <a:off x="2694" y="2346"/>
                <a:ext cx="1002" cy="898"/>
                <a:chOff x="2694" y="2346"/>
                <a:chExt cx="1002" cy="898"/>
              </a:xfrm>
            </p:grpSpPr>
            <p:sp>
              <p:nvSpPr>
                <p:cNvPr id="33" name="AutoShape 30"/>
                <p:cNvSpPr>
                  <a:spLocks noChangeArrowheads="1"/>
                </p:cNvSpPr>
                <p:nvPr/>
              </p:nvSpPr>
              <p:spPr bwMode="auto">
                <a:xfrm>
                  <a:off x="2993" y="2589"/>
                  <a:ext cx="93" cy="86"/>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00CC00"/>
                </a:solidFill>
                <a:ln w="9525">
                  <a:solidFill>
                    <a:srgbClr val="00CC00"/>
                  </a:solidFill>
                  <a:miter lim="800000"/>
                  <a:headEnd/>
                  <a:tailEnd/>
                </a:ln>
              </p:spPr>
              <p:txBody>
                <a:bodyPr wrap="none" anchor="ctr"/>
                <a:lstStyle/>
                <a:p>
                  <a:endParaRPr lang="en-US"/>
                </a:p>
              </p:txBody>
            </p:sp>
            <p:sp>
              <p:nvSpPr>
                <p:cNvPr id="34" name="Line 31"/>
                <p:cNvSpPr>
                  <a:spLocks noChangeShapeType="1"/>
                </p:cNvSpPr>
                <p:nvPr/>
              </p:nvSpPr>
              <p:spPr bwMode="auto">
                <a:xfrm>
                  <a:off x="2694" y="2636"/>
                  <a:ext cx="303" cy="0"/>
                </a:xfrm>
                <a:prstGeom prst="line">
                  <a:avLst/>
                </a:prstGeom>
                <a:noFill/>
                <a:ln w="12700">
                  <a:solidFill>
                    <a:srgbClr val="00CC00"/>
                  </a:solidFill>
                  <a:round/>
                  <a:headEnd/>
                  <a:tailEnd/>
                </a:ln>
              </p:spPr>
              <p:txBody>
                <a:bodyPr/>
                <a:lstStyle/>
                <a:p>
                  <a:endParaRPr lang="en-US"/>
                </a:p>
              </p:txBody>
            </p:sp>
            <p:sp>
              <p:nvSpPr>
                <p:cNvPr id="35" name="Line 32"/>
                <p:cNvSpPr>
                  <a:spLocks noChangeShapeType="1"/>
                </p:cNvSpPr>
                <p:nvPr/>
              </p:nvSpPr>
              <p:spPr bwMode="auto">
                <a:xfrm flipV="1">
                  <a:off x="2851" y="2644"/>
                  <a:ext cx="0" cy="600"/>
                </a:xfrm>
                <a:prstGeom prst="line">
                  <a:avLst/>
                </a:prstGeom>
                <a:noFill/>
                <a:ln w="28575">
                  <a:solidFill>
                    <a:srgbClr val="FF3399"/>
                  </a:solidFill>
                  <a:round/>
                  <a:headEnd/>
                  <a:tailEnd type="arrow" w="med" len="lg"/>
                </a:ln>
              </p:spPr>
              <p:txBody>
                <a:bodyPr/>
                <a:lstStyle/>
                <a:p>
                  <a:endParaRPr lang="en-US"/>
                </a:p>
              </p:txBody>
            </p:sp>
            <p:sp>
              <p:nvSpPr>
                <p:cNvPr id="36" name="Text Box 33"/>
                <p:cNvSpPr txBox="1">
                  <a:spLocks noChangeArrowheads="1"/>
                </p:cNvSpPr>
                <p:nvPr/>
              </p:nvSpPr>
              <p:spPr bwMode="auto">
                <a:xfrm>
                  <a:off x="2822" y="2750"/>
                  <a:ext cx="874" cy="274"/>
                </a:xfrm>
                <a:prstGeom prst="rect">
                  <a:avLst/>
                </a:prstGeom>
                <a:noFill/>
                <a:ln w="9525">
                  <a:noFill/>
                  <a:miter lim="800000"/>
                  <a:headEnd/>
                  <a:tailEnd/>
                </a:ln>
              </p:spPr>
              <p:txBody>
                <a:bodyPr lIns="92994" tIns="46498" rIns="92994" bIns="46498"/>
                <a:lstStyle/>
                <a:p>
                  <a:r>
                    <a:rPr lang="vi-VN" sz="2400" b="1" dirty="0" smtClean="0">
                      <a:solidFill>
                        <a:srgbClr val="FF3399"/>
                      </a:solidFill>
                      <a:latin typeface="VNI-Times" pitchFamily="2" charset="0"/>
                      <a:cs typeface="Times New Roman" pitchFamily="18" charset="0"/>
                    </a:rPr>
                    <a:t>p</a:t>
                  </a:r>
                  <a:r>
                    <a:rPr lang="vi-VN" sz="2400" b="1" baseline="-25000" dirty="0" smtClean="0">
                      <a:solidFill>
                        <a:srgbClr val="FF3399"/>
                      </a:solidFill>
                      <a:latin typeface="VNI-Times" pitchFamily="2" charset="0"/>
                      <a:cs typeface="Times New Roman" pitchFamily="18" charset="0"/>
                    </a:rPr>
                    <a:t>abs</a:t>
                  </a:r>
                  <a:r>
                    <a:rPr lang="vi-VN" sz="2400" b="1" dirty="0" smtClean="0">
                      <a:solidFill>
                        <a:srgbClr val="FF3399"/>
                      </a:solidFill>
                      <a:latin typeface="VNI-Times" pitchFamily="2" charset="0"/>
                      <a:cs typeface="Times New Roman" pitchFamily="18" charset="0"/>
                    </a:rPr>
                    <a:t> &lt; p</a:t>
                  </a:r>
                  <a:r>
                    <a:rPr lang="vi-VN" sz="2400" b="1" baseline="-25000" dirty="0" smtClean="0">
                      <a:solidFill>
                        <a:srgbClr val="FF3399"/>
                      </a:solidFill>
                      <a:latin typeface="VNI-Times" pitchFamily="2" charset="0"/>
                      <a:cs typeface="Times New Roman" pitchFamily="18" charset="0"/>
                    </a:rPr>
                    <a:t>a</a:t>
                  </a:r>
                  <a:endParaRPr lang="en-US" sz="2400" b="1" baseline="-25000" dirty="0">
                    <a:solidFill>
                      <a:srgbClr val="FF3399"/>
                    </a:solidFill>
                  </a:endParaRPr>
                </a:p>
              </p:txBody>
            </p:sp>
            <p:sp>
              <p:nvSpPr>
                <p:cNvPr id="37" name="Text Box 34"/>
                <p:cNvSpPr txBox="1">
                  <a:spLocks noChangeArrowheads="1"/>
                </p:cNvSpPr>
                <p:nvPr/>
              </p:nvSpPr>
              <p:spPr bwMode="auto">
                <a:xfrm>
                  <a:off x="2913" y="2346"/>
                  <a:ext cx="282" cy="353"/>
                </a:xfrm>
                <a:prstGeom prst="rect">
                  <a:avLst/>
                </a:prstGeom>
                <a:noFill/>
                <a:ln w="9525">
                  <a:noFill/>
                  <a:miter lim="800000"/>
                  <a:headEnd/>
                  <a:tailEnd/>
                </a:ln>
              </p:spPr>
              <p:txBody>
                <a:bodyPr lIns="92994" tIns="46498" rIns="92994" bIns="46498"/>
                <a:lstStyle/>
                <a:p>
                  <a:r>
                    <a:rPr lang="en-US" sz="2400" b="1" dirty="0" smtClean="0">
                      <a:solidFill>
                        <a:srgbClr val="00CC00"/>
                      </a:solidFill>
                      <a:latin typeface="VNI-Times" pitchFamily="2" charset="0"/>
                      <a:cs typeface="Times New Roman" pitchFamily="18" charset="0"/>
                    </a:rPr>
                    <a:t>B</a:t>
                  </a:r>
                  <a:endParaRPr lang="en-US" sz="2400" b="1" dirty="0">
                    <a:solidFill>
                      <a:srgbClr val="00CC00"/>
                    </a:solidFill>
                  </a:endParaRPr>
                </a:p>
              </p:txBody>
            </p:sp>
          </p:grpSp>
          <p:grpSp>
            <p:nvGrpSpPr>
              <p:cNvPr id="27" name="Group 41"/>
              <p:cNvGrpSpPr>
                <a:grpSpLocks/>
              </p:cNvGrpSpPr>
              <p:nvPr/>
            </p:nvGrpSpPr>
            <p:grpSpPr bwMode="auto">
              <a:xfrm>
                <a:off x="971" y="1248"/>
                <a:ext cx="4165" cy="2166"/>
                <a:chOff x="971" y="1248"/>
                <a:chExt cx="4165" cy="2166"/>
              </a:xfrm>
            </p:grpSpPr>
            <p:sp>
              <p:nvSpPr>
                <p:cNvPr id="29" name="Rectangle 36"/>
                <p:cNvSpPr>
                  <a:spLocks noChangeArrowheads="1"/>
                </p:cNvSpPr>
                <p:nvPr/>
              </p:nvSpPr>
              <p:spPr bwMode="auto">
                <a:xfrm>
                  <a:off x="1116" y="3228"/>
                  <a:ext cx="3327" cy="89"/>
                </a:xfrm>
                <a:prstGeom prst="rect">
                  <a:avLst/>
                </a:prstGeom>
                <a:solidFill>
                  <a:srgbClr val="006664"/>
                </a:solidFill>
                <a:ln w="9525">
                  <a:noFill/>
                  <a:miter lim="800000"/>
                  <a:headEnd/>
                  <a:tailEnd/>
                </a:ln>
              </p:spPr>
              <p:txBody>
                <a:bodyPr wrap="none" anchor="ctr"/>
                <a:lstStyle/>
                <a:p>
                  <a:endParaRPr lang="en-US"/>
                </a:p>
              </p:txBody>
            </p:sp>
            <p:sp>
              <p:nvSpPr>
                <p:cNvPr id="30" name="Text Box 37"/>
                <p:cNvSpPr txBox="1">
                  <a:spLocks noChangeArrowheads="1"/>
                </p:cNvSpPr>
                <p:nvPr/>
              </p:nvSpPr>
              <p:spPr bwMode="auto">
                <a:xfrm>
                  <a:off x="4464" y="3072"/>
                  <a:ext cx="672" cy="342"/>
                </a:xfrm>
                <a:prstGeom prst="rect">
                  <a:avLst/>
                </a:prstGeom>
                <a:noFill/>
                <a:ln w="9525">
                  <a:noFill/>
                  <a:miter lim="800000"/>
                  <a:headEnd/>
                  <a:tailEnd/>
                </a:ln>
              </p:spPr>
              <p:txBody>
                <a:bodyPr lIns="92994" tIns="46498" rIns="92994" bIns="46498"/>
                <a:lstStyle/>
                <a:p>
                  <a:r>
                    <a:rPr lang="en-US" sz="2400" b="1" dirty="0" err="1" smtClean="0">
                      <a:solidFill>
                        <a:srgbClr val="006666"/>
                      </a:solidFill>
                      <a:latin typeface="VNI-Times" pitchFamily="2" charset="0"/>
                      <a:cs typeface="Times New Roman" pitchFamily="18" charset="0"/>
                    </a:rPr>
                    <a:t>p</a:t>
                  </a:r>
                  <a:r>
                    <a:rPr lang="en-US" sz="2400" b="1" baseline="-30000" dirty="0" err="1" smtClean="0">
                      <a:solidFill>
                        <a:srgbClr val="006666"/>
                      </a:solidFill>
                      <a:latin typeface="VNI-Times" pitchFamily="2" charset="0"/>
                      <a:cs typeface="Times New Roman" pitchFamily="18" charset="0"/>
                    </a:rPr>
                    <a:t>abs</a:t>
                  </a:r>
                  <a:r>
                    <a:rPr lang="en-US" sz="2400" b="1" dirty="0">
                      <a:solidFill>
                        <a:srgbClr val="006666"/>
                      </a:solidFill>
                      <a:latin typeface="VNI-Times" pitchFamily="2" charset="0"/>
                      <a:cs typeface="Times New Roman" pitchFamily="18" charset="0"/>
                    </a:rPr>
                    <a:t>= </a:t>
                  </a:r>
                  <a:r>
                    <a:rPr lang="en-US" sz="2400" b="1" dirty="0" smtClean="0">
                      <a:solidFill>
                        <a:srgbClr val="006666"/>
                      </a:solidFill>
                      <a:latin typeface="VNI-Times" pitchFamily="2" charset="0"/>
                      <a:cs typeface="Times New Roman" pitchFamily="18" charset="0"/>
                    </a:rPr>
                    <a:t>0</a:t>
                  </a:r>
                  <a:endParaRPr lang="en-US" sz="2400" b="1" dirty="0">
                    <a:solidFill>
                      <a:srgbClr val="006666"/>
                    </a:solidFill>
                  </a:endParaRPr>
                </a:p>
              </p:txBody>
            </p:sp>
            <p:sp>
              <p:nvSpPr>
                <p:cNvPr id="31" name="Text Box 38"/>
                <p:cNvSpPr txBox="1">
                  <a:spLocks noChangeArrowheads="1"/>
                </p:cNvSpPr>
                <p:nvPr/>
              </p:nvSpPr>
              <p:spPr bwMode="auto">
                <a:xfrm>
                  <a:off x="971" y="1248"/>
                  <a:ext cx="252" cy="370"/>
                </a:xfrm>
                <a:prstGeom prst="rect">
                  <a:avLst/>
                </a:prstGeom>
                <a:noFill/>
                <a:ln w="9525">
                  <a:noFill/>
                  <a:miter lim="800000"/>
                  <a:headEnd/>
                  <a:tailEnd/>
                </a:ln>
              </p:spPr>
              <p:txBody>
                <a:bodyPr lIns="92994" tIns="46498" rIns="92994" bIns="46498"/>
                <a:lstStyle/>
                <a:p>
                  <a:r>
                    <a:rPr lang="vi-VN" sz="2400" b="1" dirty="0" smtClean="0">
                      <a:solidFill>
                        <a:srgbClr val="FF6600"/>
                      </a:solidFill>
                      <a:latin typeface="VNI-Times" pitchFamily="2" charset="0"/>
                      <a:cs typeface="Times New Roman" pitchFamily="18" charset="0"/>
                    </a:rPr>
                    <a:t>p</a:t>
                  </a:r>
                  <a:endParaRPr lang="en-US" sz="2400" b="1" dirty="0">
                    <a:solidFill>
                      <a:srgbClr val="FF6600"/>
                    </a:solidFill>
                  </a:endParaRPr>
                </a:p>
              </p:txBody>
            </p:sp>
            <p:sp>
              <p:nvSpPr>
                <p:cNvPr id="32" name="Line 39"/>
                <p:cNvSpPr>
                  <a:spLocks noChangeShapeType="1"/>
                </p:cNvSpPr>
                <p:nvPr/>
              </p:nvSpPr>
              <p:spPr bwMode="auto">
                <a:xfrm flipV="1">
                  <a:off x="1228" y="1355"/>
                  <a:ext cx="0" cy="1863"/>
                </a:xfrm>
                <a:prstGeom prst="line">
                  <a:avLst/>
                </a:prstGeom>
                <a:noFill/>
                <a:ln w="38100">
                  <a:solidFill>
                    <a:srgbClr val="FF6600"/>
                  </a:solidFill>
                  <a:round/>
                  <a:headEnd/>
                  <a:tailEnd type="arrow" w="med" len="lg"/>
                </a:ln>
              </p:spPr>
              <p:txBody>
                <a:bodyPr/>
                <a:lstStyle/>
                <a:p>
                  <a:endParaRPr lang="en-US"/>
                </a:p>
              </p:txBody>
            </p:sp>
          </p:grpSp>
          <p:sp>
            <p:nvSpPr>
              <p:cNvPr id="28" name="Text Box 40"/>
              <p:cNvSpPr txBox="1">
                <a:spLocks noChangeArrowheads="1"/>
              </p:cNvSpPr>
              <p:nvPr/>
            </p:nvSpPr>
            <p:spPr bwMode="auto">
              <a:xfrm>
                <a:off x="4464" y="2072"/>
                <a:ext cx="768" cy="376"/>
              </a:xfrm>
              <a:prstGeom prst="rect">
                <a:avLst/>
              </a:prstGeom>
              <a:noFill/>
              <a:ln w="9525">
                <a:noFill/>
                <a:miter lim="800000"/>
                <a:headEnd/>
                <a:tailEnd/>
              </a:ln>
            </p:spPr>
            <p:txBody>
              <a:bodyPr lIns="92994" tIns="46498" rIns="92994" bIns="46498"/>
              <a:lstStyle/>
              <a:p>
                <a:r>
                  <a:rPr lang="en-US" sz="2400" b="1" dirty="0" smtClean="0">
                    <a:solidFill>
                      <a:srgbClr val="FF0000"/>
                    </a:solidFill>
                    <a:latin typeface="VNI-Times" pitchFamily="2" charset="0"/>
                    <a:cs typeface="Times New Roman" pitchFamily="18" charset="0"/>
                  </a:rPr>
                  <a:t>p</a:t>
                </a:r>
                <a:r>
                  <a:rPr lang="en-US" sz="2400" b="1" baseline="-30000" dirty="0" smtClean="0">
                    <a:solidFill>
                      <a:srgbClr val="FF0000"/>
                    </a:solidFill>
                    <a:latin typeface="VNI-Times" pitchFamily="2" charset="0"/>
                    <a:cs typeface="Times New Roman" pitchFamily="18" charset="0"/>
                  </a:rPr>
                  <a:t>a</a:t>
                </a:r>
                <a:r>
                  <a:rPr lang="en-US" sz="2400" b="1" dirty="0" smtClean="0">
                    <a:solidFill>
                      <a:srgbClr val="FF0000"/>
                    </a:solidFill>
                    <a:latin typeface="VNI-Times" pitchFamily="2" charset="0"/>
                    <a:cs typeface="Times New Roman" pitchFamily="18" charset="0"/>
                  </a:rPr>
                  <a:t>=</a:t>
                </a:r>
                <a:r>
                  <a:rPr lang="vi-VN" sz="2400" b="1" dirty="0" smtClean="0">
                    <a:solidFill>
                      <a:srgbClr val="FF0000"/>
                    </a:solidFill>
                    <a:latin typeface="VNI-Times" pitchFamily="2" charset="0"/>
                    <a:cs typeface="Times New Roman" pitchFamily="18" charset="0"/>
                  </a:rPr>
                  <a:t> 1 at</a:t>
                </a:r>
                <a:endParaRPr lang="en-US" sz="2400" b="1" dirty="0">
                  <a:solidFill>
                    <a:srgbClr val="FF0000"/>
                  </a:solidFill>
                </a:endParaRPr>
              </a:p>
            </p:txBody>
          </p:sp>
        </p:grpSp>
        <p:sp>
          <p:nvSpPr>
            <p:cNvPr id="43" name="Rectangle 42"/>
            <p:cNvSpPr/>
            <p:nvPr/>
          </p:nvSpPr>
          <p:spPr>
            <a:xfrm>
              <a:off x="1295400" y="5715000"/>
              <a:ext cx="6829114" cy="461665"/>
            </a:xfrm>
            <a:prstGeom prst="rect">
              <a:avLst/>
            </a:prstGeom>
          </p:spPr>
          <p:txBody>
            <a:bodyPr wrap="none">
              <a:spAutoFit/>
            </a:bodyPr>
            <a:lstStyle/>
            <a:p>
              <a:r>
                <a:rPr lang="vi-VN" sz="2400" b="1" dirty="0" smtClean="0">
                  <a:latin typeface="Arial" pitchFamily="34" charset="0"/>
                  <a:cs typeface="Arial" pitchFamily="34" charset="0"/>
                </a:rPr>
                <a:t>Hình: Biểu diễn q</a:t>
              </a:r>
              <a:r>
                <a:rPr lang="en-US" sz="2400" b="1" dirty="0" err="1" smtClean="0">
                  <a:latin typeface="Arial" pitchFamily="34" charset="0"/>
                  <a:cs typeface="Arial" pitchFamily="34" charset="0"/>
                </a:rPr>
                <a:t>uan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hệ</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giữa</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các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loại</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áp</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suất</a:t>
              </a:r>
              <a:endParaRPr lang="en-US" sz="2400" b="1" dirty="0">
                <a:latin typeface="Arial" pitchFamily="34" charset="0"/>
                <a:cs typeface="Arial" pitchFamily="34" charset="0"/>
              </a:endParaRPr>
            </a:p>
          </p:txBody>
        </p:sp>
      </p:grpSp>
      <p:sp>
        <p:nvSpPr>
          <p:cNvPr id="46" name="Rectangle 82"/>
          <p:cNvSpPr>
            <a:spLocks noChangeArrowheads="1"/>
          </p:cNvSpPr>
          <p:nvPr/>
        </p:nvSpPr>
        <p:spPr bwMode="auto">
          <a:xfrm>
            <a:off x="0" y="520148"/>
            <a:ext cx="4200189"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2.6.1 Áp suất: phân loại</a:t>
            </a:r>
            <a:endParaRPr lang="vi-VN" sz="2800" dirty="0" smtClean="0">
              <a:latin typeface="Arial" pitchFamily="34" charset="0"/>
              <a:cs typeface="Arial" pitchFamily="34" charset="0"/>
            </a:endParaRPr>
          </a:p>
        </p:txBody>
      </p:sp>
      <p:sp>
        <p:nvSpPr>
          <p:cNvPr id="47" name="Rectangle 46"/>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sp>
        <p:nvSpPr>
          <p:cNvPr id="48"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19</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458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vi-VN" sz="3200" b="1" dirty="0" smtClean="0">
                <a:solidFill>
                  <a:srgbClr val="0000CC"/>
                </a:solidFill>
                <a:latin typeface="Arial" pitchFamily="34" charset="0"/>
                <a:cs typeface="Arial" pitchFamily="34" charset="0"/>
              </a:rPr>
              <a:t>2.1 </a:t>
            </a:r>
            <a:r>
              <a:rPr lang="vi-VN" sz="3200" b="1" dirty="0" smtClean="0">
                <a:solidFill>
                  <a:srgbClr val="0000CC"/>
                </a:solidFill>
                <a:latin typeface="Arial" pitchFamily="34" charset="0"/>
                <a:ea typeface="Tahoma" pitchFamily="34" charset="0"/>
                <a:cs typeface="Arial" pitchFamily="34" charset="0"/>
              </a:rPr>
              <a:t>Trạng thái cân bằng của lưu chất</a:t>
            </a:r>
            <a:r>
              <a:rPr lang="vi-VN" sz="3200" dirty="0" smtClean="0">
                <a:solidFill>
                  <a:srgbClr val="0000CC"/>
                </a:solidFill>
                <a:latin typeface="Arial" pitchFamily="34" charset="0"/>
                <a:ea typeface="Tahoma" pitchFamily="34" charset="0"/>
                <a:cs typeface="Arial" pitchFamily="34" charset="0"/>
              </a:rPr>
              <a:t> </a:t>
            </a:r>
          </a:p>
        </p:txBody>
      </p:sp>
      <p:sp>
        <p:nvSpPr>
          <p:cNvPr id="3" name="Rectangle 2"/>
          <p:cNvSpPr/>
          <p:nvPr/>
        </p:nvSpPr>
        <p:spPr>
          <a:xfrm>
            <a:off x="0" y="914400"/>
            <a:ext cx="9144000" cy="4708981"/>
          </a:xfrm>
          <a:prstGeom prst="rect">
            <a:avLst/>
          </a:prstGeom>
        </p:spPr>
        <p:txBody>
          <a:bodyPr wrap="square">
            <a:spAutoFit/>
          </a:bodyPr>
          <a:lstStyle/>
          <a:p>
            <a:pPr marL="0" lvl="1" algn="just">
              <a:buFont typeface="Wingdings" pitchFamily="2" charset="2"/>
              <a:buChar char="Ø"/>
            </a:pPr>
            <a:r>
              <a:rPr lang="vi-VN" sz="2800" dirty="0" smtClean="0">
                <a:latin typeface="Arial" pitchFamily="34" charset="0"/>
                <a:ea typeface="Tahoma" pitchFamily="34" charset="0"/>
                <a:cs typeface="Arial" pitchFamily="34" charset="0"/>
              </a:rPr>
              <a:t> Trạng thái đứng yên hay chuyển động nhưng không </a:t>
            </a:r>
            <a:br>
              <a:rPr lang="vi-VN" sz="2800" dirty="0" smtClean="0">
                <a:latin typeface="Arial" pitchFamily="34" charset="0"/>
                <a:ea typeface="Tahoma" pitchFamily="34" charset="0"/>
                <a:cs typeface="Arial" pitchFamily="34" charset="0"/>
              </a:rPr>
            </a:br>
            <a:r>
              <a:rPr lang="vi-VN" sz="2800" dirty="0" smtClean="0">
                <a:latin typeface="Arial" pitchFamily="34" charset="0"/>
                <a:ea typeface="Tahoma" pitchFamily="34" charset="0"/>
                <a:cs typeface="Arial" pitchFamily="34" charset="0"/>
              </a:rPr>
              <a:t>    có chuyển động tương đối giữa các phần tử chất lỏng</a:t>
            </a:r>
          </a:p>
          <a:p>
            <a:pPr marL="0" lvl="1" algn="just">
              <a:spcBef>
                <a:spcPts val="600"/>
              </a:spcBef>
              <a:buFont typeface="Wingdings" pitchFamily="2" charset="2"/>
              <a:buChar char="Ø"/>
            </a:pPr>
            <a:r>
              <a:rPr lang="vi-VN" sz="2800" dirty="0" smtClean="0">
                <a:latin typeface="Arial" pitchFamily="34" charset="0"/>
                <a:cs typeface="Arial" pitchFamily="34" charset="0"/>
              </a:rPr>
              <a:t> Không có tác dụng của tính nhớt, do đó những kết </a:t>
            </a:r>
            <a:br>
              <a:rPr lang="vi-VN" sz="2800" dirty="0" smtClean="0">
                <a:latin typeface="Arial" pitchFamily="34" charset="0"/>
                <a:cs typeface="Arial" pitchFamily="34" charset="0"/>
              </a:rPr>
            </a:br>
            <a:r>
              <a:rPr lang="vi-VN" sz="2800" dirty="0" smtClean="0">
                <a:latin typeface="Arial" pitchFamily="34" charset="0"/>
                <a:cs typeface="Arial" pitchFamily="34" charset="0"/>
              </a:rPr>
              <a:t>    luận về thủy tĩnh có thể áp dụng cho chất lỏng lý </a:t>
            </a:r>
            <a:br>
              <a:rPr lang="vi-VN" sz="2800" dirty="0" smtClean="0">
                <a:latin typeface="Arial" pitchFamily="34" charset="0"/>
                <a:cs typeface="Arial" pitchFamily="34" charset="0"/>
              </a:rPr>
            </a:br>
            <a:r>
              <a:rPr lang="vi-VN" sz="2800" dirty="0" smtClean="0">
                <a:latin typeface="Arial" pitchFamily="34" charset="0"/>
                <a:cs typeface="Arial" pitchFamily="34" charset="0"/>
              </a:rPr>
              <a:t>    tưởng và chất lỏng thực</a:t>
            </a:r>
          </a:p>
          <a:p>
            <a:pPr marL="0" lvl="1" algn="just">
              <a:spcBef>
                <a:spcPts val="600"/>
              </a:spcBef>
              <a:buFont typeface="Wingdings" pitchFamily="2" charset="2"/>
              <a:buChar char="Ø"/>
            </a:pPr>
            <a:r>
              <a:rPr lang="vi-VN" sz="2800" dirty="0" smtClean="0">
                <a:latin typeface="Arial" pitchFamily="34" charset="0"/>
                <a:cs typeface="Arial" pitchFamily="34" charset="0"/>
              </a:rPr>
              <a:t> Tĩnh tuyệt đối</a:t>
            </a:r>
            <a:r>
              <a:rPr lang="en-US" sz="2800" dirty="0" smtClean="0">
                <a:latin typeface="Arial" pitchFamily="34" charset="0"/>
                <a:cs typeface="Arial" pitchFamily="34" charset="0"/>
              </a:rPr>
              <a:t>: </a:t>
            </a:r>
            <a:r>
              <a:rPr lang="vi-VN" sz="2800" dirty="0" smtClean="0">
                <a:latin typeface="Arial" pitchFamily="34" charset="0"/>
                <a:cs typeface="Arial" pitchFamily="34" charset="0"/>
              </a:rPr>
              <a:t>cân</a:t>
            </a:r>
            <a:r>
              <a:rPr lang="en-US" sz="2800" dirty="0" smtClean="0">
                <a:latin typeface="Arial" pitchFamily="34" charset="0"/>
                <a:cs typeface="Arial" pitchFamily="34" charset="0"/>
              </a:rPr>
              <a:t> b</a:t>
            </a:r>
            <a:r>
              <a:rPr lang="vi-VN" sz="2800" dirty="0" smtClean="0">
                <a:latin typeface="Arial" pitchFamily="34" charset="0"/>
                <a:cs typeface="Arial" pitchFamily="34" charset="0"/>
              </a:rPr>
              <a:t>ằng bởi duy nhất là trọng lượng</a:t>
            </a:r>
          </a:p>
          <a:p>
            <a:pPr marL="0" lvl="1" algn="just">
              <a:spcBef>
                <a:spcPts val="600"/>
              </a:spcBef>
              <a:buFont typeface="Wingdings" pitchFamily="2" charset="2"/>
              <a:buChar char="Ø"/>
            </a:pPr>
            <a:r>
              <a:rPr lang="vi-VN" sz="2800" dirty="0" smtClean="0">
                <a:latin typeface="Arial" pitchFamily="34" charset="0"/>
                <a:cs typeface="Arial" pitchFamily="34" charset="0"/>
              </a:rPr>
              <a:t> Tĩnh tương đối: cân bằng bởi nhiều lực (trọng lượng, </a:t>
            </a:r>
            <a:br>
              <a:rPr lang="vi-VN" sz="2800" dirty="0" smtClean="0">
                <a:latin typeface="Arial" pitchFamily="34" charset="0"/>
                <a:cs typeface="Arial" pitchFamily="34" charset="0"/>
              </a:rPr>
            </a:br>
            <a:r>
              <a:rPr lang="vi-VN" sz="2800" dirty="0" smtClean="0">
                <a:latin typeface="Arial" pitchFamily="34" charset="0"/>
                <a:cs typeface="Arial" pitchFamily="34" charset="0"/>
              </a:rPr>
              <a:t>    quán tính, ly tâm,...)</a:t>
            </a:r>
          </a:p>
          <a:p>
            <a:pPr marL="0" lvl="1" algn="just">
              <a:spcBef>
                <a:spcPts val="600"/>
              </a:spcBef>
              <a:buFont typeface="Wingdings" pitchFamily="2" charset="2"/>
              <a:buChar char="Ø"/>
            </a:pPr>
            <a:r>
              <a:rPr lang="vi-VN" sz="2800" dirty="0" smtClean="0">
                <a:latin typeface="Arial" pitchFamily="34" charset="0"/>
                <a:cs typeface="Arial" pitchFamily="34" charset="0"/>
              </a:rPr>
              <a:t> Áp suất thủy tĩnh: yếu tố thủy lực cơ bản của trạng </a:t>
            </a:r>
            <a:br>
              <a:rPr lang="vi-VN" sz="2800" dirty="0" smtClean="0">
                <a:latin typeface="Arial" pitchFamily="34" charset="0"/>
                <a:cs typeface="Arial" pitchFamily="34" charset="0"/>
              </a:rPr>
            </a:br>
            <a:r>
              <a:rPr lang="vi-VN" sz="2800" dirty="0" smtClean="0">
                <a:latin typeface="Arial" pitchFamily="34" charset="0"/>
                <a:cs typeface="Arial" pitchFamily="34" charset="0"/>
              </a:rPr>
              <a:t>    thái cân bằng chất lỏng </a:t>
            </a:r>
            <a:endParaRPr lang="en-US" sz="2800" dirty="0">
              <a:latin typeface="Arial" pitchFamily="34" charset="0"/>
              <a:cs typeface="Arial" pitchFamily="34" charset="0"/>
            </a:endParaRPr>
          </a:p>
        </p:txBody>
      </p:sp>
      <p:sp>
        <p:nvSpPr>
          <p:cNvPr id="5"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4552890"/>
            <a:ext cx="9144000" cy="400110"/>
          </a:xfrm>
          <a:prstGeom prst="rect">
            <a:avLst/>
          </a:prstGeom>
          <a:noFill/>
        </p:spPr>
        <p:txBody>
          <a:bodyPr wrap="square">
            <a:spAutoFit/>
          </a:bodyPr>
          <a:lstStyle/>
          <a:p>
            <a:pPr algn="just"/>
            <a:r>
              <a:rPr lang="vi-VN" sz="2000" dirty="0" smtClean="0">
                <a:latin typeface="Arial" pitchFamily="34" charset="0"/>
                <a:cs typeface="Arial" pitchFamily="34" charset="0"/>
              </a:rPr>
              <a:t>Hệ Anh-Mỹ</a:t>
            </a:r>
            <a:r>
              <a:rPr lang="en-US" sz="2000" dirty="0" smtClean="0">
                <a:latin typeface="Arial" pitchFamily="34" charset="0"/>
                <a:cs typeface="Arial" pitchFamily="34" charset="0"/>
              </a:rPr>
              <a:t>: </a:t>
            </a:r>
            <a:r>
              <a:rPr lang="vi-VN" sz="2000" dirty="0" smtClean="0">
                <a:latin typeface="Arial" pitchFamily="34" charset="0"/>
                <a:cs typeface="Arial" pitchFamily="34" charset="0"/>
              </a:rPr>
              <a:t>psf or </a:t>
            </a:r>
            <a:r>
              <a:rPr lang="en-US" sz="2000" dirty="0" err="1" smtClean="0">
                <a:latin typeface="Arial" pitchFamily="34" charset="0"/>
                <a:cs typeface="Arial" pitchFamily="34" charset="0"/>
              </a:rPr>
              <a:t>lbf</a:t>
            </a:r>
            <a:r>
              <a:rPr lang="en-US" sz="2000" dirty="0" smtClean="0">
                <a:latin typeface="Arial" pitchFamily="34" charset="0"/>
                <a:cs typeface="Arial" pitchFamily="34" charset="0"/>
              </a:rPr>
              <a:t>/ft</a:t>
            </a:r>
            <a:r>
              <a:rPr lang="en-US" sz="2000" baseline="30000" dirty="0" smtClean="0">
                <a:latin typeface="Arial" pitchFamily="34" charset="0"/>
                <a:cs typeface="Arial" pitchFamily="34" charset="0"/>
              </a:rPr>
              <a:t>2</a:t>
            </a:r>
            <a:r>
              <a:rPr lang="vi-VN" sz="2000" dirty="0" smtClean="0">
                <a:latin typeface="Arial" pitchFamily="34" charset="0"/>
                <a:cs typeface="Arial" pitchFamily="34" charset="0"/>
              </a:rPr>
              <a:t>,</a:t>
            </a:r>
            <a:r>
              <a:rPr lang="en-US" sz="2000" dirty="0" smtClean="0">
                <a:latin typeface="Arial" pitchFamily="34" charset="0"/>
                <a:cs typeface="Arial" pitchFamily="34" charset="0"/>
              </a:rPr>
              <a:t> psi</a:t>
            </a:r>
            <a:r>
              <a:rPr lang="vi-VN" sz="2000" dirty="0" smtClean="0">
                <a:latin typeface="Arial" pitchFamily="34" charset="0"/>
                <a:cs typeface="Arial" pitchFamily="34" charset="0"/>
              </a:rPr>
              <a:t> or</a:t>
            </a:r>
            <a:r>
              <a:rPr lang="en-US" sz="2000" dirty="0" smtClean="0">
                <a:latin typeface="Arial" pitchFamily="34" charset="0"/>
                <a:cs typeface="Arial" pitchFamily="34" charset="0"/>
              </a:rPr>
              <a:t> lb/in², </a:t>
            </a:r>
            <a:r>
              <a:rPr lang="en-US" sz="2000" dirty="0" err="1" smtClean="0">
                <a:latin typeface="Arial" pitchFamily="34" charset="0"/>
                <a:cs typeface="Arial" pitchFamily="34" charset="0"/>
              </a:rPr>
              <a:t>pfsi</a:t>
            </a:r>
            <a:r>
              <a:rPr lang="en-US" sz="2000" dirty="0" smtClean="0">
                <a:latin typeface="Arial" pitchFamily="34" charset="0"/>
                <a:cs typeface="Arial" pitchFamily="34" charset="0"/>
              </a:rPr>
              <a:t> or </a:t>
            </a:r>
            <a:r>
              <a:rPr lang="en-US" sz="2000" dirty="0" err="1" smtClean="0">
                <a:latin typeface="Arial" pitchFamily="34" charset="0"/>
                <a:cs typeface="Arial" pitchFamily="34" charset="0"/>
              </a:rPr>
              <a:t>lbf</a:t>
            </a:r>
            <a:r>
              <a:rPr lang="en-US" sz="2000" dirty="0" smtClean="0">
                <a:latin typeface="Arial" pitchFamily="34" charset="0"/>
                <a:cs typeface="Arial" pitchFamily="34" charset="0"/>
              </a:rPr>
              <a:t>/in²</a:t>
            </a:r>
            <a:endParaRPr lang="fr-FR" sz="2000" baseline="30000" dirty="0">
              <a:latin typeface="Arial" pitchFamily="34" charset="0"/>
              <a:cs typeface="Arial" pitchFamily="34" charset="0"/>
            </a:endParaRPr>
          </a:p>
        </p:txBody>
      </p:sp>
      <p:grpSp>
        <p:nvGrpSpPr>
          <p:cNvPr id="3" name="Group 17"/>
          <p:cNvGrpSpPr/>
          <p:nvPr/>
        </p:nvGrpSpPr>
        <p:grpSpPr>
          <a:xfrm>
            <a:off x="1066800" y="990600"/>
            <a:ext cx="6629400" cy="3581400"/>
            <a:chOff x="3048000" y="4038600"/>
            <a:chExt cx="6096000" cy="2819400"/>
          </a:xfrm>
        </p:grpSpPr>
        <p:pic>
          <p:nvPicPr>
            <p:cNvPr id="15" name="Picture 7"/>
            <p:cNvPicPr>
              <a:picLocks noChangeAspect="1" noChangeArrowheads="1"/>
            </p:cNvPicPr>
            <p:nvPr/>
          </p:nvPicPr>
          <p:blipFill>
            <a:blip r:embed="rId2" cstate="print"/>
            <a:srcRect/>
            <a:stretch>
              <a:fillRect/>
            </a:stretch>
          </p:blipFill>
          <p:spPr bwMode="auto">
            <a:xfrm>
              <a:off x="3049249" y="4038600"/>
              <a:ext cx="6094751" cy="2819400"/>
            </a:xfrm>
            <a:prstGeom prst="rect">
              <a:avLst/>
            </a:prstGeom>
            <a:noFill/>
            <a:ln w="9525">
              <a:noFill/>
              <a:miter lim="800000"/>
              <a:headEnd/>
              <a:tailEnd/>
            </a:ln>
          </p:spPr>
        </p:pic>
        <p:sp>
          <p:nvSpPr>
            <p:cNvPr id="17" name="Rectangle 16"/>
            <p:cNvSpPr/>
            <p:nvPr/>
          </p:nvSpPr>
          <p:spPr>
            <a:xfrm>
              <a:off x="3048000" y="4038600"/>
              <a:ext cx="762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0" y="4995208"/>
            <a:ext cx="9144000" cy="1938992"/>
          </a:xfrm>
          <a:prstGeom prst="rect">
            <a:avLst/>
          </a:prstGeom>
        </p:spPr>
        <p:txBody>
          <a:bodyPr wrap="square">
            <a:spAutoFit/>
          </a:bodyPr>
          <a:lstStyle/>
          <a:p>
            <a:r>
              <a:rPr lang="en-US" sz="2000" dirty="0" smtClean="0">
                <a:latin typeface="Arial" pitchFamily="34" charset="0"/>
                <a:cs typeface="Arial" pitchFamily="34" charset="0"/>
              </a:rPr>
              <a:t>1</a:t>
            </a:r>
            <a:r>
              <a:rPr lang="vi-VN" sz="2000" dirty="0" smtClean="0">
                <a:latin typeface="Arial" pitchFamily="34" charset="0"/>
                <a:cs typeface="Arial" pitchFamily="34" charset="0"/>
              </a:rPr>
              <a:t> </a:t>
            </a:r>
            <a:r>
              <a:rPr lang="en-US" sz="2000" dirty="0" err="1" smtClean="0">
                <a:latin typeface="Arial" pitchFamily="34" charset="0"/>
                <a:cs typeface="Arial" pitchFamily="34" charset="0"/>
              </a:rPr>
              <a:t>atm</a:t>
            </a:r>
            <a:r>
              <a:rPr lang="en-US" sz="2000" dirty="0" smtClean="0">
                <a:latin typeface="Arial" pitchFamily="34" charset="0"/>
                <a:cs typeface="Arial" pitchFamily="34" charset="0"/>
              </a:rPr>
              <a:t> =</a:t>
            </a:r>
            <a:r>
              <a:rPr lang="vi-VN" sz="2000" dirty="0" smtClean="0">
                <a:latin typeface="Arial" pitchFamily="34" charset="0"/>
                <a:cs typeface="Arial" pitchFamily="34" charset="0"/>
              </a:rPr>
              <a:t> </a:t>
            </a:r>
            <a:r>
              <a:rPr lang="en-US" sz="2000" dirty="0" smtClean="0">
                <a:latin typeface="Arial" pitchFamily="34" charset="0"/>
                <a:cs typeface="Arial" pitchFamily="34" charset="0"/>
              </a:rPr>
              <a:t>760 mmHg</a:t>
            </a:r>
            <a:r>
              <a:rPr lang="vi-VN" sz="2000" dirty="0" smtClean="0">
                <a:latin typeface="Arial" pitchFamily="34" charset="0"/>
                <a:cs typeface="Arial" pitchFamily="34" charset="0"/>
              </a:rPr>
              <a:t> (0 </a:t>
            </a:r>
            <a:r>
              <a:rPr lang="vi-VN" sz="2000" baseline="30000" dirty="0" smtClean="0">
                <a:latin typeface="Arial" pitchFamily="34" charset="0"/>
                <a:cs typeface="Arial" pitchFamily="34" charset="0"/>
              </a:rPr>
              <a:t>o</a:t>
            </a:r>
            <a:r>
              <a:rPr lang="vi-VN" sz="2000" dirty="0" smtClean="0">
                <a:latin typeface="Arial" pitchFamily="34" charset="0"/>
                <a:cs typeface="Arial" pitchFamily="34" charset="0"/>
              </a:rPr>
              <a:t>C) </a:t>
            </a:r>
            <a:r>
              <a:rPr lang="en-US" sz="2000" dirty="0" smtClean="0">
                <a:latin typeface="Arial" pitchFamily="34" charset="0"/>
                <a:cs typeface="Arial" pitchFamily="34" charset="0"/>
              </a:rPr>
              <a:t>=</a:t>
            </a:r>
            <a:r>
              <a:rPr lang="vi-VN" sz="2000" dirty="0" smtClean="0">
                <a:latin typeface="Arial" pitchFamily="34" charset="0"/>
                <a:cs typeface="Arial" pitchFamily="34" charset="0"/>
              </a:rPr>
              <a:t> </a:t>
            </a:r>
            <a:r>
              <a:rPr lang="en-US" sz="2000" dirty="0" smtClean="0">
                <a:latin typeface="Arial" pitchFamily="34" charset="0"/>
                <a:cs typeface="Arial" pitchFamily="34" charset="0"/>
              </a:rPr>
              <a:t>10,33 mH</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rPr>
              <a:t>O</a:t>
            </a:r>
            <a:r>
              <a:rPr lang="vi-VN" sz="2000" dirty="0" smtClean="0">
                <a:latin typeface="Arial" pitchFamily="34" charset="0"/>
                <a:cs typeface="Arial" pitchFamily="34" charset="0"/>
              </a:rPr>
              <a:t> </a:t>
            </a:r>
            <a:r>
              <a:rPr lang="en-US" sz="2000" dirty="0" smtClean="0">
                <a:latin typeface="Arial" pitchFamily="34" charset="0"/>
                <a:cs typeface="Arial" pitchFamily="34" charset="0"/>
              </a:rPr>
              <a:t>=</a:t>
            </a:r>
            <a:r>
              <a:rPr lang="vi-VN" sz="2000" dirty="0" smtClean="0">
                <a:latin typeface="Arial" pitchFamily="34" charset="0"/>
                <a:cs typeface="Arial" pitchFamily="34" charset="0"/>
              </a:rPr>
              <a:t> 10,13</a:t>
            </a:r>
            <a:r>
              <a:rPr lang="vi-VN" sz="2000" dirty="0" smtClean="0">
                <a:latin typeface="Arial" pitchFamily="34" charset="0"/>
                <a:cs typeface="Arial" pitchFamily="34" charset="0"/>
                <a:sym typeface="Symbol" panose="05050102010706020507" pitchFamily="18" charset="2"/>
              </a:rPr>
              <a:t></a:t>
            </a:r>
            <a:r>
              <a:rPr lang="vi-VN" sz="2000" dirty="0" smtClean="0">
                <a:latin typeface="Arial" pitchFamily="34" charset="0"/>
                <a:cs typeface="Arial" pitchFamily="34" charset="0"/>
              </a:rPr>
              <a:t>10</a:t>
            </a:r>
            <a:r>
              <a:rPr lang="vi-VN" sz="2000" baseline="30000" dirty="0" smtClean="0">
                <a:latin typeface="Arial" pitchFamily="34" charset="0"/>
                <a:cs typeface="Arial" pitchFamily="34" charset="0"/>
              </a:rPr>
              <a:t>4</a:t>
            </a:r>
            <a:r>
              <a:rPr lang="vi-VN" sz="2000" dirty="0" smtClean="0">
                <a:latin typeface="Arial" pitchFamily="34" charset="0"/>
                <a:cs typeface="Arial" pitchFamily="34" charset="0"/>
              </a:rPr>
              <a:t> Pa = </a:t>
            </a:r>
            <a:r>
              <a:rPr lang="en-US" sz="2000" dirty="0" smtClean="0">
                <a:latin typeface="Arial" pitchFamily="34" charset="0"/>
                <a:cs typeface="Arial" pitchFamily="34" charset="0"/>
              </a:rPr>
              <a:t>1,033 k</a:t>
            </a:r>
            <a:r>
              <a:rPr lang="vi-VN" sz="2000" dirty="0" smtClean="0">
                <a:latin typeface="Arial" pitchFamily="34" charset="0"/>
                <a:cs typeface="Arial" pitchFamily="34" charset="0"/>
              </a:rPr>
              <a:t>g</a:t>
            </a:r>
            <a:r>
              <a:rPr lang="en-US" sz="2000" dirty="0" smtClean="0">
                <a:latin typeface="Arial" pitchFamily="34" charset="0"/>
                <a:cs typeface="Arial" pitchFamily="34" charset="0"/>
              </a:rPr>
              <a:t>/cm</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 </a:t>
            </a:r>
          </a:p>
          <a:p>
            <a:r>
              <a:rPr lang="vi-VN" sz="2000" dirty="0" smtClean="0">
                <a:latin typeface="Arial" pitchFamily="34" charset="0"/>
                <a:cs typeface="Arial" pitchFamily="34" charset="0"/>
              </a:rPr>
              <a:t>          </a:t>
            </a:r>
            <a:r>
              <a:rPr lang="vi-VN" sz="2000" dirty="0" smtClean="0">
                <a:latin typeface="Arial" pitchFamily="34" charset="0"/>
                <a:cs typeface="Arial" pitchFamily="34" charset="0"/>
              </a:rPr>
              <a:t>= 2116 psf (lbf/ft</a:t>
            </a:r>
            <a:r>
              <a:rPr lang="vi-VN" sz="2000" baseline="30000" dirty="0" smtClean="0">
                <a:latin typeface="Arial" pitchFamily="34" charset="0"/>
                <a:cs typeface="Arial" pitchFamily="34" charset="0"/>
              </a:rPr>
              <a:t>2</a:t>
            </a:r>
            <a:r>
              <a:rPr lang="vi-VN" sz="2000" dirty="0" smtClean="0">
                <a:latin typeface="Arial" pitchFamily="34" charset="0"/>
                <a:cs typeface="Arial" pitchFamily="34" charset="0"/>
              </a:rPr>
              <a:t>)</a:t>
            </a:r>
          </a:p>
          <a:p>
            <a:r>
              <a:rPr lang="en-US" sz="2000" dirty="0" smtClean="0">
                <a:latin typeface="Arial" pitchFamily="34" charset="0"/>
                <a:cs typeface="Arial" pitchFamily="34" charset="0"/>
              </a:rPr>
              <a:t>1</a:t>
            </a:r>
            <a:r>
              <a:rPr lang="vi-VN" sz="2000" dirty="0" smtClean="0">
                <a:latin typeface="Arial" pitchFamily="34" charset="0"/>
                <a:cs typeface="Arial" pitchFamily="34" charset="0"/>
              </a:rPr>
              <a:t> </a:t>
            </a:r>
            <a:r>
              <a:rPr lang="en-US" sz="2000" dirty="0" smtClean="0">
                <a:latin typeface="Arial" pitchFamily="34" charset="0"/>
                <a:cs typeface="Arial" pitchFamily="34" charset="0"/>
              </a:rPr>
              <a:t>at  </a:t>
            </a:r>
            <a:r>
              <a:rPr lang="vi-VN" sz="2000" dirty="0" smtClean="0">
                <a:latin typeface="Arial" pitchFamily="34" charset="0"/>
                <a:cs typeface="Arial" pitchFamily="34" charset="0"/>
              </a:rPr>
              <a:t>  </a:t>
            </a:r>
            <a:r>
              <a:rPr lang="en-US" sz="2000" dirty="0" smtClean="0">
                <a:latin typeface="Arial" pitchFamily="34" charset="0"/>
                <a:cs typeface="Arial" pitchFamily="34" charset="0"/>
              </a:rPr>
              <a:t>=</a:t>
            </a:r>
            <a:r>
              <a:rPr lang="vi-VN" sz="2000" dirty="0" smtClean="0">
                <a:latin typeface="Arial" pitchFamily="34" charset="0"/>
                <a:cs typeface="Arial" pitchFamily="34" charset="0"/>
              </a:rPr>
              <a:t> </a:t>
            </a:r>
            <a:r>
              <a:rPr lang="en-US" sz="2000" dirty="0" smtClean="0">
                <a:latin typeface="Arial" pitchFamily="34" charset="0"/>
                <a:cs typeface="Arial" pitchFamily="34" charset="0"/>
              </a:rPr>
              <a:t>735,5</a:t>
            </a:r>
            <a:r>
              <a:rPr lang="vi-VN" sz="2000" dirty="0" smtClean="0">
                <a:latin typeface="Arial" pitchFamily="34" charset="0"/>
                <a:cs typeface="Arial" pitchFamily="34" charset="0"/>
              </a:rPr>
              <a:t> </a:t>
            </a:r>
            <a:r>
              <a:rPr lang="en-US" sz="2000" dirty="0" smtClean="0">
                <a:latin typeface="Arial" pitchFamily="34" charset="0"/>
                <a:cs typeface="Arial" pitchFamily="34" charset="0"/>
              </a:rPr>
              <a:t>mmHg=</a:t>
            </a:r>
            <a:r>
              <a:rPr lang="vi-VN" sz="2000" dirty="0" smtClean="0">
                <a:latin typeface="Arial" pitchFamily="34" charset="0"/>
                <a:cs typeface="Arial" pitchFamily="34" charset="0"/>
              </a:rPr>
              <a:t> </a:t>
            </a:r>
            <a:r>
              <a:rPr lang="en-US" sz="2000" dirty="0" smtClean="0">
                <a:latin typeface="Arial" pitchFamily="34" charset="0"/>
                <a:cs typeface="Arial" pitchFamily="34" charset="0"/>
              </a:rPr>
              <a:t>10</a:t>
            </a:r>
            <a:r>
              <a:rPr lang="vi-VN" sz="2000" dirty="0" smtClean="0">
                <a:latin typeface="Arial" pitchFamily="34" charset="0"/>
                <a:cs typeface="Arial" pitchFamily="34" charset="0"/>
              </a:rPr>
              <a:t> </a:t>
            </a:r>
            <a:r>
              <a:rPr lang="en-US" sz="2000" dirty="0" smtClean="0">
                <a:latin typeface="Arial" pitchFamily="34" charset="0"/>
                <a:cs typeface="Arial" pitchFamily="34" charset="0"/>
              </a:rPr>
              <a:t>mH</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rPr>
              <a:t>O =</a:t>
            </a:r>
            <a:r>
              <a:rPr lang="vi-VN" sz="2000" dirty="0" smtClean="0">
                <a:latin typeface="Arial" pitchFamily="34" charset="0"/>
                <a:cs typeface="Arial" pitchFamily="34" charset="0"/>
              </a:rPr>
              <a:t> </a:t>
            </a:r>
            <a:r>
              <a:rPr lang="en-US" sz="2000" dirty="0" smtClean="0">
                <a:latin typeface="Arial" pitchFamily="34" charset="0"/>
                <a:cs typeface="Arial" pitchFamily="34" charset="0"/>
              </a:rPr>
              <a:t>1</a:t>
            </a:r>
            <a:r>
              <a:rPr lang="vi-VN" sz="2000" dirty="0" smtClean="0">
                <a:latin typeface="Arial" pitchFamily="34" charset="0"/>
                <a:cs typeface="Arial" pitchFamily="34" charset="0"/>
              </a:rPr>
              <a:t> </a:t>
            </a:r>
            <a:r>
              <a:rPr lang="en-US" sz="2000" dirty="0" smtClean="0">
                <a:latin typeface="Arial" pitchFamily="34" charset="0"/>
                <a:cs typeface="Arial" pitchFamily="34" charset="0"/>
              </a:rPr>
              <a:t>k</a:t>
            </a:r>
            <a:r>
              <a:rPr lang="vi-VN" sz="2000" dirty="0" smtClean="0">
                <a:latin typeface="Arial" pitchFamily="34" charset="0"/>
                <a:cs typeface="Arial" pitchFamily="34" charset="0"/>
              </a:rPr>
              <a:t>g</a:t>
            </a:r>
            <a:r>
              <a:rPr lang="en-US" sz="2000" dirty="0" smtClean="0">
                <a:latin typeface="Arial" pitchFamily="34" charset="0"/>
                <a:cs typeface="Arial" pitchFamily="34" charset="0"/>
              </a:rPr>
              <a:t>/cm</a:t>
            </a:r>
            <a:r>
              <a:rPr lang="en-US" sz="2000" baseline="30000" dirty="0" smtClean="0">
                <a:latin typeface="Arial" pitchFamily="34" charset="0"/>
                <a:cs typeface="Arial" pitchFamily="34" charset="0"/>
              </a:rPr>
              <a:t>2</a:t>
            </a:r>
            <a:r>
              <a:rPr lang="vi-VN" sz="2000" baseline="30000" dirty="0" smtClean="0">
                <a:latin typeface="Arial" pitchFamily="34" charset="0"/>
                <a:cs typeface="Arial" pitchFamily="34" charset="0"/>
              </a:rPr>
              <a:t> </a:t>
            </a:r>
            <a:r>
              <a:rPr lang="en-US" sz="2000" dirty="0" smtClean="0">
                <a:latin typeface="Arial" pitchFamily="34" charset="0"/>
                <a:cs typeface="Arial" pitchFamily="34" charset="0"/>
              </a:rPr>
              <a:t>=</a:t>
            </a:r>
            <a:r>
              <a:rPr lang="vi-VN" sz="2000" dirty="0" smtClean="0">
                <a:latin typeface="Arial" pitchFamily="34" charset="0"/>
                <a:cs typeface="Arial" pitchFamily="34" charset="0"/>
              </a:rPr>
              <a:t> </a:t>
            </a:r>
            <a:r>
              <a:rPr lang="en-US" sz="2000" dirty="0" smtClean="0">
                <a:latin typeface="Arial" pitchFamily="34" charset="0"/>
                <a:cs typeface="Arial" pitchFamily="34" charset="0"/>
              </a:rPr>
              <a:t>14,22</a:t>
            </a:r>
            <a:r>
              <a:rPr lang="vi-VN" sz="2000" dirty="0" smtClean="0">
                <a:latin typeface="Arial" pitchFamily="34" charset="0"/>
                <a:cs typeface="Arial" pitchFamily="34" charset="0"/>
              </a:rPr>
              <a:t> p</a:t>
            </a:r>
            <a:r>
              <a:rPr lang="en-US" sz="2000" dirty="0" err="1" smtClean="0">
                <a:latin typeface="Arial" pitchFamily="34" charset="0"/>
                <a:cs typeface="Arial" pitchFamily="34" charset="0"/>
              </a:rPr>
              <a:t>si</a:t>
            </a:r>
            <a:r>
              <a:rPr lang="en-US" sz="2000" dirty="0" smtClean="0">
                <a:latin typeface="Arial" pitchFamily="34" charset="0"/>
                <a:cs typeface="Arial" pitchFamily="34" charset="0"/>
              </a:rPr>
              <a:t> </a:t>
            </a:r>
            <a:r>
              <a:rPr lang="vi-VN" sz="2000" dirty="0" smtClean="0">
                <a:latin typeface="Arial" pitchFamily="34" charset="0"/>
                <a:cs typeface="Arial" pitchFamily="34" charset="0"/>
              </a:rPr>
              <a:t>= 2049 psf</a:t>
            </a:r>
            <a:endParaRPr lang="en-US" sz="2000" dirty="0" smtClean="0">
              <a:latin typeface="Arial" pitchFamily="34" charset="0"/>
              <a:cs typeface="Arial" pitchFamily="34" charset="0"/>
            </a:endParaRPr>
          </a:p>
          <a:p>
            <a:r>
              <a:rPr lang="vi-VN" sz="2000" dirty="0" smtClean="0">
                <a:latin typeface="Arial" pitchFamily="34" charset="0"/>
                <a:cs typeface="Arial" pitchFamily="34" charset="0"/>
              </a:rPr>
              <a:t>          </a:t>
            </a:r>
            <a:r>
              <a:rPr lang="en-US" sz="2000" dirty="0" smtClean="0">
                <a:latin typeface="Arial" pitchFamily="34" charset="0"/>
                <a:cs typeface="Arial" pitchFamily="34" charset="0"/>
              </a:rPr>
              <a:t>≈</a:t>
            </a:r>
            <a:r>
              <a:rPr lang="vi-VN" sz="2000" dirty="0" smtClean="0">
                <a:latin typeface="Arial" pitchFamily="34" charset="0"/>
                <a:cs typeface="Arial" pitchFamily="34" charset="0"/>
              </a:rPr>
              <a:t> </a:t>
            </a:r>
            <a:r>
              <a:rPr lang="en-US" sz="2000" dirty="0" smtClean="0">
                <a:latin typeface="Arial" pitchFamily="34" charset="0"/>
                <a:cs typeface="Arial" pitchFamily="34" charset="0"/>
              </a:rPr>
              <a:t>1</a:t>
            </a:r>
            <a:r>
              <a:rPr lang="vi-VN" sz="2000" dirty="0" smtClean="0">
                <a:latin typeface="Arial" pitchFamily="34" charset="0"/>
                <a:cs typeface="Arial" pitchFamily="34" charset="0"/>
              </a:rPr>
              <a:t> </a:t>
            </a:r>
            <a:r>
              <a:rPr lang="en-US" sz="2000" dirty="0" smtClean="0">
                <a:latin typeface="Arial" pitchFamily="34" charset="0"/>
                <a:cs typeface="Arial" pitchFamily="34" charset="0"/>
              </a:rPr>
              <a:t>bar</a:t>
            </a:r>
            <a:r>
              <a:rPr lang="vi-VN" sz="2000" dirty="0" smtClean="0">
                <a:latin typeface="Arial" pitchFamily="34" charset="0"/>
                <a:cs typeface="Arial" pitchFamily="34" charset="0"/>
              </a:rPr>
              <a:t> </a:t>
            </a:r>
            <a:r>
              <a:rPr lang="en-US" sz="2000" dirty="0" smtClean="0">
                <a:latin typeface="Arial" pitchFamily="34" charset="0"/>
                <a:cs typeface="Arial" pitchFamily="34" charset="0"/>
              </a:rPr>
              <a:t>=</a:t>
            </a:r>
            <a:r>
              <a:rPr lang="vi-VN" sz="2000" dirty="0" smtClean="0">
                <a:latin typeface="Arial" pitchFamily="34" charset="0"/>
                <a:cs typeface="Arial" pitchFamily="34" charset="0"/>
              </a:rPr>
              <a:t> </a:t>
            </a:r>
            <a:r>
              <a:rPr lang="en-US" sz="2000" dirty="0" smtClean="0">
                <a:latin typeface="Arial" pitchFamily="34" charset="0"/>
                <a:cs typeface="Arial" pitchFamily="34" charset="0"/>
              </a:rPr>
              <a:t>9,81</a:t>
            </a:r>
            <a:r>
              <a:rPr lang="en-US" sz="2000" dirty="0" smtClean="0">
                <a:latin typeface="Arial" pitchFamily="34" charset="0"/>
                <a:cs typeface="Arial" pitchFamily="34" charset="0"/>
                <a:sym typeface="Symbol" panose="05050102010706020507" pitchFamily="18" charset="2"/>
              </a:rPr>
              <a:t></a:t>
            </a:r>
            <a:r>
              <a:rPr lang="en-US" sz="2000" dirty="0" smtClean="0">
                <a:latin typeface="Arial" pitchFamily="34" charset="0"/>
                <a:cs typeface="Arial" pitchFamily="34" charset="0"/>
              </a:rPr>
              <a:t>10</a:t>
            </a:r>
            <a:r>
              <a:rPr lang="en-US" sz="2000" baseline="30000" dirty="0" smtClean="0">
                <a:latin typeface="Arial" pitchFamily="34" charset="0"/>
                <a:cs typeface="Arial" pitchFamily="34" charset="0"/>
              </a:rPr>
              <a:t>4</a:t>
            </a:r>
            <a:r>
              <a:rPr lang="en-US" sz="2000" dirty="0" smtClean="0">
                <a:latin typeface="Arial" pitchFamily="34" charset="0"/>
                <a:cs typeface="Arial" pitchFamily="34" charset="0"/>
              </a:rPr>
              <a:t> </a:t>
            </a:r>
            <a:r>
              <a:rPr lang="en-US" sz="2000" dirty="0" smtClean="0">
                <a:latin typeface="Arial" pitchFamily="34" charset="0"/>
                <a:cs typeface="Arial" pitchFamily="34" charset="0"/>
              </a:rPr>
              <a:t>N/m</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 =</a:t>
            </a:r>
            <a:r>
              <a:rPr lang="vi-VN" sz="2000" dirty="0" smtClean="0">
                <a:latin typeface="Arial" pitchFamily="34" charset="0"/>
                <a:cs typeface="Arial" pitchFamily="34" charset="0"/>
              </a:rPr>
              <a:t> </a:t>
            </a:r>
            <a:r>
              <a:rPr lang="en-US" sz="2000" dirty="0" smtClean="0">
                <a:latin typeface="Arial" pitchFamily="34" charset="0"/>
                <a:cs typeface="Arial" pitchFamily="34" charset="0"/>
              </a:rPr>
              <a:t>9,81</a:t>
            </a:r>
            <a:r>
              <a:rPr lang="en-US" sz="2000" dirty="0" smtClean="0">
                <a:latin typeface="Arial" pitchFamily="34" charset="0"/>
                <a:cs typeface="Arial" pitchFamily="34" charset="0"/>
                <a:sym typeface="Symbol" panose="05050102010706020507" pitchFamily="18" charset="2"/>
              </a:rPr>
              <a:t></a:t>
            </a:r>
            <a:r>
              <a:rPr lang="en-US" sz="2000" dirty="0" smtClean="0">
                <a:latin typeface="Arial" pitchFamily="34" charset="0"/>
                <a:cs typeface="Arial" pitchFamily="34" charset="0"/>
              </a:rPr>
              <a:t>10</a:t>
            </a:r>
            <a:r>
              <a:rPr lang="en-US" sz="2000" baseline="30000" dirty="0" smtClean="0">
                <a:latin typeface="Arial" pitchFamily="34" charset="0"/>
                <a:cs typeface="Arial" pitchFamily="34" charset="0"/>
              </a:rPr>
              <a:t>4</a:t>
            </a:r>
            <a:r>
              <a:rPr lang="vi-VN" sz="2000" dirty="0" smtClean="0">
                <a:latin typeface="Arial" pitchFamily="34" charset="0"/>
                <a:cs typeface="Arial" pitchFamily="34" charset="0"/>
              </a:rPr>
              <a:t> </a:t>
            </a:r>
            <a:r>
              <a:rPr lang="en-US" sz="2000" dirty="0" smtClean="0">
                <a:latin typeface="Arial" pitchFamily="34" charset="0"/>
                <a:cs typeface="Arial" pitchFamily="34" charset="0"/>
              </a:rPr>
              <a:t>Pa</a:t>
            </a:r>
            <a:endParaRPr lang="vi-VN" sz="2000" dirty="0" smtClean="0">
              <a:latin typeface="Arial" pitchFamily="34" charset="0"/>
              <a:cs typeface="Arial" pitchFamily="34" charset="0"/>
            </a:endParaRPr>
          </a:p>
          <a:p>
            <a:r>
              <a:rPr lang="vi-VN" sz="2000" dirty="0" smtClean="0">
                <a:latin typeface="Arial" pitchFamily="34" charset="0"/>
                <a:cs typeface="Arial" pitchFamily="34" charset="0"/>
              </a:rPr>
              <a:t>1 psi (lbf/in</a:t>
            </a:r>
            <a:r>
              <a:rPr lang="vi-VN" sz="2000" baseline="30000" dirty="0" smtClean="0">
                <a:latin typeface="Arial" pitchFamily="34" charset="0"/>
                <a:cs typeface="Arial" pitchFamily="34" charset="0"/>
              </a:rPr>
              <a:t>2</a:t>
            </a:r>
            <a:r>
              <a:rPr lang="vi-VN" sz="2000" dirty="0" smtClean="0">
                <a:latin typeface="Arial" pitchFamily="34" charset="0"/>
                <a:cs typeface="Arial" pitchFamily="34" charset="0"/>
              </a:rPr>
              <a:t>) = 144 psf = 6894,8 Pa</a:t>
            </a:r>
          </a:p>
          <a:p>
            <a:r>
              <a:rPr lang="vi-VN" sz="2000" dirty="0" smtClean="0">
                <a:latin typeface="Arial" pitchFamily="34" charset="0"/>
                <a:cs typeface="Arial" pitchFamily="34" charset="0"/>
              </a:rPr>
              <a:t>1 psf (lbf/ft</a:t>
            </a:r>
            <a:r>
              <a:rPr lang="vi-VN" sz="2000" baseline="30000" dirty="0" smtClean="0">
                <a:latin typeface="Arial" pitchFamily="34" charset="0"/>
                <a:cs typeface="Arial" pitchFamily="34" charset="0"/>
              </a:rPr>
              <a:t>2</a:t>
            </a:r>
            <a:r>
              <a:rPr lang="vi-VN" sz="2000" dirty="0" smtClean="0">
                <a:latin typeface="Arial" pitchFamily="34" charset="0"/>
                <a:cs typeface="Arial" pitchFamily="34" charset="0"/>
              </a:rPr>
              <a:t>) = 47,88 Pa</a:t>
            </a:r>
            <a:endParaRPr lang="en-US" sz="2000" dirty="0">
              <a:latin typeface="Arial" pitchFamily="34" charset="0"/>
              <a:cs typeface="Arial" pitchFamily="34" charset="0"/>
            </a:endParaRPr>
          </a:p>
        </p:txBody>
      </p:sp>
      <p:sp>
        <p:nvSpPr>
          <p:cNvPr id="8" name="Rectangle 82"/>
          <p:cNvSpPr>
            <a:spLocks noChangeArrowheads="1"/>
          </p:cNvSpPr>
          <p:nvPr/>
        </p:nvSpPr>
        <p:spPr bwMode="auto">
          <a:xfrm>
            <a:off x="0" y="520148"/>
            <a:ext cx="5812810"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2.6.1 Áp suất: chuyển đổi đơn vị </a:t>
            </a:r>
            <a:endParaRPr lang="vi-VN" sz="2800" dirty="0" smtClean="0">
              <a:latin typeface="Arial" pitchFamily="34" charset="0"/>
              <a:cs typeface="Arial" pitchFamily="34" charset="0"/>
            </a:endParaRPr>
          </a:p>
        </p:txBody>
      </p:sp>
      <p:sp>
        <p:nvSpPr>
          <p:cNvPr id="9" name="Rectangle 8"/>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sp>
        <p:nvSpPr>
          <p:cNvPr id="11"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20</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031081"/>
            <a:ext cx="9144000" cy="4647426"/>
          </a:xfrm>
          <a:prstGeom prst="rect">
            <a:avLst/>
          </a:prstGeom>
        </p:spPr>
        <p:txBody>
          <a:bodyPr wrap="square">
            <a:spAutoFit/>
          </a:bodyPr>
          <a:lstStyle/>
          <a:p>
            <a:r>
              <a:rPr lang="vi-VN" sz="2400" b="1" dirty="0" smtClean="0">
                <a:solidFill>
                  <a:srgbClr val="0000FF"/>
                </a:solidFill>
              </a:rPr>
              <a:t>Phân loại theo</a:t>
            </a:r>
            <a:r>
              <a:rPr lang="vi-VN" sz="2400" dirty="0" smtClean="0"/>
              <a:t>: dạng áp suất, nguyên lý hoạt động và theo cấp chính xác</a:t>
            </a:r>
          </a:p>
          <a:p>
            <a:pPr>
              <a:spcBef>
                <a:spcPts val="1200"/>
              </a:spcBef>
              <a:spcAft>
                <a:spcPts val="1200"/>
              </a:spcAft>
            </a:pPr>
            <a:r>
              <a:rPr lang="vi-VN" sz="2800" b="1" dirty="0" smtClean="0">
                <a:solidFill>
                  <a:srgbClr val="0000FF"/>
                </a:solidFill>
              </a:rPr>
              <a:t>Theo dạng áp suất</a:t>
            </a:r>
            <a:r>
              <a:rPr lang="vi-VN" sz="2400" b="1" dirty="0" smtClean="0">
                <a:solidFill>
                  <a:srgbClr val="0000FF"/>
                </a:solidFill>
              </a:rPr>
              <a:t>  </a:t>
            </a:r>
          </a:p>
          <a:p>
            <a:pPr>
              <a:buFont typeface="Wingdings" pitchFamily="2" charset="2"/>
              <a:buChar char="q"/>
            </a:pPr>
            <a:r>
              <a:rPr lang="vi-VN" sz="2400" dirty="0" smtClean="0"/>
              <a:t> Khí áp kế (barometer): đo áp suất khí quyển </a:t>
            </a:r>
          </a:p>
          <a:p>
            <a:pPr>
              <a:buFont typeface="Wingdings" pitchFamily="2" charset="2"/>
              <a:buChar char="q"/>
            </a:pPr>
            <a:r>
              <a:rPr lang="vi-VN" sz="2400" dirty="0" smtClean="0"/>
              <a:t> Áp kế, áp–chân kế, hoặc áp kế chính xác: đo áp suất dư </a:t>
            </a:r>
          </a:p>
          <a:p>
            <a:pPr>
              <a:buFont typeface="Wingdings" pitchFamily="2" charset="2"/>
              <a:buChar char="q"/>
            </a:pPr>
            <a:r>
              <a:rPr lang="vi-VN" sz="2400" dirty="0" smtClean="0"/>
              <a:t> Chân không kế, áp–chân không kế, khí áp kế chân không, </a:t>
            </a:r>
            <a:br>
              <a:rPr lang="vi-VN" sz="2400" dirty="0" smtClean="0"/>
            </a:br>
            <a:r>
              <a:rPr lang="vi-VN" sz="2400" dirty="0" smtClean="0"/>
              <a:t>    và áp kế hút: đo áp âm </a:t>
            </a:r>
          </a:p>
          <a:p>
            <a:pPr>
              <a:buFont typeface="Wingdings" pitchFamily="2" charset="2"/>
              <a:buChar char="q"/>
            </a:pPr>
            <a:r>
              <a:rPr lang="vi-VN" sz="2400" dirty="0" smtClean="0"/>
              <a:t> Áp kế hiệu số: đo áp suất hiệu </a:t>
            </a:r>
          </a:p>
          <a:p>
            <a:pPr>
              <a:buFont typeface="Wingdings" pitchFamily="2" charset="2"/>
              <a:buChar char="q"/>
            </a:pPr>
            <a:r>
              <a:rPr lang="vi-VN" sz="2400" dirty="0" smtClean="0"/>
              <a:t> Để đo áp suất tuyệt đối: </a:t>
            </a:r>
          </a:p>
          <a:p>
            <a:pPr lvl="1">
              <a:buFont typeface="Arial" pitchFamily="34" charset="0"/>
              <a:buChar char="•"/>
            </a:pPr>
            <a:r>
              <a:rPr lang="vi-VN" sz="2800" dirty="0" smtClean="0">
                <a:latin typeface="+mj-lt"/>
              </a:rPr>
              <a:t> p</a:t>
            </a:r>
            <a:r>
              <a:rPr lang="vi-VN" sz="2800" baseline="-25000" dirty="0" smtClean="0">
                <a:latin typeface="+mj-lt"/>
              </a:rPr>
              <a:t>abs</a:t>
            </a:r>
            <a:r>
              <a:rPr lang="vi-VN" sz="2800" dirty="0" smtClean="0">
                <a:latin typeface="+mj-lt"/>
              </a:rPr>
              <a:t> &gt; p</a:t>
            </a:r>
            <a:r>
              <a:rPr lang="vi-VN" sz="2800" baseline="-25000" dirty="0" smtClean="0">
                <a:latin typeface="+mj-lt"/>
              </a:rPr>
              <a:t>a</a:t>
            </a:r>
            <a:r>
              <a:rPr lang="vi-VN" sz="2400" dirty="0" smtClean="0"/>
              <a:t>: dùng áp–khí áp kế</a:t>
            </a:r>
          </a:p>
          <a:p>
            <a:pPr lvl="1">
              <a:buFont typeface="Arial" pitchFamily="34" charset="0"/>
              <a:buChar char="•"/>
            </a:pPr>
            <a:r>
              <a:rPr lang="vi-VN" sz="2800" dirty="0" smtClean="0">
                <a:latin typeface="+mj-lt"/>
              </a:rPr>
              <a:t> p</a:t>
            </a:r>
            <a:r>
              <a:rPr lang="vi-VN" sz="2800" baseline="-25000" dirty="0" smtClean="0">
                <a:latin typeface="+mj-lt"/>
              </a:rPr>
              <a:t>abs</a:t>
            </a:r>
            <a:r>
              <a:rPr lang="vi-VN" sz="2800" dirty="0" smtClean="0">
                <a:latin typeface="+mj-lt"/>
              </a:rPr>
              <a:t> &lt; p</a:t>
            </a:r>
            <a:r>
              <a:rPr lang="vi-VN" sz="2800" baseline="-25000" dirty="0" smtClean="0">
                <a:latin typeface="+mj-lt"/>
              </a:rPr>
              <a:t>a</a:t>
            </a:r>
            <a:r>
              <a:rPr lang="vi-VN" sz="2400" dirty="0" smtClean="0"/>
              <a:t>: dùng khí áp–chân không kế</a:t>
            </a:r>
            <a:endParaRPr lang="vi-VN" sz="2400" dirty="0"/>
          </a:p>
        </p:txBody>
      </p:sp>
      <p:sp>
        <p:nvSpPr>
          <p:cNvPr id="7" name="Rectangle 82"/>
          <p:cNvSpPr>
            <a:spLocks noChangeArrowheads="1"/>
          </p:cNvSpPr>
          <p:nvPr/>
        </p:nvSpPr>
        <p:spPr bwMode="auto">
          <a:xfrm>
            <a:off x="0" y="520148"/>
            <a:ext cx="5599610"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2.6.2 Áp kế (gauge, manometer)</a:t>
            </a:r>
            <a:endParaRPr lang="vi-VN" sz="2800" dirty="0" smtClean="0">
              <a:latin typeface="Arial" pitchFamily="34" charset="0"/>
              <a:cs typeface="Arial" pitchFamily="34" charset="0"/>
            </a:endParaRPr>
          </a:p>
        </p:txBody>
      </p:sp>
      <p:sp>
        <p:nvSpPr>
          <p:cNvPr id="6" name="Rectangle 5"/>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sp>
        <p:nvSpPr>
          <p:cNvPr id="8"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21</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031081"/>
            <a:ext cx="9144000" cy="4539704"/>
          </a:xfrm>
          <a:prstGeom prst="rect">
            <a:avLst/>
          </a:prstGeom>
        </p:spPr>
        <p:txBody>
          <a:bodyPr wrap="square">
            <a:spAutoFit/>
          </a:bodyPr>
          <a:lstStyle/>
          <a:p>
            <a:pPr algn="just"/>
            <a:r>
              <a:rPr lang="vi-VN" sz="2400" dirty="0" smtClean="0"/>
              <a:t>Phân loại theo: dạng áp suất, nguyên lý hoạt động và theo cấp chính xác</a:t>
            </a:r>
          </a:p>
          <a:p>
            <a:pPr>
              <a:spcBef>
                <a:spcPts val="1200"/>
              </a:spcBef>
              <a:spcAft>
                <a:spcPts val="1200"/>
              </a:spcAft>
            </a:pPr>
            <a:r>
              <a:rPr lang="vi-VN" sz="2800" b="1" dirty="0" smtClean="0">
                <a:solidFill>
                  <a:srgbClr val="0000FF"/>
                </a:solidFill>
              </a:rPr>
              <a:t>Theo nguyên lý hoạt động </a:t>
            </a:r>
          </a:p>
          <a:p>
            <a:r>
              <a:rPr lang="vi-VN" sz="2800" dirty="0" smtClean="0"/>
              <a:t>Có 5 nhóm chính:</a:t>
            </a:r>
          </a:p>
          <a:p>
            <a:pPr lvl="2">
              <a:spcBef>
                <a:spcPts val="600"/>
              </a:spcBef>
              <a:buFont typeface="Wingdings" pitchFamily="2" charset="2"/>
              <a:buChar char="q"/>
            </a:pPr>
            <a:r>
              <a:rPr lang="vi-VN" sz="2800" dirty="0" smtClean="0"/>
              <a:t> Áp kế kiểu lò xo </a:t>
            </a:r>
          </a:p>
          <a:p>
            <a:pPr lvl="2">
              <a:spcBef>
                <a:spcPts val="600"/>
              </a:spcBef>
              <a:buFont typeface="Wingdings" pitchFamily="2" charset="2"/>
              <a:buChar char="q"/>
            </a:pPr>
            <a:r>
              <a:rPr lang="vi-VN" sz="2800" dirty="0" smtClean="0"/>
              <a:t> Áp kế píttông </a:t>
            </a:r>
          </a:p>
          <a:p>
            <a:pPr lvl="2">
              <a:spcBef>
                <a:spcPts val="600"/>
              </a:spcBef>
              <a:buFont typeface="Wingdings" pitchFamily="2" charset="2"/>
              <a:buChar char="q"/>
            </a:pPr>
            <a:r>
              <a:rPr lang="vi-VN" sz="2800" dirty="0" smtClean="0"/>
              <a:t> Áp kế kiểu chất lỏng </a:t>
            </a:r>
          </a:p>
          <a:p>
            <a:pPr lvl="2">
              <a:spcBef>
                <a:spcPts val="600"/>
              </a:spcBef>
              <a:buFont typeface="Wingdings" pitchFamily="2" charset="2"/>
              <a:buChar char="q"/>
            </a:pPr>
            <a:r>
              <a:rPr lang="vi-VN" sz="2800" dirty="0" smtClean="0"/>
              <a:t> Áp kế theo nguyên lý điện </a:t>
            </a:r>
          </a:p>
          <a:p>
            <a:pPr lvl="2">
              <a:spcBef>
                <a:spcPts val="600"/>
              </a:spcBef>
              <a:buFont typeface="Wingdings" pitchFamily="2" charset="2"/>
              <a:buChar char="q"/>
            </a:pPr>
            <a:r>
              <a:rPr lang="vi-VN" sz="2800" dirty="0" smtClean="0"/>
              <a:t> Áp kế liên hợp </a:t>
            </a:r>
            <a:endParaRPr lang="vi-VN" sz="2800" dirty="0"/>
          </a:p>
        </p:txBody>
      </p:sp>
      <p:sp>
        <p:nvSpPr>
          <p:cNvPr id="6" name="Rectangle 82"/>
          <p:cNvSpPr>
            <a:spLocks noChangeArrowheads="1"/>
          </p:cNvSpPr>
          <p:nvPr/>
        </p:nvSpPr>
        <p:spPr bwMode="auto">
          <a:xfrm>
            <a:off x="0" y="520148"/>
            <a:ext cx="5599610"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2.6.2 Áp kế (gauge, manometer)</a:t>
            </a:r>
            <a:endParaRPr lang="vi-VN" sz="2800" dirty="0" smtClean="0">
              <a:latin typeface="Arial" pitchFamily="34" charset="0"/>
              <a:cs typeface="Arial" pitchFamily="34" charset="0"/>
            </a:endParaRPr>
          </a:p>
        </p:txBody>
      </p:sp>
      <p:sp>
        <p:nvSpPr>
          <p:cNvPr id="5" name="Rectangle 4"/>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sp>
        <p:nvSpPr>
          <p:cNvPr id="8"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22</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0600"/>
            <a:ext cx="9144000" cy="5832366"/>
          </a:xfrm>
          <a:prstGeom prst="rect">
            <a:avLst/>
          </a:prstGeom>
        </p:spPr>
        <p:txBody>
          <a:bodyPr wrap="square">
            <a:spAutoFit/>
          </a:bodyPr>
          <a:lstStyle/>
          <a:p>
            <a:pPr>
              <a:spcAft>
                <a:spcPts val="600"/>
              </a:spcAft>
            </a:pPr>
            <a:r>
              <a:rPr lang="vi-VN" sz="2800" b="1" dirty="0" smtClean="0">
                <a:solidFill>
                  <a:srgbClr val="0000FF"/>
                </a:solidFill>
              </a:rPr>
              <a:t>Nguyên lý hoạt động</a:t>
            </a:r>
            <a:r>
              <a:rPr lang="vi-VN" sz="2400" b="1" dirty="0" smtClean="0">
                <a:solidFill>
                  <a:srgbClr val="0000FF"/>
                </a:solidFill>
              </a:rPr>
              <a:t>  </a:t>
            </a:r>
          </a:p>
          <a:p>
            <a:pPr algn="just"/>
            <a:r>
              <a:rPr lang="vi-VN" sz="2000" b="1" dirty="0" smtClean="0"/>
              <a:t>Áp kế kiểu lò xo: </a:t>
            </a:r>
            <a:r>
              <a:rPr lang="vi-VN" sz="2000" dirty="0" smtClean="0"/>
              <a:t>dựa vào sự biến dạng đàn hồi của phần tử lò xo dưới tác dụng của áp suất. Độ biến dạng thường được phóng đại nhờ cơ cấu truyền động phóng đại và chuyển đổi thành tín hiệu truyền đi xa </a:t>
            </a:r>
          </a:p>
          <a:p>
            <a:pPr algn="just"/>
            <a:r>
              <a:rPr lang="vi-VN" sz="2000" b="1" dirty="0" smtClean="0"/>
              <a:t>Áp kế kiểu pittông: </a:t>
            </a:r>
            <a:r>
              <a:rPr lang="vi-VN" sz="2000" dirty="0" smtClean="0"/>
              <a:t>dựa vào nguyên lý tải trọng trực tiếp, áp suất đo được so sánh với áp suất do trọng lượng của pittông và quả cân tạo ra trên tiết diện của pittông đó </a:t>
            </a:r>
          </a:p>
          <a:p>
            <a:pPr algn="just"/>
            <a:r>
              <a:rPr lang="vi-VN" sz="2000" b="1" dirty="0" smtClean="0"/>
              <a:t>Áp kế kiểu chất lỏng: </a:t>
            </a:r>
            <a:r>
              <a:rPr lang="vi-VN" sz="2000" dirty="0" smtClean="0"/>
              <a:t>dựa vào nguyên lý thuỷ tĩnh, áp suất đo được so sánh với suất của cột chất lỏng có chiều cao tương ứng. Ví dụ áp kế thuỷ ngân, áp kế chữ U, áp chân không, áp kế bình hoặc áp kế bình với ống nghiêng có góc nghiêng cố định hay thay đổi,…</a:t>
            </a:r>
          </a:p>
          <a:p>
            <a:pPr algn="just"/>
            <a:r>
              <a:rPr lang="vi-VN" sz="2000" b="1" dirty="0" smtClean="0"/>
              <a:t>Áp kế theo nguyên lý điện: </a:t>
            </a:r>
            <a:r>
              <a:rPr lang="vi-VN" sz="2000" dirty="0" smtClean="0"/>
              <a:t>dựa vào sự thay đổi tính chất điện của các vật liệu dưới tác dụng của áp suất. Áp kế dựa vào sự thay đổi điện trở gọi là áp kế điện trở hay theo tên của loại dây dẫn. Ví dụ áp kế điện trở maganin. Áp kế dùng hiệu ứng áp điện gọi là áp kế điện. Ví dụ muối sec-nhéc, tuamalin, thạch anh</a:t>
            </a:r>
          </a:p>
          <a:p>
            <a:pPr algn="just"/>
            <a:r>
              <a:rPr lang="vi-VN" sz="2000" b="1" dirty="0" smtClean="0"/>
              <a:t>Áp kế liên hợp: </a:t>
            </a:r>
            <a:r>
              <a:rPr lang="vi-VN" sz="2000" dirty="0" smtClean="0"/>
              <a:t>sử dùng kết hợp các nguyên lý khác nhau. Ví dụ: một áp kế vừa làm việc theo nguyên lý cơ, vừa làm việc theo nguyên lý điện</a:t>
            </a:r>
            <a:endParaRPr lang="vi-VN" sz="2000" dirty="0"/>
          </a:p>
        </p:txBody>
      </p:sp>
      <p:sp>
        <p:nvSpPr>
          <p:cNvPr id="6" name="Rectangle 82"/>
          <p:cNvSpPr>
            <a:spLocks noChangeArrowheads="1"/>
          </p:cNvSpPr>
          <p:nvPr/>
        </p:nvSpPr>
        <p:spPr bwMode="auto">
          <a:xfrm>
            <a:off x="0" y="520148"/>
            <a:ext cx="5599610"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2.6.2 Áp kế (gauge, manometer)</a:t>
            </a:r>
            <a:endParaRPr lang="vi-VN" sz="2800" dirty="0" smtClean="0">
              <a:latin typeface="Arial" pitchFamily="34" charset="0"/>
              <a:cs typeface="Arial" pitchFamily="34" charset="0"/>
            </a:endParaRPr>
          </a:p>
        </p:txBody>
      </p:sp>
      <p:sp>
        <p:nvSpPr>
          <p:cNvPr id="5" name="Rectangle 4"/>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sp>
        <p:nvSpPr>
          <p:cNvPr id="8"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23</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031081"/>
            <a:ext cx="9144000" cy="4909036"/>
          </a:xfrm>
          <a:prstGeom prst="rect">
            <a:avLst/>
          </a:prstGeom>
        </p:spPr>
        <p:txBody>
          <a:bodyPr wrap="square">
            <a:spAutoFit/>
          </a:bodyPr>
          <a:lstStyle/>
          <a:p>
            <a:pPr>
              <a:spcAft>
                <a:spcPts val="600"/>
              </a:spcAft>
            </a:pPr>
            <a:r>
              <a:rPr lang="vi-VN" sz="2800" b="1" dirty="0" smtClean="0">
                <a:solidFill>
                  <a:srgbClr val="0000FF"/>
                </a:solidFill>
              </a:rPr>
              <a:t>Theo cấp chính xác </a:t>
            </a:r>
          </a:p>
          <a:p>
            <a:pPr algn="just"/>
            <a:r>
              <a:rPr lang="vi-VN" sz="2000" dirty="0" smtClean="0"/>
              <a:t>Tất cả các phương tiện đo áp suất dùng vào các mục đích khác nhau đều được phân loại theo cấp chính xác. </a:t>
            </a:r>
          </a:p>
          <a:p>
            <a:pPr algn="just"/>
            <a:r>
              <a:rPr lang="vi-VN" sz="2000" b="1" dirty="0" smtClean="0"/>
              <a:t>Đối với áp kế lò xo </a:t>
            </a:r>
            <a:r>
              <a:rPr lang="vi-VN" sz="2000" dirty="0" smtClean="0"/>
              <a:t>hay hiện số, cấp chính xác được ký hiệu bằng một chữ số thập phân tương ứng với độ lớn của giới hạn sai số cho phép biểu thị theo phần trăm giá trị đo lớn nhất, ví dụ: áp kế lò xo cấp chính xác 2,5, phạm vi đo 100 bar thì sai số cho phép là 2,5 bar</a:t>
            </a:r>
          </a:p>
          <a:p>
            <a:pPr algn="just"/>
            <a:r>
              <a:rPr lang="vi-VN" sz="2000" b="1" dirty="0" smtClean="0"/>
              <a:t>Đối với áp kế pittông </a:t>
            </a:r>
            <a:r>
              <a:rPr lang="vi-VN" sz="2000" dirty="0" smtClean="0"/>
              <a:t>hoặc chất lỏng thì sai số này được tính theo phần trăm giá trị tại điểm đo. Ví dụ: áp kế píttông 3DP 50, có phạm vi đo (1-50) bar, cấp chính xác 0,1, sai số cho phép lớn nhất tại điểm đo 15 bar sẽ là 0,015 bar và tại 50 bar là 0,05 bar.</a:t>
            </a:r>
          </a:p>
          <a:p>
            <a:r>
              <a:rPr lang="vi-VN" sz="2000" dirty="0" smtClean="0"/>
              <a:t>Cấp chính xác của các phương tiện đo áp suất được qui định theo hai dãy cấp chính xác sau:</a:t>
            </a:r>
          </a:p>
          <a:p>
            <a:r>
              <a:rPr lang="vi-VN" sz="2000" dirty="0" smtClean="0"/>
              <a:t>0,0005; 0,005; 0,02; 0,05; 0,1; 0,16; 0,20; 0,25; 0,4; 0,5; 1; 1,6; 2,5; 4; 6; và 0,0005; 0,01; 0,02; 0,05; 0,1; 0,2; 0,6; 1; 1,6; 2; 2,5; 4; 6.</a:t>
            </a:r>
            <a:endParaRPr lang="vi-VN" sz="2000" dirty="0"/>
          </a:p>
        </p:txBody>
      </p:sp>
      <p:sp>
        <p:nvSpPr>
          <p:cNvPr id="6" name="Rectangle 82"/>
          <p:cNvSpPr>
            <a:spLocks noChangeArrowheads="1"/>
          </p:cNvSpPr>
          <p:nvPr/>
        </p:nvSpPr>
        <p:spPr bwMode="auto">
          <a:xfrm>
            <a:off x="0" y="520148"/>
            <a:ext cx="5599610"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2.6.2 Áp kế (gauge, manometer)</a:t>
            </a:r>
            <a:endParaRPr lang="vi-VN" sz="2800" dirty="0" smtClean="0">
              <a:latin typeface="Arial" pitchFamily="34" charset="0"/>
              <a:cs typeface="Arial" pitchFamily="34" charset="0"/>
            </a:endParaRPr>
          </a:p>
        </p:txBody>
      </p:sp>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sp>
        <p:nvSpPr>
          <p:cNvPr id="7"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24</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descr="pressure gauge"/>
          <p:cNvPicPr>
            <a:picLocks noChangeAspect="1" noChangeArrowheads="1"/>
          </p:cNvPicPr>
          <p:nvPr/>
        </p:nvPicPr>
        <p:blipFill>
          <a:blip r:embed="rId2" cstate="print"/>
          <a:srcRect/>
          <a:stretch>
            <a:fillRect/>
          </a:stretch>
        </p:blipFill>
        <p:spPr bwMode="auto">
          <a:xfrm>
            <a:off x="381000" y="1219199"/>
            <a:ext cx="8382000" cy="4835769"/>
          </a:xfrm>
          <a:prstGeom prst="rect">
            <a:avLst/>
          </a:prstGeom>
          <a:noFill/>
        </p:spPr>
      </p:pic>
      <p:sp>
        <p:nvSpPr>
          <p:cNvPr id="8" name="Rectangle 82"/>
          <p:cNvSpPr>
            <a:spLocks noChangeArrowheads="1"/>
          </p:cNvSpPr>
          <p:nvPr/>
        </p:nvSpPr>
        <p:spPr bwMode="auto">
          <a:xfrm>
            <a:off x="0" y="520148"/>
            <a:ext cx="7079182"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2.6.2 Áp kế (gauge, manometer): cấu tạo</a:t>
            </a:r>
            <a:endParaRPr lang="vi-VN" sz="2800" dirty="0" smtClean="0">
              <a:latin typeface="Arial" pitchFamily="34" charset="0"/>
              <a:cs typeface="Arial" pitchFamily="34" charset="0"/>
            </a:endParaRPr>
          </a:p>
        </p:txBody>
      </p:sp>
      <p:sp>
        <p:nvSpPr>
          <p:cNvPr id="9" name="Rectangle 8"/>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sp>
        <p:nvSpPr>
          <p:cNvPr id="6"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25</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l="2439" t="6612" r="6098" b="7782"/>
          <a:stretch>
            <a:fillRect/>
          </a:stretch>
        </p:blipFill>
        <p:spPr bwMode="auto">
          <a:xfrm>
            <a:off x="0" y="1600200"/>
            <a:ext cx="4502727" cy="1981200"/>
          </a:xfrm>
          <a:prstGeom prst="rect">
            <a:avLst/>
          </a:prstGeom>
          <a:noFill/>
          <a:ln w="9525">
            <a:noFill/>
            <a:miter lim="800000"/>
            <a:headEnd/>
            <a:tailEnd/>
          </a:ln>
        </p:spPr>
      </p:pic>
      <p:pic>
        <p:nvPicPr>
          <p:cNvPr id="84994" name="Picture 2"/>
          <p:cNvPicPr>
            <a:picLocks noChangeAspect="1" noChangeArrowheads="1"/>
          </p:cNvPicPr>
          <p:nvPr/>
        </p:nvPicPr>
        <p:blipFill>
          <a:blip r:embed="rId3" cstate="print"/>
          <a:srcRect r="8756"/>
          <a:stretch>
            <a:fillRect/>
          </a:stretch>
        </p:blipFill>
        <p:spPr bwMode="auto">
          <a:xfrm>
            <a:off x="0" y="3657600"/>
            <a:ext cx="4495800" cy="2085019"/>
          </a:xfrm>
          <a:prstGeom prst="rect">
            <a:avLst/>
          </a:prstGeom>
          <a:noFill/>
          <a:ln w="9525">
            <a:noFill/>
            <a:miter lim="800000"/>
            <a:headEnd/>
            <a:tailEnd/>
          </a:ln>
        </p:spPr>
      </p:pic>
      <p:sp>
        <p:nvSpPr>
          <p:cNvPr id="5" name="Rectangle 82"/>
          <p:cNvSpPr>
            <a:spLocks noChangeArrowheads="1"/>
          </p:cNvSpPr>
          <p:nvPr/>
        </p:nvSpPr>
        <p:spPr bwMode="auto">
          <a:xfrm>
            <a:off x="0" y="1153180"/>
            <a:ext cx="5484835"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t>Áp kế chữ U </a:t>
            </a:r>
            <a:r>
              <a:rPr lang="vi-VN" sz="2800" dirty="0" smtClean="0"/>
              <a:t>(</a:t>
            </a:r>
            <a:r>
              <a:rPr lang="en-US" sz="2800" dirty="0" smtClean="0"/>
              <a:t>U-</a:t>
            </a:r>
            <a:r>
              <a:rPr lang="vi-VN" sz="2800" dirty="0" smtClean="0"/>
              <a:t>tube</a:t>
            </a:r>
            <a:r>
              <a:rPr lang="en-US" sz="2800" dirty="0" smtClean="0"/>
              <a:t> manometer</a:t>
            </a:r>
            <a:r>
              <a:rPr lang="vi-VN" sz="2800" dirty="0" smtClean="0">
                <a:cs typeface="Arial" pitchFamily="34" charset="0"/>
              </a:rPr>
              <a:t>)</a:t>
            </a:r>
          </a:p>
        </p:txBody>
      </p:sp>
      <p:sp>
        <p:nvSpPr>
          <p:cNvPr id="7" name="Rectangle 82"/>
          <p:cNvSpPr>
            <a:spLocks noChangeArrowheads="1"/>
          </p:cNvSpPr>
          <p:nvPr/>
        </p:nvSpPr>
        <p:spPr bwMode="auto">
          <a:xfrm>
            <a:off x="0" y="520148"/>
            <a:ext cx="7079182"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2.6.2 Áp kế (gauge, manometer): cấu tạo</a:t>
            </a:r>
            <a:endParaRPr lang="vi-VN" sz="2800" dirty="0" smtClean="0">
              <a:latin typeface="Arial" pitchFamily="34" charset="0"/>
              <a:cs typeface="Arial" pitchFamily="34" charset="0"/>
            </a:endParaRPr>
          </a:p>
        </p:txBody>
      </p:sp>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pic>
        <p:nvPicPr>
          <p:cNvPr id="105474" name="Picture 2" descr="http://img.alibaba.com/photo/12248496/U_Tube_Absolute_Pressure_Manometer.jpg"/>
          <p:cNvPicPr>
            <a:picLocks noChangeAspect="1" noChangeArrowheads="1"/>
          </p:cNvPicPr>
          <p:nvPr/>
        </p:nvPicPr>
        <p:blipFill>
          <a:blip r:embed="rId4" cstate="print"/>
          <a:srcRect/>
          <a:stretch>
            <a:fillRect/>
          </a:stretch>
        </p:blipFill>
        <p:spPr bwMode="auto">
          <a:xfrm>
            <a:off x="7175750" y="2514600"/>
            <a:ext cx="1968250" cy="3962400"/>
          </a:xfrm>
          <a:prstGeom prst="rect">
            <a:avLst/>
          </a:prstGeom>
          <a:noFill/>
        </p:spPr>
      </p:pic>
      <p:pic>
        <p:nvPicPr>
          <p:cNvPr id="122882" name="Picture 2" descr="fig. 3. absolute pressure gage measures vacuum as the difference in mercury level in its two legs."/>
          <p:cNvPicPr>
            <a:picLocks noChangeAspect="1" noChangeArrowheads="1"/>
          </p:cNvPicPr>
          <p:nvPr/>
        </p:nvPicPr>
        <p:blipFill>
          <a:blip r:embed="rId5" cstate="print"/>
          <a:srcRect l="3153" t="5714" r="5419"/>
          <a:stretch>
            <a:fillRect/>
          </a:stretch>
        </p:blipFill>
        <p:spPr bwMode="auto">
          <a:xfrm>
            <a:off x="4495800" y="2514600"/>
            <a:ext cx="2094344" cy="2383221"/>
          </a:xfrm>
          <a:prstGeom prst="rect">
            <a:avLst/>
          </a:prstGeom>
          <a:noFill/>
        </p:spPr>
      </p:pic>
      <p:pic>
        <p:nvPicPr>
          <p:cNvPr id="122886" name="Picture 6" descr="http://www.elstergasdepot.com/media/catalog/category/10aa25_lg_1.JPG"/>
          <p:cNvPicPr>
            <a:picLocks noChangeAspect="1" noChangeArrowheads="1"/>
          </p:cNvPicPr>
          <p:nvPr/>
        </p:nvPicPr>
        <p:blipFill>
          <a:blip r:embed="rId6" cstate="print"/>
          <a:srcRect l="37029" r="42857"/>
          <a:stretch>
            <a:fillRect/>
          </a:stretch>
        </p:blipFill>
        <p:spPr bwMode="auto">
          <a:xfrm>
            <a:off x="6629400" y="1676400"/>
            <a:ext cx="838200" cy="4167188"/>
          </a:xfrm>
          <a:prstGeom prst="rect">
            <a:avLst/>
          </a:prstGeom>
          <a:noFill/>
        </p:spPr>
      </p:pic>
      <p:sp>
        <p:nvSpPr>
          <p:cNvPr id="12"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26</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
        <p:nvSpPr>
          <p:cNvPr id="13" name="Rectangle 12"/>
          <p:cNvSpPr/>
          <p:nvPr/>
        </p:nvSpPr>
        <p:spPr>
          <a:xfrm>
            <a:off x="-76200" y="6324600"/>
            <a:ext cx="8869736" cy="400110"/>
          </a:xfrm>
          <a:prstGeom prst="rect">
            <a:avLst/>
          </a:prstGeom>
        </p:spPr>
        <p:txBody>
          <a:bodyPr wrap="none">
            <a:spAutoFit/>
          </a:bodyPr>
          <a:lstStyle/>
          <a:p>
            <a:r>
              <a:rPr lang="en-US" sz="2000" dirty="0" smtClean="0">
                <a:latin typeface="Arial" pitchFamily="34" charset="0"/>
                <a:cs typeface="Arial" pitchFamily="34" charset="0"/>
              </a:rPr>
              <a:t>The U-</a:t>
            </a:r>
            <a:r>
              <a:rPr lang="vi-VN" sz="2000" dirty="0" smtClean="0">
                <a:latin typeface="Arial" pitchFamily="34" charset="0"/>
                <a:cs typeface="Arial" pitchFamily="34" charset="0"/>
              </a:rPr>
              <a:t>tube</a:t>
            </a:r>
            <a:r>
              <a:rPr lang="en-US" sz="2000" dirty="0" smtClean="0">
                <a:latin typeface="Arial" pitchFamily="34" charset="0"/>
                <a:cs typeface="Arial" pitchFamily="34" charset="0"/>
              </a:rPr>
              <a:t> manometer has been used to measure gas pressure since 1661.</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6" name="Picture 8" descr="http://www.maxprocorp.com/client_images/catalog19940/pages/images/Gauge.JPG"/>
          <p:cNvPicPr>
            <a:picLocks noChangeAspect="1" noChangeArrowheads="1"/>
          </p:cNvPicPr>
          <p:nvPr/>
        </p:nvPicPr>
        <p:blipFill>
          <a:blip r:embed="rId2" cstate="print"/>
          <a:srcRect/>
          <a:stretch>
            <a:fillRect/>
          </a:stretch>
        </p:blipFill>
        <p:spPr bwMode="auto">
          <a:xfrm>
            <a:off x="228600" y="1202404"/>
            <a:ext cx="2209800" cy="2759996"/>
          </a:xfrm>
          <a:prstGeom prst="rect">
            <a:avLst/>
          </a:prstGeom>
          <a:noFill/>
        </p:spPr>
      </p:pic>
      <p:sp>
        <p:nvSpPr>
          <p:cNvPr id="45" name="Rectangle 44"/>
          <p:cNvSpPr/>
          <p:nvPr/>
        </p:nvSpPr>
        <p:spPr>
          <a:xfrm>
            <a:off x="13252" y="5334000"/>
            <a:ext cx="1540564"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p:cNvPicPr>
            <a:picLocks noChangeAspect="1" noChangeArrowheads="1"/>
          </p:cNvPicPr>
          <p:nvPr/>
        </p:nvPicPr>
        <p:blipFill>
          <a:blip r:embed="rId3" cstate="print"/>
          <a:srcRect l="4521" b="10811"/>
          <a:stretch>
            <a:fillRect/>
          </a:stretch>
        </p:blipFill>
        <p:spPr bwMode="auto">
          <a:xfrm>
            <a:off x="6553200" y="1219201"/>
            <a:ext cx="2590799" cy="2514599"/>
          </a:xfrm>
          <a:prstGeom prst="rect">
            <a:avLst/>
          </a:prstGeom>
          <a:noFill/>
          <a:ln w="9525">
            <a:noFill/>
            <a:miter lim="800000"/>
            <a:headEnd/>
            <a:tailEnd/>
          </a:ln>
        </p:spPr>
      </p:pic>
      <p:pic>
        <p:nvPicPr>
          <p:cNvPr id="50" name="Picture 5"/>
          <p:cNvPicPr>
            <a:picLocks noChangeAspect="1" noChangeArrowheads="1"/>
          </p:cNvPicPr>
          <p:nvPr/>
        </p:nvPicPr>
        <p:blipFill>
          <a:blip r:embed="rId4" cstate="print"/>
          <a:srcRect b="9142"/>
          <a:stretch>
            <a:fillRect/>
          </a:stretch>
        </p:blipFill>
        <p:spPr bwMode="auto">
          <a:xfrm>
            <a:off x="6629400" y="3828621"/>
            <a:ext cx="2133600" cy="3029379"/>
          </a:xfrm>
          <a:prstGeom prst="rect">
            <a:avLst/>
          </a:prstGeom>
          <a:noFill/>
          <a:ln w="9525">
            <a:noFill/>
            <a:miter lim="800000"/>
            <a:headEnd/>
            <a:tailEnd/>
          </a:ln>
        </p:spPr>
      </p:pic>
      <p:grpSp>
        <p:nvGrpSpPr>
          <p:cNvPr id="20" name="Group 19"/>
          <p:cNvGrpSpPr/>
          <p:nvPr/>
        </p:nvGrpSpPr>
        <p:grpSpPr>
          <a:xfrm>
            <a:off x="3810000" y="1143000"/>
            <a:ext cx="2223655" cy="2743200"/>
            <a:chOff x="4253345" y="990600"/>
            <a:chExt cx="2223655" cy="2743200"/>
          </a:xfrm>
        </p:grpSpPr>
        <p:pic>
          <p:nvPicPr>
            <p:cNvPr id="68610" name="Picture 2"/>
            <p:cNvPicPr>
              <a:picLocks noChangeAspect="1" noChangeArrowheads="1"/>
            </p:cNvPicPr>
            <p:nvPr/>
          </p:nvPicPr>
          <p:blipFill>
            <a:blip r:embed="rId5" cstate="print"/>
            <a:srcRect l="66521" r="802" b="47694"/>
            <a:stretch>
              <a:fillRect/>
            </a:stretch>
          </p:blipFill>
          <p:spPr bwMode="auto">
            <a:xfrm>
              <a:off x="4343400" y="990600"/>
              <a:ext cx="2133600" cy="2743200"/>
            </a:xfrm>
            <a:prstGeom prst="rect">
              <a:avLst/>
            </a:prstGeom>
            <a:noFill/>
            <a:ln w="9525">
              <a:noFill/>
              <a:miter lim="800000"/>
              <a:headEnd/>
              <a:tailEnd/>
            </a:ln>
            <a:effectLst/>
          </p:spPr>
        </p:pic>
        <p:sp>
          <p:nvSpPr>
            <p:cNvPr id="16" name="Rectangle 15"/>
            <p:cNvSpPr/>
            <p:nvPr/>
          </p:nvSpPr>
          <p:spPr>
            <a:xfrm>
              <a:off x="4253345" y="3200400"/>
              <a:ext cx="928255"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p:cNvPicPr>
            <a:picLocks noChangeAspect="1" noChangeArrowheads="1"/>
          </p:cNvPicPr>
          <p:nvPr/>
        </p:nvPicPr>
        <p:blipFill>
          <a:blip r:embed="rId5" cstate="print"/>
          <a:srcRect l="40846" t="24700" r="39314" b="62223"/>
          <a:stretch>
            <a:fillRect/>
          </a:stretch>
        </p:blipFill>
        <p:spPr bwMode="auto">
          <a:xfrm>
            <a:off x="2590800" y="1981200"/>
            <a:ext cx="1295400" cy="685800"/>
          </a:xfrm>
          <a:prstGeom prst="rect">
            <a:avLst/>
          </a:prstGeom>
          <a:noFill/>
          <a:ln w="9525">
            <a:noFill/>
            <a:miter lim="800000"/>
            <a:headEnd/>
            <a:tailEnd/>
          </a:ln>
          <a:effectLst/>
        </p:spPr>
      </p:pic>
      <p:pic>
        <p:nvPicPr>
          <p:cNvPr id="104452" name="Picture 4" descr="http://www.poolcenter.com/images/vacuum-gauge-bottom-metal.jpg"/>
          <p:cNvPicPr>
            <a:picLocks noChangeAspect="1" noChangeArrowheads="1"/>
          </p:cNvPicPr>
          <p:nvPr/>
        </p:nvPicPr>
        <p:blipFill>
          <a:blip r:embed="rId6" cstate="print"/>
          <a:srcRect t="4426"/>
          <a:stretch>
            <a:fillRect/>
          </a:stretch>
        </p:blipFill>
        <p:spPr bwMode="auto">
          <a:xfrm>
            <a:off x="0" y="4051300"/>
            <a:ext cx="2590800" cy="2806700"/>
          </a:xfrm>
          <a:prstGeom prst="rect">
            <a:avLst/>
          </a:prstGeom>
          <a:noFill/>
        </p:spPr>
      </p:pic>
      <p:pic>
        <p:nvPicPr>
          <p:cNvPr id="104454" name="Picture 6" descr="http://www.poolcenter.com/images/H7022-vacuum-pressure-gauge-back-mount.jpg"/>
          <p:cNvPicPr>
            <a:picLocks noChangeAspect="1" noChangeArrowheads="1"/>
          </p:cNvPicPr>
          <p:nvPr/>
        </p:nvPicPr>
        <p:blipFill>
          <a:blip r:embed="rId7" cstate="print"/>
          <a:srcRect t="5501" b="4109"/>
          <a:stretch>
            <a:fillRect/>
          </a:stretch>
        </p:blipFill>
        <p:spPr bwMode="auto">
          <a:xfrm>
            <a:off x="3429000" y="3803225"/>
            <a:ext cx="3124200" cy="3054774"/>
          </a:xfrm>
          <a:prstGeom prst="rect">
            <a:avLst/>
          </a:prstGeom>
          <a:noFill/>
        </p:spPr>
      </p:pic>
      <p:sp>
        <p:nvSpPr>
          <p:cNvPr id="21" name="Rectangle 20"/>
          <p:cNvSpPr/>
          <p:nvPr/>
        </p:nvSpPr>
        <p:spPr>
          <a:xfrm>
            <a:off x="3276600" y="6400800"/>
            <a:ext cx="3459601" cy="461665"/>
          </a:xfrm>
          <a:prstGeom prst="rect">
            <a:avLst/>
          </a:prstGeom>
        </p:spPr>
        <p:txBody>
          <a:bodyPr wrap="none">
            <a:spAutoFit/>
          </a:bodyPr>
          <a:lstStyle/>
          <a:p>
            <a:r>
              <a:rPr lang="en-US" sz="2400" b="1" dirty="0" smtClean="0">
                <a:solidFill>
                  <a:srgbClr val="FF0000"/>
                </a:solidFill>
              </a:rPr>
              <a:t>Vacuum/ Pressure Gauge </a:t>
            </a:r>
            <a:endParaRPr lang="en-US" sz="2400" dirty="0">
              <a:solidFill>
                <a:srgbClr val="FF0000"/>
              </a:solidFill>
            </a:endParaRPr>
          </a:p>
        </p:txBody>
      </p:sp>
      <p:sp>
        <p:nvSpPr>
          <p:cNvPr id="22" name="Rectangle 21"/>
          <p:cNvSpPr/>
          <p:nvPr/>
        </p:nvSpPr>
        <p:spPr>
          <a:xfrm>
            <a:off x="381000" y="3576935"/>
            <a:ext cx="2231060" cy="461665"/>
          </a:xfrm>
          <a:prstGeom prst="rect">
            <a:avLst/>
          </a:prstGeom>
        </p:spPr>
        <p:txBody>
          <a:bodyPr wrap="none">
            <a:spAutoFit/>
          </a:bodyPr>
          <a:lstStyle/>
          <a:p>
            <a:r>
              <a:rPr lang="en-US" sz="2400" b="1" dirty="0" smtClean="0"/>
              <a:t>Pressure Gauge </a:t>
            </a:r>
            <a:endParaRPr lang="en-US" sz="2400" dirty="0"/>
          </a:p>
        </p:txBody>
      </p:sp>
      <p:sp>
        <p:nvSpPr>
          <p:cNvPr id="23" name="Rectangle 22"/>
          <p:cNvSpPr/>
          <p:nvPr/>
        </p:nvSpPr>
        <p:spPr>
          <a:xfrm>
            <a:off x="430721" y="6428510"/>
            <a:ext cx="2160079" cy="461665"/>
          </a:xfrm>
          <a:prstGeom prst="rect">
            <a:avLst/>
          </a:prstGeom>
        </p:spPr>
        <p:txBody>
          <a:bodyPr wrap="none">
            <a:spAutoFit/>
          </a:bodyPr>
          <a:lstStyle/>
          <a:p>
            <a:r>
              <a:rPr lang="en-US" sz="2400" b="1" dirty="0" smtClean="0">
                <a:solidFill>
                  <a:srgbClr val="00B0F0"/>
                </a:solidFill>
              </a:rPr>
              <a:t>Vacuum Gauge </a:t>
            </a:r>
            <a:endParaRPr lang="en-US" sz="2400" dirty="0">
              <a:solidFill>
                <a:srgbClr val="00B0F0"/>
              </a:solidFill>
            </a:endParaRPr>
          </a:p>
        </p:txBody>
      </p:sp>
      <p:sp>
        <p:nvSpPr>
          <p:cNvPr id="17" name="Rectangle 82"/>
          <p:cNvSpPr>
            <a:spLocks noChangeArrowheads="1"/>
          </p:cNvSpPr>
          <p:nvPr/>
        </p:nvSpPr>
        <p:spPr bwMode="auto">
          <a:xfrm>
            <a:off x="0" y="848380"/>
            <a:ext cx="6803466"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t>Áp kế lò xo </a:t>
            </a:r>
            <a:r>
              <a:rPr lang="vi-VN" sz="2800" dirty="0" smtClean="0"/>
              <a:t>(Bourdon/spring manometer</a:t>
            </a:r>
            <a:r>
              <a:rPr lang="vi-VN" sz="2800" dirty="0" smtClean="0">
                <a:cs typeface="Arial" pitchFamily="34" charset="0"/>
              </a:rPr>
              <a:t>)</a:t>
            </a:r>
          </a:p>
        </p:txBody>
      </p:sp>
      <p:sp>
        <p:nvSpPr>
          <p:cNvPr id="18" name="Rectangle 82"/>
          <p:cNvSpPr>
            <a:spLocks noChangeArrowheads="1"/>
          </p:cNvSpPr>
          <p:nvPr/>
        </p:nvSpPr>
        <p:spPr bwMode="auto">
          <a:xfrm>
            <a:off x="0" y="436420"/>
            <a:ext cx="7079182"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2.6.2 Áp kế (gauge, manometer): cấu tạo</a:t>
            </a:r>
            <a:endParaRPr lang="vi-VN" sz="2800" dirty="0" smtClean="0">
              <a:latin typeface="Arial" pitchFamily="34" charset="0"/>
              <a:cs typeface="Arial" pitchFamily="34" charset="0"/>
            </a:endParaRPr>
          </a:p>
        </p:txBody>
      </p:sp>
      <p:sp>
        <p:nvSpPr>
          <p:cNvPr id="24" name="Rectangle 23"/>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sp>
        <p:nvSpPr>
          <p:cNvPr id="26"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27</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http://www.pumpfundamentals.com/images/fig%203-1.gif"/>
          <p:cNvPicPr>
            <a:picLocks noChangeAspect="1" noChangeArrowheads="1" noCrop="1"/>
          </p:cNvPicPr>
          <p:nvPr/>
        </p:nvPicPr>
        <p:blipFill>
          <a:blip r:embed="rId2" cstate="print"/>
          <a:srcRect/>
          <a:stretch>
            <a:fillRect/>
          </a:stretch>
        </p:blipFill>
        <p:spPr bwMode="auto">
          <a:xfrm>
            <a:off x="762000" y="1224188"/>
            <a:ext cx="7421232" cy="5100412"/>
          </a:xfrm>
          <a:prstGeom prst="rect">
            <a:avLst/>
          </a:prstGeom>
          <a:noFill/>
        </p:spPr>
      </p:pic>
      <p:sp>
        <p:nvSpPr>
          <p:cNvPr id="3" name="Rectangle 82"/>
          <p:cNvSpPr>
            <a:spLocks noChangeArrowheads="1"/>
          </p:cNvSpPr>
          <p:nvPr/>
        </p:nvSpPr>
        <p:spPr bwMode="auto">
          <a:xfrm>
            <a:off x="0" y="491840"/>
            <a:ext cx="7079182"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solidFill>
                  <a:srgbClr val="00CC00"/>
                </a:solidFill>
                <a:latin typeface="Arial" pitchFamily="34" charset="0"/>
                <a:cs typeface="Arial" pitchFamily="34" charset="0"/>
              </a:rPr>
              <a:t>2.6.2 Áp kế (gauge, manometer): cấu tạo</a:t>
            </a:r>
            <a:endParaRPr lang="vi-VN" sz="2800" dirty="0" smtClean="0">
              <a:latin typeface="Arial" pitchFamily="34" charset="0"/>
              <a:cs typeface="Arial" pitchFamily="34" charset="0"/>
            </a:endParaRPr>
          </a:p>
        </p:txBody>
      </p:sp>
      <p:sp>
        <p:nvSpPr>
          <p:cNvPr id="4" name="Rectangle 3"/>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2.6 Áp suất và áp kế (pressure and manometer)</a:t>
            </a:r>
            <a:endParaRPr lang="en-US" sz="3000" b="1" dirty="0" smtClean="0">
              <a:solidFill>
                <a:srgbClr val="0000FF"/>
              </a:solidFill>
              <a:latin typeface="Arial" pitchFamily="34" charset="0"/>
              <a:cs typeface="Arial" pitchFamily="34" charset="0"/>
            </a:endParaRPr>
          </a:p>
        </p:txBody>
      </p:sp>
      <p:sp>
        <p:nvSpPr>
          <p:cNvPr id="6"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28</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p:cNvPicPr>
            <a:picLocks noChangeAspect="1" noChangeArrowheads="1"/>
          </p:cNvPicPr>
          <p:nvPr/>
        </p:nvPicPr>
        <p:blipFill>
          <a:blip r:embed="rId2" cstate="print"/>
          <a:srcRect r="2319"/>
          <a:stretch>
            <a:fillRect/>
          </a:stretch>
        </p:blipFill>
        <p:spPr bwMode="auto">
          <a:xfrm>
            <a:off x="152400" y="1905000"/>
            <a:ext cx="5029200" cy="4648200"/>
          </a:xfrm>
          <a:prstGeom prst="rect">
            <a:avLst/>
          </a:prstGeom>
          <a:noFill/>
          <a:ln w="9525">
            <a:noFill/>
            <a:miter lim="800000"/>
            <a:headEnd/>
            <a:tailEnd/>
          </a:ln>
        </p:spPr>
      </p:pic>
      <p:sp>
        <p:nvSpPr>
          <p:cNvPr id="7" name="Rectangle 6"/>
          <p:cNvSpPr/>
          <p:nvPr/>
        </p:nvSpPr>
        <p:spPr>
          <a:xfrm>
            <a:off x="5257800" y="2057400"/>
            <a:ext cx="3810000" cy="3046988"/>
          </a:xfrm>
          <a:prstGeom prst="rect">
            <a:avLst/>
          </a:prstGeom>
        </p:spPr>
        <p:txBody>
          <a:bodyPr wrap="square">
            <a:spAutoFit/>
          </a:bodyPr>
          <a:lstStyle/>
          <a:p>
            <a:pPr algn="just"/>
            <a:r>
              <a:rPr lang="vi-VN" sz="2400" b="1" dirty="0" smtClean="0"/>
              <a:t>Lực thủy tĩnh hình thành hệ thống các lực song song tác dụng lên thành phẳng bình chứa, có độ lớn thay đổi theo độ nhúng sâu. Cần xác định độ lớn tổng lực và vị trí đặt lực.</a:t>
            </a:r>
          </a:p>
        </p:txBody>
      </p:sp>
      <p:sp>
        <p:nvSpPr>
          <p:cNvPr id="6" name="Rectangle 82"/>
          <p:cNvSpPr>
            <a:spLocks noChangeArrowheads="1"/>
          </p:cNvSpPr>
          <p:nvPr/>
        </p:nvSpPr>
        <p:spPr bwMode="auto">
          <a:xfrm>
            <a:off x="0" y="1000780"/>
            <a:ext cx="7515199"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t>2.7.1 Lực thủy tĩnh tác dụng lên mặt phẳng</a:t>
            </a:r>
            <a:endParaRPr lang="vi-VN" sz="2800" dirty="0" smtClean="0">
              <a:cs typeface="Arial" pitchFamily="34" charset="0"/>
            </a:endParaRPr>
          </a:p>
        </p:txBody>
      </p:sp>
      <p:sp>
        <p:nvSpPr>
          <p:cNvPr id="8" name="Rectangle 7"/>
          <p:cNvSpPr/>
          <p:nvPr/>
        </p:nvSpPr>
        <p:spPr>
          <a:xfrm>
            <a:off x="0" y="0"/>
            <a:ext cx="914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2.7 Lực thủy tĩnh và định luật Archimeds</a:t>
            </a:r>
          </a:p>
          <a:p>
            <a:r>
              <a:rPr lang="vi-VN" sz="2000" b="1" dirty="0" smtClean="0">
                <a:solidFill>
                  <a:srgbClr val="0000FF"/>
                </a:solidFill>
                <a:latin typeface="Arial" pitchFamily="34" charset="0"/>
                <a:cs typeface="Arial" pitchFamily="34" charset="0"/>
              </a:rPr>
              <a:t>      (Hydrostatic forces and Archimeds’ princible)</a:t>
            </a:r>
            <a:endParaRPr lang="en-US" sz="2000" b="1" dirty="0" smtClean="0">
              <a:solidFill>
                <a:srgbClr val="0000FF"/>
              </a:solidFill>
              <a:latin typeface="Arial" pitchFamily="34" charset="0"/>
              <a:cs typeface="Arial" pitchFamily="34" charset="0"/>
            </a:endParaRPr>
          </a:p>
        </p:txBody>
      </p:sp>
      <p:sp>
        <p:nvSpPr>
          <p:cNvPr id="10"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29</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8200"/>
            <a:ext cx="5638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chemeClr val="tx1"/>
                </a:solidFill>
                <a:latin typeface="Arial" pitchFamily="34" charset="0"/>
                <a:cs typeface="Arial" pitchFamily="34" charset="0"/>
              </a:rPr>
              <a:t>Các tác dụng lên </a:t>
            </a:r>
            <a:r>
              <a:rPr lang="en-US" sz="3200" b="1" dirty="0" err="1" smtClean="0">
                <a:solidFill>
                  <a:schemeClr val="tx1"/>
                </a:solidFill>
                <a:latin typeface="Arial" pitchFamily="34" charset="0"/>
                <a:cs typeface="Arial" pitchFamily="34" charset="0"/>
              </a:rPr>
              <a:t>lưu</a:t>
            </a:r>
            <a:r>
              <a:rPr lang="en-US" sz="3200" b="1" dirty="0" smtClean="0">
                <a:solidFill>
                  <a:schemeClr val="tx1"/>
                </a:solidFill>
                <a:latin typeface="Arial" pitchFamily="34" charset="0"/>
                <a:cs typeface="Arial" pitchFamily="34" charset="0"/>
              </a:rPr>
              <a:t> </a:t>
            </a:r>
            <a:r>
              <a:rPr lang="en-US" sz="3200" b="1" dirty="0" err="1" smtClean="0">
                <a:solidFill>
                  <a:schemeClr val="tx1"/>
                </a:solidFill>
                <a:latin typeface="Arial" pitchFamily="34" charset="0"/>
                <a:cs typeface="Arial" pitchFamily="34" charset="0"/>
              </a:rPr>
              <a:t>chất</a:t>
            </a:r>
            <a:endParaRPr lang="en-US" sz="3200" b="1" dirty="0">
              <a:solidFill>
                <a:schemeClr val="tx1"/>
              </a:solidFill>
              <a:latin typeface="Arial" pitchFamily="34" charset="0"/>
              <a:cs typeface="Arial" pitchFamily="34" charset="0"/>
            </a:endParaRPr>
          </a:p>
        </p:txBody>
      </p:sp>
      <p:sp>
        <p:nvSpPr>
          <p:cNvPr id="16" name="Rectangle 15"/>
          <p:cNvSpPr/>
          <p:nvPr/>
        </p:nvSpPr>
        <p:spPr>
          <a:xfrm>
            <a:off x="304800" y="1600200"/>
            <a:ext cx="6781800" cy="461665"/>
          </a:xfrm>
          <a:prstGeom prst="rect">
            <a:avLst/>
          </a:prstGeom>
        </p:spPr>
        <p:txBody>
          <a:bodyPr wrap="square">
            <a:spAutoFit/>
          </a:bodyPr>
          <a:lstStyle/>
          <a:p>
            <a:pPr algn="just"/>
            <a:r>
              <a:rPr lang="vi-VN" sz="2400" b="1" dirty="0" smtClean="0">
                <a:solidFill>
                  <a:srgbClr val="0000CC"/>
                </a:solidFill>
                <a:latin typeface="Arial" pitchFamily="34" charset="0"/>
                <a:cs typeface="Arial" pitchFamily="34" charset="0"/>
              </a:rPr>
              <a:t>a. Lực khối: </a:t>
            </a:r>
            <a:r>
              <a:rPr lang="vi-VN" sz="2400" dirty="0" smtClean="0">
                <a:latin typeface="Arial" pitchFamily="34" charset="0"/>
                <a:cs typeface="Arial" pitchFamily="34" charset="0"/>
              </a:rPr>
              <a:t>tỉ lệ với khối lượng lưu chất </a:t>
            </a:r>
            <a:endParaRPr lang="en-US" sz="2400" dirty="0">
              <a:latin typeface="Arial" pitchFamily="34" charset="0"/>
              <a:cs typeface="Arial" pitchFamily="34" charset="0"/>
            </a:endParaRPr>
          </a:p>
        </p:txBody>
      </p:sp>
      <p:sp>
        <p:nvSpPr>
          <p:cNvPr id="18" name="Rectangle 17"/>
          <p:cNvSpPr/>
          <p:nvPr/>
        </p:nvSpPr>
        <p:spPr>
          <a:xfrm>
            <a:off x="866172" y="2155924"/>
            <a:ext cx="2320507" cy="461665"/>
          </a:xfrm>
          <a:prstGeom prst="rect">
            <a:avLst/>
          </a:prstGeom>
        </p:spPr>
        <p:txBody>
          <a:bodyPr wrap="none">
            <a:spAutoFit/>
          </a:bodyPr>
          <a:lstStyle/>
          <a:p>
            <a:pPr>
              <a:buFont typeface="Arial" pitchFamily="34" charset="0"/>
              <a:buChar char="•"/>
            </a:pPr>
            <a:r>
              <a:rPr lang="vi-VN" sz="2400" b="1" dirty="0" smtClean="0">
                <a:solidFill>
                  <a:srgbClr val="0000CC"/>
                </a:solidFill>
                <a:latin typeface="Arial" pitchFamily="34" charset="0"/>
                <a:cs typeface="Arial" pitchFamily="34" charset="0"/>
              </a:rPr>
              <a:t> Trọng lượng:</a:t>
            </a:r>
            <a:endParaRPr lang="en-US" sz="2400" dirty="0">
              <a:latin typeface="Arial" pitchFamily="34" charset="0"/>
              <a:cs typeface="Arial" pitchFamily="34" charset="0"/>
            </a:endParaRPr>
          </a:p>
        </p:txBody>
      </p:sp>
      <p:graphicFrame>
        <p:nvGraphicFramePr>
          <p:cNvPr id="35842" name="Object 2"/>
          <p:cNvGraphicFramePr>
            <a:graphicFrameLocks noChangeAspect="1"/>
          </p:cNvGraphicFramePr>
          <p:nvPr/>
        </p:nvGraphicFramePr>
        <p:xfrm>
          <a:off x="3962400" y="2148595"/>
          <a:ext cx="1295399" cy="518405"/>
        </p:xfrm>
        <a:graphic>
          <a:graphicData uri="http://schemas.openxmlformats.org/presentationml/2006/ole">
            <mc:AlternateContent xmlns:mc="http://schemas.openxmlformats.org/markup-compatibility/2006">
              <mc:Choice xmlns:v="urn:schemas-microsoft-com:vml" Requires="v">
                <p:oleObj spid="_x0000_s35899" name="Equation" r:id="rId3" imgW="507960" imgH="203040" progId="Equation.3">
                  <p:embed/>
                </p:oleObj>
              </mc:Choice>
              <mc:Fallback>
                <p:oleObj name="Equation" r:id="rId3" imgW="5079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148595"/>
                        <a:ext cx="1295399" cy="518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866172" y="2774556"/>
            <a:ext cx="3157275" cy="461665"/>
          </a:xfrm>
          <a:prstGeom prst="rect">
            <a:avLst/>
          </a:prstGeom>
        </p:spPr>
        <p:txBody>
          <a:bodyPr wrap="none">
            <a:spAutoFit/>
          </a:bodyPr>
          <a:lstStyle/>
          <a:p>
            <a:pPr>
              <a:buFont typeface="Arial" pitchFamily="34" charset="0"/>
              <a:buChar char="•"/>
            </a:pPr>
            <a:r>
              <a:rPr lang="vi-VN" sz="2400" b="1" dirty="0" smtClean="0">
                <a:solidFill>
                  <a:srgbClr val="0000CC"/>
                </a:solidFill>
                <a:latin typeface="Arial" pitchFamily="34" charset="0"/>
                <a:cs typeface="Arial" pitchFamily="34" charset="0"/>
              </a:rPr>
              <a:t> Trọng lượng riêng:</a:t>
            </a:r>
            <a:endParaRPr lang="en-US" sz="2400" dirty="0">
              <a:latin typeface="Arial" pitchFamily="34" charset="0"/>
              <a:cs typeface="Arial" pitchFamily="34" charset="0"/>
            </a:endParaRPr>
          </a:p>
        </p:txBody>
      </p:sp>
      <p:graphicFrame>
        <p:nvGraphicFramePr>
          <p:cNvPr id="35843" name="Object 3"/>
          <p:cNvGraphicFramePr>
            <a:graphicFrameLocks noChangeAspect="1"/>
          </p:cNvGraphicFramePr>
          <p:nvPr/>
        </p:nvGraphicFramePr>
        <p:xfrm>
          <a:off x="4142772" y="2553152"/>
          <a:ext cx="2639028" cy="952047"/>
        </p:xfrm>
        <a:graphic>
          <a:graphicData uri="http://schemas.openxmlformats.org/presentationml/2006/ole">
            <mc:AlternateContent xmlns:mc="http://schemas.openxmlformats.org/markup-compatibility/2006">
              <mc:Choice xmlns:v="urn:schemas-microsoft-com:vml" Requires="v">
                <p:oleObj spid="_x0000_s35900" name="Equation" r:id="rId5" imgW="1091880" imgH="393480" progId="Equation.3">
                  <p:embed/>
                </p:oleObj>
              </mc:Choice>
              <mc:Fallback>
                <p:oleObj name="Equation" r:id="rId5" imgW="109188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2772" y="2553152"/>
                        <a:ext cx="2639028" cy="9520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877956" y="3519487"/>
            <a:ext cx="7391767" cy="461665"/>
          </a:xfrm>
          <a:prstGeom prst="rect">
            <a:avLst/>
          </a:prstGeom>
        </p:spPr>
        <p:txBody>
          <a:bodyPr wrap="none">
            <a:spAutoFit/>
          </a:bodyPr>
          <a:lstStyle/>
          <a:p>
            <a:pPr>
              <a:buFont typeface="Arial" pitchFamily="34" charset="0"/>
              <a:buChar char="•"/>
            </a:pPr>
            <a:r>
              <a:rPr lang="vi-VN" sz="2400" b="1" dirty="0" smtClean="0">
                <a:solidFill>
                  <a:srgbClr val="0000CC"/>
                </a:solidFill>
                <a:latin typeface="Arial" pitchFamily="34" charset="0"/>
                <a:cs typeface="Arial" pitchFamily="34" charset="0"/>
              </a:rPr>
              <a:t> Lực quán tính: </a:t>
            </a:r>
            <a:r>
              <a:rPr lang="vi-VN" sz="2400" dirty="0" smtClean="0">
                <a:latin typeface="Arial" pitchFamily="34" charset="0"/>
                <a:cs typeface="Arial" pitchFamily="34" charset="0"/>
              </a:rPr>
              <a:t>xuất hiện khi lưu chất chuyển động</a:t>
            </a:r>
            <a:endParaRPr lang="en-US" sz="2400" dirty="0">
              <a:latin typeface="Arial" pitchFamily="34" charset="0"/>
              <a:cs typeface="Arial" pitchFamily="34" charset="0"/>
            </a:endParaRPr>
          </a:p>
        </p:txBody>
      </p:sp>
      <p:graphicFrame>
        <p:nvGraphicFramePr>
          <p:cNvPr id="35844" name="Object 4"/>
          <p:cNvGraphicFramePr>
            <a:graphicFrameLocks noChangeAspect="1"/>
          </p:cNvGraphicFramePr>
          <p:nvPr/>
        </p:nvGraphicFramePr>
        <p:xfrm>
          <a:off x="1295400" y="4052887"/>
          <a:ext cx="1457325" cy="519113"/>
        </p:xfrm>
        <a:graphic>
          <a:graphicData uri="http://schemas.openxmlformats.org/presentationml/2006/ole">
            <mc:AlternateContent xmlns:mc="http://schemas.openxmlformats.org/markup-compatibility/2006">
              <mc:Choice xmlns:v="urn:schemas-microsoft-com:vml" Requires="v">
                <p:oleObj spid="_x0000_s35901" name="Equation" r:id="rId7" imgW="571320" imgH="203040" progId="Equation.3">
                  <p:embed/>
                </p:oleObj>
              </mc:Choice>
              <mc:Fallback>
                <p:oleObj name="Equation" r:id="rId7" imgW="571320" imgH="203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052887"/>
                        <a:ext cx="1457325"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nvSpPr>
        <p:spPr>
          <a:xfrm>
            <a:off x="2790825" y="4084637"/>
            <a:ext cx="5166799" cy="461665"/>
          </a:xfrm>
          <a:prstGeom prst="rect">
            <a:avLst/>
          </a:prstGeom>
        </p:spPr>
        <p:txBody>
          <a:bodyPr wrap="none">
            <a:spAutoFit/>
          </a:bodyPr>
          <a:lstStyle/>
          <a:p>
            <a:r>
              <a:rPr lang="vi-VN" sz="2400" dirty="0" smtClean="0">
                <a:latin typeface="Arial" pitchFamily="34" charset="0"/>
                <a:cs typeface="Arial" pitchFamily="34" charset="0"/>
              </a:rPr>
              <a:t>a: gia tốc chuyển động của lưu chất </a:t>
            </a:r>
            <a:endParaRPr lang="en-US" sz="2400" dirty="0">
              <a:latin typeface="Arial" pitchFamily="34" charset="0"/>
              <a:cs typeface="Arial" pitchFamily="34" charset="0"/>
            </a:endParaRPr>
          </a:p>
        </p:txBody>
      </p:sp>
      <p:sp>
        <p:nvSpPr>
          <p:cNvPr id="14" name="Rectangle 13"/>
          <p:cNvSpPr/>
          <p:nvPr/>
        </p:nvSpPr>
        <p:spPr>
          <a:xfrm>
            <a:off x="381000" y="4648200"/>
            <a:ext cx="6306535" cy="461665"/>
          </a:xfrm>
          <a:prstGeom prst="rect">
            <a:avLst/>
          </a:prstGeom>
        </p:spPr>
        <p:txBody>
          <a:bodyPr wrap="none">
            <a:spAutoFit/>
          </a:bodyPr>
          <a:lstStyle/>
          <a:p>
            <a:r>
              <a:rPr lang="vi-VN" sz="2400" b="1" dirty="0" smtClean="0">
                <a:solidFill>
                  <a:srgbClr val="0000CC"/>
                </a:solidFill>
                <a:latin typeface="Arial" pitchFamily="34" charset="0"/>
                <a:cs typeface="Arial" pitchFamily="34" charset="0"/>
              </a:rPr>
              <a:t>b. Lực bề mặt: </a:t>
            </a:r>
            <a:r>
              <a:rPr lang="vi-VN" sz="2400" dirty="0" smtClean="0">
                <a:latin typeface="Arial" pitchFamily="34" charset="0"/>
                <a:cs typeface="Arial" pitchFamily="34" charset="0"/>
              </a:rPr>
              <a:t>xuất hiện tại bề mặt tiếp xúc</a:t>
            </a:r>
          </a:p>
        </p:txBody>
      </p:sp>
      <p:sp>
        <p:nvSpPr>
          <p:cNvPr id="15" name="Rectangle 14"/>
          <p:cNvSpPr/>
          <p:nvPr/>
        </p:nvSpPr>
        <p:spPr>
          <a:xfrm>
            <a:off x="904641" y="5862935"/>
            <a:ext cx="5572359" cy="461665"/>
          </a:xfrm>
          <a:prstGeom prst="rect">
            <a:avLst/>
          </a:prstGeom>
        </p:spPr>
        <p:txBody>
          <a:bodyPr wrap="none">
            <a:spAutoFit/>
          </a:bodyPr>
          <a:lstStyle/>
          <a:p>
            <a:pPr>
              <a:buFont typeface="Arial" pitchFamily="34" charset="0"/>
              <a:buChar char="•"/>
            </a:pPr>
            <a:r>
              <a:rPr lang="vi-VN" sz="2400" b="1" dirty="0" smtClean="0">
                <a:solidFill>
                  <a:srgbClr val="0000CC"/>
                </a:solidFill>
                <a:latin typeface="Arial" pitchFamily="34" charset="0"/>
                <a:cs typeface="Arial" pitchFamily="34" charset="0"/>
              </a:rPr>
              <a:t> Lực tiếp tuyến: </a:t>
            </a:r>
            <a:r>
              <a:rPr lang="vi-VN" sz="2400" dirty="0" smtClean="0">
                <a:latin typeface="Arial" pitchFamily="34" charset="0"/>
                <a:cs typeface="Arial" pitchFamily="34" charset="0"/>
              </a:rPr>
              <a:t>tạo ra ứng suất cắt, </a:t>
            </a:r>
            <a:r>
              <a:rPr lang="vi-VN" sz="2400" dirty="0" smtClean="0">
                <a:latin typeface="Arial" pitchFamily="34" charset="0"/>
                <a:cs typeface="Arial" pitchFamily="34" charset="0"/>
                <a:sym typeface="Symbol"/>
              </a:rPr>
              <a:t></a:t>
            </a:r>
            <a:endParaRPr lang="en-US" sz="2400" dirty="0">
              <a:latin typeface="Arial" pitchFamily="34" charset="0"/>
              <a:cs typeface="Arial" pitchFamily="34" charset="0"/>
            </a:endParaRPr>
          </a:p>
        </p:txBody>
      </p:sp>
      <p:sp>
        <p:nvSpPr>
          <p:cNvPr id="19" name="Rectangle 18"/>
          <p:cNvSpPr/>
          <p:nvPr/>
        </p:nvSpPr>
        <p:spPr>
          <a:xfrm>
            <a:off x="887896" y="5257800"/>
            <a:ext cx="6684843" cy="461665"/>
          </a:xfrm>
          <a:prstGeom prst="rect">
            <a:avLst/>
          </a:prstGeom>
        </p:spPr>
        <p:txBody>
          <a:bodyPr wrap="none">
            <a:spAutoFit/>
          </a:bodyPr>
          <a:lstStyle/>
          <a:p>
            <a:pPr>
              <a:buFont typeface="Arial" pitchFamily="34" charset="0"/>
              <a:buChar char="•"/>
            </a:pPr>
            <a:r>
              <a:rPr lang="vi-VN" sz="2400" b="1" dirty="0" smtClean="0">
                <a:solidFill>
                  <a:srgbClr val="0000CC"/>
                </a:solidFill>
                <a:latin typeface="Arial" pitchFamily="34" charset="0"/>
                <a:cs typeface="Arial" pitchFamily="34" charset="0"/>
              </a:rPr>
              <a:t> Lực pháp tuyến: </a:t>
            </a:r>
            <a:r>
              <a:rPr lang="vi-VN" sz="2400" dirty="0" smtClean="0">
                <a:latin typeface="Arial" pitchFamily="34" charset="0"/>
                <a:cs typeface="Arial" pitchFamily="34" charset="0"/>
              </a:rPr>
              <a:t>tạo ra áp suất thủy tĩnh, </a:t>
            </a:r>
            <a:r>
              <a:rPr lang="vi-VN" sz="2400" dirty="0" smtClean="0">
                <a:latin typeface="+mj-lt"/>
                <a:cs typeface="Arial" pitchFamily="34" charset="0"/>
              </a:rPr>
              <a:t>p</a:t>
            </a:r>
            <a:r>
              <a:rPr lang="vi-VN" sz="2400" baseline="-25000" dirty="0" smtClean="0">
                <a:latin typeface="+mj-lt"/>
                <a:cs typeface="Arial" pitchFamily="34" charset="0"/>
              </a:rPr>
              <a:t>h</a:t>
            </a:r>
            <a:endParaRPr lang="en-US" sz="2400" baseline="-25000" dirty="0">
              <a:latin typeface="+mj-lt"/>
              <a:cs typeface="Arial" pitchFamily="34" charset="0"/>
            </a:endParaRPr>
          </a:p>
        </p:txBody>
      </p:sp>
      <p:sp>
        <p:nvSpPr>
          <p:cNvPr id="17" name="Rectangle 16"/>
          <p:cNvSpPr/>
          <p:nvPr/>
        </p:nvSpPr>
        <p:spPr>
          <a:xfrm>
            <a:off x="0" y="0"/>
            <a:ext cx="8458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vi-VN" sz="3200" b="1" dirty="0" smtClean="0">
                <a:solidFill>
                  <a:srgbClr val="0000CC"/>
                </a:solidFill>
                <a:latin typeface="Arial" pitchFamily="34" charset="0"/>
                <a:cs typeface="Arial" pitchFamily="34" charset="0"/>
              </a:rPr>
              <a:t>2.1 </a:t>
            </a:r>
            <a:r>
              <a:rPr lang="vi-VN" sz="3200" b="1" dirty="0" smtClean="0">
                <a:solidFill>
                  <a:srgbClr val="0000CC"/>
                </a:solidFill>
                <a:latin typeface="Arial" pitchFamily="34" charset="0"/>
                <a:ea typeface="Tahoma" pitchFamily="34" charset="0"/>
                <a:cs typeface="Arial" pitchFamily="34" charset="0"/>
              </a:rPr>
              <a:t>Trạng thái cân bằng của lưu chất</a:t>
            </a:r>
            <a:r>
              <a:rPr lang="vi-VN" sz="3200" dirty="0" smtClean="0">
                <a:solidFill>
                  <a:srgbClr val="0000CC"/>
                </a:solidFill>
                <a:latin typeface="Arial" pitchFamily="34" charset="0"/>
                <a:ea typeface="Tahoma" pitchFamily="34" charset="0"/>
                <a:cs typeface="Arial" pitchFamily="34" charset="0"/>
              </a:rPr>
              <a:t> </a:t>
            </a:r>
          </a:p>
        </p:txBody>
      </p:sp>
      <p:sp>
        <p:nvSpPr>
          <p:cNvPr id="21"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2"/>
          <p:cNvSpPr>
            <a:spLocks noChangeArrowheads="1"/>
          </p:cNvSpPr>
          <p:nvPr/>
        </p:nvSpPr>
        <p:spPr bwMode="auto">
          <a:xfrm>
            <a:off x="0" y="619780"/>
            <a:ext cx="7515199"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t>2.7.1 Lực thủy tĩnh tác dụng lên mặt phẳng</a:t>
            </a:r>
            <a:endParaRPr lang="vi-VN" sz="2800" dirty="0" smtClean="0">
              <a:cs typeface="Arial" pitchFamily="34" charset="0"/>
            </a:endParaRPr>
          </a:p>
        </p:txBody>
      </p:sp>
      <p:grpSp>
        <p:nvGrpSpPr>
          <p:cNvPr id="16" name="Group 15"/>
          <p:cNvGrpSpPr/>
          <p:nvPr/>
        </p:nvGrpSpPr>
        <p:grpSpPr>
          <a:xfrm>
            <a:off x="-1" y="1219200"/>
            <a:ext cx="9102748" cy="3657600"/>
            <a:chOff x="-1" y="990600"/>
            <a:chExt cx="9102748" cy="3657600"/>
          </a:xfrm>
        </p:grpSpPr>
        <p:pic>
          <p:nvPicPr>
            <p:cNvPr id="104450" name="Picture 2"/>
            <p:cNvPicPr>
              <a:picLocks noChangeAspect="1" noChangeArrowheads="1"/>
            </p:cNvPicPr>
            <p:nvPr/>
          </p:nvPicPr>
          <p:blipFill>
            <a:blip r:embed="rId2" cstate="print"/>
            <a:srcRect/>
            <a:stretch>
              <a:fillRect/>
            </a:stretch>
          </p:blipFill>
          <p:spPr bwMode="auto">
            <a:xfrm>
              <a:off x="-1" y="990600"/>
              <a:ext cx="9102748" cy="3657600"/>
            </a:xfrm>
            <a:prstGeom prst="rect">
              <a:avLst/>
            </a:prstGeom>
            <a:noFill/>
            <a:ln w="9525">
              <a:noFill/>
              <a:miter lim="800000"/>
              <a:headEnd/>
              <a:tailEnd/>
            </a:ln>
          </p:spPr>
        </p:pic>
        <p:sp>
          <p:nvSpPr>
            <p:cNvPr id="8" name="Rectangle 7"/>
            <p:cNvSpPr/>
            <p:nvPr/>
          </p:nvSpPr>
          <p:spPr>
            <a:xfrm>
              <a:off x="7543800" y="1066800"/>
              <a:ext cx="1066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smtClean="0">
                  <a:solidFill>
                    <a:schemeClr val="tx1"/>
                  </a:solidFill>
                </a:rPr>
                <a:t>Phân bố áp suất</a:t>
              </a:r>
              <a:endParaRPr lang="en-US" sz="1400" b="1" dirty="0">
                <a:solidFill>
                  <a:schemeClr val="tx1"/>
                </a:solidFill>
              </a:endParaRPr>
            </a:p>
          </p:txBody>
        </p:sp>
        <p:sp>
          <p:nvSpPr>
            <p:cNvPr id="9" name="Rectangle 8"/>
            <p:cNvSpPr/>
            <p:nvPr/>
          </p:nvSpPr>
          <p:spPr>
            <a:xfrm>
              <a:off x="2590800" y="3962400"/>
              <a:ext cx="1219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smtClean="0">
                  <a:solidFill>
                    <a:schemeClr val="tx1"/>
                  </a:solidFill>
                </a:rPr>
                <a:t>Tâm áp suất</a:t>
              </a:r>
              <a:endParaRPr lang="en-US" sz="1400" b="1" dirty="0">
                <a:solidFill>
                  <a:schemeClr val="tx1"/>
                </a:solidFill>
              </a:endParaRPr>
            </a:p>
          </p:txBody>
        </p:sp>
        <p:sp>
          <p:nvSpPr>
            <p:cNvPr id="10" name="Rectangle 9"/>
            <p:cNvSpPr/>
            <p:nvPr/>
          </p:nvSpPr>
          <p:spPr>
            <a:xfrm>
              <a:off x="152400" y="3657600"/>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b="1" dirty="0" smtClean="0">
                  <a:solidFill>
                    <a:schemeClr val="tx1"/>
                  </a:solidFill>
                </a:rPr>
                <a:t>Diện tích A mặt phẳng</a:t>
              </a:r>
              <a:endParaRPr lang="en-US" sz="1400" b="1" dirty="0">
                <a:solidFill>
                  <a:schemeClr val="tx1"/>
                </a:solidFill>
              </a:endParaRPr>
            </a:p>
          </p:txBody>
        </p:sp>
        <p:sp>
          <p:nvSpPr>
            <p:cNvPr id="11" name="Rectangle 10"/>
            <p:cNvSpPr/>
            <p:nvPr/>
          </p:nvSpPr>
          <p:spPr>
            <a:xfrm>
              <a:off x="2590800" y="3276600"/>
              <a:ext cx="1219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smtClean="0">
                  <a:solidFill>
                    <a:schemeClr val="tx1"/>
                  </a:solidFill>
                </a:rPr>
                <a:t>Trọng tâm</a:t>
              </a:r>
              <a:endParaRPr lang="en-US" sz="1400" b="1" dirty="0">
                <a:solidFill>
                  <a:schemeClr val="tx1"/>
                </a:solidFill>
              </a:endParaRPr>
            </a:p>
          </p:txBody>
        </p:sp>
        <p:sp>
          <p:nvSpPr>
            <p:cNvPr id="12" name="Rectangle 11"/>
            <p:cNvSpPr/>
            <p:nvPr/>
          </p:nvSpPr>
          <p:spPr>
            <a:xfrm>
              <a:off x="7924800" y="20574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smtClean="0">
                  <a:solidFill>
                    <a:schemeClr val="tx1"/>
                  </a:solidFill>
                </a:rPr>
                <a:t>Lăng trụ áp suất</a:t>
              </a:r>
              <a:endParaRPr lang="en-US" sz="1400" b="1" dirty="0">
                <a:solidFill>
                  <a:schemeClr val="tx1"/>
                </a:solidFill>
              </a:endParaRPr>
            </a:p>
          </p:txBody>
        </p:sp>
        <p:sp>
          <p:nvSpPr>
            <p:cNvPr id="13" name="Rectangle 12"/>
            <p:cNvSpPr/>
            <p:nvPr/>
          </p:nvSpPr>
          <p:spPr>
            <a:xfrm>
              <a:off x="7848600" y="3505200"/>
              <a:ext cx="1219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smtClean="0">
                  <a:solidFill>
                    <a:schemeClr val="tx1"/>
                  </a:solidFill>
                </a:rPr>
                <a:t>Mặt phẳng </a:t>
              </a:r>
              <a:endParaRPr lang="en-US" sz="1400" b="1" dirty="0">
                <a:solidFill>
                  <a:schemeClr val="tx1"/>
                </a:solidFill>
              </a:endParaRPr>
            </a:p>
          </p:txBody>
        </p:sp>
      </p:grpSp>
      <p:sp>
        <p:nvSpPr>
          <p:cNvPr id="14" name="Rectangle 13"/>
          <p:cNvSpPr/>
          <p:nvPr/>
        </p:nvSpPr>
        <p:spPr>
          <a:xfrm>
            <a:off x="0" y="487680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solidFill>
              </a:rPr>
              <a:t>Tổng hợp lực thủy tĩnh tác dụng lên mặt phẳng nghiêng chìm trong chất lỏng</a:t>
            </a:r>
            <a:endParaRPr lang="en-US" sz="2400" dirty="0">
              <a:solidFill>
                <a:schemeClr val="tx1"/>
              </a:solidFill>
            </a:endParaRPr>
          </a:p>
        </p:txBody>
      </p:sp>
      <p:pic>
        <p:nvPicPr>
          <p:cNvPr id="104451" name="Picture 3"/>
          <p:cNvPicPr>
            <a:picLocks noChangeAspect="1" noChangeArrowheads="1"/>
          </p:cNvPicPr>
          <p:nvPr/>
        </p:nvPicPr>
        <p:blipFill>
          <a:blip r:embed="rId3" cstate="print"/>
          <a:srcRect/>
          <a:stretch>
            <a:fillRect/>
          </a:stretch>
        </p:blipFill>
        <p:spPr bwMode="auto">
          <a:xfrm>
            <a:off x="0" y="5562600"/>
            <a:ext cx="9144000" cy="481263"/>
          </a:xfrm>
          <a:prstGeom prst="rect">
            <a:avLst/>
          </a:prstGeom>
          <a:noFill/>
          <a:ln w="9525">
            <a:noFill/>
            <a:miter lim="800000"/>
            <a:headEnd/>
            <a:tailEnd/>
          </a:ln>
        </p:spPr>
      </p:pic>
      <p:sp>
        <p:nvSpPr>
          <p:cNvPr id="17" name="Rectangle 16"/>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2.7 Lực thủy tĩnh và định luật Archimeds</a:t>
            </a:r>
            <a:endParaRPr lang="en-US" sz="3000" b="1" dirty="0" smtClean="0">
              <a:solidFill>
                <a:srgbClr val="0000FF"/>
              </a:solidFill>
              <a:latin typeface="Arial" pitchFamily="34" charset="0"/>
              <a:cs typeface="Arial" pitchFamily="34" charset="0"/>
            </a:endParaRPr>
          </a:p>
        </p:txBody>
      </p:sp>
      <p:sp>
        <p:nvSpPr>
          <p:cNvPr id="15" name="Rectangle 14"/>
          <p:cNvSpPr/>
          <p:nvPr/>
        </p:nvSpPr>
        <p:spPr>
          <a:xfrm>
            <a:off x="76200" y="5943600"/>
            <a:ext cx="8991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000" b="1" dirty="0" smtClean="0">
                <a:solidFill>
                  <a:schemeClr val="tx1"/>
                </a:solidFill>
              </a:rPr>
              <a:t>Tổng hợp lực tác dụng lên mặt phẳng bằng tích của áp suất ở trọng tâm của mặt với tiết diện mặt, và đường tác dụng lực đi qua tâm áp suất.</a:t>
            </a:r>
            <a:endParaRPr lang="en-US" sz="2000" b="1" dirty="0">
              <a:solidFill>
                <a:schemeClr val="tx1"/>
              </a:solidFill>
            </a:endParaRPr>
          </a:p>
        </p:txBody>
      </p:sp>
      <p:sp>
        <p:nvSpPr>
          <p:cNvPr id="19"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30</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156732" y="1066800"/>
            <a:ext cx="6615668" cy="4114800"/>
            <a:chOff x="1066800" y="1066800"/>
            <a:chExt cx="6615668" cy="4114800"/>
          </a:xfrm>
        </p:grpSpPr>
        <p:pic>
          <p:nvPicPr>
            <p:cNvPr id="105474" name="Picture 2"/>
            <p:cNvPicPr>
              <a:picLocks noChangeAspect="1" noChangeArrowheads="1"/>
            </p:cNvPicPr>
            <p:nvPr/>
          </p:nvPicPr>
          <p:blipFill>
            <a:blip r:embed="rId2" cstate="print"/>
            <a:srcRect/>
            <a:stretch>
              <a:fillRect/>
            </a:stretch>
          </p:blipFill>
          <p:spPr bwMode="auto">
            <a:xfrm>
              <a:off x="1066800" y="1066800"/>
              <a:ext cx="6615668" cy="4114800"/>
            </a:xfrm>
            <a:prstGeom prst="rect">
              <a:avLst/>
            </a:prstGeom>
            <a:noFill/>
            <a:ln w="9525">
              <a:noFill/>
              <a:miter lim="800000"/>
              <a:headEnd/>
              <a:tailEnd/>
            </a:ln>
          </p:spPr>
        </p:pic>
        <p:sp>
          <p:nvSpPr>
            <p:cNvPr id="7" name="Rectangle 6"/>
            <p:cNvSpPr/>
            <p:nvPr/>
          </p:nvSpPr>
          <p:spPr>
            <a:xfrm>
              <a:off x="4572000" y="4301835"/>
              <a:ext cx="1600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smtClean="0">
                  <a:solidFill>
                    <a:schemeClr val="tx1"/>
                  </a:solidFill>
                </a:rPr>
                <a:t>Trọng tâm mặt tường</a:t>
              </a:r>
              <a:endParaRPr lang="en-US" sz="2000" b="1" dirty="0">
                <a:solidFill>
                  <a:schemeClr val="tx1"/>
                </a:solidFill>
              </a:endParaRPr>
            </a:p>
          </p:txBody>
        </p:sp>
        <p:sp>
          <p:nvSpPr>
            <p:cNvPr id="8" name="Rectangle 7"/>
            <p:cNvSpPr/>
            <p:nvPr/>
          </p:nvSpPr>
          <p:spPr>
            <a:xfrm>
              <a:off x="5791200" y="1489365"/>
              <a:ext cx="1752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smtClean="0">
                  <a:solidFill>
                    <a:schemeClr val="tx1"/>
                  </a:solidFill>
                </a:rPr>
                <a:t>Bề mặt tự do</a:t>
              </a:r>
              <a:endParaRPr lang="en-US" sz="2000" b="1" dirty="0">
                <a:solidFill>
                  <a:schemeClr val="tx1"/>
                </a:solidFill>
              </a:endParaRPr>
            </a:p>
          </p:txBody>
        </p:sp>
      </p:grpSp>
      <p:sp>
        <p:nvSpPr>
          <p:cNvPr id="9" name="Rectangle 8"/>
          <p:cNvSpPr/>
          <p:nvPr/>
        </p:nvSpPr>
        <p:spPr>
          <a:xfrm>
            <a:off x="1066800" y="5257800"/>
            <a:ext cx="6858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Áp suất tại trọng tâm một bề mặt tương đương với áp suất trung bình trên bề mặt đó </a:t>
            </a:r>
            <a:endParaRPr lang="en-US" sz="2400" b="1" dirty="0">
              <a:solidFill>
                <a:schemeClr val="tx1"/>
              </a:solidFill>
            </a:endParaRPr>
          </a:p>
        </p:txBody>
      </p:sp>
      <p:sp>
        <p:nvSpPr>
          <p:cNvPr id="11" name="Rectangle 82"/>
          <p:cNvSpPr>
            <a:spLocks noChangeArrowheads="1"/>
          </p:cNvSpPr>
          <p:nvPr/>
        </p:nvSpPr>
        <p:spPr bwMode="auto">
          <a:xfrm>
            <a:off x="0" y="619780"/>
            <a:ext cx="7515199"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t>2.7.1 Lực thủy tĩnh tác dụng lên mặt phẳng</a:t>
            </a:r>
            <a:endParaRPr lang="vi-VN" sz="2800" dirty="0" smtClean="0">
              <a:cs typeface="Arial" pitchFamily="34" charset="0"/>
            </a:endParaRPr>
          </a:p>
        </p:txBody>
      </p:sp>
      <p:sp>
        <p:nvSpPr>
          <p:cNvPr id="12" name="Rectangle 11"/>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2.7 Lực thủy tĩnh và định luật Archimeds</a:t>
            </a:r>
            <a:endParaRPr lang="en-US" sz="3000" b="1" dirty="0" smtClean="0">
              <a:solidFill>
                <a:srgbClr val="0000FF"/>
              </a:solidFill>
              <a:latin typeface="Arial" pitchFamily="34" charset="0"/>
              <a:cs typeface="Arial" pitchFamily="34" charset="0"/>
            </a:endParaRPr>
          </a:p>
        </p:txBody>
      </p:sp>
      <p:sp>
        <p:nvSpPr>
          <p:cNvPr id="14"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31</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638800" y="2133600"/>
            <a:ext cx="3505200" cy="213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dirty="0" smtClean="0">
                <a:solidFill>
                  <a:schemeClr val="tx1"/>
                </a:solidFill>
              </a:rPr>
              <a:t>P</a:t>
            </a:r>
            <a:r>
              <a:rPr lang="vi-VN" sz="2400" baseline="-25000" dirty="0" smtClean="0">
                <a:solidFill>
                  <a:schemeClr val="tx1"/>
                </a:solidFill>
              </a:rPr>
              <a:t>0</a:t>
            </a:r>
            <a:r>
              <a:rPr lang="vi-VN" sz="2400" dirty="0" smtClean="0">
                <a:solidFill>
                  <a:schemeClr val="tx1"/>
                </a:solidFill>
              </a:rPr>
              <a:t>: áp suất trên bề mặt thoáng của chất lỏng, </a:t>
            </a:r>
            <a:br>
              <a:rPr lang="vi-VN" sz="2400" dirty="0" smtClean="0">
                <a:solidFill>
                  <a:schemeClr val="tx1"/>
                </a:solidFill>
              </a:rPr>
            </a:br>
            <a:r>
              <a:rPr lang="vi-VN" sz="2400" dirty="0" smtClean="0">
                <a:solidFill>
                  <a:schemeClr val="tx1"/>
                </a:solidFill>
              </a:rPr>
              <a:t>P</a:t>
            </a:r>
            <a:r>
              <a:rPr lang="vi-VN" sz="2400" baseline="-25000" dirty="0" smtClean="0">
                <a:solidFill>
                  <a:schemeClr val="tx1"/>
                </a:solidFill>
              </a:rPr>
              <a:t>0</a:t>
            </a:r>
            <a:r>
              <a:rPr lang="vi-VN" sz="2400" dirty="0" smtClean="0">
                <a:solidFill>
                  <a:schemeClr val="tx1"/>
                </a:solidFill>
              </a:rPr>
              <a:t> = P</a:t>
            </a:r>
            <a:r>
              <a:rPr lang="vi-VN" sz="2400" baseline="-25000" dirty="0" smtClean="0">
                <a:solidFill>
                  <a:schemeClr val="tx1"/>
                </a:solidFill>
              </a:rPr>
              <a:t>a</a:t>
            </a:r>
            <a:r>
              <a:rPr lang="vi-VN" sz="2400" dirty="0" smtClean="0">
                <a:solidFill>
                  <a:schemeClr val="tx1"/>
                </a:solidFill>
              </a:rPr>
              <a:t>, và được bỏ qua nếu hai bên của tường đều chịu tác dụng của khí quyển</a:t>
            </a:r>
            <a:endParaRPr lang="en-US" sz="2400" dirty="0">
              <a:solidFill>
                <a:schemeClr val="tx1"/>
              </a:solidFill>
            </a:endParaRPr>
          </a:p>
        </p:txBody>
      </p:sp>
      <p:pic>
        <p:nvPicPr>
          <p:cNvPr id="106500" name="Picture 4"/>
          <p:cNvPicPr>
            <a:picLocks noChangeAspect="1" noChangeArrowheads="1"/>
          </p:cNvPicPr>
          <p:nvPr/>
        </p:nvPicPr>
        <p:blipFill>
          <a:blip r:embed="rId3" cstate="print"/>
          <a:srcRect/>
          <a:stretch>
            <a:fillRect/>
          </a:stretch>
        </p:blipFill>
        <p:spPr bwMode="auto">
          <a:xfrm>
            <a:off x="6019800" y="4343400"/>
            <a:ext cx="2741271" cy="1066800"/>
          </a:xfrm>
          <a:prstGeom prst="rect">
            <a:avLst/>
          </a:prstGeom>
          <a:noFill/>
          <a:ln w="9525">
            <a:noFill/>
            <a:miter lim="800000"/>
            <a:headEnd/>
            <a:tailEnd/>
          </a:ln>
        </p:spPr>
      </p:pic>
      <p:grpSp>
        <p:nvGrpSpPr>
          <p:cNvPr id="11" name="Group 10"/>
          <p:cNvGrpSpPr/>
          <p:nvPr/>
        </p:nvGrpSpPr>
        <p:grpSpPr>
          <a:xfrm>
            <a:off x="76200" y="914400"/>
            <a:ext cx="5634037" cy="4575109"/>
            <a:chOff x="1905000" y="1066800"/>
            <a:chExt cx="5634037" cy="4575109"/>
          </a:xfrm>
        </p:grpSpPr>
        <p:pic>
          <p:nvPicPr>
            <p:cNvPr id="106498" name="Picture 2"/>
            <p:cNvPicPr>
              <a:picLocks noChangeAspect="1" noChangeArrowheads="1"/>
            </p:cNvPicPr>
            <p:nvPr/>
          </p:nvPicPr>
          <p:blipFill>
            <a:blip r:embed="rId4" cstate="print"/>
            <a:srcRect/>
            <a:stretch>
              <a:fillRect/>
            </a:stretch>
          </p:blipFill>
          <p:spPr bwMode="auto">
            <a:xfrm>
              <a:off x="1905000" y="1066800"/>
              <a:ext cx="5634037" cy="4575109"/>
            </a:xfrm>
            <a:prstGeom prst="rect">
              <a:avLst/>
            </a:prstGeom>
            <a:noFill/>
            <a:ln w="9525">
              <a:noFill/>
              <a:miter lim="800000"/>
              <a:headEnd/>
              <a:tailEnd/>
            </a:ln>
          </p:spPr>
        </p:pic>
        <p:sp>
          <p:nvSpPr>
            <p:cNvPr id="7" name="Rectangle 6"/>
            <p:cNvSpPr/>
            <p:nvPr/>
          </p:nvSpPr>
          <p:spPr>
            <a:xfrm>
              <a:off x="2286000" y="5181600"/>
              <a:ext cx="1752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solidFill>
                    <a:schemeClr val="tx1"/>
                  </a:solidFill>
                </a:rPr>
                <a:t>Tâm áp suất</a:t>
              </a:r>
              <a:endParaRPr lang="en-US" b="1" dirty="0">
                <a:solidFill>
                  <a:schemeClr val="tx1"/>
                </a:solidFill>
              </a:endParaRPr>
            </a:p>
          </p:txBody>
        </p:sp>
        <p:sp>
          <p:nvSpPr>
            <p:cNvPr id="8" name="Rectangle 7"/>
            <p:cNvSpPr/>
            <p:nvPr/>
          </p:nvSpPr>
          <p:spPr>
            <a:xfrm>
              <a:off x="5334000" y="5105400"/>
              <a:ext cx="1752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solidFill>
                    <a:schemeClr val="tx1"/>
                  </a:solidFill>
                </a:rPr>
                <a:t>Trọng tâm của diện tích</a:t>
              </a:r>
              <a:endParaRPr lang="en-US" b="1" dirty="0">
                <a:solidFill>
                  <a:schemeClr val="tx1"/>
                </a:solidFill>
              </a:endParaRPr>
            </a:p>
          </p:txBody>
        </p:sp>
        <p:sp>
          <p:nvSpPr>
            <p:cNvPr id="10" name="Rectangle 9"/>
            <p:cNvSpPr/>
            <p:nvPr/>
          </p:nvSpPr>
          <p:spPr>
            <a:xfrm>
              <a:off x="2590800" y="1371600"/>
              <a:ext cx="2667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solidFill>
                    <a:schemeClr val="tx1"/>
                  </a:solidFill>
                </a:rPr>
                <a:t>Đường tác dụng lực</a:t>
              </a:r>
              <a:endParaRPr lang="en-US" b="1" dirty="0">
                <a:solidFill>
                  <a:schemeClr val="tx1"/>
                </a:solidFill>
              </a:endParaRPr>
            </a:p>
          </p:txBody>
        </p:sp>
      </p:grpSp>
      <p:pic>
        <p:nvPicPr>
          <p:cNvPr id="13" name="Picture 3"/>
          <p:cNvPicPr>
            <a:picLocks noChangeAspect="1" noChangeArrowheads="1"/>
          </p:cNvPicPr>
          <p:nvPr/>
        </p:nvPicPr>
        <p:blipFill>
          <a:blip r:embed="rId5" cstate="print"/>
          <a:srcRect/>
          <a:stretch>
            <a:fillRect/>
          </a:stretch>
        </p:blipFill>
        <p:spPr bwMode="auto">
          <a:xfrm>
            <a:off x="4187283" y="838200"/>
            <a:ext cx="4977161" cy="990600"/>
          </a:xfrm>
          <a:prstGeom prst="rect">
            <a:avLst/>
          </a:prstGeom>
          <a:noFill/>
          <a:ln w="9525">
            <a:noFill/>
            <a:miter lim="800000"/>
            <a:headEnd/>
            <a:tailEnd/>
          </a:ln>
        </p:spPr>
      </p:pic>
      <p:sp>
        <p:nvSpPr>
          <p:cNvPr id="16" name="Rectangle 15"/>
          <p:cNvSpPr/>
          <p:nvPr/>
        </p:nvSpPr>
        <p:spPr>
          <a:xfrm>
            <a:off x="4537365" y="1406235"/>
            <a:ext cx="533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0</a:t>
            </a:r>
            <a:endParaRPr lang="en-US" sz="2400" b="1" dirty="0">
              <a:solidFill>
                <a:schemeClr val="tx1"/>
              </a:solidFill>
            </a:endParaRPr>
          </a:p>
        </p:txBody>
      </p:sp>
      <p:sp>
        <p:nvSpPr>
          <p:cNvPr id="19" name="Rectangle 82"/>
          <p:cNvSpPr>
            <a:spLocks noChangeArrowheads="1"/>
          </p:cNvSpPr>
          <p:nvPr/>
        </p:nvSpPr>
        <p:spPr bwMode="auto">
          <a:xfrm>
            <a:off x="0" y="457200"/>
            <a:ext cx="7515199"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t>2.7.1 Lực thủy tĩnh tác dụng lên mặt phẳng</a:t>
            </a:r>
            <a:endParaRPr lang="vi-VN" sz="2800" dirty="0" smtClean="0">
              <a:cs typeface="Arial" pitchFamily="34" charset="0"/>
            </a:endParaRPr>
          </a:p>
        </p:txBody>
      </p:sp>
      <p:sp>
        <p:nvSpPr>
          <p:cNvPr id="20" name="Rectangle 19"/>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2.7 Lực thủy tĩnh và định luật Archimeds</a:t>
            </a:r>
            <a:endParaRPr lang="en-US" sz="3000" b="1" dirty="0" smtClean="0">
              <a:solidFill>
                <a:srgbClr val="0000FF"/>
              </a:solidFill>
              <a:latin typeface="Arial" pitchFamily="34" charset="0"/>
              <a:cs typeface="Arial" pitchFamily="34" charset="0"/>
            </a:endParaRPr>
          </a:p>
        </p:txBody>
      </p:sp>
      <p:sp>
        <p:nvSpPr>
          <p:cNvPr id="17" name="Rectangle 16"/>
          <p:cNvSpPr/>
          <p:nvPr/>
        </p:nvSpPr>
        <p:spPr>
          <a:xfrm>
            <a:off x="0" y="548640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solidFill>
              </a:rPr>
              <a:t>Tâm áp suất luôn nằm sâu hơn trọng tâm của mặt phẳng chìm:</a:t>
            </a:r>
            <a:endParaRPr lang="en-US" sz="2400" dirty="0">
              <a:solidFill>
                <a:schemeClr val="tx1"/>
              </a:solidFill>
            </a:endParaRPr>
          </a:p>
        </p:txBody>
      </p:sp>
      <p:graphicFrame>
        <p:nvGraphicFramePr>
          <p:cNvPr id="21" name="Object 20"/>
          <p:cNvGraphicFramePr>
            <a:graphicFrameLocks noChangeAspect="1"/>
          </p:cNvGraphicFramePr>
          <p:nvPr/>
        </p:nvGraphicFramePr>
        <p:xfrm>
          <a:off x="2146300" y="5867400"/>
          <a:ext cx="4330700" cy="990600"/>
        </p:xfrm>
        <a:graphic>
          <a:graphicData uri="http://schemas.openxmlformats.org/presentationml/2006/ole">
            <mc:AlternateContent xmlns:mc="http://schemas.openxmlformats.org/markup-compatibility/2006">
              <mc:Choice xmlns:v="urn:schemas-microsoft-com:vml" Requires="v">
                <p:oleObj spid="_x0000_s104469" name="Equation" r:id="rId6" imgW="1942920" imgH="444240" progId="Equation.3">
                  <p:embed/>
                </p:oleObj>
              </mc:Choice>
              <mc:Fallback>
                <p:oleObj name="Equation" r:id="rId6" imgW="1942920" imgH="44424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6300" y="5867400"/>
                        <a:ext cx="43307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32</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45806" y="1066800"/>
            <a:ext cx="8593394" cy="5029200"/>
            <a:chOff x="245806" y="914400"/>
            <a:chExt cx="8593394" cy="5029200"/>
          </a:xfrm>
        </p:grpSpPr>
        <p:pic>
          <p:nvPicPr>
            <p:cNvPr id="107522" name="Picture 2"/>
            <p:cNvPicPr>
              <a:picLocks noChangeAspect="1" noChangeArrowheads="1"/>
            </p:cNvPicPr>
            <p:nvPr/>
          </p:nvPicPr>
          <p:blipFill>
            <a:blip r:embed="rId2" cstate="print"/>
            <a:srcRect b="54167"/>
            <a:stretch>
              <a:fillRect/>
            </a:stretch>
          </p:blipFill>
          <p:spPr bwMode="auto">
            <a:xfrm>
              <a:off x="245806" y="914400"/>
              <a:ext cx="8593394" cy="2514600"/>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t="54166" b="1"/>
            <a:stretch>
              <a:fillRect/>
            </a:stretch>
          </p:blipFill>
          <p:spPr bwMode="auto">
            <a:xfrm>
              <a:off x="245806" y="3429000"/>
              <a:ext cx="8593394" cy="2514600"/>
            </a:xfrm>
            <a:prstGeom prst="rect">
              <a:avLst/>
            </a:prstGeom>
            <a:noFill/>
            <a:ln w="9525">
              <a:noFill/>
              <a:miter lim="800000"/>
              <a:headEnd/>
              <a:tailEnd/>
            </a:ln>
          </p:spPr>
        </p:pic>
      </p:grpSp>
      <p:sp>
        <p:nvSpPr>
          <p:cNvPr id="10" name="Rectangle 9"/>
          <p:cNvSpPr/>
          <p:nvPr/>
        </p:nvSpPr>
        <p:spPr>
          <a:xfrm>
            <a:off x="228600" y="5943600"/>
            <a:ext cx="8763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b="1" dirty="0" smtClean="0">
                <a:solidFill>
                  <a:schemeClr val="tx1"/>
                </a:solidFill>
              </a:rPr>
              <a:t>Trọng tâm và mômen quán tính của diện tích các dạng hình học thông thường.</a:t>
            </a:r>
            <a:endParaRPr lang="en-US" sz="2400" b="1" dirty="0">
              <a:solidFill>
                <a:schemeClr val="tx1"/>
              </a:solidFill>
            </a:endParaRPr>
          </a:p>
        </p:txBody>
      </p:sp>
      <p:sp>
        <p:nvSpPr>
          <p:cNvPr id="11" name="Rectangle 82"/>
          <p:cNvSpPr>
            <a:spLocks noChangeArrowheads="1"/>
          </p:cNvSpPr>
          <p:nvPr/>
        </p:nvSpPr>
        <p:spPr bwMode="auto">
          <a:xfrm>
            <a:off x="0" y="619780"/>
            <a:ext cx="7515199"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t>2.7.1 Lực thủy tĩnh tác dụng lên mặt phẳng</a:t>
            </a:r>
            <a:endParaRPr lang="vi-VN" sz="2800" dirty="0" smtClean="0">
              <a:cs typeface="Arial" pitchFamily="34" charset="0"/>
            </a:endParaRPr>
          </a:p>
        </p:txBody>
      </p:sp>
      <p:sp>
        <p:nvSpPr>
          <p:cNvPr id="12" name="Rectangle 11"/>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2.7 Lực thủy tĩnh và định luật Archimeds</a:t>
            </a:r>
            <a:endParaRPr lang="en-US" sz="3000" b="1" dirty="0" smtClean="0">
              <a:solidFill>
                <a:srgbClr val="0000FF"/>
              </a:solidFill>
              <a:latin typeface="Arial" pitchFamily="34" charset="0"/>
              <a:cs typeface="Arial" pitchFamily="34" charset="0"/>
            </a:endParaRPr>
          </a:p>
        </p:txBody>
      </p:sp>
      <p:sp>
        <p:nvSpPr>
          <p:cNvPr id="14"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33</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2" cstate="print"/>
          <a:srcRect/>
          <a:stretch>
            <a:fillRect/>
          </a:stretch>
        </p:blipFill>
        <p:spPr bwMode="auto">
          <a:xfrm>
            <a:off x="225963" y="1262062"/>
            <a:ext cx="8689437" cy="3538538"/>
          </a:xfrm>
          <a:prstGeom prst="rect">
            <a:avLst/>
          </a:prstGeom>
          <a:noFill/>
          <a:ln w="9525">
            <a:noFill/>
            <a:miter lim="800000"/>
            <a:headEnd/>
            <a:tailEnd/>
          </a:ln>
        </p:spPr>
      </p:pic>
      <p:sp>
        <p:nvSpPr>
          <p:cNvPr id="7" name="Rectangle 6"/>
          <p:cNvSpPr/>
          <p:nvPr/>
        </p:nvSpPr>
        <p:spPr>
          <a:xfrm>
            <a:off x="228600" y="4876800"/>
            <a:ext cx="8763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b="1" dirty="0" smtClean="0">
                <a:solidFill>
                  <a:schemeClr val="tx1"/>
                </a:solidFill>
              </a:rPr>
              <a:t>Tác dụng của tổng hợp lực thủy tĩnh lên bề mặt phẳng chữ nhật chìm, trong trường hợp: (a) nghiêng, (b) thẳng đứng, và (c) nằm ngang</a:t>
            </a:r>
            <a:endParaRPr lang="en-US" sz="2400" b="1" dirty="0">
              <a:solidFill>
                <a:schemeClr val="tx1"/>
              </a:solidFill>
            </a:endParaRPr>
          </a:p>
        </p:txBody>
      </p:sp>
      <p:sp>
        <p:nvSpPr>
          <p:cNvPr id="8" name="Rectangle 82"/>
          <p:cNvSpPr>
            <a:spLocks noChangeArrowheads="1"/>
          </p:cNvSpPr>
          <p:nvPr/>
        </p:nvSpPr>
        <p:spPr bwMode="auto">
          <a:xfrm>
            <a:off x="0" y="619780"/>
            <a:ext cx="7515199"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t>2.7.1 Lực thủy tĩnh tác dụng lên mặt phẳng</a:t>
            </a:r>
            <a:endParaRPr lang="vi-VN" sz="2800" dirty="0" smtClean="0">
              <a:cs typeface="Arial" pitchFamily="34" charset="0"/>
            </a:endParaRPr>
          </a:p>
        </p:txBody>
      </p:sp>
      <p:sp>
        <p:nvSpPr>
          <p:cNvPr id="9" name="Rectangle 8"/>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2.7 Lực thủy tĩnh và định luật Archimeds</a:t>
            </a:r>
            <a:endParaRPr lang="en-US" sz="3000" b="1" dirty="0" smtClean="0">
              <a:solidFill>
                <a:srgbClr val="0000FF"/>
              </a:solidFill>
              <a:latin typeface="Arial" pitchFamily="34" charset="0"/>
              <a:cs typeface="Arial" pitchFamily="34" charset="0"/>
            </a:endParaRPr>
          </a:p>
        </p:txBody>
      </p:sp>
      <p:sp>
        <p:nvSpPr>
          <p:cNvPr id="10"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34</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2.7 Lực thủy tĩnh và định luật Archimeds</a:t>
            </a:r>
            <a:endParaRPr lang="en-US" sz="3000" b="1" dirty="0" smtClean="0">
              <a:solidFill>
                <a:srgbClr val="0000FF"/>
              </a:solidFill>
              <a:latin typeface="Arial" pitchFamily="34" charset="0"/>
              <a:cs typeface="Arial" pitchFamily="34" charset="0"/>
            </a:endParaRPr>
          </a:p>
        </p:txBody>
      </p:sp>
      <p:sp>
        <p:nvSpPr>
          <p:cNvPr id="18" name="Rectangle 82"/>
          <p:cNvSpPr>
            <a:spLocks noChangeArrowheads="1"/>
          </p:cNvSpPr>
          <p:nvPr/>
        </p:nvSpPr>
        <p:spPr bwMode="auto">
          <a:xfrm>
            <a:off x="0" y="543580"/>
            <a:ext cx="7295587"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t>2.7.2 Lực thủy tĩnh tác dụng lên mặt cong</a:t>
            </a:r>
            <a:endParaRPr lang="vi-VN" sz="2800" dirty="0" smtClean="0">
              <a:cs typeface="Arial" pitchFamily="34" charset="0"/>
            </a:endParaRPr>
          </a:p>
        </p:txBody>
      </p:sp>
      <p:grpSp>
        <p:nvGrpSpPr>
          <p:cNvPr id="20" name="Group 19"/>
          <p:cNvGrpSpPr/>
          <p:nvPr/>
        </p:nvGrpSpPr>
        <p:grpSpPr>
          <a:xfrm>
            <a:off x="76200" y="990600"/>
            <a:ext cx="8928133" cy="3895725"/>
            <a:chOff x="76200" y="828675"/>
            <a:chExt cx="8928133" cy="3895725"/>
          </a:xfrm>
        </p:grpSpPr>
        <p:pic>
          <p:nvPicPr>
            <p:cNvPr id="105474" name="Picture 2"/>
            <p:cNvPicPr>
              <a:picLocks noChangeAspect="1" noChangeArrowheads="1"/>
            </p:cNvPicPr>
            <p:nvPr/>
          </p:nvPicPr>
          <p:blipFill>
            <a:blip r:embed="rId3" cstate="print"/>
            <a:srcRect/>
            <a:stretch>
              <a:fillRect/>
            </a:stretch>
          </p:blipFill>
          <p:spPr bwMode="auto">
            <a:xfrm>
              <a:off x="76200" y="828675"/>
              <a:ext cx="8928133" cy="3895725"/>
            </a:xfrm>
            <a:prstGeom prst="rect">
              <a:avLst/>
            </a:prstGeom>
            <a:noFill/>
            <a:ln w="9525">
              <a:noFill/>
              <a:miter lim="800000"/>
              <a:headEnd/>
              <a:tailEnd/>
            </a:ln>
          </p:spPr>
        </p:pic>
        <p:sp>
          <p:nvSpPr>
            <p:cNvPr id="8" name="Rectangle 7"/>
            <p:cNvSpPr/>
            <p:nvPr/>
          </p:nvSpPr>
          <p:spPr>
            <a:xfrm>
              <a:off x="2438400" y="3810000"/>
              <a:ext cx="1676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smtClean="0">
                  <a:solidFill>
                    <a:schemeClr val="tx1"/>
                  </a:solidFill>
                </a:rPr>
                <a:t>Hình chiếu đứng của mặt cong</a:t>
              </a:r>
              <a:endParaRPr lang="en-US" sz="1400" b="1" dirty="0">
                <a:solidFill>
                  <a:schemeClr val="tx1"/>
                </a:solidFill>
              </a:endParaRPr>
            </a:p>
          </p:txBody>
        </p:sp>
        <p:sp>
          <p:nvSpPr>
            <p:cNvPr id="9" name="Rectangle 8"/>
            <p:cNvSpPr/>
            <p:nvPr/>
          </p:nvSpPr>
          <p:spPr>
            <a:xfrm>
              <a:off x="609600" y="1447800"/>
              <a:ext cx="1981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smtClean="0">
                  <a:solidFill>
                    <a:schemeClr val="tx1"/>
                  </a:solidFill>
                </a:rPr>
                <a:t>Hình chiếu ngang của mặt cong</a:t>
              </a:r>
              <a:endParaRPr lang="en-US" sz="1400" b="1" dirty="0">
                <a:solidFill>
                  <a:schemeClr val="tx1"/>
                </a:solidFill>
              </a:endParaRPr>
            </a:p>
          </p:txBody>
        </p:sp>
        <p:sp>
          <p:nvSpPr>
            <p:cNvPr id="10" name="Rectangle 9"/>
            <p:cNvSpPr/>
            <p:nvPr/>
          </p:nvSpPr>
          <p:spPr>
            <a:xfrm>
              <a:off x="76200" y="3962400"/>
              <a:ext cx="1143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smtClean="0">
                  <a:solidFill>
                    <a:schemeClr val="tx1"/>
                  </a:solidFill>
                </a:rPr>
                <a:t>Mặt cong</a:t>
              </a:r>
              <a:endParaRPr lang="en-US" sz="1400" b="1" dirty="0">
                <a:solidFill>
                  <a:schemeClr val="tx1"/>
                </a:solidFill>
              </a:endParaRPr>
            </a:p>
          </p:txBody>
        </p:sp>
        <p:sp>
          <p:nvSpPr>
            <p:cNvPr id="11" name="Rectangle 10"/>
            <p:cNvSpPr/>
            <p:nvPr/>
          </p:nvSpPr>
          <p:spPr>
            <a:xfrm>
              <a:off x="6248400" y="1905000"/>
              <a:ext cx="1600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smtClean="0">
                  <a:solidFill>
                    <a:schemeClr val="tx1"/>
                  </a:solidFill>
                </a:rPr>
                <a:t>Khối chất lỏng</a:t>
              </a:r>
              <a:endParaRPr lang="en-US" sz="1400" b="1" dirty="0">
                <a:solidFill>
                  <a:schemeClr val="tx1"/>
                </a:solidFill>
              </a:endParaRPr>
            </a:p>
          </p:txBody>
        </p:sp>
        <p:sp>
          <p:nvSpPr>
            <p:cNvPr id="12" name="Rectangle 11"/>
            <p:cNvSpPr/>
            <p:nvPr/>
          </p:nvSpPr>
          <p:spPr>
            <a:xfrm>
              <a:off x="4184065" y="3657600"/>
              <a:ext cx="1752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b="1" dirty="0" smtClean="0">
                  <a:solidFill>
                    <a:schemeClr val="tx1"/>
                  </a:solidFill>
                </a:rPr>
                <a:t>Biểu đồ lực bao gồm tác dụng của khối chất lỏng </a:t>
              </a:r>
              <a:endParaRPr lang="en-US" sz="1400" b="1" dirty="0">
                <a:solidFill>
                  <a:schemeClr val="tx1"/>
                </a:solidFill>
              </a:endParaRPr>
            </a:p>
          </p:txBody>
        </p:sp>
        <p:sp>
          <p:nvSpPr>
            <p:cNvPr id="23" name="Rectangle 22"/>
            <p:cNvSpPr/>
            <p:nvPr/>
          </p:nvSpPr>
          <p:spPr>
            <a:xfrm>
              <a:off x="6629400" y="2743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000" b="1" dirty="0" smtClean="0">
                  <a:solidFill>
                    <a:schemeClr val="tx1"/>
                  </a:solidFill>
                  <a:latin typeface="Times New Roman"/>
                  <a:cs typeface="Times New Roman"/>
                </a:rPr>
                <a:t>α</a:t>
              </a:r>
              <a:endParaRPr lang="en-US" sz="2000" b="1" dirty="0">
                <a:solidFill>
                  <a:schemeClr val="tx1"/>
                </a:solidFill>
              </a:endParaRPr>
            </a:p>
          </p:txBody>
        </p:sp>
      </p:grpSp>
      <p:sp>
        <p:nvSpPr>
          <p:cNvPr id="24" name="Rectangle 23"/>
          <p:cNvSpPr/>
          <p:nvPr/>
        </p:nvSpPr>
        <p:spPr>
          <a:xfrm>
            <a:off x="0" y="5105400"/>
            <a:ext cx="8153400" cy="461665"/>
          </a:xfrm>
          <a:prstGeom prst="rect">
            <a:avLst/>
          </a:prstGeom>
        </p:spPr>
        <p:txBody>
          <a:bodyPr wrap="square">
            <a:spAutoFit/>
          </a:bodyPr>
          <a:lstStyle/>
          <a:p>
            <a:r>
              <a:rPr lang="vi-VN" sz="2400" dirty="0" smtClean="0"/>
              <a:t>Tổng hợp lực thủy tĩnh lên mặt cong chìm và vị trí đặt lực:</a:t>
            </a:r>
            <a:endParaRPr lang="en-US" sz="2400" dirty="0"/>
          </a:p>
        </p:txBody>
      </p:sp>
      <p:graphicFrame>
        <p:nvGraphicFramePr>
          <p:cNvPr id="117767" name="Object 7"/>
          <p:cNvGraphicFramePr>
            <a:graphicFrameLocks noChangeAspect="1"/>
          </p:cNvGraphicFramePr>
          <p:nvPr/>
        </p:nvGraphicFramePr>
        <p:xfrm>
          <a:off x="1828800" y="5490865"/>
          <a:ext cx="5211417" cy="838200"/>
        </p:xfrm>
        <a:graphic>
          <a:graphicData uri="http://schemas.openxmlformats.org/presentationml/2006/ole">
            <mc:AlternateContent xmlns:mc="http://schemas.openxmlformats.org/markup-compatibility/2006">
              <mc:Choice xmlns:v="urn:schemas-microsoft-com:vml" Requires="v">
                <p:oleObj spid="_x0000_s118807" name="Equation" r:id="rId4" imgW="1815840" imgH="291960" progId="Equation.3">
                  <p:embed/>
                </p:oleObj>
              </mc:Choice>
              <mc:Fallback>
                <p:oleObj name="Equation" r:id="rId4" imgW="1815840" imgH="29196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5490865"/>
                        <a:ext cx="5211417"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35</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2.7 Lực thủy tĩnh và định luật Archimeds</a:t>
            </a:r>
            <a:endParaRPr lang="en-US" sz="3000" b="1" dirty="0" smtClean="0">
              <a:solidFill>
                <a:srgbClr val="0000FF"/>
              </a:solidFill>
              <a:latin typeface="Arial" pitchFamily="34" charset="0"/>
              <a:cs typeface="Arial" pitchFamily="34" charset="0"/>
            </a:endParaRPr>
          </a:p>
        </p:txBody>
      </p:sp>
      <p:sp>
        <p:nvSpPr>
          <p:cNvPr id="14" name="Rectangle 13"/>
          <p:cNvSpPr/>
          <p:nvPr/>
        </p:nvSpPr>
        <p:spPr>
          <a:xfrm>
            <a:off x="4114800" y="914400"/>
            <a:ext cx="5105400" cy="879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dirty="0" smtClean="0">
                <a:solidFill>
                  <a:schemeClr val="tx1"/>
                </a:solidFill>
              </a:rPr>
              <a:t>Thành phần lực theo phương ngang tác dụng lên mặt phẳng đứng:</a:t>
            </a:r>
            <a:endParaRPr lang="en-US" sz="2400" dirty="0">
              <a:solidFill>
                <a:schemeClr val="tx1"/>
              </a:solidFill>
            </a:endParaRPr>
          </a:p>
        </p:txBody>
      </p:sp>
      <p:sp>
        <p:nvSpPr>
          <p:cNvPr id="18" name="Rectangle 82"/>
          <p:cNvSpPr>
            <a:spLocks noChangeArrowheads="1"/>
          </p:cNvSpPr>
          <p:nvPr/>
        </p:nvSpPr>
        <p:spPr bwMode="auto">
          <a:xfrm>
            <a:off x="0" y="457200"/>
            <a:ext cx="7295587" cy="523220"/>
          </a:xfrm>
          <a:prstGeom prst="rect">
            <a:avLst/>
          </a:prstGeom>
          <a:noFill/>
          <a:ln w="9525">
            <a:noFill/>
            <a:miter lim="800000"/>
            <a:headEnd/>
            <a:tailEnd/>
          </a:ln>
          <a:effectLst/>
        </p:spPr>
        <p:txBody>
          <a:bodyPr wrap="none" anchor="ctr">
            <a:spAutoFit/>
          </a:bodyPr>
          <a:lstStyle/>
          <a:p>
            <a:pPr>
              <a:tabLst>
                <a:tab pos="177800" algn="l"/>
              </a:tabLst>
            </a:pPr>
            <a:r>
              <a:rPr lang="vi-VN" sz="2800" b="1" dirty="0" smtClean="0"/>
              <a:t>2.7.2 Lực thủy tĩnh tác dụng lên mặt cong</a:t>
            </a:r>
            <a:endParaRPr lang="vi-VN" sz="2800" dirty="0" smtClean="0">
              <a:cs typeface="Arial" pitchFamily="34" charset="0"/>
            </a:endParaRPr>
          </a:p>
        </p:txBody>
      </p:sp>
      <p:sp>
        <p:nvSpPr>
          <p:cNvPr id="19" name="Rectangle 18"/>
          <p:cNvSpPr/>
          <p:nvPr/>
        </p:nvSpPr>
        <p:spPr>
          <a:xfrm>
            <a:off x="4114800" y="2133600"/>
            <a:ext cx="50292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dirty="0" smtClean="0">
                <a:solidFill>
                  <a:schemeClr val="tx1"/>
                </a:solidFill>
              </a:rPr>
              <a:t>Thành phần lực theo phương đứng tác dụng lên mặt phẳng ngang:</a:t>
            </a:r>
            <a:endParaRPr lang="en-US" sz="2400" dirty="0">
              <a:solidFill>
                <a:schemeClr val="tx1"/>
              </a:solidFill>
            </a:endParaRPr>
          </a:p>
        </p:txBody>
      </p:sp>
      <p:graphicFrame>
        <p:nvGraphicFramePr>
          <p:cNvPr id="21" name="Object 20"/>
          <p:cNvGraphicFramePr>
            <a:graphicFrameLocks noChangeAspect="1"/>
          </p:cNvGraphicFramePr>
          <p:nvPr/>
        </p:nvGraphicFramePr>
        <p:xfrm>
          <a:off x="5105400" y="1752600"/>
          <a:ext cx="3116179" cy="533400"/>
        </p:xfrm>
        <a:graphic>
          <a:graphicData uri="http://schemas.openxmlformats.org/presentationml/2006/ole">
            <mc:AlternateContent xmlns:mc="http://schemas.openxmlformats.org/markup-compatibility/2006">
              <mc:Choice xmlns:v="urn:schemas-microsoft-com:vml" Requires="v">
                <p:oleObj spid="_x0000_s117803" name="Equation" r:id="rId3" imgW="1409400" imgH="241200" progId="Equation.3">
                  <p:embed/>
                </p:oleObj>
              </mc:Choice>
              <mc:Fallback>
                <p:oleObj name="Equation" r:id="rId3" imgW="1409400" imgH="2412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752600"/>
                        <a:ext cx="3116179"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6" name="Object 6"/>
          <p:cNvGraphicFramePr>
            <a:graphicFrameLocks noChangeAspect="1"/>
          </p:cNvGraphicFramePr>
          <p:nvPr/>
        </p:nvGraphicFramePr>
        <p:xfrm>
          <a:off x="4152900" y="2971800"/>
          <a:ext cx="5030788" cy="492125"/>
        </p:xfrm>
        <a:graphic>
          <a:graphicData uri="http://schemas.openxmlformats.org/presentationml/2006/ole">
            <mc:AlternateContent xmlns:mc="http://schemas.openxmlformats.org/markup-compatibility/2006">
              <mc:Choice xmlns:v="urn:schemas-microsoft-com:vml" Requires="v">
                <p:oleObj spid="_x0000_s117804" name="Equation" r:id="rId5" imgW="2463480" imgH="241200" progId="Equation.3">
                  <p:embed/>
                </p:oleObj>
              </mc:Choice>
              <mc:Fallback>
                <p:oleObj name="Equation" r:id="rId5" imgW="2463480" imgH="2412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2900" y="2971800"/>
                        <a:ext cx="5030788"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nvSpPr>
        <p:spPr>
          <a:xfrm>
            <a:off x="4114800" y="3505200"/>
            <a:ext cx="5029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dirty="0" smtClean="0">
                <a:solidFill>
                  <a:schemeClr val="tx1"/>
                </a:solidFill>
              </a:rPr>
              <a:t>S</a:t>
            </a:r>
            <a:r>
              <a:rPr lang="vi-VN" sz="2400" baseline="-25000" dirty="0" smtClean="0">
                <a:solidFill>
                  <a:schemeClr val="tx1"/>
                </a:solidFill>
              </a:rPr>
              <a:t>z</a:t>
            </a:r>
            <a:r>
              <a:rPr lang="vi-VN" sz="2400" dirty="0" smtClean="0">
                <a:solidFill>
                  <a:schemeClr val="tx1"/>
                </a:solidFill>
              </a:rPr>
              <a:t> và S</a:t>
            </a:r>
            <a:r>
              <a:rPr lang="vi-VN" sz="2400" baseline="-25000" dirty="0" smtClean="0">
                <a:solidFill>
                  <a:schemeClr val="tx1"/>
                </a:solidFill>
              </a:rPr>
              <a:t>x</a:t>
            </a:r>
            <a:r>
              <a:rPr lang="vi-VN" sz="2400" dirty="0" smtClean="0">
                <a:solidFill>
                  <a:schemeClr val="tx1"/>
                </a:solidFill>
              </a:rPr>
              <a:t>: hình chiếu đứng và ngang của diện tích mặt cong S.</a:t>
            </a:r>
            <a:endParaRPr lang="en-US" sz="2400" dirty="0">
              <a:solidFill>
                <a:schemeClr val="tx1"/>
              </a:solidFill>
            </a:endParaRPr>
          </a:p>
        </p:txBody>
      </p:sp>
      <p:pic>
        <p:nvPicPr>
          <p:cNvPr id="117768" name="Picture 8"/>
          <p:cNvPicPr>
            <a:picLocks noChangeAspect="1" noChangeArrowheads="1"/>
          </p:cNvPicPr>
          <p:nvPr/>
        </p:nvPicPr>
        <p:blipFill>
          <a:blip r:embed="rId7" cstate="print"/>
          <a:srcRect l="18310"/>
          <a:stretch>
            <a:fillRect/>
          </a:stretch>
        </p:blipFill>
        <p:spPr bwMode="auto">
          <a:xfrm>
            <a:off x="1" y="1066800"/>
            <a:ext cx="4194982" cy="3047999"/>
          </a:xfrm>
          <a:prstGeom prst="rect">
            <a:avLst/>
          </a:prstGeom>
          <a:noFill/>
          <a:ln w="9525">
            <a:noFill/>
            <a:miter lim="800000"/>
            <a:headEnd/>
            <a:tailEnd/>
          </a:ln>
        </p:spPr>
      </p:pic>
      <p:pic>
        <p:nvPicPr>
          <p:cNvPr id="117769" name="Picture 9"/>
          <p:cNvPicPr>
            <a:picLocks noChangeAspect="1" noChangeArrowheads="1"/>
          </p:cNvPicPr>
          <p:nvPr/>
        </p:nvPicPr>
        <p:blipFill>
          <a:blip r:embed="rId8" cstate="print"/>
          <a:srcRect/>
          <a:stretch>
            <a:fillRect/>
          </a:stretch>
        </p:blipFill>
        <p:spPr bwMode="auto">
          <a:xfrm>
            <a:off x="0" y="4085097"/>
            <a:ext cx="2895600" cy="2772904"/>
          </a:xfrm>
          <a:prstGeom prst="rect">
            <a:avLst/>
          </a:prstGeom>
          <a:noFill/>
          <a:ln w="9525">
            <a:noFill/>
            <a:miter lim="800000"/>
            <a:headEnd/>
            <a:tailEnd/>
          </a:ln>
        </p:spPr>
      </p:pic>
      <p:sp>
        <p:nvSpPr>
          <p:cNvPr id="28" name="Rectangle 27"/>
          <p:cNvSpPr/>
          <p:nvPr/>
        </p:nvSpPr>
        <p:spPr>
          <a:xfrm>
            <a:off x="2895600" y="5029200"/>
            <a:ext cx="6248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dirty="0" smtClean="0">
                <a:solidFill>
                  <a:schemeClr val="tx1"/>
                </a:solidFill>
              </a:rPr>
              <a:t>Trường hợp chất lỏng đa lớp với khối lượng riêng khác nhau:</a:t>
            </a:r>
            <a:endParaRPr lang="en-US" sz="2400" dirty="0">
              <a:solidFill>
                <a:schemeClr val="tx1"/>
              </a:solidFill>
            </a:endParaRPr>
          </a:p>
        </p:txBody>
      </p:sp>
      <p:pic>
        <p:nvPicPr>
          <p:cNvPr id="117770" name="Picture 10"/>
          <p:cNvPicPr>
            <a:picLocks noChangeAspect="1" noChangeArrowheads="1"/>
          </p:cNvPicPr>
          <p:nvPr/>
        </p:nvPicPr>
        <p:blipFill>
          <a:blip r:embed="rId9" cstate="print"/>
          <a:srcRect/>
          <a:stretch>
            <a:fillRect/>
          </a:stretch>
        </p:blipFill>
        <p:spPr bwMode="auto">
          <a:xfrm>
            <a:off x="4115647" y="5715000"/>
            <a:ext cx="3461173" cy="533400"/>
          </a:xfrm>
          <a:prstGeom prst="rect">
            <a:avLst/>
          </a:prstGeom>
          <a:noFill/>
          <a:ln w="9525">
            <a:noFill/>
            <a:miter lim="800000"/>
            <a:headEnd/>
            <a:tailEnd/>
          </a:ln>
        </p:spPr>
      </p:pic>
      <p:pic>
        <p:nvPicPr>
          <p:cNvPr id="117771" name="Picture 11"/>
          <p:cNvPicPr>
            <a:picLocks noChangeAspect="1" noChangeArrowheads="1"/>
          </p:cNvPicPr>
          <p:nvPr/>
        </p:nvPicPr>
        <p:blipFill>
          <a:blip r:embed="rId10" cstate="print"/>
          <a:srcRect/>
          <a:stretch>
            <a:fillRect/>
          </a:stretch>
        </p:blipFill>
        <p:spPr bwMode="auto">
          <a:xfrm>
            <a:off x="4287371" y="6324600"/>
            <a:ext cx="2723029" cy="381000"/>
          </a:xfrm>
          <a:prstGeom prst="rect">
            <a:avLst/>
          </a:prstGeom>
          <a:noFill/>
          <a:ln w="9525">
            <a:noFill/>
            <a:miter lim="800000"/>
            <a:headEnd/>
            <a:tailEnd/>
          </a:ln>
        </p:spPr>
      </p:pic>
      <p:sp>
        <p:nvSpPr>
          <p:cNvPr id="31" name="Rectangle 30"/>
          <p:cNvSpPr/>
          <p:nvPr/>
        </p:nvSpPr>
        <p:spPr>
          <a:xfrm>
            <a:off x="2895600" y="4267200"/>
            <a:ext cx="6248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400" dirty="0" smtClean="0">
                <a:solidFill>
                  <a:schemeClr val="tx1"/>
                </a:solidFill>
                <a:latin typeface="Times New Roman"/>
                <a:cs typeface="Times New Roman"/>
              </a:rPr>
              <a:t>ρ, </a:t>
            </a:r>
            <a:r>
              <a:rPr lang="vi-VN" sz="2400" dirty="0" smtClean="0">
                <a:solidFill>
                  <a:schemeClr val="tx1"/>
                </a:solidFill>
              </a:rPr>
              <a:t>V: khối lượng riêng và thể tích khối chất lỏng giới hạn bởi mặt cong và mặt thoáng. </a:t>
            </a:r>
            <a:endParaRPr lang="en-US" sz="2400" dirty="0">
              <a:solidFill>
                <a:schemeClr val="tx1"/>
              </a:solidFill>
            </a:endParaRPr>
          </a:p>
        </p:txBody>
      </p:sp>
      <p:sp>
        <p:nvSpPr>
          <p:cNvPr id="16"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36</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2"/>
          <p:cNvSpPr>
            <a:spLocks noChangeArrowheads="1"/>
          </p:cNvSpPr>
          <p:nvPr/>
        </p:nvSpPr>
        <p:spPr bwMode="auto">
          <a:xfrm>
            <a:off x="0" y="528935"/>
            <a:ext cx="7249549" cy="461665"/>
          </a:xfrm>
          <a:prstGeom prst="rect">
            <a:avLst/>
          </a:prstGeom>
          <a:noFill/>
          <a:ln w="9525">
            <a:noFill/>
            <a:miter lim="800000"/>
            <a:headEnd/>
            <a:tailEnd/>
          </a:ln>
          <a:effectLst/>
        </p:spPr>
        <p:txBody>
          <a:bodyPr wrap="none" anchor="ctr">
            <a:spAutoFit/>
          </a:bodyPr>
          <a:lstStyle/>
          <a:p>
            <a:pPr>
              <a:tabLst>
                <a:tab pos="177800" algn="l"/>
              </a:tabLst>
            </a:pPr>
            <a:r>
              <a:rPr lang="vi-VN" sz="2400" b="1" dirty="0" smtClean="0"/>
              <a:t>2.7.3 Định luật Archimeds (Archimeds’ principle)</a:t>
            </a:r>
            <a:endParaRPr lang="vi-VN" sz="2400" dirty="0" smtClean="0">
              <a:cs typeface="Arial" pitchFamily="34" charset="0"/>
            </a:endParaRPr>
          </a:p>
        </p:txBody>
      </p:sp>
      <p:pic>
        <p:nvPicPr>
          <p:cNvPr id="121858" name="Picture 2"/>
          <p:cNvPicPr>
            <a:picLocks noChangeAspect="1" noChangeArrowheads="1"/>
          </p:cNvPicPr>
          <p:nvPr/>
        </p:nvPicPr>
        <p:blipFill>
          <a:blip r:embed="rId4" cstate="print"/>
          <a:srcRect l="10667" r="11111" b="8021"/>
          <a:stretch>
            <a:fillRect/>
          </a:stretch>
        </p:blipFill>
        <p:spPr bwMode="auto">
          <a:xfrm>
            <a:off x="0" y="990600"/>
            <a:ext cx="3352800" cy="3276600"/>
          </a:xfrm>
          <a:prstGeom prst="rect">
            <a:avLst/>
          </a:prstGeom>
          <a:noFill/>
          <a:ln w="9525">
            <a:noFill/>
            <a:miter lim="800000"/>
            <a:headEnd/>
            <a:tailEnd/>
          </a:ln>
        </p:spPr>
      </p:pic>
      <p:sp>
        <p:nvSpPr>
          <p:cNvPr id="7" name="Rectangle 6"/>
          <p:cNvSpPr/>
          <p:nvPr/>
        </p:nvSpPr>
        <p:spPr>
          <a:xfrm>
            <a:off x="3429000" y="1066800"/>
            <a:ext cx="5715000" cy="1938992"/>
          </a:xfrm>
          <a:prstGeom prst="rect">
            <a:avLst/>
          </a:prstGeom>
        </p:spPr>
        <p:txBody>
          <a:bodyPr wrap="square">
            <a:spAutoFit/>
          </a:bodyPr>
          <a:lstStyle/>
          <a:p>
            <a:pPr algn="just"/>
            <a:r>
              <a:rPr lang="vi-VN" sz="2400" b="1" dirty="0" smtClean="0">
                <a:solidFill>
                  <a:srgbClr val="FF3399"/>
                </a:solidFill>
              </a:rPr>
              <a:t>Lực nâng (buoyant force)</a:t>
            </a:r>
            <a:r>
              <a:rPr lang="vi-VN" sz="2400" dirty="0" smtClean="0"/>
              <a:t>: lực hướng lên của lưu chất tác dụng lên một vật nhúng chìm trong lưu chất đó. Lực nâng được gây ra bởi gia tăng áp suất với chiều sâu trong lưu chất.</a:t>
            </a:r>
            <a:endParaRPr lang="en-US" sz="2400" dirty="0"/>
          </a:p>
        </p:txBody>
      </p:sp>
      <p:sp>
        <p:nvSpPr>
          <p:cNvPr id="8" name="Rectangle 7"/>
          <p:cNvSpPr/>
          <p:nvPr/>
        </p:nvSpPr>
        <p:spPr>
          <a:xfrm>
            <a:off x="0" y="4267200"/>
            <a:ext cx="3352800" cy="1323439"/>
          </a:xfrm>
          <a:prstGeom prst="rect">
            <a:avLst/>
          </a:prstGeom>
        </p:spPr>
        <p:txBody>
          <a:bodyPr wrap="square">
            <a:spAutoFit/>
          </a:bodyPr>
          <a:lstStyle/>
          <a:p>
            <a:pPr algn="just"/>
            <a:r>
              <a:rPr lang="vi-VN" sz="2000" dirty="0" smtClean="0">
                <a:solidFill>
                  <a:srgbClr val="0070C0"/>
                </a:solidFill>
              </a:rPr>
              <a:t>Tấm phẳng với chiều dày đồng nhất (h) chìm trong chất lỏng song song với bề mặt thoáng</a:t>
            </a:r>
            <a:endParaRPr lang="en-US" sz="2000" dirty="0">
              <a:solidFill>
                <a:srgbClr val="0070C0"/>
              </a:solidFill>
            </a:endParaRPr>
          </a:p>
        </p:txBody>
      </p:sp>
      <p:pic>
        <p:nvPicPr>
          <p:cNvPr id="121860" name="Picture 4"/>
          <p:cNvPicPr>
            <a:picLocks noChangeAspect="1" noChangeArrowheads="1"/>
          </p:cNvPicPr>
          <p:nvPr/>
        </p:nvPicPr>
        <p:blipFill>
          <a:blip r:embed="rId5" cstate="print"/>
          <a:srcRect/>
          <a:stretch>
            <a:fillRect/>
          </a:stretch>
        </p:blipFill>
        <p:spPr bwMode="auto">
          <a:xfrm>
            <a:off x="3429000" y="3048000"/>
            <a:ext cx="5562600" cy="416394"/>
          </a:xfrm>
          <a:prstGeom prst="rect">
            <a:avLst/>
          </a:prstGeom>
          <a:noFill/>
          <a:ln w="9525">
            <a:noFill/>
            <a:miter lim="800000"/>
            <a:headEnd/>
            <a:tailEnd/>
          </a:ln>
        </p:spPr>
      </p:pic>
      <p:pic>
        <p:nvPicPr>
          <p:cNvPr id="121861" name="Picture 5"/>
          <p:cNvPicPr>
            <a:picLocks noChangeAspect="1" noChangeArrowheads="1"/>
          </p:cNvPicPr>
          <p:nvPr/>
        </p:nvPicPr>
        <p:blipFill>
          <a:blip r:embed="rId6" cstate="print"/>
          <a:srcRect/>
          <a:stretch>
            <a:fillRect/>
          </a:stretch>
        </p:blipFill>
        <p:spPr bwMode="auto">
          <a:xfrm>
            <a:off x="3837710" y="3581400"/>
            <a:ext cx="2334490" cy="438402"/>
          </a:xfrm>
          <a:prstGeom prst="rect">
            <a:avLst/>
          </a:prstGeom>
          <a:noFill/>
          <a:ln w="9525">
            <a:noFill/>
            <a:miter lim="800000"/>
            <a:headEnd/>
            <a:tailEnd/>
          </a:ln>
        </p:spPr>
      </p:pic>
      <p:sp>
        <p:nvSpPr>
          <p:cNvPr id="12" name="Rectangle 11"/>
          <p:cNvSpPr/>
          <p:nvPr/>
        </p:nvSpPr>
        <p:spPr>
          <a:xfrm>
            <a:off x="3352800" y="4057471"/>
            <a:ext cx="5791200" cy="1200329"/>
          </a:xfrm>
          <a:prstGeom prst="rect">
            <a:avLst/>
          </a:prstGeom>
        </p:spPr>
        <p:txBody>
          <a:bodyPr wrap="square">
            <a:spAutoFit/>
          </a:bodyPr>
          <a:lstStyle/>
          <a:p>
            <a:pPr algn="just"/>
            <a:r>
              <a:rPr lang="vi-VN" sz="2400" dirty="0" smtClean="0">
                <a:sym typeface="Wingdings" pitchFamily="2" charset="2"/>
              </a:rPr>
              <a:t></a:t>
            </a:r>
            <a:r>
              <a:rPr lang="vi-VN" sz="2400" dirty="0" smtClean="0"/>
              <a:t>Lực nâng tác dụng lên tấm phẳng bằng trọng lượng của lưu chất bị chiếm chỗ bởi tấm phẳng.</a:t>
            </a:r>
            <a:endParaRPr lang="en-US" sz="2400" dirty="0"/>
          </a:p>
        </p:txBody>
      </p:sp>
      <p:graphicFrame>
        <p:nvGraphicFramePr>
          <p:cNvPr id="121862" name="Object 6"/>
          <p:cNvGraphicFramePr>
            <a:graphicFrameLocks noChangeAspect="1"/>
          </p:cNvGraphicFramePr>
          <p:nvPr/>
        </p:nvGraphicFramePr>
        <p:xfrm>
          <a:off x="4572000" y="5334000"/>
          <a:ext cx="2018070" cy="595312"/>
        </p:xfrm>
        <a:graphic>
          <a:graphicData uri="http://schemas.openxmlformats.org/presentationml/2006/ole">
            <mc:AlternateContent xmlns:mc="http://schemas.openxmlformats.org/markup-compatibility/2006">
              <mc:Choice xmlns:v="urn:schemas-microsoft-com:vml" Requires="v">
                <p:oleObj spid="_x0000_s121881" name="Equation" r:id="rId7" imgW="774360" imgH="228600" progId="Equation.3">
                  <p:embed/>
                </p:oleObj>
              </mc:Choice>
              <mc:Fallback>
                <p:oleObj name="Equation" r:id="rId7" imgW="774360" imgH="2286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334000"/>
                        <a:ext cx="201807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a:xfrm>
            <a:off x="1744217" y="6091535"/>
            <a:ext cx="7399783" cy="461665"/>
          </a:xfrm>
          <a:prstGeom prst="rect">
            <a:avLst/>
          </a:prstGeom>
        </p:spPr>
        <p:txBody>
          <a:bodyPr wrap="none">
            <a:spAutoFit/>
          </a:bodyPr>
          <a:lstStyle/>
          <a:p>
            <a:r>
              <a:rPr lang="vi-VN" sz="2400" dirty="0" smtClean="0"/>
              <a:t>với </a:t>
            </a:r>
            <a:r>
              <a:rPr lang="el-GR" sz="2400" dirty="0" smtClean="0">
                <a:latin typeface="Times New Roman"/>
                <a:cs typeface="Times New Roman"/>
              </a:rPr>
              <a:t>ρ</a:t>
            </a:r>
            <a:r>
              <a:rPr lang="vi-VN" sz="2400" baseline="-25000" dirty="0" smtClean="0">
                <a:latin typeface="Times New Roman"/>
                <a:cs typeface="Times New Roman"/>
              </a:rPr>
              <a:t>f</a:t>
            </a:r>
            <a:r>
              <a:rPr lang="vi-VN" sz="2400" dirty="0" smtClean="0">
                <a:latin typeface="Times New Roman"/>
                <a:cs typeface="Times New Roman"/>
              </a:rPr>
              <a:t> và </a:t>
            </a:r>
            <a:r>
              <a:rPr lang="el-GR" sz="2400" dirty="0" smtClean="0">
                <a:latin typeface="Times New Roman"/>
                <a:cs typeface="Times New Roman"/>
              </a:rPr>
              <a:t>ρ</a:t>
            </a:r>
            <a:r>
              <a:rPr lang="vi-VN" sz="2400" baseline="-25000" dirty="0" smtClean="0">
                <a:latin typeface="Times New Roman"/>
                <a:cs typeface="Times New Roman"/>
              </a:rPr>
              <a:t>b</a:t>
            </a:r>
            <a:r>
              <a:rPr lang="vi-VN" sz="2400" dirty="0" smtClean="0">
                <a:cs typeface="Times New Roman"/>
              </a:rPr>
              <a:t>: khối lượng </a:t>
            </a:r>
            <a:r>
              <a:rPr lang="vi-VN" sz="2400" dirty="0" smtClean="0"/>
              <a:t>riêng của lưu chất và vật thể </a:t>
            </a:r>
            <a:endParaRPr lang="en-US" sz="2400" dirty="0"/>
          </a:p>
        </p:txBody>
      </p:sp>
      <p:sp>
        <p:nvSpPr>
          <p:cNvPr id="13" name="Rectangle 12"/>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2.7 Lực thủy tĩnh và định luật Archimeds</a:t>
            </a:r>
            <a:endParaRPr lang="en-US" sz="3000" b="1" dirty="0" smtClean="0">
              <a:solidFill>
                <a:srgbClr val="0000FF"/>
              </a:solidFill>
              <a:latin typeface="Arial" pitchFamily="34" charset="0"/>
              <a:cs typeface="Arial" pitchFamily="34" charset="0"/>
            </a:endParaRPr>
          </a:p>
        </p:txBody>
      </p:sp>
      <p:sp>
        <p:nvSpPr>
          <p:cNvPr id="16"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37</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archimedes"/>
          <p:cNvPicPr>
            <a:picLocks noChangeAspect="1" noChangeArrowheads="1"/>
          </p:cNvPicPr>
          <p:nvPr/>
        </p:nvPicPr>
        <p:blipFill>
          <a:blip r:embed="rId3" cstate="print"/>
          <a:srcRect/>
          <a:stretch>
            <a:fillRect/>
          </a:stretch>
        </p:blipFill>
        <p:spPr bwMode="auto">
          <a:xfrm>
            <a:off x="7252536" y="572869"/>
            <a:ext cx="1891464" cy="2514600"/>
          </a:xfrm>
          <a:prstGeom prst="rect">
            <a:avLst/>
          </a:prstGeom>
          <a:noFill/>
          <a:ln w="9525">
            <a:noFill/>
            <a:miter lim="800000"/>
            <a:headEnd/>
            <a:tailEnd/>
          </a:ln>
        </p:spPr>
      </p:pic>
      <p:sp>
        <p:nvSpPr>
          <p:cNvPr id="4" name="Text Box 16"/>
          <p:cNvSpPr txBox="1">
            <a:spLocks noChangeArrowheads="1"/>
          </p:cNvSpPr>
          <p:nvPr/>
        </p:nvSpPr>
        <p:spPr bwMode="auto">
          <a:xfrm>
            <a:off x="7162800" y="3087469"/>
            <a:ext cx="1981200" cy="646331"/>
          </a:xfrm>
          <a:prstGeom prst="rect">
            <a:avLst/>
          </a:prstGeom>
          <a:noFill/>
          <a:ln w="9525">
            <a:noFill/>
            <a:miter lim="800000"/>
            <a:headEnd/>
            <a:tailEnd/>
          </a:ln>
        </p:spPr>
        <p:txBody>
          <a:bodyPr wrap="square">
            <a:spAutoFit/>
          </a:bodyPr>
          <a:lstStyle/>
          <a:p>
            <a:pPr algn="ctr"/>
            <a:r>
              <a:rPr lang="en-US" sz="2000" dirty="0">
                <a:latin typeface="Tahoma" charset="0"/>
              </a:rPr>
              <a:t>Archimedes</a:t>
            </a:r>
          </a:p>
          <a:p>
            <a:pPr algn="ctr"/>
            <a:r>
              <a:rPr lang="en-US" sz="1600" dirty="0" smtClean="0">
                <a:latin typeface="Tahoma" charset="0"/>
              </a:rPr>
              <a:t>(</a:t>
            </a:r>
            <a:r>
              <a:rPr lang="vi-VN" sz="1600" dirty="0" smtClean="0">
                <a:latin typeface="Tahoma" charset="0"/>
              </a:rPr>
              <a:t>c</a:t>
            </a:r>
            <a:r>
              <a:rPr lang="en-US" sz="1600" dirty="0" smtClean="0">
                <a:latin typeface="Tahoma" charset="0"/>
              </a:rPr>
              <a:t>. 287-</a:t>
            </a:r>
            <a:r>
              <a:rPr lang="vi-VN" sz="1600" dirty="0" smtClean="0">
                <a:latin typeface="Tahoma" charset="0"/>
              </a:rPr>
              <a:t>c.</a:t>
            </a:r>
            <a:r>
              <a:rPr lang="en-US" sz="1600" dirty="0" smtClean="0">
                <a:latin typeface="Tahoma" charset="0"/>
              </a:rPr>
              <a:t>212 </a:t>
            </a:r>
            <a:r>
              <a:rPr lang="en-US" sz="1600" dirty="0">
                <a:latin typeface="Tahoma" charset="0"/>
              </a:rPr>
              <a:t>BC)</a:t>
            </a:r>
          </a:p>
        </p:txBody>
      </p:sp>
      <p:sp>
        <p:nvSpPr>
          <p:cNvPr id="5" name="Rectangle 82"/>
          <p:cNvSpPr>
            <a:spLocks noChangeArrowheads="1"/>
          </p:cNvSpPr>
          <p:nvPr/>
        </p:nvSpPr>
        <p:spPr bwMode="auto">
          <a:xfrm>
            <a:off x="0" y="528935"/>
            <a:ext cx="7249549" cy="461665"/>
          </a:xfrm>
          <a:prstGeom prst="rect">
            <a:avLst/>
          </a:prstGeom>
          <a:noFill/>
          <a:ln w="9525">
            <a:noFill/>
            <a:miter lim="800000"/>
            <a:headEnd/>
            <a:tailEnd/>
          </a:ln>
          <a:effectLst/>
        </p:spPr>
        <p:txBody>
          <a:bodyPr wrap="none" anchor="ctr">
            <a:spAutoFit/>
          </a:bodyPr>
          <a:lstStyle/>
          <a:p>
            <a:pPr>
              <a:tabLst>
                <a:tab pos="177800" algn="l"/>
              </a:tabLst>
            </a:pPr>
            <a:r>
              <a:rPr lang="vi-VN" sz="2400" b="1" dirty="0" smtClean="0"/>
              <a:t>2.7.3 Định luật Archimeds (Archimeds’ principle)</a:t>
            </a:r>
            <a:endParaRPr lang="vi-VN" sz="2400" dirty="0" smtClean="0">
              <a:cs typeface="Arial" pitchFamily="34" charset="0"/>
            </a:endParaRPr>
          </a:p>
        </p:txBody>
      </p:sp>
      <p:sp>
        <p:nvSpPr>
          <p:cNvPr id="7" name="Rectangle 6"/>
          <p:cNvSpPr/>
          <p:nvPr/>
        </p:nvSpPr>
        <p:spPr>
          <a:xfrm>
            <a:off x="0" y="1066800"/>
            <a:ext cx="7162800" cy="1938992"/>
          </a:xfrm>
          <a:prstGeom prst="rect">
            <a:avLst/>
          </a:prstGeom>
        </p:spPr>
        <p:txBody>
          <a:bodyPr wrap="square">
            <a:spAutoFit/>
          </a:bodyPr>
          <a:lstStyle/>
          <a:p>
            <a:pPr algn="just"/>
            <a:r>
              <a:rPr lang="vi-VN" sz="2400" b="1" dirty="0" smtClean="0">
                <a:solidFill>
                  <a:srgbClr val="FF3399"/>
                </a:solidFill>
              </a:rPr>
              <a:t>Phát biểu</a:t>
            </a:r>
            <a:r>
              <a:rPr lang="vi-VN" sz="2400" dirty="0" smtClean="0"/>
              <a:t>: một vật chìm trong lưu chất, chịu tác dụng của lực nâng có chiều hướng lên đi qua trọng tâm của thể tích lưu chất bị chiếm chỗ và có độ lớn bằng trọng lượng của lưu chất bị chiếm chỗ bởi vật đó.</a:t>
            </a:r>
            <a:endParaRPr lang="en-US" sz="2400" dirty="0"/>
          </a:p>
        </p:txBody>
      </p:sp>
      <p:sp>
        <p:nvSpPr>
          <p:cNvPr id="14" name="Rectangle 13"/>
          <p:cNvSpPr/>
          <p:nvPr/>
        </p:nvSpPr>
        <p:spPr>
          <a:xfrm>
            <a:off x="3581400" y="3764340"/>
            <a:ext cx="5486400" cy="1569660"/>
          </a:xfrm>
          <a:prstGeom prst="rect">
            <a:avLst/>
          </a:prstGeom>
        </p:spPr>
        <p:txBody>
          <a:bodyPr wrap="square">
            <a:spAutoFit/>
          </a:bodyPr>
          <a:lstStyle/>
          <a:p>
            <a:pPr algn="just"/>
            <a:r>
              <a:rPr lang="vi-VN" sz="2400" dirty="0" smtClean="0"/>
              <a:t>Lực nâng tác dụng lên vật rắn chìm trong lưu chất và lên khối lưu chất có cùng hình dạng với vật ở cùng độ sâu là như nhau.</a:t>
            </a:r>
            <a:endParaRPr lang="en-US" sz="2400" dirty="0"/>
          </a:p>
        </p:txBody>
      </p:sp>
      <p:pic>
        <p:nvPicPr>
          <p:cNvPr id="122883" name="Picture 3"/>
          <p:cNvPicPr>
            <a:picLocks noChangeAspect="1" noChangeArrowheads="1"/>
          </p:cNvPicPr>
          <p:nvPr/>
        </p:nvPicPr>
        <p:blipFill>
          <a:blip r:embed="rId4" cstate="print"/>
          <a:srcRect/>
          <a:stretch>
            <a:fillRect/>
          </a:stretch>
        </p:blipFill>
        <p:spPr bwMode="auto">
          <a:xfrm>
            <a:off x="0" y="3086100"/>
            <a:ext cx="3609975" cy="2705100"/>
          </a:xfrm>
          <a:prstGeom prst="rect">
            <a:avLst/>
          </a:prstGeom>
          <a:noFill/>
          <a:ln w="9525">
            <a:noFill/>
            <a:miter lim="800000"/>
            <a:headEnd/>
            <a:tailEnd/>
          </a:ln>
        </p:spPr>
      </p:pic>
      <p:sp>
        <p:nvSpPr>
          <p:cNvPr id="9" name="Rectangle 8"/>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2.7 Lực thủy tĩnh và định luật Archimeds</a:t>
            </a:r>
            <a:endParaRPr lang="en-US" sz="3000" b="1" dirty="0" smtClean="0">
              <a:solidFill>
                <a:srgbClr val="0000FF"/>
              </a:solidFill>
              <a:latin typeface="Arial" pitchFamily="34" charset="0"/>
              <a:cs typeface="Arial" pitchFamily="34" charset="0"/>
            </a:endParaRPr>
          </a:p>
        </p:txBody>
      </p:sp>
      <p:sp>
        <p:nvSpPr>
          <p:cNvPr id="11"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38</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2"/>
          <p:cNvSpPr>
            <a:spLocks noChangeArrowheads="1"/>
          </p:cNvSpPr>
          <p:nvPr/>
        </p:nvSpPr>
        <p:spPr bwMode="auto">
          <a:xfrm>
            <a:off x="0" y="528935"/>
            <a:ext cx="7249549" cy="461665"/>
          </a:xfrm>
          <a:prstGeom prst="rect">
            <a:avLst/>
          </a:prstGeom>
          <a:noFill/>
          <a:ln w="9525">
            <a:noFill/>
            <a:miter lim="800000"/>
            <a:headEnd/>
            <a:tailEnd/>
          </a:ln>
          <a:effectLst/>
        </p:spPr>
        <p:txBody>
          <a:bodyPr wrap="none" anchor="ctr">
            <a:spAutoFit/>
          </a:bodyPr>
          <a:lstStyle/>
          <a:p>
            <a:pPr>
              <a:tabLst>
                <a:tab pos="177800" algn="l"/>
              </a:tabLst>
            </a:pPr>
            <a:r>
              <a:rPr lang="vi-VN" sz="2400" b="1" smtClean="0"/>
              <a:t>2.7.3 </a:t>
            </a:r>
            <a:r>
              <a:rPr lang="vi-VN" sz="2400" b="1" dirty="0" smtClean="0"/>
              <a:t>Định luật Archimeds (Archimeds’ principle)</a:t>
            </a:r>
            <a:endParaRPr lang="vi-VN" sz="2400" dirty="0" smtClean="0">
              <a:cs typeface="Arial" pitchFamily="34" charset="0"/>
            </a:endParaRPr>
          </a:p>
        </p:txBody>
      </p:sp>
      <p:grpSp>
        <p:nvGrpSpPr>
          <p:cNvPr id="16" name="Group 15"/>
          <p:cNvGrpSpPr/>
          <p:nvPr/>
        </p:nvGrpSpPr>
        <p:grpSpPr>
          <a:xfrm>
            <a:off x="142875" y="990600"/>
            <a:ext cx="5191125" cy="3752850"/>
            <a:chOff x="0" y="1066800"/>
            <a:chExt cx="5191125" cy="3752850"/>
          </a:xfrm>
        </p:grpSpPr>
        <p:pic>
          <p:nvPicPr>
            <p:cNvPr id="124930" name="Picture 2"/>
            <p:cNvPicPr>
              <a:picLocks noChangeAspect="1" noChangeArrowheads="1"/>
            </p:cNvPicPr>
            <p:nvPr/>
          </p:nvPicPr>
          <p:blipFill>
            <a:blip r:embed="rId3" cstate="print"/>
            <a:srcRect/>
            <a:stretch>
              <a:fillRect/>
            </a:stretch>
          </p:blipFill>
          <p:spPr bwMode="auto">
            <a:xfrm>
              <a:off x="0" y="1066800"/>
              <a:ext cx="5191125" cy="3752850"/>
            </a:xfrm>
            <a:prstGeom prst="rect">
              <a:avLst/>
            </a:prstGeom>
            <a:noFill/>
            <a:ln w="9525">
              <a:noFill/>
              <a:miter lim="800000"/>
              <a:headEnd/>
              <a:tailEnd/>
            </a:ln>
          </p:spPr>
        </p:pic>
        <p:sp>
          <p:nvSpPr>
            <p:cNvPr id="10" name="Rectangle 9"/>
            <p:cNvSpPr/>
            <p:nvPr/>
          </p:nvSpPr>
          <p:spPr>
            <a:xfrm>
              <a:off x="2285999" y="1371600"/>
              <a:ext cx="138112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solidFill>
                    <a:schemeClr val="tx1"/>
                  </a:solidFill>
                </a:rPr>
                <a:t>Vật thể nổi </a:t>
              </a:r>
              <a:endParaRPr lang="en-US" b="1" dirty="0">
                <a:solidFill>
                  <a:schemeClr val="tx1"/>
                </a:solidFill>
              </a:endParaRPr>
            </a:p>
          </p:txBody>
        </p:sp>
        <p:sp>
          <p:nvSpPr>
            <p:cNvPr id="11" name="Rectangle 10"/>
            <p:cNvSpPr/>
            <p:nvPr/>
          </p:nvSpPr>
          <p:spPr>
            <a:xfrm>
              <a:off x="2895599" y="2362200"/>
              <a:ext cx="183832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solidFill>
                    <a:schemeClr val="tx1"/>
                  </a:solidFill>
                </a:rPr>
                <a:t>Vật thể lơ lửng </a:t>
              </a:r>
              <a:endParaRPr lang="en-US" b="1" dirty="0">
                <a:solidFill>
                  <a:schemeClr val="tx1"/>
                </a:solidFill>
              </a:endParaRPr>
            </a:p>
          </p:txBody>
        </p:sp>
        <p:sp>
          <p:nvSpPr>
            <p:cNvPr id="12" name="Rectangle 11"/>
            <p:cNvSpPr/>
            <p:nvPr/>
          </p:nvSpPr>
          <p:spPr>
            <a:xfrm>
              <a:off x="4038600" y="3505200"/>
              <a:ext cx="1143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solidFill>
                    <a:schemeClr val="tx1"/>
                  </a:solidFill>
                </a:rPr>
                <a:t>Vật  thể chìm</a:t>
              </a:r>
              <a:endParaRPr lang="en-US" b="1" dirty="0">
                <a:solidFill>
                  <a:schemeClr val="tx1"/>
                </a:solidFill>
              </a:endParaRPr>
            </a:p>
          </p:txBody>
        </p:sp>
      </p:grpSp>
      <p:pic>
        <p:nvPicPr>
          <p:cNvPr id="124931" name="Picture 3"/>
          <p:cNvPicPr>
            <a:picLocks noChangeAspect="1" noChangeArrowheads="1"/>
          </p:cNvPicPr>
          <p:nvPr/>
        </p:nvPicPr>
        <p:blipFill>
          <a:blip r:embed="rId4" cstate="print"/>
          <a:srcRect/>
          <a:stretch>
            <a:fillRect/>
          </a:stretch>
        </p:blipFill>
        <p:spPr bwMode="auto">
          <a:xfrm>
            <a:off x="852065" y="5922820"/>
            <a:ext cx="7543800" cy="914400"/>
          </a:xfrm>
          <a:prstGeom prst="rect">
            <a:avLst/>
          </a:prstGeom>
          <a:noFill/>
          <a:ln w="9525">
            <a:noFill/>
            <a:miter lim="800000"/>
            <a:headEnd/>
            <a:tailEnd/>
          </a:ln>
        </p:spPr>
      </p:pic>
      <p:sp>
        <p:nvSpPr>
          <p:cNvPr id="15" name="Rectangle 14"/>
          <p:cNvSpPr/>
          <p:nvPr/>
        </p:nvSpPr>
        <p:spPr>
          <a:xfrm>
            <a:off x="1" y="4800600"/>
            <a:ext cx="9144000" cy="1569660"/>
          </a:xfrm>
          <a:prstGeom prst="rect">
            <a:avLst/>
          </a:prstGeom>
        </p:spPr>
        <p:txBody>
          <a:bodyPr wrap="square">
            <a:spAutoFit/>
          </a:bodyPr>
          <a:lstStyle/>
          <a:p>
            <a:pPr algn="just"/>
            <a:r>
              <a:rPr lang="vi-VN" sz="2400" b="1" dirty="0" smtClean="0">
                <a:solidFill>
                  <a:srgbClr val="FF3399"/>
                </a:solidFill>
              </a:rPr>
              <a:t>Trường hợp vật nổi:</a:t>
            </a:r>
            <a:r>
              <a:rPr lang="vi-VN" sz="2400" dirty="0" smtClean="0"/>
              <a:t> trọng lượng của toàn khối vật phải cân bằng với lực nâng. Khi đó, lực nâng là trọng lượng của khối lưu chất có thể tích bằng với phần thể tích chìm (V</a:t>
            </a:r>
            <a:r>
              <a:rPr lang="vi-VN" sz="2400" baseline="-25000" dirty="0" smtClean="0"/>
              <a:t>sub</a:t>
            </a:r>
            <a:r>
              <a:rPr lang="vi-VN" sz="2400" dirty="0" smtClean="0"/>
              <a:t>)của khối vật.  </a:t>
            </a:r>
          </a:p>
          <a:p>
            <a:endParaRPr lang="en-US" sz="2400" dirty="0"/>
          </a:p>
        </p:txBody>
      </p:sp>
      <p:pic>
        <p:nvPicPr>
          <p:cNvPr id="124932" name="Picture 4"/>
          <p:cNvPicPr>
            <a:picLocks noChangeAspect="1" noChangeArrowheads="1"/>
          </p:cNvPicPr>
          <p:nvPr/>
        </p:nvPicPr>
        <p:blipFill>
          <a:blip r:embed="rId5" cstate="print"/>
          <a:srcRect/>
          <a:stretch>
            <a:fillRect/>
          </a:stretch>
        </p:blipFill>
        <p:spPr bwMode="auto">
          <a:xfrm>
            <a:off x="5486400" y="1080655"/>
            <a:ext cx="3222642" cy="3657600"/>
          </a:xfrm>
          <a:prstGeom prst="rect">
            <a:avLst/>
          </a:prstGeom>
          <a:noFill/>
          <a:ln w="9525">
            <a:noFill/>
            <a:miter lim="800000"/>
            <a:headEnd/>
            <a:tailEnd/>
          </a:ln>
        </p:spPr>
      </p:pic>
      <p:sp>
        <p:nvSpPr>
          <p:cNvPr id="17" name="Rectangle 16"/>
          <p:cNvSpPr/>
          <p:nvPr/>
        </p:nvSpPr>
        <p:spPr>
          <a:xfrm>
            <a:off x="5791200" y="1066800"/>
            <a:ext cx="2743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800" dirty="0" smtClean="0">
                <a:solidFill>
                  <a:schemeClr val="bg1"/>
                </a:solidFill>
                <a:latin typeface="Times New Roman"/>
                <a:cs typeface="Times New Roman"/>
              </a:rPr>
              <a:t>ρ</a:t>
            </a:r>
            <a:r>
              <a:rPr lang="vi-VN" sz="2800" b="1" baseline="-25000" dirty="0" smtClean="0">
                <a:solidFill>
                  <a:schemeClr val="bg1"/>
                </a:solidFill>
                <a:latin typeface="Times New Roman"/>
                <a:cs typeface="Times New Roman"/>
              </a:rPr>
              <a:t>warm</a:t>
            </a:r>
            <a:r>
              <a:rPr lang="el-GR" sz="2800" b="1" baseline="-25000" dirty="0" smtClean="0">
                <a:solidFill>
                  <a:schemeClr val="bg1"/>
                </a:solidFill>
                <a:latin typeface="Times New Roman"/>
                <a:cs typeface="Times New Roman"/>
              </a:rPr>
              <a:t> </a:t>
            </a:r>
            <a:r>
              <a:rPr lang="vi-VN" sz="2800" b="1" baseline="-25000" dirty="0" smtClean="0">
                <a:solidFill>
                  <a:schemeClr val="bg1"/>
                </a:solidFill>
                <a:latin typeface="Times New Roman"/>
                <a:cs typeface="Times New Roman"/>
              </a:rPr>
              <a:t> air</a:t>
            </a:r>
            <a:r>
              <a:rPr lang="vi-VN" sz="2800" b="1" dirty="0" smtClean="0">
                <a:solidFill>
                  <a:schemeClr val="bg1"/>
                </a:solidFill>
                <a:latin typeface="Times New Roman"/>
                <a:cs typeface="Times New Roman"/>
              </a:rPr>
              <a:t>&lt; </a:t>
            </a:r>
            <a:r>
              <a:rPr lang="el-GR" sz="2800" dirty="0" smtClean="0">
                <a:solidFill>
                  <a:schemeClr val="bg1"/>
                </a:solidFill>
                <a:latin typeface="Times New Roman"/>
                <a:cs typeface="Times New Roman"/>
              </a:rPr>
              <a:t>ρ</a:t>
            </a:r>
            <a:r>
              <a:rPr lang="vi-VN" sz="2800" b="1" baseline="-25000" dirty="0" smtClean="0">
                <a:solidFill>
                  <a:schemeClr val="bg1"/>
                </a:solidFill>
                <a:latin typeface="Times New Roman"/>
                <a:cs typeface="Times New Roman"/>
              </a:rPr>
              <a:t>cool  air</a:t>
            </a:r>
            <a:endParaRPr lang="en-US" sz="2800" b="1" baseline="-25000" dirty="0">
              <a:solidFill>
                <a:schemeClr val="bg1"/>
              </a:solidFill>
            </a:endParaRPr>
          </a:p>
        </p:txBody>
      </p:sp>
      <p:sp>
        <p:nvSpPr>
          <p:cNvPr id="13" name="Rectangle 12"/>
          <p:cNvSpPr/>
          <p:nvPr/>
        </p:nvSpPr>
        <p:spPr>
          <a:xfrm>
            <a:off x="0" y="-7620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000" b="1" dirty="0" smtClean="0">
                <a:solidFill>
                  <a:srgbClr val="0000FF"/>
                </a:solidFill>
                <a:latin typeface="Arial" pitchFamily="34" charset="0"/>
                <a:cs typeface="Arial" pitchFamily="34" charset="0"/>
              </a:rPr>
              <a:t>2.7 Lực thủy tĩnh và định luật Archimeds</a:t>
            </a:r>
            <a:endParaRPr lang="en-US" sz="3000" b="1" dirty="0" smtClean="0">
              <a:solidFill>
                <a:srgbClr val="0000FF"/>
              </a:solidFill>
              <a:latin typeface="Arial" pitchFamily="34" charset="0"/>
              <a:cs typeface="Arial" pitchFamily="34" charset="0"/>
            </a:endParaRPr>
          </a:p>
        </p:txBody>
      </p:sp>
      <p:sp>
        <p:nvSpPr>
          <p:cNvPr id="18"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39</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FF"/>
                </a:solidFill>
                <a:latin typeface="Arial" pitchFamily="34" charset="0"/>
                <a:cs typeface="Arial" pitchFamily="34" charset="0"/>
              </a:rPr>
              <a:t>2.2 Áp suất thủy tĩnh</a:t>
            </a:r>
            <a:r>
              <a:rPr lang="vi-VN" sz="3200" dirty="0" smtClean="0">
                <a:solidFill>
                  <a:srgbClr val="0000FF"/>
                </a:solidFill>
                <a:latin typeface="Arial" pitchFamily="34" charset="0"/>
                <a:cs typeface="Arial" pitchFamily="34" charset="0"/>
              </a:rPr>
              <a:t> (hydrostatic pressure)</a:t>
            </a:r>
            <a:r>
              <a:rPr lang="vi-VN" sz="3200" b="1" dirty="0" smtClean="0">
                <a:solidFill>
                  <a:srgbClr val="0000FF"/>
                </a:solidFill>
                <a:latin typeface="Arial" pitchFamily="34" charset="0"/>
                <a:cs typeface="Arial" pitchFamily="34" charset="0"/>
              </a:rPr>
              <a:t>, </a:t>
            </a:r>
            <a:r>
              <a:rPr lang="vi-VN" sz="3200" dirty="0" smtClean="0">
                <a:solidFill>
                  <a:srgbClr val="0000FF"/>
                </a:solidFill>
                <a:latin typeface="+mj-lt"/>
                <a:cs typeface="Arial" pitchFamily="34" charset="0"/>
              </a:rPr>
              <a:t>p</a:t>
            </a:r>
            <a:r>
              <a:rPr lang="vi-VN" sz="3200" baseline="-25000" dirty="0" smtClean="0">
                <a:solidFill>
                  <a:srgbClr val="0000FF"/>
                </a:solidFill>
                <a:latin typeface="+mj-lt"/>
                <a:cs typeface="Arial" pitchFamily="34" charset="0"/>
              </a:rPr>
              <a:t>h</a:t>
            </a:r>
            <a:endParaRPr lang="en-US" sz="3200" baseline="-25000" dirty="0">
              <a:solidFill>
                <a:srgbClr val="0000FF"/>
              </a:solidFill>
              <a:latin typeface="+mj-lt"/>
              <a:cs typeface="Arial" pitchFamily="34" charset="0"/>
            </a:endParaRPr>
          </a:p>
        </p:txBody>
      </p:sp>
      <p:grpSp>
        <p:nvGrpSpPr>
          <p:cNvPr id="30" name="Group 29"/>
          <p:cNvGrpSpPr/>
          <p:nvPr/>
        </p:nvGrpSpPr>
        <p:grpSpPr>
          <a:xfrm>
            <a:off x="4953000" y="1066800"/>
            <a:ext cx="4114800" cy="3016698"/>
            <a:chOff x="0" y="1174302"/>
            <a:chExt cx="4114800" cy="3016698"/>
          </a:xfrm>
        </p:grpSpPr>
        <p:pic>
          <p:nvPicPr>
            <p:cNvPr id="22" name="Picture 2"/>
            <p:cNvPicPr>
              <a:picLocks noChangeAspect="1" noChangeArrowheads="1"/>
            </p:cNvPicPr>
            <p:nvPr/>
          </p:nvPicPr>
          <p:blipFill>
            <a:blip r:embed="rId3" cstate="print"/>
            <a:srcRect l="5347" t="7599" r="58758" b="10561"/>
            <a:stretch>
              <a:fillRect/>
            </a:stretch>
          </p:blipFill>
          <p:spPr bwMode="auto">
            <a:xfrm>
              <a:off x="0" y="1174302"/>
              <a:ext cx="1981200" cy="2935111"/>
            </a:xfrm>
            <a:prstGeom prst="rect">
              <a:avLst/>
            </a:prstGeom>
            <a:noFill/>
            <a:ln w="9525">
              <a:noFill/>
              <a:miter lim="800000"/>
              <a:headEnd/>
              <a:tailEnd/>
            </a:ln>
          </p:spPr>
        </p:pic>
        <p:pic>
          <p:nvPicPr>
            <p:cNvPr id="23" name="Picture 2"/>
            <p:cNvPicPr>
              <a:picLocks noChangeAspect="1" noChangeArrowheads="1"/>
            </p:cNvPicPr>
            <p:nvPr/>
          </p:nvPicPr>
          <p:blipFill>
            <a:blip r:embed="rId3" cstate="print"/>
            <a:srcRect l="54149" t="7599" r="9306" b="11090"/>
            <a:stretch>
              <a:fillRect/>
            </a:stretch>
          </p:blipFill>
          <p:spPr bwMode="auto">
            <a:xfrm>
              <a:off x="2133600" y="1326702"/>
              <a:ext cx="1981200" cy="2864298"/>
            </a:xfrm>
            <a:prstGeom prst="rect">
              <a:avLst/>
            </a:prstGeom>
            <a:noFill/>
            <a:ln w="9525">
              <a:noFill/>
              <a:miter lim="800000"/>
              <a:headEnd/>
              <a:tailEnd/>
            </a:ln>
          </p:spPr>
        </p:pic>
        <p:sp>
          <p:nvSpPr>
            <p:cNvPr id="24" name="Rectangle 23"/>
            <p:cNvSpPr/>
            <p:nvPr/>
          </p:nvSpPr>
          <p:spPr>
            <a:xfrm>
              <a:off x="3048000" y="1295400"/>
              <a:ext cx="457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solidFill>
                    <a:schemeClr val="tx1"/>
                  </a:solidFill>
                </a:rPr>
                <a:t>F</a:t>
              </a:r>
              <a:r>
                <a:rPr lang="vi-VN" b="1" baseline="-25000" dirty="0" smtClean="0">
                  <a:solidFill>
                    <a:schemeClr val="tx1"/>
                  </a:solidFill>
                </a:rPr>
                <a:t>n</a:t>
              </a:r>
              <a:endParaRPr lang="en-US" b="1" baseline="-25000" dirty="0">
                <a:solidFill>
                  <a:schemeClr val="tx1"/>
                </a:solidFill>
              </a:endParaRPr>
            </a:p>
          </p:txBody>
        </p:sp>
      </p:grpSp>
      <p:sp>
        <p:nvSpPr>
          <p:cNvPr id="25" name="Rectangle 24"/>
          <p:cNvSpPr/>
          <p:nvPr/>
        </p:nvSpPr>
        <p:spPr>
          <a:xfrm>
            <a:off x="0" y="1062335"/>
            <a:ext cx="4386137" cy="461665"/>
          </a:xfrm>
          <a:prstGeom prst="rect">
            <a:avLst/>
          </a:prstGeom>
        </p:spPr>
        <p:txBody>
          <a:bodyPr wrap="none">
            <a:spAutoFit/>
          </a:bodyPr>
          <a:lstStyle/>
          <a:p>
            <a:r>
              <a:rPr lang="vi-VN" sz="2400" b="1" dirty="0" smtClean="0">
                <a:latin typeface="Arial" pitchFamily="34" charset="0"/>
                <a:cs typeface="Arial" pitchFamily="34" charset="0"/>
              </a:rPr>
              <a:t>Áp suất thủy tĩnh tại 1 điểm </a:t>
            </a:r>
            <a:endParaRPr lang="en-US" sz="2400" b="1" dirty="0">
              <a:latin typeface="Arial" pitchFamily="34" charset="0"/>
              <a:cs typeface="Arial" pitchFamily="34" charset="0"/>
            </a:endParaRPr>
          </a:p>
        </p:txBody>
      </p:sp>
      <p:sp>
        <p:nvSpPr>
          <p:cNvPr id="26" name="Rectangle 25"/>
          <p:cNvSpPr/>
          <p:nvPr/>
        </p:nvSpPr>
        <p:spPr>
          <a:xfrm>
            <a:off x="0" y="2347255"/>
            <a:ext cx="4485523" cy="461665"/>
          </a:xfrm>
          <a:prstGeom prst="rect">
            <a:avLst/>
          </a:prstGeom>
        </p:spPr>
        <p:txBody>
          <a:bodyPr wrap="none">
            <a:spAutoFit/>
          </a:bodyPr>
          <a:lstStyle/>
          <a:p>
            <a:r>
              <a:rPr lang="vi-VN" sz="2400" b="1" dirty="0" smtClean="0">
                <a:latin typeface="Arial" pitchFamily="34" charset="0"/>
                <a:cs typeface="Arial" pitchFamily="34" charset="0"/>
              </a:rPr>
              <a:t>Áp suất thủy tĩnh trung bình </a:t>
            </a:r>
            <a:endParaRPr lang="en-US" sz="2400" b="1" dirty="0">
              <a:latin typeface="Arial" pitchFamily="34" charset="0"/>
              <a:cs typeface="Arial" pitchFamily="34" charset="0"/>
            </a:endParaRPr>
          </a:p>
        </p:txBody>
      </p:sp>
      <p:graphicFrame>
        <p:nvGraphicFramePr>
          <p:cNvPr id="27" name="Object 5"/>
          <p:cNvGraphicFramePr>
            <a:graphicFrameLocks noChangeAspect="1"/>
          </p:cNvGraphicFramePr>
          <p:nvPr/>
        </p:nvGraphicFramePr>
        <p:xfrm>
          <a:off x="1447800" y="2732720"/>
          <a:ext cx="1095375" cy="848680"/>
        </p:xfrm>
        <a:graphic>
          <a:graphicData uri="http://schemas.openxmlformats.org/presentationml/2006/ole">
            <mc:AlternateContent xmlns:mc="http://schemas.openxmlformats.org/markup-compatibility/2006">
              <mc:Choice xmlns:v="urn:schemas-microsoft-com:vml" Requires="v">
                <p:oleObj spid="_x0000_s37932" name="Equation" r:id="rId4" imgW="507960" imgH="393480" progId="Equation.3">
                  <p:embed/>
                </p:oleObj>
              </mc:Choice>
              <mc:Fallback>
                <p:oleObj name="Equation" r:id="rId4" imgW="507960" imgH="3934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732720"/>
                        <a:ext cx="1095375" cy="848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5" name="Object 7"/>
          <p:cNvGraphicFramePr>
            <a:graphicFrameLocks noChangeAspect="1"/>
          </p:cNvGraphicFramePr>
          <p:nvPr/>
        </p:nvGraphicFramePr>
        <p:xfrm>
          <a:off x="1371600" y="1483255"/>
          <a:ext cx="1960562" cy="868465"/>
        </p:xfrm>
        <a:graphic>
          <a:graphicData uri="http://schemas.openxmlformats.org/presentationml/2006/ole">
            <mc:AlternateContent xmlns:mc="http://schemas.openxmlformats.org/markup-compatibility/2006">
              <mc:Choice xmlns:v="urn:schemas-microsoft-com:vml" Requires="v">
                <p:oleObj spid="_x0000_s37933" name="Equation" r:id="rId6" imgW="888840" imgH="393480" progId="Equation.3">
                  <p:embed/>
                </p:oleObj>
              </mc:Choice>
              <mc:Fallback>
                <p:oleObj name="Equation" r:id="rId6" imgW="888840" imgH="39348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1483255"/>
                        <a:ext cx="1960562" cy="868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8"/>
          <p:cNvSpPr/>
          <p:nvPr/>
        </p:nvSpPr>
        <p:spPr>
          <a:xfrm>
            <a:off x="0" y="605135"/>
            <a:ext cx="9144000" cy="461665"/>
          </a:xfrm>
          <a:prstGeom prst="rect">
            <a:avLst/>
          </a:prstGeom>
        </p:spPr>
        <p:txBody>
          <a:bodyPr wrap="square">
            <a:spAutoFit/>
          </a:bodyPr>
          <a:lstStyle/>
          <a:p>
            <a:r>
              <a:rPr lang="vi-VN" sz="2400" dirty="0" smtClean="0">
                <a:latin typeface="Arial" pitchFamily="34" charset="0"/>
                <a:cs typeface="Arial" pitchFamily="34" charset="0"/>
              </a:rPr>
              <a:t>Là lực pháp tuyến (</a:t>
            </a:r>
            <a:r>
              <a:rPr lang="vi-VN" sz="2400" dirty="0" smtClean="0">
                <a:latin typeface="Arial" pitchFamily="34" charset="0"/>
                <a:cs typeface="Arial" pitchFamily="34" charset="0"/>
                <a:sym typeface="Symbol"/>
              </a:rPr>
              <a:t></a:t>
            </a:r>
            <a:r>
              <a:rPr lang="vi-VN" sz="2400" dirty="0" smtClean="0">
                <a:latin typeface="+mj-lt"/>
                <a:cs typeface="Arial" pitchFamily="34" charset="0"/>
              </a:rPr>
              <a:t>F</a:t>
            </a:r>
            <a:r>
              <a:rPr lang="vi-VN" sz="2400" baseline="-25000" dirty="0" smtClean="0">
                <a:latin typeface="+mj-lt"/>
                <a:cs typeface="Arial" pitchFamily="34" charset="0"/>
              </a:rPr>
              <a:t>n</a:t>
            </a:r>
            <a:r>
              <a:rPr lang="vi-VN" sz="2400" dirty="0" smtClean="0">
                <a:latin typeface="Arial" pitchFamily="34" charset="0"/>
                <a:cs typeface="Arial" pitchFamily="34" charset="0"/>
              </a:rPr>
              <a:t>) tác dụng lên một đơn vị diện tích (</a:t>
            </a:r>
            <a:r>
              <a:rPr lang="vi-VN" sz="2400" dirty="0" smtClean="0">
                <a:latin typeface="Arial" pitchFamily="34" charset="0"/>
                <a:cs typeface="Arial" pitchFamily="34" charset="0"/>
                <a:sym typeface="Symbol"/>
              </a:rPr>
              <a:t></a:t>
            </a:r>
            <a:r>
              <a:rPr lang="vi-VN" sz="2400" dirty="0" smtClean="0">
                <a:latin typeface="+mj-lt"/>
                <a:cs typeface="Arial" pitchFamily="34" charset="0"/>
                <a:sym typeface="Symbol"/>
              </a:rPr>
              <a:t>A</a:t>
            </a:r>
            <a:r>
              <a:rPr lang="vi-VN" sz="2400" dirty="0" smtClean="0">
                <a:latin typeface="Arial" pitchFamily="34" charset="0"/>
                <a:cs typeface="Arial" pitchFamily="34" charset="0"/>
                <a:sym typeface="Symbol"/>
              </a:rPr>
              <a:t>)</a:t>
            </a:r>
            <a:endParaRPr lang="en-US" sz="2400" dirty="0"/>
          </a:p>
        </p:txBody>
      </p:sp>
      <p:sp>
        <p:nvSpPr>
          <p:cNvPr id="12" name="Rectangle 11"/>
          <p:cNvSpPr/>
          <p:nvPr/>
        </p:nvSpPr>
        <p:spPr>
          <a:xfrm>
            <a:off x="0" y="3511659"/>
            <a:ext cx="5219699" cy="907941"/>
          </a:xfrm>
          <a:prstGeom prst="rect">
            <a:avLst/>
          </a:prstGeom>
        </p:spPr>
        <p:txBody>
          <a:bodyPr wrap="none">
            <a:spAutoFit/>
          </a:bodyPr>
          <a:lstStyle/>
          <a:p>
            <a:r>
              <a:rPr lang="vi-VN" sz="2400" b="1" dirty="0" smtClean="0">
                <a:solidFill>
                  <a:srgbClr val="0000CC"/>
                </a:solidFill>
                <a:cs typeface="Arial" pitchFamily="34" charset="0"/>
              </a:rPr>
              <a:t>Thứ nguyên và đơn vị đo áp suất: </a:t>
            </a:r>
          </a:p>
          <a:p>
            <a:pPr>
              <a:spcBef>
                <a:spcPts val="600"/>
              </a:spcBef>
            </a:pPr>
            <a:r>
              <a:rPr lang="vi-VN" sz="2400" b="1" dirty="0" smtClean="0">
                <a:solidFill>
                  <a:srgbClr val="0000CC"/>
                </a:solidFill>
                <a:cs typeface="Arial" pitchFamily="34" charset="0"/>
              </a:rPr>
              <a:t>  </a:t>
            </a:r>
            <a:r>
              <a:rPr lang="vi-VN" sz="2400" b="1" dirty="0" smtClean="0">
                <a:cs typeface="Arial" pitchFamily="34" charset="0"/>
              </a:rPr>
              <a:t>ML</a:t>
            </a:r>
            <a:r>
              <a:rPr lang="vi-VN" sz="2400" b="1" baseline="30000" dirty="0" smtClean="0">
                <a:cs typeface="Arial" pitchFamily="34" charset="0"/>
              </a:rPr>
              <a:t>-1</a:t>
            </a:r>
            <a:r>
              <a:rPr lang="vi-VN" sz="2400" b="1" dirty="0" smtClean="0">
                <a:cs typeface="Arial" pitchFamily="34" charset="0"/>
              </a:rPr>
              <a:t>T</a:t>
            </a:r>
            <a:r>
              <a:rPr lang="vi-VN" sz="2400" b="1" baseline="30000" dirty="0" smtClean="0">
                <a:cs typeface="Arial" pitchFamily="34" charset="0"/>
              </a:rPr>
              <a:t>-2</a:t>
            </a:r>
            <a:r>
              <a:rPr lang="vi-VN" sz="2400" b="1" dirty="0" smtClean="0">
                <a:cs typeface="Arial" pitchFamily="34" charset="0"/>
              </a:rPr>
              <a:t> </a:t>
            </a:r>
            <a:r>
              <a:rPr lang="vi-VN" sz="2400" dirty="0" smtClean="0">
                <a:cs typeface="Arial" pitchFamily="34" charset="0"/>
              </a:rPr>
              <a:t> </a:t>
            </a:r>
          </a:p>
        </p:txBody>
      </p:sp>
      <p:graphicFrame>
        <p:nvGraphicFramePr>
          <p:cNvPr id="15" name="Table 14"/>
          <p:cNvGraphicFramePr>
            <a:graphicFrameLocks noGrp="1"/>
          </p:cNvGraphicFramePr>
          <p:nvPr/>
        </p:nvGraphicFramePr>
        <p:xfrm>
          <a:off x="685800" y="4272280"/>
          <a:ext cx="8077200" cy="2585720"/>
        </p:xfrm>
        <a:graphic>
          <a:graphicData uri="http://schemas.openxmlformats.org/drawingml/2006/table">
            <a:tbl>
              <a:tblPr firstRow="1" bandRow="1">
                <a:tableStyleId>{2D5ABB26-0587-4C30-8999-92F81FD0307C}</a:tableStyleId>
              </a:tblPr>
              <a:tblGrid>
                <a:gridCol w="3392424"/>
                <a:gridCol w="4684776"/>
              </a:tblGrid>
              <a:tr h="370840">
                <a:tc>
                  <a:txBody>
                    <a:bodyPr/>
                    <a:lstStyle/>
                    <a:p>
                      <a:r>
                        <a:rPr lang="vi-VN" b="1" dirty="0" smtClean="0"/>
                        <a:t>1)</a:t>
                      </a:r>
                      <a:r>
                        <a:rPr lang="vi-VN" b="1" baseline="0" dirty="0" smtClean="0"/>
                        <a:t> N/m</a:t>
                      </a:r>
                      <a:r>
                        <a:rPr lang="vi-VN" b="1" baseline="30000" dirty="0" smtClean="0"/>
                        <a:t>2</a:t>
                      </a:r>
                      <a:endParaRPr lang="en-US" b="1" baseline="30000" dirty="0"/>
                    </a:p>
                  </a:txBody>
                  <a:tcPr/>
                </a:tc>
                <a:tc>
                  <a:txBody>
                    <a:bodyPr/>
                    <a:lstStyle/>
                    <a:p>
                      <a:r>
                        <a:rPr lang="vi-VN" b="1" dirty="0" smtClean="0"/>
                        <a:t>8) kg/cm</a:t>
                      </a:r>
                      <a:r>
                        <a:rPr lang="vi-VN" b="1" baseline="30000" dirty="0" smtClean="0"/>
                        <a:t>2</a:t>
                      </a:r>
                      <a:endParaRPr lang="en-US" b="1" baseline="30000" dirty="0"/>
                    </a:p>
                  </a:txBody>
                  <a:tcPr>
                    <a:lnB w="12700" cap="flat" cmpd="sng" algn="ctr">
                      <a:solidFill>
                        <a:schemeClr val="bg1"/>
                      </a:solidFill>
                      <a:prstDash val="solid"/>
                      <a:round/>
                      <a:headEnd type="none" w="med" len="med"/>
                      <a:tailEnd type="none" w="med" len="med"/>
                    </a:lnB>
                  </a:tcPr>
                </a:tc>
              </a:tr>
              <a:tr h="370840">
                <a:tc>
                  <a:txBody>
                    <a:bodyPr/>
                    <a:lstStyle/>
                    <a:p>
                      <a:r>
                        <a:rPr lang="vi-VN" b="1" dirty="0" smtClean="0"/>
                        <a:t>2) Pa (Pascal)</a:t>
                      </a:r>
                      <a:endParaRPr lang="en-US" b="1" dirty="0"/>
                    </a:p>
                  </a:txBody>
                  <a:tcPr/>
                </a:tc>
                <a:tc>
                  <a:txBody>
                    <a:bodyPr/>
                    <a:lstStyle/>
                    <a:p>
                      <a:r>
                        <a:rPr lang="vi-VN" b="1" dirty="0" smtClean="0"/>
                        <a:t>9) bar</a:t>
                      </a:r>
                      <a:endParaRPr lang="en-US" b="1" dirty="0"/>
                    </a:p>
                  </a:txBody>
                  <a:tcPr>
                    <a:lnT w="12700" cap="flat" cmpd="sng" algn="ctr">
                      <a:solidFill>
                        <a:schemeClr val="bg1"/>
                      </a:solidFill>
                      <a:prstDash val="solid"/>
                      <a:round/>
                      <a:headEnd type="none" w="med" len="med"/>
                      <a:tailEnd type="none" w="med" len="med"/>
                    </a:lnT>
                  </a:tcPr>
                </a:tc>
              </a:tr>
              <a:tr h="370840">
                <a:tc>
                  <a:txBody>
                    <a:bodyPr/>
                    <a:lstStyle/>
                    <a:p>
                      <a:r>
                        <a:rPr lang="vi-VN" b="1" dirty="0" smtClean="0"/>
                        <a:t>3) at</a:t>
                      </a:r>
                      <a:r>
                        <a:rPr lang="vi-VN" b="1" baseline="0" dirty="0" smtClean="0"/>
                        <a:t> (technical atmosphere)</a:t>
                      </a:r>
                      <a:endParaRPr lang="en-US" b="1" dirty="0"/>
                    </a:p>
                  </a:txBody>
                  <a:tcPr/>
                </a:tc>
                <a:tc rowSpan="2">
                  <a:txBody>
                    <a:bodyPr/>
                    <a:lstStyle/>
                    <a:p>
                      <a:r>
                        <a:rPr lang="vi-VN" b="1" dirty="0" smtClean="0"/>
                        <a:t>10) psi (</a:t>
                      </a:r>
                      <a:r>
                        <a:rPr lang="en-US" sz="1800" b="1" dirty="0" smtClean="0">
                          <a:latin typeface="Arial" pitchFamily="34" charset="0"/>
                          <a:cs typeface="Arial" pitchFamily="34" charset="0"/>
                        </a:rPr>
                        <a:t>lb/in²</a:t>
                      </a:r>
                      <a:r>
                        <a:rPr lang="vi-VN" sz="1800" b="1" dirty="0" smtClean="0">
                          <a:latin typeface="Arial" pitchFamily="34" charset="0"/>
                          <a:cs typeface="Arial" pitchFamily="34" charset="0"/>
                        </a:rPr>
                        <a:t>) hay</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pfsi</a:t>
                      </a:r>
                      <a:r>
                        <a:rPr lang="vi-VN" sz="1800" b="1" dirty="0" smtClean="0">
                          <a:latin typeface="Arial" pitchFamily="34" charset="0"/>
                          <a:cs typeface="Arial" pitchFamily="34" charset="0"/>
                        </a:rPr>
                        <a:t> (</a:t>
                      </a:r>
                      <a:r>
                        <a:rPr lang="en-US" sz="1800" b="1" dirty="0" err="1" smtClean="0">
                          <a:latin typeface="Arial" pitchFamily="34" charset="0"/>
                          <a:cs typeface="Arial" pitchFamily="34" charset="0"/>
                        </a:rPr>
                        <a:t>lbf</a:t>
                      </a:r>
                      <a:r>
                        <a:rPr lang="en-US" sz="1800" b="1" dirty="0" smtClean="0">
                          <a:latin typeface="Arial" pitchFamily="34" charset="0"/>
                          <a:cs typeface="Arial" pitchFamily="34" charset="0"/>
                        </a:rPr>
                        <a:t>/in²</a:t>
                      </a:r>
                      <a:r>
                        <a:rPr lang="vi-VN" sz="1800" b="1" dirty="0" smtClean="0">
                          <a:latin typeface="Arial" pitchFamily="34" charset="0"/>
                          <a:cs typeface="Arial" pitchFamily="34" charset="0"/>
                        </a:rPr>
                        <a:t>): p</a:t>
                      </a:r>
                      <a:r>
                        <a:rPr lang="en-US" sz="1800" b="1" dirty="0" err="1" smtClean="0">
                          <a:latin typeface="Arial" pitchFamily="34" charset="0"/>
                          <a:cs typeface="Arial" pitchFamily="34" charset="0"/>
                        </a:rPr>
                        <a:t>ounds</a:t>
                      </a:r>
                      <a:r>
                        <a:rPr lang="en-US" sz="1800" b="1" dirty="0" smtClean="0">
                          <a:latin typeface="Arial" pitchFamily="34" charset="0"/>
                          <a:cs typeface="Arial" pitchFamily="34" charset="0"/>
                        </a:rPr>
                        <a:t> or pound force per square inch</a:t>
                      </a:r>
                      <a:endParaRPr lang="en-US" b="1" dirty="0"/>
                    </a:p>
                  </a:txBody>
                  <a:tcPr>
                    <a:lnB w="12700" cap="flat" cmpd="sng" algn="ctr">
                      <a:solidFill>
                        <a:schemeClr val="bg1"/>
                      </a:solidFill>
                      <a:prstDash val="solid"/>
                      <a:round/>
                      <a:headEnd type="none" w="med" len="med"/>
                      <a:tailEnd type="none" w="med" len="med"/>
                    </a:lnB>
                  </a:tcPr>
                </a:tc>
              </a:tr>
              <a:tr h="0">
                <a:tc>
                  <a:txBody>
                    <a:bodyPr/>
                    <a:lstStyle/>
                    <a:p>
                      <a:r>
                        <a:rPr lang="vi-VN" b="1" dirty="0" smtClean="0"/>
                        <a:t>4) atm (physical atmosphere)</a:t>
                      </a:r>
                      <a:endParaRPr lang="en-US" b="1" dirty="0"/>
                    </a:p>
                  </a:txBody>
                  <a:tcPr/>
                </a:tc>
                <a:tc vMerge="1">
                  <a:txBody>
                    <a:bodyPr/>
                    <a:lstStyle/>
                    <a:p>
                      <a:endParaRPr lang="en-US"/>
                    </a:p>
                  </a:txBody>
                  <a:tcPr/>
                </a:tc>
              </a:tr>
              <a:tr h="370840">
                <a:tc>
                  <a:txBody>
                    <a:bodyPr/>
                    <a:lstStyle/>
                    <a:p>
                      <a:r>
                        <a:rPr lang="vi-VN" b="1" dirty="0" smtClean="0"/>
                        <a:t>5)</a:t>
                      </a:r>
                      <a:r>
                        <a:rPr lang="vi-VN" b="1" baseline="0" dirty="0" smtClean="0"/>
                        <a:t> mmHg</a:t>
                      </a:r>
                      <a:endParaRPr lang="en-US" b="1"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smtClean="0"/>
                        <a:t>11) psf (</a:t>
                      </a:r>
                      <a:r>
                        <a:rPr lang="en-US" sz="1800" b="1" dirty="0" err="1" smtClean="0">
                          <a:latin typeface="Arial" pitchFamily="34" charset="0"/>
                          <a:cs typeface="Arial" pitchFamily="34" charset="0"/>
                        </a:rPr>
                        <a:t>lbf</a:t>
                      </a:r>
                      <a:r>
                        <a:rPr lang="en-US" sz="1800" b="1" dirty="0" smtClean="0">
                          <a:latin typeface="Arial" pitchFamily="34" charset="0"/>
                          <a:cs typeface="Arial" pitchFamily="34" charset="0"/>
                        </a:rPr>
                        <a:t>/ft</a:t>
                      </a:r>
                      <a:r>
                        <a:rPr lang="en-US" sz="1800" b="1" baseline="30000" dirty="0" smtClean="0">
                          <a:latin typeface="Arial" pitchFamily="34" charset="0"/>
                          <a:cs typeface="Arial" pitchFamily="34" charset="0"/>
                        </a:rPr>
                        <a:t>2</a:t>
                      </a:r>
                      <a:r>
                        <a:rPr lang="vi-VN" b="1" dirty="0" smtClean="0"/>
                        <a:t>): </a:t>
                      </a:r>
                      <a:r>
                        <a:rPr lang="vi-VN" sz="1800" b="1" dirty="0" smtClean="0">
                          <a:latin typeface="Arial" pitchFamily="34" charset="0"/>
                          <a:cs typeface="Arial" pitchFamily="34" charset="0"/>
                        </a:rPr>
                        <a:t>p</a:t>
                      </a:r>
                      <a:r>
                        <a:rPr lang="en-US" sz="1800" b="1" dirty="0" err="1" smtClean="0">
                          <a:latin typeface="Arial" pitchFamily="34" charset="0"/>
                          <a:cs typeface="Arial" pitchFamily="34" charset="0"/>
                        </a:rPr>
                        <a:t>ounds</a:t>
                      </a:r>
                      <a:r>
                        <a:rPr lang="en-US" sz="1800" b="1" dirty="0" smtClean="0">
                          <a:latin typeface="Arial" pitchFamily="34" charset="0"/>
                          <a:cs typeface="Arial" pitchFamily="34" charset="0"/>
                        </a:rPr>
                        <a:t> or pound force per square </a:t>
                      </a:r>
                      <a:r>
                        <a:rPr lang="vi-VN" sz="1800" b="1" dirty="0" smtClean="0">
                          <a:latin typeface="Arial" pitchFamily="34" charset="0"/>
                          <a:cs typeface="Arial" pitchFamily="34" charset="0"/>
                        </a:rPr>
                        <a:t>foot</a:t>
                      </a:r>
                      <a:endParaRPr lang="en-US" b="1" dirty="0" smtClean="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76308">
                <a:tc rowSpan="2">
                  <a:txBody>
                    <a:bodyPr/>
                    <a:lstStyle/>
                    <a:p>
                      <a:r>
                        <a:rPr lang="vi-VN" b="1" dirty="0" smtClean="0"/>
                        <a:t>6) mmH</a:t>
                      </a:r>
                      <a:r>
                        <a:rPr lang="vi-VN" b="1" baseline="-25000" dirty="0" smtClean="0"/>
                        <a:t>2</a:t>
                      </a:r>
                      <a:r>
                        <a:rPr lang="vi-VN" b="1" dirty="0" smtClean="0"/>
                        <a:t>O</a:t>
                      </a:r>
                      <a:endParaRPr lang="en-US" b="1" dirty="0"/>
                    </a:p>
                  </a:txBody>
                  <a:tcPr/>
                </a:tc>
                <a:tc vMerge="1">
                  <a:txBody>
                    <a:bodyPr/>
                    <a:lstStyle/>
                    <a:p>
                      <a:endParaRPr lang="en-US" b="1" dirty="0"/>
                    </a:p>
                  </a:txBody>
                  <a:tcPr/>
                </a:tc>
              </a:tr>
              <a:tr h="0">
                <a:tc vMerge="1">
                  <a:txBody>
                    <a:bodyPr/>
                    <a:lstStyle/>
                    <a:p>
                      <a:endParaRPr lang="en-US"/>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txBody>
                  <a:tcPr>
                    <a:lnT w="12700" cap="flat" cmpd="sng" algn="ctr">
                      <a:solidFill>
                        <a:schemeClr val="bg1"/>
                      </a:solidFill>
                      <a:prstDash val="solid"/>
                      <a:round/>
                      <a:headEnd type="none" w="med" len="med"/>
                      <a:tailEnd type="none" w="med" len="med"/>
                    </a:lnT>
                  </a:tcPr>
                </a:tc>
              </a:tr>
              <a:tr h="370840">
                <a:tc>
                  <a:txBody>
                    <a:bodyPr/>
                    <a:lstStyle/>
                    <a:p>
                      <a:r>
                        <a:rPr lang="vi-VN" b="1" dirty="0" smtClean="0"/>
                        <a:t>7) torr</a:t>
                      </a:r>
                      <a:endParaRPr lang="en-US" b="1" dirty="0"/>
                    </a:p>
                  </a:txBody>
                  <a:tcPr/>
                </a:tc>
                <a:tc vMerge="1">
                  <a:txBody>
                    <a:bodyPr/>
                    <a:lstStyle/>
                    <a:p>
                      <a:endParaRPr lang="en-US" dirty="0"/>
                    </a:p>
                  </a:txBody>
                  <a:tcPr/>
                </a:tc>
              </a:tr>
            </a:tbl>
          </a:graphicData>
        </a:graphic>
      </p:graphicFrame>
      <p:sp>
        <p:nvSpPr>
          <p:cNvPr id="16"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4</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571500"/>
            <a:ext cx="7620000" cy="5715000"/>
          </a:xfrm>
          <a:prstGeom prst="rect">
            <a:avLst/>
          </a:prstGeom>
        </p:spPr>
      </p:pic>
    </p:spTree>
    <p:extLst>
      <p:ext uri="{BB962C8B-B14F-4D97-AF65-F5344CB8AC3E}">
        <p14:creationId xmlns:p14="http://schemas.microsoft.com/office/powerpoint/2010/main" val="4053584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 y="1524000"/>
            <a:ext cx="4800600" cy="38385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438399"/>
            <a:ext cx="4246978" cy="2133601"/>
          </a:xfrm>
          <a:prstGeom prst="rect">
            <a:avLst/>
          </a:prstGeom>
        </p:spPr>
      </p:pic>
    </p:spTree>
    <p:extLst>
      <p:ext uri="{BB962C8B-B14F-4D97-AF65-F5344CB8AC3E}">
        <p14:creationId xmlns:p14="http://schemas.microsoft.com/office/powerpoint/2010/main" val="4191844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8517" y="3068169"/>
            <a:ext cx="4415483" cy="29520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68170"/>
            <a:ext cx="4393410" cy="27992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17929"/>
            <a:ext cx="4319403" cy="2895600"/>
          </a:xfrm>
          <a:prstGeom prst="rect">
            <a:avLst/>
          </a:prstGeom>
        </p:spPr>
      </p:pic>
    </p:spTree>
    <p:extLst>
      <p:ext uri="{BB962C8B-B14F-4D97-AF65-F5344CB8AC3E}">
        <p14:creationId xmlns:p14="http://schemas.microsoft.com/office/powerpoint/2010/main" val="2356423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800"/>
            <a:ext cx="9144000" cy="28530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4225" y="2959100"/>
            <a:ext cx="2924175" cy="3898900"/>
          </a:xfrm>
          <a:prstGeom prst="rect">
            <a:avLst/>
          </a:prstGeom>
        </p:spPr>
      </p:pic>
    </p:spTree>
    <p:extLst>
      <p:ext uri="{BB962C8B-B14F-4D97-AF65-F5344CB8AC3E}">
        <p14:creationId xmlns:p14="http://schemas.microsoft.com/office/powerpoint/2010/main" val="4218610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646" t="17778" r="9646" b="18889"/>
          <a:stretch/>
        </p:blipFill>
        <p:spPr>
          <a:xfrm>
            <a:off x="0" y="685800"/>
            <a:ext cx="9144000" cy="5544766"/>
          </a:xfrm>
          <a:prstGeom prst="rect">
            <a:avLst/>
          </a:prstGeom>
        </p:spPr>
      </p:pic>
    </p:spTree>
    <p:extLst>
      <p:ext uri="{BB962C8B-B14F-4D97-AF65-F5344CB8AC3E}">
        <p14:creationId xmlns:p14="http://schemas.microsoft.com/office/powerpoint/2010/main" val="1340491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CC"/>
                </a:solidFill>
                <a:latin typeface="Arial" pitchFamily="34" charset="0"/>
                <a:cs typeface="Arial" pitchFamily="34" charset="0"/>
              </a:rPr>
              <a:t>2.2 Áp suất thủy tĩnh</a:t>
            </a:r>
            <a:r>
              <a:rPr lang="vi-VN" sz="3200" dirty="0" smtClean="0">
                <a:solidFill>
                  <a:srgbClr val="0000CC"/>
                </a:solidFill>
                <a:latin typeface="Arial" pitchFamily="34" charset="0"/>
                <a:cs typeface="Arial" pitchFamily="34" charset="0"/>
              </a:rPr>
              <a:t> (hydrostatic pressure)</a:t>
            </a:r>
            <a:r>
              <a:rPr lang="vi-VN" sz="3200" b="1" dirty="0" smtClean="0">
                <a:solidFill>
                  <a:srgbClr val="0000CC"/>
                </a:solidFill>
                <a:latin typeface="Arial" pitchFamily="34" charset="0"/>
                <a:cs typeface="Arial" pitchFamily="34" charset="0"/>
              </a:rPr>
              <a:t>, </a:t>
            </a:r>
            <a:r>
              <a:rPr lang="vi-VN" sz="3200" dirty="0" smtClean="0">
                <a:solidFill>
                  <a:srgbClr val="0000CC"/>
                </a:solidFill>
                <a:latin typeface="+mj-lt"/>
                <a:cs typeface="Arial" pitchFamily="34" charset="0"/>
              </a:rPr>
              <a:t>p</a:t>
            </a:r>
            <a:r>
              <a:rPr lang="vi-VN" sz="3200" baseline="-25000" dirty="0" smtClean="0">
                <a:solidFill>
                  <a:srgbClr val="0000CC"/>
                </a:solidFill>
                <a:latin typeface="+mj-lt"/>
                <a:cs typeface="Arial" pitchFamily="34" charset="0"/>
              </a:rPr>
              <a:t>h</a:t>
            </a:r>
            <a:endParaRPr lang="en-US" sz="3200" baseline="-25000" dirty="0">
              <a:solidFill>
                <a:srgbClr val="0000CC"/>
              </a:solidFill>
              <a:latin typeface="+mj-lt"/>
              <a:cs typeface="Arial" pitchFamily="34" charset="0"/>
            </a:endParaRPr>
          </a:p>
        </p:txBody>
      </p:sp>
      <p:sp>
        <p:nvSpPr>
          <p:cNvPr id="15" name="Rectangle 14"/>
          <p:cNvSpPr/>
          <p:nvPr/>
        </p:nvSpPr>
        <p:spPr>
          <a:xfrm>
            <a:off x="0" y="914400"/>
            <a:ext cx="9144000" cy="3570208"/>
          </a:xfrm>
          <a:prstGeom prst="rect">
            <a:avLst/>
          </a:prstGeom>
        </p:spPr>
        <p:txBody>
          <a:bodyPr wrap="square">
            <a:spAutoFit/>
          </a:bodyPr>
          <a:lstStyle/>
          <a:p>
            <a:pPr>
              <a:spcAft>
                <a:spcPts val="1200"/>
              </a:spcAft>
            </a:pPr>
            <a:r>
              <a:rPr lang="vi-VN" sz="2800" b="1" dirty="0" smtClean="0">
                <a:solidFill>
                  <a:srgbClr val="0000CC"/>
                </a:solidFill>
                <a:cs typeface="Arial" pitchFamily="34" charset="0"/>
              </a:rPr>
              <a:t>Tính chất</a:t>
            </a:r>
          </a:p>
          <a:p>
            <a:pPr algn="just">
              <a:buFont typeface="Wingdings" pitchFamily="2" charset="2"/>
              <a:buChar char="v"/>
            </a:pPr>
            <a:r>
              <a:rPr lang="vi-VN" sz="2800" dirty="0" smtClean="0">
                <a:cs typeface="Arial" pitchFamily="34" charset="0"/>
              </a:rPr>
              <a:t> Áp suất thủy tĩnh tác dụng thẳng góc với diện tích  </a:t>
            </a:r>
            <a:br>
              <a:rPr lang="vi-VN" sz="2800" dirty="0" smtClean="0">
                <a:cs typeface="Arial" pitchFamily="34" charset="0"/>
              </a:rPr>
            </a:br>
            <a:r>
              <a:rPr lang="vi-VN" sz="2800" dirty="0" smtClean="0">
                <a:cs typeface="Arial" pitchFamily="34" charset="0"/>
              </a:rPr>
              <a:t>    chịu lực và hướng vào diện tích ấy</a:t>
            </a:r>
          </a:p>
          <a:p>
            <a:pPr algn="just">
              <a:spcBef>
                <a:spcPts val="1200"/>
              </a:spcBef>
              <a:spcAft>
                <a:spcPts val="1200"/>
              </a:spcAft>
              <a:buFont typeface="Wingdings" pitchFamily="2" charset="2"/>
              <a:buChar char="v"/>
            </a:pPr>
            <a:r>
              <a:rPr lang="vi-VN" sz="2800" dirty="0" smtClean="0">
                <a:latin typeface="Arial" pitchFamily="34" charset="0"/>
                <a:cs typeface="Arial" pitchFamily="34" charset="0"/>
              </a:rPr>
              <a:t> Trị số áp suất tại 1 điểm trong lưu chất đứng yên </a:t>
            </a:r>
            <a:br>
              <a:rPr lang="vi-VN" sz="2800" dirty="0" smtClean="0">
                <a:latin typeface="Arial" pitchFamily="34" charset="0"/>
                <a:cs typeface="Arial" pitchFamily="34" charset="0"/>
              </a:rPr>
            </a:br>
            <a:r>
              <a:rPr lang="vi-VN" sz="2800" dirty="0" smtClean="0">
                <a:latin typeface="Arial" pitchFamily="34" charset="0"/>
                <a:cs typeface="Arial" pitchFamily="34" charset="0"/>
              </a:rPr>
              <a:t>    không phụ thuộc vào hướng đặt của diện tích chịu </a:t>
            </a:r>
            <a:br>
              <a:rPr lang="vi-VN" sz="2800" dirty="0" smtClean="0">
                <a:latin typeface="Arial" pitchFamily="34" charset="0"/>
                <a:cs typeface="Arial" pitchFamily="34" charset="0"/>
              </a:rPr>
            </a:br>
            <a:r>
              <a:rPr lang="vi-VN" sz="2800" dirty="0" smtClean="0">
                <a:latin typeface="Arial" pitchFamily="34" charset="0"/>
                <a:cs typeface="Arial" pitchFamily="34" charset="0"/>
              </a:rPr>
              <a:t>    lực: </a:t>
            </a:r>
            <a:r>
              <a:rPr lang="vi-VN" sz="2800" dirty="0" smtClean="0">
                <a:latin typeface="+mj-lt"/>
                <a:cs typeface="Arial" pitchFamily="34" charset="0"/>
              </a:rPr>
              <a:t>p</a:t>
            </a:r>
            <a:r>
              <a:rPr lang="vi-VN" sz="2800" baseline="-25000" dirty="0" smtClean="0">
                <a:latin typeface="+mj-lt"/>
                <a:cs typeface="Arial" pitchFamily="34" charset="0"/>
              </a:rPr>
              <a:t>x</a:t>
            </a:r>
            <a:r>
              <a:rPr lang="vi-VN" sz="2800" dirty="0" smtClean="0">
                <a:latin typeface="+mj-lt"/>
                <a:cs typeface="Arial" pitchFamily="34" charset="0"/>
              </a:rPr>
              <a:t> = p</a:t>
            </a:r>
            <a:r>
              <a:rPr lang="vi-VN" sz="2800" baseline="-25000" dirty="0" smtClean="0">
                <a:latin typeface="+mj-lt"/>
                <a:cs typeface="Arial" pitchFamily="34" charset="0"/>
              </a:rPr>
              <a:t>y</a:t>
            </a:r>
            <a:r>
              <a:rPr lang="vi-VN" sz="2800" dirty="0" smtClean="0">
                <a:latin typeface="+mj-lt"/>
                <a:cs typeface="Arial" pitchFamily="34" charset="0"/>
              </a:rPr>
              <a:t> = p</a:t>
            </a:r>
            <a:r>
              <a:rPr lang="vi-VN" sz="2800" baseline="-25000" dirty="0" smtClean="0">
                <a:latin typeface="+mj-lt"/>
                <a:cs typeface="Arial" pitchFamily="34" charset="0"/>
              </a:rPr>
              <a:t>z</a:t>
            </a:r>
          </a:p>
          <a:p>
            <a:pPr>
              <a:buFont typeface="Wingdings" pitchFamily="2" charset="2"/>
              <a:buChar char="v"/>
            </a:pPr>
            <a:r>
              <a:rPr lang="vi-VN" sz="2800" dirty="0" smtClean="0">
                <a:latin typeface="Arial" pitchFamily="34" charset="0"/>
                <a:cs typeface="Arial" pitchFamily="34" charset="0"/>
              </a:rPr>
              <a:t> Áp suất là hàm của tọa độ: </a:t>
            </a:r>
            <a:r>
              <a:rPr lang="vi-VN" sz="2800" dirty="0" smtClean="0">
                <a:latin typeface="+mj-lt"/>
                <a:cs typeface="Arial" pitchFamily="34" charset="0"/>
              </a:rPr>
              <a:t>p</a:t>
            </a:r>
            <a:r>
              <a:rPr lang="vi-VN" sz="2800" baseline="-25000" dirty="0" smtClean="0">
                <a:latin typeface="+mj-lt"/>
                <a:cs typeface="Arial" pitchFamily="34" charset="0"/>
              </a:rPr>
              <a:t>h</a:t>
            </a:r>
            <a:r>
              <a:rPr lang="vi-VN" sz="2800" dirty="0" smtClean="0">
                <a:latin typeface="+mj-lt"/>
                <a:cs typeface="Arial" pitchFamily="34" charset="0"/>
              </a:rPr>
              <a:t> = f(x,y,z)</a:t>
            </a:r>
            <a:endParaRPr lang="en-US" sz="2800" baseline="-25000" dirty="0">
              <a:latin typeface="+mj-lt"/>
              <a:cs typeface="Arial" pitchFamily="34" charset="0"/>
            </a:endParaRPr>
          </a:p>
        </p:txBody>
      </p:sp>
      <p:sp>
        <p:nvSpPr>
          <p:cNvPr id="5"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5</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CC"/>
                </a:solidFill>
                <a:latin typeface="Arial" pitchFamily="34" charset="0"/>
                <a:cs typeface="Arial" pitchFamily="34" charset="0"/>
              </a:rPr>
              <a:t>2.2 </a:t>
            </a:r>
            <a:r>
              <a:rPr lang="en-US" sz="3200" b="1" dirty="0" smtClean="0">
                <a:solidFill>
                  <a:srgbClr val="0000CC"/>
                </a:solidFill>
                <a:latin typeface="Arial" pitchFamily="34" charset="0"/>
                <a:cs typeface="Arial" pitchFamily="34" charset="0"/>
              </a:rPr>
              <a:t>Ph</a:t>
            </a:r>
            <a:r>
              <a:rPr lang="vi-VN" sz="3200" b="1" dirty="0" smtClean="0">
                <a:solidFill>
                  <a:srgbClr val="0000CC"/>
                </a:solidFill>
                <a:latin typeface="Arial" pitchFamily="34" charset="0"/>
                <a:cs typeface="Arial" pitchFamily="34" charset="0"/>
              </a:rPr>
              <a:t>ươ</a:t>
            </a:r>
            <a:r>
              <a:rPr lang="en-US" sz="3200" b="1" dirty="0" err="1" smtClean="0">
                <a:solidFill>
                  <a:srgbClr val="0000CC"/>
                </a:solidFill>
                <a:latin typeface="Arial" pitchFamily="34" charset="0"/>
                <a:cs typeface="Arial" pitchFamily="34" charset="0"/>
              </a:rPr>
              <a:t>ng</a:t>
            </a:r>
            <a:r>
              <a:rPr lang="en-US" sz="3200" b="1" dirty="0" smtClean="0">
                <a:solidFill>
                  <a:srgbClr val="0000CC"/>
                </a:solidFill>
                <a:latin typeface="Arial" pitchFamily="34" charset="0"/>
                <a:cs typeface="Arial" pitchFamily="34" charset="0"/>
              </a:rPr>
              <a:t> </a:t>
            </a:r>
            <a:r>
              <a:rPr lang="en-US" sz="3200" b="1" dirty="0" err="1" smtClean="0">
                <a:solidFill>
                  <a:srgbClr val="0000CC"/>
                </a:solidFill>
                <a:latin typeface="Arial" pitchFamily="34" charset="0"/>
                <a:cs typeface="Arial" pitchFamily="34" charset="0"/>
              </a:rPr>
              <a:t>trình</a:t>
            </a:r>
            <a:r>
              <a:rPr lang="en-US" sz="3200" b="1" dirty="0" smtClean="0">
                <a:solidFill>
                  <a:srgbClr val="0000CC"/>
                </a:solidFill>
                <a:latin typeface="Arial" pitchFamily="34" charset="0"/>
                <a:cs typeface="Arial" pitchFamily="34" charset="0"/>
              </a:rPr>
              <a:t> </a:t>
            </a:r>
            <a:r>
              <a:rPr lang="vi-VN" sz="3200" b="1" dirty="0" smtClean="0">
                <a:solidFill>
                  <a:srgbClr val="0000CC"/>
                </a:solidFill>
                <a:latin typeface="Arial" pitchFamily="34" charset="0"/>
                <a:cs typeface="Arial" pitchFamily="34" charset="0"/>
              </a:rPr>
              <a:t>vi phân </a:t>
            </a:r>
            <a:r>
              <a:rPr lang="en-US" sz="3200" b="1" dirty="0" smtClean="0">
                <a:solidFill>
                  <a:srgbClr val="0000CC"/>
                </a:solidFill>
                <a:latin typeface="Arial" pitchFamily="34" charset="0"/>
                <a:cs typeface="Arial" pitchFamily="34" charset="0"/>
              </a:rPr>
              <a:t>c</a:t>
            </a:r>
            <a:r>
              <a:rPr lang="vi-VN" sz="3200" b="1" dirty="0" smtClean="0">
                <a:solidFill>
                  <a:srgbClr val="0000CC"/>
                </a:solidFill>
                <a:latin typeface="Arial" pitchFamily="34" charset="0"/>
                <a:cs typeface="Arial" pitchFamily="34" charset="0"/>
              </a:rPr>
              <a:t>ơ</a:t>
            </a:r>
            <a:r>
              <a:rPr lang="en-US" sz="3200" b="1" dirty="0" smtClean="0">
                <a:solidFill>
                  <a:srgbClr val="0000CC"/>
                </a:solidFill>
                <a:latin typeface="Arial" pitchFamily="34" charset="0"/>
                <a:cs typeface="Arial" pitchFamily="34" charset="0"/>
              </a:rPr>
              <a:t> b</a:t>
            </a:r>
            <a:r>
              <a:rPr lang="vi-VN" sz="3200" b="1" dirty="0" smtClean="0">
                <a:solidFill>
                  <a:srgbClr val="0000CC"/>
                </a:solidFill>
                <a:latin typeface="Arial" pitchFamily="34" charset="0"/>
                <a:cs typeface="Arial" pitchFamily="34" charset="0"/>
              </a:rPr>
              <a:t>ản</a:t>
            </a:r>
            <a:r>
              <a:rPr lang="en-US" sz="3200" b="1" dirty="0" smtClean="0">
                <a:solidFill>
                  <a:srgbClr val="0000CC"/>
                </a:solidFill>
                <a:latin typeface="Arial" pitchFamily="34" charset="0"/>
                <a:cs typeface="Arial" pitchFamily="34" charset="0"/>
              </a:rPr>
              <a:t> </a:t>
            </a:r>
            <a:r>
              <a:rPr lang="vi-VN" sz="3200" b="1" dirty="0" smtClean="0">
                <a:solidFill>
                  <a:srgbClr val="0000CC"/>
                </a:solidFill>
                <a:latin typeface="Arial" pitchFamily="34" charset="0"/>
                <a:cs typeface="Arial" pitchFamily="34" charset="0"/>
              </a:rPr>
              <a:t>của </a:t>
            </a:r>
            <a:r>
              <a:rPr lang="en-US" sz="3200" b="1" dirty="0" smtClean="0">
                <a:solidFill>
                  <a:srgbClr val="0000CC"/>
                </a:solidFill>
                <a:latin typeface="Arial" pitchFamily="34" charset="0"/>
                <a:cs typeface="Arial" pitchFamily="34" charset="0"/>
              </a:rPr>
              <a:t>t</a:t>
            </a:r>
            <a:r>
              <a:rPr lang="vi-VN" sz="3200" b="1" dirty="0" smtClean="0">
                <a:solidFill>
                  <a:srgbClr val="0000CC"/>
                </a:solidFill>
                <a:latin typeface="Arial" pitchFamily="34" charset="0"/>
                <a:cs typeface="Arial" pitchFamily="34" charset="0"/>
              </a:rPr>
              <a:t>ĩn</a:t>
            </a:r>
            <a:r>
              <a:rPr lang="en-US" sz="3200" b="1" dirty="0" smtClean="0">
                <a:solidFill>
                  <a:srgbClr val="0000CC"/>
                </a:solidFill>
                <a:latin typeface="Arial" pitchFamily="34" charset="0"/>
                <a:cs typeface="Arial" pitchFamily="34" charset="0"/>
              </a:rPr>
              <a:t>h </a:t>
            </a:r>
            <a:r>
              <a:rPr lang="en-US" sz="3200" b="1" dirty="0" err="1" smtClean="0">
                <a:solidFill>
                  <a:srgbClr val="0000CC"/>
                </a:solidFill>
                <a:latin typeface="Arial" pitchFamily="34" charset="0"/>
                <a:cs typeface="Arial" pitchFamily="34" charset="0"/>
              </a:rPr>
              <a:t>h</a:t>
            </a:r>
            <a:r>
              <a:rPr lang="vi-VN" sz="3200" b="1" dirty="0" smtClean="0">
                <a:solidFill>
                  <a:srgbClr val="0000CC"/>
                </a:solidFill>
                <a:latin typeface="Arial" pitchFamily="34" charset="0"/>
                <a:cs typeface="Arial" pitchFamily="34" charset="0"/>
              </a:rPr>
              <a:t>ọ</a:t>
            </a:r>
            <a:r>
              <a:rPr lang="en-US" sz="3200" b="1" dirty="0" smtClean="0">
                <a:solidFill>
                  <a:srgbClr val="0000CC"/>
                </a:solidFill>
                <a:latin typeface="Arial" pitchFamily="34" charset="0"/>
                <a:cs typeface="Arial" pitchFamily="34" charset="0"/>
              </a:rPr>
              <a:t>c </a:t>
            </a:r>
            <a:r>
              <a:rPr lang="vi-VN" sz="3200" b="1" dirty="0" smtClean="0">
                <a:solidFill>
                  <a:srgbClr val="0000CC"/>
                </a:solidFill>
                <a:latin typeface="Arial" pitchFamily="34" charset="0"/>
                <a:cs typeface="Arial" pitchFamily="34" charset="0"/>
              </a:rPr>
              <a:t/>
            </a:r>
            <a:br>
              <a:rPr lang="vi-VN" sz="3200" b="1" dirty="0" smtClean="0">
                <a:solidFill>
                  <a:srgbClr val="0000CC"/>
                </a:solidFill>
                <a:latin typeface="Arial" pitchFamily="34" charset="0"/>
                <a:cs typeface="Arial" pitchFamily="34" charset="0"/>
              </a:rPr>
            </a:br>
            <a:r>
              <a:rPr lang="vi-VN" sz="3200" b="1" dirty="0" smtClean="0">
                <a:solidFill>
                  <a:srgbClr val="0000CC"/>
                </a:solidFill>
                <a:latin typeface="Arial" pitchFamily="34" charset="0"/>
                <a:cs typeface="Arial" pitchFamily="34" charset="0"/>
              </a:rPr>
              <a:t>    </a:t>
            </a:r>
            <a:r>
              <a:rPr lang="en-US" sz="3200" b="1" dirty="0" smtClean="0">
                <a:solidFill>
                  <a:srgbClr val="0000CC"/>
                </a:solidFill>
                <a:latin typeface="Arial" pitchFamily="34" charset="0"/>
                <a:cs typeface="Arial" pitchFamily="34" charset="0"/>
              </a:rPr>
              <a:t>l</a:t>
            </a:r>
            <a:r>
              <a:rPr lang="vi-VN" sz="3200" b="1" dirty="0" smtClean="0">
                <a:solidFill>
                  <a:srgbClr val="0000CC"/>
                </a:solidFill>
                <a:latin typeface="Arial" pitchFamily="34" charset="0"/>
                <a:cs typeface="Arial" pitchFamily="34" charset="0"/>
              </a:rPr>
              <a:t>ưu</a:t>
            </a:r>
            <a:r>
              <a:rPr lang="en-US" sz="3200" b="1" dirty="0" smtClean="0">
                <a:solidFill>
                  <a:srgbClr val="0000CC"/>
                </a:solidFill>
                <a:latin typeface="Arial" pitchFamily="34" charset="0"/>
                <a:cs typeface="Arial" pitchFamily="34" charset="0"/>
              </a:rPr>
              <a:t> </a:t>
            </a:r>
            <a:r>
              <a:rPr lang="en-US" sz="3200" b="1" dirty="0" err="1" smtClean="0">
                <a:solidFill>
                  <a:srgbClr val="0000CC"/>
                </a:solidFill>
                <a:latin typeface="Arial" pitchFamily="34" charset="0"/>
                <a:cs typeface="Arial" pitchFamily="34" charset="0"/>
              </a:rPr>
              <a:t>ch</a:t>
            </a:r>
            <a:r>
              <a:rPr lang="vi-VN" sz="3200" b="1" dirty="0" smtClean="0">
                <a:solidFill>
                  <a:srgbClr val="0000CC"/>
                </a:solidFill>
                <a:latin typeface="Arial" pitchFamily="34" charset="0"/>
                <a:cs typeface="Arial" pitchFamily="34" charset="0"/>
              </a:rPr>
              <a:t>ất (Euler’s equations)</a:t>
            </a:r>
            <a:endParaRPr lang="en-US" sz="3200" b="1" dirty="0" smtClean="0">
              <a:solidFill>
                <a:srgbClr val="0000CC"/>
              </a:solidFill>
              <a:latin typeface="Arial" pitchFamily="34" charset="0"/>
              <a:cs typeface="Arial" pitchFamily="34" charset="0"/>
            </a:endParaRPr>
          </a:p>
        </p:txBody>
      </p:sp>
      <p:sp>
        <p:nvSpPr>
          <p:cNvPr id="16" name="Rectangle 15"/>
          <p:cNvSpPr/>
          <p:nvPr/>
        </p:nvSpPr>
        <p:spPr>
          <a:xfrm>
            <a:off x="4038600" y="1371600"/>
            <a:ext cx="5105400" cy="2092881"/>
          </a:xfrm>
          <a:prstGeom prst="rect">
            <a:avLst/>
          </a:prstGeom>
        </p:spPr>
        <p:txBody>
          <a:bodyPr wrap="square">
            <a:spAutoFit/>
          </a:bodyPr>
          <a:lstStyle/>
          <a:p>
            <a:pPr algn="just">
              <a:spcAft>
                <a:spcPts val="1200"/>
              </a:spcAft>
            </a:pPr>
            <a:r>
              <a:rPr lang="vi-VN" sz="2400" b="1" dirty="0" smtClean="0">
                <a:solidFill>
                  <a:srgbClr val="0000CC"/>
                </a:solidFill>
                <a:latin typeface="Arial" pitchFamily="34" charset="0"/>
                <a:cs typeface="Arial" pitchFamily="34" charset="0"/>
              </a:rPr>
              <a:t>Xét khối chất lỏng vi phân</a:t>
            </a:r>
          </a:p>
          <a:p>
            <a:pPr lvl="1" algn="just">
              <a:buFont typeface="Arial" pitchFamily="34" charset="0"/>
              <a:buChar char="•"/>
            </a:pPr>
            <a:r>
              <a:rPr lang="vi-VN" sz="2400" b="1" dirty="0" smtClean="0">
                <a:latin typeface="Arial" pitchFamily="34" charset="0"/>
                <a:cs typeface="Arial" pitchFamily="34" charset="0"/>
              </a:rPr>
              <a:t> </a:t>
            </a:r>
            <a:r>
              <a:rPr lang="vi-VN" sz="2400" dirty="0" smtClean="0">
                <a:latin typeface="Arial" pitchFamily="34" charset="0"/>
                <a:cs typeface="Arial" pitchFamily="34" charset="0"/>
              </a:rPr>
              <a:t>Cạnh: </a:t>
            </a:r>
            <a:r>
              <a:rPr lang="vi-VN" sz="2400" dirty="0" smtClean="0">
                <a:latin typeface="+mj-lt"/>
                <a:cs typeface="Arial" pitchFamily="34" charset="0"/>
              </a:rPr>
              <a:t>dx, dy, dz</a:t>
            </a:r>
          </a:p>
          <a:p>
            <a:pPr lvl="1" algn="just">
              <a:buFont typeface="Arial" pitchFamily="34" charset="0"/>
              <a:buChar char="•"/>
            </a:pPr>
            <a:r>
              <a:rPr lang="vi-VN" sz="2400" dirty="0" smtClean="0">
                <a:latin typeface="Arial" pitchFamily="34" charset="0"/>
                <a:cs typeface="Arial" pitchFamily="34" charset="0"/>
              </a:rPr>
              <a:t> Cân bằng: tổng hình chiếu của </a:t>
            </a:r>
          </a:p>
          <a:p>
            <a:pPr lvl="1" algn="just"/>
            <a:r>
              <a:rPr lang="vi-VN" sz="2400" dirty="0" smtClean="0">
                <a:latin typeface="Arial" pitchFamily="34" charset="0"/>
                <a:cs typeface="Arial" pitchFamily="34" charset="0"/>
              </a:rPr>
              <a:t>         các lực lên các trục bằng 0</a:t>
            </a:r>
          </a:p>
          <a:p>
            <a:pPr lvl="1" algn="just">
              <a:buFont typeface="Arial" pitchFamily="34" charset="0"/>
              <a:buChar char="•"/>
            </a:pPr>
            <a:r>
              <a:rPr lang="vi-VN" sz="2400" dirty="0" smtClean="0">
                <a:latin typeface="Arial" pitchFamily="34" charset="0"/>
                <a:cs typeface="Arial" pitchFamily="34" charset="0"/>
              </a:rPr>
              <a:t> Khối lượng riêng: </a:t>
            </a:r>
            <a:r>
              <a:rPr lang="el-GR" sz="2400" dirty="0" smtClean="0">
                <a:latin typeface="Times New Roman" pitchFamily="18" charset="0"/>
                <a:cs typeface="Times New Roman" pitchFamily="18" charset="0"/>
              </a:rPr>
              <a:t>ρ</a:t>
            </a:r>
            <a:endParaRPr lang="vi-VN" sz="2400" dirty="0" smtClean="0">
              <a:latin typeface="Times New Roman" pitchFamily="18" charset="0"/>
              <a:cs typeface="Times New Roman" pitchFamily="18" charset="0"/>
            </a:endParaRPr>
          </a:p>
        </p:txBody>
      </p:sp>
      <p:graphicFrame>
        <p:nvGraphicFramePr>
          <p:cNvPr id="49" name="Object 48"/>
          <p:cNvGraphicFramePr>
            <a:graphicFrameLocks noChangeAspect="1"/>
          </p:cNvGraphicFramePr>
          <p:nvPr/>
        </p:nvGraphicFramePr>
        <p:xfrm>
          <a:off x="3048000" y="3962400"/>
          <a:ext cx="2057400" cy="685800"/>
        </p:xfrm>
        <a:graphic>
          <a:graphicData uri="http://schemas.openxmlformats.org/presentationml/2006/ole">
            <mc:AlternateContent xmlns:mc="http://schemas.openxmlformats.org/markup-compatibility/2006">
              <mc:Choice xmlns:v="urn:schemas-microsoft-com:vml" Requires="v">
                <p:oleObj spid="_x0000_s39075" name="Equation" r:id="rId3" imgW="876240" imgH="279360" progId="Equation.3">
                  <p:embed/>
                </p:oleObj>
              </mc:Choice>
              <mc:Fallback>
                <p:oleObj name="Equation" r:id="rId3" imgW="876240" imgH="27936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962400"/>
                        <a:ext cx="2057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6" name="Group 55"/>
          <p:cNvGrpSpPr/>
          <p:nvPr/>
        </p:nvGrpSpPr>
        <p:grpSpPr>
          <a:xfrm>
            <a:off x="381000" y="1179444"/>
            <a:ext cx="3429000" cy="2185987"/>
            <a:chOff x="-68263" y="1524000"/>
            <a:chExt cx="3429000" cy="2185987"/>
          </a:xfrm>
        </p:grpSpPr>
        <p:sp>
          <p:nvSpPr>
            <p:cNvPr id="12" name="Line 11"/>
            <p:cNvSpPr>
              <a:spLocks noChangeShapeType="1"/>
            </p:cNvSpPr>
            <p:nvPr/>
          </p:nvSpPr>
          <p:spPr bwMode="auto">
            <a:xfrm flipH="1">
              <a:off x="61913" y="2735263"/>
              <a:ext cx="493713" cy="471488"/>
            </a:xfrm>
            <a:prstGeom prst="line">
              <a:avLst/>
            </a:prstGeom>
            <a:noFill/>
            <a:ln w="6350">
              <a:solidFill>
                <a:srgbClr val="000080"/>
              </a:solidFill>
              <a:round/>
              <a:headEnd type="arrow" w="med" len="med"/>
              <a:tailEnd/>
            </a:ln>
          </p:spPr>
          <p:txBody>
            <a:bodyPr/>
            <a:lstStyle/>
            <a:p>
              <a:endParaRPr lang="en-US"/>
            </a:p>
          </p:txBody>
        </p:sp>
        <p:sp>
          <p:nvSpPr>
            <p:cNvPr id="13" name="Text Box 12"/>
            <p:cNvSpPr txBox="1">
              <a:spLocks noChangeArrowheads="1"/>
            </p:cNvSpPr>
            <p:nvPr/>
          </p:nvSpPr>
          <p:spPr bwMode="auto">
            <a:xfrm>
              <a:off x="304800" y="2438400"/>
              <a:ext cx="265113" cy="336550"/>
            </a:xfrm>
            <a:prstGeom prst="rect">
              <a:avLst/>
            </a:prstGeom>
            <a:noFill/>
            <a:ln w="9525">
              <a:noFill/>
              <a:miter lim="800000"/>
              <a:headEnd/>
              <a:tailEnd/>
            </a:ln>
          </p:spPr>
          <p:txBody>
            <a:bodyPr/>
            <a:lstStyle/>
            <a:p>
              <a:r>
                <a:rPr lang="fr-FR" sz="1600">
                  <a:solidFill>
                    <a:srgbClr val="000080"/>
                  </a:solidFill>
                </a:rPr>
                <a:t>y</a:t>
              </a:r>
              <a:endParaRPr lang="fr-FR"/>
            </a:p>
          </p:txBody>
        </p:sp>
        <p:sp>
          <p:nvSpPr>
            <p:cNvPr id="18" name="Freeform 13" descr="70 %"/>
            <p:cNvSpPr>
              <a:spLocks/>
            </p:cNvSpPr>
            <p:nvPr/>
          </p:nvSpPr>
          <p:spPr bwMode="auto">
            <a:xfrm>
              <a:off x="712788" y="2425700"/>
              <a:ext cx="971550" cy="266700"/>
            </a:xfrm>
            <a:custGeom>
              <a:avLst/>
              <a:gdLst/>
              <a:ahLst/>
              <a:cxnLst>
                <a:cxn ang="0">
                  <a:pos x="0" y="197"/>
                </a:cxn>
                <a:cxn ang="0">
                  <a:pos x="477" y="197"/>
                </a:cxn>
                <a:cxn ang="0">
                  <a:pos x="681" y="0"/>
                </a:cxn>
                <a:cxn ang="0">
                  <a:pos x="219" y="0"/>
                </a:cxn>
                <a:cxn ang="0">
                  <a:pos x="0" y="197"/>
                </a:cxn>
              </a:cxnLst>
              <a:rect l="0" t="0" r="r" b="b"/>
              <a:pathLst>
                <a:path w="681" h="197">
                  <a:moveTo>
                    <a:pt x="0" y="197"/>
                  </a:moveTo>
                  <a:lnTo>
                    <a:pt x="477" y="197"/>
                  </a:lnTo>
                  <a:lnTo>
                    <a:pt x="681" y="0"/>
                  </a:lnTo>
                  <a:lnTo>
                    <a:pt x="219" y="0"/>
                  </a:lnTo>
                  <a:lnTo>
                    <a:pt x="0" y="197"/>
                  </a:lnTo>
                  <a:close/>
                </a:path>
              </a:pathLst>
            </a:custGeom>
            <a:pattFill prst="pct70">
              <a:fgClr>
                <a:srgbClr val="BBE0E3"/>
              </a:fgClr>
              <a:bgClr>
                <a:srgbClr val="FFFFFF"/>
              </a:bgClr>
            </a:pattFill>
            <a:ln w="9525">
              <a:noFill/>
              <a:round/>
              <a:headEnd/>
              <a:tailEnd/>
            </a:ln>
            <a:effectLst/>
          </p:spPr>
          <p:txBody>
            <a:bodyPr/>
            <a:lstStyle/>
            <a:p>
              <a:endParaRPr lang="en-US"/>
            </a:p>
          </p:txBody>
        </p:sp>
        <p:sp>
          <p:nvSpPr>
            <p:cNvPr id="21" name="Freeform 14"/>
            <p:cNvSpPr>
              <a:spLocks/>
            </p:cNvSpPr>
            <p:nvPr/>
          </p:nvSpPr>
          <p:spPr bwMode="auto">
            <a:xfrm>
              <a:off x="684213" y="1860550"/>
              <a:ext cx="327025" cy="833438"/>
            </a:xfrm>
            <a:custGeom>
              <a:avLst/>
              <a:gdLst/>
              <a:ahLst/>
              <a:cxnLst>
                <a:cxn ang="0">
                  <a:pos x="0" y="222"/>
                </a:cxn>
                <a:cxn ang="0">
                  <a:pos x="246" y="0"/>
                </a:cxn>
                <a:cxn ang="0">
                  <a:pos x="246" y="454"/>
                </a:cxn>
                <a:cxn ang="0">
                  <a:pos x="0" y="676"/>
                </a:cxn>
                <a:cxn ang="0">
                  <a:pos x="0" y="222"/>
                </a:cxn>
              </a:cxnLst>
              <a:rect l="0" t="0" r="r" b="b"/>
              <a:pathLst>
                <a:path w="246" h="676">
                  <a:moveTo>
                    <a:pt x="0" y="222"/>
                  </a:moveTo>
                  <a:lnTo>
                    <a:pt x="246" y="0"/>
                  </a:lnTo>
                  <a:lnTo>
                    <a:pt x="246" y="454"/>
                  </a:lnTo>
                  <a:lnTo>
                    <a:pt x="0" y="676"/>
                  </a:lnTo>
                  <a:lnTo>
                    <a:pt x="0" y="222"/>
                  </a:lnTo>
                  <a:close/>
                </a:path>
              </a:pathLst>
            </a:custGeom>
            <a:solidFill>
              <a:srgbClr val="FFFFCC"/>
            </a:solidFill>
            <a:ln w="9525">
              <a:noFill/>
              <a:round/>
              <a:headEnd/>
              <a:tailEnd/>
            </a:ln>
            <a:effectLst/>
          </p:spPr>
          <p:txBody>
            <a:bodyPr/>
            <a:lstStyle/>
            <a:p>
              <a:endParaRPr lang="en-US"/>
            </a:p>
          </p:txBody>
        </p:sp>
        <p:sp>
          <p:nvSpPr>
            <p:cNvPr id="22" name="Freeform 15" descr="70 %"/>
            <p:cNvSpPr>
              <a:spLocks/>
            </p:cNvSpPr>
            <p:nvPr/>
          </p:nvSpPr>
          <p:spPr bwMode="auto">
            <a:xfrm>
              <a:off x="712788" y="1870075"/>
              <a:ext cx="971550" cy="258763"/>
            </a:xfrm>
            <a:custGeom>
              <a:avLst/>
              <a:gdLst/>
              <a:ahLst/>
              <a:cxnLst>
                <a:cxn ang="0">
                  <a:pos x="0" y="197"/>
                </a:cxn>
                <a:cxn ang="0">
                  <a:pos x="477" y="197"/>
                </a:cxn>
                <a:cxn ang="0">
                  <a:pos x="681" y="0"/>
                </a:cxn>
                <a:cxn ang="0">
                  <a:pos x="219" y="0"/>
                </a:cxn>
                <a:cxn ang="0">
                  <a:pos x="0" y="197"/>
                </a:cxn>
              </a:cxnLst>
              <a:rect l="0" t="0" r="r" b="b"/>
              <a:pathLst>
                <a:path w="681" h="197">
                  <a:moveTo>
                    <a:pt x="0" y="197"/>
                  </a:moveTo>
                  <a:lnTo>
                    <a:pt x="477" y="197"/>
                  </a:lnTo>
                  <a:lnTo>
                    <a:pt x="681" y="0"/>
                  </a:lnTo>
                  <a:lnTo>
                    <a:pt x="219" y="0"/>
                  </a:lnTo>
                  <a:lnTo>
                    <a:pt x="0" y="197"/>
                  </a:lnTo>
                  <a:close/>
                </a:path>
              </a:pathLst>
            </a:custGeom>
            <a:pattFill prst="pct70">
              <a:fgClr>
                <a:srgbClr val="BBE0E3"/>
              </a:fgClr>
              <a:bgClr>
                <a:srgbClr val="FFFFFF"/>
              </a:bgClr>
            </a:pattFill>
            <a:ln w="9525">
              <a:noFill/>
              <a:round/>
              <a:headEnd/>
              <a:tailEnd/>
            </a:ln>
            <a:effectLst/>
          </p:spPr>
          <p:txBody>
            <a:bodyPr/>
            <a:lstStyle/>
            <a:p>
              <a:endParaRPr lang="en-US"/>
            </a:p>
          </p:txBody>
        </p:sp>
        <p:sp>
          <p:nvSpPr>
            <p:cNvPr id="23" name="Freeform 16"/>
            <p:cNvSpPr>
              <a:spLocks/>
            </p:cNvSpPr>
            <p:nvPr/>
          </p:nvSpPr>
          <p:spPr bwMode="auto">
            <a:xfrm>
              <a:off x="1373188" y="1860550"/>
              <a:ext cx="327025" cy="833438"/>
            </a:xfrm>
            <a:custGeom>
              <a:avLst/>
              <a:gdLst/>
              <a:ahLst/>
              <a:cxnLst>
                <a:cxn ang="0">
                  <a:pos x="0" y="222"/>
                </a:cxn>
                <a:cxn ang="0">
                  <a:pos x="246" y="0"/>
                </a:cxn>
                <a:cxn ang="0">
                  <a:pos x="246" y="454"/>
                </a:cxn>
                <a:cxn ang="0">
                  <a:pos x="0" y="676"/>
                </a:cxn>
                <a:cxn ang="0">
                  <a:pos x="0" y="222"/>
                </a:cxn>
              </a:cxnLst>
              <a:rect l="0" t="0" r="r" b="b"/>
              <a:pathLst>
                <a:path w="246" h="676">
                  <a:moveTo>
                    <a:pt x="0" y="222"/>
                  </a:moveTo>
                  <a:lnTo>
                    <a:pt x="246" y="0"/>
                  </a:lnTo>
                  <a:lnTo>
                    <a:pt x="246" y="454"/>
                  </a:lnTo>
                  <a:lnTo>
                    <a:pt x="0" y="676"/>
                  </a:lnTo>
                  <a:lnTo>
                    <a:pt x="0" y="222"/>
                  </a:lnTo>
                  <a:close/>
                </a:path>
              </a:pathLst>
            </a:custGeom>
            <a:solidFill>
              <a:srgbClr val="FFFFCC"/>
            </a:solidFill>
            <a:ln w="9525">
              <a:noFill/>
              <a:round/>
              <a:headEnd/>
              <a:tailEnd/>
            </a:ln>
            <a:effectLst/>
          </p:spPr>
          <p:txBody>
            <a:bodyPr/>
            <a:lstStyle/>
            <a:p>
              <a:endParaRPr lang="en-US"/>
            </a:p>
          </p:txBody>
        </p:sp>
        <p:sp>
          <p:nvSpPr>
            <p:cNvPr id="25" name="Line 18"/>
            <p:cNvSpPr>
              <a:spLocks noChangeShapeType="1"/>
            </p:cNvSpPr>
            <p:nvPr/>
          </p:nvSpPr>
          <p:spPr bwMode="auto">
            <a:xfrm>
              <a:off x="55563" y="3203575"/>
              <a:ext cx="2286000" cy="6350"/>
            </a:xfrm>
            <a:prstGeom prst="line">
              <a:avLst/>
            </a:prstGeom>
            <a:noFill/>
            <a:ln w="6350">
              <a:solidFill>
                <a:srgbClr val="000080"/>
              </a:solidFill>
              <a:round/>
              <a:headEnd/>
              <a:tailEnd type="triangle" w="med" len="med"/>
            </a:ln>
          </p:spPr>
          <p:txBody>
            <a:bodyPr/>
            <a:lstStyle/>
            <a:p>
              <a:endParaRPr lang="en-US"/>
            </a:p>
          </p:txBody>
        </p:sp>
        <p:sp>
          <p:nvSpPr>
            <p:cNvPr id="26" name="Line 19"/>
            <p:cNvSpPr>
              <a:spLocks noChangeShapeType="1"/>
            </p:cNvSpPr>
            <p:nvPr/>
          </p:nvSpPr>
          <p:spPr bwMode="auto">
            <a:xfrm flipV="1">
              <a:off x="55563" y="1636713"/>
              <a:ext cx="0" cy="1566863"/>
            </a:xfrm>
            <a:prstGeom prst="line">
              <a:avLst/>
            </a:prstGeom>
            <a:noFill/>
            <a:ln w="6350">
              <a:solidFill>
                <a:srgbClr val="000080"/>
              </a:solidFill>
              <a:round/>
              <a:headEnd/>
              <a:tailEnd type="triangle" w="med" len="med"/>
            </a:ln>
          </p:spPr>
          <p:txBody>
            <a:bodyPr/>
            <a:lstStyle/>
            <a:p>
              <a:endParaRPr lang="en-US"/>
            </a:p>
          </p:txBody>
        </p:sp>
        <p:sp>
          <p:nvSpPr>
            <p:cNvPr id="27" name="Freeform 20"/>
            <p:cNvSpPr>
              <a:spLocks/>
            </p:cNvSpPr>
            <p:nvPr/>
          </p:nvSpPr>
          <p:spPr bwMode="auto">
            <a:xfrm>
              <a:off x="695325" y="1873250"/>
              <a:ext cx="1003300" cy="825500"/>
            </a:xfrm>
            <a:custGeom>
              <a:avLst/>
              <a:gdLst/>
              <a:ahLst/>
              <a:cxnLst>
                <a:cxn ang="0">
                  <a:pos x="0" y="668"/>
                </a:cxn>
                <a:cxn ang="0">
                  <a:pos x="522" y="668"/>
                </a:cxn>
                <a:cxn ang="0">
                  <a:pos x="758" y="450"/>
                </a:cxn>
                <a:cxn ang="0">
                  <a:pos x="758" y="0"/>
                </a:cxn>
                <a:cxn ang="0">
                  <a:pos x="522" y="214"/>
                </a:cxn>
                <a:cxn ang="0">
                  <a:pos x="0" y="214"/>
                </a:cxn>
                <a:cxn ang="0">
                  <a:pos x="0" y="668"/>
                </a:cxn>
              </a:cxnLst>
              <a:rect l="0" t="0" r="r" b="b"/>
              <a:pathLst>
                <a:path w="758" h="668">
                  <a:moveTo>
                    <a:pt x="0" y="668"/>
                  </a:moveTo>
                  <a:lnTo>
                    <a:pt x="522" y="668"/>
                  </a:lnTo>
                  <a:lnTo>
                    <a:pt x="758" y="450"/>
                  </a:lnTo>
                  <a:lnTo>
                    <a:pt x="758" y="0"/>
                  </a:lnTo>
                  <a:lnTo>
                    <a:pt x="522" y="214"/>
                  </a:lnTo>
                  <a:lnTo>
                    <a:pt x="0" y="214"/>
                  </a:lnTo>
                  <a:lnTo>
                    <a:pt x="0" y="668"/>
                  </a:lnTo>
                  <a:close/>
                </a:path>
              </a:pathLst>
            </a:custGeom>
            <a:noFill/>
            <a:ln w="9525">
              <a:solidFill>
                <a:srgbClr val="000080"/>
              </a:solidFill>
              <a:round/>
              <a:headEnd/>
              <a:tailEnd/>
            </a:ln>
            <a:effectLst/>
          </p:spPr>
          <p:txBody>
            <a:bodyPr/>
            <a:lstStyle/>
            <a:p>
              <a:endParaRPr lang="en-US"/>
            </a:p>
          </p:txBody>
        </p:sp>
        <p:sp>
          <p:nvSpPr>
            <p:cNvPr id="28" name="Freeform 21"/>
            <p:cNvSpPr>
              <a:spLocks/>
            </p:cNvSpPr>
            <p:nvPr/>
          </p:nvSpPr>
          <p:spPr bwMode="auto">
            <a:xfrm>
              <a:off x="684213" y="1873250"/>
              <a:ext cx="1008063" cy="266700"/>
            </a:xfrm>
            <a:custGeom>
              <a:avLst/>
              <a:gdLst/>
              <a:ahLst/>
              <a:cxnLst>
                <a:cxn ang="0">
                  <a:pos x="0" y="216"/>
                </a:cxn>
                <a:cxn ang="0">
                  <a:pos x="246" y="0"/>
                </a:cxn>
                <a:cxn ang="0">
                  <a:pos x="762" y="0"/>
                </a:cxn>
              </a:cxnLst>
              <a:rect l="0" t="0" r="r" b="b"/>
              <a:pathLst>
                <a:path w="762" h="216">
                  <a:moveTo>
                    <a:pt x="0" y="216"/>
                  </a:moveTo>
                  <a:lnTo>
                    <a:pt x="246" y="0"/>
                  </a:lnTo>
                  <a:lnTo>
                    <a:pt x="762" y="0"/>
                  </a:lnTo>
                </a:path>
              </a:pathLst>
            </a:custGeom>
            <a:noFill/>
            <a:ln w="9525">
              <a:solidFill>
                <a:srgbClr val="000080"/>
              </a:solidFill>
              <a:round/>
              <a:headEnd/>
              <a:tailEnd/>
            </a:ln>
            <a:effectLst/>
          </p:spPr>
          <p:txBody>
            <a:bodyPr/>
            <a:lstStyle/>
            <a:p>
              <a:endParaRPr lang="en-US"/>
            </a:p>
          </p:txBody>
        </p:sp>
        <p:sp>
          <p:nvSpPr>
            <p:cNvPr id="29" name="Freeform 22"/>
            <p:cNvSpPr>
              <a:spLocks/>
            </p:cNvSpPr>
            <p:nvPr/>
          </p:nvSpPr>
          <p:spPr bwMode="auto">
            <a:xfrm>
              <a:off x="684213" y="2425700"/>
              <a:ext cx="1011238" cy="284163"/>
            </a:xfrm>
            <a:custGeom>
              <a:avLst/>
              <a:gdLst/>
              <a:ahLst/>
              <a:cxnLst>
                <a:cxn ang="0">
                  <a:pos x="764" y="0"/>
                </a:cxn>
                <a:cxn ang="0">
                  <a:pos x="248" y="0"/>
                </a:cxn>
                <a:cxn ang="0">
                  <a:pos x="0" y="231"/>
                </a:cxn>
              </a:cxnLst>
              <a:rect l="0" t="0" r="r" b="b"/>
              <a:pathLst>
                <a:path w="764" h="231">
                  <a:moveTo>
                    <a:pt x="764" y="0"/>
                  </a:moveTo>
                  <a:lnTo>
                    <a:pt x="248" y="0"/>
                  </a:lnTo>
                  <a:lnTo>
                    <a:pt x="0" y="231"/>
                  </a:lnTo>
                </a:path>
              </a:pathLst>
            </a:custGeom>
            <a:noFill/>
            <a:ln w="6350" cap="flat">
              <a:solidFill>
                <a:srgbClr val="000080"/>
              </a:solidFill>
              <a:prstDash val="lgDash"/>
              <a:round/>
              <a:headEnd/>
              <a:tailEnd/>
            </a:ln>
            <a:effectLst/>
          </p:spPr>
          <p:txBody>
            <a:bodyPr/>
            <a:lstStyle/>
            <a:p>
              <a:endParaRPr lang="en-US"/>
            </a:p>
          </p:txBody>
        </p:sp>
        <p:sp>
          <p:nvSpPr>
            <p:cNvPr id="30" name="Line 23"/>
            <p:cNvSpPr>
              <a:spLocks noChangeShapeType="1"/>
            </p:cNvSpPr>
            <p:nvPr/>
          </p:nvSpPr>
          <p:spPr bwMode="auto">
            <a:xfrm>
              <a:off x="1373188" y="2139950"/>
              <a:ext cx="0" cy="563563"/>
            </a:xfrm>
            <a:prstGeom prst="line">
              <a:avLst/>
            </a:prstGeom>
            <a:noFill/>
            <a:ln w="9525">
              <a:solidFill>
                <a:srgbClr val="000000"/>
              </a:solidFill>
              <a:round/>
              <a:headEnd/>
              <a:tailEnd/>
            </a:ln>
          </p:spPr>
          <p:txBody>
            <a:bodyPr/>
            <a:lstStyle/>
            <a:p>
              <a:endParaRPr lang="en-US"/>
            </a:p>
          </p:txBody>
        </p:sp>
        <p:sp>
          <p:nvSpPr>
            <p:cNvPr id="31" name="Line 24"/>
            <p:cNvSpPr>
              <a:spLocks noChangeShapeType="1"/>
            </p:cNvSpPr>
            <p:nvPr/>
          </p:nvSpPr>
          <p:spPr bwMode="auto">
            <a:xfrm>
              <a:off x="1016000" y="1890713"/>
              <a:ext cx="0" cy="530225"/>
            </a:xfrm>
            <a:prstGeom prst="line">
              <a:avLst/>
            </a:prstGeom>
            <a:noFill/>
            <a:ln w="6350">
              <a:solidFill>
                <a:srgbClr val="000000"/>
              </a:solidFill>
              <a:prstDash val="lgDash"/>
              <a:round/>
              <a:headEnd/>
              <a:tailEnd/>
            </a:ln>
          </p:spPr>
          <p:txBody>
            <a:bodyPr/>
            <a:lstStyle/>
            <a:p>
              <a:endParaRPr lang="en-US"/>
            </a:p>
          </p:txBody>
        </p:sp>
        <p:sp>
          <p:nvSpPr>
            <p:cNvPr id="35" name="Oval 28"/>
            <p:cNvSpPr>
              <a:spLocks noChangeArrowheads="1"/>
            </p:cNvSpPr>
            <p:nvPr/>
          </p:nvSpPr>
          <p:spPr bwMode="auto">
            <a:xfrm>
              <a:off x="1195388" y="2336800"/>
              <a:ext cx="30163" cy="25400"/>
            </a:xfrm>
            <a:prstGeom prst="ellipse">
              <a:avLst/>
            </a:prstGeom>
            <a:solidFill>
              <a:srgbClr val="333333"/>
            </a:solidFill>
            <a:ln w="9525">
              <a:solidFill>
                <a:srgbClr val="000000"/>
              </a:solidFill>
              <a:round/>
              <a:headEnd/>
              <a:tailEnd/>
            </a:ln>
          </p:spPr>
          <p:txBody>
            <a:bodyPr anchor="ctr"/>
            <a:lstStyle/>
            <a:p>
              <a:endParaRPr lang="en-US"/>
            </a:p>
          </p:txBody>
        </p:sp>
        <p:sp>
          <p:nvSpPr>
            <p:cNvPr id="39" name="Text Box 32"/>
            <p:cNvSpPr txBox="1">
              <a:spLocks noChangeArrowheads="1"/>
            </p:cNvSpPr>
            <p:nvPr/>
          </p:nvSpPr>
          <p:spPr bwMode="auto">
            <a:xfrm>
              <a:off x="2133600" y="2819400"/>
              <a:ext cx="287338" cy="361950"/>
            </a:xfrm>
            <a:prstGeom prst="rect">
              <a:avLst/>
            </a:prstGeom>
            <a:noFill/>
            <a:ln w="9525">
              <a:noFill/>
              <a:miter lim="800000"/>
              <a:headEnd/>
              <a:tailEnd/>
            </a:ln>
          </p:spPr>
          <p:txBody>
            <a:bodyPr/>
            <a:lstStyle/>
            <a:p>
              <a:r>
                <a:rPr lang="fr-FR" sz="1600" dirty="0">
                  <a:solidFill>
                    <a:srgbClr val="000080"/>
                  </a:solidFill>
                </a:rPr>
                <a:t>x</a:t>
              </a:r>
              <a:endParaRPr lang="fr-FR" dirty="0"/>
            </a:p>
          </p:txBody>
        </p:sp>
        <p:sp>
          <p:nvSpPr>
            <p:cNvPr id="40" name="Text Box 33"/>
            <p:cNvSpPr txBox="1">
              <a:spLocks noChangeArrowheads="1"/>
            </p:cNvSpPr>
            <p:nvPr/>
          </p:nvSpPr>
          <p:spPr bwMode="auto">
            <a:xfrm>
              <a:off x="115888" y="1524000"/>
              <a:ext cx="287338" cy="361950"/>
            </a:xfrm>
            <a:prstGeom prst="rect">
              <a:avLst/>
            </a:prstGeom>
            <a:noFill/>
            <a:ln w="9525">
              <a:noFill/>
              <a:miter lim="800000"/>
              <a:headEnd/>
              <a:tailEnd/>
            </a:ln>
          </p:spPr>
          <p:txBody>
            <a:bodyPr/>
            <a:lstStyle/>
            <a:p>
              <a:r>
                <a:rPr lang="fr-FR" sz="1600">
                  <a:solidFill>
                    <a:srgbClr val="000080"/>
                  </a:solidFill>
                </a:rPr>
                <a:t>z</a:t>
              </a:r>
              <a:endParaRPr lang="fr-FR"/>
            </a:p>
          </p:txBody>
        </p:sp>
        <p:graphicFrame>
          <p:nvGraphicFramePr>
            <p:cNvPr id="44" name="Object 37"/>
            <p:cNvGraphicFramePr>
              <a:graphicFrameLocks noChangeAspect="1"/>
            </p:cNvGraphicFramePr>
            <p:nvPr/>
          </p:nvGraphicFramePr>
          <p:xfrm>
            <a:off x="1525588" y="2532063"/>
            <a:ext cx="376238" cy="346075"/>
          </p:xfrm>
          <a:graphic>
            <a:graphicData uri="http://schemas.openxmlformats.org/presentationml/2006/ole">
              <mc:AlternateContent xmlns:mc="http://schemas.openxmlformats.org/markup-compatibility/2006">
                <mc:Choice xmlns:v="urn:schemas-microsoft-com:vml" Requires="v">
                  <p:oleObj spid="_x0000_s39076" name="Equation" r:id="rId5" imgW="203040" imgH="190440" progId="Equation.3">
                    <p:embed/>
                  </p:oleObj>
                </mc:Choice>
                <mc:Fallback>
                  <p:oleObj name="Equation" r:id="rId5" imgW="203040" imgH="19044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88" y="2532063"/>
                          <a:ext cx="3762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38"/>
            <p:cNvGraphicFramePr>
              <a:graphicFrameLocks noChangeAspect="1"/>
            </p:cNvGraphicFramePr>
            <p:nvPr/>
          </p:nvGraphicFramePr>
          <p:xfrm>
            <a:off x="735013" y="2678113"/>
            <a:ext cx="411163" cy="354013"/>
          </p:xfrm>
          <a:graphic>
            <a:graphicData uri="http://schemas.openxmlformats.org/presentationml/2006/ole">
              <mc:AlternateContent xmlns:mc="http://schemas.openxmlformats.org/markup-compatibility/2006">
                <mc:Choice xmlns:v="urn:schemas-microsoft-com:vml" Requires="v">
                  <p:oleObj spid="_x0000_s39077" name="Equation" r:id="rId7" imgW="215640" imgH="190440" progId="Equation.3">
                    <p:embed/>
                  </p:oleObj>
                </mc:Choice>
                <mc:Fallback>
                  <p:oleObj name="Equation" r:id="rId7" imgW="215640" imgH="19044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013" y="2678113"/>
                          <a:ext cx="411163"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39"/>
            <p:cNvGraphicFramePr>
              <a:graphicFrameLocks noChangeAspect="1"/>
            </p:cNvGraphicFramePr>
            <p:nvPr/>
          </p:nvGraphicFramePr>
          <p:xfrm>
            <a:off x="1704975" y="1897063"/>
            <a:ext cx="365125" cy="336550"/>
          </p:xfrm>
          <a:graphic>
            <a:graphicData uri="http://schemas.openxmlformats.org/presentationml/2006/ole">
              <mc:AlternateContent xmlns:mc="http://schemas.openxmlformats.org/markup-compatibility/2006">
                <mc:Choice xmlns:v="urn:schemas-microsoft-com:vml" Requires="v">
                  <p:oleObj spid="_x0000_s39078" name="Equation" r:id="rId9" imgW="203040" imgH="190440" progId="Equation.3">
                    <p:embed/>
                  </p:oleObj>
                </mc:Choice>
                <mc:Fallback>
                  <p:oleObj name="Equation" r:id="rId9" imgW="203040" imgH="19044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4975" y="1897063"/>
                          <a:ext cx="36512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 Box 40"/>
            <p:cNvSpPr txBox="1">
              <a:spLocks noChangeArrowheads="1"/>
            </p:cNvSpPr>
            <p:nvPr/>
          </p:nvSpPr>
          <p:spPr bwMode="auto">
            <a:xfrm>
              <a:off x="-68263" y="3276600"/>
              <a:ext cx="3429000" cy="433387"/>
            </a:xfrm>
            <a:prstGeom prst="rect">
              <a:avLst/>
            </a:prstGeom>
            <a:noFill/>
            <a:ln w="9525">
              <a:noFill/>
              <a:miter lim="800000"/>
              <a:headEnd/>
              <a:tailEnd/>
            </a:ln>
          </p:spPr>
          <p:txBody>
            <a:bodyPr/>
            <a:lstStyle/>
            <a:p>
              <a:pPr algn="just"/>
              <a:r>
                <a:rPr lang="vi-VN" sz="2000" b="1" dirty="0" smtClean="0">
                  <a:solidFill>
                    <a:srgbClr val="0000CC"/>
                  </a:solidFill>
                </a:rPr>
                <a:t>Phần tử lưu chất và áp lực tác dụng theo phương </a:t>
              </a:r>
              <a:r>
                <a:rPr lang="vi-VN" sz="2000" b="1" dirty="0" smtClean="0">
                  <a:solidFill>
                    <a:srgbClr val="0000CC"/>
                  </a:solidFill>
                  <a:latin typeface="+mj-lt"/>
                </a:rPr>
                <a:t>x</a:t>
              </a:r>
              <a:r>
                <a:rPr lang="vi-VN" sz="2000" b="1" dirty="0" smtClean="0">
                  <a:solidFill>
                    <a:srgbClr val="0000CC"/>
                  </a:solidFill>
                </a:rPr>
                <a:t>   </a:t>
              </a:r>
              <a:endParaRPr lang="fr-FR" sz="2000" dirty="0">
                <a:solidFill>
                  <a:srgbClr val="0000CC"/>
                </a:solidFill>
                <a:latin typeface="VNI-Times" pitchFamily="2" charset="0"/>
              </a:endParaRPr>
            </a:p>
          </p:txBody>
        </p:sp>
        <p:graphicFrame>
          <p:nvGraphicFramePr>
            <p:cNvPr id="50" name="Object 17"/>
            <p:cNvGraphicFramePr>
              <a:graphicFrameLocks noChangeAspect="1"/>
            </p:cNvGraphicFramePr>
            <p:nvPr/>
          </p:nvGraphicFramePr>
          <p:xfrm>
            <a:off x="134937" y="2197584"/>
            <a:ext cx="246063" cy="290512"/>
          </p:xfrm>
          <a:graphic>
            <a:graphicData uri="http://schemas.openxmlformats.org/presentationml/2006/ole">
              <mc:AlternateContent xmlns:mc="http://schemas.openxmlformats.org/markup-compatibility/2006">
                <mc:Choice xmlns:v="urn:schemas-microsoft-com:vml" Requires="v">
                  <p:oleObj spid="_x0000_s39079" name="Equation" r:id="rId11" imgW="126720" imgH="164880" progId="Equation.3">
                    <p:embed/>
                  </p:oleObj>
                </mc:Choice>
                <mc:Fallback>
                  <p:oleObj name="Equation" r:id="rId11" imgW="126720" imgH="164880" progId="Equation.3">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937" y="2197584"/>
                          <a:ext cx="246063"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Line 25"/>
            <p:cNvSpPr>
              <a:spLocks noChangeShapeType="1"/>
            </p:cNvSpPr>
            <p:nvPr/>
          </p:nvSpPr>
          <p:spPr bwMode="auto">
            <a:xfrm>
              <a:off x="765175" y="2365375"/>
              <a:ext cx="149225" cy="0"/>
            </a:xfrm>
            <a:prstGeom prst="line">
              <a:avLst/>
            </a:prstGeom>
            <a:noFill/>
            <a:ln w="9525">
              <a:solidFill>
                <a:srgbClr val="FF0000"/>
              </a:solidFill>
              <a:round/>
              <a:headEnd/>
              <a:tailEnd type="arrow" w="med" len="lg"/>
            </a:ln>
          </p:spPr>
          <p:txBody>
            <a:bodyPr/>
            <a:lstStyle/>
            <a:p>
              <a:endParaRPr lang="en-US"/>
            </a:p>
          </p:txBody>
        </p:sp>
        <p:sp>
          <p:nvSpPr>
            <p:cNvPr id="52" name="Line 26"/>
            <p:cNvSpPr>
              <a:spLocks noChangeShapeType="1"/>
            </p:cNvSpPr>
            <p:nvPr/>
          </p:nvSpPr>
          <p:spPr bwMode="auto">
            <a:xfrm flipH="1" flipV="1">
              <a:off x="374098" y="2362200"/>
              <a:ext cx="317500" cy="3175"/>
            </a:xfrm>
            <a:prstGeom prst="line">
              <a:avLst/>
            </a:prstGeom>
            <a:noFill/>
            <a:ln w="9525">
              <a:solidFill>
                <a:srgbClr val="FF0000"/>
              </a:solidFill>
              <a:round/>
              <a:headEnd/>
              <a:tailEnd/>
            </a:ln>
          </p:spPr>
          <p:txBody>
            <a:bodyPr/>
            <a:lstStyle/>
            <a:p>
              <a:endParaRPr lang="en-US"/>
            </a:p>
          </p:txBody>
        </p:sp>
        <p:sp>
          <p:nvSpPr>
            <p:cNvPr id="53" name="Line 27"/>
            <p:cNvSpPr>
              <a:spLocks noChangeShapeType="1"/>
            </p:cNvSpPr>
            <p:nvPr/>
          </p:nvSpPr>
          <p:spPr bwMode="auto">
            <a:xfrm flipH="1">
              <a:off x="1519237" y="2344806"/>
              <a:ext cx="519112" cy="3175"/>
            </a:xfrm>
            <a:prstGeom prst="line">
              <a:avLst/>
            </a:prstGeom>
            <a:noFill/>
            <a:ln w="9525">
              <a:solidFill>
                <a:srgbClr val="FF0000"/>
              </a:solidFill>
              <a:round/>
              <a:headEnd/>
              <a:tailEnd type="arrow" w="med" len="lg"/>
            </a:ln>
          </p:spPr>
          <p:txBody>
            <a:bodyPr/>
            <a:lstStyle/>
            <a:p>
              <a:endParaRPr lang="en-US"/>
            </a:p>
          </p:txBody>
        </p:sp>
        <p:graphicFrame>
          <p:nvGraphicFramePr>
            <p:cNvPr id="54" name="Object 34"/>
            <p:cNvGraphicFramePr>
              <a:graphicFrameLocks noChangeAspect="1"/>
            </p:cNvGraphicFramePr>
            <p:nvPr/>
          </p:nvGraphicFramePr>
          <p:xfrm>
            <a:off x="2057400" y="1955800"/>
            <a:ext cx="1150937" cy="701675"/>
          </p:xfrm>
          <a:graphic>
            <a:graphicData uri="http://schemas.openxmlformats.org/presentationml/2006/ole">
              <mc:AlternateContent xmlns:mc="http://schemas.openxmlformats.org/markup-compatibility/2006">
                <mc:Choice xmlns:v="urn:schemas-microsoft-com:vml" Requires="v">
                  <p:oleObj spid="_x0000_s39080" name="Equation" r:id="rId13" imgW="634680" imgH="393480" progId="Equation.3">
                    <p:embed/>
                  </p:oleObj>
                </mc:Choice>
                <mc:Fallback>
                  <p:oleObj name="Equation" r:id="rId13" imgW="634680" imgH="393480" progId="Equation.3">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7400" y="1955800"/>
                          <a:ext cx="1150937"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7" name="Rectangle 56"/>
          <p:cNvSpPr/>
          <p:nvPr/>
        </p:nvSpPr>
        <p:spPr>
          <a:xfrm>
            <a:off x="0" y="5024735"/>
            <a:ext cx="7029488" cy="461665"/>
          </a:xfrm>
          <a:prstGeom prst="rect">
            <a:avLst/>
          </a:prstGeom>
        </p:spPr>
        <p:txBody>
          <a:bodyPr wrap="none">
            <a:spAutoFit/>
          </a:bodyPr>
          <a:lstStyle/>
          <a:p>
            <a:r>
              <a:rPr lang="vi-VN" sz="2400" b="1" dirty="0" smtClean="0">
                <a:solidFill>
                  <a:srgbClr val="0000CC"/>
                </a:solidFill>
                <a:cs typeface="Times New Roman" pitchFamily="18" charset="0"/>
              </a:rPr>
              <a:t>Lực tác dụng lên khối lưu chất theo phương </a:t>
            </a:r>
            <a:r>
              <a:rPr lang="vi-VN" sz="2400" b="1" dirty="0" smtClean="0">
                <a:solidFill>
                  <a:srgbClr val="0000CC"/>
                </a:solidFill>
                <a:latin typeface="+mj-lt"/>
                <a:cs typeface="Times New Roman" pitchFamily="18" charset="0"/>
              </a:rPr>
              <a:t>x</a:t>
            </a:r>
            <a:endParaRPr lang="en-US" sz="2400" dirty="0">
              <a:latin typeface="+mj-lt"/>
            </a:endParaRPr>
          </a:p>
        </p:txBody>
      </p:sp>
      <p:sp>
        <p:nvSpPr>
          <p:cNvPr id="33" name="Rectangle 32"/>
          <p:cNvSpPr/>
          <p:nvPr/>
        </p:nvSpPr>
        <p:spPr>
          <a:xfrm>
            <a:off x="0" y="3657600"/>
            <a:ext cx="4572000" cy="1415772"/>
          </a:xfrm>
          <a:prstGeom prst="rect">
            <a:avLst/>
          </a:prstGeom>
        </p:spPr>
        <p:txBody>
          <a:bodyPr>
            <a:spAutoFit/>
          </a:bodyPr>
          <a:lstStyle/>
          <a:p>
            <a:pPr algn="just"/>
            <a:r>
              <a:rPr lang="vi-VN" sz="2400" b="1" dirty="0" smtClean="0">
                <a:solidFill>
                  <a:srgbClr val="0000CC"/>
                </a:solidFill>
                <a:cs typeface="Times New Roman" pitchFamily="18" charset="0"/>
              </a:rPr>
              <a:t>Lực tác dụng</a:t>
            </a:r>
            <a:endParaRPr lang="vi-VN" sz="2400" dirty="0" smtClean="0">
              <a:solidFill>
                <a:srgbClr val="0000CC"/>
              </a:solidFill>
              <a:cs typeface="Times New Roman" pitchFamily="18" charset="0"/>
            </a:endParaRPr>
          </a:p>
          <a:p>
            <a:pPr lvl="1" algn="just">
              <a:spcAft>
                <a:spcPts val="1200"/>
              </a:spcAft>
              <a:buFont typeface="Arial" pitchFamily="34" charset="0"/>
              <a:buChar char="•"/>
            </a:pPr>
            <a:r>
              <a:rPr lang="vi-VN" sz="2400" dirty="0" smtClean="0">
                <a:cs typeface="Times New Roman" pitchFamily="18" charset="0"/>
              </a:rPr>
              <a:t> Lực khối đơn vị: </a:t>
            </a:r>
          </a:p>
          <a:p>
            <a:pPr lvl="1" algn="just">
              <a:buFont typeface="Arial" pitchFamily="34" charset="0"/>
              <a:buChar char="•"/>
            </a:pPr>
            <a:r>
              <a:rPr lang="vi-VN" sz="2400" dirty="0" smtClean="0">
                <a:cs typeface="Times New Roman" pitchFamily="18" charset="0"/>
              </a:rPr>
              <a:t> Lực bề mặt: </a:t>
            </a:r>
            <a:r>
              <a:rPr lang="vi-VN" sz="2800" dirty="0" smtClean="0">
                <a:latin typeface="+mj-lt"/>
                <a:cs typeface="Times New Roman" pitchFamily="18" charset="0"/>
              </a:rPr>
              <a:t>p = f(x,y,z) </a:t>
            </a:r>
            <a:endParaRPr lang="en-US" sz="2800" dirty="0">
              <a:latin typeface="+mj-lt"/>
              <a:cs typeface="Arial" pitchFamily="34" charset="0"/>
            </a:endParaRPr>
          </a:p>
        </p:txBody>
      </p:sp>
      <p:sp>
        <p:nvSpPr>
          <p:cNvPr id="34" name="Rectangle 33"/>
          <p:cNvSpPr/>
          <p:nvPr/>
        </p:nvSpPr>
        <p:spPr>
          <a:xfrm>
            <a:off x="533400" y="5500688"/>
            <a:ext cx="1452642" cy="461665"/>
          </a:xfrm>
          <a:prstGeom prst="rect">
            <a:avLst/>
          </a:prstGeom>
        </p:spPr>
        <p:txBody>
          <a:bodyPr wrap="none">
            <a:spAutoFit/>
          </a:bodyPr>
          <a:lstStyle/>
          <a:p>
            <a:pPr>
              <a:spcAft>
                <a:spcPts val="1200"/>
              </a:spcAft>
            </a:pPr>
            <a:r>
              <a:rPr lang="vi-VN" sz="2400" dirty="0" smtClean="0">
                <a:cs typeface="Times New Roman" pitchFamily="18" charset="0"/>
              </a:rPr>
              <a:t>Lực khối:</a:t>
            </a:r>
          </a:p>
        </p:txBody>
      </p:sp>
      <p:graphicFrame>
        <p:nvGraphicFramePr>
          <p:cNvPr id="38929" name="Object 17"/>
          <p:cNvGraphicFramePr>
            <a:graphicFrameLocks noChangeAspect="1"/>
          </p:cNvGraphicFramePr>
          <p:nvPr/>
        </p:nvGraphicFramePr>
        <p:xfrm>
          <a:off x="2133600" y="5486400"/>
          <a:ext cx="3055938" cy="471488"/>
        </p:xfrm>
        <a:graphic>
          <a:graphicData uri="http://schemas.openxmlformats.org/presentationml/2006/ole">
            <mc:AlternateContent xmlns:mc="http://schemas.openxmlformats.org/markup-compatibility/2006">
              <mc:Choice xmlns:v="urn:schemas-microsoft-com:vml" Requires="v">
                <p:oleObj spid="_x0000_s39081" name="Equation" r:id="rId15" imgW="1460160" imgH="215640" progId="Equation.3">
                  <p:embed/>
                </p:oleObj>
              </mc:Choice>
              <mc:Fallback>
                <p:oleObj name="Equation" r:id="rId15" imgW="1460160" imgH="215640" progId="Equation.3">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3600" y="5486400"/>
                        <a:ext cx="3055938"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30" name="Object 18"/>
          <p:cNvGraphicFramePr>
            <a:graphicFrameLocks noChangeAspect="1"/>
          </p:cNvGraphicFramePr>
          <p:nvPr/>
        </p:nvGraphicFramePr>
        <p:xfrm>
          <a:off x="2195513" y="5932488"/>
          <a:ext cx="6567487" cy="925512"/>
        </p:xfrm>
        <a:graphic>
          <a:graphicData uri="http://schemas.openxmlformats.org/presentationml/2006/ole">
            <mc:AlternateContent xmlns:mc="http://schemas.openxmlformats.org/markup-compatibility/2006">
              <mc:Choice xmlns:v="urn:schemas-microsoft-com:vml" Requires="v">
                <p:oleObj spid="_x0000_s39082" name="Equation" r:id="rId17" imgW="3200400" imgH="431640" progId="Equation.3">
                  <p:embed/>
                </p:oleObj>
              </mc:Choice>
              <mc:Fallback>
                <p:oleObj name="Equation" r:id="rId17" imgW="3200400" imgH="431640" progId="Equation.3">
                  <p:embed/>
                  <p:pic>
                    <p:nvPicPr>
                      <p:cNvPr id="0" name="Picture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95513" y="5932488"/>
                        <a:ext cx="6567487"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36"/>
          <p:cNvSpPr/>
          <p:nvPr/>
        </p:nvSpPr>
        <p:spPr>
          <a:xfrm>
            <a:off x="533400" y="6172200"/>
            <a:ext cx="1399742" cy="461665"/>
          </a:xfrm>
          <a:prstGeom prst="rect">
            <a:avLst/>
          </a:prstGeom>
        </p:spPr>
        <p:txBody>
          <a:bodyPr wrap="none">
            <a:spAutoFit/>
          </a:bodyPr>
          <a:lstStyle/>
          <a:p>
            <a:pPr>
              <a:spcAft>
                <a:spcPts val="1200"/>
              </a:spcAft>
            </a:pPr>
            <a:r>
              <a:rPr lang="vi-VN" sz="2400" dirty="0" smtClean="0">
                <a:cs typeface="Times New Roman" pitchFamily="18" charset="0"/>
              </a:rPr>
              <a:t>Lực mặt:</a:t>
            </a:r>
            <a:endParaRPr lang="en-US" sz="2400" dirty="0"/>
          </a:p>
        </p:txBody>
      </p:sp>
      <p:sp>
        <p:nvSpPr>
          <p:cNvPr id="41"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6</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smtClean="0">
                <a:solidFill>
                  <a:srgbClr val="0000CC"/>
                </a:solidFill>
                <a:latin typeface="Arial" pitchFamily="34" charset="0"/>
                <a:cs typeface="Arial" pitchFamily="34" charset="0"/>
              </a:rPr>
              <a:t>2.2 </a:t>
            </a:r>
            <a:r>
              <a:rPr lang="en-US" sz="3200" b="1" dirty="0" smtClean="0">
                <a:solidFill>
                  <a:srgbClr val="0000CC"/>
                </a:solidFill>
                <a:latin typeface="Arial" pitchFamily="34" charset="0"/>
                <a:cs typeface="Arial" pitchFamily="34" charset="0"/>
              </a:rPr>
              <a:t>Ph</a:t>
            </a:r>
            <a:r>
              <a:rPr lang="vi-VN" sz="3200" b="1" dirty="0" smtClean="0">
                <a:solidFill>
                  <a:srgbClr val="0000CC"/>
                </a:solidFill>
                <a:latin typeface="Arial" pitchFamily="34" charset="0"/>
                <a:cs typeface="Arial" pitchFamily="34" charset="0"/>
              </a:rPr>
              <a:t>ươ</a:t>
            </a:r>
            <a:r>
              <a:rPr lang="en-US" sz="3200" b="1" dirty="0" err="1" smtClean="0">
                <a:solidFill>
                  <a:srgbClr val="0000CC"/>
                </a:solidFill>
                <a:latin typeface="Arial" pitchFamily="34" charset="0"/>
                <a:cs typeface="Arial" pitchFamily="34" charset="0"/>
              </a:rPr>
              <a:t>ng</a:t>
            </a:r>
            <a:r>
              <a:rPr lang="en-US" sz="3200" b="1" dirty="0" smtClean="0">
                <a:solidFill>
                  <a:srgbClr val="0000CC"/>
                </a:solidFill>
                <a:latin typeface="Arial" pitchFamily="34" charset="0"/>
                <a:cs typeface="Arial" pitchFamily="34" charset="0"/>
              </a:rPr>
              <a:t> </a:t>
            </a:r>
            <a:r>
              <a:rPr lang="en-US" sz="3200" b="1" dirty="0" err="1" smtClean="0">
                <a:solidFill>
                  <a:srgbClr val="0000CC"/>
                </a:solidFill>
                <a:latin typeface="Arial" pitchFamily="34" charset="0"/>
                <a:cs typeface="Arial" pitchFamily="34" charset="0"/>
              </a:rPr>
              <a:t>trình</a:t>
            </a:r>
            <a:r>
              <a:rPr lang="en-US" sz="3200" b="1" dirty="0" smtClean="0">
                <a:solidFill>
                  <a:srgbClr val="0000CC"/>
                </a:solidFill>
                <a:latin typeface="Arial" pitchFamily="34" charset="0"/>
                <a:cs typeface="Arial" pitchFamily="34" charset="0"/>
              </a:rPr>
              <a:t> </a:t>
            </a:r>
            <a:r>
              <a:rPr lang="vi-VN" sz="3200" b="1" dirty="0" smtClean="0">
                <a:solidFill>
                  <a:srgbClr val="0000CC"/>
                </a:solidFill>
                <a:latin typeface="Arial" pitchFamily="34" charset="0"/>
                <a:cs typeface="Arial" pitchFamily="34" charset="0"/>
              </a:rPr>
              <a:t>vi phân </a:t>
            </a:r>
            <a:r>
              <a:rPr lang="en-US" sz="3200" b="1" dirty="0" smtClean="0">
                <a:solidFill>
                  <a:srgbClr val="0000CC"/>
                </a:solidFill>
                <a:latin typeface="Arial" pitchFamily="34" charset="0"/>
                <a:cs typeface="Arial" pitchFamily="34" charset="0"/>
              </a:rPr>
              <a:t>c</a:t>
            </a:r>
            <a:r>
              <a:rPr lang="vi-VN" sz="3200" b="1" dirty="0" smtClean="0">
                <a:solidFill>
                  <a:srgbClr val="0000CC"/>
                </a:solidFill>
                <a:latin typeface="Arial" pitchFamily="34" charset="0"/>
                <a:cs typeface="Arial" pitchFamily="34" charset="0"/>
              </a:rPr>
              <a:t>ơ</a:t>
            </a:r>
            <a:r>
              <a:rPr lang="en-US" sz="3200" b="1" dirty="0" smtClean="0">
                <a:solidFill>
                  <a:srgbClr val="0000CC"/>
                </a:solidFill>
                <a:latin typeface="Arial" pitchFamily="34" charset="0"/>
                <a:cs typeface="Arial" pitchFamily="34" charset="0"/>
              </a:rPr>
              <a:t> b</a:t>
            </a:r>
            <a:r>
              <a:rPr lang="vi-VN" sz="3200" b="1" dirty="0" smtClean="0">
                <a:solidFill>
                  <a:srgbClr val="0000CC"/>
                </a:solidFill>
                <a:latin typeface="Arial" pitchFamily="34" charset="0"/>
                <a:cs typeface="Arial" pitchFamily="34" charset="0"/>
              </a:rPr>
              <a:t>ản</a:t>
            </a:r>
            <a:r>
              <a:rPr lang="en-US" sz="3200" b="1" dirty="0" smtClean="0">
                <a:solidFill>
                  <a:srgbClr val="0000CC"/>
                </a:solidFill>
                <a:latin typeface="Arial" pitchFamily="34" charset="0"/>
                <a:cs typeface="Arial" pitchFamily="34" charset="0"/>
              </a:rPr>
              <a:t> </a:t>
            </a:r>
            <a:r>
              <a:rPr lang="vi-VN" sz="3200" b="1" dirty="0" smtClean="0">
                <a:solidFill>
                  <a:srgbClr val="0000CC"/>
                </a:solidFill>
                <a:latin typeface="Arial" pitchFamily="34" charset="0"/>
                <a:cs typeface="Arial" pitchFamily="34" charset="0"/>
              </a:rPr>
              <a:t>của </a:t>
            </a:r>
            <a:r>
              <a:rPr lang="en-US" sz="3200" b="1" dirty="0" smtClean="0">
                <a:solidFill>
                  <a:srgbClr val="0000CC"/>
                </a:solidFill>
                <a:latin typeface="Arial" pitchFamily="34" charset="0"/>
                <a:cs typeface="Arial" pitchFamily="34" charset="0"/>
              </a:rPr>
              <a:t>t</a:t>
            </a:r>
            <a:r>
              <a:rPr lang="vi-VN" sz="3200" b="1" dirty="0" smtClean="0">
                <a:solidFill>
                  <a:srgbClr val="0000CC"/>
                </a:solidFill>
                <a:latin typeface="Arial" pitchFamily="34" charset="0"/>
                <a:cs typeface="Arial" pitchFamily="34" charset="0"/>
              </a:rPr>
              <a:t>ĩn</a:t>
            </a:r>
            <a:r>
              <a:rPr lang="en-US" sz="3200" b="1" dirty="0" smtClean="0">
                <a:solidFill>
                  <a:srgbClr val="0000CC"/>
                </a:solidFill>
                <a:latin typeface="Arial" pitchFamily="34" charset="0"/>
                <a:cs typeface="Arial" pitchFamily="34" charset="0"/>
              </a:rPr>
              <a:t>h </a:t>
            </a:r>
            <a:r>
              <a:rPr lang="en-US" sz="3200" b="1" dirty="0" err="1" smtClean="0">
                <a:solidFill>
                  <a:srgbClr val="0000CC"/>
                </a:solidFill>
                <a:latin typeface="Arial" pitchFamily="34" charset="0"/>
                <a:cs typeface="Arial" pitchFamily="34" charset="0"/>
              </a:rPr>
              <a:t>h</a:t>
            </a:r>
            <a:r>
              <a:rPr lang="vi-VN" sz="3200" b="1" dirty="0" smtClean="0">
                <a:solidFill>
                  <a:srgbClr val="0000CC"/>
                </a:solidFill>
                <a:latin typeface="Arial" pitchFamily="34" charset="0"/>
                <a:cs typeface="Arial" pitchFamily="34" charset="0"/>
              </a:rPr>
              <a:t>ọ</a:t>
            </a:r>
            <a:r>
              <a:rPr lang="en-US" sz="3200" b="1" dirty="0" smtClean="0">
                <a:solidFill>
                  <a:srgbClr val="0000CC"/>
                </a:solidFill>
                <a:latin typeface="Arial" pitchFamily="34" charset="0"/>
                <a:cs typeface="Arial" pitchFamily="34" charset="0"/>
              </a:rPr>
              <a:t>c </a:t>
            </a:r>
            <a:r>
              <a:rPr lang="vi-VN" sz="3200" b="1" dirty="0" smtClean="0">
                <a:solidFill>
                  <a:srgbClr val="0000CC"/>
                </a:solidFill>
                <a:latin typeface="Arial" pitchFamily="34" charset="0"/>
                <a:cs typeface="Arial" pitchFamily="34" charset="0"/>
              </a:rPr>
              <a:t/>
            </a:r>
            <a:br>
              <a:rPr lang="vi-VN" sz="3200" b="1" dirty="0" smtClean="0">
                <a:solidFill>
                  <a:srgbClr val="0000CC"/>
                </a:solidFill>
                <a:latin typeface="Arial" pitchFamily="34" charset="0"/>
                <a:cs typeface="Arial" pitchFamily="34" charset="0"/>
              </a:rPr>
            </a:br>
            <a:r>
              <a:rPr lang="vi-VN" sz="3200" b="1" dirty="0" smtClean="0">
                <a:solidFill>
                  <a:srgbClr val="0000CC"/>
                </a:solidFill>
                <a:latin typeface="Arial" pitchFamily="34" charset="0"/>
                <a:cs typeface="Arial" pitchFamily="34" charset="0"/>
              </a:rPr>
              <a:t>    </a:t>
            </a:r>
            <a:r>
              <a:rPr lang="en-US" sz="3200" b="1" dirty="0" smtClean="0">
                <a:solidFill>
                  <a:srgbClr val="0000CC"/>
                </a:solidFill>
                <a:latin typeface="Arial" pitchFamily="34" charset="0"/>
                <a:cs typeface="Arial" pitchFamily="34" charset="0"/>
              </a:rPr>
              <a:t>l</a:t>
            </a:r>
            <a:r>
              <a:rPr lang="vi-VN" sz="3200" b="1" dirty="0" smtClean="0">
                <a:solidFill>
                  <a:srgbClr val="0000CC"/>
                </a:solidFill>
                <a:latin typeface="Arial" pitchFamily="34" charset="0"/>
                <a:cs typeface="Arial" pitchFamily="34" charset="0"/>
              </a:rPr>
              <a:t>ưu</a:t>
            </a:r>
            <a:r>
              <a:rPr lang="en-US" sz="3200" b="1" dirty="0" smtClean="0">
                <a:solidFill>
                  <a:srgbClr val="0000CC"/>
                </a:solidFill>
                <a:latin typeface="Arial" pitchFamily="34" charset="0"/>
                <a:cs typeface="Arial" pitchFamily="34" charset="0"/>
              </a:rPr>
              <a:t> </a:t>
            </a:r>
            <a:r>
              <a:rPr lang="en-US" sz="3200" b="1" dirty="0" err="1" smtClean="0">
                <a:solidFill>
                  <a:srgbClr val="0000CC"/>
                </a:solidFill>
                <a:latin typeface="Arial" pitchFamily="34" charset="0"/>
                <a:cs typeface="Arial" pitchFamily="34" charset="0"/>
              </a:rPr>
              <a:t>ch</a:t>
            </a:r>
            <a:r>
              <a:rPr lang="vi-VN" sz="3200" b="1" dirty="0" smtClean="0">
                <a:solidFill>
                  <a:srgbClr val="0000CC"/>
                </a:solidFill>
                <a:latin typeface="Arial" pitchFamily="34" charset="0"/>
                <a:cs typeface="Arial" pitchFamily="34" charset="0"/>
              </a:rPr>
              <a:t>ất (Euler’s equations)</a:t>
            </a:r>
            <a:endParaRPr lang="en-US" sz="3200" b="1" dirty="0" smtClean="0">
              <a:solidFill>
                <a:srgbClr val="0000CC"/>
              </a:solidFill>
              <a:latin typeface="Arial" pitchFamily="34" charset="0"/>
              <a:cs typeface="Arial" pitchFamily="34" charset="0"/>
            </a:endParaRPr>
          </a:p>
        </p:txBody>
      </p:sp>
      <p:sp>
        <p:nvSpPr>
          <p:cNvPr id="16" name="Rectangle 15"/>
          <p:cNvSpPr/>
          <p:nvPr/>
        </p:nvSpPr>
        <p:spPr>
          <a:xfrm>
            <a:off x="0" y="1219200"/>
            <a:ext cx="9144000" cy="461665"/>
          </a:xfrm>
          <a:prstGeom prst="rect">
            <a:avLst/>
          </a:prstGeom>
        </p:spPr>
        <p:txBody>
          <a:bodyPr wrap="square">
            <a:spAutoFit/>
          </a:bodyPr>
          <a:lstStyle/>
          <a:p>
            <a:pPr algn="just">
              <a:spcAft>
                <a:spcPts val="1200"/>
              </a:spcAft>
            </a:pPr>
            <a:r>
              <a:rPr lang="vi-VN" sz="2400" b="1" dirty="0" smtClean="0">
                <a:solidFill>
                  <a:srgbClr val="0000CC"/>
                </a:solidFill>
                <a:latin typeface="Arial" pitchFamily="34" charset="0"/>
                <a:cs typeface="Arial" pitchFamily="34" charset="0"/>
              </a:rPr>
              <a:t>Định luật Newton I cho khối lưu chất cân bằng</a:t>
            </a:r>
            <a:endParaRPr lang="vi-VN" sz="2400" b="1" dirty="0" smtClean="0">
              <a:solidFill>
                <a:srgbClr val="0000CC"/>
              </a:solidFill>
              <a:latin typeface="+mj-lt"/>
              <a:cs typeface="Times New Roman" pitchFamily="18" charset="0"/>
            </a:endParaRPr>
          </a:p>
        </p:txBody>
      </p:sp>
      <p:sp>
        <p:nvSpPr>
          <p:cNvPr id="33" name="Rectangle 32"/>
          <p:cNvSpPr/>
          <p:nvPr/>
        </p:nvSpPr>
        <p:spPr>
          <a:xfrm>
            <a:off x="0" y="3810000"/>
            <a:ext cx="4572000" cy="461665"/>
          </a:xfrm>
          <a:prstGeom prst="rect">
            <a:avLst/>
          </a:prstGeom>
        </p:spPr>
        <p:txBody>
          <a:bodyPr>
            <a:spAutoFit/>
          </a:bodyPr>
          <a:lstStyle/>
          <a:p>
            <a:pPr algn="just"/>
            <a:r>
              <a:rPr lang="vi-VN" sz="2400" b="1" dirty="0" smtClean="0">
                <a:solidFill>
                  <a:srgbClr val="0000CC"/>
                </a:solidFill>
                <a:cs typeface="Times New Roman" pitchFamily="18" charset="0"/>
              </a:rPr>
              <a:t>Tương tự, phương </a:t>
            </a:r>
            <a:r>
              <a:rPr lang="vi-VN" sz="2400" b="1" dirty="0" smtClean="0">
                <a:solidFill>
                  <a:srgbClr val="0000CC"/>
                </a:solidFill>
                <a:latin typeface="+mj-lt"/>
                <a:cs typeface="Times New Roman" pitchFamily="18" charset="0"/>
              </a:rPr>
              <a:t>y </a:t>
            </a:r>
            <a:r>
              <a:rPr lang="vi-VN" sz="2400" b="1" dirty="0" smtClean="0">
                <a:solidFill>
                  <a:srgbClr val="0000CC"/>
                </a:solidFill>
                <a:cs typeface="Times New Roman" pitchFamily="18" charset="0"/>
              </a:rPr>
              <a:t>và </a:t>
            </a:r>
            <a:r>
              <a:rPr lang="vi-VN" sz="2400" b="1" dirty="0" smtClean="0">
                <a:solidFill>
                  <a:srgbClr val="0000CC"/>
                </a:solidFill>
                <a:latin typeface="+mj-lt"/>
                <a:cs typeface="Times New Roman" pitchFamily="18" charset="0"/>
              </a:rPr>
              <a:t>z</a:t>
            </a:r>
            <a:endParaRPr lang="en-US" sz="2800" dirty="0">
              <a:latin typeface="+mj-lt"/>
              <a:cs typeface="Arial" pitchFamily="34" charset="0"/>
            </a:endParaRPr>
          </a:p>
        </p:txBody>
      </p:sp>
      <p:graphicFrame>
        <p:nvGraphicFramePr>
          <p:cNvPr id="38930" name="Object 18"/>
          <p:cNvGraphicFramePr>
            <a:graphicFrameLocks noChangeAspect="1"/>
          </p:cNvGraphicFramePr>
          <p:nvPr/>
        </p:nvGraphicFramePr>
        <p:xfrm>
          <a:off x="762000" y="1619250"/>
          <a:ext cx="5888038" cy="2038350"/>
        </p:xfrm>
        <a:graphic>
          <a:graphicData uri="http://schemas.openxmlformats.org/presentationml/2006/ole">
            <mc:AlternateContent xmlns:mc="http://schemas.openxmlformats.org/markup-compatibility/2006">
              <mc:Choice xmlns:v="urn:schemas-microsoft-com:vml" Requires="v">
                <p:oleObj spid="_x0000_s60483" name="Equation" r:id="rId3" imgW="2679480" imgH="888840" progId="Equation.3">
                  <p:embed/>
                </p:oleObj>
              </mc:Choice>
              <mc:Fallback>
                <p:oleObj name="Equation" r:id="rId3" imgW="2679480" imgH="88884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19250"/>
                        <a:ext cx="5888038" cy="203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7" name="Object 11"/>
          <p:cNvGraphicFramePr>
            <a:graphicFrameLocks noChangeAspect="1"/>
          </p:cNvGraphicFramePr>
          <p:nvPr/>
        </p:nvGraphicFramePr>
        <p:xfrm>
          <a:off x="4083050" y="3638550"/>
          <a:ext cx="2265363" cy="1924050"/>
        </p:xfrm>
        <a:graphic>
          <a:graphicData uri="http://schemas.openxmlformats.org/presentationml/2006/ole">
            <mc:AlternateContent xmlns:mc="http://schemas.openxmlformats.org/markup-compatibility/2006">
              <mc:Choice xmlns:v="urn:schemas-microsoft-com:vml" Requires="v">
                <p:oleObj spid="_x0000_s60484" name="Equation" r:id="rId5" imgW="1015920" imgH="863280" progId="Equation.3">
                  <p:embed/>
                </p:oleObj>
              </mc:Choice>
              <mc:Fallback>
                <p:oleObj name="Equation" r:id="rId5" imgW="1015920" imgH="86328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3050" y="3638550"/>
                        <a:ext cx="2265363"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Rectangle 40"/>
          <p:cNvSpPr/>
          <p:nvPr/>
        </p:nvSpPr>
        <p:spPr>
          <a:xfrm>
            <a:off x="1371600" y="2895600"/>
            <a:ext cx="2435282" cy="461665"/>
          </a:xfrm>
          <a:prstGeom prst="rect">
            <a:avLst/>
          </a:prstGeom>
        </p:spPr>
        <p:txBody>
          <a:bodyPr wrap="none">
            <a:spAutoFit/>
          </a:bodyPr>
          <a:lstStyle/>
          <a:p>
            <a:pPr algn="just">
              <a:spcAft>
                <a:spcPts val="1200"/>
              </a:spcAft>
            </a:pPr>
            <a:r>
              <a:rPr lang="vi-VN" sz="2400" b="1" dirty="0" smtClean="0">
                <a:solidFill>
                  <a:srgbClr val="0000CC"/>
                </a:solidFill>
                <a:latin typeface="Arial" pitchFamily="34" charset="0"/>
                <a:cs typeface="Arial" pitchFamily="34" charset="0"/>
              </a:rPr>
              <a:t>Theo phương </a:t>
            </a:r>
            <a:r>
              <a:rPr lang="vi-VN" sz="2400" b="1" dirty="0" smtClean="0">
                <a:solidFill>
                  <a:srgbClr val="0000CC"/>
                </a:solidFill>
                <a:latin typeface="+mj-lt"/>
                <a:cs typeface="Arial" pitchFamily="34" charset="0"/>
              </a:rPr>
              <a:t>x</a:t>
            </a:r>
            <a:endParaRPr lang="vi-VN" sz="2400" b="1" dirty="0" smtClean="0">
              <a:solidFill>
                <a:srgbClr val="0000CC"/>
              </a:solidFill>
              <a:latin typeface="+mj-lt"/>
              <a:cs typeface="Times New Roman" pitchFamily="18" charset="0"/>
            </a:endParaRPr>
          </a:p>
        </p:txBody>
      </p:sp>
      <p:sp>
        <p:nvSpPr>
          <p:cNvPr id="42" name="Rectangle 41"/>
          <p:cNvSpPr/>
          <p:nvPr/>
        </p:nvSpPr>
        <p:spPr>
          <a:xfrm>
            <a:off x="76200" y="5710535"/>
            <a:ext cx="4572000" cy="461665"/>
          </a:xfrm>
          <a:prstGeom prst="rect">
            <a:avLst/>
          </a:prstGeom>
        </p:spPr>
        <p:txBody>
          <a:bodyPr>
            <a:spAutoFit/>
          </a:bodyPr>
          <a:lstStyle/>
          <a:p>
            <a:pPr algn="just"/>
            <a:r>
              <a:rPr lang="vi-VN" sz="2400" b="1" dirty="0" smtClean="0">
                <a:solidFill>
                  <a:srgbClr val="0000CC"/>
                </a:solidFill>
                <a:cs typeface="Times New Roman" pitchFamily="18" charset="0"/>
              </a:rPr>
              <a:t>Viết dưới dạng vector</a:t>
            </a:r>
            <a:endParaRPr lang="en-US" sz="2800" dirty="0">
              <a:latin typeface="+mj-lt"/>
              <a:cs typeface="Arial" pitchFamily="34" charset="0"/>
            </a:endParaRPr>
          </a:p>
        </p:txBody>
      </p:sp>
      <p:graphicFrame>
        <p:nvGraphicFramePr>
          <p:cNvPr id="60428" name="Object 12"/>
          <p:cNvGraphicFramePr>
            <a:graphicFrameLocks noChangeAspect="1"/>
          </p:cNvGraphicFramePr>
          <p:nvPr/>
        </p:nvGraphicFramePr>
        <p:xfrm>
          <a:off x="4605337" y="5562600"/>
          <a:ext cx="2183190" cy="1143000"/>
        </p:xfrm>
        <a:graphic>
          <a:graphicData uri="http://schemas.openxmlformats.org/presentationml/2006/ole">
            <mc:AlternateContent xmlns:mc="http://schemas.openxmlformats.org/markup-compatibility/2006">
              <mc:Choice xmlns:v="urn:schemas-microsoft-com:vml" Requires="v">
                <p:oleObj spid="_x0000_s60485" name="Equation" r:id="rId7" imgW="799920" imgH="419040" progId="Equation.3">
                  <p:embed/>
                </p:oleObj>
              </mc:Choice>
              <mc:Fallback>
                <p:oleObj name="Equation" r:id="rId7" imgW="799920" imgH="41904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5337" y="5562600"/>
                        <a:ext cx="218319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3" name="Picture 8" descr="euler"/>
          <p:cNvPicPr>
            <a:picLocks noChangeAspect="1" noChangeArrowheads="1"/>
          </p:cNvPicPr>
          <p:nvPr/>
        </p:nvPicPr>
        <p:blipFill>
          <a:blip r:embed="rId9" cstate="print"/>
          <a:srcRect/>
          <a:stretch>
            <a:fillRect/>
          </a:stretch>
        </p:blipFill>
        <p:spPr bwMode="auto">
          <a:xfrm>
            <a:off x="7403124" y="1535723"/>
            <a:ext cx="1295400" cy="1893277"/>
          </a:xfrm>
          <a:prstGeom prst="rect">
            <a:avLst/>
          </a:prstGeom>
          <a:noFill/>
        </p:spPr>
      </p:pic>
      <p:sp>
        <p:nvSpPr>
          <p:cNvPr id="48" name="Text Box 21"/>
          <p:cNvSpPr txBox="1">
            <a:spLocks noChangeArrowheads="1"/>
          </p:cNvSpPr>
          <p:nvPr/>
        </p:nvSpPr>
        <p:spPr bwMode="auto">
          <a:xfrm>
            <a:off x="7250723" y="3403934"/>
            <a:ext cx="1893277" cy="646331"/>
          </a:xfrm>
          <a:prstGeom prst="rect">
            <a:avLst/>
          </a:prstGeom>
          <a:noFill/>
          <a:ln w="9525">
            <a:noFill/>
            <a:miter lim="800000"/>
            <a:headEnd/>
            <a:tailEnd/>
          </a:ln>
          <a:effectLst/>
        </p:spPr>
        <p:txBody>
          <a:bodyPr wrap="square">
            <a:spAutoFit/>
          </a:bodyPr>
          <a:lstStyle/>
          <a:p>
            <a:pPr algn="ctr"/>
            <a:r>
              <a:rPr lang="en-US" sz="2000" dirty="0">
                <a:latin typeface="Tahoma" charset="0"/>
              </a:rPr>
              <a:t>Euler</a:t>
            </a:r>
          </a:p>
          <a:p>
            <a:pPr algn="ctr"/>
            <a:r>
              <a:rPr lang="en-US" sz="1600" dirty="0">
                <a:latin typeface="Tahoma" charset="0"/>
              </a:rPr>
              <a:t>(1707-1783)</a:t>
            </a:r>
          </a:p>
        </p:txBody>
      </p:sp>
      <p:sp>
        <p:nvSpPr>
          <p:cNvPr id="55" name="Right Brace 54"/>
          <p:cNvSpPr/>
          <p:nvPr/>
        </p:nvSpPr>
        <p:spPr>
          <a:xfrm>
            <a:off x="6248400" y="2895600"/>
            <a:ext cx="365760" cy="2468880"/>
          </a:xfrm>
          <a:prstGeom prst="righ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tx1"/>
                </a:solidFill>
              </a:ln>
            </a:endParaRPr>
          </a:p>
        </p:txBody>
      </p:sp>
      <p:sp>
        <p:nvSpPr>
          <p:cNvPr id="56" name="Rectangle 55"/>
          <p:cNvSpPr/>
          <p:nvPr/>
        </p:nvSpPr>
        <p:spPr>
          <a:xfrm>
            <a:off x="6629400" y="3886200"/>
            <a:ext cx="2590800" cy="830997"/>
          </a:xfrm>
          <a:prstGeom prst="rect">
            <a:avLst/>
          </a:prstGeom>
        </p:spPr>
        <p:txBody>
          <a:bodyPr wrap="square">
            <a:spAutoFit/>
          </a:bodyPr>
          <a:lstStyle/>
          <a:p>
            <a:pPr algn="just"/>
            <a:r>
              <a:rPr lang="vi-VN" sz="2400" dirty="0" smtClean="0">
                <a:cs typeface="Times New Roman" pitchFamily="18" charset="0"/>
              </a:rPr>
              <a:t>Hệ phương trình Euler - 1755</a:t>
            </a:r>
            <a:endParaRPr lang="en-US" sz="2800" dirty="0">
              <a:latin typeface="+mj-lt"/>
              <a:cs typeface="Arial" pitchFamily="34" charset="0"/>
            </a:endParaRPr>
          </a:p>
        </p:txBody>
      </p:sp>
      <p:sp>
        <p:nvSpPr>
          <p:cNvPr id="15"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7</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CC"/>
                </a:solidFill>
                <a:latin typeface="Arial" pitchFamily="34" charset="0"/>
                <a:cs typeface="Arial" pitchFamily="34" charset="0"/>
              </a:rPr>
              <a:t>2.3 </a:t>
            </a:r>
            <a:r>
              <a:rPr lang="en-US" sz="2800" b="1" dirty="0" smtClean="0">
                <a:solidFill>
                  <a:srgbClr val="0000CC"/>
                </a:solidFill>
                <a:latin typeface="Arial" pitchFamily="34" charset="0"/>
                <a:cs typeface="Arial" pitchFamily="34" charset="0"/>
              </a:rPr>
              <a:t>Ph</a:t>
            </a:r>
            <a:r>
              <a:rPr lang="vi-VN" sz="2800" b="1" dirty="0" smtClean="0">
                <a:solidFill>
                  <a:srgbClr val="0000CC"/>
                </a:solidFill>
                <a:latin typeface="Arial" pitchFamily="34" charset="0"/>
                <a:cs typeface="Arial" pitchFamily="34" charset="0"/>
              </a:rPr>
              <a:t>ươ</a:t>
            </a:r>
            <a:r>
              <a:rPr lang="en-US" sz="2800" b="1" dirty="0" err="1" smtClean="0">
                <a:solidFill>
                  <a:srgbClr val="0000CC"/>
                </a:solidFill>
                <a:latin typeface="Arial" pitchFamily="34" charset="0"/>
                <a:cs typeface="Arial" pitchFamily="34" charset="0"/>
              </a:rPr>
              <a:t>ng</a:t>
            </a:r>
            <a:r>
              <a:rPr lang="en-US" sz="2800" b="1" dirty="0" smtClean="0">
                <a:solidFill>
                  <a:srgbClr val="0000CC"/>
                </a:solidFill>
                <a:latin typeface="Arial" pitchFamily="34" charset="0"/>
                <a:cs typeface="Arial" pitchFamily="34" charset="0"/>
              </a:rPr>
              <a:t> </a:t>
            </a:r>
            <a:r>
              <a:rPr lang="en-US" sz="2800" b="1" dirty="0" err="1" smtClean="0">
                <a:solidFill>
                  <a:srgbClr val="0000CC"/>
                </a:solidFill>
                <a:latin typeface="Arial" pitchFamily="34" charset="0"/>
                <a:cs typeface="Arial" pitchFamily="34" charset="0"/>
              </a:rPr>
              <a:t>trình</a:t>
            </a:r>
            <a:r>
              <a:rPr lang="en-US" sz="2800" b="1" dirty="0" smtClean="0">
                <a:solidFill>
                  <a:srgbClr val="0000CC"/>
                </a:solidFill>
                <a:latin typeface="Arial" pitchFamily="34" charset="0"/>
                <a:cs typeface="Arial" pitchFamily="34" charset="0"/>
              </a:rPr>
              <a:t> </a:t>
            </a:r>
            <a:r>
              <a:rPr lang="vi-VN" sz="2800" b="1" dirty="0" smtClean="0">
                <a:solidFill>
                  <a:srgbClr val="0000CC"/>
                </a:solidFill>
                <a:latin typeface="Arial" pitchFamily="34" charset="0"/>
                <a:cs typeface="Arial" pitchFamily="34" charset="0"/>
              </a:rPr>
              <a:t>thủy tĩnh (hydrostatic equation)</a:t>
            </a:r>
            <a:endParaRPr lang="en-US" sz="2800" b="1" dirty="0" smtClean="0">
              <a:solidFill>
                <a:srgbClr val="0000CC"/>
              </a:solidFill>
              <a:latin typeface="Arial" pitchFamily="34" charset="0"/>
              <a:cs typeface="Arial" pitchFamily="34" charset="0"/>
            </a:endParaRPr>
          </a:p>
        </p:txBody>
      </p:sp>
      <p:sp>
        <p:nvSpPr>
          <p:cNvPr id="33" name="Rectangle 32"/>
          <p:cNvSpPr/>
          <p:nvPr/>
        </p:nvSpPr>
        <p:spPr>
          <a:xfrm>
            <a:off x="0" y="533400"/>
            <a:ext cx="7315200" cy="3600986"/>
          </a:xfrm>
          <a:prstGeom prst="rect">
            <a:avLst/>
          </a:prstGeom>
        </p:spPr>
        <p:txBody>
          <a:bodyPr wrap="square">
            <a:spAutoFit/>
          </a:bodyPr>
          <a:lstStyle/>
          <a:p>
            <a:pPr algn="just">
              <a:spcAft>
                <a:spcPts val="600"/>
              </a:spcAft>
            </a:pPr>
            <a:r>
              <a:rPr lang="vi-VN" sz="2800" b="1" dirty="0" smtClean="0">
                <a:solidFill>
                  <a:srgbClr val="0000CC"/>
                </a:solidFill>
                <a:cs typeface="Times New Roman" pitchFamily="18" charset="0"/>
              </a:rPr>
              <a:t>Tĩnh tuyệt đối</a:t>
            </a:r>
          </a:p>
          <a:p>
            <a:pPr algn="just">
              <a:buFont typeface="Wingdings" pitchFamily="2" charset="2"/>
              <a:buChar char="q"/>
            </a:pPr>
            <a:r>
              <a:rPr lang="vi-VN" sz="2400" dirty="0" smtClean="0">
                <a:cs typeface="Times New Roman" pitchFamily="18" charset="0"/>
              </a:rPr>
              <a:t> Lưu chất tĩnh so với hệ trục gắn liền </a:t>
            </a:r>
          </a:p>
          <a:p>
            <a:pPr algn="just"/>
            <a:r>
              <a:rPr lang="vi-VN" sz="2400" dirty="0" smtClean="0">
                <a:cs typeface="Times New Roman" pitchFamily="18" charset="0"/>
              </a:rPr>
              <a:t>    với trái đất</a:t>
            </a:r>
          </a:p>
          <a:p>
            <a:pPr algn="just">
              <a:buFont typeface="Wingdings" pitchFamily="2" charset="2"/>
              <a:buChar char="q"/>
            </a:pPr>
            <a:r>
              <a:rPr lang="vi-VN" sz="2400" dirty="0" smtClean="0">
                <a:cs typeface="Times New Roman" pitchFamily="18" charset="0"/>
              </a:rPr>
              <a:t> Lực khối chỉ là trọng lượng</a:t>
            </a:r>
          </a:p>
          <a:p>
            <a:pPr algn="just">
              <a:buFont typeface="Wingdings" pitchFamily="2" charset="2"/>
              <a:buChar char="q"/>
            </a:pPr>
            <a:r>
              <a:rPr lang="vi-VN" sz="2400" dirty="0" smtClean="0">
                <a:cs typeface="Times New Roman" pitchFamily="18" charset="0"/>
              </a:rPr>
              <a:t> Trục z thẳng đứng và hướng lên trên</a:t>
            </a:r>
          </a:p>
          <a:p>
            <a:pPr algn="just">
              <a:spcBef>
                <a:spcPts val="600"/>
              </a:spcBef>
              <a:spcAft>
                <a:spcPts val="600"/>
              </a:spcAft>
            </a:pPr>
            <a:r>
              <a:rPr lang="vi-VN" sz="2800" b="1" dirty="0" smtClean="0">
                <a:solidFill>
                  <a:srgbClr val="0000CC"/>
                </a:solidFill>
                <a:cs typeface="Times New Roman" pitchFamily="18" charset="0"/>
              </a:rPr>
              <a:t>Lực khối theo từng phương</a:t>
            </a:r>
          </a:p>
          <a:p>
            <a:pPr algn="just"/>
            <a:r>
              <a:rPr lang="vi-VN" sz="2800" dirty="0" smtClean="0">
                <a:latin typeface="VNI-Times" pitchFamily="2" charset="0"/>
              </a:rPr>
              <a:t>	</a:t>
            </a:r>
            <a:r>
              <a:rPr lang="en-US" sz="2800" dirty="0" err="1" smtClean="0">
                <a:latin typeface="VNI-Times" pitchFamily="2" charset="0"/>
              </a:rPr>
              <a:t>F</a:t>
            </a:r>
            <a:r>
              <a:rPr lang="en-US" sz="2800" baseline="-25000" dirty="0" err="1" smtClean="0">
                <a:latin typeface="VNI-Times" pitchFamily="2" charset="0"/>
              </a:rPr>
              <a:t>x</a:t>
            </a:r>
            <a:r>
              <a:rPr lang="en-US" sz="2800" dirty="0" smtClean="0">
                <a:latin typeface="VNI-Times" pitchFamily="2" charset="0"/>
              </a:rPr>
              <a:t> = </a:t>
            </a:r>
            <a:r>
              <a:rPr lang="en-US" sz="2800" dirty="0" err="1" smtClean="0">
                <a:latin typeface="VNI-Times" pitchFamily="2" charset="0"/>
              </a:rPr>
              <a:t>F</a:t>
            </a:r>
            <a:r>
              <a:rPr lang="en-US" sz="2800" baseline="-25000" dirty="0" err="1" smtClean="0">
                <a:latin typeface="VNI-Times" pitchFamily="2" charset="0"/>
              </a:rPr>
              <a:t>y</a:t>
            </a:r>
            <a:r>
              <a:rPr lang="en-US" sz="2800" dirty="0" smtClean="0">
                <a:latin typeface="VNI-Times" pitchFamily="2" charset="0"/>
              </a:rPr>
              <a:t> = 0; </a:t>
            </a:r>
            <a:r>
              <a:rPr lang="en-US" sz="2800" dirty="0" err="1" smtClean="0">
                <a:latin typeface="VNI-Times" pitchFamily="2" charset="0"/>
              </a:rPr>
              <a:t>F</a:t>
            </a:r>
            <a:r>
              <a:rPr lang="en-US" sz="2800" baseline="-25000" dirty="0" err="1" smtClean="0">
                <a:latin typeface="VNI-Times" pitchFamily="2" charset="0"/>
              </a:rPr>
              <a:t>z</a:t>
            </a:r>
            <a:r>
              <a:rPr lang="en-US" sz="2800" dirty="0" smtClean="0">
                <a:latin typeface="VNI-Times" pitchFamily="2" charset="0"/>
              </a:rPr>
              <a:t> = -g</a:t>
            </a:r>
            <a:endParaRPr lang="vi-VN" sz="2800" dirty="0" smtClean="0">
              <a:latin typeface="VNI-Times" pitchFamily="2" charset="0"/>
            </a:endParaRPr>
          </a:p>
          <a:p>
            <a:pPr algn="just">
              <a:spcBef>
                <a:spcPts val="600"/>
              </a:spcBef>
            </a:pPr>
            <a:r>
              <a:rPr lang="vi-VN" sz="2800" b="1" dirty="0" smtClean="0">
                <a:solidFill>
                  <a:srgbClr val="0000CC"/>
                </a:solidFill>
                <a:cs typeface="Times New Roman" pitchFamily="18" charset="0"/>
              </a:rPr>
              <a:t>Hệ phương trình Euler trở thành</a:t>
            </a:r>
            <a:endParaRPr lang="en-US" sz="2800" dirty="0">
              <a:cs typeface="Arial" pitchFamily="34" charset="0"/>
            </a:endParaRPr>
          </a:p>
        </p:txBody>
      </p:sp>
      <p:pic>
        <p:nvPicPr>
          <p:cNvPr id="61446" name="Picture 6"/>
          <p:cNvPicPr>
            <a:picLocks noChangeAspect="1" noChangeArrowheads="1"/>
          </p:cNvPicPr>
          <p:nvPr/>
        </p:nvPicPr>
        <p:blipFill>
          <a:blip r:embed="rId3" cstate="print"/>
          <a:srcRect/>
          <a:stretch>
            <a:fillRect/>
          </a:stretch>
        </p:blipFill>
        <p:spPr bwMode="auto">
          <a:xfrm>
            <a:off x="5768400" y="838200"/>
            <a:ext cx="3375600" cy="2209800"/>
          </a:xfrm>
          <a:prstGeom prst="rect">
            <a:avLst/>
          </a:prstGeom>
          <a:noFill/>
          <a:ln w="9525">
            <a:noFill/>
            <a:miter lim="800000"/>
            <a:headEnd/>
            <a:tailEnd/>
          </a:ln>
          <a:effectLst/>
        </p:spPr>
      </p:pic>
      <p:graphicFrame>
        <p:nvGraphicFramePr>
          <p:cNvPr id="61448" name="Object 8"/>
          <p:cNvGraphicFramePr>
            <a:graphicFrameLocks noChangeAspect="1"/>
          </p:cNvGraphicFramePr>
          <p:nvPr/>
        </p:nvGraphicFramePr>
        <p:xfrm>
          <a:off x="841375" y="4003675"/>
          <a:ext cx="3273425" cy="2854325"/>
        </p:xfrm>
        <a:graphic>
          <a:graphicData uri="http://schemas.openxmlformats.org/presentationml/2006/ole">
            <mc:AlternateContent xmlns:mc="http://schemas.openxmlformats.org/markup-compatibility/2006">
              <mc:Choice xmlns:v="urn:schemas-microsoft-com:vml" Requires="v">
                <p:oleObj spid="_x0000_s61467" name="Equation" r:id="rId4" imgW="1485720" imgH="1295280" progId="Equation.3">
                  <p:embed/>
                </p:oleObj>
              </mc:Choice>
              <mc:Fallback>
                <p:oleObj name="Equation" r:id="rId4" imgW="1485720" imgH="129528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75" y="4003675"/>
                        <a:ext cx="3273425"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8</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smtClean="0">
                <a:solidFill>
                  <a:srgbClr val="0000CC"/>
                </a:solidFill>
                <a:latin typeface="Arial" pitchFamily="34" charset="0"/>
                <a:cs typeface="Arial" pitchFamily="34" charset="0"/>
              </a:rPr>
              <a:t>2.3 </a:t>
            </a:r>
            <a:r>
              <a:rPr lang="en-US" sz="2800" b="1" dirty="0" smtClean="0">
                <a:solidFill>
                  <a:srgbClr val="0000CC"/>
                </a:solidFill>
                <a:latin typeface="Arial" pitchFamily="34" charset="0"/>
                <a:cs typeface="Arial" pitchFamily="34" charset="0"/>
              </a:rPr>
              <a:t>Ph</a:t>
            </a:r>
            <a:r>
              <a:rPr lang="vi-VN" sz="2800" b="1" dirty="0" smtClean="0">
                <a:solidFill>
                  <a:srgbClr val="0000CC"/>
                </a:solidFill>
                <a:latin typeface="Arial" pitchFamily="34" charset="0"/>
                <a:cs typeface="Arial" pitchFamily="34" charset="0"/>
              </a:rPr>
              <a:t>ươ</a:t>
            </a:r>
            <a:r>
              <a:rPr lang="en-US" sz="2800" b="1" dirty="0" err="1" smtClean="0">
                <a:solidFill>
                  <a:srgbClr val="0000CC"/>
                </a:solidFill>
                <a:latin typeface="Arial" pitchFamily="34" charset="0"/>
                <a:cs typeface="Arial" pitchFamily="34" charset="0"/>
              </a:rPr>
              <a:t>ng</a:t>
            </a:r>
            <a:r>
              <a:rPr lang="en-US" sz="2800" b="1" dirty="0" smtClean="0">
                <a:solidFill>
                  <a:srgbClr val="0000CC"/>
                </a:solidFill>
                <a:latin typeface="Arial" pitchFamily="34" charset="0"/>
                <a:cs typeface="Arial" pitchFamily="34" charset="0"/>
              </a:rPr>
              <a:t> </a:t>
            </a:r>
            <a:r>
              <a:rPr lang="en-US" sz="2800" b="1" dirty="0" err="1" smtClean="0">
                <a:solidFill>
                  <a:srgbClr val="0000CC"/>
                </a:solidFill>
                <a:latin typeface="Arial" pitchFamily="34" charset="0"/>
                <a:cs typeface="Arial" pitchFamily="34" charset="0"/>
              </a:rPr>
              <a:t>trình</a:t>
            </a:r>
            <a:r>
              <a:rPr lang="en-US" sz="2800" b="1" dirty="0" smtClean="0">
                <a:solidFill>
                  <a:srgbClr val="0000CC"/>
                </a:solidFill>
                <a:latin typeface="Arial" pitchFamily="34" charset="0"/>
                <a:cs typeface="Arial" pitchFamily="34" charset="0"/>
              </a:rPr>
              <a:t> </a:t>
            </a:r>
            <a:r>
              <a:rPr lang="vi-VN" sz="2800" b="1" dirty="0" smtClean="0">
                <a:solidFill>
                  <a:srgbClr val="0000CC"/>
                </a:solidFill>
                <a:latin typeface="Arial" pitchFamily="34" charset="0"/>
                <a:cs typeface="Arial" pitchFamily="34" charset="0"/>
              </a:rPr>
              <a:t>thủy tĩnh (hydrostatic equation)</a:t>
            </a:r>
            <a:endParaRPr lang="en-US" sz="2800" b="1" dirty="0" smtClean="0">
              <a:solidFill>
                <a:srgbClr val="0000CC"/>
              </a:solidFill>
              <a:latin typeface="Arial" pitchFamily="34" charset="0"/>
              <a:cs typeface="Arial" pitchFamily="34" charset="0"/>
            </a:endParaRPr>
          </a:p>
        </p:txBody>
      </p:sp>
      <p:sp>
        <p:nvSpPr>
          <p:cNvPr id="6" name="Rectangle 82"/>
          <p:cNvSpPr>
            <a:spLocks noChangeArrowheads="1"/>
          </p:cNvSpPr>
          <p:nvPr/>
        </p:nvSpPr>
        <p:spPr bwMode="auto">
          <a:xfrm>
            <a:off x="0" y="619780"/>
            <a:ext cx="5766322" cy="523220"/>
          </a:xfrm>
          <a:prstGeom prst="rect">
            <a:avLst/>
          </a:prstGeom>
          <a:noFill/>
          <a:ln w="9525">
            <a:noFill/>
            <a:miter lim="800000"/>
            <a:headEnd/>
            <a:tailEnd/>
          </a:ln>
          <a:effectLst/>
        </p:spPr>
        <p:txBody>
          <a:bodyPr wrap="none" anchor="ctr">
            <a:spAutoFit/>
          </a:bodyPr>
          <a:lstStyle/>
          <a:p>
            <a:pPr>
              <a:buFont typeface="Wingdings" pitchFamily="2" charset="2"/>
              <a:buChar char="v"/>
              <a:tabLst>
                <a:tab pos="177800" algn="l"/>
              </a:tabLst>
            </a:pPr>
            <a:r>
              <a:rPr lang="vi-VN" sz="2800" b="1" dirty="0" smtClean="0">
                <a:solidFill>
                  <a:srgbClr val="00CC00"/>
                </a:solidFill>
                <a:latin typeface="Arial" pitchFamily="34" charset="0"/>
                <a:cs typeface="Arial" pitchFamily="34" charset="0"/>
              </a:rPr>
              <a:t>Lưu chất không nén </a:t>
            </a:r>
            <a:r>
              <a:rPr lang="vi-VN" sz="2800" dirty="0" smtClean="0">
                <a:latin typeface="Arial" pitchFamily="34" charset="0"/>
                <a:cs typeface="Arial" pitchFamily="34" charset="0"/>
              </a:rPr>
              <a:t>(</a:t>
            </a:r>
            <a:r>
              <a:rPr lang="en-US" sz="2800" dirty="0" smtClean="0">
                <a:latin typeface="Arial" pitchFamily="34" charset="0"/>
                <a:cs typeface="Arial" pitchFamily="34" charset="0"/>
                <a:sym typeface="Symbol" pitchFamily="18" charset="2"/>
              </a:rPr>
              <a:t></a:t>
            </a:r>
            <a:r>
              <a:rPr lang="en-US" sz="2800" dirty="0" smtClean="0">
                <a:latin typeface="Arial" pitchFamily="34" charset="0"/>
                <a:cs typeface="Arial" pitchFamily="34" charset="0"/>
              </a:rPr>
              <a:t> </a:t>
            </a:r>
            <a:r>
              <a:rPr lang="en-US" sz="2800" dirty="0">
                <a:latin typeface="Arial" pitchFamily="34" charset="0"/>
                <a:cs typeface="Arial" pitchFamily="34" charset="0"/>
              </a:rPr>
              <a:t>= </a:t>
            </a:r>
            <a:r>
              <a:rPr lang="en-US" sz="2800" dirty="0" smtClean="0">
                <a:latin typeface="Arial" pitchFamily="34" charset="0"/>
                <a:cs typeface="Arial" pitchFamily="34" charset="0"/>
              </a:rPr>
              <a:t>const</a:t>
            </a:r>
            <a:r>
              <a:rPr lang="vi-VN" sz="2800" dirty="0" smtClean="0">
                <a:latin typeface="Arial" pitchFamily="34" charset="0"/>
                <a:cs typeface="Arial" pitchFamily="34" charset="0"/>
              </a:rPr>
              <a:t>)</a:t>
            </a:r>
          </a:p>
        </p:txBody>
      </p:sp>
      <p:graphicFrame>
        <p:nvGraphicFramePr>
          <p:cNvPr id="62467" name="Object 3"/>
          <p:cNvGraphicFramePr>
            <a:graphicFrameLocks noChangeAspect="1"/>
          </p:cNvGraphicFramePr>
          <p:nvPr/>
        </p:nvGraphicFramePr>
        <p:xfrm>
          <a:off x="685800" y="1447800"/>
          <a:ext cx="6785783" cy="785432"/>
        </p:xfrm>
        <a:graphic>
          <a:graphicData uri="http://schemas.openxmlformats.org/presentationml/2006/ole">
            <mc:AlternateContent xmlns:mc="http://schemas.openxmlformats.org/markup-compatibility/2006">
              <mc:Choice xmlns:v="urn:schemas-microsoft-com:vml" Requires="v">
                <p:oleObj spid="_x0000_s62505" name="Equation" r:id="rId4" imgW="2412720" imgH="279360" progId="Equation.3">
                  <p:embed/>
                </p:oleObj>
              </mc:Choice>
              <mc:Fallback>
                <p:oleObj name="Equation" r:id="rId4" imgW="2412720" imgH="2793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447800"/>
                        <a:ext cx="6785783" cy="78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8" name="Object 4"/>
          <p:cNvGraphicFramePr>
            <a:graphicFrameLocks noChangeAspect="1"/>
          </p:cNvGraphicFramePr>
          <p:nvPr>
            <p:extLst>
              <p:ext uri="{D42A27DB-BD31-4B8C-83A1-F6EECF244321}">
                <p14:modId xmlns:p14="http://schemas.microsoft.com/office/powerpoint/2010/main" val="1291849529"/>
              </p:ext>
            </p:extLst>
          </p:nvPr>
        </p:nvGraphicFramePr>
        <p:xfrm>
          <a:off x="2076450" y="3505200"/>
          <a:ext cx="5024438" cy="1295400"/>
        </p:xfrm>
        <a:graphic>
          <a:graphicData uri="http://schemas.openxmlformats.org/presentationml/2006/ole">
            <mc:AlternateContent xmlns:mc="http://schemas.openxmlformats.org/markup-compatibility/2006">
              <mc:Choice xmlns:v="urn:schemas-microsoft-com:vml" Requires="v">
                <p:oleObj spid="_x0000_s62506" name="Equation" r:id="rId6" imgW="1625400" imgH="419040" progId="Equation.3">
                  <p:embed/>
                </p:oleObj>
              </mc:Choice>
              <mc:Fallback>
                <p:oleObj name="Equation" r:id="rId6" imgW="1625400" imgH="419040" progId="Equation.3">
                  <p:embed/>
                  <p:pic>
                    <p:nvPicPr>
                      <p:cNvPr id="0" name="Picture 4"/>
                      <p:cNvPicPr>
                        <a:picLocks noChangeAspect="1" noChangeArrowheads="1"/>
                      </p:cNvPicPr>
                      <p:nvPr/>
                    </p:nvPicPr>
                    <p:blipFill>
                      <a:blip r:embed="rId7"/>
                      <a:srcRect/>
                      <a:stretch>
                        <a:fillRect/>
                      </a:stretch>
                    </p:blipFill>
                    <p:spPr bwMode="auto">
                      <a:xfrm>
                        <a:off x="2076450" y="3505200"/>
                        <a:ext cx="5024438" cy="1295400"/>
                      </a:xfrm>
                      <a:prstGeom prst="rect">
                        <a:avLst/>
                      </a:prstGeom>
                      <a:solidFill>
                        <a:schemeClr val="accent5">
                          <a:lumMod val="20000"/>
                          <a:lumOff val="80000"/>
                        </a:schemeClr>
                      </a:solidFill>
                      <a:ln>
                        <a:noFill/>
                      </a:ln>
                      <a:effectLst/>
                      <a:extLst/>
                    </p:spPr>
                  </p:pic>
                </p:oleObj>
              </mc:Fallback>
            </mc:AlternateContent>
          </a:graphicData>
        </a:graphic>
      </p:graphicFrame>
      <p:sp>
        <p:nvSpPr>
          <p:cNvPr id="106" name="Rectangle 105"/>
          <p:cNvSpPr/>
          <p:nvPr/>
        </p:nvSpPr>
        <p:spPr>
          <a:xfrm>
            <a:off x="0" y="2600980"/>
            <a:ext cx="5349541" cy="523220"/>
          </a:xfrm>
          <a:prstGeom prst="rect">
            <a:avLst/>
          </a:prstGeom>
        </p:spPr>
        <p:txBody>
          <a:bodyPr wrap="none">
            <a:spAutoFit/>
          </a:bodyPr>
          <a:lstStyle/>
          <a:p>
            <a:r>
              <a:rPr lang="vi-VN" sz="2800" b="1" dirty="0" smtClean="0">
                <a:solidFill>
                  <a:srgbClr val="0000CC"/>
                </a:solidFill>
                <a:cs typeface="Arial" pitchFamily="34" charset="0"/>
              </a:rPr>
              <a:t>Phương trình thủy tĩnh (PTTT)</a:t>
            </a:r>
            <a:endParaRPr lang="en-US" sz="2800" b="1" dirty="0">
              <a:solidFill>
                <a:srgbClr val="0000CC"/>
              </a:solidFill>
            </a:endParaRPr>
          </a:p>
        </p:txBody>
      </p:sp>
      <p:sp>
        <p:nvSpPr>
          <p:cNvPr id="8" name="Slide Number Placeholder 2"/>
          <p:cNvSpPr>
            <a:spLocks noGrp="1"/>
          </p:cNvSpPr>
          <p:nvPr>
            <p:ph type="sldNum" sz="quarter" idx="12"/>
          </p:nvPr>
        </p:nvSpPr>
        <p:spPr>
          <a:xfrm>
            <a:off x="7010400" y="6492875"/>
            <a:ext cx="2133600" cy="365125"/>
          </a:xfrm>
        </p:spPr>
        <p:txBody>
          <a:bodyPr/>
          <a:lstStyle/>
          <a:p>
            <a:fld id="{9C905762-C891-4585-A291-5CEA996061E6}" type="slidenum">
              <a:rPr lang="en-US" sz="1600" smtClean="0">
                <a:latin typeface="Arial" pitchFamily="34" charset="0"/>
                <a:cs typeface="Arial" pitchFamily="34" charset="0"/>
              </a:rPr>
              <a:pPr/>
              <a:t>9</a:t>
            </a:fld>
            <a:r>
              <a:rPr lang="vi-VN" sz="1600" dirty="0" smtClean="0">
                <a:latin typeface="Arial" pitchFamily="34" charset="0"/>
                <a:cs typeface="Arial" pitchFamily="34" charset="0"/>
              </a:rPr>
              <a:t>/39</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33029</TotalTime>
  <Words>2818</Words>
  <Application>Microsoft Office PowerPoint</Application>
  <PresentationFormat>On-screen Show (4:3)</PresentationFormat>
  <Paragraphs>332</Paragraphs>
  <Slides>44</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5" baseType="lpstr">
      <vt:lpstr>맑은 고딕</vt:lpstr>
      <vt:lpstr>Arial</vt:lpstr>
      <vt:lpstr>Calibri</vt:lpstr>
      <vt:lpstr>Symbol</vt:lpstr>
      <vt:lpstr>Tahoma</vt:lpstr>
      <vt:lpstr>Times New Roman</vt:lpstr>
      <vt:lpstr>VNI-Times</vt:lpstr>
      <vt:lpstr>Wingdings</vt:lpstr>
      <vt:lpstr>Office Theme</vt:lpstr>
      <vt:lpstr>Equation</vt:lpstr>
      <vt:lpstr>Microsoft Equation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Bang Chu Cai Bang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Mr ProGhost</dc:creator>
  <cp:lastModifiedBy>Satellite</cp:lastModifiedBy>
  <cp:revision>1436</cp:revision>
  <cp:lastPrinted>2014-03-21T22:11:11Z</cp:lastPrinted>
  <dcterms:created xsi:type="dcterms:W3CDTF">2012-04-20T13:18:20Z</dcterms:created>
  <dcterms:modified xsi:type="dcterms:W3CDTF">2014-03-21T22:21:58Z</dcterms:modified>
</cp:coreProperties>
</file>