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31" r:id="rId2"/>
    <p:sldId id="330" r:id="rId3"/>
    <p:sldId id="335" r:id="rId4"/>
    <p:sldId id="337" r:id="rId5"/>
    <p:sldId id="333" r:id="rId6"/>
    <p:sldId id="336" r:id="rId7"/>
    <p:sldId id="338" r:id="rId8"/>
    <p:sldId id="339" r:id="rId9"/>
    <p:sldId id="340" r:id="rId10"/>
    <p:sldId id="341" r:id="rId11"/>
    <p:sldId id="332" r:id="rId12"/>
    <p:sldId id="342" r:id="rId13"/>
    <p:sldId id="343" r:id="rId14"/>
    <p:sldId id="344" r:id="rId15"/>
    <p:sldId id="34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F6600"/>
    <a:srgbClr val="009900"/>
    <a:srgbClr val="006666"/>
    <a:srgbClr val="0000FF"/>
    <a:srgbClr val="FF0066"/>
    <a:srgbClr val="00CC00"/>
    <a:srgbClr val="99FF33"/>
    <a:srgbClr val="66FF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05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8AD881-6C3C-4299-A382-7CABFFCEF0AE}" type="datetimeFigureOut">
              <a:rPr lang="en-US" smtClean="0"/>
              <a:pPr/>
              <a:t>3/23/2014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9BE8A-EC39-427F-B41D-9DF74518A51F}" type="slidenum">
              <a:rPr lang="en-US" smtClean="0"/>
              <a:pPr/>
              <a:t>‹#›</a:t>
            </a:fld>
            <a:endParaRPr lang="en-US"/>
          </a:p>
        </p:txBody>
      </p:sp>
    </p:spTree>
    <p:extLst>
      <p:ext uri="{BB962C8B-B14F-4D97-AF65-F5344CB8AC3E}">
        <p14:creationId xmlns:p14="http://schemas.microsoft.com/office/powerpoint/2010/main" val="208360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09BE8A-EC39-427F-B41D-9DF74518A51F}" type="slidenum">
              <a:rPr lang="en-US" smtClean="0"/>
              <a:pPr/>
              <a:t>9</a:t>
            </a:fld>
            <a:endParaRPr lang="en-US"/>
          </a:p>
        </p:txBody>
      </p:sp>
    </p:spTree>
    <p:extLst>
      <p:ext uri="{BB962C8B-B14F-4D97-AF65-F5344CB8AC3E}">
        <p14:creationId xmlns:p14="http://schemas.microsoft.com/office/powerpoint/2010/main" val="1788751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09BE8A-EC39-427F-B41D-9DF74518A51F}" type="slidenum">
              <a:rPr lang="en-US" smtClean="0"/>
              <a:pPr/>
              <a:t>10</a:t>
            </a:fld>
            <a:endParaRPr lang="en-US"/>
          </a:p>
        </p:txBody>
      </p:sp>
    </p:spTree>
    <p:extLst>
      <p:ext uri="{BB962C8B-B14F-4D97-AF65-F5344CB8AC3E}">
        <p14:creationId xmlns:p14="http://schemas.microsoft.com/office/powerpoint/2010/main" val="4240380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ED4732-BEAD-4169-A3B3-7C239D8CD9A0}" type="datetime1">
              <a:rPr lang="en-US" smtClean="0"/>
              <a:t>3/23/2014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4916F-2850-4BC8-BE79-54FB157B8131}" type="datetime1">
              <a:rPr lang="en-US" smtClean="0"/>
              <a:t>3/23/2014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D4899-7678-4501-BF0B-924A5AC2A405}" type="datetime1">
              <a:rPr lang="en-US" smtClean="0"/>
              <a:t>3/23/2014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753D98-495A-43DC-A7C7-0A6B82772FD3}" type="datetime1">
              <a:rPr lang="en-US" smtClean="0"/>
              <a:t>3/23/2014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FBCDB6-A5F4-457D-B541-1834A578C080}" type="datetime1">
              <a:rPr lang="en-US" smtClean="0"/>
              <a:t>3/23/2014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372545-D1AF-4892-BD89-F8E52429DCED}" type="datetime1">
              <a:rPr lang="en-US" smtClean="0"/>
              <a:t>3/23/2014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4167FE-5113-4A8A-B809-0CB4607B4074}" type="datetime1">
              <a:rPr lang="en-US" smtClean="0"/>
              <a:t>3/23/2014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78F5D2-A715-4CBA-A8A9-77AFEA954C87}" type="datetime1">
              <a:rPr lang="en-US" smtClean="0"/>
              <a:t>3/23/2014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2D2309-2124-4D40-BEFB-A36BF1283732}" type="datetime1">
              <a:rPr lang="en-US" smtClean="0"/>
              <a:t>3/23/2014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DBF391-DE9B-4272-8E5D-51605FB498FE}" type="datetime1">
              <a:rPr lang="en-US" smtClean="0"/>
              <a:t>3/23/2014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E18A0A-1379-424D-B76D-A27933765EEA}" type="datetime1">
              <a:rPr lang="en-US" smtClean="0"/>
              <a:t>3/23/2014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CE316-BF5C-4F3B-9AD8-0AC951580504}" type="datetime1">
              <a:rPr lang="en-US" smtClean="0"/>
              <a:t>3/23/2014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05762-C891-4585-A291-5CEA996061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notesSlide" Target="../notesSlides/notesSlide2.xml"/><Relationship Id="rId7" Type="http://schemas.openxmlformats.org/officeDocument/2006/relationships/oleObject" Target="../embeddings/oleObject15.bin"/><Relationship Id="rId12"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8.png"/><Relationship Id="rId11" Type="http://schemas.openxmlformats.org/officeDocument/2006/relationships/oleObject" Target="../embeddings/oleObject17.bin"/><Relationship Id="rId5" Type="http://schemas.openxmlformats.org/officeDocument/2006/relationships/image" Target="../media/image24.wmf"/><Relationship Id="rId10" Type="http://schemas.openxmlformats.org/officeDocument/2006/relationships/image" Target="../media/image26.wmf"/><Relationship Id="rId4" Type="http://schemas.openxmlformats.org/officeDocument/2006/relationships/oleObject" Target="../embeddings/oleObject14.bin"/><Relationship Id="rId9"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2.png"/><Relationship Id="rId7"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29.wmf"/><Relationship Id="rId4" Type="http://schemas.openxmlformats.org/officeDocument/2006/relationships/oleObject" Target="../embeddings/oleObject18.bin"/><Relationship Id="rId9" Type="http://schemas.openxmlformats.org/officeDocument/2006/relationships/image" Target="../media/image3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5.wmf"/><Relationship Id="rId5" Type="http://schemas.openxmlformats.org/officeDocument/2006/relationships/oleObject" Target="../embeddings/oleObject23.bin"/><Relationship Id="rId4" Type="http://schemas.openxmlformats.org/officeDocument/2006/relationships/image" Target="../media/image34.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1.png"/><Relationship Id="rId11" Type="http://schemas.openxmlformats.org/officeDocument/2006/relationships/image" Target="../media/image37.wmf"/><Relationship Id="rId5" Type="http://schemas.openxmlformats.org/officeDocument/2006/relationships/image" Target="../media/image40.png"/><Relationship Id="rId10" Type="http://schemas.openxmlformats.org/officeDocument/2006/relationships/oleObject" Target="../embeddings/oleObject25.bin"/><Relationship Id="rId4" Type="http://schemas.openxmlformats.org/officeDocument/2006/relationships/image" Target="../media/image39.png"/><Relationship Id="rId9" Type="http://schemas.openxmlformats.org/officeDocument/2006/relationships/image" Target="../media/image36.wmf"/></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7.bin"/><Relationship Id="rId5" Type="http://schemas.openxmlformats.org/officeDocument/2006/relationships/image" Target="../media/image43.wmf"/><Relationship Id="rId4"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3" Type="http://schemas.openxmlformats.org/officeDocument/2006/relationships/image" Target="../media/image7.jpeg"/><Relationship Id="rId7" Type="http://schemas.openxmlformats.org/officeDocument/2006/relationships/image" Target="../media/image2.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20.png"/><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7.wmf"/><Relationship Id="rId4" Type="http://schemas.openxmlformats.org/officeDocument/2006/relationships/oleObject" Target="../embeddings/oleObject9.bin"/><Relationship Id="rId9" Type="http://schemas.openxmlformats.org/officeDocument/2006/relationships/image" Target="../media/image19.wmf"/></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xml"/><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21.w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762000"/>
            <a:ext cx="8229600" cy="2590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vi-VN" sz="5400" b="1" i="0" u="none" strike="noStrike" kern="1200" cap="none" spc="0" normalizeH="0" baseline="0" noProof="0" dirty="0" smtClean="0">
                <a:ln>
                  <a:noFill/>
                </a:ln>
                <a:solidFill>
                  <a:srgbClr val="00CC00"/>
                </a:solidFill>
                <a:effectLst/>
                <a:uLnTx/>
                <a:uFillTx/>
                <a:latin typeface="Arial" pitchFamily="34" charset="0"/>
                <a:ea typeface="+mj-ea"/>
                <a:cs typeface="Arial" pitchFamily="34" charset="0"/>
              </a:rPr>
              <a:t>Chương</a:t>
            </a:r>
            <a:r>
              <a:rPr kumimoji="0" lang="vi-VN" sz="5400" b="1" i="0" u="none" strike="noStrike" kern="1200" cap="none" spc="0" normalizeH="0" noProof="0" dirty="0" smtClean="0">
                <a:ln>
                  <a:noFill/>
                </a:ln>
                <a:solidFill>
                  <a:srgbClr val="00CC00"/>
                </a:solidFill>
                <a:effectLst/>
                <a:uLnTx/>
                <a:uFillTx/>
                <a:latin typeface="Arial" pitchFamily="34" charset="0"/>
                <a:ea typeface="+mj-ea"/>
                <a:cs typeface="Arial" pitchFamily="34" charset="0"/>
              </a:rPr>
              <a:t> 3</a:t>
            </a:r>
          </a:p>
          <a:p>
            <a:pPr marL="0" marR="0" lvl="0" indent="0" algn="ctr" defTabSz="914400" rtl="0" eaLnBrk="1" fontAlgn="auto" latinLnBrk="0" hangingPunct="1">
              <a:lnSpc>
                <a:spcPct val="100000"/>
              </a:lnSpc>
              <a:spcBef>
                <a:spcPct val="0"/>
              </a:spcBef>
              <a:spcAft>
                <a:spcPts val="0"/>
              </a:spcAft>
              <a:buClrTx/>
              <a:buSzTx/>
              <a:buFontTx/>
              <a:buNone/>
              <a:tabLst/>
              <a:defRPr/>
            </a:pPr>
            <a:r>
              <a:rPr lang="vi-VN" sz="5400" b="1" dirty="0" smtClean="0">
                <a:solidFill>
                  <a:srgbClr val="0000FF"/>
                </a:solidFill>
                <a:latin typeface="Arial" pitchFamily="34" charset="0"/>
                <a:ea typeface="+mj-ea"/>
                <a:cs typeface="Arial" pitchFamily="34" charset="0"/>
              </a:rPr>
              <a:t>Động Học </a:t>
            </a:r>
            <a:r>
              <a:rPr kumimoji="0" lang="en-US"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rPr>
              <a:t>L</a:t>
            </a:r>
            <a:r>
              <a:rPr kumimoji="0" lang="vi-VN"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rPr>
              <a:t>ư</a:t>
            </a:r>
            <a:r>
              <a:rPr kumimoji="0" lang="en-US"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rPr>
              <a:t>u Ch</a:t>
            </a:r>
            <a:r>
              <a:rPr kumimoji="0" lang="vi-VN"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rPr>
              <a:t>ấ</a:t>
            </a:r>
            <a:r>
              <a:rPr kumimoji="0" lang="en-US"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rPr>
              <a:t>t</a:t>
            </a:r>
            <a:endParaRPr kumimoji="0" lang="vi-VN"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vi-VN" sz="5400" b="1" dirty="0" smtClean="0">
                <a:solidFill>
                  <a:srgbClr val="0000FF"/>
                </a:solidFill>
                <a:latin typeface="Arial" pitchFamily="34" charset="0"/>
                <a:ea typeface="+mj-ea"/>
                <a:cs typeface="Arial" pitchFamily="34" charset="0"/>
              </a:rPr>
              <a:t>(Fluid Kinema</a:t>
            </a:r>
            <a:r>
              <a:rPr lang="en-US" sz="5400" b="1" dirty="0" smtClean="0">
                <a:solidFill>
                  <a:srgbClr val="0000FF"/>
                </a:solidFill>
                <a:latin typeface="Arial" pitchFamily="34" charset="0"/>
                <a:ea typeface="+mj-ea"/>
                <a:cs typeface="Arial" pitchFamily="34" charset="0"/>
              </a:rPr>
              <a:t>t</a:t>
            </a:r>
            <a:r>
              <a:rPr lang="vi-VN" sz="5400" b="1" dirty="0" smtClean="0">
                <a:solidFill>
                  <a:srgbClr val="0000FF"/>
                </a:solidFill>
                <a:latin typeface="Arial" pitchFamily="34" charset="0"/>
                <a:ea typeface="+mj-ea"/>
                <a:cs typeface="Arial" pitchFamily="34" charset="0"/>
              </a:rPr>
              <a:t>ics)</a:t>
            </a:r>
            <a:endParaRPr kumimoji="0" lang="en-US" sz="5400" b="1" i="0" u="none" strike="noStrike" kern="1200" cap="none" spc="0" normalizeH="0" baseline="0" noProof="0" dirty="0">
              <a:ln>
                <a:noFill/>
              </a:ln>
              <a:solidFill>
                <a:srgbClr val="0000FF"/>
              </a:solidFill>
              <a:effectLst/>
              <a:uLnTx/>
              <a:uFillTx/>
              <a:latin typeface="Arial" pitchFamily="34" charset="0"/>
              <a:ea typeface="+mj-ea"/>
              <a:cs typeface="Arial" pitchFamily="34" charset="0"/>
            </a:endParaRPr>
          </a:p>
        </p:txBody>
      </p:sp>
      <p:sp>
        <p:nvSpPr>
          <p:cNvPr id="3" name="Rectangle 2"/>
          <p:cNvSpPr/>
          <p:nvPr/>
        </p:nvSpPr>
        <p:spPr>
          <a:xfrm>
            <a:off x="0" y="4114800"/>
            <a:ext cx="9144000" cy="1938992"/>
          </a:xfrm>
          <a:prstGeom prst="rect">
            <a:avLst/>
          </a:prstGeom>
        </p:spPr>
        <p:txBody>
          <a:bodyPr wrap="square">
            <a:spAutoFit/>
          </a:bodyPr>
          <a:lstStyle/>
          <a:p>
            <a:pPr algn="just"/>
            <a:r>
              <a:rPr lang="vi-VN" altLang="ko-KR" sz="2400" i="1" dirty="0" smtClean="0">
                <a:latin typeface="Arial" pitchFamily="34" charset="0"/>
                <a:cs typeface="Arial" pitchFamily="34" charset="0"/>
              </a:rPr>
              <a:t>Động học lưu chất nghiên cứu về hình dạng chuyển động (geometry of motion) theo không gian và thời gian mà không xem xét các lực gây ra sự chuyển động của lưu chất.</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Đồng</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thời</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phương</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trình</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liên</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tục</a:t>
            </a:r>
            <a:r>
              <a:rPr lang="en-US" altLang="ko-KR" sz="2400" i="1" dirty="0" smtClean="0">
                <a:latin typeface="Arial" pitchFamily="34" charset="0"/>
                <a:cs typeface="Arial" pitchFamily="34" charset="0"/>
              </a:rPr>
              <a:t> (hay </a:t>
            </a:r>
            <a:r>
              <a:rPr lang="en-US" altLang="ko-KR" sz="2400" i="1" dirty="0" err="1" smtClean="0">
                <a:latin typeface="Arial" pitchFamily="34" charset="0"/>
                <a:cs typeface="Arial" pitchFamily="34" charset="0"/>
              </a:rPr>
              <a:t>phương</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trình</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bảo</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toàn</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khối</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lượng</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cho</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dòng</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chảy</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được</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giới</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thiệu</a:t>
            </a:r>
            <a:r>
              <a:rPr lang="en-US" altLang="ko-KR" sz="2400" i="1" dirty="0" smtClean="0">
                <a:latin typeface="Arial" pitchFamily="34" charset="0"/>
                <a:cs typeface="Arial" pitchFamily="34" charset="0"/>
              </a:rPr>
              <a:t>.</a:t>
            </a:r>
          </a:p>
        </p:txBody>
      </p:sp>
      <p:sp>
        <p:nvSpPr>
          <p:cNvPr id="4" name="Subtitle 2"/>
          <p:cNvSpPr txBox="1">
            <a:spLocks/>
          </p:cNvSpPr>
          <p:nvPr/>
        </p:nvSpPr>
        <p:spPr>
          <a:xfrm>
            <a:off x="0" y="3276600"/>
            <a:ext cx="9144000" cy="914400"/>
          </a:xfrm>
          <a:prstGeom prst="rect">
            <a:avLst/>
          </a:prstGeom>
        </p:spPr>
        <p:txBody>
          <a:bodyPr>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vi-VN" sz="2400" b="1" i="0" u="none" strike="noStrike" kern="1200" cap="none" spc="0" normalizeH="0" baseline="0" noProof="0" dirty="0" smtClean="0">
                <a:ln>
                  <a:noFill/>
                </a:ln>
                <a:solidFill>
                  <a:srgbClr val="FF0066"/>
                </a:solidFill>
                <a:effectLst/>
                <a:uLnTx/>
                <a:uFillTx/>
                <a:latin typeface="Arial" pitchFamily="34" charset="0"/>
                <a:ea typeface="+mn-ea"/>
                <a:cs typeface="Arial" pitchFamily="34" charset="0"/>
              </a:rPr>
              <a:t>Hoàng Minh Nam </a:t>
            </a:r>
            <a:endParaRPr kumimoji="0" lang="en-US" sz="2400" b="1" i="0" u="none" strike="noStrike" kern="1200" cap="none" spc="0" normalizeH="0" baseline="0" noProof="0" dirty="0" smtClean="0">
              <a:ln>
                <a:noFill/>
              </a:ln>
              <a:solidFill>
                <a:srgbClr val="FF0066"/>
              </a:solidFill>
              <a:effectLst/>
              <a:uLnTx/>
              <a:uFillTx/>
              <a:latin typeface="Arial" pitchFamily="34" charset="0"/>
              <a:ea typeface="+mn-ea"/>
              <a:cs typeface="Arial" pitchFamily="34"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vi-VN" sz="2400" b="1" i="0" u="none" strike="noStrike" kern="1200" cap="none" spc="0" normalizeH="0" baseline="0" noProof="0" dirty="0" smtClean="0">
                <a:ln>
                  <a:noFill/>
                </a:ln>
                <a:solidFill>
                  <a:srgbClr val="FF0066"/>
                </a:solidFill>
                <a:effectLst/>
                <a:uLnTx/>
                <a:uFillTx/>
                <a:latin typeface="Arial" pitchFamily="34" charset="0"/>
                <a:ea typeface="+mn-ea"/>
                <a:cs typeface="Arial" pitchFamily="34" charset="0"/>
              </a:rPr>
              <a:t>Nguyễn Hữu Hiếu</a:t>
            </a:r>
            <a:endParaRPr kumimoji="0" lang="en-US" sz="2400" b="1" i="0" u="none" strike="noStrike" kern="1200" cap="none" spc="0" normalizeH="0" baseline="0" noProof="0" dirty="0">
              <a:ln>
                <a:noFill/>
              </a:ln>
              <a:solidFill>
                <a:srgbClr val="FF0066"/>
              </a:solidFill>
              <a:effectLst/>
              <a:uLnTx/>
              <a:uFillTx/>
              <a:latin typeface="Arial" pitchFamily="34" charset="0"/>
              <a:ea typeface="+mn-ea"/>
              <a:cs typeface="Arial" pitchFamily="34" charset="0"/>
            </a:endParaRPr>
          </a:p>
        </p:txBody>
      </p:sp>
      <p:sp>
        <p:nvSpPr>
          <p:cNvPr id="7" name="Slide Number Placeholder 4"/>
          <p:cNvSpPr>
            <a:spLocks noGrp="1"/>
          </p:cNvSpPr>
          <p:nvPr>
            <p:ph type="sldNum" sz="quarter" idx="12"/>
          </p:nvPr>
        </p:nvSpPr>
        <p:spPr>
          <a:xfrm>
            <a:off x="7010400" y="6477000"/>
            <a:ext cx="2133600" cy="365125"/>
          </a:xfrm>
        </p:spPr>
        <p:txBody>
          <a:bodyPr/>
          <a:lstStyle/>
          <a:p>
            <a:fld id="{9C905762-C891-4585-A291-5CEA996061E6}" type="slidenum">
              <a:rPr lang="en-US" sz="1600" smtClean="0">
                <a:latin typeface="Arial" pitchFamily="34" charset="0"/>
                <a:cs typeface="Arial" pitchFamily="34" charset="0"/>
              </a:rPr>
              <a:pPr/>
              <a:t>1</a:t>
            </a:fld>
            <a:r>
              <a:rPr lang="vi-VN" sz="1600" dirty="0" smtClean="0">
                <a:latin typeface="Arial" pitchFamily="34" charset="0"/>
                <a:cs typeface="Arial" pitchFamily="34" charset="0"/>
              </a:rPr>
              <a:t>/15</a:t>
            </a:r>
            <a:endParaRPr lang="en-US" sz="1600" dirty="0">
              <a:latin typeface="Arial" pitchFamily="34" charset="0"/>
              <a:cs typeface="Arial" pitchFamily="34" charset="0"/>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3.3 Lưu lượng dòng chảy (flow rates)</a:t>
            </a:r>
            <a:endParaRPr lang="en-US" sz="3000" b="1" dirty="0" smtClean="0">
              <a:solidFill>
                <a:srgbClr val="0000FF"/>
              </a:solidFill>
              <a:latin typeface="Arial" pitchFamily="34" charset="0"/>
              <a:cs typeface="Arial" pitchFamily="34" charset="0"/>
            </a:endParaRPr>
          </a:p>
        </p:txBody>
      </p:sp>
      <p:sp>
        <p:nvSpPr>
          <p:cNvPr id="3" name="Rectangle 2"/>
          <p:cNvSpPr/>
          <p:nvPr/>
        </p:nvSpPr>
        <p:spPr>
          <a:xfrm>
            <a:off x="117222" y="693003"/>
            <a:ext cx="8798178" cy="830997"/>
          </a:xfrm>
          <a:prstGeom prst="rect">
            <a:avLst/>
          </a:prstGeom>
        </p:spPr>
        <p:txBody>
          <a:bodyPr wrap="square">
            <a:spAutoFit/>
          </a:bodyPr>
          <a:lstStyle/>
          <a:p>
            <a:pPr algn="just"/>
            <a:r>
              <a:rPr lang="vi-VN" sz="2400" b="1" dirty="0" smtClean="0">
                <a:solidFill>
                  <a:srgbClr val="009900"/>
                </a:solidFill>
                <a:latin typeface="Arial" pitchFamily="34" charset="0"/>
                <a:cs typeface="Arial" pitchFamily="34" charset="0"/>
              </a:rPr>
              <a:t>Lưu lượng thể tích </a:t>
            </a:r>
            <a:r>
              <a:rPr lang="vi-VN" sz="2400" dirty="0" smtClean="0">
                <a:latin typeface="Arial" pitchFamily="34" charset="0"/>
                <a:cs typeface="Arial" pitchFamily="34" charset="0"/>
              </a:rPr>
              <a:t>(volume flow rate),  : thể tích lưu chất truyền qua một mặt cắt trong một đơn vị thời gian.</a:t>
            </a:r>
            <a:r>
              <a:rPr lang="vi-VN" sz="2400" b="1" dirty="0" smtClean="0">
                <a:latin typeface="Arial" pitchFamily="34" charset="0"/>
                <a:cs typeface="Arial" pitchFamily="34" charset="0"/>
              </a:rPr>
              <a:t> </a:t>
            </a:r>
            <a:endParaRPr lang="en-US" sz="2400" b="1" dirty="0"/>
          </a:p>
        </p:txBody>
      </p:sp>
      <p:graphicFrame>
        <p:nvGraphicFramePr>
          <p:cNvPr id="135171" name="Object 3"/>
          <p:cNvGraphicFramePr>
            <a:graphicFrameLocks noChangeAspect="1"/>
          </p:cNvGraphicFramePr>
          <p:nvPr>
            <p:extLst>
              <p:ext uri="{D42A27DB-BD31-4B8C-83A1-F6EECF244321}">
                <p14:modId xmlns:p14="http://schemas.microsoft.com/office/powerpoint/2010/main" val="2118111824"/>
              </p:ext>
            </p:extLst>
          </p:nvPr>
        </p:nvGraphicFramePr>
        <p:xfrm>
          <a:off x="841375" y="1828800"/>
          <a:ext cx="2947988" cy="1939925"/>
        </p:xfrm>
        <a:graphic>
          <a:graphicData uri="http://schemas.openxmlformats.org/presentationml/2006/ole">
            <mc:AlternateContent xmlns:mc="http://schemas.openxmlformats.org/markup-compatibility/2006">
              <mc:Choice xmlns:v="urn:schemas-microsoft-com:vml" Requires="v">
                <p:oleObj spid="_x0000_s137329" name="Equation" r:id="rId4" imgW="1117440" imgH="736560" progId="Equation.3">
                  <p:embed/>
                </p:oleObj>
              </mc:Choice>
              <mc:Fallback>
                <p:oleObj name="Equation" r:id="rId4" imgW="1117440" imgH="736560" progId="Equation.3">
                  <p:embed/>
                  <p:pic>
                    <p:nvPicPr>
                      <p:cNvPr id="0" name="Picture 2"/>
                      <p:cNvPicPr>
                        <a:picLocks noChangeAspect="1" noChangeArrowheads="1"/>
                      </p:cNvPicPr>
                      <p:nvPr/>
                    </p:nvPicPr>
                    <p:blipFill>
                      <a:blip r:embed="rId5"/>
                      <a:srcRect/>
                      <a:stretch>
                        <a:fillRect/>
                      </a:stretch>
                    </p:blipFill>
                    <p:spPr bwMode="auto">
                      <a:xfrm>
                        <a:off x="841375" y="1828800"/>
                        <a:ext cx="2947988"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7220" name="Picture 4"/>
          <p:cNvPicPr>
            <a:picLocks noChangeAspect="1" noChangeArrowheads="1"/>
          </p:cNvPicPr>
          <p:nvPr/>
        </p:nvPicPr>
        <p:blipFill>
          <a:blip r:embed="rId6" cstate="print"/>
          <a:srcRect/>
          <a:stretch>
            <a:fillRect/>
          </a:stretch>
        </p:blipFill>
        <p:spPr bwMode="auto">
          <a:xfrm>
            <a:off x="4876800" y="1447800"/>
            <a:ext cx="4267200" cy="3000732"/>
          </a:xfrm>
          <a:prstGeom prst="rect">
            <a:avLst/>
          </a:prstGeom>
          <a:noFill/>
          <a:ln w="9525">
            <a:noFill/>
            <a:miter lim="800000"/>
            <a:headEnd/>
            <a:tailEnd/>
          </a:ln>
        </p:spPr>
      </p:pic>
      <p:sp>
        <p:nvSpPr>
          <p:cNvPr id="11" name="Rectangle 10"/>
          <p:cNvSpPr/>
          <p:nvPr/>
        </p:nvSpPr>
        <p:spPr>
          <a:xfrm>
            <a:off x="228600" y="4503003"/>
            <a:ext cx="8798178" cy="892552"/>
          </a:xfrm>
          <a:prstGeom prst="rect">
            <a:avLst/>
          </a:prstGeom>
        </p:spPr>
        <p:txBody>
          <a:bodyPr wrap="square">
            <a:spAutoFit/>
          </a:bodyPr>
          <a:lstStyle/>
          <a:p>
            <a:pPr algn="just"/>
            <a:r>
              <a:rPr lang="vi-VN" sz="2400" b="1" dirty="0" smtClean="0">
                <a:solidFill>
                  <a:srgbClr val="009900"/>
                </a:solidFill>
                <a:latin typeface="Arial" pitchFamily="34" charset="0"/>
                <a:cs typeface="Arial" pitchFamily="34" charset="0"/>
              </a:rPr>
              <a:t>Lưu lượng mol </a:t>
            </a:r>
            <a:r>
              <a:rPr lang="vi-VN" sz="2400" dirty="0" smtClean="0">
                <a:latin typeface="Arial" pitchFamily="34" charset="0"/>
                <a:cs typeface="Arial" pitchFamily="34" charset="0"/>
              </a:rPr>
              <a:t>(molar flow rate), </a:t>
            </a:r>
            <a:r>
              <a:rPr lang="vi-VN" sz="2800" dirty="0" smtClean="0">
                <a:latin typeface="Times New Roman"/>
                <a:cs typeface="Times New Roman"/>
              </a:rPr>
              <a:t>ṅ</a:t>
            </a:r>
            <a:r>
              <a:rPr lang="vi-VN" sz="2400" dirty="0" smtClean="0">
                <a:latin typeface="Arial" pitchFamily="34" charset="0"/>
                <a:cs typeface="Arial" pitchFamily="34" charset="0"/>
              </a:rPr>
              <a:t>:</a:t>
            </a:r>
            <a:r>
              <a:rPr lang="vi-VN" sz="2400" b="1" dirty="0" smtClean="0">
                <a:solidFill>
                  <a:srgbClr val="009900"/>
                </a:solidFill>
                <a:latin typeface="Arial" pitchFamily="34" charset="0"/>
                <a:cs typeface="Arial" pitchFamily="34" charset="0"/>
              </a:rPr>
              <a:t> </a:t>
            </a:r>
            <a:r>
              <a:rPr lang="vi-VN" sz="2400" dirty="0" smtClean="0">
                <a:latin typeface="Arial" pitchFamily="34" charset="0"/>
                <a:cs typeface="Arial" pitchFamily="34" charset="0"/>
              </a:rPr>
              <a:t>số mol của lưu chất truyền qua một mặt cắt trong một đơn vị thời gian.</a:t>
            </a:r>
            <a:r>
              <a:rPr lang="vi-VN" sz="2400" b="1" dirty="0" smtClean="0">
                <a:latin typeface="Arial" pitchFamily="34" charset="0"/>
                <a:cs typeface="Arial" pitchFamily="34" charset="0"/>
              </a:rPr>
              <a:t> </a:t>
            </a:r>
            <a:endParaRPr lang="en-US" sz="2400" b="1" dirty="0"/>
          </a:p>
        </p:txBody>
      </p:sp>
      <p:graphicFrame>
        <p:nvGraphicFramePr>
          <p:cNvPr id="137222" name="Object 6"/>
          <p:cNvGraphicFramePr>
            <a:graphicFrameLocks noChangeAspect="1"/>
          </p:cNvGraphicFramePr>
          <p:nvPr>
            <p:extLst>
              <p:ext uri="{D42A27DB-BD31-4B8C-83A1-F6EECF244321}">
                <p14:modId xmlns:p14="http://schemas.microsoft.com/office/powerpoint/2010/main" val="1354943528"/>
              </p:ext>
            </p:extLst>
          </p:nvPr>
        </p:nvGraphicFramePr>
        <p:xfrm>
          <a:off x="5943600" y="684213"/>
          <a:ext cx="304800" cy="428625"/>
        </p:xfrm>
        <a:graphic>
          <a:graphicData uri="http://schemas.openxmlformats.org/presentationml/2006/ole">
            <mc:AlternateContent xmlns:mc="http://schemas.openxmlformats.org/markup-compatibility/2006">
              <mc:Choice xmlns:v="urn:schemas-microsoft-com:vml" Requires="v">
                <p:oleObj spid="_x0000_s137330" name="Equation" r:id="rId7" imgW="126720" imgH="177480" progId="Equation.3">
                  <p:embed/>
                </p:oleObj>
              </mc:Choice>
              <mc:Fallback>
                <p:oleObj name="Equation" r:id="rId7" imgW="126720" imgH="177480" progId="Equation.3">
                  <p:embed/>
                  <p:pic>
                    <p:nvPicPr>
                      <p:cNvPr id="0" name="Picture 6"/>
                      <p:cNvPicPr>
                        <a:picLocks noChangeAspect="1" noChangeArrowheads="1"/>
                      </p:cNvPicPr>
                      <p:nvPr/>
                    </p:nvPicPr>
                    <p:blipFill>
                      <a:blip r:embed="rId8"/>
                      <a:srcRect/>
                      <a:stretch>
                        <a:fillRect/>
                      </a:stretch>
                    </p:blipFill>
                    <p:spPr bwMode="auto">
                      <a:xfrm>
                        <a:off x="5943600" y="684213"/>
                        <a:ext cx="304800" cy="42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23" name="Object 7"/>
          <p:cNvGraphicFramePr>
            <a:graphicFrameLocks noChangeAspect="1"/>
          </p:cNvGraphicFramePr>
          <p:nvPr>
            <p:extLst>
              <p:ext uri="{D42A27DB-BD31-4B8C-83A1-F6EECF244321}">
                <p14:modId xmlns:p14="http://schemas.microsoft.com/office/powerpoint/2010/main" val="816863111"/>
              </p:ext>
            </p:extLst>
          </p:nvPr>
        </p:nvGraphicFramePr>
        <p:xfrm>
          <a:off x="930275" y="5313363"/>
          <a:ext cx="5607050" cy="1416050"/>
        </p:xfrm>
        <a:graphic>
          <a:graphicData uri="http://schemas.openxmlformats.org/presentationml/2006/ole">
            <mc:AlternateContent xmlns:mc="http://schemas.openxmlformats.org/markup-compatibility/2006">
              <mc:Choice xmlns:v="urn:schemas-microsoft-com:vml" Requires="v">
                <p:oleObj spid="_x0000_s137331" name="Equation" r:id="rId9" imgW="2311200" imgH="583920" progId="Equation.3">
                  <p:embed/>
                </p:oleObj>
              </mc:Choice>
              <mc:Fallback>
                <p:oleObj name="Equation" r:id="rId9" imgW="2311200" imgH="583920" progId="Equation.3">
                  <p:embed/>
                  <p:pic>
                    <p:nvPicPr>
                      <p:cNvPr id="0" name="Picture 7"/>
                      <p:cNvPicPr>
                        <a:picLocks noChangeAspect="1" noChangeArrowheads="1"/>
                      </p:cNvPicPr>
                      <p:nvPr/>
                    </p:nvPicPr>
                    <p:blipFill>
                      <a:blip r:embed="rId10"/>
                      <a:srcRect/>
                      <a:stretch>
                        <a:fillRect/>
                      </a:stretch>
                    </p:blipFill>
                    <p:spPr bwMode="auto">
                      <a:xfrm>
                        <a:off x="930275" y="5313363"/>
                        <a:ext cx="560705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Slide Number Placeholder 4"/>
          <p:cNvSpPr>
            <a:spLocks noGrp="1"/>
          </p:cNvSpPr>
          <p:nvPr>
            <p:ph type="sldNum" sz="quarter" idx="12"/>
          </p:nvPr>
        </p:nvSpPr>
        <p:spPr>
          <a:xfrm>
            <a:off x="7010400" y="6477000"/>
            <a:ext cx="2133600" cy="365125"/>
          </a:xfrm>
        </p:spPr>
        <p:txBody>
          <a:bodyPr/>
          <a:lstStyle/>
          <a:p>
            <a:fld id="{9C905762-C891-4585-A291-5CEA996061E6}" type="slidenum">
              <a:rPr lang="en-US" sz="1600" smtClean="0">
                <a:latin typeface="Arial" pitchFamily="34" charset="0"/>
                <a:cs typeface="Arial" pitchFamily="34" charset="0"/>
              </a:rPr>
              <a:pPr/>
              <a:t>10</a:t>
            </a:fld>
            <a:r>
              <a:rPr lang="vi-VN" sz="1600" dirty="0" smtClean="0">
                <a:latin typeface="Arial" pitchFamily="34" charset="0"/>
                <a:cs typeface="Arial" pitchFamily="34" charset="0"/>
              </a:rPr>
              <a:t>/15</a:t>
            </a:r>
            <a:endParaRPr lang="en-US" sz="1600" dirty="0">
              <a:latin typeface="Arial" pitchFamily="34" charset="0"/>
              <a:cs typeface="Arial" pitchFamily="34" charset="0"/>
            </a:endParaRPr>
          </a:p>
        </p:txBody>
      </p:sp>
      <p:sp>
        <p:nvSpPr>
          <p:cNvPr id="12" name="Rectangle 11"/>
          <p:cNvSpPr/>
          <p:nvPr/>
        </p:nvSpPr>
        <p:spPr>
          <a:xfrm>
            <a:off x="6553200" y="2057400"/>
            <a:ext cx="603050" cy="461665"/>
          </a:xfrm>
          <a:prstGeom prst="rect">
            <a:avLst/>
          </a:prstGeom>
          <a:solidFill>
            <a:schemeClr val="bg1"/>
          </a:solidFill>
        </p:spPr>
        <p:txBody>
          <a:bodyPr wrap="none">
            <a:spAutoFit/>
          </a:bodyPr>
          <a:lstStyle/>
          <a:p>
            <a:r>
              <a:rPr lang="en-US" sz="2400" dirty="0">
                <a:latin typeface="VNI-Diudang" pitchFamily="2" charset="0"/>
                <a:cs typeface="Times New Roman"/>
              </a:rPr>
              <a:t>v</a:t>
            </a:r>
            <a:r>
              <a:rPr lang="vi-VN" sz="2400" baseline="-25000" dirty="0">
                <a:latin typeface="Times New Roman"/>
                <a:cs typeface="Times New Roman"/>
              </a:rPr>
              <a:t>avg</a:t>
            </a:r>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2172475107"/>
              </p:ext>
            </p:extLst>
          </p:nvPr>
        </p:nvGraphicFramePr>
        <p:xfrm>
          <a:off x="6046788" y="2824163"/>
          <a:ext cx="1614487" cy="600075"/>
        </p:xfrm>
        <a:graphic>
          <a:graphicData uri="http://schemas.openxmlformats.org/presentationml/2006/ole">
            <mc:AlternateContent xmlns:mc="http://schemas.openxmlformats.org/markup-compatibility/2006">
              <mc:Choice xmlns:v="urn:schemas-microsoft-com:vml" Requires="v">
                <p:oleObj spid="_x0000_s137332" name="Equation" r:id="rId11" imgW="647640" imgH="241200" progId="Equation.3">
                  <p:embed/>
                </p:oleObj>
              </mc:Choice>
              <mc:Fallback>
                <p:oleObj name="Equation" r:id="rId11" imgW="647640" imgH="241200" progId="Equation.3">
                  <p:embed/>
                  <p:pic>
                    <p:nvPicPr>
                      <p:cNvPr id="0" name=""/>
                      <p:cNvPicPr/>
                      <p:nvPr/>
                    </p:nvPicPr>
                    <p:blipFill>
                      <a:blip r:embed="rId12"/>
                      <a:stretch>
                        <a:fillRect/>
                      </a:stretch>
                    </p:blipFill>
                    <p:spPr>
                      <a:xfrm>
                        <a:off x="6046788" y="2824163"/>
                        <a:ext cx="1614487" cy="600075"/>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7" name="Picture 3"/>
          <p:cNvPicPr>
            <a:picLocks noChangeAspect="1" noChangeArrowheads="1"/>
          </p:cNvPicPr>
          <p:nvPr/>
        </p:nvPicPr>
        <p:blipFill>
          <a:blip r:embed="rId3" cstate="print"/>
          <a:srcRect/>
          <a:stretch>
            <a:fillRect/>
          </a:stretch>
        </p:blipFill>
        <p:spPr bwMode="auto">
          <a:xfrm>
            <a:off x="-1" y="914400"/>
            <a:ext cx="3486955" cy="2895600"/>
          </a:xfrm>
          <a:prstGeom prst="rect">
            <a:avLst/>
          </a:prstGeom>
          <a:noFill/>
          <a:ln w="9525">
            <a:noFill/>
            <a:miter lim="800000"/>
            <a:headEnd/>
            <a:tailEnd/>
          </a:ln>
        </p:spPr>
      </p:pic>
      <p:sp>
        <p:nvSpPr>
          <p:cNvPr id="4" name="Rectangle 3"/>
          <p:cNvSpPr/>
          <p:nvPr/>
        </p:nvSpPr>
        <p:spPr>
          <a:xfrm>
            <a:off x="3429000" y="838200"/>
            <a:ext cx="5715001" cy="1569660"/>
          </a:xfrm>
          <a:prstGeom prst="rect">
            <a:avLst/>
          </a:prstGeom>
        </p:spPr>
        <p:txBody>
          <a:bodyPr wrap="square">
            <a:spAutoFit/>
          </a:bodyPr>
          <a:lstStyle/>
          <a:p>
            <a:pPr algn="just"/>
            <a:r>
              <a:rPr lang="vi-VN" sz="2400" dirty="0" smtClean="0">
                <a:latin typeface="Arial" pitchFamily="34" charset="0"/>
                <a:cs typeface="Arial" pitchFamily="34" charset="0"/>
              </a:rPr>
              <a:t>Xét một phân tố kiểm soát thể tích (elemental control volume) trong không gian, </a:t>
            </a:r>
            <a:r>
              <a:rPr lang="vi-VN" sz="2400" dirty="0" smtClean="0">
                <a:latin typeface="+mj-lt"/>
                <a:cs typeface="Arial" pitchFamily="34" charset="0"/>
              </a:rPr>
              <a:t>d</a:t>
            </a:r>
            <a:r>
              <a:rPr lang="en-US" sz="2400" dirty="0" smtClean="0">
                <a:latin typeface="+mj-lt"/>
                <a:cs typeface="Arial" pitchFamily="34" charset="0"/>
              </a:rPr>
              <a:t>V</a:t>
            </a:r>
            <a:r>
              <a:rPr lang="vi-VN" sz="2400" dirty="0" smtClean="0">
                <a:latin typeface="+mj-lt"/>
                <a:cs typeface="Arial" pitchFamily="34" charset="0"/>
              </a:rPr>
              <a:t> = dxdydz, </a:t>
            </a:r>
            <a:r>
              <a:rPr lang="vi-VN" sz="2400" dirty="0" smtClean="0">
                <a:cs typeface="Arial" pitchFamily="34" charset="0"/>
              </a:rPr>
              <a:t>và được bao bởi bề mặt </a:t>
            </a:r>
            <a:r>
              <a:rPr lang="vi-VN" sz="2400" dirty="0" smtClean="0">
                <a:latin typeface="+mj-lt"/>
                <a:cs typeface="Arial" pitchFamily="34" charset="0"/>
              </a:rPr>
              <a:t>dA. </a:t>
            </a:r>
            <a:endParaRPr lang="en-US" sz="2400" dirty="0">
              <a:latin typeface="+mj-lt"/>
              <a:cs typeface="Times New Roman" pitchFamily="18" charset="0"/>
            </a:endParaRPr>
          </a:p>
        </p:txBody>
      </p:sp>
      <p:graphicFrame>
        <p:nvGraphicFramePr>
          <p:cNvPr id="139266" name="Object 2"/>
          <p:cNvGraphicFramePr>
            <a:graphicFrameLocks noChangeAspect="1"/>
          </p:cNvGraphicFramePr>
          <p:nvPr>
            <p:extLst>
              <p:ext uri="{D42A27DB-BD31-4B8C-83A1-F6EECF244321}">
                <p14:modId xmlns:p14="http://schemas.microsoft.com/office/powerpoint/2010/main" val="3951727368"/>
              </p:ext>
            </p:extLst>
          </p:nvPr>
        </p:nvGraphicFramePr>
        <p:xfrm>
          <a:off x="4267200" y="2819400"/>
          <a:ext cx="1933575" cy="920750"/>
        </p:xfrm>
        <a:graphic>
          <a:graphicData uri="http://schemas.openxmlformats.org/presentationml/2006/ole">
            <mc:AlternateContent xmlns:mc="http://schemas.openxmlformats.org/markup-compatibility/2006">
              <mc:Choice xmlns:v="urn:schemas-microsoft-com:vml" Requires="v">
                <p:oleObj spid="_x0000_s139354" name="Equation" r:id="rId4" imgW="799920" imgH="380880" progId="Equation.3">
                  <p:embed/>
                </p:oleObj>
              </mc:Choice>
              <mc:Fallback>
                <p:oleObj name="Equation" r:id="rId4" imgW="799920" imgH="380880" progId="Equation.3">
                  <p:embed/>
                  <p:pic>
                    <p:nvPicPr>
                      <p:cNvPr id="0" name="Picture 2"/>
                      <p:cNvPicPr>
                        <a:picLocks noChangeAspect="1" noChangeArrowheads="1"/>
                      </p:cNvPicPr>
                      <p:nvPr/>
                    </p:nvPicPr>
                    <p:blipFill>
                      <a:blip r:embed="rId5"/>
                      <a:srcRect/>
                      <a:stretch>
                        <a:fillRect/>
                      </a:stretch>
                    </p:blipFill>
                    <p:spPr bwMode="auto">
                      <a:xfrm>
                        <a:off x="4267200" y="2819400"/>
                        <a:ext cx="1933575"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2"/>
          <p:cNvSpPr/>
          <p:nvPr/>
        </p:nvSpPr>
        <p:spPr>
          <a:xfrm>
            <a:off x="3429000" y="2362200"/>
            <a:ext cx="3988592" cy="461665"/>
          </a:xfrm>
          <a:prstGeom prst="rect">
            <a:avLst/>
          </a:prstGeom>
        </p:spPr>
        <p:txBody>
          <a:bodyPr wrap="none">
            <a:spAutoFit/>
          </a:bodyPr>
          <a:lstStyle/>
          <a:p>
            <a:r>
              <a:rPr lang="vi-VN" sz="2400" b="1" dirty="0" smtClean="0">
                <a:cs typeface="Arial" pitchFamily="34" charset="0"/>
              </a:rPr>
              <a:t>Khối lượng bên trong </a:t>
            </a:r>
            <a:r>
              <a:rPr lang="vi-VN" sz="2400"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V</a:t>
            </a:r>
            <a:r>
              <a:rPr lang="vi-VN" sz="2400" dirty="0" smtClean="0">
                <a:cs typeface="Arial" pitchFamily="34" charset="0"/>
              </a:rPr>
              <a:t>: </a:t>
            </a:r>
            <a:endParaRPr lang="en-US" sz="2400" dirty="0"/>
          </a:p>
        </p:txBody>
      </p:sp>
      <p:sp>
        <p:nvSpPr>
          <p:cNvPr id="14" name="Rectangle 13"/>
          <p:cNvSpPr/>
          <p:nvPr/>
        </p:nvSpPr>
        <p:spPr>
          <a:xfrm>
            <a:off x="0" y="3805535"/>
            <a:ext cx="7467600" cy="461665"/>
          </a:xfrm>
          <a:prstGeom prst="rect">
            <a:avLst/>
          </a:prstGeom>
        </p:spPr>
        <p:txBody>
          <a:bodyPr wrap="square">
            <a:spAutoFit/>
          </a:bodyPr>
          <a:lstStyle/>
          <a:p>
            <a:r>
              <a:rPr lang="en-US" sz="2400" b="1" dirty="0" err="1" smtClean="0">
                <a:cs typeface="Arial" pitchFamily="34" charset="0"/>
              </a:rPr>
              <a:t>Lưu</a:t>
            </a:r>
            <a:r>
              <a:rPr lang="vi-VN" sz="2400" b="1" dirty="0" smtClean="0">
                <a:cs typeface="Arial" pitchFamily="34" charset="0"/>
              </a:rPr>
              <a:t> </a:t>
            </a:r>
            <a:r>
              <a:rPr lang="vi-VN" sz="2400" b="1" dirty="0" smtClean="0">
                <a:cs typeface="Arial" pitchFamily="34" charset="0"/>
              </a:rPr>
              <a:t>lượng khối </a:t>
            </a:r>
            <a:r>
              <a:rPr lang="en-US" sz="2400" b="1" dirty="0" err="1" smtClean="0">
                <a:cs typeface="Arial" pitchFamily="34" charset="0"/>
              </a:rPr>
              <a:t>lượng</a:t>
            </a:r>
            <a:r>
              <a:rPr lang="vi-VN" sz="2400" b="1" dirty="0" smtClean="0">
                <a:cs typeface="Arial" pitchFamily="34" charset="0"/>
              </a:rPr>
              <a:t> </a:t>
            </a:r>
            <a:r>
              <a:rPr lang="vi-VN" sz="2400" b="1" dirty="0" smtClean="0">
                <a:cs typeface="Arial" pitchFamily="34" charset="0"/>
              </a:rPr>
              <a:t>truyền ra ngoài </a:t>
            </a:r>
            <a:r>
              <a:rPr lang="vi-VN" sz="2400"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V</a:t>
            </a:r>
            <a:r>
              <a:rPr lang="vi-VN" sz="2400" dirty="0" smtClean="0">
                <a:cs typeface="Arial" pitchFamily="34" charset="0"/>
              </a:rPr>
              <a:t>: </a:t>
            </a:r>
            <a:endParaRPr lang="en-US" sz="2400" dirty="0"/>
          </a:p>
        </p:txBody>
      </p:sp>
      <p:graphicFrame>
        <p:nvGraphicFramePr>
          <p:cNvPr id="139271" name="Object 7"/>
          <p:cNvGraphicFramePr>
            <a:graphicFrameLocks noChangeAspect="1"/>
          </p:cNvGraphicFramePr>
          <p:nvPr>
            <p:extLst>
              <p:ext uri="{D42A27DB-BD31-4B8C-83A1-F6EECF244321}">
                <p14:modId xmlns:p14="http://schemas.microsoft.com/office/powerpoint/2010/main" val="2847316001"/>
              </p:ext>
            </p:extLst>
          </p:nvPr>
        </p:nvGraphicFramePr>
        <p:xfrm>
          <a:off x="261938" y="4262438"/>
          <a:ext cx="6353175" cy="958850"/>
        </p:xfrm>
        <a:graphic>
          <a:graphicData uri="http://schemas.openxmlformats.org/presentationml/2006/ole">
            <mc:AlternateContent xmlns:mc="http://schemas.openxmlformats.org/markup-compatibility/2006">
              <mc:Choice xmlns:v="urn:schemas-microsoft-com:vml" Requires="v">
                <p:oleObj spid="_x0000_s139355" name="Equation" r:id="rId6" imgW="2946240" imgH="444240" progId="Equation.3">
                  <p:embed/>
                </p:oleObj>
              </mc:Choice>
              <mc:Fallback>
                <p:oleObj name="Equation" r:id="rId6" imgW="2946240" imgH="444240" progId="Equation.3">
                  <p:embed/>
                  <p:pic>
                    <p:nvPicPr>
                      <p:cNvPr id="0" name="Picture 7"/>
                      <p:cNvPicPr>
                        <a:picLocks noChangeAspect="1" noChangeArrowheads="1"/>
                      </p:cNvPicPr>
                      <p:nvPr/>
                    </p:nvPicPr>
                    <p:blipFill>
                      <a:blip r:embed="rId7"/>
                      <a:srcRect/>
                      <a:stretch>
                        <a:fillRect/>
                      </a:stretch>
                    </p:blipFill>
                    <p:spPr bwMode="auto">
                      <a:xfrm>
                        <a:off x="261938" y="4262438"/>
                        <a:ext cx="6353175"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15"/>
          <p:cNvSpPr/>
          <p:nvPr/>
        </p:nvSpPr>
        <p:spPr>
          <a:xfrm>
            <a:off x="152400" y="5177135"/>
            <a:ext cx="7467600" cy="461665"/>
          </a:xfrm>
          <a:prstGeom prst="rect">
            <a:avLst/>
          </a:prstGeom>
        </p:spPr>
        <p:txBody>
          <a:bodyPr wrap="square">
            <a:spAutoFit/>
          </a:bodyPr>
          <a:lstStyle/>
          <a:p>
            <a:r>
              <a:rPr lang="vi-VN" sz="2400" dirty="0" smtClean="0">
                <a:cs typeface="Arial" pitchFamily="34" charset="0"/>
              </a:rPr>
              <a:t>Định lý phân kỳ (divergence theorem) </a:t>
            </a:r>
            <a:endParaRPr lang="en-US" sz="2400" dirty="0"/>
          </a:p>
        </p:txBody>
      </p:sp>
      <p:graphicFrame>
        <p:nvGraphicFramePr>
          <p:cNvPr id="139272" name="Object 8"/>
          <p:cNvGraphicFramePr>
            <a:graphicFrameLocks noChangeAspect="1"/>
          </p:cNvGraphicFramePr>
          <p:nvPr>
            <p:extLst>
              <p:ext uri="{D42A27DB-BD31-4B8C-83A1-F6EECF244321}">
                <p14:modId xmlns:p14="http://schemas.microsoft.com/office/powerpoint/2010/main" val="1634335134"/>
              </p:ext>
            </p:extLst>
          </p:nvPr>
        </p:nvGraphicFramePr>
        <p:xfrm>
          <a:off x="271463" y="5638800"/>
          <a:ext cx="4029075" cy="1022350"/>
        </p:xfrm>
        <a:graphic>
          <a:graphicData uri="http://schemas.openxmlformats.org/presentationml/2006/ole">
            <mc:AlternateContent xmlns:mc="http://schemas.openxmlformats.org/markup-compatibility/2006">
              <mc:Choice xmlns:v="urn:schemas-microsoft-com:vml" Requires="v">
                <p:oleObj spid="_x0000_s139356" name="Equation" r:id="rId8" imgW="1803240" imgH="457200" progId="Equation.3">
                  <p:embed/>
                </p:oleObj>
              </mc:Choice>
              <mc:Fallback>
                <p:oleObj name="Equation" r:id="rId8" imgW="1803240" imgH="457200" progId="Equation.3">
                  <p:embed/>
                  <p:pic>
                    <p:nvPicPr>
                      <p:cNvPr id="0" name="Picture 8"/>
                      <p:cNvPicPr>
                        <a:picLocks noChangeAspect="1" noChangeArrowheads="1"/>
                      </p:cNvPicPr>
                      <p:nvPr/>
                    </p:nvPicPr>
                    <p:blipFill>
                      <a:blip r:embed="rId9"/>
                      <a:srcRect/>
                      <a:stretch>
                        <a:fillRect/>
                      </a:stretch>
                    </p:blipFill>
                    <p:spPr bwMode="auto">
                      <a:xfrm>
                        <a:off x="271463" y="5638800"/>
                        <a:ext cx="4029075"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Rectangle 17"/>
          <p:cNvSpPr/>
          <p:nvPr/>
        </p:nvSpPr>
        <p:spPr>
          <a:xfrm>
            <a:off x="0" y="0"/>
            <a:ext cx="914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3.4 Phương trình liên tục - bảo toàn khối lượng</a:t>
            </a:r>
            <a:br>
              <a:rPr lang="vi-VN" sz="2800" b="1" dirty="0" smtClean="0">
                <a:solidFill>
                  <a:srgbClr val="0000FF"/>
                </a:solidFill>
                <a:latin typeface="Arial" pitchFamily="34" charset="0"/>
                <a:cs typeface="Arial" pitchFamily="34" charset="0"/>
              </a:rPr>
            </a:br>
            <a:r>
              <a:rPr lang="vi-VN" sz="2000" b="1" dirty="0" smtClean="0">
                <a:solidFill>
                  <a:srgbClr val="0000FF"/>
                </a:solidFill>
                <a:latin typeface="Arial" pitchFamily="34" charset="0"/>
                <a:cs typeface="Arial" pitchFamily="34" charset="0"/>
              </a:rPr>
              <a:t>         (continuity equation - mass conservation)</a:t>
            </a:r>
            <a:endParaRPr lang="en-US" sz="2000" b="1" dirty="0" smtClean="0">
              <a:solidFill>
                <a:srgbClr val="0000FF"/>
              </a:solidFill>
              <a:latin typeface="Arial" pitchFamily="34" charset="0"/>
              <a:cs typeface="Arial" pitchFamily="34" charset="0"/>
            </a:endParaRPr>
          </a:p>
        </p:txBody>
      </p:sp>
      <p:sp>
        <p:nvSpPr>
          <p:cNvPr id="12" name="Slide Number Placeholder 4"/>
          <p:cNvSpPr>
            <a:spLocks noGrp="1"/>
          </p:cNvSpPr>
          <p:nvPr>
            <p:ph type="sldNum" sz="quarter" idx="12"/>
          </p:nvPr>
        </p:nvSpPr>
        <p:spPr>
          <a:xfrm>
            <a:off x="7010400" y="6477000"/>
            <a:ext cx="2133600" cy="365125"/>
          </a:xfrm>
        </p:spPr>
        <p:txBody>
          <a:bodyPr/>
          <a:lstStyle/>
          <a:p>
            <a:fld id="{9C905762-C891-4585-A291-5CEA996061E6}" type="slidenum">
              <a:rPr lang="en-US" sz="1600" smtClean="0">
                <a:latin typeface="Arial" pitchFamily="34" charset="0"/>
                <a:cs typeface="Arial" pitchFamily="34" charset="0"/>
              </a:rPr>
              <a:pPr/>
              <a:t>11</a:t>
            </a:fld>
            <a:r>
              <a:rPr lang="vi-VN" sz="1600" dirty="0" smtClean="0">
                <a:latin typeface="Arial" pitchFamily="34" charset="0"/>
                <a:cs typeface="Arial" pitchFamily="34" charset="0"/>
              </a:rPr>
              <a:t>/15</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
          <p:cNvGrpSpPr/>
          <p:nvPr/>
        </p:nvGrpSpPr>
        <p:grpSpPr>
          <a:xfrm>
            <a:off x="838200" y="1284562"/>
            <a:ext cx="7391400" cy="849038"/>
            <a:chOff x="3200400" y="3352800"/>
            <a:chExt cx="5943600" cy="1242595"/>
          </a:xfrm>
        </p:grpSpPr>
        <p:sp>
          <p:nvSpPr>
            <p:cNvPr id="8" name="Rectangle 7"/>
            <p:cNvSpPr/>
            <p:nvPr/>
          </p:nvSpPr>
          <p:spPr>
            <a:xfrm>
              <a:off x="3200400" y="3352800"/>
              <a:ext cx="2895600" cy="1216191"/>
            </a:xfrm>
            <a:prstGeom prst="rect">
              <a:avLst/>
            </a:prstGeom>
          </p:spPr>
          <p:txBody>
            <a:bodyPr wrap="square">
              <a:spAutoFit/>
            </a:bodyPr>
            <a:lstStyle/>
            <a:p>
              <a:r>
                <a:rPr lang="vi-VN" sz="2400" dirty="0" smtClean="0">
                  <a:solidFill>
                    <a:srgbClr val="0070C0"/>
                  </a:solidFill>
                  <a:cs typeface="Arial" pitchFamily="34" charset="0"/>
                </a:rPr>
                <a:t>Tốc độ giảm khối lượng trong thể tích </a:t>
              </a:r>
              <a:r>
                <a:rPr lang="en-US" sz="2400" dirty="0" smtClean="0">
                  <a:solidFill>
                    <a:srgbClr val="0070C0"/>
                  </a:solidFill>
                  <a:cs typeface="Arial" pitchFamily="34" charset="0"/>
                </a:rPr>
                <a:t>V</a:t>
              </a:r>
              <a:endParaRPr lang="en-US" sz="2400" dirty="0">
                <a:solidFill>
                  <a:srgbClr val="0070C0"/>
                </a:solidFill>
              </a:endParaRPr>
            </a:p>
          </p:txBody>
        </p:sp>
        <p:sp>
          <p:nvSpPr>
            <p:cNvPr id="10" name="Rectangle 9"/>
            <p:cNvSpPr/>
            <p:nvPr/>
          </p:nvSpPr>
          <p:spPr>
            <a:xfrm>
              <a:off x="6019800" y="3379204"/>
              <a:ext cx="3124200" cy="1216191"/>
            </a:xfrm>
            <a:prstGeom prst="rect">
              <a:avLst/>
            </a:prstGeom>
          </p:spPr>
          <p:txBody>
            <a:bodyPr wrap="square">
              <a:spAutoFit/>
            </a:bodyPr>
            <a:lstStyle/>
            <a:p>
              <a:r>
                <a:rPr lang="vi-VN" sz="2400" dirty="0" smtClean="0">
                  <a:solidFill>
                    <a:srgbClr val="0070C0"/>
                  </a:solidFill>
                  <a:cs typeface="Arial" pitchFamily="34" charset="0"/>
                </a:rPr>
                <a:t>=    Tốc độ truyền khối ra </a:t>
              </a:r>
              <a:br>
                <a:rPr lang="vi-VN" sz="2400" dirty="0" smtClean="0">
                  <a:solidFill>
                    <a:srgbClr val="0070C0"/>
                  </a:solidFill>
                  <a:cs typeface="Arial" pitchFamily="34" charset="0"/>
                </a:rPr>
              </a:br>
              <a:r>
                <a:rPr lang="vi-VN" sz="2400" dirty="0" smtClean="0">
                  <a:solidFill>
                    <a:srgbClr val="0070C0"/>
                  </a:solidFill>
                  <a:cs typeface="Arial" pitchFamily="34" charset="0"/>
                </a:rPr>
                <a:t>       ngoài thể tích </a:t>
              </a:r>
              <a:r>
                <a:rPr lang="en-US" sz="2400" dirty="0" smtClean="0">
                  <a:solidFill>
                    <a:srgbClr val="0070C0"/>
                  </a:solidFill>
                  <a:cs typeface="Arial" pitchFamily="34" charset="0"/>
                </a:rPr>
                <a:t>V</a:t>
              </a:r>
              <a:endParaRPr lang="en-US" sz="2400" dirty="0">
                <a:solidFill>
                  <a:srgbClr val="0070C0"/>
                </a:solidFill>
              </a:endParaRPr>
            </a:p>
          </p:txBody>
        </p:sp>
      </p:grpSp>
      <p:graphicFrame>
        <p:nvGraphicFramePr>
          <p:cNvPr id="139270" name="Object 6"/>
          <p:cNvGraphicFramePr>
            <a:graphicFrameLocks noChangeAspect="1"/>
          </p:cNvGraphicFramePr>
          <p:nvPr>
            <p:extLst>
              <p:ext uri="{D42A27DB-BD31-4B8C-83A1-F6EECF244321}">
                <p14:modId xmlns:p14="http://schemas.microsoft.com/office/powerpoint/2010/main" val="3881008482"/>
              </p:ext>
            </p:extLst>
          </p:nvPr>
        </p:nvGraphicFramePr>
        <p:xfrm>
          <a:off x="1987550" y="1973263"/>
          <a:ext cx="5227638" cy="4579937"/>
        </p:xfrm>
        <a:graphic>
          <a:graphicData uri="http://schemas.openxmlformats.org/presentationml/2006/ole">
            <mc:AlternateContent xmlns:mc="http://schemas.openxmlformats.org/markup-compatibility/2006">
              <mc:Choice xmlns:v="urn:schemas-microsoft-com:vml" Requires="v">
                <p:oleObj spid="_x0000_s140319" name="Equation" r:id="rId3" imgW="2539800" imgH="2222280" progId="Equation.3">
                  <p:embed/>
                </p:oleObj>
              </mc:Choice>
              <mc:Fallback>
                <p:oleObj name="Equation" r:id="rId3" imgW="2539800" imgH="2222280" progId="Equation.3">
                  <p:embed/>
                  <p:pic>
                    <p:nvPicPr>
                      <p:cNvPr id="0" name="Picture 3"/>
                      <p:cNvPicPr>
                        <a:picLocks noChangeAspect="1" noChangeArrowheads="1"/>
                      </p:cNvPicPr>
                      <p:nvPr/>
                    </p:nvPicPr>
                    <p:blipFill>
                      <a:blip r:embed="rId4"/>
                      <a:srcRect/>
                      <a:stretch>
                        <a:fillRect/>
                      </a:stretch>
                    </p:blipFill>
                    <p:spPr bwMode="auto">
                      <a:xfrm>
                        <a:off x="1987550" y="1973263"/>
                        <a:ext cx="5227638" cy="457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13"/>
          <p:cNvSpPr/>
          <p:nvPr/>
        </p:nvSpPr>
        <p:spPr>
          <a:xfrm>
            <a:off x="152400" y="838200"/>
            <a:ext cx="4689104" cy="461665"/>
          </a:xfrm>
          <a:prstGeom prst="rect">
            <a:avLst/>
          </a:prstGeom>
        </p:spPr>
        <p:txBody>
          <a:bodyPr wrap="none">
            <a:spAutoFit/>
          </a:bodyPr>
          <a:lstStyle/>
          <a:p>
            <a:r>
              <a:rPr lang="vi-VN" sz="2400" b="1" dirty="0" smtClean="0">
                <a:solidFill>
                  <a:srgbClr val="009900"/>
                </a:solidFill>
                <a:cs typeface="Arial" pitchFamily="34" charset="0"/>
              </a:rPr>
              <a:t>Bảo toàn khối lượng tổng quát</a:t>
            </a:r>
            <a:endParaRPr lang="en-US" sz="2400" b="1" dirty="0">
              <a:solidFill>
                <a:srgbClr val="009900"/>
              </a:solidFill>
            </a:endParaRPr>
          </a:p>
        </p:txBody>
      </p:sp>
      <p:sp>
        <p:nvSpPr>
          <p:cNvPr id="17" name="Rectangle 16"/>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3.4 Phương trình liên tục - bảo toàn khối lượng</a:t>
            </a:r>
            <a:endParaRPr lang="en-US" sz="2800" b="1" dirty="0" smtClean="0">
              <a:solidFill>
                <a:srgbClr val="0000FF"/>
              </a:solidFill>
              <a:latin typeface="Arial" pitchFamily="34" charset="0"/>
              <a:cs typeface="Arial" pitchFamily="34" charset="0"/>
            </a:endParaRPr>
          </a:p>
        </p:txBody>
      </p:sp>
      <p:sp>
        <p:nvSpPr>
          <p:cNvPr id="11" name="Slide Number Placeholder 4"/>
          <p:cNvSpPr>
            <a:spLocks noGrp="1"/>
          </p:cNvSpPr>
          <p:nvPr>
            <p:ph type="sldNum" sz="quarter" idx="12"/>
          </p:nvPr>
        </p:nvSpPr>
        <p:spPr>
          <a:xfrm>
            <a:off x="7010400" y="6477000"/>
            <a:ext cx="2133600" cy="365125"/>
          </a:xfrm>
        </p:spPr>
        <p:txBody>
          <a:bodyPr/>
          <a:lstStyle/>
          <a:p>
            <a:fld id="{9C905762-C891-4585-A291-5CEA996061E6}" type="slidenum">
              <a:rPr lang="en-US" sz="1600" smtClean="0">
                <a:latin typeface="Arial" pitchFamily="34" charset="0"/>
                <a:cs typeface="Arial" pitchFamily="34" charset="0"/>
              </a:rPr>
              <a:pPr/>
              <a:t>12</a:t>
            </a:fld>
            <a:r>
              <a:rPr lang="vi-VN" sz="1600" dirty="0" smtClean="0">
                <a:latin typeface="Arial" pitchFamily="34" charset="0"/>
                <a:cs typeface="Arial" pitchFamily="34" charset="0"/>
              </a:rPr>
              <a:t>/15</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270" name="Object 6"/>
          <p:cNvGraphicFramePr>
            <a:graphicFrameLocks noChangeAspect="1"/>
          </p:cNvGraphicFramePr>
          <p:nvPr>
            <p:extLst>
              <p:ext uri="{D42A27DB-BD31-4B8C-83A1-F6EECF244321}">
                <p14:modId xmlns:p14="http://schemas.microsoft.com/office/powerpoint/2010/main" val="1358377584"/>
              </p:ext>
            </p:extLst>
          </p:nvPr>
        </p:nvGraphicFramePr>
        <p:xfrm>
          <a:off x="2617788" y="1371600"/>
          <a:ext cx="3222625" cy="1892300"/>
        </p:xfrm>
        <a:graphic>
          <a:graphicData uri="http://schemas.openxmlformats.org/presentationml/2006/ole">
            <mc:AlternateContent xmlns:mc="http://schemas.openxmlformats.org/markup-compatibility/2006">
              <mc:Choice xmlns:v="urn:schemas-microsoft-com:vml" Requires="v">
                <p:oleObj spid="_x0000_s141372" name="Equation" r:id="rId3" imgW="1384200" imgH="812520" progId="Equation.3">
                  <p:embed/>
                </p:oleObj>
              </mc:Choice>
              <mc:Fallback>
                <p:oleObj name="Equation" r:id="rId3" imgW="1384200" imgH="812520" progId="Equation.3">
                  <p:embed/>
                  <p:pic>
                    <p:nvPicPr>
                      <p:cNvPr id="0" name="Picture 2"/>
                      <p:cNvPicPr>
                        <a:picLocks noChangeAspect="1" noChangeArrowheads="1"/>
                      </p:cNvPicPr>
                      <p:nvPr/>
                    </p:nvPicPr>
                    <p:blipFill>
                      <a:blip r:embed="rId4"/>
                      <a:srcRect/>
                      <a:stretch>
                        <a:fillRect/>
                      </a:stretch>
                    </p:blipFill>
                    <p:spPr bwMode="auto">
                      <a:xfrm>
                        <a:off x="2617788" y="1371600"/>
                        <a:ext cx="3222625"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13"/>
          <p:cNvSpPr/>
          <p:nvPr/>
        </p:nvSpPr>
        <p:spPr>
          <a:xfrm>
            <a:off x="152400" y="909775"/>
            <a:ext cx="3323346" cy="461665"/>
          </a:xfrm>
          <a:prstGeom prst="rect">
            <a:avLst/>
          </a:prstGeom>
        </p:spPr>
        <p:txBody>
          <a:bodyPr wrap="none">
            <a:spAutoFit/>
          </a:bodyPr>
          <a:lstStyle/>
          <a:p>
            <a:r>
              <a:rPr lang="vi-VN" sz="2400" b="1" dirty="0" smtClean="0">
                <a:solidFill>
                  <a:srgbClr val="009900"/>
                </a:solidFill>
                <a:cs typeface="Arial" pitchFamily="34" charset="0"/>
              </a:rPr>
              <a:t>Phương trình liên tục</a:t>
            </a:r>
            <a:endParaRPr lang="en-US" sz="2400" b="1" dirty="0">
              <a:solidFill>
                <a:srgbClr val="009900"/>
              </a:solidFill>
            </a:endParaRPr>
          </a:p>
        </p:txBody>
      </p:sp>
      <p:sp>
        <p:nvSpPr>
          <p:cNvPr id="9" name="Rectangle 8"/>
          <p:cNvSpPr/>
          <p:nvPr/>
        </p:nvSpPr>
        <p:spPr>
          <a:xfrm>
            <a:off x="381000" y="3276600"/>
            <a:ext cx="5562600" cy="461665"/>
          </a:xfrm>
          <a:prstGeom prst="rect">
            <a:avLst/>
          </a:prstGeom>
        </p:spPr>
        <p:txBody>
          <a:bodyPr wrap="square">
            <a:spAutoFit/>
          </a:bodyPr>
          <a:lstStyle/>
          <a:p>
            <a:r>
              <a:rPr lang="vi-VN" sz="2400" dirty="0" smtClean="0">
                <a:cs typeface="Arial" pitchFamily="34" charset="0"/>
              </a:rPr>
              <a:t>Đối với lưu chất không bị nén, </a:t>
            </a:r>
            <a:r>
              <a:rPr lang="el-GR" sz="2400" dirty="0" smtClean="0">
                <a:latin typeface="Times New Roman"/>
                <a:cs typeface="Times New Roman"/>
              </a:rPr>
              <a:t>ρ</a:t>
            </a:r>
            <a:r>
              <a:rPr lang="vi-VN" sz="2400" dirty="0" smtClean="0">
                <a:latin typeface="Times New Roman"/>
                <a:cs typeface="Times New Roman"/>
              </a:rPr>
              <a:t> = const</a:t>
            </a:r>
            <a:r>
              <a:rPr lang="vi-VN" sz="2400" dirty="0" smtClean="0">
                <a:cs typeface="Arial" pitchFamily="34" charset="0"/>
              </a:rPr>
              <a:t> </a:t>
            </a:r>
            <a:endParaRPr lang="en-US" sz="2400" dirty="0"/>
          </a:p>
        </p:txBody>
      </p:sp>
      <p:graphicFrame>
        <p:nvGraphicFramePr>
          <p:cNvPr id="141316" name="Object 4"/>
          <p:cNvGraphicFramePr>
            <a:graphicFrameLocks noChangeAspect="1"/>
          </p:cNvGraphicFramePr>
          <p:nvPr>
            <p:extLst>
              <p:ext uri="{D42A27DB-BD31-4B8C-83A1-F6EECF244321}">
                <p14:modId xmlns:p14="http://schemas.microsoft.com/office/powerpoint/2010/main" val="981573270"/>
              </p:ext>
            </p:extLst>
          </p:nvPr>
        </p:nvGraphicFramePr>
        <p:xfrm>
          <a:off x="2590800" y="3810000"/>
          <a:ext cx="2682240" cy="1524000"/>
        </p:xfrm>
        <a:graphic>
          <a:graphicData uri="http://schemas.openxmlformats.org/presentationml/2006/ole">
            <mc:AlternateContent xmlns:mc="http://schemas.openxmlformats.org/markup-compatibility/2006">
              <mc:Choice xmlns:v="urn:schemas-microsoft-com:vml" Requires="v">
                <p:oleObj spid="_x0000_s141373" name="Equation" r:id="rId5" imgW="1117440" imgH="634680" progId="Equation.3">
                  <p:embed/>
                </p:oleObj>
              </mc:Choice>
              <mc:Fallback>
                <p:oleObj name="Equation" r:id="rId5" imgW="1117440" imgH="634680" progId="Equation.3">
                  <p:embed/>
                  <p:pic>
                    <p:nvPicPr>
                      <p:cNvPr id="0" name="Picture 4"/>
                      <p:cNvPicPr>
                        <a:picLocks noChangeAspect="1" noChangeArrowheads="1"/>
                      </p:cNvPicPr>
                      <p:nvPr/>
                    </p:nvPicPr>
                    <p:blipFill>
                      <a:blip r:embed="rId6"/>
                      <a:srcRect/>
                      <a:stretch>
                        <a:fillRect/>
                      </a:stretch>
                    </p:blipFill>
                    <p:spPr bwMode="auto">
                      <a:xfrm>
                        <a:off x="2590800" y="3810000"/>
                        <a:ext cx="268224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p:nvPr/>
        </p:nvSpPr>
        <p:spPr>
          <a:xfrm>
            <a:off x="5486400" y="3787914"/>
            <a:ext cx="3581400" cy="707886"/>
          </a:xfrm>
          <a:prstGeom prst="rect">
            <a:avLst/>
          </a:prstGeom>
        </p:spPr>
        <p:txBody>
          <a:bodyPr wrap="square">
            <a:spAutoFit/>
          </a:bodyPr>
          <a:lstStyle/>
          <a:p>
            <a:pPr algn="just"/>
            <a:r>
              <a:rPr lang="vi-VN" sz="2000" dirty="0" smtClean="0">
                <a:cs typeface="Arial" pitchFamily="34" charset="0"/>
                <a:sym typeface="Wingdings" pitchFamily="2" charset="2"/>
              </a:rPr>
              <a:t></a:t>
            </a:r>
            <a:r>
              <a:rPr lang="vi-VN" sz="2000" dirty="0" smtClean="0">
                <a:cs typeface="Arial" pitchFamily="34" charset="0"/>
              </a:rPr>
              <a:t>Phân kỳ của vector vận tốc (divergence of velocity vector)</a:t>
            </a:r>
            <a:endParaRPr lang="en-US" sz="2000" dirty="0"/>
          </a:p>
        </p:txBody>
      </p:sp>
      <p:sp>
        <p:nvSpPr>
          <p:cNvPr id="12" name="Rectangle 11"/>
          <p:cNvSpPr/>
          <p:nvPr/>
        </p:nvSpPr>
        <p:spPr>
          <a:xfrm>
            <a:off x="2362200" y="5486400"/>
            <a:ext cx="5562600" cy="830997"/>
          </a:xfrm>
          <a:prstGeom prst="rect">
            <a:avLst/>
          </a:prstGeom>
        </p:spPr>
        <p:txBody>
          <a:bodyPr wrap="square">
            <a:spAutoFit/>
          </a:bodyPr>
          <a:lstStyle/>
          <a:p>
            <a:pPr algn="just"/>
            <a:r>
              <a:rPr lang="vi-VN" sz="2400" dirty="0" smtClean="0">
                <a:cs typeface="Arial" pitchFamily="34" charset="0"/>
              </a:rPr>
              <a:t>Phương trình vi phân của sự liên tục khi lưu chất không bị nén ép.</a:t>
            </a:r>
            <a:endParaRPr lang="en-US" sz="2400" dirty="0"/>
          </a:p>
        </p:txBody>
      </p:sp>
      <p:sp>
        <p:nvSpPr>
          <p:cNvPr id="24" name="Freeform 23"/>
          <p:cNvSpPr/>
          <p:nvPr/>
        </p:nvSpPr>
        <p:spPr>
          <a:xfrm>
            <a:off x="2115127" y="4821382"/>
            <a:ext cx="503382" cy="623454"/>
          </a:xfrm>
          <a:custGeom>
            <a:avLst/>
            <a:gdLst>
              <a:gd name="connsiteX0" fmla="*/ 503382 w 503382"/>
              <a:gd name="connsiteY0" fmla="*/ 0 h 623454"/>
              <a:gd name="connsiteX1" fmla="*/ 18473 w 503382"/>
              <a:gd name="connsiteY1" fmla="*/ 318654 h 623454"/>
              <a:gd name="connsiteX2" fmla="*/ 392546 w 503382"/>
              <a:gd name="connsiteY2" fmla="*/ 318654 h 623454"/>
              <a:gd name="connsiteX3" fmla="*/ 434109 w 503382"/>
              <a:gd name="connsiteY3" fmla="*/ 623454 h 623454"/>
            </a:gdLst>
            <a:ahLst/>
            <a:cxnLst>
              <a:cxn ang="0">
                <a:pos x="connsiteX0" y="connsiteY0"/>
              </a:cxn>
              <a:cxn ang="0">
                <a:pos x="connsiteX1" y="connsiteY1"/>
              </a:cxn>
              <a:cxn ang="0">
                <a:pos x="connsiteX2" y="connsiteY2"/>
              </a:cxn>
              <a:cxn ang="0">
                <a:pos x="connsiteX3" y="connsiteY3"/>
              </a:cxn>
            </a:cxnLst>
            <a:rect l="l" t="t" r="r" b="b"/>
            <a:pathLst>
              <a:path w="503382" h="623454">
                <a:moveTo>
                  <a:pt x="503382" y="0"/>
                </a:moveTo>
                <a:cubicBezTo>
                  <a:pt x="270164" y="132772"/>
                  <a:pt x="36946" y="265545"/>
                  <a:pt x="18473" y="318654"/>
                </a:cubicBezTo>
                <a:cubicBezTo>
                  <a:pt x="0" y="371763"/>
                  <a:pt x="323273" y="267854"/>
                  <a:pt x="392546" y="318654"/>
                </a:cubicBezTo>
                <a:cubicBezTo>
                  <a:pt x="461819" y="369454"/>
                  <a:pt x="447964" y="496454"/>
                  <a:pt x="434109" y="623454"/>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3.4 Phương trình liên tục - bảo toàn khối lượng</a:t>
            </a:r>
            <a:endParaRPr lang="en-US" sz="2800" b="1" dirty="0" smtClean="0">
              <a:solidFill>
                <a:srgbClr val="0000FF"/>
              </a:solidFill>
              <a:latin typeface="Arial" pitchFamily="34" charset="0"/>
              <a:cs typeface="Arial" pitchFamily="34" charset="0"/>
            </a:endParaRPr>
          </a:p>
        </p:txBody>
      </p:sp>
      <p:sp>
        <p:nvSpPr>
          <p:cNvPr id="15" name="Slide Number Placeholder 4"/>
          <p:cNvSpPr>
            <a:spLocks noGrp="1"/>
          </p:cNvSpPr>
          <p:nvPr>
            <p:ph type="sldNum" sz="quarter" idx="12"/>
          </p:nvPr>
        </p:nvSpPr>
        <p:spPr>
          <a:xfrm>
            <a:off x="7010400" y="6477000"/>
            <a:ext cx="2133600" cy="365125"/>
          </a:xfrm>
        </p:spPr>
        <p:txBody>
          <a:bodyPr/>
          <a:lstStyle/>
          <a:p>
            <a:fld id="{9C905762-C891-4585-A291-5CEA996061E6}" type="slidenum">
              <a:rPr lang="en-US" sz="1600" smtClean="0">
                <a:latin typeface="Arial" pitchFamily="34" charset="0"/>
                <a:cs typeface="Arial" pitchFamily="34" charset="0"/>
              </a:rPr>
              <a:pPr/>
              <a:t>13</a:t>
            </a:fld>
            <a:r>
              <a:rPr lang="vi-VN" sz="1600" dirty="0" smtClean="0">
                <a:latin typeface="Arial" pitchFamily="34" charset="0"/>
                <a:cs typeface="Arial" pitchFamily="34" charset="0"/>
              </a:rPr>
              <a:t>/15</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762000"/>
            <a:ext cx="6651180" cy="461665"/>
          </a:xfrm>
          <a:prstGeom prst="rect">
            <a:avLst/>
          </a:prstGeom>
        </p:spPr>
        <p:txBody>
          <a:bodyPr wrap="none">
            <a:spAutoFit/>
          </a:bodyPr>
          <a:lstStyle/>
          <a:p>
            <a:r>
              <a:rPr lang="vi-VN" sz="2400" b="1" dirty="0" smtClean="0">
                <a:solidFill>
                  <a:srgbClr val="009900"/>
                </a:solidFill>
                <a:cs typeface="Arial" pitchFamily="34" charset="0"/>
              </a:rPr>
              <a:t>Bảo toàn khối lượng cho dòng chảy ổn định</a:t>
            </a:r>
            <a:endParaRPr lang="en-US" sz="2400" b="1" dirty="0">
              <a:solidFill>
                <a:srgbClr val="009900"/>
              </a:solidFill>
            </a:endParaRPr>
          </a:p>
        </p:txBody>
      </p:sp>
      <p:sp>
        <p:nvSpPr>
          <p:cNvPr id="9" name="Rectangle 8"/>
          <p:cNvSpPr/>
          <p:nvPr/>
        </p:nvSpPr>
        <p:spPr>
          <a:xfrm>
            <a:off x="0" y="1378803"/>
            <a:ext cx="9144000" cy="830997"/>
          </a:xfrm>
          <a:prstGeom prst="rect">
            <a:avLst/>
          </a:prstGeom>
        </p:spPr>
        <p:txBody>
          <a:bodyPr wrap="square">
            <a:spAutoFit/>
          </a:bodyPr>
          <a:lstStyle/>
          <a:p>
            <a:pPr algn="just"/>
            <a:r>
              <a:rPr lang="vi-VN" sz="2400" dirty="0" smtClean="0">
                <a:cs typeface="Arial" pitchFamily="34" charset="0"/>
              </a:rPr>
              <a:t>Trong một quá trình có dòng chảy ổn định, tổng khối lượng chứa trong một thể tích kiểm soát là không thay đổi theo thời gian.</a:t>
            </a:r>
            <a:endParaRPr lang="en-US" sz="2400" dirty="0"/>
          </a:p>
        </p:txBody>
      </p:sp>
      <p:sp>
        <p:nvSpPr>
          <p:cNvPr id="11" name="Rectangle 10"/>
          <p:cNvSpPr/>
          <p:nvPr/>
        </p:nvSpPr>
        <p:spPr>
          <a:xfrm>
            <a:off x="6553200" y="2514600"/>
            <a:ext cx="2590800" cy="400110"/>
          </a:xfrm>
          <a:prstGeom prst="rect">
            <a:avLst/>
          </a:prstGeom>
        </p:spPr>
        <p:txBody>
          <a:bodyPr wrap="square">
            <a:spAutoFit/>
          </a:bodyPr>
          <a:lstStyle/>
          <a:p>
            <a:pPr algn="just"/>
            <a:r>
              <a:rPr lang="vi-VN" sz="2000" dirty="0" smtClean="0">
                <a:cs typeface="Arial" pitchFamily="34" charset="0"/>
                <a:sym typeface="Wingdings" pitchFamily="2" charset="2"/>
              </a:rPr>
              <a:t> Đa</a:t>
            </a:r>
            <a:r>
              <a:rPr lang="vi-VN" sz="2000" dirty="0" smtClean="0">
                <a:cs typeface="Arial" pitchFamily="34" charset="0"/>
              </a:rPr>
              <a:t> dòng vào và ra</a:t>
            </a:r>
            <a:endParaRPr lang="en-US" sz="2000" dirty="0"/>
          </a:p>
        </p:txBody>
      </p:sp>
      <p:sp>
        <p:nvSpPr>
          <p:cNvPr id="12" name="Rectangle 11"/>
          <p:cNvSpPr/>
          <p:nvPr/>
        </p:nvSpPr>
        <p:spPr>
          <a:xfrm>
            <a:off x="3200400" y="4133671"/>
            <a:ext cx="5562600" cy="461665"/>
          </a:xfrm>
          <a:prstGeom prst="rect">
            <a:avLst/>
          </a:prstGeom>
        </p:spPr>
        <p:txBody>
          <a:bodyPr wrap="square">
            <a:spAutoFit/>
          </a:bodyPr>
          <a:lstStyle/>
          <a:p>
            <a:pPr algn="just"/>
            <a:r>
              <a:rPr lang="vi-VN" sz="2400" dirty="0" smtClean="0">
                <a:cs typeface="Arial" pitchFamily="34" charset="0"/>
              </a:rPr>
              <a:t>Khi lưu chất không nén ép</a:t>
            </a:r>
            <a:endParaRPr lang="en-US" sz="2400" dirty="0"/>
          </a:p>
        </p:txBody>
      </p:sp>
      <p:pic>
        <p:nvPicPr>
          <p:cNvPr id="142340" name="Picture 4"/>
          <p:cNvPicPr>
            <a:picLocks noChangeAspect="1" noChangeArrowheads="1"/>
          </p:cNvPicPr>
          <p:nvPr/>
        </p:nvPicPr>
        <p:blipFill>
          <a:blip r:embed="rId3" cstate="print"/>
          <a:srcRect/>
          <a:stretch>
            <a:fillRect/>
          </a:stretch>
        </p:blipFill>
        <p:spPr bwMode="auto">
          <a:xfrm>
            <a:off x="3168629" y="2417620"/>
            <a:ext cx="3460771" cy="640080"/>
          </a:xfrm>
          <a:prstGeom prst="rect">
            <a:avLst/>
          </a:prstGeom>
          <a:noFill/>
          <a:ln w="9525">
            <a:noFill/>
            <a:miter lim="800000"/>
            <a:headEnd/>
            <a:tailEnd/>
          </a:ln>
        </p:spPr>
      </p:pic>
      <p:pic>
        <p:nvPicPr>
          <p:cNvPr id="142341" name="Picture 5"/>
          <p:cNvPicPr>
            <a:picLocks noChangeAspect="1" noChangeArrowheads="1"/>
          </p:cNvPicPr>
          <p:nvPr/>
        </p:nvPicPr>
        <p:blipFill>
          <a:blip r:embed="rId4" cstate="print"/>
          <a:srcRect/>
          <a:stretch>
            <a:fillRect/>
          </a:stretch>
        </p:blipFill>
        <p:spPr bwMode="auto">
          <a:xfrm>
            <a:off x="3200400" y="3276600"/>
            <a:ext cx="5588000" cy="381000"/>
          </a:xfrm>
          <a:prstGeom prst="rect">
            <a:avLst/>
          </a:prstGeom>
          <a:noFill/>
          <a:ln w="9525">
            <a:noFill/>
            <a:miter lim="800000"/>
            <a:headEnd/>
            <a:tailEnd/>
          </a:ln>
        </p:spPr>
      </p:pic>
      <p:sp>
        <p:nvSpPr>
          <p:cNvPr id="13" name="Rectangle 12"/>
          <p:cNvSpPr/>
          <p:nvPr/>
        </p:nvSpPr>
        <p:spPr>
          <a:xfrm>
            <a:off x="6019800" y="3810000"/>
            <a:ext cx="3124200" cy="400110"/>
          </a:xfrm>
          <a:prstGeom prst="rect">
            <a:avLst/>
          </a:prstGeom>
        </p:spPr>
        <p:txBody>
          <a:bodyPr wrap="square">
            <a:spAutoFit/>
          </a:bodyPr>
          <a:lstStyle/>
          <a:p>
            <a:pPr algn="just"/>
            <a:r>
              <a:rPr lang="vi-VN" sz="2000" dirty="0" smtClean="0">
                <a:cs typeface="Arial" pitchFamily="34" charset="0"/>
                <a:sym typeface="Wingdings" pitchFamily="2" charset="2"/>
              </a:rPr>
              <a:t> Đơn </a:t>
            </a:r>
            <a:r>
              <a:rPr lang="vi-VN" sz="2000" dirty="0" smtClean="0">
                <a:cs typeface="Arial" pitchFamily="34" charset="0"/>
              </a:rPr>
              <a:t>dòng vào và ra</a:t>
            </a:r>
            <a:endParaRPr lang="en-US" sz="2000" dirty="0"/>
          </a:p>
        </p:txBody>
      </p:sp>
      <p:grpSp>
        <p:nvGrpSpPr>
          <p:cNvPr id="15" name="Group 14"/>
          <p:cNvGrpSpPr/>
          <p:nvPr/>
        </p:nvGrpSpPr>
        <p:grpSpPr>
          <a:xfrm>
            <a:off x="4343400" y="4856020"/>
            <a:ext cx="1905000" cy="401780"/>
            <a:chOff x="4038600" y="4017820"/>
            <a:chExt cx="1485900" cy="325580"/>
          </a:xfrm>
        </p:grpSpPr>
        <p:pic>
          <p:nvPicPr>
            <p:cNvPr id="142342" name="Picture 6"/>
            <p:cNvPicPr>
              <a:picLocks noChangeAspect="1" noChangeArrowheads="1"/>
            </p:cNvPicPr>
            <p:nvPr/>
          </p:nvPicPr>
          <p:blipFill>
            <a:blip r:embed="rId5" cstate="print"/>
            <a:srcRect/>
            <a:stretch>
              <a:fillRect/>
            </a:stretch>
          </p:blipFill>
          <p:spPr bwMode="auto">
            <a:xfrm>
              <a:off x="4038600" y="4038600"/>
              <a:ext cx="857250" cy="304800"/>
            </a:xfrm>
            <a:prstGeom prst="rect">
              <a:avLst/>
            </a:prstGeom>
            <a:noFill/>
            <a:ln w="9525">
              <a:noFill/>
              <a:miter lim="800000"/>
              <a:headEnd/>
              <a:tailEnd/>
            </a:ln>
          </p:spPr>
        </p:pic>
        <p:pic>
          <p:nvPicPr>
            <p:cNvPr id="142343" name="Picture 7"/>
            <p:cNvPicPr>
              <a:picLocks noChangeAspect="1" noChangeArrowheads="1"/>
            </p:cNvPicPr>
            <p:nvPr/>
          </p:nvPicPr>
          <p:blipFill>
            <a:blip r:embed="rId6" cstate="print"/>
            <a:srcRect/>
            <a:stretch>
              <a:fillRect/>
            </a:stretch>
          </p:blipFill>
          <p:spPr bwMode="auto">
            <a:xfrm>
              <a:off x="4953000" y="4017820"/>
              <a:ext cx="571500" cy="323850"/>
            </a:xfrm>
            <a:prstGeom prst="rect">
              <a:avLst/>
            </a:prstGeom>
            <a:noFill/>
            <a:ln w="9525">
              <a:noFill/>
              <a:miter lim="800000"/>
              <a:headEnd/>
              <a:tailEnd/>
            </a:ln>
          </p:spPr>
        </p:pic>
      </p:grpSp>
      <p:pic>
        <p:nvPicPr>
          <p:cNvPr id="142344" name="Picture 8"/>
          <p:cNvPicPr>
            <a:picLocks noChangeAspect="1" noChangeArrowheads="1"/>
          </p:cNvPicPr>
          <p:nvPr/>
        </p:nvPicPr>
        <p:blipFill>
          <a:blip r:embed="rId7" cstate="print"/>
          <a:srcRect/>
          <a:stretch>
            <a:fillRect/>
          </a:stretch>
        </p:blipFill>
        <p:spPr bwMode="auto">
          <a:xfrm>
            <a:off x="0" y="2362200"/>
            <a:ext cx="3038475" cy="3533775"/>
          </a:xfrm>
          <a:prstGeom prst="rect">
            <a:avLst/>
          </a:prstGeom>
          <a:noFill/>
          <a:ln w="9525">
            <a:noFill/>
            <a:miter lim="800000"/>
            <a:headEnd/>
            <a:tailEnd/>
          </a:ln>
        </p:spPr>
      </p:pic>
      <p:sp>
        <p:nvSpPr>
          <p:cNvPr id="17" name="Rectangle 16"/>
          <p:cNvSpPr/>
          <p:nvPr/>
        </p:nvSpPr>
        <p:spPr>
          <a:xfrm>
            <a:off x="3124200" y="5276671"/>
            <a:ext cx="5562600" cy="1200329"/>
          </a:xfrm>
          <a:prstGeom prst="rect">
            <a:avLst/>
          </a:prstGeom>
        </p:spPr>
        <p:txBody>
          <a:bodyPr wrap="square">
            <a:spAutoFit/>
          </a:bodyPr>
          <a:lstStyle/>
          <a:p>
            <a:pPr algn="just"/>
            <a:r>
              <a:rPr lang="vi-VN" sz="2400" dirty="0" smtClean="0">
                <a:cs typeface="Arial" pitchFamily="34" charset="0"/>
              </a:rPr>
              <a:t>Phương trình liên tục của dòng chảy ổn định trong ống dẫn với lưu chất không nén từ tiết diện </a:t>
            </a:r>
            <a:r>
              <a:rPr lang="vi-VN" sz="2400" dirty="0" smtClean="0">
                <a:latin typeface="+mj-lt"/>
                <a:cs typeface="Arial" pitchFamily="34" charset="0"/>
              </a:rPr>
              <a:t>A</a:t>
            </a:r>
            <a:r>
              <a:rPr lang="vi-VN" sz="2400" baseline="-25000" dirty="0" smtClean="0">
                <a:latin typeface="+mj-lt"/>
                <a:cs typeface="Arial" pitchFamily="34" charset="0"/>
              </a:rPr>
              <a:t>1</a:t>
            </a:r>
            <a:r>
              <a:rPr lang="vi-VN" sz="2400" dirty="0" smtClean="0">
                <a:cs typeface="Arial" pitchFamily="34" charset="0"/>
              </a:rPr>
              <a:t> sang tiết diện </a:t>
            </a:r>
            <a:r>
              <a:rPr lang="vi-VN" sz="2400" dirty="0" smtClean="0">
                <a:latin typeface="+mj-lt"/>
                <a:cs typeface="Arial" pitchFamily="34" charset="0"/>
              </a:rPr>
              <a:t>A</a:t>
            </a:r>
            <a:r>
              <a:rPr lang="vi-VN" sz="2400" baseline="-25000" dirty="0" smtClean="0">
                <a:latin typeface="+mj-lt"/>
                <a:cs typeface="Arial" pitchFamily="34" charset="0"/>
              </a:rPr>
              <a:t>2</a:t>
            </a:r>
            <a:r>
              <a:rPr lang="vi-VN" sz="2400" dirty="0" smtClean="0">
                <a:latin typeface="+mj-lt"/>
                <a:cs typeface="Arial" pitchFamily="34" charset="0"/>
              </a:rPr>
              <a:t>.</a:t>
            </a:r>
            <a:endParaRPr lang="en-US" sz="2400" dirty="0">
              <a:latin typeface="+mj-lt"/>
            </a:endParaRPr>
          </a:p>
        </p:txBody>
      </p:sp>
      <p:sp>
        <p:nvSpPr>
          <p:cNvPr id="18" name="Freeform 17"/>
          <p:cNvSpPr/>
          <p:nvPr/>
        </p:nvSpPr>
        <p:spPr>
          <a:xfrm>
            <a:off x="3283527" y="5048071"/>
            <a:ext cx="914400" cy="332509"/>
          </a:xfrm>
          <a:custGeom>
            <a:avLst/>
            <a:gdLst>
              <a:gd name="connsiteX0" fmla="*/ 914400 w 914400"/>
              <a:gd name="connsiteY0" fmla="*/ 0 h 332509"/>
              <a:gd name="connsiteX1" fmla="*/ 55418 w 914400"/>
              <a:gd name="connsiteY1" fmla="*/ 13854 h 332509"/>
              <a:gd name="connsiteX2" fmla="*/ 581891 w 914400"/>
              <a:gd name="connsiteY2" fmla="*/ 124690 h 332509"/>
              <a:gd name="connsiteX3" fmla="*/ 665018 w 914400"/>
              <a:gd name="connsiteY3" fmla="*/ 332509 h 332509"/>
            </a:gdLst>
            <a:ahLst/>
            <a:cxnLst>
              <a:cxn ang="0">
                <a:pos x="connsiteX0" y="connsiteY0"/>
              </a:cxn>
              <a:cxn ang="0">
                <a:pos x="connsiteX1" y="connsiteY1"/>
              </a:cxn>
              <a:cxn ang="0">
                <a:pos x="connsiteX2" y="connsiteY2"/>
              </a:cxn>
              <a:cxn ang="0">
                <a:pos x="connsiteX3" y="connsiteY3"/>
              </a:cxn>
            </a:cxnLst>
            <a:rect l="l" t="t" r="r" b="b"/>
            <a:pathLst>
              <a:path w="914400" h="332509">
                <a:moveTo>
                  <a:pt x="914400" y="0"/>
                </a:moveTo>
                <a:lnTo>
                  <a:pt x="55418" y="13854"/>
                </a:lnTo>
                <a:cubicBezTo>
                  <a:pt x="0" y="34636"/>
                  <a:pt x="480291" y="71581"/>
                  <a:pt x="581891" y="124690"/>
                </a:cubicBezTo>
                <a:cubicBezTo>
                  <a:pt x="683491" y="177799"/>
                  <a:pt x="674254" y="255154"/>
                  <a:pt x="665018" y="33250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5754255" y="3505200"/>
            <a:ext cx="454891" cy="374073"/>
          </a:xfrm>
          <a:custGeom>
            <a:avLst/>
            <a:gdLst>
              <a:gd name="connsiteX0" fmla="*/ 327890 w 454891"/>
              <a:gd name="connsiteY0" fmla="*/ 0 h 374073"/>
              <a:gd name="connsiteX1" fmla="*/ 9236 w 454891"/>
              <a:gd name="connsiteY1" fmla="*/ 221673 h 374073"/>
              <a:gd name="connsiteX2" fmla="*/ 383309 w 454891"/>
              <a:gd name="connsiteY2" fmla="*/ 221673 h 374073"/>
              <a:gd name="connsiteX3" fmla="*/ 438727 w 454891"/>
              <a:gd name="connsiteY3" fmla="*/ 374073 h 374073"/>
            </a:gdLst>
            <a:ahLst/>
            <a:cxnLst>
              <a:cxn ang="0">
                <a:pos x="connsiteX0" y="connsiteY0"/>
              </a:cxn>
              <a:cxn ang="0">
                <a:pos x="connsiteX1" y="connsiteY1"/>
              </a:cxn>
              <a:cxn ang="0">
                <a:pos x="connsiteX2" y="connsiteY2"/>
              </a:cxn>
              <a:cxn ang="0">
                <a:pos x="connsiteX3" y="connsiteY3"/>
              </a:cxn>
            </a:cxnLst>
            <a:rect l="l" t="t" r="r" b="b"/>
            <a:pathLst>
              <a:path w="454891" h="374073">
                <a:moveTo>
                  <a:pt x="327890" y="0"/>
                </a:moveTo>
                <a:cubicBezTo>
                  <a:pt x="163945" y="92364"/>
                  <a:pt x="0" y="184728"/>
                  <a:pt x="9236" y="221673"/>
                </a:cubicBezTo>
                <a:cubicBezTo>
                  <a:pt x="18472" y="258618"/>
                  <a:pt x="311727" y="196273"/>
                  <a:pt x="383309" y="221673"/>
                </a:cubicBezTo>
                <a:cubicBezTo>
                  <a:pt x="454891" y="247073"/>
                  <a:pt x="446809" y="310573"/>
                  <a:pt x="438727" y="374073"/>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3.4 Phương trình liên tục - bảo toàn khối lượng</a:t>
            </a:r>
            <a:endParaRPr lang="en-US" sz="2800" b="1" dirty="0" smtClean="0">
              <a:solidFill>
                <a:srgbClr val="0000FF"/>
              </a:solidFill>
              <a:latin typeface="Arial" pitchFamily="34" charset="0"/>
              <a:cs typeface="Arial" pitchFamily="34" charset="0"/>
            </a:endParaRPr>
          </a:p>
        </p:txBody>
      </p:sp>
      <p:sp>
        <p:nvSpPr>
          <p:cNvPr id="22" name="Slide Number Placeholder 4"/>
          <p:cNvSpPr>
            <a:spLocks noGrp="1"/>
          </p:cNvSpPr>
          <p:nvPr>
            <p:ph type="sldNum" sz="quarter" idx="12"/>
          </p:nvPr>
        </p:nvSpPr>
        <p:spPr>
          <a:xfrm>
            <a:off x="7010400" y="6477000"/>
            <a:ext cx="2133600" cy="365125"/>
          </a:xfrm>
        </p:spPr>
        <p:txBody>
          <a:bodyPr/>
          <a:lstStyle/>
          <a:p>
            <a:fld id="{9C905762-C891-4585-A291-5CEA996061E6}" type="slidenum">
              <a:rPr lang="en-US" sz="1600" smtClean="0">
                <a:latin typeface="Arial" pitchFamily="34" charset="0"/>
                <a:cs typeface="Arial" pitchFamily="34" charset="0"/>
              </a:rPr>
              <a:pPr/>
              <a:t>14</a:t>
            </a:fld>
            <a:r>
              <a:rPr lang="vi-VN" sz="1600" dirty="0" smtClean="0">
                <a:latin typeface="Arial" pitchFamily="34" charset="0"/>
                <a:cs typeface="Arial" pitchFamily="34" charset="0"/>
              </a:rPr>
              <a:t>/15</a:t>
            </a:r>
            <a:endParaRPr lang="en-US" sz="1600" dirty="0">
              <a:latin typeface="Arial" pitchFamily="34" charset="0"/>
              <a:cs typeface="Arial"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988367997"/>
              </p:ext>
            </p:extLst>
          </p:nvPr>
        </p:nvGraphicFramePr>
        <p:xfrm>
          <a:off x="6019800" y="3147817"/>
          <a:ext cx="2768600" cy="565201"/>
        </p:xfrm>
        <a:graphic>
          <a:graphicData uri="http://schemas.openxmlformats.org/presentationml/2006/ole">
            <mc:AlternateContent xmlns:mc="http://schemas.openxmlformats.org/markup-compatibility/2006">
              <mc:Choice xmlns:v="urn:schemas-microsoft-com:vml" Requires="v">
                <p:oleObj spid="_x0000_s142385" name="Equation" r:id="rId8" imgW="990360" imgH="215640" progId="Equation.3">
                  <p:embed/>
                </p:oleObj>
              </mc:Choice>
              <mc:Fallback>
                <p:oleObj name="Equation" r:id="rId8" imgW="990360" imgH="215640" progId="Equation.3">
                  <p:embed/>
                  <p:pic>
                    <p:nvPicPr>
                      <p:cNvPr id="0" name="Object 4"/>
                      <p:cNvPicPr>
                        <a:picLocks noChangeAspect="1" noChangeArrowheads="1"/>
                      </p:cNvPicPr>
                      <p:nvPr/>
                    </p:nvPicPr>
                    <p:blipFill>
                      <a:blip r:embed="rId9"/>
                      <a:srcRect/>
                      <a:stretch>
                        <a:fillRect/>
                      </a:stretch>
                    </p:blipFill>
                    <p:spPr bwMode="auto">
                      <a:xfrm>
                        <a:off x="6019800" y="3147817"/>
                        <a:ext cx="2768600" cy="565201"/>
                      </a:xfrm>
                      <a:prstGeom prst="rect">
                        <a:avLst/>
                      </a:prstGeom>
                      <a:solidFill>
                        <a:schemeClr val="bg1"/>
                      </a:solidFill>
                      <a:ln>
                        <a:noFill/>
                      </a:ln>
                      <a:effec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17782974"/>
              </p:ext>
            </p:extLst>
          </p:nvPr>
        </p:nvGraphicFramePr>
        <p:xfrm>
          <a:off x="4343400" y="4711521"/>
          <a:ext cx="2292350" cy="565150"/>
        </p:xfrm>
        <a:graphic>
          <a:graphicData uri="http://schemas.openxmlformats.org/presentationml/2006/ole">
            <mc:AlternateContent xmlns:mc="http://schemas.openxmlformats.org/markup-compatibility/2006">
              <mc:Choice xmlns:v="urn:schemas-microsoft-com:vml" Requires="v">
                <p:oleObj spid="_x0000_s142386" name="Equation" r:id="rId10" imgW="749160" imgH="215640" progId="Equation.3">
                  <p:embed/>
                </p:oleObj>
              </mc:Choice>
              <mc:Fallback>
                <p:oleObj name="Equation" r:id="rId10" imgW="749160" imgH="215640" progId="Equation.3">
                  <p:embed/>
                  <p:pic>
                    <p:nvPicPr>
                      <p:cNvPr id="0" name="Object 1"/>
                      <p:cNvPicPr>
                        <a:picLocks noChangeAspect="1" noChangeArrowheads="1"/>
                      </p:cNvPicPr>
                      <p:nvPr/>
                    </p:nvPicPr>
                    <p:blipFill>
                      <a:blip r:embed="rId11"/>
                      <a:srcRect/>
                      <a:stretch>
                        <a:fillRect/>
                      </a:stretch>
                    </p:blipFill>
                    <p:spPr bwMode="auto">
                      <a:xfrm>
                        <a:off x="4343400" y="4711521"/>
                        <a:ext cx="2292350" cy="565150"/>
                      </a:xfrm>
                      <a:prstGeom prst="rect">
                        <a:avLst/>
                      </a:prstGeom>
                      <a:solidFill>
                        <a:schemeClr val="bg1"/>
                      </a:solid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609600"/>
            <a:ext cx="6125395" cy="461665"/>
          </a:xfrm>
          <a:prstGeom prst="rect">
            <a:avLst/>
          </a:prstGeom>
        </p:spPr>
        <p:txBody>
          <a:bodyPr wrap="none">
            <a:spAutoFit/>
          </a:bodyPr>
          <a:lstStyle/>
          <a:p>
            <a:r>
              <a:rPr lang="vi-VN" sz="2400" b="1" dirty="0" smtClean="0">
                <a:solidFill>
                  <a:srgbClr val="009900"/>
                </a:solidFill>
                <a:cs typeface="Arial" pitchFamily="34" charset="0"/>
              </a:rPr>
              <a:t>Bảo toàn thể tích cho dòng chảy ổn định</a:t>
            </a:r>
            <a:endParaRPr lang="en-US" sz="2400" b="1" dirty="0">
              <a:solidFill>
                <a:srgbClr val="009900"/>
              </a:solidFill>
            </a:endParaRPr>
          </a:p>
        </p:txBody>
      </p:sp>
      <p:sp>
        <p:nvSpPr>
          <p:cNvPr id="9" name="Rectangle 8"/>
          <p:cNvSpPr/>
          <p:nvPr/>
        </p:nvSpPr>
        <p:spPr>
          <a:xfrm>
            <a:off x="0" y="1066800"/>
            <a:ext cx="9144000" cy="830997"/>
          </a:xfrm>
          <a:prstGeom prst="rect">
            <a:avLst/>
          </a:prstGeom>
        </p:spPr>
        <p:txBody>
          <a:bodyPr wrap="square">
            <a:spAutoFit/>
          </a:bodyPr>
          <a:lstStyle/>
          <a:p>
            <a:pPr algn="just"/>
            <a:r>
              <a:rPr lang="en-US" sz="2400" dirty="0" err="1" smtClean="0">
                <a:latin typeface="Arial" panose="020B0604020202020204" pitchFamily="34" charset="0"/>
                <a:cs typeface="Arial" panose="020B0604020202020204" pitchFamily="34" charset="0"/>
              </a:rPr>
              <a:t>Từ</a:t>
            </a:r>
            <a:r>
              <a:rPr lang="en-US" sz="2400" dirty="0" smtClean="0">
                <a:latin typeface="Arial" panose="020B0604020202020204" pitchFamily="34" charset="0"/>
                <a:cs typeface="Arial" panose="020B0604020202020204" pitchFamily="34" charset="0"/>
              </a:rPr>
              <a:t> PT </a:t>
            </a:r>
            <a:r>
              <a:rPr lang="en-US" sz="2400" dirty="0" err="1" smtClean="0">
                <a:latin typeface="Arial" panose="020B0604020202020204" pitchFamily="34" charset="0"/>
                <a:cs typeface="Arial" panose="020B0604020202020204" pitchFamily="34" charset="0"/>
              </a:rPr>
              <a:t>liên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tục</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suy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d</a:t>
            </a:r>
            <a:r>
              <a:rPr lang="vi-VN" sz="2400" dirty="0" smtClean="0">
                <a:latin typeface="Arial" panose="020B0604020202020204" pitchFamily="34" charset="0"/>
                <a:cs typeface="Arial" panose="020B0604020202020204" pitchFamily="34" charset="0"/>
              </a:rPr>
              <a:t>òng chảy ổn định với lưu chất lỏng, lưu lượng thể tích cũng được bảo toàn.</a:t>
            </a:r>
            <a:endParaRPr lang="en-US" sz="2400" dirty="0">
              <a:latin typeface="Arial" panose="020B0604020202020204" pitchFamily="34" charset="0"/>
              <a:cs typeface="Arial" panose="020B0604020202020204" pitchFamily="34" charset="0"/>
            </a:endParaRPr>
          </a:p>
        </p:txBody>
      </p:sp>
      <p:sp>
        <p:nvSpPr>
          <p:cNvPr id="11" name="Rectangle 10"/>
          <p:cNvSpPr/>
          <p:nvPr/>
        </p:nvSpPr>
        <p:spPr>
          <a:xfrm>
            <a:off x="3367808" y="2568872"/>
            <a:ext cx="5776192" cy="461665"/>
          </a:xfrm>
          <a:prstGeom prst="rect">
            <a:avLst/>
          </a:prstGeom>
        </p:spPr>
        <p:txBody>
          <a:bodyPr wrap="square">
            <a:spAutoFit/>
          </a:bodyPr>
          <a:lstStyle/>
          <a:p>
            <a:pPr algn="just"/>
            <a:r>
              <a:rPr lang="vi-VN" sz="2400" dirty="0" smtClean="0">
                <a:cs typeface="Arial" pitchFamily="34" charset="0"/>
                <a:sym typeface="Wingdings" pitchFamily="2" charset="2"/>
              </a:rPr>
              <a:t>Đa dòng, ổn định và không nén</a:t>
            </a:r>
            <a:endParaRPr lang="en-US" sz="2400" dirty="0"/>
          </a:p>
        </p:txBody>
      </p:sp>
      <p:pic>
        <p:nvPicPr>
          <p:cNvPr id="143363" name="Picture 3"/>
          <p:cNvPicPr>
            <a:picLocks noChangeAspect="1" noChangeArrowheads="1"/>
          </p:cNvPicPr>
          <p:nvPr/>
        </p:nvPicPr>
        <p:blipFill>
          <a:blip r:embed="rId3" cstate="print"/>
          <a:srcRect/>
          <a:stretch>
            <a:fillRect/>
          </a:stretch>
        </p:blipFill>
        <p:spPr bwMode="auto">
          <a:xfrm>
            <a:off x="76200" y="1981200"/>
            <a:ext cx="2819400" cy="4543425"/>
          </a:xfrm>
          <a:prstGeom prst="rect">
            <a:avLst/>
          </a:prstGeom>
          <a:noFill/>
          <a:ln w="9525">
            <a:noFill/>
            <a:miter lim="800000"/>
            <a:headEnd/>
            <a:tailEnd/>
          </a:ln>
        </p:spPr>
      </p:pic>
      <p:sp>
        <p:nvSpPr>
          <p:cNvPr id="12" name="Rectangle 1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3.4 Phương trình liên tục - bảo toàn khối lượng</a:t>
            </a:r>
            <a:endParaRPr lang="en-US" sz="2800" b="1" dirty="0" smtClean="0">
              <a:solidFill>
                <a:srgbClr val="0000FF"/>
              </a:solidFill>
              <a:latin typeface="Arial" pitchFamily="34" charset="0"/>
              <a:cs typeface="Arial" pitchFamily="34" charset="0"/>
            </a:endParaRPr>
          </a:p>
        </p:txBody>
      </p:sp>
      <p:sp>
        <p:nvSpPr>
          <p:cNvPr id="16" name="Slide Number Placeholder 4"/>
          <p:cNvSpPr>
            <a:spLocks noGrp="1"/>
          </p:cNvSpPr>
          <p:nvPr>
            <p:ph type="sldNum" sz="quarter" idx="12"/>
          </p:nvPr>
        </p:nvSpPr>
        <p:spPr>
          <a:xfrm>
            <a:off x="7010400" y="6477000"/>
            <a:ext cx="2133600" cy="365125"/>
          </a:xfrm>
        </p:spPr>
        <p:txBody>
          <a:bodyPr/>
          <a:lstStyle/>
          <a:p>
            <a:fld id="{9C905762-C891-4585-A291-5CEA996061E6}" type="slidenum">
              <a:rPr lang="en-US" sz="1600" smtClean="0">
                <a:latin typeface="Arial" pitchFamily="34" charset="0"/>
                <a:cs typeface="Arial" pitchFamily="34" charset="0"/>
              </a:rPr>
              <a:pPr/>
              <a:t>15</a:t>
            </a:fld>
            <a:r>
              <a:rPr lang="vi-VN" sz="1600" dirty="0" smtClean="0">
                <a:latin typeface="Arial" pitchFamily="34" charset="0"/>
                <a:cs typeface="Arial" pitchFamily="34" charset="0"/>
              </a:rPr>
              <a:t>/15</a:t>
            </a:r>
            <a:endParaRPr lang="en-US" sz="1600" dirty="0">
              <a:latin typeface="Arial" pitchFamily="34" charset="0"/>
              <a:cs typeface="Arial"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84970550"/>
              </p:ext>
            </p:extLst>
          </p:nvPr>
        </p:nvGraphicFramePr>
        <p:xfrm>
          <a:off x="3467100" y="3103562"/>
          <a:ext cx="2209800" cy="900113"/>
        </p:xfrm>
        <a:graphic>
          <a:graphicData uri="http://schemas.openxmlformats.org/presentationml/2006/ole">
            <mc:AlternateContent xmlns:mc="http://schemas.openxmlformats.org/markup-compatibility/2006">
              <mc:Choice xmlns:v="urn:schemas-microsoft-com:vml" Requires="v">
                <p:oleObj spid="_x0000_s143443" name="Equation" r:id="rId4" imgW="787320" imgH="342720" progId="Equation.3">
                  <p:embed/>
                </p:oleObj>
              </mc:Choice>
              <mc:Fallback>
                <p:oleObj name="Equation" r:id="rId4" imgW="787320" imgH="342720" progId="Equation.3">
                  <p:embed/>
                  <p:pic>
                    <p:nvPicPr>
                      <p:cNvPr id="0" name="Object 1"/>
                      <p:cNvPicPr>
                        <a:picLocks noChangeAspect="1" noChangeArrowheads="1"/>
                      </p:cNvPicPr>
                      <p:nvPr/>
                    </p:nvPicPr>
                    <p:blipFill>
                      <a:blip r:embed="rId5"/>
                      <a:srcRect/>
                      <a:stretch>
                        <a:fillRect/>
                      </a:stretch>
                    </p:blipFill>
                    <p:spPr bwMode="auto">
                      <a:xfrm>
                        <a:off x="3467100" y="3103562"/>
                        <a:ext cx="2209800" cy="900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428505226"/>
              </p:ext>
            </p:extLst>
          </p:nvPr>
        </p:nvGraphicFramePr>
        <p:xfrm>
          <a:off x="3429000" y="1911350"/>
          <a:ext cx="4351338" cy="598488"/>
        </p:xfrm>
        <a:graphic>
          <a:graphicData uri="http://schemas.openxmlformats.org/presentationml/2006/ole">
            <mc:AlternateContent xmlns:mc="http://schemas.openxmlformats.org/markup-compatibility/2006">
              <mc:Choice xmlns:v="urn:schemas-microsoft-com:vml" Requires="v">
                <p:oleObj spid="_x0000_s143444" name="Equation" r:id="rId6" imgW="1422360" imgH="228600" progId="Equation.3">
                  <p:embed/>
                </p:oleObj>
              </mc:Choice>
              <mc:Fallback>
                <p:oleObj name="Equation" r:id="rId6" imgW="1422360" imgH="228600" progId="Equation.3">
                  <p:embed/>
                  <p:pic>
                    <p:nvPicPr>
                      <p:cNvPr id="0" name=""/>
                      <p:cNvPicPr>
                        <a:picLocks noChangeAspect="1" noChangeArrowheads="1"/>
                      </p:cNvPicPr>
                      <p:nvPr/>
                    </p:nvPicPr>
                    <p:blipFill>
                      <a:blip r:embed="rId7"/>
                      <a:srcRect/>
                      <a:stretch>
                        <a:fillRect/>
                      </a:stretch>
                    </p:blipFill>
                    <p:spPr bwMode="auto">
                      <a:xfrm>
                        <a:off x="3429000" y="1911350"/>
                        <a:ext cx="4351338" cy="598488"/>
                      </a:xfrm>
                      <a:prstGeom prst="rect">
                        <a:avLst/>
                      </a:prstGeom>
                      <a:solidFill>
                        <a:schemeClr val="bg1"/>
                      </a:solidFill>
                      <a:ln>
                        <a:noFill/>
                      </a:ln>
                    </p:spPr>
                  </p:pic>
                </p:oleObj>
              </mc:Fallback>
            </mc:AlternateContent>
          </a:graphicData>
        </a:graphic>
      </p:graphicFrame>
      <p:sp>
        <p:nvSpPr>
          <p:cNvPr id="17" name="Rectangle 16"/>
          <p:cNvSpPr/>
          <p:nvPr/>
        </p:nvSpPr>
        <p:spPr>
          <a:xfrm>
            <a:off x="2895600" y="4038600"/>
            <a:ext cx="6248399" cy="2677656"/>
          </a:xfrm>
          <a:prstGeom prst="rect">
            <a:avLst/>
          </a:prstGeom>
        </p:spPr>
        <p:txBody>
          <a:bodyPr wrap="square">
            <a:spAutoFit/>
          </a:bodyPr>
          <a:lstStyle/>
          <a:p>
            <a:pPr algn="just"/>
            <a:r>
              <a:rPr lang="vi-VN" sz="2400" dirty="0" smtClean="0">
                <a:latin typeface="Arial" panose="020B0604020202020204" pitchFamily="34" charset="0"/>
                <a:cs typeface="Arial" panose="020B0604020202020204" pitchFamily="34" charset="0"/>
                <a:sym typeface="Wingdings" pitchFamily="2" charset="2"/>
              </a:rPr>
              <a:t>Đ</a:t>
            </a:r>
            <a:r>
              <a:rPr lang="en-US" sz="2400" dirty="0" err="1" smtClean="0">
                <a:latin typeface="Arial" panose="020B0604020202020204" pitchFamily="34" charset="0"/>
                <a:cs typeface="Arial" panose="020B0604020202020204" pitchFamily="34" charset="0"/>
                <a:sym typeface="Wingdings" pitchFamily="2" charset="2"/>
              </a:rPr>
              <a:t>ối</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với</a:t>
            </a:r>
            <a:r>
              <a:rPr lang="en-US" sz="2400" dirty="0" smtClean="0">
                <a:latin typeface="Arial" panose="020B0604020202020204" pitchFamily="34" charset="0"/>
                <a:cs typeface="Arial" panose="020B0604020202020204" pitchFamily="34" charset="0"/>
                <a:sym typeface="Wingdings" pitchFamily="2" charset="2"/>
              </a:rPr>
              <a:t> </a:t>
            </a:r>
            <a:r>
              <a:rPr lang="vi-VN" sz="2400" dirty="0" smtClean="0">
                <a:latin typeface="Arial" panose="020B0604020202020204" pitchFamily="34" charset="0"/>
                <a:cs typeface="Arial" panose="020B0604020202020204" pitchFamily="34" charset="0"/>
                <a:sym typeface="Wingdings" pitchFamily="2" charset="2"/>
              </a:rPr>
              <a:t>dòn</a:t>
            </a:r>
            <a:r>
              <a:rPr lang="en-US" sz="2400" dirty="0" smtClean="0">
                <a:latin typeface="Arial" panose="020B0604020202020204" pitchFamily="34" charset="0"/>
                <a:cs typeface="Arial" panose="020B0604020202020204" pitchFamily="34" charset="0"/>
                <a:sym typeface="Wingdings" pitchFamily="2" charset="2"/>
              </a:rPr>
              <a:t>g </a:t>
            </a:r>
            <a:r>
              <a:rPr lang="en-US" sz="2400" dirty="0" err="1" smtClean="0">
                <a:latin typeface="Arial" panose="020B0604020202020204" pitchFamily="34" charset="0"/>
                <a:cs typeface="Arial" panose="020B0604020202020204" pitchFamily="34" charset="0"/>
                <a:sym typeface="Wingdings" pitchFamily="2" charset="2"/>
              </a:rPr>
              <a:t>khí</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mặc</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dù</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lưu</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lượng</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khối</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lượng</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được</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bảo</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toàn</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nhưng</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lưu</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lượng</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thể</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tích</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thì</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không</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vì</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khối</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lượng</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riêng</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thay</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đổi</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Như</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hình</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bên</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trình</a:t>
            </a:r>
            <a:r>
              <a:rPr lang="en-US" sz="2400" dirty="0" smtClean="0">
                <a:latin typeface="Arial" panose="020B0604020202020204" pitchFamily="34" charset="0"/>
                <a:cs typeface="Arial" panose="020B0604020202020204" pitchFamily="34" charset="0"/>
                <a:sym typeface="Wingdings" pitchFamily="2" charset="2"/>
              </a:rPr>
              <a:t> </a:t>
            </a:r>
            <a:r>
              <a:rPr lang="en-US" sz="2400" dirty="0" err="1" smtClean="0">
                <a:latin typeface="Arial" panose="020B0604020202020204" pitchFamily="34" charset="0"/>
                <a:cs typeface="Arial" panose="020B0604020202020204" pitchFamily="34" charset="0"/>
                <a:sym typeface="Wingdings" pitchFamily="2" charset="2"/>
              </a:rPr>
              <a:t>bày</a:t>
            </a:r>
            <a:r>
              <a:rPr lang="en-US" sz="2400" dirty="0" smtClean="0">
                <a:latin typeface="Arial" panose="020B0604020202020204" pitchFamily="34" charset="0"/>
                <a:cs typeface="Arial" panose="020B0604020202020204" pitchFamily="34" charset="0"/>
                <a:sym typeface="Wingdings" pitchFamily="2" charset="2"/>
              </a:rPr>
              <a:t> </a:t>
            </a:r>
            <a:r>
              <a:rPr lang="en-US" sz="2400" dirty="0">
                <a:latin typeface="Arial" panose="020B0604020202020204" pitchFamily="34" charset="0"/>
                <a:cs typeface="Arial" panose="020B0604020202020204" pitchFamily="34" charset="0"/>
                <a:sym typeface="Wingdings" pitchFamily="2" charset="2"/>
              </a:rPr>
              <a:t>q</a:t>
            </a:r>
            <a:r>
              <a:rPr lang="vi-VN" sz="2400" dirty="0" smtClean="0">
                <a:cs typeface="Arial" pitchFamily="34" charset="0"/>
              </a:rPr>
              <a:t>uá </a:t>
            </a:r>
            <a:r>
              <a:rPr lang="vi-VN" sz="2400" dirty="0">
                <a:cs typeface="Arial" pitchFamily="34" charset="0"/>
              </a:rPr>
              <a:t>trình của dòng chảy ổn định, lưu chất bị nén thì lưu lượng thể tích không cần phải bảo toàn dù lưu lượng khối là không đổi</a:t>
            </a:r>
            <a:r>
              <a:rPr lang="vi-VN" sz="2400" dirty="0" smtClean="0">
                <a:cs typeface="Arial" pitchFamily="34" charset="0"/>
              </a:rPr>
              <a:t>.</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3.1 Các dạng dòng chảy (types of lines)</a:t>
            </a:r>
            <a:endParaRPr lang="en-US" sz="3000" b="1" dirty="0" smtClean="0">
              <a:solidFill>
                <a:srgbClr val="0000FF"/>
              </a:solidFill>
              <a:latin typeface="Arial" pitchFamily="34" charset="0"/>
              <a:cs typeface="Arial" pitchFamily="34" charset="0"/>
            </a:endParaRPr>
          </a:p>
        </p:txBody>
      </p:sp>
      <p:pic>
        <p:nvPicPr>
          <p:cNvPr id="4" name="Picture 4" descr="C:\Documents and Settings\dd919\바탕 화면\stream.jpg"/>
          <p:cNvPicPr>
            <a:picLocks noChangeArrowheads="1"/>
          </p:cNvPicPr>
          <p:nvPr/>
        </p:nvPicPr>
        <p:blipFill>
          <a:blip r:embed="rId3" cstate="print">
            <a:grayscl/>
            <a:biLevel thresh="50000"/>
          </a:blip>
          <a:srcRect l="6411" r="8648" b="11905"/>
          <a:stretch>
            <a:fillRect/>
          </a:stretch>
        </p:blipFill>
        <p:spPr bwMode="auto">
          <a:xfrm>
            <a:off x="0" y="609600"/>
            <a:ext cx="4038600" cy="2819400"/>
          </a:xfrm>
          <a:prstGeom prst="rect">
            <a:avLst/>
          </a:prstGeom>
          <a:noFill/>
          <a:ln w="9525">
            <a:noFill/>
            <a:miter lim="800000"/>
            <a:headEnd/>
            <a:tailEnd/>
          </a:ln>
        </p:spPr>
      </p:pic>
      <p:sp>
        <p:nvSpPr>
          <p:cNvPr id="6" name="Rectangle 5"/>
          <p:cNvSpPr/>
          <p:nvPr/>
        </p:nvSpPr>
        <p:spPr>
          <a:xfrm>
            <a:off x="4267200" y="739676"/>
            <a:ext cx="4876800" cy="2308324"/>
          </a:xfrm>
          <a:prstGeom prst="rect">
            <a:avLst/>
          </a:prstGeom>
        </p:spPr>
        <p:txBody>
          <a:bodyPr wrap="square">
            <a:spAutoFit/>
          </a:bodyPr>
          <a:lstStyle/>
          <a:p>
            <a:pPr algn="just"/>
            <a:r>
              <a:rPr lang="vi-VN" altLang="ko-KR" sz="2400" dirty="0" smtClean="0">
                <a:latin typeface="Arial" pitchFamily="34" charset="0"/>
                <a:cs typeface="Arial" pitchFamily="34" charset="0"/>
              </a:rPr>
              <a:t>Khi lưu chất chuyển động trong không gian thì tại mổi điểm thuộc không gian đó đều có các phần tử của lưu chất đi qua với vận tốc V. </a:t>
            </a:r>
          </a:p>
          <a:p>
            <a:pPr algn="just"/>
            <a:r>
              <a:rPr lang="vi-VN" sz="2400" dirty="0" smtClean="0">
                <a:latin typeface="Arial" pitchFamily="34" charset="0"/>
                <a:cs typeface="Arial" pitchFamily="34" charset="0"/>
              </a:rPr>
              <a:t>Vector vận tốc là hàm của không gian và thời gian:</a:t>
            </a:r>
            <a:endParaRPr lang="en-US" sz="2400" dirty="0"/>
          </a:p>
        </p:txBody>
      </p:sp>
      <p:graphicFrame>
        <p:nvGraphicFramePr>
          <p:cNvPr id="7" name="Object 6"/>
          <p:cNvGraphicFramePr>
            <a:graphicFrameLocks noChangeAspect="1"/>
          </p:cNvGraphicFramePr>
          <p:nvPr/>
        </p:nvGraphicFramePr>
        <p:xfrm>
          <a:off x="2813050" y="533400"/>
          <a:ext cx="311150" cy="526562"/>
        </p:xfrm>
        <a:graphic>
          <a:graphicData uri="http://schemas.openxmlformats.org/presentationml/2006/ole">
            <mc:AlternateContent xmlns:mc="http://schemas.openxmlformats.org/markup-compatibility/2006">
              <mc:Choice xmlns:v="urn:schemas-microsoft-com:vml" Requires="v">
                <p:oleObj spid="_x0000_s123051" name="Equation" r:id="rId4" imgW="164880" imgH="279360" progId="Equation.3">
                  <p:embed/>
                </p:oleObj>
              </mc:Choice>
              <mc:Fallback>
                <p:oleObj name="Equation" r:id="rId4" imgW="164880" imgH="27936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3050" y="533400"/>
                        <a:ext cx="311150" cy="52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84" name="Object 4"/>
          <p:cNvGraphicFramePr>
            <a:graphicFrameLocks noChangeAspect="1"/>
          </p:cNvGraphicFramePr>
          <p:nvPr/>
        </p:nvGraphicFramePr>
        <p:xfrm>
          <a:off x="3429000" y="1447800"/>
          <a:ext cx="311150" cy="527050"/>
        </p:xfrm>
        <a:graphic>
          <a:graphicData uri="http://schemas.openxmlformats.org/presentationml/2006/ole">
            <mc:AlternateContent xmlns:mc="http://schemas.openxmlformats.org/markup-compatibility/2006">
              <mc:Choice xmlns:v="urn:schemas-microsoft-com:vml" Requires="v">
                <p:oleObj spid="_x0000_s123052" name="Equation" r:id="rId6" imgW="164880" imgH="279360" progId="Equation.3">
                  <p:embed/>
                </p:oleObj>
              </mc:Choice>
              <mc:Fallback>
                <p:oleObj name="Equation" r:id="rId6" imgW="164880" imgH="27936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1447800"/>
                        <a:ext cx="31115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85" name="Object 5"/>
          <p:cNvGraphicFramePr>
            <a:graphicFrameLocks noChangeAspect="1"/>
          </p:cNvGraphicFramePr>
          <p:nvPr>
            <p:extLst>
              <p:ext uri="{D42A27DB-BD31-4B8C-83A1-F6EECF244321}">
                <p14:modId xmlns:p14="http://schemas.microsoft.com/office/powerpoint/2010/main" val="2489548276"/>
              </p:ext>
            </p:extLst>
          </p:nvPr>
        </p:nvGraphicFramePr>
        <p:xfrm>
          <a:off x="768350" y="3200400"/>
          <a:ext cx="7683500" cy="685800"/>
        </p:xfrm>
        <a:graphic>
          <a:graphicData uri="http://schemas.openxmlformats.org/presentationml/2006/ole">
            <mc:AlternateContent xmlns:mc="http://schemas.openxmlformats.org/markup-compatibility/2006">
              <mc:Choice xmlns:v="urn:schemas-microsoft-com:vml" Requires="v">
                <p:oleObj spid="_x0000_s123053" name="Equation" r:id="rId8" imgW="3416040" imgH="304560" progId="Equation.3">
                  <p:embed/>
                </p:oleObj>
              </mc:Choice>
              <mc:Fallback>
                <p:oleObj name="Equation" r:id="rId8" imgW="3416040" imgH="304560" progId="Equation.3">
                  <p:embed/>
                  <p:pic>
                    <p:nvPicPr>
                      <p:cNvPr id="0" name="Picture 5"/>
                      <p:cNvPicPr>
                        <a:picLocks noChangeAspect="1" noChangeArrowheads="1"/>
                      </p:cNvPicPr>
                      <p:nvPr/>
                    </p:nvPicPr>
                    <p:blipFill>
                      <a:blip r:embed="rId9"/>
                      <a:srcRect/>
                      <a:stretch>
                        <a:fillRect/>
                      </a:stretch>
                    </p:blipFill>
                    <p:spPr bwMode="auto">
                      <a:xfrm>
                        <a:off x="768350" y="3200400"/>
                        <a:ext cx="76835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152400" y="4286071"/>
            <a:ext cx="8991600" cy="1200329"/>
          </a:xfrm>
          <a:prstGeom prst="rect">
            <a:avLst/>
          </a:prstGeom>
        </p:spPr>
        <p:txBody>
          <a:bodyPr wrap="square">
            <a:spAutoFit/>
          </a:bodyPr>
          <a:lstStyle/>
          <a:p>
            <a:pPr>
              <a:buFont typeface="Wingdings" pitchFamily="2" charset="2"/>
              <a:buChar char="q"/>
            </a:pPr>
            <a:r>
              <a:rPr lang="vi-VN" altLang="ko-KR" sz="2400" b="1" dirty="0" smtClean="0">
                <a:solidFill>
                  <a:srgbClr val="009900"/>
                </a:solidFill>
                <a:latin typeface="Arial" pitchFamily="34" charset="0"/>
                <a:cs typeface="Arial" pitchFamily="34" charset="0"/>
              </a:rPr>
              <a:t> Dòng chảy ổn định </a:t>
            </a:r>
            <a:r>
              <a:rPr lang="vi-VN" altLang="ko-KR" sz="2400" dirty="0" smtClean="0">
                <a:latin typeface="Arial" pitchFamily="34" charset="0"/>
                <a:cs typeface="Arial" pitchFamily="34" charset="0"/>
              </a:rPr>
              <a:t>(s</a:t>
            </a:r>
            <a:r>
              <a:rPr lang="en-US" altLang="ko-KR" sz="2400" dirty="0" err="1" smtClean="0">
                <a:latin typeface="Arial" pitchFamily="34" charset="0"/>
                <a:cs typeface="Arial" pitchFamily="34" charset="0"/>
              </a:rPr>
              <a:t>teady</a:t>
            </a:r>
            <a:r>
              <a:rPr lang="en-US" altLang="ko-KR" sz="2400" dirty="0" smtClean="0">
                <a:latin typeface="Arial" pitchFamily="34" charset="0"/>
                <a:cs typeface="Arial" pitchFamily="34" charset="0"/>
              </a:rPr>
              <a:t> flow</a:t>
            </a:r>
            <a:r>
              <a:rPr lang="vi-VN" altLang="ko-KR" sz="2400" dirty="0" smtClean="0">
                <a:latin typeface="Arial" pitchFamily="34" charset="0"/>
                <a:cs typeface="Arial" pitchFamily="34" charset="0"/>
              </a:rPr>
              <a:t>)</a:t>
            </a:r>
            <a:r>
              <a:rPr lang="en-US" altLang="ko-KR" sz="2400" dirty="0" smtClean="0">
                <a:latin typeface="Arial" pitchFamily="34" charset="0"/>
                <a:cs typeface="Arial" pitchFamily="34" charset="0"/>
              </a:rPr>
              <a:t>:</a:t>
            </a:r>
            <a:r>
              <a:rPr lang="vi-VN" altLang="ko-KR" sz="2400" dirty="0" smtClean="0">
                <a:latin typeface="Arial" pitchFamily="34" charset="0"/>
                <a:cs typeface="Arial" pitchFamily="34" charset="0"/>
              </a:rPr>
              <a:t>  </a:t>
            </a:r>
          </a:p>
          <a:p>
            <a:endParaRPr lang="en-US" altLang="ko-KR" sz="2400" dirty="0" smtClean="0">
              <a:latin typeface="Arial" pitchFamily="34" charset="0"/>
              <a:cs typeface="Arial" pitchFamily="34" charset="0"/>
            </a:endParaRPr>
          </a:p>
          <a:p>
            <a:pPr>
              <a:buFont typeface="Wingdings" pitchFamily="2" charset="2"/>
              <a:buChar char="q"/>
            </a:pPr>
            <a:endParaRPr lang="en-US" altLang="ko-KR" sz="2400" dirty="0" smtClean="0">
              <a:latin typeface="Arial" pitchFamily="34" charset="0"/>
              <a:cs typeface="Arial" pitchFamily="34"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608223454"/>
              </p:ext>
            </p:extLst>
          </p:nvPr>
        </p:nvGraphicFramePr>
        <p:xfrm>
          <a:off x="5360988" y="4038600"/>
          <a:ext cx="1984375" cy="962025"/>
        </p:xfrm>
        <a:graphic>
          <a:graphicData uri="http://schemas.openxmlformats.org/presentationml/2006/ole">
            <mc:AlternateContent xmlns:mc="http://schemas.openxmlformats.org/markup-compatibility/2006">
              <mc:Choice xmlns:v="urn:schemas-microsoft-com:vml" Requires="v">
                <p:oleObj spid="_x0000_s123054" name="Equation" r:id="rId10" imgW="812520" imgH="393480" progId="Equation.3">
                  <p:embed/>
                </p:oleObj>
              </mc:Choice>
              <mc:Fallback>
                <p:oleObj name="Equation" r:id="rId10" imgW="812520" imgH="393480" progId="Equation.3">
                  <p:embed/>
                  <p:pic>
                    <p:nvPicPr>
                      <p:cNvPr id="0" name="Picture 6"/>
                      <p:cNvPicPr>
                        <a:picLocks noChangeAspect="1" noChangeArrowheads="1"/>
                      </p:cNvPicPr>
                      <p:nvPr/>
                    </p:nvPicPr>
                    <p:blipFill>
                      <a:blip r:embed="rId11"/>
                      <a:srcRect/>
                      <a:stretch>
                        <a:fillRect/>
                      </a:stretch>
                    </p:blipFill>
                    <p:spPr bwMode="auto">
                      <a:xfrm>
                        <a:off x="5360988" y="4038600"/>
                        <a:ext cx="1984375"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p:nvSpPr>
        <p:spPr>
          <a:xfrm>
            <a:off x="228600" y="5821660"/>
            <a:ext cx="8839200" cy="461665"/>
          </a:xfrm>
          <a:prstGeom prst="rect">
            <a:avLst/>
          </a:prstGeom>
        </p:spPr>
        <p:txBody>
          <a:bodyPr wrap="square">
            <a:spAutoFit/>
          </a:bodyPr>
          <a:lstStyle/>
          <a:p>
            <a:pPr>
              <a:buFont typeface="Wingdings" pitchFamily="2" charset="2"/>
              <a:buChar char="q"/>
            </a:pPr>
            <a:r>
              <a:rPr lang="vi-VN" altLang="ko-KR" sz="2400" b="1" dirty="0" smtClean="0">
                <a:solidFill>
                  <a:srgbClr val="009900"/>
                </a:solidFill>
                <a:latin typeface="Arial" pitchFamily="34" charset="0"/>
                <a:cs typeface="Arial" pitchFamily="34" charset="0"/>
              </a:rPr>
              <a:t> Dòng chảy không ổn định </a:t>
            </a:r>
            <a:r>
              <a:rPr lang="vi-VN" altLang="ko-KR" sz="2400" dirty="0" smtClean="0">
                <a:latin typeface="Arial" pitchFamily="34" charset="0"/>
                <a:cs typeface="Arial" pitchFamily="34" charset="0"/>
              </a:rPr>
              <a:t>(u</a:t>
            </a:r>
            <a:r>
              <a:rPr lang="en-US" altLang="ko-KR" sz="2400" dirty="0" err="1" smtClean="0">
                <a:latin typeface="Arial" pitchFamily="34" charset="0"/>
                <a:cs typeface="Arial" pitchFamily="34" charset="0"/>
              </a:rPr>
              <a:t>nsteady</a:t>
            </a:r>
            <a:r>
              <a:rPr lang="en-US" altLang="ko-KR" sz="2400" dirty="0" smtClean="0">
                <a:latin typeface="Arial" pitchFamily="34" charset="0"/>
                <a:cs typeface="Arial" pitchFamily="34" charset="0"/>
              </a:rPr>
              <a:t> flow</a:t>
            </a:r>
            <a:r>
              <a:rPr lang="vi-VN" altLang="ko-KR" sz="2400" dirty="0" smtClean="0">
                <a:latin typeface="Arial" pitchFamily="34" charset="0"/>
                <a:cs typeface="Arial" pitchFamily="34" charset="0"/>
              </a:rPr>
              <a:t>)</a:t>
            </a:r>
            <a:r>
              <a:rPr lang="en-US" altLang="ko-KR" sz="2400" dirty="0" smtClean="0">
                <a:latin typeface="Arial" pitchFamily="34" charset="0"/>
                <a:cs typeface="Arial" pitchFamily="34" charset="0"/>
              </a:rPr>
              <a:t>:</a:t>
            </a:r>
            <a:r>
              <a:rPr lang="vi-VN" altLang="ko-KR" sz="2400" dirty="0" smtClean="0">
                <a:latin typeface="Arial" pitchFamily="34" charset="0"/>
                <a:cs typeface="Arial" pitchFamily="34" charset="0"/>
              </a:rPr>
              <a:t> </a:t>
            </a:r>
            <a:endParaRPr lang="en-US" sz="2400" dirty="0"/>
          </a:p>
        </p:txBody>
      </p:sp>
      <p:graphicFrame>
        <p:nvGraphicFramePr>
          <p:cNvPr id="122887" name="Object 7"/>
          <p:cNvGraphicFramePr>
            <a:graphicFrameLocks noChangeAspect="1"/>
          </p:cNvGraphicFramePr>
          <p:nvPr>
            <p:extLst>
              <p:ext uri="{D42A27DB-BD31-4B8C-83A1-F6EECF244321}">
                <p14:modId xmlns:p14="http://schemas.microsoft.com/office/powerpoint/2010/main" val="1028724237"/>
              </p:ext>
            </p:extLst>
          </p:nvPr>
        </p:nvGraphicFramePr>
        <p:xfrm>
          <a:off x="6767513" y="5578475"/>
          <a:ext cx="1643062" cy="960438"/>
        </p:xfrm>
        <a:graphic>
          <a:graphicData uri="http://schemas.openxmlformats.org/presentationml/2006/ole">
            <mc:AlternateContent xmlns:mc="http://schemas.openxmlformats.org/markup-compatibility/2006">
              <mc:Choice xmlns:v="urn:schemas-microsoft-com:vml" Requires="v">
                <p:oleObj spid="_x0000_s123055" name="Equation" r:id="rId12" imgW="672840" imgH="393480" progId="Equation.3">
                  <p:embed/>
                </p:oleObj>
              </mc:Choice>
              <mc:Fallback>
                <p:oleObj name="Equation" r:id="rId12" imgW="672840" imgH="393480" progId="Equation.3">
                  <p:embed/>
                  <p:pic>
                    <p:nvPicPr>
                      <p:cNvPr id="0" name="Picture 7"/>
                      <p:cNvPicPr>
                        <a:picLocks noChangeAspect="1" noChangeArrowheads="1"/>
                      </p:cNvPicPr>
                      <p:nvPr/>
                    </p:nvPicPr>
                    <p:blipFill>
                      <a:blip r:embed="rId13"/>
                      <a:srcRect/>
                      <a:stretch>
                        <a:fillRect/>
                      </a:stretch>
                    </p:blipFill>
                    <p:spPr bwMode="auto">
                      <a:xfrm>
                        <a:off x="6767513" y="5578475"/>
                        <a:ext cx="1643062" cy="96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88" name="Object 8"/>
          <p:cNvGraphicFramePr>
            <a:graphicFrameLocks noChangeAspect="1"/>
          </p:cNvGraphicFramePr>
          <p:nvPr>
            <p:extLst>
              <p:ext uri="{D42A27DB-BD31-4B8C-83A1-F6EECF244321}">
                <p14:modId xmlns:p14="http://schemas.microsoft.com/office/powerpoint/2010/main" val="2172156504"/>
              </p:ext>
            </p:extLst>
          </p:nvPr>
        </p:nvGraphicFramePr>
        <p:xfrm>
          <a:off x="995363" y="4800600"/>
          <a:ext cx="6969125" cy="685800"/>
        </p:xfrm>
        <a:graphic>
          <a:graphicData uri="http://schemas.openxmlformats.org/presentationml/2006/ole">
            <mc:AlternateContent xmlns:mc="http://schemas.openxmlformats.org/markup-compatibility/2006">
              <mc:Choice xmlns:v="urn:schemas-microsoft-com:vml" Requires="v">
                <p:oleObj spid="_x0000_s123056" name="Equation" r:id="rId14" imgW="3098520" imgH="304560" progId="Equation.3">
                  <p:embed/>
                </p:oleObj>
              </mc:Choice>
              <mc:Fallback>
                <p:oleObj name="Equation" r:id="rId14" imgW="3098520" imgH="304560" progId="Equation.3">
                  <p:embed/>
                  <p:pic>
                    <p:nvPicPr>
                      <p:cNvPr id="0" name="Picture 8"/>
                      <p:cNvPicPr>
                        <a:picLocks noChangeAspect="1" noChangeArrowheads="1"/>
                      </p:cNvPicPr>
                      <p:nvPr/>
                    </p:nvPicPr>
                    <p:blipFill>
                      <a:blip r:embed="rId15"/>
                      <a:srcRect/>
                      <a:stretch>
                        <a:fillRect/>
                      </a:stretch>
                    </p:blipFill>
                    <p:spPr bwMode="auto">
                      <a:xfrm>
                        <a:off x="995363" y="4800600"/>
                        <a:ext cx="69691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0" y="6324600"/>
            <a:ext cx="6628738" cy="461665"/>
          </a:xfrm>
          <a:prstGeom prst="rect">
            <a:avLst/>
          </a:prstGeom>
        </p:spPr>
        <p:txBody>
          <a:bodyPr wrap="none">
            <a:spAutoFit/>
          </a:bodyPr>
          <a:lstStyle/>
          <a:p>
            <a:r>
              <a:rPr lang="vi-VN" sz="2400" dirty="0" smtClean="0">
                <a:latin typeface="Arial" pitchFamily="34" charset="0"/>
                <a:cs typeface="Arial" pitchFamily="34" charset="0"/>
                <a:sym typeface="Wingdings" pitchFamily="2" charset="2"/>
              </a:rPr>
              <a:t> Phạm vị môn học: chỉ xem xét dòng ổn định.</a:t>
            </a:r>
            <a:endParaRPr lang="en-US" sz="2400" dirty="0"/>
          </a:p>
        </p:txBody>
      </p:sp>
      <p:sp>
        <p:nvSpPr>
          <p:cNvPr id="18" name="Slide Number Placeholder 4"/>
          <p:cNvSpPr>
            <a:spLocks noGrp="1"/>
          </p:cNvSpPr>
          <p:nvPr>
            <p:ph type="sldNum" sz="quarter" idx="12"/>
          </p:nvPr>
        </p:nvSpPr>
        <p:spPr>
          <a:xfrm>
            <a:off x="7010400" y="6477000"/>
            <a:ext cx="2133600" cy="365125"/>
          </a:xfrm>
        </p:spPr>
        <p:txBody>
          <a:bodyPr/>
          <a:lstStyle/>
          <a:p>
            <a:fld id="{9C905762-C891-4585-A291-5CEA996061E6}" type="slidenum">
              <a:rPr lang="en-US" sz="1600" smtClean="0">
                <a:latin typeface="Arial" pitchFamily="34" charset="0"/>
                <a:cs typeface="Arial" pitchFamily="34" charset="0"/>
              </a:rPr>
              <a:pPr/>
              <a:t>2</a:t>
            </a:fld>
            <a:r>
              <a:rPr lang="vi-VN" sz="1600" dirty="0" smtClean="0">
                <a:latin typeface="Arial" pitchFamily="34" charset="0"/>
                <a:cs typeface="Arial" pitchFamily="34" charset="0"/>
              </a:rPr>
              <a:t>/15</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3.2 Dòng chảy ổn định trong ống dẫn </a:t>
            </a:r>
            <a:endParaRPr lang="en-US" sz="3000" b="1" dirty="0" smtClean="0">
              <a:solidFill>
                <a:srgbClr val="0000FF"/>
              </a:solidFill>
              <a:latin typeface="Arial" pitchFamily="34" charset="0"/>
              <a:cs typeface="Arial" pitchFamily="34" charset="0"/>
            </a:endParaRPr>
          </a:p>
        </p:txBody>
      </p:sp>
      <p:sp>
        <p:nvSpPr>
          <p:cNvPr id="6" name="Rectangle 5"/>
          <p:cNvSpPr/>
          <p:nvPr/>
        </p:nvSpPr>
        <p:spPr>
          <a:xfrm>
            <a:off x="0" y="685800"/>
            <a:ext cx="5105400" cy="3046988"/>
          </a:xfrm>
          <a:prstGeom prst="rect">
            <a:avLst/>
          </a:prstGeom>
        </p:spPr>
        <p:txBody>
          <a:bodyPr wrap="square">
            <a:spAutoFit/>
          </a:bodyPr>
          <a:lstStyle/>
          <a:p>
            <a:pPr algn="just">
              <a:buFont typeface="Wingdings" pitchFamily="2" charset="2"/>
              <a:buChar char="q"/>
            </a:pPr>
            <a:r>
              <a:rPr lang="vi-VN" altLang="ko-KR" sz="2400" b="1" dirty="0" smtClean="0">
                <a:solidFill>
                  <a:srgbClr val="009900"/>
                </a:solidFill>
                <a:latin typeface="Arial" pitchFamily="34" charset="0"/>
                <a:cs typeface="Arial" pitchFamily="34" charset="0"/>
              </a:rPr>
              <a:t> Ống dòng </a:t>
            </a:r>
            <a:r>
              <a:rPr lang="vi-VN" altLang="ko-KR" sz="2400" dirty="0" smtClean="0">
                <a:latin typeface="Arial" pitchFamily="34" charset="0"/>
                <a:cs typeface="Arial" pitchFamily="34" charset="0"/>
              </a:rPr>
              <a:t>(streamtube): bó (bundle) của nhiều đường dòng gộp lại giống như dây cáp truyền thông gồm nhiều sợi cáp quang học.</a:t>
            </a:r>
          </a:p>
          <a:p>
            <a:pPr algn="just"/>
            <a:r>
              <a:rPr lang="vi-VN" altLang="ko-KR" sz="2400" dirty="0" smtClean="0">
                <a:latin typeface="Arial" pitchFamily="34" charset="0"/>
                <a:cs typeface="Arial" pitchFamily="34" charset="0"/>
              </a:rPr>
              <a:t>Vì mỗi điểm trong đường dòng là song song với vector vận tốc nên tập hợp các đường dòng tạo thành dòng chảy lưu chất.</a:t>
            </a:r>
          </a:p>
        </p:txBody>
      </p:sp>
      <p:pic>
        <p:nvPicPr>
          <p:cNvPr id="130050" name="Picture 2"/>
          <p:cNvPicPr>
            <a:picLocks noChangeAspect="1" noChangeArrowheads="1"/>
          </p:cNvPicPr>
          <p:nvPr/>
        </p:nvPicPr>
        <p:blipFill>
          <a:blip r:embed="rId2" cstate="print"/>
          <a:srcRect/>
          <a:stretch>
            <a:fillRect/>
          </a:stretch>
        </p:blipFill>
        <p:spPr bwMode="auto">
          <a:xfrm>
            <a:off x="5053608" y="841389"/>
            <a:ext cx="4090392" cy="2435211"/>
          </a:xfrm>
          <a:prstGeom prst="rect">
            <a:avLst/>
          </a:prstGeom>
          <a:noFill/>
          <a:ln w="9525">
            <a:noFill/>
            <a:miter lim="800000"/>
            <a:headEnd/>
            <a:tailEnd/>
          </a:ln>
        </p:spPr>
      </p:pic>
      <p:pic>
        <p:nvPicPr>
          <p:cNvPr id="130051" name="Picture 3"/>
          <p:cNvPicPr>
            <a:picLocks noChangeAspect="1" noChangeArrowheads="1"/>
          </p:cNvPicPr>
          <p:nvPr/>
        </p:nvPicPr>
        <p:blipFill>
          <a:blip r:embed="rId3" cstate="print"/>
          <a:srcRect/>
          <a:stretch>
            <a:fillRect/>
          </a:stretch>
        </p:blipFill>
        <p:spPr bwMode="auto">
          <a:xfrm>
            <a:off x="0" y="3695700"/>
            <a:ext cx="6200775" cy="1866900"/>
          </a:xfrm>
          <a:prstGeom prst="rect">
            <a:avLst/>
          </a:prstGeom>
          <a:noFill/>
          <a:ln w="9525">
            <a:noFill/>
            <a:miter lim="800000"/>
            <a:headEnd/>
            <a:tailEnd/>
          </a:ln>
        </p:spPr>
      </p:pic>
      <p:sp>
        <p:nvSpPr>
          <p:cNvPr id="10" name="Rectangle 9"/>
          <p:cNvSpPr/>
          <p:nvPr/>
        </p:nvSpPr>
        <p:spPr>
          <a:xfrm>
            <a:off x="6172200" y="3962400"/>
            <a:ext cx="2971800" cy="1200329"/>
          </a:xfrm>
          <a:prstGeom prst="rect">
            <a:avLst/>
          </a:prstGeom>
        </p:spPr>
        <p:txBody>
          <a:bodyPr wrap="square">
            <a:spAutoFit/>
          </a:bodyPr>
          <a:lstStyle/>
          <a:p>
            <a:pPr algn="just"/>
            <a:r>
              <a:rPr lang="vi-VN" altLang="ko-KR" sz="2400" dirty="0" smtClean="0">
                <a:latin typeface="Arial" pitchFamily="34" charset="0"/>
                <a:cs typeface="Arial" pitchFamily="34" charset="0"/>
              </a:rPr>
              <a:t>Lưu chất không thể cắt qua đường biên của ống dòng.</a:t>
            </a:r>
            <a:endParaRPr lang="en-US" sz="2400" dirty="0"/>
          </a:p>
        </p:txBody>
      </p:sp>
      <p:sp>
        <p:nvSpPr>
          <p:cNvPr id="11" name="Rectangle 10"/>
          <p:cNvSpPr/>
          <p:nvPr/>
        </p:nvSpPr>
        <p:spPr>
          <a:xfrm>
            <a:off x="0" y="5562600"/>
            <a:ext cx="6705600" cy="1200329"/>
          </a:xfrm>
          <a:prstGeom prst="rect">
            <a:avLst/>
          </a:prstGeom>
        </p:spPr>
        <p:txBody>
          <a:bodyPr wrap="square">
            <a:spAutoFit/>
          </a:bodyPr>
          <a:lstStyle/>
          <a:p>
            <a:pPr algn="just"/>
            <a:r>
              <a:rPr lang="vi-VN" altLang="ko-KR" sz="2400" dirty="0" smtClean="0">
                <a:latin typeface="Arial" pitchFamily="34" charset="0"/>
                <a:cs typeface="Arial" pitchFamily="34" charset="0"/>
              </a:rPr>
              <a:t>Ống dòng của lưu chất không nén có (a) đường kính giảm ứng với dòng chảy hội tụ và </a:t>
            </a:r>
            <a:br>
              <a:rPr lang="vi-VN" altLang="ko-KR" sz="2400" dirty="0" smtClean="0">
                <a:latin typeface="Arial" pitchFamily="34" charset="0"/>
                <a:cs typeface="Arial" pitchFamily="34" charset="0"/>
              </a:rPr>
            </a:br>
            <a:r>
              <a:rPr lang="vi-VN" altLang="ko-KR" sz="2400" dirty="0" smtClean="0">
                <a:latin typeface="Arial" pitchFamily="34" charset="0"/>
                <a:cs typeface="Arial" pitchFamily="34" charset="0"/>
              </a:rPr>
              <a:t>(b) đường kính tăng ứng với dòng phân kỳ.</a:t>
            </a:r>
            <a:endParaRPr lang="en-US" sz="2400" dirty="0"/>
          </a:p>
        </p:txBody>
      </p:sp>
      <p:sp>
        <p:nvSpPr>
          <p:cNvPr id="9" name="Slide Number Placeholder 4"/>
          <p:cNvSpPr>
            <a:spLocks noGrp="1"/>
          </p:cNvSpPr>
          <p:nvPr>
            <p:ph type="sldNum" sz="quarter" idx="12"/>
          </p:nvPr>
        </p:nvSpPr>
        <p:spPr>
          <a:xfrm>
            <a:off x="7010400" y="6477000"/>
            <a:ext cx="2133600" cy="365125"/>
          </a:xfrm>
        </p:spPr>
        <p:txBody>
          <a:bodyPr/>
          <a:lstStyle/>
          <a:p>
            <a:fld id="{9C905762-C891-4585-A291-5CEA996061E6}" type="slidenum">
              <a:rPr lang="en-US" sz="1600" smtClean="0">
                <a:latin typeface="Arial" pitchFamily="34" charset="0"/>
                <a:cs typeface="Arial" pitchFamily="34" charset="0"/>
              </a:rPr>
              <a:pPr/>
              <a:t>3</a:t>
            </a:fld>
            <a:r>
              <a:rPr lang="vi-VN" sz="1600" dirty="0" smtClean="0">
                <a:latin typeface="Arial" pitchFamily="34" charset="0"/>
                <a:cs typeface="Arial" pitchFamily="34" charset="0"/>
              </a:rPr>
              <a:t>/15</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7276"/>
            <a:ext cx="4724400" cy="2677656"/>
          </a:xfrm>
          <a:prstGeom prst="rect">
            <a:avLst/>
          </a:prstGeom>
        </p:spPr>
        <p:txBody>
          <a:bodyPr wrap="square">
            <a:spAutoFit/>
          </a:bodyPr>
          <a:lstStyle/>
          <a:p>
            <a:pPr algn="just">
              <a:buFont typeface="Wingdings" pitchFamily="2" charset="2"/>
              <a:buChar char="q"/>
            </a:pPr>
            <a:r>
              <a:rPr lang="vi-VN" altLang="ko-KR" sz="2400" b="1" dirty="0" smtClean="0">
                <a:solidFill>
                  <a:srgbClr val="009900"/>
                </a:solidFill>
                <a:latin typeface="Arial" pitchFamily="34" charset="0"/>
                <a:cs typeface="Arial" pitchFamily="34" charset="0"/>
              </a:rPr>
              <a:t> Quỹ đạo dòng </a:t>
            </a:r>
            <a:r>
              <a:rPr lang="vi-VN" altLang="ko-KR" sz="2400" dirty="0" smtClean="0">
                <a:latin typeface="Arial" pitchFamily="34" charset="0"/>
                <a:cs typeface="Arial" pitchFamily="34" charset="0"/>
              </a:rPr>
              <a:t>(pathline): đường cong được tạo nên bởi các phần tử lưu chất riêng rẽ mà tiếp tuyến tại mỗi điểm của nó trong các khoảng thời gian liên tiếp là vector vận tốc của mỗi phần tử.</a:t>
            </a:r>
          </a:p>
        </p:txBody>
      </p:sp>
      <p:pic>
        <p:nvPicPr>
          <p:cNvPr id="131082" name="Picture 10"/>
          <p:cNvPicPr>
            <a:picLocks noChangeAspect="1" noChangeArrowheads="1"/>
          </p:cNvPicPr>
          <p:nvPr/>
        </p:nvPicPr>
        <p:blipFill>
          <a:blip r:embed="rId2" cstate="print"/>
          <a:srcRect/>
          <a:stretch>
            <a:fillRect/>
          </a:stretch>
        </p:blipFill>
        <p:spPr bwMode="auto">
          <a:xfrm>
            <a:off x="4720449" y="609600"/>
            <a:ext cx="4423551" cy="2590800"/>
          </a:xfrm>
          <a:prstGeom prst="rect">
            <a:avLst/>
          </a:prstGeom>
          <a:noFill/>
          <a:ln w="9525">
            <a:noFill/>
            <a:miter lim="800000"/>
            <a:headEnd/>
            <a:tailEnd/>
          </a:ln>
        </p:spPr>
      </p:pic>
      <p:pic>
        <p:nvPicPr>
          <p:cNvPr id="131083" name="Picture 11"/>
          <p:cNvPicPr>
            <a:picLocks noChangeAspect="1" noChangeArrowheads="1"/>
          </p:cNvPicPr>
          <p:nvPr/>
        </p:nvPicPr>
        <p:blipFill>
          <a:blip r:embed="rId3" cstate="print"/>
          <a:srcRect/>
          <a:stretch>
            <a:fillRect/>
          </a:stretch>
        </p:blipFill>
        <p:spPr bwMode="auto">
          <a:xfrm>
            <a:off x="228600" y="3286138"/>
            <a:ext cx="8686800" cy="2276462"/>
          </a:xfrm>
          <a:prstGeom prst="rect">
            <a:avLst/>
          </a:prstGeom>
          <a:noFill/>
          <a:ln w="9525">
            <a:noFill/>
            <a:miter lim="800000"/>
            <a:headEnd/>
            <a:tailEnd/>
          </a:ln>
        </p:spPr>
      </p:pic>
      <p:sp>
        <p:nvSpPr>
          <p:cNvPr id="7" name="Rectangle 6"/>
          <p:cNvSpPr/>
          <p:nvPr/>
        </p:nvSpPr>
        <p:spPr>
          <a:xfrm>
            <a:off x="0" y="5613737"/>
            <a:ext cx="9144000" cy="1015663"/>
          </a:xfrm>
          <a:prstGeom prst="rect">
            <a:avLst/>
          </a:prstGeom>
        </p:spPr>
        <p:txBody>
          <a:bodyPr wrap="square">
            <a:spAutoFit/>
          </a:bodyPr>
          <a:lstStyle/>
          <a:p>
            <a:pPr algn="just"/>
            <a:r>
              <a:rPr lang="vi-VN" altLang="ko-KR" sz="2000" dirty="0" smtClean="0">
                <a:latin typeface="Arial" pitchFamily="34" charset="0"/>
                <a:cs typeface="Arial" pitchFamily="34" charset="0"/>
              </a:rPr>
              <a:t>Hình: Quỹ đạo dòng của những phần tử chuyển động lơ lửng trong nước được chụp bởi kỹ thuật lộ sáng lâu (time-exposure); các đợt sóng truyền ngang và mỗi phần tử di chuyển trong một quỹ đạo ê-líp suốt khoảng một chu kỳ sóng.</a:t>
            </a:r>
            <a:endParaRPr lang="en-US" sz="2000" dirty="0"/>
          </a:p>
        </p:txBody>
      </p:sp>
      <p:sp>
        <p:nvSpPr>
          <p:cNvPr id="9" name="Rectangle 8"/>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3.2 Dòng chảy ổn định trong ống dẫn </a:t>
            </a:r>
            <a:endParaRPr lang="en-US" sz="3000" b="1" dirty="0" smtClean="0">
              <a:solidFill>
                <a:srgbClr val="0000FF"/>
              </a:solidFill>
              <a:latin typeface="Arial" pitchFamily="34" charset="0"/>
              <a:cs typeface="Arial" pitchFamily="34" charset="0"/>
            </a:endParaRPr>
          </a:p>
        </p:txBody>
      </p:sp>
      <p:sp>
        <p:nvSpPr>
          <p:cNvPr id="10" name="Slide Number Placeholder 4"/>
          <p:cNvSpPr>
            <a:spLocks noGrp="1"/>
          </p:cNvSpPr>
          <p:nvPr>
            <p:ph type="sldNum" sz="quarter" idx="12"/>
          </p:nvPr>
        </p:nvSpPr>
        <p:spPr>
          <a:xfrm>
            <a:off x="7010400" y="6477000"/>
            <a:ext cx="2133600" cy="365125"/>
          </a:xfrm>
        </p:spPr>
        <p:txBody>
          <a:bodyPr/>
          <a:lstStyle/>
          <a:p>
            <a:fld id="{9C905762-C891-4585-A291-5CEA996061E6}" type="slidenum">
              <a:rPr lang="en-US" sz="1600" smtClean="0">
                <a:latin typeface="Arial" pitchFamily="34" charset="0"/>
                <a:cs typeface="Arial" pitchFamily="34" charset="0"/>
              </a:rPr>
              <a:pPr/>
              <a:t>4</a:t>
            </a:fld>
            <a:r>
              <a:rPr lang="vi-VN" sz="1600" dirty="0" smtClean="0">
                <a:latin typeface="Arial" pitchFamily="34" charset="0"/>
                <a:cs typeface="Arial" pitchFamily="34" charset="0"/>
              </a:rPr>
              <a:t>/15</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33400"/>
            <a:ext cx="9144000" cy="1200329"/>
          </a:xfrm>
          <a:prstGeom prst="rect">
            <a:avLst/>
          </a:prstGeom>
        </p:spPr>
        <p:txBody>
          <a:bodyPr wrap="square">
            <a:spAutoFit/>
          </a:bodyPr>
          <a:lstStyle/>
          <a:p>
            <a:pPr algn="just">
              <a:buFont typeface="Wingdings" pitchFamily="2" charset="2"/>
              <a:buChar char="q"/>
            </a:pPr>
            <a:r>
              <a:rPr lang="vi-VN" altLang="ko-KR" sz="2400" b="1" dirty="0" smtClean="0">
                <a:solidFill>
                  <a:srgbClr val="009900"/>
                </a:solidFill>
                <a:latin typeface="Arial" pitchFamily="34" charset="0"/>
                <a:cs typeface="Arial" pitchFamily="34" charset="0"/>
              </a:rPr>
              <a:t> Đường vân </a:t>
            </a:r>
            <a:r>
              <a:rPr lang="vi-VN" altLang="ko-KR" sz="2400" dirty="0" smtClean="0">
                <a:latin typeface="Arial" pitchFamily="34" charset="0"/>
                <a:cs typeface="Arial" pitchFamily="34" charset="0"/>
              </a:rPr>
              <a:t>(streakline): quỹ đạo của các phần tử lưu chất mà những phần tử này đã tuần tự truyền qua một điểm trong dòng chảy.</a:t>
            </a:r>
          </a:p>
        </p:txBody>
      </p:sp>
      <p:grpSp>
        <p:nvGrpSpPr>
          <p:cNvPr id="13" name="Group 12"/>
          <p:cNvGrpSpPr/>
          <p:nvPr/>
        </p:nvGrpSpPr>
        <p:grpSpPr>
          <a:xfrm>
            <a:off x="0" y="1690255"/>
            <a:ext cx="4038600" cy="4037470"/>
            <a:chOff x="0" y="1690255"/>
            <a:chExt cx="4038600" cy="4037470"/>
          </a:xfrm>
        </p:grpSpPr>
        <p:pic>
          <p:nvPicPr>
            <p:cNvPr id="139265" name="Picture 1"/>
            <p:cNvPicPr>
              <a:picLocks noChangeAspect="1" noChangeArrowheads="1"/>
            </p:cNvPicPr>
            <p:nvPr/>
          </p:nvPicPr>
          <p:blipFill>
            <a:blip r:embed="rId2" cstate="print"/>
            <a:srcRect/>
            <a:stretch>
              <a:fillRect/>
            </a:stretch>
          </p:blipFill>
          <p:spPr bwMode="auto">
            <a:xfrm>
              <a:off x="0" y="1752600"/>
              <a:ext cx="4038600" cy="3975125"/>
            </a:xfrm>
            <a:prstGeom prst="rect">
              <a:avLst/>
            </a:prstGeom>
            <a:noFill/>
            <a:ln w="9525">
              <a:noFill/>
              <a:miter lim="800000"/>
              <a:headEnd/>
              <a:tailEnd/>
            </a:ln>
          </p:spPr>
        </p:pic>
        <p:sp>
          <p:nvSpPr>
            <p:cNvPr id="7" name="Rectangle 6"/>
            <p:cNvSpPr/>
            <p:nvPr/>
          </p:nvSpPr>
          <p:spPr>
            <a:xfrm>
              <a:off x="117760" y="1690255"/>
              <a:ext cx="1774845" cy="307777"/>
            </a:xfrm>
            <a:prstGeom prst="rect">
              <a:avLst/>
            </a:prstGeom>
          </p:spPr>
          <p:txBody>
            <a:bodyPr wrap="none">
              <a:spAutoFit/>
            </a:bodyPr>
            <a:lstStyle/>
            <a:p>
              <a:r>
                <a:rPr lang="vi-VN" altLang="ko-KR" sz="1400" b="1" dirty="0" smtClean="0">
                  <a:latin typeface="Arial" pitchFamily="34" charset="0"/>
                  <a:cs typeface="Arial" pitchFamily="34" charset="0"/>
                </a:rPr>
                <a:t>Chất màu hay khói</a:t>
              </a:r>
              <a:endParaRPr lang="en-US" sz="1400" b="1" dirty="0"/>
            </a:p>
          </p:txBody>
        </p:sp>
        <p:sp>
          <p:nvSpPr>
            <p:cNvPr id="8" name="Rectangle 7"/>
            <p:cNvSpPr/>
            <p:nvPr/>
          </p:nvSpPr>
          <p:spPr>
            <a:xfrm>
              <a:off x="706580" y="2168235"/>
              <a:ext cx="2618024" cy="307777"/>
            </a:xfrm>
            <a:prstGeom prst="rect">
              <a:avLst/>
            </a:prstGeom>
          </p:spPr>
          <p:txBody>
            <a:bodyPr wrap="none">
              <a:spAutoFit/>
            </a:bodyPr>
            <a:lstStyle/>
            <a:p>
              <a:r>
                <a:rPr lang="vi-VN" altLang="ko-KR" sz="1400" b="1" dirty="0" smtClean="0">
                  <a:latin typeface="Arial" pitchFamily="34" charset="0"/>
                  <a:cs typeface="Arial" pitchFamily="34" charset="0"/>
                </a:rPr>
                <a:t>Phần tử lưu chất được phun</a:t>
              </a:r>
              <a:endParaRPr lang="en-US" sz="1400" b="1" dirty="0"/>
            </a:p>
          </p:txBody>
        </p:sp>
        <p:sp>
          <p:nvSpPr>
            <p:cNvPr id="9" name="Rectangle 8"/>
            <p:cNvSpPr/>
            <p:nvPr/>
          </p:nvSpPr>
          <p:spPr>
            <a:xfrm>
              <a:off x="1690255" y="2611580"/>
              <a:ext cx="1148071" cy="307777"/>
            </a:xfrm>
            <a:prstGeom prst="rect">
              <a:avLst/>
            </a:prstGeom>
          </p:spPr>
          <p:txBody>
            <a:bodyPr wrap="none">
              <a:spAutoFit/>
            </a:bodyPr>
            <a:lstStyle/>
            <a:p>
              <a:r>
                <a:rPr lang="vi-VN" sz="1400" b="1" dirty="0" smtClean="0">
                  <a:latin typeface="Arial" pitchFamily="34" charset="0"/>
                  <a:cs typeface="Arial" pitchFamily="34" charset="0"/>
                </a:rPr>
                <a:t>Đường vân</a:t>
              </a:r>
              <a:endParaRPr lang="en-US" sz="1400" b="1" dirty="0"/>
            </a:p>
          </p:txBody>
        </p:sp>
      </p:grpSp>
      <p:sp>
        <p:nvSpPr>
          <p:cNvPr id="11" name="Rectangle 10"/>
          <p:cNvSpPr/>
          <p:nvPr/>
        </p:nvSpPr>
        <p:spPr>
          <a:xfrm>
            <a:off x="0" y="5576126"/>
            <a:ext cx="5257800" cy="1323439"/>
          </a:xfrm>
          <a:prstGeom prst="rect">
            <a:avLst/>
          </a:prstGeom>
        </p:spPr>
        <p:txBody>
          <a:bodyPr wrap="square">
            <a:spAutoFit/>
          </a:bodyPr>
          <a:lstStyle/>
          <a:p>
            <a:pPr algn="just"/>
            <a:r>
              <a:rPr lang="vi-VN" altLang="ko-KR" sz="2000" dirty="0" smtClean="0">
                <a:latin typeface="Arial" pitchFamily="34" charset="0"/>
                <a:cs typeface="Arial" pitchFamily="34" charset="0"/>
              </a:rPr>
              <a:t>Hình: Đường vân được tạo bởi liên tục phun chất màu hay khói từ một điểm trong dòng chảy. Các phần tử đánh dấu được gắn số theo thứ tự phun ra. </a:t>
            </a:r>
            <a:endParaRPr lang="en-US" sz="2000" dirty="0"/>
          </a:p>
        </p:txBody>
      </p:sp>
      <p:pic>
        <p:nvPicPr>
          <p:cNvPr id="139266" name="Picture 2"/>
          <p:cNvPicPr>
            <a:picLocks noChangeAspect="1" noChangeArrowheads="1"/>
          </p:cNvPicPr>
          <p:nvPr/>
        </p:nvPicPr>
        <p:blipFill>
          <a:blip r:embed="rId3" cstate="print"/>
          <a:srcRect/>
          <a:stretch>
            <a:fillRect/>
          </a:stretch>
        </p:blipFill>
        <p:spPr bwMode="auto">
          <a:xfrm>
            <a:off x="4114800" y="1600200"/>
            <a:ext cx="4953000" cy="2407158"/>
          </a:xfrm>
          <a:prstGeom prst="rect">
            <a:avLst/>
          </a:prstGeom>
          <a:noFill/>
          <a:ln w="9525">
            <a:noFill/>
            <a:miter lim="800000"/>
            <a:headEnd/>
            <a:tailEnd/>
          </a:ln>
        </p:spPr>
      </p:pic>
      <p:sp>
        <p:nvSpPr>
          <p:cNvPr id="12" name="Rectangle 11"/>
          <p:cNvSpPr/>
          <p:nvPr/>
        </p:nvSpPr>
        <p:spPr>
          <a:xfrm>
            <a:off x="4114800" y="3962400"/>
            <a:ext cx="5029200" cy="1323439"/>
          </a:xfrm>
          <a:prstGeom prst="rect">
            <a:avLst/>
          </a:prstGeom>
        </p:spPr>
        <p:txBody>
          <a:bodyPr wrap="square">
            <a:spAutoFit/>
          </a:bodyPr>
          <a:lstStyle/>
          <a:p>
            <a:pPr algn="just"/>
            <a:r>
              <a:rPr lang="vi-VN" altLang="ko-KR" sz="2000" dirty="0" smtClean="0">
                <a:latin typeface="Arial" pitchFamily="34" charset="0"/>
                <a:cs typeface="Arial" pitchFamily="34" charset="0"/>
              </a:rPr>
              <a:t>Hình: Ảnh chụp những đường vân được tạo bởi chất lỏng màu ngược dòng chảy; vì dòng ổn định nên các đường vân trùng với các đường dòng và quỹ đạo dòng. </a:t>
            </a:r>
            <a:endParaRPr lang="en-US" sz="2000" dirty="0"/>
          </a:p>
        </p:txBody>
      </p:sp>
      <p:sp>
        <p:nvSpPr>
          <p:cNvPr id="15" name="Rectangle 14"/>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3.2 Dòng chảy ổn định trong ống dẫn </a:t>
            </a:r>
            <a:endParaRPr lang="en-US" sz="3000" b="1" dirty="0" smtClean="0">
              <a:solidFill>
                <a:srgbClr val="0000FF"/>
              </a:solidFill>
              <a:latin typeface="Arial" pitchFamily="34" charset="0"/>
              <a:cs typeface="Arial" pitchFamily="34" charset="0"/>
            </a:endParaRPr>
          </a:p>
        </p:txBody>
      </p:sp>
      <p:sp>
        <p:nvSpPr>
          <p:cNvPr id="16" name="Slide Number Placeholder 4"/>
          <p:cNvSpPr>
            <a:spLocks noGrp="1"/>
          </p:cNvSpPr>
          <p:nvPr>
            <p:ph type="sldNum" sz="quarter" idx="12"/>
          </p:nvPr>
        </p:nvSpPr>
        <p:spPr>
          <a:xfrm>
            <a:off x="7010400" y="6477000"/>
            <a:ext cx="2133600" cy="365125"/>
          </a:xfrm>
        </p:spPr>
        <p:txBody>
          <a:bodyPr/>
          <a:lstStyle/>
          <a:p>
            <a:fld id="{9C905762-C891-4585-A291-5CEA996061E6}" type="slidenum">
              <a:rPr lang="en-US" sz="1600" smtClean="0">
                <a:latin typeface="Arial" pitchFamily="34" charset="0"/>
                <a:cs typeface="Arial" pitchFamily="34" charset="0"/>
              </a:rPr>
              <a:pPr/>
              <a:t>5</a:t>
            </a:fld>
            <a:r>
              <a:rPr lang="vi-VN" sz="1600" dirty="0" smtClean="0">
                <a:latin typeface="Arial" pitchFamily="34" charset="0"/>
                <a:cs typeface="Arial" pitchFamily="34" charset="0"/>
              </a:rPr>
              <a:t>/15</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7200"/>
            <a:ext cx="9144000" cy="3046988"/>
          </a:xfrm>
          <a:prstGeom prst="rect">
            <a:avLst/>
          </a:prstGeom>
        </p:spPr>
        <p:txBody>
          <a:bodyPr wrap="square">
            <a:spAutoFit/>
          </a:bodyPr>
          <a:lstStyle/>
          <a:p>
            <a:pPr algn="just"/>
            <a:r>
              <a:rPr lang="vi-VN" altLang="ko-KR" sz="2400" b="1" dirty="0" smtClean="0">
                <a:solidFill>
                  <a:srgbClr val="009900"/>
                </a:solidFill>
                <a:latin typeface="Arial" pitchFamily="34" charset="0"/>
                <a:cs typeface="Arial" pitchFamily="34" charset="0"/>
              </a:rPr>
              <a:t>Đặc trưng</a:t>
            </a:r>
          </a:p>
          <a:p>
            <a:pPr algn="just">
              <a:buFont typeface="Wingdings" pitchFamily="2" charset="2"/>
              <a:buChar char="Ø"/>
            </a:pPr>
            <a:r>
              <a:rPr lang="vi-VN" altLang="ko-KR" sz="2400" dirty="0" smtClean="0">
                <a:latin typeface="Arial" pitchFamily="34" charset="0"/>
                <a:cs typeface="Arial" pitchFamily="34" charset="0"/>
              </a:rPr>
              <a:t> Trong dòng chảy ổn định thì trường vận tốc (velocity field) là ổn định nên các phần tử lưu chất riêng rẽ sẽ chuyển động theo các đường dòng. Vì thế đối với dòng chảy ổn định thì các đường dòng, quỹ đạo dòng và đường vân là trùng nhau.</a:t>
            </a:r>
          </a:p>
          <a:p>
            <a:pPr algn="just">
              <a:buFont typeface="Wingdings" pitchFamily="2" charset="2"/>
              <a:buChar char="Ø"/>
            </a:pPr>
            <a:r>
              <a:rPr lang="vi-VN" altLang="ko-KR" sz="2400" dirty="0" smtClean="0">
                <a:latin typeface="Arial" pitchFamily="34" charset="0"/>
                <a:cs typeface="Arial" pitchFamily="34" charset="0"/>
              </a:rPr>
              <a:t> Gia tốc: đối với những phần tử lưu chất chuyển động theo quỹ đạo thẳng (straight path) thì thành phần gia tốc pháp tuyến, </a:t>
            </a:r>
            <a:br>
              <a:rPr lang="vi-VN" altLang="ko-KR" sz="2400" dirty="0" smtClean="0">
                <a:latin typeface="Arial" pitchFamily="34" charset="0"/>
                <a:cs typeface="Arial" pitchFamily="34" charset="0"/>
              </a:rPr>
            </a:br>
            <a:r>
              <a:rPr lang="vi-VN" altLang="ko-KR" sz="2400" dirty="0" smtClean="0">
                <a:latin typeface="Arial" pitchFamily="34" charset="0"/>
                <a:cs typeface="Arial" pitchFamily="34" charset="0"/>
              </a:rPr>
              <a:t>a</a:t>
            </a:r>
            <a:r>
              <a:rPr lang="vi-VN" altLang="ko-KR" sz="2400" baseline="-25000" dirty="0" smtClean="0">
                <a:latin typeface="Arial" pitchFamily="34" charset="0"/>
                <a:cs typeface="Arial" pitchFamily="34" charset="0"/>
              </a:rPr>
              <a:t>n</a:t>
            </a:r>
            <a:r>
              <a:rPr lang="vi-VN" altLang="ko-KR" sz="2400" dirty="0" smtClean="0">
                <a:latin typeface="Arial" pitchFamily="34" charset="0"/>
                <a:cs typeface="Arial" pitchFamily="34" charset="0"/>
              </a:rPr>
              <a:t> = </a:t>
            </a:r>
            <a:r>
              <a:rPr lang="en-US" altLang="ko-KR" sz="2400" dirty="0" smtClean="0">
                <a:latin typeface="VNI-Diudang" pitchFamily="2" charset="0"/>
                <a:cs typeface="Arial" pitchFamily="34" charset="0"/>
              </a:rPr>
              <a:t>v</a:t>
            </a:r>
            <a:r>
              <a:rPr lang="vi-VN" altLang="ko-KR" sz="2400" baseline="30000" dirty="0" smtClean="0">
                <a:latin typeface="Arial" pitchFamily="34" charset="0"/>
                <a:cs typeface="Arial" pitchFamily="34" charset="0"/>
              </a:rPr>
              <a:t>2</a:t>
            </a:r>
            <a:r>
              <a:rPr lang="vi-VN" altLang="ko-KR" sz="2400" dirty="0" smtClean="0">
                <a:latin typeface="Arial" pitchFamily="34" charset="0"/>
                <a:cs typeface="Arial" pitchFamily="34" charset="0"/>
              </a:rPr>
              <a:t>/R = 0 vì R </a:t>
            </a:r>
            <a:r>
              <a:rPr lang="vi-VN" altLang="ko-KR" sz="2400" dirty="0" smtClean="0">
                <a:latin typeface="Arial" pitchFamily="34" charset="0"/>
                <a:cs typeface="Arial" pitchFamily="34" charset="0"/>
                <a:sym typeface="Symbol"/>
              </a:rPr>
              <a:t> </a:t>
            </a:r>
            <a:endParaRPr lang="vi-VN" altLang="ko-KR" sz="2400" dirty="0" smtClean="0">
              <a:latin typeface="Arial" pitchFamily="34" charset="0"/>
              <a:cs typeface="Arial" pitchFamily="34" charset="0"/>
            </a:endParaRPr>
          </a:p>
        </p:txBody>
      </p:sp>
      <p:sp>
        <p:nvSpPr>
          <p:cNvPr id="5" name="Rectangle 4"/>
          <p:cNvSpPr/>
          <p:nvPr/>
        </p:nvSpPr>
        <p:spPr>
          <a:xfrm>
            <a:off x="0" y="-762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3.2 Dòng chảy ổn định trong ống dẫn </a:t>
            </a:r>
            <a:endParaRPr lang="en-US" sz="3000" b="1" dirty="0" smtClean="0">
              <a:solidFill>
                <a:srgbClr val="0000FF"/>
              </a:solidFill>
              <a:latin typeface="Arial" pitchFamily="34" charset="0"/>
              <a:cs typeface="Arial"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753751609"/>
              </p:ext>
            </p:extLst>
          </p:nvPr>
        </p:nvGraphicFramePr>
        <p:xfrm>
          <a:off x="225425" y="3370263"/>
          <a:ext cx="4195763" cy="3549650"/>
        </p:xfrm>
        <a:graphic>
          <a:graphicData uri="http://schemas.openxmlformats.org/presentationml/2006/ole">
            <mc:AlternateContent xmlns:mc="http://schemas.openxmlformats.org/markup-compatibility/2006">
              <mc:Choice xmlns:v="urn:schemas-microsoft-com:vml" Requires="v">
                <p:oleObj spid="_x0000_s130079" name="Equation" r:id="rId3" imgW="2234880" imgH="1892160" progId="Equation.3">
                  <p:embed/>
                </p:oleObj>
              </mc:Choice>
              <mc:Fallback>
                <p:oleObj name="Equation" r:id="rId3" imgW="2234880" imgH="1892160" progId="Equation.3">
                  <p:embed/>
                  <p:pic>
                    <p:nvPicPr>
                      <p:cNvPr id="0" name="Picture 3"/>
                      <p:cNvPicPr>
                        <a:picLocks noChangeAspect="1" noChangeArrowheads="1"/>
                      </p:cNvPicPr>
                      <p:nvPr/>
                    </p:nvPicPr>
                    <p:blipFill>
                      <a:blip r:embed="rId4"/>
                      <a:srcRect/>
                      <a:stretch>
                        <a:fillRect/>
                      </a:stretch>
                    </p:blipFill>
                    <p:spPr bwMode="auto">
                      <a:xfrm>
                        <a:off x="225425" y="3370263"/>
                        <a:ext cx="4195763" cy="354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0052" name="Picture 4"/>
          <p:cNvPicPr>
            <a:picLocks noChangeAspect="1" noChangeArrowheads="1"/>
          </p:cNvPicPr>
          <p:nvPr/>
        </p:nvPicPr>
        <p:blipFill>
          <a:blip r:embed="rId5" cstate="print"/>
          <a:srcRect b="7692"/>
          <a:stretch>
            <a:fillRect/>
          </a:stretch>
        </p:blipFill>
        <p:spPr bwMode="auto">
          <a:xfrm>
            <a:off x="4738255" y="3200400"/>
            <a:ext cx="4379495" cy="1828800"/>
          </a:xfrm>
          <a:prstGeom prst="rect">
            <a:avLst/>
          </a:prstGeom>
          <a:noFill/>
          <a:ln w="9525">
            <a:noFill/>
            <a:miter lim="800000"/>
            <a:headEnd/>
            <a:tailEnd/>
          </a:ln>
        </p:spPr>
      </p:pic>
      <p:sp>
        <p:nvSpPr>
          <p:cNvPr id="9" name="Rectangle 8"/>
          <p:cNvSpPr/>
          <p:nvPr/>
        </p:nvSpPr>
        <p:spPr>
          <a:xfrm>
            <a:off x="4759035" y="4987640"/>
            <a:ext cx="4495800" cy="1938992"/>
          </a:xfrm>
          <a:prstGeom prst="rect">
            <a:avLst/>
          </a:prstGeom>
        </p:spPr>
        <p:txBody>
          <a:bodyPr wrap="square">
            <a:spAutoFit/>
          </a:bodyPr>
          <a:lstStyle/>
          <a:p>
            <a:pPr algn="just"/>
            <a:r>
              <a:rPr lang="vi-VN" altLang="ko-KR" sz="2400" dirty="0" smtClean="0">
                <a:solidFill>
                  <a:srgbClr val="0070C0"/>
                </a:solidFill>
                <a:latin typeface="Arial" pitchFamily="34" charset="0"/>
                <a:cs typeface="Arial" pitchFamily="34" charset="0"/>
              </a:rPr>
              <a:t>Trong dòng chảy ổn định, lưu chất không gia tốc theo thời gian ở một điểm cố định nhưng gia tốc theo không gian vì vận tốc thay đổi theo vị trí.</a:t>
            </a:r>
          </a:p>
        </p:txBody>
      </p:sp>
      <p:sp>
        <p:nvSpPr>
          <p:cNvPr id="10" name="Slide Number Placeholder 4"/>
          <p:cNvSpPr>
            <a:spLocks noGrp="1"/>
          </p:cNvSpPr>
          <p:nvPr>
            <p:ph type="sldNum" sz="quarter" idx="12"/>
          </p:nvPr>
        </p:nvSpPr>
        <p:spPr>
          <a:xfrm>
            <a:off x="7010400" y="6477000"/>
            <a:ext cx="2133600" cy="365125"/>
          </a:xfrm>
        </p:spPr>
        <p:txBody>
          <a:bodyPr/>
          <a:lstStyle/>
          <a:p>
            <a:fld id="{9C905762-C891-4585-A291-5CEA996061E6}" type="slidenum">
              <a:rPr lang="en-US" sz="1600" smtClean="0">
                <a:latin typeface="Arial" pitchFamily="34" charset="0"/>
                <a:cs typeface="Arial" pitchFamily="34" charset="0"/>
              </a:rPr>
              <a:pPr/>
              <a:t>6</a:t>
            </a:fld>
            <a:r>
              <a:rPr lang="vi-VN" sz="1600" dirty="0" smtClean="0">
                <a:latin typeface="Arial" pitchFamily="34" charset="0"/>
                <a:cs typeface="Arial" pitchFamily="34" charset="0"/>
              </a:rPr>
              <a:t>/15</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16803"/>
            <a:ext cx="9144000" cy="830997"/>
          </a:xfrm>
          <a:prstGeom prst="rect">
            <a:avLst/>
          </a:prstGeom>
        </p:spPr>
        <p:txBody>
          <a:bodyPr wrap="square">
            <a:spAutoFit/>
          </a:bodyPr>
          <a:lstStyle/>
          <a:p>
            <a:pPr algn="just"/>
            <a:r>
              <a:rPr lang="vi-VN" altLang="ko-KR" sz="2400" b="1" dirty="0" smtClean="0">
                <a:solidFill>
                  <a:srgbClr val="009900"/>
                </a:solidFill>
                <a:latin typeface="Arial" pitchFamily="34" charset="0"/>
                <a:cs typeface="Arial" pitchFamily="34" charset="0"/>
              </a:rPr>
              <a:t>Đặc trưng</a:t>
            </a:r>
          </a:p>
          <a:p>
            <a:pPr algn="just">
              <a:buFont typeface="Wingdings" pitchFamily="2" charset="2"/>
              <a:buChar char="Ø"/>
            </a:pPr>
            <a:r>
              <a:rPr lang="vi-VN" altLang="ko-KR" sz="2400" dirty="0" smtClean="0">
                <a:latin typeface="Arial" pitchFamily="34" charset="0"/>
                <a:cs typeface="Arial" pitchFamily="34" charset="0"/>
              </a:rPr>
              <a:t> Phương trình đường dòng:</a:t>
            </a:r>
          </a:p>
        </p:txBody>
      </p:sp>
      <p:sp>
        <p:nvSpPr>
          <p:cNvPr id="5" name="Rectangle 4"/>
          <p:cNvSpPr/>
          <p:nvPr/>
        </p:nvSpPr>
        <p:spPr>
          <a:xfrm>
            <a:off x="0" y="-762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3.2 Dòng chảy ổn định trong ống dẫn </a:t>
            </a:r>
            <a:endParaRPr lang="en-US" sz="3000" b="1" dirty="0" smtClean="0">
              <a:solidFill>
                <a:srgbClr val="0000FF"/>
              </a:solidFill>
              <a:latin typeface="Arial" pitchFamily="34" charset="0"/>
              <a:cs typeface="Arial"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901970817"/>
              </p:ext>
            </p:extLst>
          </p:nvPr>
        </p:nvGraphicFramePr>
        <p:xfrm>
          <a:off x="1752600" y="1600200"/>
          <a:ext cx="4231555" cy="3124200"/>
        </p:xfrm>
        <a:graphic>
          <a:graphicData uri="http://schemas.openxmlformats.org/presentationml/2006/ole">
            <mc:AlternateContent xmlns:mc="http://schemas.openxmlformats.org/markup-compatibility/2006">
              <mc:Choice xmlns:v="urn:schemas-microsoft-com:vml" Requires="v">
                <p:oleObj spid="_x0000_s131102" name="Equation" r:id="rId3" imgW="1650960" imgH="1218960" progId="Equation.3">
                  <p:embed/>
                </p:oleObj>
              </mc:Choice>
              <mc:Fallback>
                <p:oleObj name="Equation" r:id="rId3" imgW="1650960" imgH="1218960" progId="Equation.3">
                  <p:embed/>
                  <p:pic>
                    <p:nvPicPr>
                      <p:cNvPr id="0" name="Picture 2"/>
                      <p:cNvPicPr>
                        <a:picLocks noChangeAspect="1" noChangeArrowheads="1"/>
                      </p:cNvPicPr>
                      <p:nvPr/>
                    </p:nvPicPr>
                    <p:blipFill>
                      <a:blip r:embed="rId4"/>
                      <a:srcRect/>
                      <a:stretch>
                        <a:fillRect/>
                      </a:stretch>
                    </p:blipFill>
                    <p:spPr bwMode="auto">
                      <a:xfrm>
                        <a:off x="1752600" y="1600200"/>
                        <a:ext cx="4231555"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2209800" y="5029200"/>
            <a:ext cx="5453737" cy="461665"/>
          </a:xfrm>
          <a:prstGeom prst="rect">
            <a:avLst/>
          </a:prstGeom>
        </p:spPr>
        <p:txBody>
          <a:bodyPr wrap="none">
            <a:spAutoFit/>
          </a:bodyPr>
          <a:lstStyle/>
          <a:p>
            <a:r>
              <a:rPr lang="vi-VN" altLang="ko-KR" sz="2400" dirty="0" smtClean="0">
                <a:latin typeface="Arial" pitchFamily="34" charset="0"/>
                <a:cs typeface="Arial" pitchFamily="34" charset="0"/>
              </a:rPr>
              <a:t>Phương trình vi phân của đường dòng</a:t>
            </a:r>
            <a:endParaRPr lang="en-US" sz="2400" dirty="0"/>
          </a:p>
        </p:txBody>
      </p:sp>
      <p:sp>
        <p:nvSpPr>
          <p:cNvPr id="12" name="Freeform 11"/>
          <p:cNvSpPr/>
          <p:nvPr/>
        </p:nvSpPr>
        <p:spPr>
          <a:xfrm>
            <a:off x="4724400" y="4253345"/>
            <a:ext cx="561109" cy="762000"/>
          </a:xfrm>
          <a:custGeom>
            <a:avLst/>
            <a:gdLst>
              <a:gd name="connsiteX0" fmla="*/ 0 w 561109"/>
              <a:gd name="connsiteY0" fmla="*/ 0 h 762000"/>
              <a:gd name="connsiteX1" fmla="*/ 540327 w 561109"/>
              <a:gd name="connsiteY1" fmla="*/ 124691 h 762000"/>
              <a:gd name="connsiteX2" fmla="*/ 124691 w 561109"/>
              <a:gd name="connsiteY2" fmla="*/ 346364 h 762000"/>
              <a:gd name="connsiteX3" fmla="*/ 152400 w 561109"/>
              <a:gd name="connsiteY3" fmla="*/ 762000 h 762000"/>
            </a:gdLst>
            <a:ahLst/>
            <a:cxnLst>
              <a:cxn ang="0">
                <a:pos x="connsiteX0" y="connsiteY0"/>
              </a:cxn>
              <a:cxn ang="0">
                <a:pos x="connsiteX1" y="connsiteY1"/>
              </a:cxn>
              <a:cxn ang="0">
                <a:pos x="connsiteX2" y="connsiteY2"/>
              </a:cxn>
              <a:cxn ang="0">
                <a:pos x="connsiteX3" y="connsiteY3"/>
              </a:cxn>
            </a:cxnLst>
            <a:rect l="l" t="t" r="r" b="b"/>
            <a:pathLst>
              <a:path w="561109" h="762000">
                <a:moveTo>
                  <a:pt x="0" y="0"/>
                </a:moveTo>
                <a:cubicBezTo>
                  <a:pt x="259772" y="33482"/>
                  <a:pt x="519545" y="66964"/>
                  <a:pt x="540327" y="124691"/>
                </a:cubicBezTo>
                <a:cubicBezTo>
                  <a:pt x="561109" y="182418"/>
                  <a:pt x="189345" y="240146"/>
                  <a:pt x="124691" y="346364"/>
                </a:cubicBezTo>
                <a:cubicBezTo>
                  <a:pt x="60037" y="452582"/>
                  <a:pt x="106218" y="607291"/>
                  <a:pt x="152400" y="76200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lide Number Placeholder 4"/>
          <p:cNvSpPr>
            <a:spLocks noGrp="1"/>
          </p:cNvSpPr>
          <p:nvPr>
            <p:ph type="sldNum" sz="quarter" idx="12"/>
          </p:nvPr>
        </p:nvSpPr>
        <p:spPr>
          <a:xfrm>
            <a:off x="7010400" y="6477000"/>
            <a:ext cx="2133600" cy="365125"/>
          </a:xfrm>
        </p:spPr>
        <p:txBody>
          <a:bodyPr/>
          <a:lstStyle/>
          <a:p>
            <a:fld id="{9C905762-C891-4585-A291-5CEA996061E6}" type="slidenum">
              <a:rPr lang="en-US" sz="1600" smtClean="0">
                <a:latin typeface="Arial" pitchFamily="34" charset="0"/>
                <a:cs typeface="Arial" pitchFamily="34" charset="0"/>
              </a:rPr>
              <a:pPr/>
              <a:t>7</a:t>
            </a:fld>
            <a:r>
              <a:rPr lang="vi-VN" sz="1600" dirty="0" smtClean="0">
                <a:latin typeface="Arial" pitchFamily="34" charset="0"/>
                <a:cs typeface="Arial" pitchFamily="34" charset="0"/>
              </a:rPr>
              <a:t>/15</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3.3 Lưu lượng dòng chảy (flow rates)</a:t>
            </a:r>
            <a:endParaRPr lang="en-US" sz="3000" b="1" dirty="0" smtClean="0">
              <a:solidFill>
                <a:srgbClr val="0000FF"/>
              </a:solidFill>
              <a:latin typeface="Arial" pitchFamily="34" charset="0"/>
              <a:cs typeface="Arial" pitchFamily="34" charset="0"/>
            </a:endParaRPr>
          </a:p>
        </p:txBody>
      </p:sp>
      <p:sp>
        <p:nvSpPr>
          <p:cNvPr id="3" name="Rectangle 2"/>
          <p:cNvSpPr/>
          <p:nvPr/>
        </p:nvSpPr>
        <p:spPr>
          <a:xfrm>
            <a:off x="117222" y="609600"/>
            <a:ext cx="8798178" cy="1938992"/>
          </a:xfrm>
          <a:prstGeom prst="rect">
            <a:avLst/>
          </a:prstGeom>
        </p:spPr>
        <p:txBody>
          <a:bodyPr wrap="square">
            <a:spAutoFit/>
          </a:bodyPr>
          <a:lstStyle/>
          <a:p>
            <a:pPr algn="just"/>
            <a:r>
              <a:rPr lang="vi-VN" sz="2400" b="1" dirty="0" smtClean="0">
                <a:solidFill>
                  <a:srgbClr val="009900"/>
                </a:solidFill>
                <a:latin typeface="Arial" pitchFamily="34" charset="0"/>
                <a:cs typeface="Arial" pitchFamily="34" charset="0"/>
              </a:rPr>
              <a:t>Lưu lượng khối lượng </a:t>
            </a:r>
            <a:r>
              <a:rPr lang="vi-VN" sz="2400" dirty="0" smtClean="0">
                <a:latin typeface="Arial" pitchFamily="34" charset="0"/>
                <a:cs typeface="Arial" pitchFamily="34" charset="0"/>
              </a:rPr>
              <a:t>(mass flow rate), </a:t>
            </a:r>
            <a:r>
              <a:rPr lang="vi-VN" sz="2400" dirty="0" smtClean="0">
                <a:latin typeface="Times New Roman"/>
                <a:cs typeface="Times New Roman"/>
              </a:rPr>
              <a:t>ṁ</a:t>
            </a:r>
            <a:r>
              <a:rPr lang="vi-VN" sz="2400" dirty="0" smtClean="0">
                <a:latin typeface="Arial" pitchFamily="34" charset="0"/>
                <a:cs typeface="Arial" pitchFamily="34" charset="0"/>
              </a:rPr>
              <a:t>:</a:t>
            </a:r>
            <a:r>
              <a:rPr lang="vi-VN" sz="2400" b="1" dirty="0" smtClean="0">
                <a:latin typeface="Arial" pitchFamily="34" charset="0"/>
                <a:cs typeface="Arial" pitchFamily="34" charset="0"/>
              </a:rPr>
              <a:t> </a:t>
            </a:r>
            <a:r>
              <a:rPr lang="vi-VN" sz="2400" dirty="0" smtClean="0">
                <a:latin typeface="Arial" pitchFamily="34" charset="0"/>
                <a:cs typeface="Arial" pitchFamily="34" charset="0"/>
              </a:rPr>
              <a:t>khối lượng lưu chất truyền qua một mặt cắt (cross section) trong một đơn vị thời gian. Dấu chấm trên ký hiệu được sử dụng để chỉ mức độ thời gian của sự thay đổi.</a:t>
            </a:r>
          </a:p>
          <a:p>
            <a:pPr algn="just"/>
            <a:r>
              <a:rPr lang="vi-VN" sz="2400" b="1" dirty="0" smtClean="0">
                <a:latin typeface="Arial" pitchFamily="34" charset="0"/>
                <a:cs typeface="Arial" pitchFamily="34" charset="0"/>
              </a:rPr>
              <a:t>Lưu lượng khối lượng vi phân của dòng chảy</a:t>
            </a:r>
            <a:endParaRPr lang="en-US" sz="2400" b="1" dirty="0"/>
          </a:p>
        </p:txBody>
      </p:sp>
      <p:pic>
        <p:nvPicPr>
          <p:cNvPr id="135170" name="Picture 2"/>
          <p:cNvPicPr>
            <a:picLocks noChangeAspect="1" noChangeArrowheads="1"/>
          </p:cNvPicPr>
          <p:nvPr/>
        </p:nvPicPr>
        <p:blipFill>
          <a:blip r:embed="rId3" cstate="print"/>
          <a:srcRect/>
          <a:stretch>
            <a:fillRect/>
          </a:stretch>
        </p:blipFill>
        <p:spPr bwMode="auto">
          <a:xfrm>
            <a:off x="228601" y="2667001"/>
            <a:ext cx="2895600" cy="3292258"/>
          </a:xfrm>
          <a:prstGeom prst="rect">
            <a:avLst/>
          </a:prstGeom>
          <a:noFill/>
          <a:ln w="9525">
            <a:noFill/>
            <a:miter lim="800000"/>
            <a:headEnd/>
            <a:tailEnd/>
          </a:ln>
        </p:spPr>
      </p:pic>
      <p:graphicFrame>
        <p:nvGraphicFramePr>
          <p:cNvPr id="135171" name="Object 3"/>
          <p:cNvGraphicFramePr>
            <a:graphicFrameLocks noChangeAspect="1"/>
          </p:cNvGraphicFramePr>
          <p:nvPr>
            <p:extLst>
              <p:ext uri="{D42A27DB-BD31-4B8C-83A1-F6EECF244321}">
                <p14:modId xmlns:p14="http://schemas.microsoft.com/office/powerpoint/2010/main" val="3546645500"/>
              </p:ext>
            </p:extLst>
          </p:nvPr>
        </p:nvGraphicFramePr>
        <p:xfrm>
          <a:off x="4089400" y="2520950"/>
          <a:ext cx="2178050" cy="603250"/>
        </p:xfrm>
        <a:graphic>
          <a:graphicData uri="http://schemas.openxmlformats.org/presentationml/2006/ole">
            <mc:AlternateContent xmlns:mc="http://schemas.openxmlformats.org/markup-compatibility/2006">
              <mc:Choice xmlns:v="urn:schemas-microsoft-com:vml" Requires="v">
                <p:oleObj spid="_x0000_s135255" name="Equation" r:id="rId4" imgW="825480" imgH="228600" progId="Equation.3">
                  <p:embed/>
                </p:oleObj>
              </mc:Choice>
              <mc:Fallback>
                <p:oleObj name="Equation" r:id="rId4" imgW="825480" imgH="228600" progId="Equation.3">
                  <p:embed/>
                  <p:pic>
                    <p:nvPicPr>
                      <p:cNvPr id="0" name="Picture 3"/>
                      <p:cNvPicPr>
                        <a:picLocks noChangeAspect="1" noChangeArrowheads="1"/>
                      </p:cNvPicPr>
                      <p:nvPr/>
                    </p:nvPicPr>
                    <p:blipFill>
                      <a:blip r:embed="rId5"/>
                      <a:srcRect/>
                      <a:stretch>
                        <a:fillRect/>
                      </a:stretch>
                    </p:blipFill>
                    <p:spPr bwMode="auto">
                      <a:xfrm>
                        <a:off x="4089400" y="2520950"/>
                        <a:ext cx="21780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p:nvPr/>
        </p:nvSpPr>
        <p:spPr>
          <a:xfrm>
            <a:off x="3657600" y="3048000"/>
            <a:ext cx="5486401" cy="1323439"/>
          </a:xfrm>
          <a:prstGeom prst="rect">
            <a:avLst/>
          </a:prstGeom>
        </p:spPr>
        <p:txBody>
          <a:bodyPr wrap="square">
            <a:spAutoFit/>
          </a:bodyPr>
          <a:lstStyle/>
          <a:p>
            <a:r>
              <a:rPr lang="vi-VN" sz="2000" dirty="0" smtClean="0">
                <a:latin typeface="Arial" pitchFamily="34" charset="0"/>
                <a:cs typeface="Arial" pitchFamily="34" charset="0"/>
              </a:rPr>
              <a:t>với </a:t>
            </a:r>
            <a:r>
              <a:rPr lang="el-GR" sz="2000" dirty="0" smtClean="0">
                <a:latin typeface="Times New Roman"/>
                <a:cs typeface="Times New Roman"/>
              </a:rPr>
              <a:t>ρ</a:t>
            </a:r>
            <a:r>
              <a:rPr lang="vi-VN" sz="2000" dirty="0" smtClean="0">
                <a:latin typeface="Times New Roman"/>
                <a:cs typeface="Times New Roman"/>
              </a:rPr>
              <a:t>: </a:t>
            </a:r>
            <a:r>
              <a:rPr lang="vi-VN" sz="2000" dirty="0" smtClean="0">
                <a:cs typeface="Times New Roman"/>
              </a:rPr>
              <a:t>khối lượng riêng của lưu chất</a:t>
            </a:r>
          </a:p>
          <a:p>
            <a:r>
              <a:rPr lang="vi-VN" sz="2000" dirty="0" smtClean="0">
                <a:latin typeface="+mj-lt"/>
                <a:cs typeface="Times New Roman"/>
              </a:rPr>
              <a:t>dA</a:t>
            </a:r>
            <a:r>
              <a:rPr lang="vi-VN" sz="2000" baseline="-25000" dirty="0" smtClean="0">
                <a:latin typeface="+mj-lt"/>
                <a:cs typeface="Times New Roman"/>
              </a:rPr>
              <a:t>c</a:t>
            </a:r>
            <a:r>
              <a:rPr lang="vi-VN" sz="2000" dirty="0" smtClean="0">
                <a:cs typeface="Times New Roman"/>
              </a:rPr>
              <a:t>: phân tố diện tích mặt cắt của đường ống</a:t>
            </a:r>
          </a:p>
          <a:p>
            <a:r>
              <a:rPr lang="vi-VN" sz="2000" dirty="0" smtClean="0">
                <a:cs typeface="Times New Roman"/>
              </a:rPr>
              <a:t>  </a:t>
            </a:r>
            <a:r>
              <a:rPr lang="en-US" sz="2000" dirty="0" smtClean="0">
                <a:latin typeface="VNI-Diudang" pitchFamily="2" charset="0"/>
                <a:cs typeface="Times New Roman"/>
              </a:rPr>
              <a:t>v</a:t>
            </a:r>
            <a:r>
              <a:rPr lang="vi-VN" sz="2000" baseline="-25000" dirty="0" smtClean="0">
                <a:latin typeface="+mj-lt"/>
                <a:cs typeface="Times New Roman"/>
              </a:rPr>
              <a:t>n</a:t>
            </a:r>
            <a:r>
              <a:rPr lang="vi-VN" sz="2000" dirty="0" smtClean="0">
                <a:cs typeface="Times New Roman"/>
              </a:rPr>
              <a:t>: thành phần pháp tuyến với </a:t>
            </a:r>
            <a:r>
              <a:rPr lang="vi-VN" sz="2000" dirty="0" smtClean="0">
                <a:latin typeface="+mj-lt"/>
                <a:cs typeface="Times New Roman"/>
              </a:rPr>
              <a:t>dA</a:t>
            </a:r>
            <a:r>
              <a:rPr lang="vi-VN" sz="2000" baseline="-25000" dirty="0" smtClean="0">
                <a:latin typeface="+mj-lt"/>
                <a:cs typeface="Times New Roman"/>
              </a:rPr>
              <a:t>c</a:t>
            </a:r>
            <a:r>
              <a:rPr lang="vi-VN" sz="2000" baseline="-25000" dirty="0" smtClean="0">
                <a:cs typeface="Times New Roman"/>
              </a:rPr>
              <a:t> </a:t>
            </a:r>
            <a:r>
              <a:rPr lang="vi-VN" sz="2000" dirty="0" smtClean="0">
                <a:cs typeface="Times New Roman"/>
              </a:rPr>
              <a:t>của vận </a:t>
            </a:r>
            <a:br>
              <a:rPr lang="vi-VN" sz="2000" dirty="0" smtClean="0">
                <a:cs typeface="Times New Roman"/>
              </a:rPr>
            </a:br>
            <a:r>
              <a:rPr lang="vi-VN" sz="2000" dirty="0" smtClean="0">
                <a:cs typeface="Times New Roman"/>
              </a:rPr>
              <a:t>        tốc dòng chảy</a:t>
            </a:r>
            <a:endParaRPr lang="en-US" sz="2000" dirty="0"/>
          </a:p>
        </p:txBody>
      </p:sp>
      <p:sp>
        <p:nvSpPr>
          <p:cNvPr id="7" name="Rectangle 6"/>
          <p:cNvSpPr/>
          <p:nvPr/>
        </p:nvSpPr>
        <p:spPr>
          <a:xfrm>
            <a:off x="3415406" y="4267200"/>
            <a:ext cx="5872120" cy="707886"/>
          </a:xfrm>
          <a:prstGeom prst="rect">
            <a:avLst/>
          </a:prstGeom>
        </p:spPr>
        <p:txBody>
          <a:bodyPr wrap="none">
            <a:spAutoFit/>
          </a:bodyPr>
          <a:lstStyle/>
          <a:p>
            <a:r>
              <a:rPr lang="vi-VN" sz="2000" dirty="0" smtClean="0">
                <a:solidFill>
                  <a:srgbClr val="0070C0"/>
                </a:solidFill>
                <a:latin typeface="Arial" pitchFamily="34" charset="0"/>
                <a:cs typeface="Arial" pitchFamily="34" charset="0"/>
              </a:rPr>
              <a:t>Hàm trạng thái (point</a:t>
            </a:r>
            <a:r>
              <a:rPr lang="en-US" sz="2000" dirty="0" smtClean="0">
                <a:solidFill>
                  <a:srgbClr val="0070C0"/>
                </a:solidFill>
                <a:latin typeface="Arial" pitchFamily="34" charset="0"/>
                <a:cs typeface="Arial" pitchFamily="34" charset="0"/>
              </a:rPr>
              <a:t>/state</a:t>
            </a:r>
            <a:r>
              <a:rPr lang="vi-VN" sz="2000" dirty="0" smtClean="0">
                <a:solidFill>
                  <a:srgbClr val="0070C0"/>
                </a:solidFill>
                <a:latin typeface="Arial" pitchFamily="34" charset="0"/>
                <a:cs typeface="Arial" pitchFamily="34" charset="0"/>
              </a:rPr>
              <a:t> function): nhiệt độ, </a:t>
            </a:r>
            <a:r>
              <a:rPr lang="en-US" sz="2000" dirty="0" smtClean="0">
                <a:solidFill>
                  <a:srgbClr val="0070C0"/>
                </a:solidFill>
                <a:latin typeface="Arial" pitchFamily="34" charset="0"/>
                <a:cs typeface="Arial" pitchFamily="34" charset="0"/>
              </a:rPr>
              <a:t/>
            </a:r>
            <a:br>
              <a:rPr lang="en-US" sz="2000" dirty="0" smtClean="0">
                <a:solidFill>
                  <a:srgbClr val="0070C0"/>
                </a:solidFill>
                <a:latin typeface="Arial" pitchFamily="34" charset="0"/>
                <a:cs typeface="Arial" pitchFamily="34" charset="0"/>
              </a:rPr>
            </a:br>
            <a:r>
              <a:rPr lang="en-US" sz="2000" dirty="0" smtClean="0">
                <a:solidFill>
                  <a:srgbClr val="0070C0"/>
                </a:solidFill>
                <a:latin typeface="Arial" pitchFamily="34" charset="0"/>
                <a:cs typeface="Arial" pitchFamily="34" charset="0"/>
              </a:rPr>
              <a:t>                                                 </a:t>
            </a:r>
            <a:r>
              <a:rPr lang="vi-VN" sz="2000" dirty="0" smtClean="0">
                <a:solidFill>
                  <a:srgbClr val="0070C0"/>
                </a:solidFill>
                <a:latin typeface="Arial" pitchFamily="34" charset="0"/>
                <a:cs typeface="Arial" pitchFamily="34" charset="0"/>
              </a:rPr>
              <a:t>áp suất,</a:t>
            </a:r>
            <a:r>
              <a:rPr lang="en-US" sz="2000" dirty="0" smtClean="0">
                <a:solidFill>
                  <a:srgbClr val="0070C0"/>
                </a:solidFill>
                <a:latin typeface="Arial" pitchFamily="34" charset="0"/>
                <a:cs typeface="Arial" pitchFamily="34" charset="0"/>
              </a:rPr>
              <a:t> </a:t>
            </a:r>
            <a:r>
              <a:rPr lang="vi-VN" sz="2000" dirty="0" smtClean="0">
                <a:solidFill>
                  <a:srgbClr val="0070C0"/>
                </a:solidFill>
                <a:latin typeface="Arial" pitchFamily="34" charset="0"/>
                <a:cs typeface="Arial" pitchFamily="34" charset="0"/>
              </a:rPr>
              <a:t>diện tích,...</a:t>
            </a:r>
            <a:endParaRPr lang="en-US" sz="2000" dirty="0">
              <a:solidFill>
                <a:srgbClr val="0070C0"/>
              </a:solidFill>
            </a:endParaRPr>
          </a:p>
        </p:txBody>
      </p:sp>
      <p:graphicFrame>
        <p:nvGraphicFramePr>
          <p:cNvPr id="135172" name="Object 4"/>
          <p:cNvGraphicFramePr>
            <a:graphicFrameLocks noChangeAspect="1"/>
          </p:cNvGraphicFramePr>
          <p:nvPr/>
        </p:nvGraphicFramePr>
        <p:xfrm>
          <a:off x="3962400" y="4648200"/>
          <a:ext cx="2982912" cy="871538"/>
        </p:xfrm>
        <a:graphic>
          <a:graphicData uri="http://schemas.openxmlformats.org/presentationml/2006/ole">
            <mc:AlternateContent xmlns:mc="http://schemas.openxmlformats.org/markup-compatibility/2006">
              <mc:Choice xmlns:v="urn:schemas-microsoft-com:vml" Requires="v">
                <p:oleObj spid="_x0000_s135256" name="Equation" r:id="rId6" imgW="1130040" imgH="330120" progId="Equation.3">
                  <p:embed/>
                </p:oleObj>
              </mc:Choice>
              <mc:Fallback>
                <p:oleObj name="Equation" r:id="rId6" imgW="1130040" imgH="33012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4648200"/>
                        <a:ext cx="2982912"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p:nvPr/>
        </p:nvSpPr>
        <p:spPr>
          <a:xfrm>
            <a:off x="3429000" y="5486400"/>
            <a:ext cx="6141425" cy="707886"/>
          </a:xfrm>
          <a:prstGeom prst="rect">
            <a:avLst/>
          </a:prstGeom>
        </p:spPr>
        <p:txBody>
          <a:bodyPr wrap="none">
            <a:spAutoFit/>
          </a:bodyPr>
          <a:lstStyle/>
          <a:p>
            <a:r>
              <a:rPr lang="vi-VN" sz="2000" dirty="0" smtClean="0">
                <a:solidFill>
                  <a:srgbClr val="0070C0"/>
                </a:solidFill>
                <a:latin typeface="Arial" pitchFamily="34" charset="0"/>
                <a:cs typeface="Arial" pitchFamily="34" charset="0"/>
              </a:rPr>
              <a:t>Hàm quá trình (path function): nhiệt, công, </a:t>
            </a:r>
          </a:p>
          <a:p>
            <a:r>
              <a:rPr lang="vi-VN" sz="2000" dirty="0" smtClean="0">
                <a:solidFill>
                  <a:srgbClr val="0070C0"/>
                </a:solidFill>
                <a:latin typeface="Arial" pitchFamily="34" charset="0"/>
                <a:cs typeface="Arial" pitchFamily="34" charset="0"/>
              </a:rPr>
              <a:t>                                               khối lượng truyền,...     </a:t>
            </a:r>
            <a:endParaRPr lang="en-US" sz="2000" dirty="0">
              <a:solidFill>
                <a:srgbClr val="0070C0"/>
              </a:solidFill>
            </a:endParaRPr>
          </a:p>
        </p:txBody>
      </p:sp>
      <p:graphicFrame>
        <p:nvGraphicFramePr>
          <p:cNvPr id="135173" name="Object 5"/>
          <p:cNvGraphicFramePr>
            <a:graphicFrameLocks noChangeAspect="1"/>
          </p:cNvGraphicFramePr>
          <p:nvPr/>
        </p:nvGraphicFramePr>
        <p:xfrm>
          <a:off x="3960813" y="6019800"/>
          <a:ext cx="3887787" cy="871537"/>
        </p:xfrm>
        <a:graphic>
          <a:graphicData uri="http://schemas.openxmlformats.org/presentationml/2006/ole">
            <mc:AlternateContent xmlns:mc="http://schemas.openxmlformats.org/markup-compatibility/2006">
              <mc:Choice xmlns:v="urn:schemas-microsoft-com:vml" Requires="v">
                <p:oleObj spid="_x0000_s135257" name="Equation" r:id="rId8" imgW="1473120" imgH="330120" progId="Equation.3">
                  <p:embed/>
                </p:oleObj>
              </mc:Choice>
              <mc:Fallback>
                <p:oleObj name="Equation" r:id="rId8" imgW="1473120" imgH="33012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0813" y="6019800"/>
                        <a:ext cx="3887787"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p:nvPr/>
        </p:nvSpPr>
        <p:spPr>
          <a:xfrm>
            <a:off x="228600" y="5791200"/>
            <a:ext cx="1568058" cy="307777"/>
          </a:xfrm>
          <a:prstGeom prst="rect">
            <a:avLst/>
          </a:prstGeom>
        </p:spPr>
        <p:txBody>
          <a:bodyPr wrap="none">
            <a:spAutoFit/>
          </a:bodyPr>
          <a:lstStyle/>
          <a:p>
            <a:r>
              <a:rPr lang="vi-VN" sz="1400" dirty="0" smtClean="0">
                <a:cs typeface="Times New Roman"/>
              </a:rPr>
              <a:t>Bề mặt kiểm soát</a:t>
            </a:r>
            <a:endParaRPr lang="en-US" sz="1400" dirty="0"/>
          </a:p>
        </p:txBody>
      </p:sp>
      <p:sp>
        <p:nvSpPr>
          <p:cNvPr id="13" name="Slide Number Placeholder 4"/>
          <p:cNvSpPr>
            <a:spLocks noGrp="1"/>
          </p:cNvSpPr>
          <p:nvPr>
            <p:ph type="sldNum" sz="quarter" idx="12"/>
          </p:nvPr>
        </p:nvSpPr>
        <p:spPr>
          <a:xfrm>
            <a:off x="7010400" y="6477000"/>
            <a:ext cx="2133600" cy="365125"/>
          </a:xfrm>
        </p:spPr>
        <p:txBody>
          <a:bodyPr/>
          <a:lstStyle/>
          <a:p>
            <a:fld id="{9C905762-C891-4585-A291-5CEA996061E6}" type="slidenum">
              <a:rPr lang="en-US" sz="1600" smtClean="0">
                <a:latin typeface="Arial" pitchFamily="34" charset="0"/>
                <a:cs typeface="Arial" pitchFamily="34" charset="0"/>
              </a:rPr>
              <a:pPr/>
              <a:t>8</a:t>
            </a:fld>
            <a:r>
              <a:rPr lang="vi-VN" sz="1600" dirty="0" smtClean="0">
                <a:latin typeface="Arial" pitchFamily="34" charset="0"/>
                <a:cs typeface="Arial" pitchFamily="34" charset="0"/>
              </a:rPr>
              <a:t>/15</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3.3 Lưu lượng dòng chảy (flow rates)</a:t>
            </a:r>
            <a:endParaRPr lang="en-US" sz="3000" b="1" dirty="0" smtClean="0">
              <a:solidFill>
                <a:srgbClr val="0000FF"/>
              </a:solidFill>
              <a:latin typeface="Arial" pitchFamily="34" charset="0"/>
              <a:cs typeface="Arial" pitchFamily="34" charset="0"/>
            </a:endParaRPr>
          </a:p>
        </p:txBody>
      </p:sp>
      <p:sp>
        <p:nvSpPr>
          <p:cNvPr id="3" name="Rectangle 2"/>
          <p:cNvSpPr/>
          <p:nvPr/>
        </p:nvSpPr>
        <p:spPr>
          <a:xfrm>
            <a:off x="117222" y="609600"/>
            <a:ext cx="8798178" cy="461665"/>
          </a:xfrm>
          <a:prstGeom prst="rect">
            <a:avLst/>
          </a:prstGeom>
        </p:spPr>
        <p:txBody>
          <a:bodyPr wrap="square">
            <a:spAutoFit/>
          </a:bodyPr>
          <a:lstStyle/>
          <a:p>
            <a:pPr algn="just"/>
            <a:r>
              <a:rPr lang="vi-VN" sz="2400" b="1" dirty="0" smtClean="0">
                <a:latin typeface="Arial" pitchFamily="34" charset="0"/>
                <a:cs typeface="Arial" pitchFamily="34" charset="0"/>
              </a:rPr>
              <a:t>Lưu lượng khối lượng</a:t>
            </a:r>
            <a:endParaRPr lang="en-US" sz="2400" b="1" dirty="0"/>
          </a:p>
        </p:txBody>
      </p:sp>
      <p:graphicFrame>
        <p:nvGraphicFramePr>
          <p:cNvPr id="135171" name="Object 3"/>
          <p:cNvGraphicFramePr>
            <a:graphicFrameLocks noChangeAspect="1"/>
          </p:cNvGraphicFramePr>
          <p:nvPr>
            <p:extLst>
              <p:ext uri="{D42A27DB-BD31-4B8C-83A1-F6EECF244321}">
                <p14:modId xmlns:p14="http://schemas.microsoft.com/office/powerpoint/2010/main" val="3359279974"/>
              </p:ext>
            </p:extLst>
          </p:nvPr>
        </p:nvGraphicFramePr>
        <p:xfrm>
          <a:off x="350838" y="1143000"/>
          <a:ext cx="6100762" cy="1038225"/>
        </p:xfrm>
        <a:graphic>
          <a:graphicData uri="http://schemas.openxmlformats.org/presentationml/2006/ole">
            <mc:AlternateContent xmlns:mc="http://schemas.openxmlformats.org/markup-compatibility/2006">
              <mc:Choice xmlns:v="urn:schemas-microsoft-com:vml" Requires="v">
                <p:oleObj spid="_x0000_s136251" name="Equation" r:id="rId4" imgW="2311200" imgH="393480" progId="Equation.3">
                  <p:embed/>
                </p:oleObj>
              </mc:Choice>
              <mc:Fallback>
                <p:oleObj name="Equation" r:id="rId4" imgW="2311200" imgH="393480" progId="Equation.3">
                  <p:embed/>
                  <p:pic>
                    <p:nvPicPr>
                      <p:cNvPr id="0" name="Picture 2"/>
                      <p:cNvPicPr>
                        <a:picLocks noChangeAspect="1" noChangeArrowheads="1"/>
                      </p:cNvPicPr>
                      <p:nvPr/>
                    </p:nvPicPr>
                    <p:blipFill>
                      <a:blip r:embed="rId5"/>
                      <a:srcRect/>
                      <a:stretch>
                        <a:fillRect/>
                      </a:stretch>
                    </p:blipFill>
                    <p:spPr bwMode="auto">
                      <a:xfrm>
                        <a:off x="350838" y="1143000"/>
                        <a:ext cx="6100762"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p:nvPr/>
        </p:nvSpPr>
        <p:spPr>
          <a:xfrm>
            <a:off x="228600" y="2219980"/>
            <a:ext cx="5486401" cy="523220"/>
          </a:xfrm>
          <a:prstGeom prst="rect">
            <a:avLst/>
          </a:prstGeom>
        </p:spPr>
        <p:txBody>
          <a:bodyPr wrap="square">
            <a:spAutoFit/>
          </a:bodyPr>
          <a:lstStyle/>
          <a:p>
            <a:r>
              <a:rPr lang="vi-VN" sz="2800" dirty="0" smtClean="0">
                <a:latin typeface="Arial" pitchFamily="34" charset="0"/>
                <a:cs typeface="Arial" pitchFamily="34" charset="0"/>
              </a:rPr>
              <a:t>với </a:t>
            </a:r>
            <a:r>
              <a:rPr lang="en-US" sz="2800" dirty="0" smtClean="0">
                <a:latin typeface="VNI-Diudang" pitchFamily="2" charset="0"/>
                <a:cs typeface="Times New Roman"/>
              </a:rPr>
              <a:t>v</a:t>
            </a:r>
            <a:r>
              <a:rPr lang="vi-VN" sz="2800" baseline="-25000" dirty="0" smtClean="0">
                <a:latin typeface="Times New Roman"/>
                <a:cs typeface="Times New Roman"/>
              </a:rPr>
              <a:t>avg</a:t>
            </a:r>
            <a:r>
              <a:rPr lang="vi-VN" sz="2800" dirty="0" smtClean="0">
                <a:latin typeface="Times New Roman"/>
                <a:cs typeface="Times New Roman"/>
              </a:rPr>
              <a:t>: </a:t>
            </a:r>
            <a:r>
              <a:rPr lang="vi-VN" sz="2800" dirty="0" smtClean="0">
                <a:cs typeface="Times New Roman"/>
              </a:rPr>
              <a:t>vận tốc trung bình</a:t>
            </a:r>
          </a:p>
        </p:txBody>
      </p:sp>
      <p:sp>
        <p:nvSpPr>
          <p:cNvPr id="7" name="Rectangle 6"/>
          <p:cNvSpPr/>
          <p:nvPr/>
        </p:nvSpPr>
        <p:spPr>
          <a:xfrm>
            <a:off x="0" y="5769114"/>
            <a:ext cx="4511171" cy="707886"/>
          </a:xfrm>
          <a:prstGeom prst="rect">
            <a:avLst/>
          </a:prstGeom>
        </p:spPr>
        <p:txBody>
          <a:bodyPr wrap="none">
            <a:spAutoFit/>
          </a:bodyPr>
          <a:lstStyle/>
          <a:p>
            <a:r>
              <a:rPr lang="vi-VN" sz="2000" dirty="0" smtClean="0">
                <a:solidFill>
                  <a:srgbClr val="0070C0"/>
                </a:solidFill>
                <a:latin typeface="Arial" pitchFamily="34" charset="0"/>
                <a:cs typeface="Arial" pitchFamily="34" charset="0"/>
              </a:rPr>
              <a:t>Vận tốc trung bình được xác định như</a:t>
            </a:r>
            <a:br>
              <a:rPr lang="vi-VN" sz="2000" dirty="0" smtClean="0">
                <a:solidFill>
                  <a:srgbClr val="0070C0"/>
                </a:solidFill>
                <a:latin typeface="Arial" pitchFamily="34" charset="0"/>
                <a:cs typeface="Arial" pitchFamily="34" charset="0"/>
              </a:rPr>
            </a:br>
            <a:r>
              <a:rPr lang="vi-VN" sz="2000" dirty="0" smtClean="0">
                <a:solidFill>
                  <a:srgbClr val="0070C0"/>
                </a:solidFill>
                <a:latin typeface="Arial" pitchFamily="34" charset="0"/>
                <a:cs typeface="Arial" pitchFamily="34" charset="0"/>
              </a:rPr>
              <a:t>tốc độ trung bình truyền qua mặt cắt.</a:t>
            </a:r>
            <a:endParaRPr lang="en-US" sz="2000" dirty="0">
              <a:solidFill>
                <a:srgbClr val="0070C0"/>
              </a:solidFill>
            </a:endParaRPr>
          </a:p>
        </p:txBody>
      </p:sp>
      <p:graphicFrame>
        <p:nvGraphicFramePr>
          <p:cNvPr id="135173" name="Object 5"/>
          <p:cNvGraphicFramePr>
            <a:graphicFrameLocks noChangeAspect="1"/>
          </p:cNvGraphicFramePr>
          <p:nvPr>
            <p:extLst>
              <p:ext uri="{D42A27DB-BD31-4B8C-83A1-F6EECF244321}">
                <p14:modId xmlns:p14="http://schemas.microsoft.com/office/powerpoint/2010/main" val="1711308255"/>
              </p:ext>
            </p:extLst>
          </p:nvPr>
        </p:nvGraphicFramePr>
        <p:xfrm>
          <a:off x="5213350" y="3975100"/>
          <a:ext cx="2916238" cy="1206500"/>
        </p:xfrm>
        <a:graphic>
          <a:graphicData uri="http://schemas.openxmlformats.org/presentationml/2006/ole">
            <mc:AlternateContent xmlns:mc="http://schemas.openxmlformats.org/markup-compatibility/2006">
              <mc:Choice xmlns:v="urn:schemas-microsoft-com:vml" Requires="v">
                <p:oleObj spid="_x0000_s136252" name="Equation" r:id="rId6" imgW="1104840" imgH="457200" progId="Equation.3">
                  <p:embed/>
                </p:oleObj>
              </mc:Choice>
              <mc:Fallback>
                <p:oleObj name="Equation" r:id="rId6" imgW="1104840" imgH="457200" progId="Equation.3">
                  <p:embed/>
                  <p:pic>
                    <p:nvPicPr>
                      <p:cNvPr id="0" name="Picture 4"/>
                      <p:cNvPicPr>
                        <a:picLocks noChangeAspect="1" noChangeArrowheads="1"/>
                      </p:cNvPicPr>
                      <p:nvPr/>
                    </p:nvPicPr>
                    <p:blipFill>
                      <a:blip r:embed="rId7"/>
                      <a:srcRect/>
                      <a:stretch>
                        <a:fillRect/>
                      </a:stretch>
                    </p:blipFill>
                    <p:spPr bwMode="auto">
                      <a:xfrm>
                        <a:off x="5213350" y="3975100"/>
                        <a:ext cx="2916238"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6197" name="Picture 5"/>
          <p:cNvPicPr>
            <a:picLocks noChangeAspect="1" noChangeArrowheads="1"/>
          </p:cNvPicPr>
          <p:nvPr/>
        </p:nvPicPr>
        <p:blipFill>
          <a:blip r:embed="rId8" cstate="print"/>
          <a:srcRect/>
          <a:stretch>
            <a:fillRect/>
          </a:stretch>
        </p:blipFill>
        <p:spPr bwMode="auto">
          <a:xfrm>
            <a:off x="0" y="2895600"/>
            <a:ext cx="4405312" cy="2667000"/>
          </a:xfrm>
          <a:prstGeom prst="rect">
            <a:avLst/>
          </a:prstGeom>
          <a:noFill/>
          <a:ln w="9525">
            <a:noFill/>
            <a:miter lim="800000"/>
            <a:headEnd/>
            <a:tailEnd/>
          </a:ln>
        </p:spPr>
      </p:pic>
      <p:sp>
        <p:nvSpPr>
          <p:cNvPr id="10" name="Slide Number Placeholder 4"/>
          <p:cNvSpPr>
            <a:spLocks noGrp="1"/>
          </p:cNvSpPr>
          <p:nvPr>
            <p:ph type="sldNum" sz="quarter" idx="12"/>
          </p:nvPr>
        </p:nvSpPr>
        <p:spPr>
          <a:xfrm>
            <a:off x="7010400" y="6477000"/>
            <a:ext cx="2133600" cy="365125"/>
          </a:xfrm>
        </p:spPr>
        <p:txBody>
          <a:bodyPr/>
          <a:lstStyle/>
          <a:p>
            <a:fld id="{9C905762-C891-4585-A291-5CEA996061E6}" type="slidenum">
              <a:rPr lang="en-US" sz="1600" smtClean="0">
                <a:latin typeface="Arial" pitchFamily="34" charset="0"/>
                <a:cs typeface="Arial" pitchFamily="34" charset="0"/>
              </a:rPr>
              <a:pPr/>
              <a:t>9</a:t>
            </a:fld>
            <a:r>
              <a:rPr lang="vi-VN" sz="1600" dirty="0" smtClean="0">
                <a:latin typeface="Arial" pitchFamily="34" charset="0"/>
                <a:cs typeface="Arial" pitchFamily="34" charset="0"/>
              </a:rPr>
              <a:t>/15</a:t>
            </a:r>
            <a:endParaRPr lang="en-US" sz="1600" dirty="0">
              <a:latin typeface="Arial" pitchFamily="34" charset="0"/>
              <a:cs typeface="Arial" pitchFamily="34" charset="0"/>
            </a:endParaRPr>
          </a:p>
        </p:txBody>
      </p:sp>
      <p:sp>
        <p:nvSpPr>
          <p:cNvPr id="4" name="Rectangle 3"/>
          <p:cNvSpPr/>
          <p:nvPr/>
        </p:nvSpPr>
        <p:spPr>
          <a:xfrm>
            <a:off x="1101435" y="2724968"/>
            <a:ext cx="603050" cy="461665"/>
          </a:xfrm>
          <a:prstGeom prst="rect">
            <a:avLst/>
          </a:prstGeom>
          <a:solidFill>
            <a:schemeClr val="bg1"/>
          </a:solidFill>
        </p:spPr>
        <p:txBody>
          <a:bodyPr wrap="none">
            <a:spAutoFit/>
          </a:bodyPr>
          <a:lstStyle/>
          <a:p>
            <a:r>
              <a:rPr lang="en-US" sz="2400" dirty="0">
                <a:latin typeface="VNI-Diudang" pitchFamily="2" charset="0"/>
                <a:cs typeface="Times New Roman"/>
              </a:rPr>
              <a:t>v</a:t>
            </a:r>
            <a:r>
              <a:rPr lang="vi-VN" sz="2400" baseline="-25000" dirty="0">
                <a:latin typeface="Times New Roman"/>
                <a:cs typeface="Times New Roman"/>
              </a:rPr>
              <a:t>avg</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33265</TotalTime>
  <Words>1259</Words>
  <Application>Microsoft Office PowerPoint</Application>
  <PresentationFormat>On-screen Show (4:3)</PresentationFormat>
  <Paragraphs>98</Paragraphs>
  <Slides>15</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맑은 고딕</vt:lpstr>
      <vt:lpstr>Arial</vt:lpstr>
      <vt:lpstr>Calibri</vt:lpstr>
      <vt:lpstr>Symbol</vt:lpstr>
      <vt:lpstr>Times New Roman</vt:lpstr>
      <vt:lpstr>VNI-Diudang</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Bang Chu Cai Bang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Mr ProGhost</dc:creator>
  <cp:lastModifiedBy>Satellite</cp:lastModifiedBy>
  <cp:revision>1441</cp:revision>
  <dcterms:created xsi:type="dcterms:W3CDTF">2012-04-20T13:18:20Z</dcterms:created>
  <dcterms:modified xsi:type="dcterms:W3CDTF">2014-03-23T06:25:41Z</dcterms:modified>
</cp:coreProperties>
</file>