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6" r:id="rId2"/>
    <p:sldId id="346" r:id="rId3"/>
    <p:sldId id="347" r:id="rId4"/>
    <p:sldId id="349" r:id="rId5"/>
    <p:sldId id="355" r:id="rId6"/>
    <p:sldId id="348" r:id="rId7"/>
    <p:sldId id="350" r:id="rId8"/>
    <p:sldId id="351" r:id="rId9"/>
    <p:sldId id="378" r:id="rId10"/>
    <p:sldId id="353" r:id="rId11"/>
    <p:sldId id="352" r:id="rId12"/>
    <p:sldId id="354" r:id="rId13"/>
    <p:sldId id="357" r:id="rId14"/>
    <p:sldId id="359" r:id="rId15"/>
    <p:sldId id="360" r:id="rId16"/>
    <p:sldId id="358" r:id="rId17"/>
    <p:sldId id="361" r:id="rId18"/>
    <p:sldId id="362" r:id="rId19"/>
    <p:sldId id="363" r:id="rId20"/>
    <p:sldId id="364" r:id="rId21"/>
    <p:sldId id="365" r:id="rId22"/>
    <p:sldId id="366" r:id="rId23"/>
    <p:sldId id="356" r:id="rId24"/>
    <p:sldId id="368" r:id="rId25"/>
    <p:sldId id="369" r:id="rId26"/>
    <p:sldId id="400" r:id="rId27"/>
    <p:sldId id="403" r:id="rId28"/>
    <p:sldId id="401" r:id="rId29"/>
    <p:sldId id="402" r:id="rId30"/>
    <p:sldId id="371" r:id="rId31"/>
    <p:sldId id="372" r:id="rId32"/>
    <p:sldId id="373" r:id="rId33"/>
    <p:sldId id="404" r:id="rId34"/>
    <p:sldId id="405" r:id="rId35"/>
    <p:sldId id="370" r:id="rId36"/>
    <p:sldId id="375" r:id="rId37"/>
    <p:sldId id="376" r:id="rId38"/>
    <p:sldId id="377" r:id="rId39"/>
    <p:sldId id="379" r:id="rId40"/>
    <p:sldId id="374" r:id="rId41"/>
    <p:sldId id="367" r:id="rId42"/>
    <p:sldId id="393" r:id="rId43"/>
    <p:sldId id="391" r:id="rId44"/>
    <p:sldId id="395" r:id="rId45"/>
    <p:sldId id="394" r:id="rId46"/>
    <p:sldId id="396" r:id="rId47"/>
    <p:sldId id="392" r:id="rId48"/>
    <p:sldId id="384" r:id="rId49"/>
    <p:sldId id="381" r:id="rId50"/>
    <p:sldId id="397" r:id="rId51"/>
    <p:sldId id="382" r:id="rId52"/>
    <p:sldId id="385" r:id="rId53"/>
    <p:sldId id="398" r:id="rId54"/>
    <p:sldId id="388" r:id="rId55"/>
    <p:sldId id="383" r:id="rId56"/>
    <p:sldId id="399" r:id="rId57"/>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66FFFF"/>
    <a:srgbClr val="FF6600"/>
    <a:srgbClr val="009900"/>
    <a:srgbClr val="006666"/>
    <a:srgbClr val="FF0066"/>
    <a:srgbClr val="00CC00"/>
    <a:srgbClr val="99FF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54.wmf"/><Relationship Id="rId4"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54.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54.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AD881-6C3C-4299-A382-7CABFFCEF0AE}" type="datetimeFigureOut">
              <a:rPr lang="en-US" smtClean="0"/>
              <a:pPr/>
              <a:t>9/26/2017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9BE8A-EC39-427F-B41D-9DF74518A51F}" type="slidenum">
              <a:rPr lang="en-US" smtClean="0"/>
              <a:pPr/>
              <a:t>‹#›</a:t>
            </a:fld>
            <a:endParaRPr lang="en-US"/>
          </a:p>
        </p:txBody>
      </p:sp>
    </p:spTree>
    <p:extLst>
      <p:ext uri="{BB962C8B-B14F-4D97-AF65-F5344CB8AC3E}">
        <p14:creationId xmlns:p14="http://schemas.microsoft.com/office/powerpoint/2010/main" val="400851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E6D6B1-B5CA-4C58-9EBC-669261081741}" type="datetime1">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7B1E5-DE8A-4615-86F8-970153A3C47D}" type="datetime1">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4D8E1-61BD-4A4B-B3BA-C9BA110D13F0}" type="datetime1">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3B6DB-4C40-478B-A0FA-63C90CE1829A}" type="datetime1">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0F81BE-88EE-41B1-98B6-E1D8825049D9}" type="datetime1">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A67469-6099-4FB3-9ABF-B0CB267C773F}" type="datetime1">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51D33B-A459-44BD-9C9F-6627E0075D14}" type="datetime1">
              <a:rPr lang="en-US" smtClean="0"/>
              <a:pPr/>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2DF308-71DC-4F73-90E5-9E47B8B8E49E}" type="datetime1">
              <a:rPr lang="en-US" smtClean="0"/>
              <a:pPr/>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60B50-8ABF-45A0-BA11-41F9507D1B97}" type="datetime1">
              <a:rPr lang="en-US" smtClean="0"/>
              <a:pPr/>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112A8-F166-488B-9F01-C912FF9539D2}" type="datetime1">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CE5F1-E85F-4BFA-A1D6-EC901298DD35}" type="datetime1">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F54B-7DEB-4C0D-904F-0EC2C7C2A015}" type="datetime1">
              <a:rPr lang="en-US" smtClean="0"/>
              <a:pPr/>
              <a:t>9/26/2017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5762-C891-4585-A291-5CEA99606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2.wmf"/><Relationship Id="rId5" Type="http://schemas.openxmlformats.org/officeDocument/2006/relationships/oleObject" Target="../embeddings/oleObject7.bin"/><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9.bin"/><Relationship Id="rId4" Type="http://schemas.openxmlformats.org/officeDocument/2006/relationships/image" Target="../media/image35.wmf"/></Relationships>
</file>

<file path=ppt/slides/_rels/slide1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6.vml"/><Relationship Id="rId6" Type="http://schemas.openxmlformats.org/officeDocument/2006/relationships/image" Target="../media/image38.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3.bin"/><Relationship Id="rId14" Type="http://schemas.openxmlformats.org/officeDocument/2006/relationships/image" Target="../media/image42.wmf"/></Relationships>
</file>

<file path=ppt/slides/_rels/slide1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48.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7.wmf"/><Relationship Id="rId5" Type="http://schemas.openxmlformats.org/officeDocument/2006/relationships/oleObject" Target="../embeddings/oleObject18.bin"/><Relationship Id="rId4" Type="http://schemas.openxmlformats.org/officeDocument/2006/relationships/image" Target="../media/image4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50.png"/><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52.png"/><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59.png"/><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62.jpeg"/><Relationship Id="rId7"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54.wmf"/><Relationship Id="rId4" Type="http://schemas.openxmlformats.org/officeDocument/2006/relationships/oleObject" Target="../embeddings/oleObject27.bin"/><Relationship Id="rId9"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30.bin"/><Relationship Id="rId7"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3.wmf"/><Relationship Id="rId11" Type="http://schemas.openxmlformats.org/officeDocument/2006/relationships/image" Target="../media/image65.wmf"/><Relationship Id="rId5" Type="http://schemas.openxmlformats.org/officeDocument/2006/relationships/oleObject" Target="../embeddings/oleObject31.bin"/><Relationship Id="rId10" Type="http://schemas.openxmlformats.org/officeDocument/2006/relationships/oleObject" Target="../embeddings/oleObject33.bin"/><Relationship Id="rId4" Type="http://schemas.openxmlformats.org/officeDocument/2006/relationships/image" Target="../media/image54.wmf"/><Relationship Id="rId9" Type="http://schemas.openxmlformats.org/officeDocument/2006/relationships/image" Target="../media/image6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4.bin"/><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image" Target="../media/image69.wmf"/><Relationship Id="rId5" Type="http://schemas.openxmlformats.org/officeDocument/2006/relationships/image" Target="../media/image66.png"/><Relationship Id="rId10" Type="http://schemas.openxmlformats.org/officeDocument/2006/relationships/oleObject" Target="../embeddings/oleObject37.bin"/><Relationship Id="rId4" Type="http://schemas.openxmlformats.org/officeDocument/2006/relationships/image" Target="../media/image54.wmf"/><Relationship Id="rId9" Type="http://schemas.openxmlformats.org/officeDocument/2006/relationships/image" Target="../media/image6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0.wmf"/><Relationship Id="rId11" Type="http://schemas.openxmlformats.org/officeDocument/2006/relationships/image" Target="../media/image73.jpeg"/><Relationship Id="rId5" Type="http://schemas.openxmlformats.org/officeDocument/2006/relationships/oleObject" Target="../embeddings/oleObject39.bin"/><Relationship Id="rId10" Type="http://schemas.openxmlformats.org/officeDocument/2006/relationships/image" Target="../media/image72.wmf"/><Relationship Id="rId4" Type="http://schemas.openxmlformats.org/officeDocument/2006/relationships/image" Target="../media/image54.wmf"/><Relationship Id="rId9" Type="http://schemas.openxmlformats.org/officeDocument/2006/relationships/oleObject" Target="../embeddings/oleObject41.bin"/></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3.bin"/><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76.jpeg"/><Relationship Id="rId4" Type="http://schemas.openxmlformats.org/officeDocument/2006/relationships/image" Target="../media/image5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6.bin"/><Relationship Id="rId5" Type="http://schemas.openxmlformats.org/officeDocument/2006/relationships/image" Target="../media/image78.gif"/><Relationship Id="rId4" Type="http://schemas.openxmlformats.org/officeDocument/2006/relationships/image" Target="../media/image5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image" Target="../media/image83.jpeg"/><Relationship Id="rId7"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8.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81.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10.png"/><Relationship Id="rId4" Type="http://schemas.openxmlformats.org/officeDocument/2006/relationships/image" Target="../media/image6.wmf"/><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88.png"/><Relationship Id="rId7" Type="http://schemas.openxmlformats.org/officeDocument/2006/relationships/image" Target="../media/image85.wmf"/><Relationship Id="rId12"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2.bin"/><Relationship Id="rId11" Type="http://schemas.openxmlformats.org/officeDocument/2006/relationships/oleObject" Target="../embeddings/oleObject54.bin"/><Relationship Id="rId5" Type="http://schemas.openxmlformats.org/officeDocument/2006/relationships/image" Target="../media/image84.wmf"/><Relationship Id="rId10" Type="http://schemas.openxmlformats.org/officeDocument/2006/relationships/image" Target="../media/image89.png"/><Relationship Id="rId4" Type="http://schemas.openxmlformats.org/officeDocument/2006/relationships/oleObject" Target="../embeddings/oleObject51.bin"/><Relationship Id="rId9" Type="http://schemas.openxmlformats.org/officeDocument/2006/relationships/image" Target="../media/image86.wmf"/></Relationships>
</file>

<file path=ppt/slides/_rels/slide41.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4.wmf"/><Relationship Id="rId11" Type="http://schemas.openxmlformats.org/officeDocument/2006/relationships/image" Target="../media/image97.png"/><Relationship Id="rId5" Type="http://schemas.openxmlformats.org/officeDocument/2006/relationships/oleObject" Target="../embeddings/oleObject56.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58.bin"/></Relationships>
</file>

<file path=ppt/slides/_rels/slide4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100.pn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0.bin"/><Relationship Id="rId5" Type="http://schemas.openxmlformats.org/officeDocument/2006/relationships/image" Target="../media/image98.wmf"/><Relationship Id="rId4"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19.png"/><Relationship Id="rId7"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2.bin"/><Relationship Id="rId5" Type="http://schemas.openxmlformats.org/officeDocument/2006/relationships/image" Target="../media/image116.wmf"/><Relationship Id="rId4" Type="http://schemas.openxmlformats.org/officeDocument/2006/relationships/oleObject" Target="../embeddings/oleObject61.bin"/><Relationship Id="rId9" Type="http://schemas.openxmlformats.org/officeDocument/2006/relationships/image" Target="../media/image118.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123.png"/><Relationship Id="rId7"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65.bin"/><Relationship Id="rId5" Type="http://schemas.openxmlformats.org/officeDocument/2006/relationships/image" Target="../media/image120.wmf"/><Relationship Id="rId4" Type="http://schemas.openxmlformats.org/officeDocument/2006/relationships/oleObject" Target="../embeddings/oleObject64.bin"/><Relationship Id="rId9" Type="http://schemas.openxmlformats.org/officeDocument/2006/relationships/image" Target="../media/image122.w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68.bin"/><Relationship Id="rId5" Type="http://schemas.openxmlformats.org/officeDocument/2006/relationships/image" Target="../media/image124.wmf"/><Relationship Id="rId4" Type="http://schemas.openxmlformats.org/officeDocument/2006/relationships/oleObject" Target="../embeddings/oleObject67.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129.png"/><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70.bin"/><Relationship Id="rId5" Type="http://schemas.openxmlformats.org/officeDocument/2006/relationships/image" Target="../media/image126.wmf"/><Relationship Id="rId4" Type="http://schemas.openxmlformats.org/officeDocument/2006/relationships/oleObject" Target="../embeddings/oleObject69.bin"/><Relationship Id="rId9" Type="http://schemas.openxmlformats.org/officeDocument/2006/relationships/image" Target="../media/image128.wmf"/></Relationships>
</file>

<file path=ppt/slides/_rels/slide52.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1.wmf"/><Relationship Id="rId5" Type="http://schemas.openxmlformats.org/officeDocument/2006/relationships/oleObject" Target="../embeddings/oleObject73.bin"/><Relationship Id="rId4" Type="http://schemas.openxmlformats.org/officeDocument/2006/relationships/image" Target="../media/image130.wmf"/></Relationships>
</file>

<file path=ppt/slides/_rels/slide53.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4.wmf"/><Relationship Id="rId5" Type="http://schemas.openxmlformats.org/officeDocument/2006/relationships/oleObject" Target="../embeddings/oleObject76.bin"/><Relationship Id="rId4" Type="http://schemas.openxmlformats.org/officeDocument/2006/relationships/image" Target="../media/image133.wmf"/></Relationships>
</file>

<file path=ppt/slides/_rels/slide54.xml.rels><?xml version="1.0" encoding="UTF-8" standalone="yes"?>
<Relationships xmlns="http://schemas.openxmlformats.org/package/2006/relationships"><Relationship Id="rId8" Type="http://schemas.openxmlformats.org/officeDocument/2006/relationships/image" Target="../media/image91.jpeg"/><Relationship Id="rId3" Type="http://schemas.openxmlformats.org/officeDocument/2006/relationships/oleObject" Target="../embeddings/oleObject78.bin"/><Relationship Id="rId7" Type="http://schemas.openxmlformats.org/officeDocument/2006/relationships/image" Target="../media/image137.jpe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6.jpeg"/><Relationship Id="rId5" Type="http://schemas.openxmlformats.org/officeDocument/2006/relationships/hyperlink" Target="//upload.wikimedia.org/wikipedia/commons/9/9a/Claude-Louis_Navier.jpg" TargetMode="External"/><Relationship Id="rId4" Type="http://schemas.openxmlformats.org/officeDocument/2006/relationships/image" Target="../media/image54.wmf"/></Relationships>
</file>

<file path=ppt/slides/_rels/slide55.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9.wmf"/><Relationship Id="rId5" Type="http://schemas.openxmlformats.org/officeDocument/2006/relationships/oleObject" Target="../embeddings/oleObject80.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8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609600"/>
            <a:ext cx="9144000" cy="2590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5400" b="1" i="0" u="none" strike="noStrike" kern="1200" cap="none" spc="0" normalizeH="0" baseline="0" noProof="0" dirty="0" smtClean="0">
                <a:ln>
                  <a:noFill/>
                </a:ln>
                <a:solidFill>
                  <a:srgbClr val="00CC00"/>
                </a:solidFill>
                <a:effectLst/>
                <a:uLnTx/>
                <a:uFillTx/>
                <a:latin typeface="Arial" pitchFamily="34" charset="0"/>
                <a:ea typeface="+mj-ea"/>
                <a:cs typeface="Arial" pitchFamily="34" charset="0"/>
              </a:rPr>
              <a:t>Chương</a:t>
            </a:r>
            <a:r>
              <a:rPr kumimoji="0" lang="vi-VN" sz="5400" b="1" i="0" u="none" strike="noStrike" kern="1200" cap="none" spc="0" normalizeH="0" noProof="0" dirty="0" smtClean="0">
                <a:ln>
                  <a:noFill/>
                </a:ln>
                <a:solidFill>
                  <a:srgbClr val="00CC00"/>
                </a:solidFill>
                <a:effectLst/>
                <a:uLnTx/>
                <a:uFillTx/>
                <a:latin typeface="Arial" pitchFamily="34" charset="0"/>
                <a:ea typeface="+mj-ea"/>
                <a:cs typeface="Arial" pitchFamily="34" charset="0"/>
              </a:rPr>
              <a:t> 4</a:t>
            </a: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dirty="0" smtClean="0">
                <a:solidFill>
                  <a:srgbClr val="0000FF"/>
                </a:solidFill>
                <a:latin typeface="Arial" pitchFamily="34" charset="0"/>
                <a:ea typeface="+mj-ea"/>
                <a:cs typeface="Arial" pitchFamily="34" charset="0"/>
              </a:rPr>
              <a:t>Động Lực Học </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L</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ư</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u Ch</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ấ</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t</a:t>
            </a:r>
            <a:endPar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dirty="0" smtClean="0">
                <a:solidFill>
                  <a:srgbClr val="0000FF"/>
                </a:solidFill>
                <a:latin typeface="Arial" pitchFamily="34" charset="0"/>
                <a:ea typeface="+mj-ea"/>
                <a:cs typeface="Arial" pitchFamily="34" charset="0"/>
              </a:rPr>
              <a:t>(Fluid Dynamics)</a:t>
            </a:r>
            <a:endParaRPr kumimoji="0" lang="en-US" sz="5400" b="1" i="0" u="none" strike="noStrike" kern="1200" cap="none" spc="0" normalizeH="0" baseline="0" noProof="0" dirty="0">
              <a:ln>
                <a:noFill/>
              </a:ln>
              <a:solidFill>
                <a:srgbClr val="0000FF"/>
              </a:solidFill>
              <a:effectLst/>
              <a:uLnTx/>
              <a:uFillTx/>
              <a:latin typeface="Arial" pitchFamily="34" charset="0"/>
              <a:ea typeface="+mj-ea"/>
              <a:cs typeface="Arial" pitchFamily="34" charset="0"/>
            </a:endParaRPr>
          </a:p>
        </p:txBody>
      </p:sp>
      <p:sp>
        <p:nvSpPr>
          <p:cNvPr id="3" name="Rectangle 2"/>
          <p:cNvSpPr/>
          <p:nvPr/>
        </p:nvSpPr>
        <p:spPr>
          <a:xfrm>
            <a:off x="0" y="3940076"/>
            <a:ext cx="9144000" cy="2308324"/>
          </a:xfrm>
          <a:prstGeom prst="rect">
            <a:avLst/>
          </a:prstGeom>
        </p:spPr>
        <p:txBody>
          <a:bodyPr wrap="square">
            <a:spAutoFit/>
          </a:bodyPr>
          <a:lstStyle/>
          <a:p>
            <a:pPr algn="just"/>
            <a:r>
              <a:rPr lang="vi-VN" altLang="ko-KR" sz="2400" i="1" dirty="0" smtClean="0">
                <a:latin typeface="Arial" pitchFamily="34" charset="0"/>
                <a:cs typeface="Arial" pitchFamily="34" charset="0"/>
              </a:rPr>
              <a:t>Động lực học lưu chất nghiên cứu về chuyển động của chất lỏng (fluids in motion). Chương này giới thiệu các phương trình (PT) cốt lõi của cơ lưu chất: Navier-Stokes, Bernoulli. Những PT này mô tả toàn diện dòng chảy của lưu chất bao gồm: </a:t>
            </a:r>
            <a:br>
              <a:rPr lang="vi-VN" altLang="ko-KR" sz="2400" i="1" dirty="0" smtClean="0">
                <a:latin typeface="Arial" pitchFamily="34" charset="0"/>
                <a:cs typeface="Arial" pitchFamily="34" charset="0"/>
              </a:rPr>
            </a:br>
            <a:r>
              <a:rPr lang="vi-VN" altLang="ko-KR" sz="2400" i="1" dirty="0" smtClean="0">
                <a:latin typeface="Arial" pitchFamily="34" charset="0"/>
                <a:cs typeface="Arial" pitchFamily="34" charset="0"/>
              </a:rPr>
              <a:t>bảo toàn khối lượng, động lượng, năng lượng. Ngoài ra, có đề cập đến tổn thất năng lượng.</a:t>
            </a:r>
            <a:endParaRPr lang="en-US" altLang="ko-KR" sz="2400" i="1" dirty="0" smtClean="0">
              <a:latin typeface="Arial" pitchFamily="34" charset="0"/>
              <a:cs typeface="Arial" pitchFamily="34" charset="0"/>
            </a:endParaRPr>
          </a:p>
        </p:txBody>
      </p:sp>
      <p:sp>
        <p:nvSpPr>
          <p:cNvPr id="4" name="Subtitle 2"/>
          <p:cNvSpPr txBox="1">
            <a:spLocks/>
          </p:cNvSpPr>
          <p:nvPr/>
        </p:nvSpPr>
        <p:spPr>
          <a:xfrm>
            <a:off x="0" y="3124200"/>
            <a:ext cx="9144000" cy="609600"/>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Hoàng Minh Nam </a:t>
            </a:r>
            <a:endParaRPr kumimoji="0" lang="en-US"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Nguyễn Hữu Hiếu</a:t>
            </a:r>
            <a:endParaRPr kumimoji="0" lang="en-US" sz="2400" b="1" i="0" u="none" strike="noStrike" kern="1200" cap="none" spc="0" normalizeH="0" baseline="0" noProof="0" dirty="0">
              <a:ln>
                <a:noFill/>
              </a:ln>
              <a:solidFill>
                <a:srgbClr val="FF0066"/>
              </a:solidFill>
              <a:effectLst/>
              <a:uLnTx/>
              <a:uFillTx/>
              <a:latin typeface="Arial" pitchFamily="34" charset="0"/>
              <a:ea typeface="+mn-ea"/>
              <a:cs typeface="Arial" pitchFamily="34" charset="0"/>
            </a:endParaRPr>
          </a:p>
        </p:txBody>
      </p:sp>
      <p:sp>
        <p:nvSpPr>
          <p:cNvPr id="6"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689104" cy="461665"/>
          </a:xfrm>
          <a:prstGeom prst="rect">
            <a:avLst/>
          </a:prstGeom>
        </p:spPr>
        <p:txBody>
          <a:bodyPr wrap="none">
            <a:spAutoFit/>
          </a:bodyPr>
          <a:lstStyle/>
          <a:p>
            <a:r>
              <a:rPr lang="vi-VN" sz="2400" b="1" dirty="0" smtClean="0">
                <a:solidFill>
                  <a:srgbClr val="009900"/>
                </a:solidFill>
              </a:rPr>
              <a:t>PT Bernoulli dưới dạng cột áp </a:t>
            </a:r>
            <a:endParaRPr lang="en-US" sz="2400" b="1" dirty="0">
              <a:solidFill>
                <a:srgbClr val="009900"/>
              </a:solidFill>
            </a:endParaRPr>
          </a:p>
        </p:txBody>
      </p:sp>
      <p:sp>
        <p:nvSpPr>
          <p:cNvPr id="14" name="Rectangle 13"/>
          <p:cNvSpPr/>
          <p:nvPr/>
        </p:nvSpPr>
        <p:spPr>
          <a:xfrm>
            <a:off x="0" y="990600"/>
            <a:ext cx="5562600" cy="461665"/>
          </a:xfrm>
          <a:prstGeom prst="rect">
            <a:avLst/>
          </a:prstGeom>
        </p:spPr>
        <p:txBody>
          <a:bodyPr wrap="square">
            <a:spAutoFit/>
          </a:bodyPr>
          <a:lstStyle/>
          <a:p>
            <a:pPr algn="just"/>
            <a:r>
              <a:rPr lang="vi-VN" sz="2400" dirty="0" smtClean="0"/>
              <a:t>Chia PT Bernoulli cho </a:t>
            </a:r>
            <a:r>
              <a:rPr lang="vi-VN" sz="2400" dirty="0" smtClean="0">
                <a:latin typeface="+mj-lt"/>
              </a:rPr>
              <a:t>g</a:t>
            </a:r>
            <a:r>
              <a:rPr lang="vi-VN" sz="2400" dirty="0" smtClean="0"/>
              <a:t>:</a:t>
            </a:r>
            <a:endParaRPr lang="en-US" sz="2400" dirty="0"/>
          </a:p>
        </p:txBody>
      </p:sp>
      <p:sp>
        <p:nvSpPr>
          <p:cNvPr id="16" name="Rectangle 15"/>
          <p:cNvSpPr/>
          <p:nvPr/>
        </p:nvSpPr>
        <p:spPr>
          <a:xfrm>
            <a:off x="0" y="2590800"/>
            <a:ext cx="4572000" cy="3539430"/>
          </a:xfrm>
          <a:prstGeom prst="rect">
            <a:avLst/>
          </a:prstGeom>
        </p:spPr>
        <p:txBody>
          <a:bodyPr wrap="square">
            <a:spAutoFit/>
          </a:bodyPr>
          <a:lstStyle/>
          <a:p>
            <a:pPr algn="just"/>
            <a:r>
              <a:rPr lang="vi-VN" sz="2000" b="1" dirty="0" smtClean="0">
                <a:solidFill>
                  <a:srgbClr val="FF3399"/>
                </a:solidFill>
                <a:latin typeface="+mj-lt"/>
              </a:rPr>
              <a:t>P/</a:t>
            </a:r>
            <a:r>
              <a:rPr lang="vi-VN" sz="2000" b="1" dirty="0" smtClean="0">
                <a:solidFill>
                  <a:srgbClr val="FF3399"/>
                </a:solidFill>
                <a:sym typeface="Symbol"/>
              </a:rPr>
              <a:t></a:t>
            </a:r>
            <a:r>
              <a:rPr lang="vi-VN" sz="2000" b="1" dirty="0" smtClean="0">
                <a:solidFill>
                  <a:srgbClr val="FF3399"/>
                </a:solidFill>
                <a:latin typeface="+mj-lt"/>
              </a:rPr>
              <a:t>g</a:t>
            </a:r>
            <a:r>
              <a:rPr lang="vi-VN" sz="2000" b="1" dirty="0" smtClean="0">
                <a:solidFill>
                  <a:srgbClr val="FF3399"/>
                </a:solidFill>
              </a:rPr>
              <a:t>: cột áp tĩnh </a:t>
            </a:r>
            <a:r>
              <a:rPr lang="vi-VN" sz="2000" dirty="0" smtClean="0"/>
              <a:t>(pressure head), đại diện cho chiều cao cột chất lỏng mà nó tạo ra áp suất tĩnh </a:t>
            </a:r>
            <a:r>
              <a:rPr lang="vi-VN" sz="2000" b="1" dirty="0" smtClean="0">
                <a:latin typeface="+mj-lt"/>
              </a:rPr>
              <a:t>P</a:t>
            </a:r>
            <a:r>
              <a:rPr lang="vi-VN" sz="2000" dirty="0" smtClean="0"/>
              <a:t>.</a:t>
            </a:r>
          </a:p>
          <a:p>
            <a:pPr algn="just"/>
            <a:r>
              <a:rPr lang="en-US" sz="2000" b="1" dirty="0" smtClean="0">
                <a:solidFill>
                  <a:srgbClr val="FF3399"/>
                </a:solidFill>
                <a:latin typeface="VNI-Diudang" pitchFamily="2" charset="0"/>
                <a:sym typeface="Symbol"/>
              </a:rPr>
              <a:t>v</a:t>
            </a:r>
            <a:r>
              <a:rPr lang="vi-VN" sz="2000" b="1" baseline="30000" dirty="0" smtClean="0">
                <a:solidFill>
                  <a:srgbClr val="FF3399"/>
                </a:solidFill>
                <a:latin typeface="+mj-lt"/>
                <a:sym typeface="Symbol"/>
              </a:rPr>
              <a:t>2</a:t>
            </a:r>
            <a:r>
              <a:rPr lang="vi-VN" sz="2000" b="1" dirty="0" smtClean="0">
                <a:solidFill>
                  <a:srgbClr val="FF3399"/>
                </a:solidFill>
                <a:latin typeface="+mj-lt"/>
                <a:sym typeface="Symbol"/>
              </a:rPr>
              <a:t>/2g</a:t>
            </a:r>
            <a:r>
              <a:rPr lang="vi-VN" sz="2000" b="1" dirty="0" smtClean="0">
                <a:solidFill>
                  <a:srgbClr val="FF3399"/>
                </a:solidFill>
                <a:sym typeface="Symbol"/>
              </a:rPr>
              <a:t>: cột áp vận tốc </a:t>
            </a:r>
            <a:r>
              <a:rPr lang="vi-VN" sz="2000" dirty="0" smtClean="0">
                <a:sym typeface="Symbol"/>
              </a:rPr>
              <a:t>(velocity head), đại diện cho độ cao cần thiết của cột chất lỏng để đạt đến vận tốc </a:t>
            </a:r>
            <a:r>
              <a:rPr lang="en-US" sz="2000" b="1" dirty="0" smtClean="0">
                <a:latin typeface="VNI-Diudang" pitchFamily="2" charset="0"/>
                <a:cs typeface="Times New Roman" pitchFamily="18" charset="0"/>
                <a:sym typeface="Symbol"/>
              </a:rPr>
              <a:t>v</a:t>
            </a:r>
            <a:r>
              <a:rPr lang="vi-VN" sz="2000" dirty="0" smtClean="0">
                <a:sym typeface="Symbol"/>
              </a:rPr>
              <a:t> trong quá trình đổ tự do (free fall) không ma sát.</a:t>
            </a:r>
          </a:p>
          <a:p>
            <a:pPr algn="just"/>
            <a:r>
              <a:rPr lang="vi-VN" sz="2400" b="1" dirty="0" smtClean="0">
                <a:solidFill>
                  <a:srgbClr val="FF3399"/>
                </a:solidFill>
                <a:latin typeface="+mj-lt"/>
                <a:sym typeface="Symbol"/>
              </a:rPr>
              <a:t>z</a:t>
            </a:r>
            <a:r>
              <a:rPr lang="vi-VN" sz="2000" b="1" dirty="0" smtClean="0">
                <a:solidFill>
                  <a:srgbClr val="FF3399"/>
                </a:solidFill>
                <a:sym typeface="Symbol"/>
              </a:rPr>
              <a:t>: cột áp độ cao </a:t>
            </a:r>
            <a:r>
              <a:rPr lang="vi-VN" sz="2000" dirty="0" smtClean="0">
                <a:sym typeface="Symbol"/>
              </a:rPr>
              <a:t>(elevation pressure), đại diện cho thế năng của lưu chất.</a:t>
            </a:r>
          </a:p>
          <a:p>
            <a:pPr algn="just"/>
            <a:r>
              <a:rPr lang="vi-VN" sz="2000" b="1" dirty="0" smtClean="0">
                <a:solidFill>
                  <a:srgbClr val="FF3399"/>
                </a:solidFill>
                <a:sym typeface="Symbol"/>
              </a:rPr>
              <a:t>H: cột áp tổng</a:t>
            </a:r>
            <a:r>
              <a:rPr lang="vi-VN" sz="2000" dirty="0" smtClean="0">
                <a:sym typeface="Symbol"/>
              </a:rPr>
              <a:t> (total head), </a:t>
            </a:r>
          </a:p>
        </p:txBody>
      </p:sp>
      <p:sp>
        <p:nvSpPr>
          <p:cNvPr id="17" name="Rectangle 16"/>
          <p:cNvSpPr/>
          <p:nvPr/>
        </p:nvSpPr>
        <p:spPr>
          <a:xfrm>
            <a:off x="4114800" y="990600"/>
            <a:ext cx="5029200" cy="1508105"/>
          </a:xfrm>
          <a:prstGeom prst="rect">
            <a:avLst/>
          </a:prstGeom>
        </p:spPr>
        <p:txBody>
          <a:bodyPr wrap="square">
            <a:spAutoFit/>
          </a:bodyPr>
          <a:lstStyle/>
          <a:p>
            <a:r>
              <a:rPr lang="en-US" sz="3200" b="1" dirty="0" smtClean="0">
                <a:solidFill>
                  <a:srgbClr val="0070C0"/>
                </a:solidFill>
                <a:latin typeface="Arial" pitchFamily="34" charset="0"/>
                <a:cs typeface="Arial" pitchFamily="34" charset="0"/>
                <a:sym typeface="Wingdings"/>
              </a:rPr>
              <a:t></a:t>
            </a:r>
            <a:r>
              <a:rPr lang="en-US" sz="2000" dirty="0" smtClean="0">
                <a:solidFill>
                  <a:srgbClr val="0070C0"/>
                </a:solidFill>
                <a:latin typeface="Arial" pitchFamily="34" charset="0"/>
                <a:cs typeface="Arial" pitchFamily="34" charset="0"/>
              </a:rPr>
              <a:t>T</a:t>
            </a:r>
            <a:r>
              <a:rPr lang="vi-VN" sz="2000" dirty="0" smtClean="0">
                <a:solidFill>
                  <a:srgbClr val="0070C0"/>
                </a:solidFill>
                <a:latin typeface="Arial" pitchFamily="34" charset="0"/>
                <a:cs typeface="Arial" pitchFamily="34" charset="0"/>
              </a:rPr>
              <a:t>ổng của các cột áp tĩnh, vận tốc và độ cao theo một đường dòng là hằng số trong dòng ổn định khi các hiệu ứng nén ép và ma sát không đáng kể.</a:t>
            </a:r>
            <a:endParaRPr lang="en-US" sz="2000" dirty="0">
              <a:solidFill>
                <a:srgbClr val="0070C0"/>
              </a:solidFill>
              <a:latin typeface="Arial" pitchFamily="34" charset="0"/>
              <a:cs typeface="Arial" pitchFamily="34" charset="0"/>
            </a:endParaRPr>
          </a:p>
        </p:txBody>
      </p:sp>
      <p:pic>
        <p:nvPicPr>
          <p:cNvPr id="151555" name="Picture 3"/>
          <p:cNvPicPr>
            <a:picLocks noChangeAspect="1" noChangeArrowheads="1"/>
          </p:cNvPicPr>
          <p:nvPr/>
        </p:nvPicPr>
        <p:blipFill>
          <a:blip r:embed="rId2" cstate="print"/>
          <a:srcRect/>
          <a:stretch>
            <a:fillRect/>
          </a:stretch>
        </p:blipFill>
        <p:spPr bwMode="auto">
          <a:xfrm>
            <a:off x="4492826" y="2667000"/>
            <a:ext cx="4651174" cy="3276600"/>
          </a:xfrm>
          <a:prstGeom prst="rect">
            <a:avLst/>
          </a:prstGeom>
          <a:noFill/>
          <a:ln w="9525">
            <a:noFill/>
            <a:miter lim="800000"/>
            <a:headEnd/>
            <a:tailEnd/>
          </a:ln>
        </p:spPr>
      </p:pic>
      <p:sp>
        <p:nvSpPr>
          <p:cNvPr id="1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10</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228600" y="1489365"/>
            <a:ext cx="3836894" cy="949035"/>
            <a:chOff x="228600" y="1489365"/>
            <a:chExt cx="3836894" cy="949035"/>
          </a:xfrm>
        </p:grpSpPr>
        <p:pic>
          <p:nvPicPr>
            <p:cNvPr id="4" name="Picture 2"/>
            <p:cNvPicPr>
              <a:picLocks noChangeAspect="1" noChangeArrowheads="1"/>
            </p:cNvPicPr>
            <p:nvPr/>
          </p:nvPicPr>
          <p:blipFill>
            <a:blip r:embed="rId3" cstate="print"/>
            <a:srcRect/>
            <a:stretch>
              <a:fillRect/>
            </a:stretch>
          </p:blipFill>
          <p:spPr bwMode="auto">
            <a:xfrm>
              <a:off x="228600" y="1524000"/>
              <a:ext cx="3836894" cy="914400"/>
            </a:xfrm>
            <a:prstGeom prst="rect">
              <a:avLst/>
            </a:prstGeom>
            <a:noFill/>
            <a:ln w="9525">
              <a:noFill/>
              <a:miter lim="800000"/>
              <a:headEnd/>
              <a:tailEnd/>
            </a:ln>
          </p:spPr>
        </p:pic>
        <p:sp>
          <p:nvSpPr>
            <p:cNvPr id="12" name="Rectangle 11"/>
            <p:cNvSpPr/>
            <p:nvPr/>
          </p:nvSpPr>
          <p:spPr>
            <a:xfrm>
              <a:off x="998433" y="1489365"/>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689104" cy="461665"/>
          </a:xfrm>
          <a:prstGeom prst="rect">
            <a:avLst/>
          </a:prstGeom>
        </p:spPr>
        <p:txBody>
          <a:bodyPr wrap="none">
            <a:spAutoFit/>
          </a:bodyPr>
          <a:lstStyle/>
          <a:p>
            <a:r>
              <a:rPr lang="vi-VN" sz="2400" b="1" dirty="0" smtClean="0">
                <a:solidFill>
                  <a:srgbClr val="009900"/>
                </a:solidFill>
              </a:rPr>
              <a:t>PT Bernoulli dưới dạng cột áp </a:t>
            </a:r>
            <a:endParaRPr lang="en-US" sz="2400" b="1" dirty="0">
              <a:solidFill>
                <a:srgbClr val="009900"/>
              </a:solidFill>
            </a:endParaRPr>
          </a:p>
        </p:txBody>
      </p:sp>
      <p:sp>
        <p:nvSpPr>
          <p:cNvPr id="16" name="Rectangle 15"/>
          <p:cNvSpPr/>
          <p:nvPr/>
        </p:nvSpPr>
        <p:spPr>
          <a:xfrm>
            <a:off x="0" y="5226784"/>
            <a:ext cx="9144000" cy="1631216"/>
          </a:xfrm>
          <a:prstGeom prst="rect">
            <a:avLst/>
          </a:prstGeom>
        </p:spPr>
        <p:txBody>
          <a:bodyPr wrap="square">
            <a:spAutoFit/>
          </a:bodyPr>
          <a:lstStyle/>
          <a:p>
            <a:pPr algn="just"/>
            <a:r>
              <a:rPr lang="vi-VN" sz="2000" b="1" dirty="0" smtClean="0">
                <a:solidFill>
                  <a:srgbClr val="FF3399"/>
                </a:solidFill>
                <a:latin typeface="+mj-lt"/>
              </a:rPr>
              <a:t>P/</a:t>
            </a:r>
            <a:r>
              <a:rPr lang="vi-VN" sz="2000" b="1" dirty="0" smtClean="0">
                <a:solidFill>
                  <a:srgbClr val="FF3399"/>
                </a:solidFill>
                <a:sym typeface="Symbol"/>
              </a:rPr>
              <a:t></a:t>
            </a:r>
            <a:r>
              <a:rPr lang="vi-VN" sz="2000" b="1" dirty="0" smtClean="0">
                <a:solidFill>
                  <a:srgbClr val="FF3399"/>
                </a:solidFill>
                <a:latin typeface="+mj-lt"/>
              </a:rPr>
              <a:t>g+z</a:t>
            </a:r>
            <a:r>
              <a:rPr lang="vi-VN" sz="2000" b="1" dirty="0" smtClean="0">
                <a:solidFill>
                  <a:srgbClr val="FF3399"/>
                </a:solidFill>
              </a:rPr>
              <a:t>: đường dốc thủy lực </a:t>
            </a:r>
            <a:r>
              <a:rPr lang="vi-VN" sz="2000" dirty="0" smtClean="0"/>
              <a:t>(hydraulic grade line-HGL), đường đại diện cho tổng của hai cột áp tĩnh và độ cao.</a:t>
            </a:r>
          </a:p>
          <a:p>
            <a:pPr algn="just"/>
            <a:r>
              <a:rPr lang="vi-VN" sz="2000" b="1" dirty="0" smtClean="0">
                <a:solidFill>
                  <a:srgbClr val="FF3399"/>
                </a:solidFill>
                <a:latin typeface="+mj-lt"/>
              </a:rPr>
              <a:t>P/</a:t>
            </a:r>
            <a:r>
              <a:rPr lang="vi-VN" sz="2000" b="1" dirty="0" smtClean="0">
                <a:solidFill>
                  <a:srgbClr val="FF3399"/>
                </a:solidFill>
                <a:latin typeface="+mj-lt"/>
                <a:sym typeface="Symbol"/>
              </a:rPr>
              <a:t></a:t>
            </a:r>
            <a:r>
              <a:rPr lang="vi-VN" sz="2000" b="1" dirty="0" smtClean="0">
                <a:solidFill>
                  <a:srgbClr val="FF3399"/>
                </a:solidFill>
                <a:latin typeface="+mj-lt"/>
              </a:rPr>
              <a:t>g</a:t>
            </a:r>
            <a:r>
              <a:rPr lang="vi-VN" sz="2000" dirty="0" smtClean="0">
                <a:solidFill>
                  <a:srgbClr val="FF3399"/>
                </a:solidFill>
              </a:rPr>
              <a:t>+</a:t>
            </a:r>
            <a:r>
              <a:rPr lang="en-US" sz="2000" b="1" dirty="0" smtClean="0">
                <a:solidFill>
                  <a:srgbClr val="FF3399"/>
                </a:solidFill>
                <a:latin typeface="VNI-Diudang" pitchFamily="2" charset="0"/>
                <a:sym typeface="Symbol"/>
              </a:rPr>
              <a:t>v</a:t>
            </a:r>
            <a:r>
              <a:rPr lang="vi-VN" sz="2000" b="1" baseline="30000" dirty="0" smtClean="0">
                <a:solidFill>
                  <a:srgbClr val="FF3399"/>
                </a:solidFill>
                <a:latin typeface="+mj-lt"/>
                <a:sym typeface="Symbol"/>
              </a:rPr>
              <a:t>2</a:t>
            </a:r>
            <a:r>
              <a:rPr lang="vi-VN" sz="2000" b="1" dirty="0" smtClean="0">
                <a:solidFill>
                  <a:srgbClr val="FF3399"/>
                </a:solidFill>
                <a:latin typeface="+mj-lt"/>
                <a:sym typeface="Symbol"/>
              </a:rPr>
              <a:t>/2g+z</a:t>
            </a:r>
            <a:r>
              <a:rPr lang="vi-VN" sz="2000" b="1" dirty="0" smtClean="0">
                <a:solidFill>
                  <a:srgbClr val="FF3399"/>
                </a:solidFill>
                <a:sym typeface="Symbol"/>
              </a:rPr>
              <a:t>: đường dốc năng lượng </a:t>
            </a:r>
            <a:r>
              <a:rPr lang="vi-VN" sz="2000" dirty="0" smtClean="0">
                <a:sym typeface="Symbol"/>
              </a:rPr>
              <a:t>(energy grade line-EGL), đường đại diện cho cột áp tổng của lưu chất.</a:t>
            </a:r>
          </a:p>
          <a:p>
            <a:pPr algn="just"/>
            <a:r>
              <a:rPr lang="vi-VN" sz="2000" b="1" dirty="0" smtClean="0">
                <a:solidFill>
                  <a:srgbClr val="FF3399"/>
                </a:solidFill>
                <a:latin typeface="+mj-lt"/>
                <a:sym typeface="Symbol"/>
              </a:rPr>
              <a:t>V</a:t>
            </a:r>
            <a:r>
              <a:rPr lang="vi-VN" sz="2000" b="1" baseline="30000" dirty="0" smtClean="0">
                <a:solidFill>
                  <a:srgbClr val="FF3399"/>
                </a:solidFill>
                <a:latin typeface="+mj-lt"/>
                <a:sym typeface="Symbol"/>
              </a:rPr>
              <a:t>2</a:t>
            </a:r>
            <a:r>
              <a:rPr lang="vi-VN" sz="2000" b="1" dirty="0" smtClean="0">
                <a:solidFill>
                  <a:srgbClr val="FF3399"/>
                </a:solidFill>
                <a:latin typeface="+mj-lt"/>
                <a:sym typeface="Symbol"/>
              </a:rPr>
              <a:t>/2g</a:t>
            </a:r>
            <a:r>
              <a:rPr lang="vi-VN" sz="2000" b="1" dirty="0" smtClean="0">
                <a:solidFill>
                  <a:srgbClr val="FF3399"/>
                </a:solidFill>
                <a:sym typeface="Symbol"/>
              </a:rPr>
              <a:t>: cột áp động </a:t>
            </a:r>
            <a:r>
              <a:rPr lang="vi-VN" sz="2000" dirty="0" smtClean="0">
                <a:sym typeface="Symbol"/>
              </a:rPr>
              <a:t>(dynamic head), chênh lệch độ cao giữa EGL và HGL.</a:t>
            </a:r>
          </a:p>
        </p:txBody>
      </p:sp>
      <p:grpSp>
        <p:nvGrpSpPr>
          <p:cNvPr id="22" name="Group 21"/>
          <p:cNvGrpSpPr/>
          <p:nvPr/>
        </p:nvGrpSpPr>
        <p:grpSpPr>
          <a:xfrm>
            <a:off x="0" y="1472479"/>
            <a:ext cx="6324600" cy="3785321"/>
            <a:chOff x="2743200" y="1142999"/>
            <a:chExt cx="6324600" cy="3785321"/>
          </a:xfrm>
        </p:grpSpPr>
        <p:pic>
          <p:nvPicPr>
            <p:cNvPr id="151556" name="Picture 4"/>
            <p:cNvPicPr>
              <a:picLocks noChangeAspect="1" noChangeArrowheads="1"/>
            </p:cNvPicPr>
            <p:nvPr/>
          </p:nvPicPr>
          <p:blipFill>
            <a:blip r:embed="rId2" cstate="print"/>
            <a:srcRect/>
            <a:stretch>
              <a:fillRect/>
            </a:stretch>
          </p:blipFill>
          <p:spPr bwMode="auto">
            <a:xfrm>
              <a:off x="2743200" y="1142999"/>
              <a:ext cx="6324600" cy="3785321"/>
            </a:xfrm>
            <a:prstGeom prst="rect">
              <a:avLst/>
            </a:prstGeom>
            <a:noFill/>
            <a:ln w="9525">
              <a:noFill/>
              <a:miter lim="800000"/>
              <a:headEnd/>
              <a:tailEnd/>
            </a:ln>
          </p:spPr>
        </p:pic>
        <p:sp>
          <p:nvSpPr>
            <p:cNvPr id="19" name="Rectangle 18"/>
            <p:cNvSpPr/>
            <p:nvPr/>
          </p:nvSpPr>
          <p:spPr>
            <a:xfrm>
              <a:off x="6400800" y="4458188"/>
              <a:ext cx="2052165" cy="307777"/>
            </a:xfrm>
            <a:prstGeom prst="rect">
              <a:avLst/>
            </a:prstGeom>
          </p:spPr>
          <p:txBody>
            <a:bodyPr wrap="none">
              <a:spAutoFit/>
            </a:bodyPr>
            <a:lstStyle/>
            <a:p>
              <a:r>
                <a:rPr lang="vi-VN" sz="1400" b="1" dirty="0" smtClean="0">
                  <a:sym typeface="Symbol"/>
                </a:rPr>
                <a:t>Mặt tham chiếu bất kỳ</a:t>
              </a:r>
              <a:endParaRPr lang="en-US" sz="1400" b="1" dirty="0"/>
            </a:p>
          </p:txBody>
        </p:sp>
        <p:sp>
          <p:nvSpPr>
            <p:cNvPr id="20" name="Rectangle 19"/>
            <p:cNvSpPr/>
            <p:nvPr/>
          </p:nvSpPr>
          <p:spPr>
            <a:xfrm>
              <a:off x="4648200" y="4495800"/>
              <a:ext cx="1534394" cy="307777"/>
            </a:xfrm>
            <a:prstGeom prst="rect">
              <a:avLst/>
            </a:prstGeom>
          </p:spPr>
          <p:txBody>
            <a:bodyPr wrap="none">
              <a:spAutoFit/>
            </a:bodyPr>
            <a:lstStyle/>
            <a:p>
              <a:r>
                <a:rPr lang="vi-VN" sz="1400" b="1" dirty="0" smtClean="0">
                  <a:sym typeface="Symbol"/>
                </a:rPr>
                <a:t>Ống khuếch tán</a:t>
              </a:r>
              <a:endParaRPr lang="en-US" sz="1400" b="1" dirty="0"/>
            </a:p>
          </p:txBody>
        </p:sp>
      </p:grpSp>
      <p:sp>
        <p:nvSpPr>
          <p:cNvPr id="23" name="Rectangle 22"/>
          <p:cNvSpPr/>
          <p:nvPr/>
        </p:nvSpPr>
        <p:spPr>
          <a:xfrm>
            <a:off x="5943600" y="1454765"/>
            <a:ext cx="3124200" cy="2431435"/>
          </a:xfrm>
          <a:prstGeom prst="rect">
            <a:avLst/>
          </a:prstGeom>
        </p:spPr>
        <p:txBody>
          <a:bodyPr wrap="square">
            <a:spAutoFit/>
          </a:bodyPr>
          <a:lstStyle/>
          <a:p>
            <a:pPr algn="just"/>
            <a:r>
              <a:rPr lang="en-US" sz="3200" b="1" dirty="0" smtClean="0">
                <a:solidFill>
                  <a:srgbClr val="0070C0"/>
                </a:solidFill>
                <a:latin typeface="Arial" pitchFamily="34" charset="0"/>
                <a:cs typeface="Arial" pitchFamily="34" charset="0"/>
                <a:sym typeface="Wingdings"/>
              </a:rPr>
              <a:t></a:t>
            </a:r>
            <a:r>
              <a:rPr lang="vi-VN" sz="2000" dirty="0" smtClean="0">
                <a:solidFill>
                  <a:srgbClr val="0070C0"/>
                </a:solidFill>
              </a:rPr>
              <a:t> </a:t>
            </a:r>
            <a:r>
              <a:rPr lang="vi-VN" sz="2400" dirty="0" smtClean="0">
                <a:solidFill>
                  <a:srgbClr val="0070C0"/>
                </a:solidFill>
              </a:rPr>
              <a:t>Đường dốc thủy lực và đường dốc năng lượng xả từ hồ chứa qua một đường ống khuếch tán nằm ngang.</a:t>
            </a:r>
            <a:endParaRPr lang="en-US" sz="2400" dirty="0">
              <a:solidFill>
                <a:srgbClr val="0070C0"/>
              </a:solidFill>
              <a:latin typeface="Arial" pitchFamily="34" charset="0"/>
              <a:cs typeface="Arial" pitchFamily="34" charset="0"/>
            </a:endParaRPr>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5181599" y="428655"/>
            <a:ext cx="3666015" cy="942945"/>
            <a:chOff x="5181599" y="457200"/>
            <a:chExt cx="3666015" cy="942945"/>
          </a:xfrm>
        </p:grpSpPr>
        <p:pic>
          <p:nvPicPr>
            <p:cNvPr id="4" name="Picture 2"/>
            <p:cNvPicPr>
              <a:picLocks noChangeAspect="1" noChangeArrowheads="1"/>
            </p:cNvPicPr>
            <p:nvPr/>
          </p:nvPicPr>
          <p:blipFill>
            <a:blip r:embed="rId3" cstate="print"/>
            <a:srcRect/>
            <a:stretch>
              <a:fillRect/>
            </a:stretch>
          </p:blipFill>
          <p:spPr bwMode="auto">
            <a:xfrm>
              <a:off x="5181599" y="526470"/>
              <a:ext cx="3666015" cy="873675"/>
            </a:xfrm>
            <a:prstGeom prst="rect">
              <a:avLst/>
            </a:prstGeom>
            <a:noFill/>
            <a:ln w="9525">
              <a:noFill/>
              <a:miter lim="800000"/>
              <a:headEnd/>
              <a:tailEnd/>
            </a:ln>
          </p:spPr>
        </p:pic>
        <p:sp>
          <p:nvSpPr>
            <p:cNvPr id="14" name="Rectangle 13"/>
            <p:cNvSpPr/>
            <p:nvPr/>
          </p:nvSpPr>
          <p:spPr>
            <a:xfrm>
              <a:off x="5902040" y="457200"/>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
        <p:nvSpPr>
          <p:cNvPr id="15" name="Rectangle 14"/>
          <p:cNvSpPr/>
          <p:nvPr/>
        </p:nvSpPr>
        <p:spPr>
          <a:xfrm>
            <a:off x="0" y="1200090"/>
            <a:ext cx="6019800" cy="400110"/>
          </a:xfrm>
          <a:prstGeom prst="rect">
            <a:avLst/>
          </a:prstGeom>
        </p:spPr>
        <p:txBody>
          <a:bodyPr wrap="square">
            <a:spAutoFit/>
          </a:bodyPr>
          <a:lstStyle/>
          <a:p>
            <a:r>
              <a:rPr lang="vi-VN" sz="2000" b="1" dirty="0" smtClean="0">
                <a:solidFill>
                  <a:srgbClr val="0070C0"/>
                </a:solidFill>
              </a:rPr>
              <a:t>Đường dốc thủy lực và đường dốc năng lượng</a:t>
            </a:r>
            <a:endParaRPr lang="en-US"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00600" y="491000"/>
            <a:ext cx="3836894" cy="956800"/>
            <a:chOff x="4800600" y="414800"/>
            <a:chExt cx="3836894" cy="956800"/>
          </a:xfrm>
        </p:grpSpPr>
        <p:pic>
          <p:nvPicPr>
            <p:cNvPr id="13" name="Picture 2"/>
            <p:cNvPicPr>
              <a:picLocks noChangeAspect="1" noChangeArrowheads="1"/>
            </p:cNvPicPr>
            <p:nvPr/>
          </p:nvPicPr>
          <p:blipFill>
            <a:blip r:embed="rId2" cstate="print"/>
            <a:srcRect/>
            <a:stretch>
              <a:fillRect/>
            </a:stretch>
          </p:blipFill>
          <p:spPr bwMode="auto">
            <a:xfrm>
              <a:off x="4800600" y="457200"/>
              <a:ext cx="3836894" cy="914400"/>
            </a:xfrm>
            <a:prstGeom prst="rect">
              <a:avLst/>
            </a:prstGeom>
            <a:noFill/>
            <a:ln w="9525">
              <a:noFill/>
              <a:miter lim="800000"/>
              <a:headEnd/>
              <a:tailEnd/>
            </a:ln>
          </p:spPr>
        </p:pic>
        <p:sp>
          <p:nvSpPr>
            <p:cNvPr id="15" name="Rectangle 14"/>
            <p:cNvSpPr/>
            <p:nvPr/>
          </p:nvSpPr>
          <p:spPr>
            <a:xfrm>
              <a:off x="5570433" y="414800"/>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689104" cy="461665"/>
          </a:xfrm>
          <a:prstGeom prst="rect">
            <a:avLst/>
          </a:prstGeom>
        </p:spPr>
        <p:txBody>
          <a:bodyPr wrap="none">
            <a:spAutoFit/>
          </a:bodyPr>
          <a:lstStyle/>
          <a:p>
            <a:r>
              <a:rPr lang="vi-VN" sz="2400" b="1" dirty="0" smtClean="0">
                <a:solidFill>
                  <a:srgbClr val="009900"/>
                </a:solidFill>
              </a:rPr>
              <a:t>PT Bernoulli dưới dạng cột áp </a:t>
            </a:r>
            <a:endParaRPr lang="en-US" sz="2400" b="1" dirty="0">
              <a:solidFill>
                <a:srgbClr val="009900"/>
              </a:solidFill>
            </a:endParaRPr>
          </a:p>
        </p:txBody>
      </p:sp>
      <p:pic>
        <p:nvPicPr>
          <p:cNvPr id="151554" name="Picture 2"/>
          <p:cNvPicPr>
            <a:picLocks noChangeAspect="1" noChangeArrowheads="1"/>
          </p:cNvPicPr>
          <p:nvPr/>
        </p:nvPicPr>
        <p:blipFill>
          <a:blip r:embed="rId3" cstate="print"/>
          <a:srcRect/>
          <a:stretch>
            <a:fillRect/>
          </a:stretch>
        </p:blipFill>
        <p:spPr bwMode="auto">
          <a:xfrm>
            <a:off x="0" y="1371600"/>
            <a:ext cx="4564430" cy="4114800"/>
          </a:xfrm>
          <a:prstGeom prst="rect">
            <a:avLst/>
          </a:prstGeom>
          <a:noFill/>
          <a:ln w="9525">
            <a:noFill/>
            <a:miter lim="800000"/>
            <a:headEnd/>
            <a:tailEnd/>
          </a:ln>
        </p:spPr>
      </p:pic>
      <p:pic>
        <p:nvPicPr>
          <p:cNvPr id="151555" name="Picture 3"/>
          <p:cNvPicPr>
            <a:picLocks noChangeAspect="1" noChangeArrowheads="1"/>
          </p:cNvPicPr>
          <p:nvPr/>
        </p:nvPicPr>
        <p:blipFill>
          <a:blip r:embed="rId4" cstate="print"/>
          <a:srcRect/>
          <a:stretch>
            <a:fillRect/>
          </a:stretch>
        </p:blipFill>
        <p:spPr bwMode="auto">
          <a:xfrm>
            <a:off x="5181600" y="1295400"/>
            <a:ext cx="3808635" cy="3962400"/>
          </a:xfrm>
          <a:prstGeom prst="rect">
            <a:avLst/>
          </a:prstGeom>
          <a:noFill/>
          <a:ln w="9525">
            <a:noFill/>
            <a:miter lim="800000"/>
            <a:headEnd/>
            <a:tailEnd/>
          </a:ln>
        </p:spPr>
      </p:pic>
      <p:sp>
        <p:nvSpPr>
          <p:cNvPr id="8" name="Rectangle 7"/>
          <p:cNvSpPr/>
          <p:nvPr/>
        </p:nvSpPr>
        <p:spPr>
          <a:xfrm>
            <a:off x="0" y="5486400"/>
            <a:ext cx="4648200" cy="1323439"/>
          </a:xfrm>
          <a:prstGeom prst="rect">
            <a:avLst/>
          </a:prstGeom>
        </p:spPr>
        <p:txBody>
          <a:bodyPr wrap="square">
            <a:spAutoFit/>
          </a:bodyPr>
          <a:lstStyle/>
          <a:p>
            <a:pPr algn="just"/>
            <a:r>
              <a:rPr lang="vi-VN" sz="2000" dirty="0" smtClean="0">
                <a:solidFill>
                  <a:srgbClr val="0070C0"/>
                </a:solidFill>
              </a:rPr>
              <a:t>Trong dòng chảy Bernoulli lý tưởng,</a:t>
            </a:r>
            <a:br>
              <a:rPr lang="vi-VN" sz="2000" dirty="0" smtClean="0">
                <a:solidFill>
                  <a:srgbClr val="0070C0"/>
                </a:solidFill>
              </a:rPr>
            </a:br>
            <a:r>
              <a:rPr lang="vi-VN" sz="2000" dirty="0" smtClean="0">
                <a:solidFill>
                  <a:srgbClr val="0070C0"/>
                </a:solidFill>
              </a:rPr>
              <a:t>EGL là nằm ngang và có chiều không đổi. Nhưng HGL thì thay đổi khi vận tốc lưu chất biến đổi dọc theo dòng chảy.</a:t>
            </a:r>
            <a:endParaRPr lang="en-US" sz="2000" dirty="0">
              <a:solidFill>
                <a:srgbClr val="0070C0"/>
              </a:solidFill>
            </a:endParaRPr>
          </a:p>
        </p:txBody>
      </p:sp>
      <p:sp>
        <p:nvSpPr>
          <p:cNvPr id="9" name="Rectangle 8"/>
          <p:cNvSpPr/>
          <p:nvPr/>
        </p:nvSpPr>
        <p:spPr>
          <a:xfrm>
            <a:off x="4724400" y="5153890"/>
            <a:ext cx="4419600" cy="1754326"/>
          </a:xfrm>
          <a:prstGeom prst="rect">
            <a:avLst/>
          </a:prstGeom>
        </p:spPr>
        <p:txBody>
          <a:bodyPr wrap="square">
            <a:spAutoFit/>
          </a:bodyPr>
          <a:lstStyle/>
          <a:p>
            <a:pPr algn="just"/>
            <a:r>
              <a:rPr lang="vi-VN" dirty="0" smtClean="0">
                <a:solidFill>
                  <a:srgbClr val="FF6600"/>
                </a:solidFill>
              </a:rPr>
              <a:t>Bước nhảy dốc (steep jump) xảy ra với EGL và HGL khi có năng lượng cơ học được bổ sung vào chất lỏng bằng máy bơm và bước thả dốc (steep drop) xảy ra khi cơ năng bị lấy khỏi chất lỏng bằng tuabin.</a:t>
            </a:r>
            <a:endParaRPr lang="en-US" dirty="0">
              <a:solidFill>
                <a:srgbClr val="FF6600"/>
              </a:solidFill>
            </a:endParaRPr>
          </a:p>
        </p:txBody>
      </p:sp>
      <p:sp>
        <p:nvSpPr>
          <p:cNvPr id="10" name="Rectangle 9"/>
          <p:cNvSpPr/>
          <p:nvPr/>
        </p:nvSpPr>
        <p:spPr>
          <a:xfrm>
            <a:off x="0" y="1066800"/>
            <a:ext cx="4343400" cy="461665"/>
          </a:xfrm>
          <a:prstGeom prst="rect">
            <a:avLst/>
          </a:prstGeom>
        </p:spPr>
        <p:txBody>
          <a:bodyPr wrap="square">
            <a:spAutoFit/>
          </a:bodyPr>
          <a:lstStyle/>
          <a:p>
            <a:r>
              <a:rPr lang="vi-VN" sz="2400" b="1" dirty="0" smtClean="0">
                <a:solidFill>
                  <a:srgbClr val="0070C0"/>
                </a:solidFill>
              </a:rPr>
              <a:t>Đặc điểm của HGL và EGL</a:t>
            </a:r>
            <a:endParaRPr lang="en-US" sz="2400" b="1" dirty="0"/>
          </a:p>
        </p:txBody>
      </p:sp>
      <p:sp>
        <p:nvSpPr>
          <p:cNvPr id="1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85800"/>
            <a:ext cx="4689104" cy="461665"/>
          </a:xfrm>
          <a:prstGeom prst="rect">
            <a:avLst/>
          </a:prstGeom>
        </p:spPr>
        <p:txBody>
          <a:bodyPr wrap="none">
            <a:spAutoFit/>
          </a:bodyPr>
          <a:lstStyle/>
          <a:p>
            <a:r>
              <a:rPr lang="vi-VN" sz="2400" b="1" dirty="0" smtClean="0">
                <a:solidFill>
                  <a:srgbClr val="009900"/>
                </a:solidFill>
              </a:rPr>
              <a:t>PT Bernoulli dưới dạng cột áp </a:t>
            </a:r>
            <a:endParaRPr lang="en-US" sz="2400" b="1" dirty="0">
              <a:solidFill>
                <a:srgbClr val="009900"/>
              </a:solidFill>
            </a:endParaRPr>
          </a:p>
        </p:txBody>
      </p:sp>
      <p:pic>
        <p:nvPicPr>
          <p:cNvPr id="150530" name="Picture 2"/>
          <p:cNvPicPr>
            <a:picLocks noChangeAspect="1" noChangeArrowheads="1"/>
          </p:cNvPicPr>
          <p:nvPr/>
        </p:nvPicPr>
        <p:blipFill>
          <a:blip r:embed="rId2" cstate="print"/>
          <a:srcRect/>
          <a:stretch>
            <a:fillRect/>
          </a:stretch>
        </p:blipFill>
        <p:spPr bwMode="auto">
          <a:xfrm>
            <a:off x="1371600" y="1600200"/>
            <a:ext cx="6668868" cy="3505200"/>
          </a:xfrm>
          <a:prstGeom prst="rect">
            <a:avLst/>
          </a:prstGeom>
          <a:noFill/>
          <a:ln w="9525">
            <a:noFill/>
            <a:miter lim="800000"/>
            <a:headEnd/>
            <a:tailEnd/>
          </a:ln>
        </p:spPr>
      </p:pic>
      <p:sp>
        <p:nvSpPr>
          <p:cNvPr id="12" name="Rectangle 11"/>
          <p:cNvSpPr/>
          <p:nvPr/>
        </p:nvSpPr>
        <p:spPr>
          <a:xfrm>
            <a:off x="1219200" y="5029200"/>
            <a:ext cx="6858000" cy="1200329"/>
          </a:xfrm>
          <a:prstGeom prst="rect">
            <a:avLst/>
          </a:prstGeom>
        </p:spPr>
        <p:txBody>
          <a:bodyPr wrap="square">
            <a:spAutoFit/>
          </a:bodyPr>
          <a:lstStyle/>
          <a:p>
            <a:pPr algn="just"/>
            <a:r>
              <a:rPr lang="vi-VN" sz="2400" dirty="0" smtClean="0">
                <a:solidFill>
                  <a:srgbClr val="0070C0"/>
                </a:solidFill>
              </a:rPr>
              <a:t>Áp suất đo của một chất lỏng có giá trị 0 ở những  điểm mà HGL cắt chất lỏng, và giá trị âm (chân không) ở phần dòng chảy nằm trên HGL.</a:t>
            </a:r>
            <a:endParaRPr lang="en-US" sz="2400" dirty="0">
              <a:solidFill>
                <a:srgbClr val="0070C0"/>
              </a:solidFill>
            </a:endParaRPr>
          </a:p>
        </p:txBody>
      </p:sp>
      <p:sp>
        <p:nvSpPr>
          <p:cNvPr id="14" name="Rectangle 13"/>
          <p:cNvSpPr/>
          <p:nvPr/>
        </p:nvSpPr>
        <p:spPr>
          <a:xfrm>
            <a:off x="0" y="1290935"/>
            <a:ext cx="4343400" cy="461665"/>
          </a:xfrm>
          <a:prstGeom prst="rect">
            <a:avLst/>
          </a:prstGeom>
        </p:spPr>
        <p:txBody>
          <a:bodyPr wrap="square">
            <a:spAutoFit/>
          </a:bodyPr>
          <a:lstStyle/>
          <a:p>
            <a:r>
              <a:rPr lang="vi-VN" sz="2400" b="1" dirty="0" smtClean="0">
                <a:solidFill>
                  <a:srgbClr val="0070C0"/>
                </a:solidFill>
              </a:rPr>
              <a:t>Đặc điểm của HGL và EGL</a:t>
            </a:r>
            <a:endParaRPr lang="en-US" sz="2400" b="1" dirty="0"/>
          </a:p>
        </p:txBody>
      </p:sp>
      <p:sp>
        <p:nvSpPr>
          <p:cNvPr id="9"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13</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4800600" y="498765"/>
            <a:ext cx="3836894" cy="949035"/>
            <a:chOff x="4800600" y="498765"/>
            <a:chExt cx="3836894" cy="949035"/>
          </a:xfrm>
        </p:grpSpPr>
        <p:pic>
          <p:nvPicPr>
            <p:cNvPr id="13" name="Picture 2"/>
            <p:cNvPicPr>
              <a:picLocks noChangeAspect="1" noChangeArrowheads="1"/>
            </p:cNvPicPr>
            <p:nvPr/>
          </p:nvPicPr>
          <p:blipFill>
            <a:blip r:embed="rId3" cstate="print"/>
            <a:srcRect/>
            <a:stretch>
              <a:fillRect/>
            </a:stretch>
          </p:blipFill>
          <p:spPr bwMode="auto">
            <a:xfrm>
              <a:off x="4800600" y="533400"/>
              <a:ext cx="3836894" cy="914400"/>
            </a:xfrm>
            <a:prstGeom prst="rect">
              <a:avLst/>
            </a:prstGeom>
            <a:noFill/>
            <a:ln w="9525">
              <a:noFill/>
              <a:miter lim="800000"/>
              <a:headEnd/>
              <a:tailEnd/>
            </a:ln>
          </p:spPr>
        </p:pic>
        <p:sp>
          <p:nvSpPr>
            <p:cNvPr id="10" name="Rectangle 9"/>
            <p:cNvSpPr/>
            <p:nvPr/>
          </p:nvSpPr>
          <p:spPr>
            <a:xfrm>
              <a:off x="5590310" y="498765"/>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4.3 Hệ số hiệu chỉnh động năng, </a:t>
            </a:r>
            <a:r>
              <a:rPr lang="el-GR" sz="3000" b="1" dirty="0" smtClean="0">
                <a:solidFill>
                  <a:srgbClr val="0000FF"/>
                </a:solidFill>
                <a:latin typeface="Times New Roman"/>
                <a:cs typeface="Times New Roman"/>
              </a:rPr>
              <a:t>α</a:t>
            </a:r>
            <a:endParaRPr lang="vi-VN" sz="3000" b="1" dirty="0" smtClean="0">
              <a:solidFill>
                <a:srgbClr val="0000FF"/>
              </a:solidFill>
              <a:latin typeface="Arial" pitchFamily="34" charset="0"/>
              <a:cs typeface="Arial" pitchFamily="34" charset="0"/>
            </a:endParaRPr>
          </a:p>
          <a:p>
            <a:r>
              <a:rPr lang="vi-VN" sz="2400" b="1" dirty="0" smtClean="0">
                <a:solidFill>
                  <a:srgbClr val="0000FF"/>
                </a:solidFill>
                <a:latin typeface="Arial" pitchFamily="34" charset="0"/>
                <a:cs typeface="Arial" pitchFamily="34" charset="0"/>
              </a:rPr>
              <a:t>       (kinetic energy correction factor)</a:t>
            </a:r>
          </a:p>
        </p:txBody>
      </p:sp>
      <p:sp>
        <p:nvSpPr>
          <p:cNvPr id="6" name="Rectangle 5"/>
          <p:cNvSpPr/>
          <p:nvPr/>
        </p:nvSpPr>
        <p:spPr>
          <a:xfrm>
            <a:off x="152400" y="921603"/>
            <a:ext cx="8763000" cy="830997"/>
          </a:xfrm>
          <a:prstGeom prst="rect">
            <a:avLst/>
          </a:prstGeom>
        </p:spPr>
        <p:txBody>
          <a:bodyPr wrap="square">
            <a:spAutoFit/>
          </a:bodyPr>
          <a:lstStyle/>
          <a:p>
            <a:pPr algn="just"/>
            <a:r>
              <a:rPr lang="vi-VN" sz="2400" dirty="0" smtClean="0">
                <a:cs typeface="Times New Roman"/>
              </a:rPr>
              <a:t>Là tỉ số giữa động năng thực (</a:t>
            </a:r>
            <a:r>
              <a:rPr lang="vi-VN" sz="2400" dirty="0" smtClean="0">
                <a:latin typeface="+mj-lt"/>
                <a:cs typeface="Times New Roman"/>
              </a:rPr>
              <a:t>KE</a:t>
            </a:r>
            <a:r>
              <a:rPr lang="vi-VN" sz="2400" baseline="-25000" dirty="0" smtClean="0">
                <a:latin typeface="+mj-lt"/>
                <a:cs typeface="Times New Roman"/>
              </a:rPr>
              <a:t>act</a:t>
            </a:r>
            <a:r>
              <a:rPr lang="vi-VN" sz="2400" dirty="0" smtClean="0">
                <a:cs typeface="Times New Roman"/>
              </a:rPr>
              <a:t>) của dòng chảy và động năng tính theo vận tốc trung bình</a:t>
            </a:r>
            <a:r>
              <a:rPr lang="vi-VN" sz="2400" dirty="0" smtClean="0"/>
              <a:t> (</a:t>
            </a:r>
            <a:r>
              <a:rPr lang="vi-VN" sz="2400" dirty="0" smtClean="0">
                <a:latin typeface="+mj-lt"/>
              </a:rPr>
              <a:t>Ke</a:t>
            </a:r>
            <a:r>
              <a:rPr lang="vi-VN" sz="2400" baseline="-25000" dirty="0" smtClean="0">
                <a:latin typeface="+mj-lt"/>
              </a:rPr>
              <a:t>avg</a:t>
            </a:r>
            <a:r>
              <a:rPr lang="vi-VN" sz="2400" dirty="0" smtClean="0"/>
              <a:t>).</a:t>
            </a:r>
            <a:endParaRPr lang="vi-VN" sz="2400" dirty="0" smtClean="0">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595932846"/>
              </p:ext>
            </p:extLst>
          </p:nvPr>
        </p:nvGraphicFramePr>
        <p:xfrm>
          <a:off x="3551238" y="5843588"/>
          <a:ext cx="2119312" cy="938212"/>
        </p:xfrm>
        <a:graphic>
          <a:graphicData uri="http://schemas.openxmlformats.org/presentationml/2006/ole">
            <mc:AlternateContent xmlns:mc="http://schemas.openxmlformats.org/markup-compatibility/2006">
              <mc:Choice xmlns:v="urn:schemas-microsoft-com:vml" Requires="v">
                <p:oleObj spid="_x0000_s151610" name="Equation" r:id="rId3" imgW="888614" imgH="393529" progId="Equation.3">
                  <p:embed/>
                </p:oleObj>
              </mc:Choice>
              <mc:Fallback>
                <p:oleObj name="Equation" r:id="rId3" imgW="888614" imgH="393529"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1238" y="5843588"/>
                        <a:ext cx="2119312"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04800" y="5029200"/>
            <a:ext cx="8534400" cy="830997"/>
          </a:xfrm>
          <a:prstGeom prst="rect">
            <a:avLst/>
          </a:prstGeom>
        </p:spPr>
        <p:txBody>
          <a:bodyPr wrap="square">
            <a:spAutoFit/>
          </a:bodyPr>
          <a:lstStyle/>
          <a:p>
            <a:pPr algn="just"/>
            <a:r>
              <a:rPr lang="vi-VN" sz="2400" dirty="0" smtClean="0">
                <a:cs typeface="Times New Roman"/>
              </a:rPr>
              <a:t>Lưu chất </a:t>
            </a:r>
            <a:r>
              <a:rPr lang="vi-VN" sz="2400" dirty="0" smtClean="0"/>
              <a:t>chảy trong ống có vận tốc được tính theo giá trị trung bình, khi đó số hạng động năng trong PT Bernoulli: </a:t>
            </a:r>
            <a:endParaRPr lang="en-US" sz="2400" dirty="0"/>
          </a:p>
        </p:txBody>
      </p:sp>
      <p:pic>
        <p:nvPicPr>
          <p:cNvPr id="151556" name="Picture 4"/>
          <p:cNvPicPr>
            <a:picLocks noChangeAspect="1" noChangeArrowheads="1"/>
          </p:cNvPicPr>
          <p:nvPr/>
        </p:nvPicPr>
        <p:blipFill>
          <a:blip r:embed="rId5" cstate="print"/>
          <a:srcRect/>
          <a:stretch>
            <a:fillRect/>
          </a:stretch>
        </p:blipFill>
        <p:spPr bwMode="auto">
          <a:xfrm>
            <a:off x="381000" y="2133600"/>
            <a:ext cx="3831708" cy="2362200"/>
          </a:xfrm>
          <a:prstGeom prst="rect">
            <a:avLst/>
          </a:prstGeom>
          <a:noFill/>
          <a:ln w="9525">
            <a:noFill/>
            <a:miter lim="800000"/>
            <a:headEnd/>
            <a:tailEnd/>
          </a:ln>
        </p:spPr>
      </p:pic>
      <p:pic>
        <p:nvPicPr>
          <p:cNvPr id="151557" name="Picture 5"/>
          <p:cNvPicPr>
            <a:picLocks noChangeAspect="1" noChangeArrowheads="1"/>
          </p:cNvPicPr>
          <p:nvPr/>
        </p:nvPicPr>
        <p:blipFill>
          <a:blip r:embed="rId6" cstate="print"/>
          <a:srcRect/>
          <a:stretch>
            <a:fillRect/>
          </a:stretch>
        </p:blipFill>
        <p:spPr bwMode="auto">
          <a:xfrm>
            <a:off x="4495800" y="1752600"/>
            <a:ext cx="4412781" cy="3124200"/>
          </a:xfrm>
          <a:prstGeom prst="rect">
            <a:avLst/>
          </a:prstGeom>
          <a:noFill/>
          <a:ln w="9525">
            <a:noFill/>
            <a:miter lim="800000"/>
            <a:headEnd/>
            <a:tailEnd/>
          </a:ln>
        </p:spPr>
      </p:pic>
      <p:sp>
        <p:nvSpPr>
          <p:cNvPr id="1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14</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
        <p:nvSpPr>
          <p:cNvPr id="9" name="Rectangle 8"/>
          <p:cNvSpPr/>
          <p:nvPr/>
        </p:nvSpPr>
        <p:spPr>
          <a:xfrm>
            <a:off x="2944998" y="2050472"/>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chemeClr val="tx1"/>
                </a:solidFill>
                <a:latin typeface="VNI-Diudang" pitchFamily="2" charset="0"/>
              </a:rPr>
              <a:t>v</a:t>
            </a:r>
            <a:endParaRPr lang="en-US" sz="2800" baseline="30000" dirty="0">
              <a:solidFill>
                <a:schemeClr val="tx1"/>
              </a:solidFill>
              <a:latin typeface="Arial" pitchFamily="34" charset="0"/>
              <a:cs typeface="Arial" pitchFamily="34" charset="0"/>
            </a:endParaRPr>
          </a:p>
        </p:txBody>
      </p:sp>
      <p:sp>
        <p:nvSpPr>
          <p:cNvPr id="11" name="Rectangle 10"/>
          <p:cNvSpPr/>
          <p:nvPr/>
        </p:nvSpPr>
        <p:spPr>
          <a:xfrm>
            <a:off x="1108365" y="3957935"/>
            <a:ext cx="193057"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chemeClr val="tx1"/>
                </a:solidFill>
                <a:latin typeface="VNI-Diudang" pitchFamily="2" charset="0"/>
              </a:rPr>
              <a:t>v</a:t>
            </a:r>
            <a:endParaRPr lang="en-US" sz="2800" baseline="30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616803"/>
            <a:ext cx="8763000" cy="830997"/>
          </a:xfrm>
          <a:prstGeom prst="rect">
            <a:avLst/>
          </a:prstGeom>
        </p:spPr>
        <p:txBody>
          <a:bodyPr wrap="square">
            <a:spAutoFit/>
          </a:bodyPr>
          <a:lstStyle/>
          <a:p>
            <a:pPr algn="just"/>
            <a:r>
              <a:rPr lang="vi-VN" sz="2400" b="1" dirty="0" smtClean="0">
                <a:solidFill>
                  <a:srgbClr val="009900"/>
                </a:solidFill>
              </a:rPr>
              <a:t>Cách xác định</a:t>
            </a:r>
            <a:r>
              <a:rPr lang="vi-VN" sz="2400" b="1" dirty="0" smtClean="0">
                <a:solidFill>
                  <a:srgbClr val="009900"/>
                </a:solidFill>
                <a:latin typeface="Times New Roman"/>
                <a:cs typeface="Times New Roman"/>
              </a:rPr>
              <a:t>:</a:t>
            </a:r>
            <a:r>
              <a:rPr lang="vi-VN" sz="2400" dirty="0" smtClean="0">
                <a:latin typeface="Times New Roman"/>
                <a:cs typeface="Times New Roman"/>
              </a:rPr>
              <a:t> </a:t>
            </a:r>
            <a:r>
              <a:rPr lang="vi-VN" sz="2400" dirty="0" smtClean="0">
                <a:cs typeface="Times New Roman"/>
              </a:rPr>
              <a:t>liên quan đến sự phân bố vận tốc theo tiết diện chảy của ống dẫn.</a:t>
            </a:r>
          </a:p>
        </p:txBody>
      </p:sp>
      <p:sp>
        <p:nvSpPr>
          <p:cNvPr id="12" name="Rectangle 11"/>
          <p:cNvSpPr/>
          <p:nvPr/>
        </p:nvSpPr>
        <p:spPr>
          <a:xfrm>
            <a:off x="0" y="5689937"/>
            <a:ext cx="5737468" cy="1138773"/>
          </a:xfrm>
          <a:prstGeom prst="rect">
            <a:avLst/>
          </a:prstGeom>
        </p:spPr>
        <p:txBody>
          <a:bodyPr wrap="none">
            <a:spAutoFit/>
          </a:bodyPr>
          <a:lstStyle/>
          <a:p>
            <a:r>
              <a:rPr lang="vi-VN" sz="2000" dirty="0" smtClean="0">
                <a:cs typeface="Times New Roman"/>
              </a:rPr>
              <a:t>Hình: Biểu đồ phân bố vận tốc theo tiết diện ống </a:t>
            </a:r>
          </a:p>
          <a:p>
            <a:pPr marL="457200" indent="-457200">
              <a:buAutoNum type="alphaLcParenR"/>
            </a:pPr>
            <a:r>
              <a:rPr lang="vi-VN" sz="2000" dirty="0" smtClean="0">
                <a:cs typeface="Times New Roman"/>
              </a:rPr>
              <a:t>Chảy tầng: </a:t>
            </a:r>
            <a:r>
              <a:rPr lang="en-US" sz="2400" dirty="0" smtClean="0">
                <a:latin typeface="VNI-Diudang" pitchFamily="2" charset="0"/>
                <a:cs typeface="Times New Roman"/>
              </a:rPr>
              <a:t>v</a:t>
            </a:r>
            <a:r>
              <a:rPr lang="vi-VN" sz="2000" dirty="0" smtClean="0">
                <a:latin typeface="+mj-lt"/>
                <a:cs typeface="Times New Roman"/>
              </a:rPr>
              <a:t> = 0,5 </a:t>
            </a:r>
            <a:r>
              <a:rPr lang="en-US" sz="2400" dirty="0">
                <a:latin typeface="VNI-Diudang" pitchFamily="2" charset="0"/>
                <a:cs typeface="Times New Roman"/>
              </a:rPr>
              <a:t>v</a:t>
            </a:r>
            <a:r>
              <a:rPr lang="en-US" sz="2000" dirty="0">
                <a:latin typeface="VNI-Diudang" pitchFamily="2" charset="0"/>
                <a:cs typeface="Times New Roman"/>
              </a:rPr>
              <a:t> </a:t>
            </a:r>
            <a:r>
              <a:rPr lang="vi-VN" sz="2000" baseline="-25000" dirty="0" smtClean="0">
                <a:latin typeface="+mj-lt"/>
                <a:cs typeface="Times New Roman"/>
              </a:rPr>
              <a:t>max</a:t>
            </a:r>
          </a:p>
          <a:p>
            <a:pPr marL="457200" indent="-457200">
              <a:buAutoNum type="alphaLcParenR"/>
            </a:pPr>
            <a:r>
              <a:rPr lang="vi-VN" sz="2000" dirty="0" smtClean="0">
                <a:cs typeface="Times New Roman"/>
              </a:rPr>
              <a:t>Chảy rối: </a:t>
            </a:r>
            <a:r>
              <a:rPr lang="en-US" sz="2400" dirty="0">
                <a:latin typeface="VNI-Diudang" pitchFamily="2" charset="0"/>
                <a:cs typeface="Times New Roman"/>
              </a:rPr>
              <a:t>v</a:t>
            </a:r>
            <a:r>
              <a:rPr lang="vi-VN" sz="2000" dirty="0" smtClean="0">
                <a:latin typeface="+mj-lt"/>
                <a:cs typeface="Times New Roman"/>
              </a:rPr>
              <a:t> = (0,8 ÷ 0,9)</a:t>
            </a:r>
            <a:r>
              <a:rPr lang="en-US" sz="2000" dirty="0">
                <a:latin typeface="VNI-Diudang" pitchFamily="2" charset="0"/>
                <a:cs typeface="Times New Roman"/>
              </a:rPr>
              <a:t> </a:t>
            </a:r>
            <a:r>
              <a:rPr lang="en-US" sz="2400" dirty="0" smtClean="0">
                <a:latin typeface="VNI-Diudang" pitchFamily="2" charset="0"/>
                <a:cs typeface="Times New Roman"/>
              </a:rPr>
              <a:t>v</a:t>
            </a:r>
            <a:r>
              <a:rPr lang="en-US" sz="2000" dirty="0" smtClean="0">
                <a:latin typeface="VNI-Diudang" pitchFamily="2" charset="0"/>
                <a:cs typeface="Times New Roman"/>
              </a:rPr>
              <a:t> </a:t>
            </a:r>
            <a:r>
              <a:rPr lang="vi-VN" sz="2000" baseline="-25000" dirty="0" smtClean="0">
                <a:latin typeface="+mj-lt"/>
                <a:cs typeface="Times New Roman"/>
              </a:rPr>
              <a:t>max</a:t>
            </a:r>
            <a:endParaRPr lang="en-US" sz="2000" baseline="-25000" dirty="0">
              <a:latin typeface="+mj-lt"/>
            </a:endParaRPr>
          </a:p>
        </p:txBody>
      </p:sp>
      <p:grpSp>
        <p:nvGrpSpPr>
          <p:cNvPr id="16" name="Group 15"/>
          <p:cNvGrpSpPr/>
          <p:nvPr/>
        </p:nvGrpSpPr>
        <p:grpSpPr>
          <a:xfrm>
            <a:off x="0" y="1371600"/>
            <a:ext cx="9144000" cy="4394237"/>
            <a:chOff x="0" y="1371600"/>
            <a:chExt cx="9144000" cy="4394237"/>
          </a:xfrm>
        </p:grpSpPr>
        <p:pic>
          <p:nvPicPr>
            <p:cNvPr id="10" name="Picture 9" descr="IMG_4405.JPG"/>
            <p:cNvPicPr>
              <a:picLocks noChangeAspect="1"/>
            </p:cNvPicPr>
            <p:nvPr/>
          </p:nvPicPr>
          <p:blipFill>
            <a:blip r:embed="rId3" cstate="print"/>
            <a:stretch>
              <a:fillRect/>
            </a:stretch>
          </p:blipFill>
          <p:spPr>
            <a:xfrm>
              <a:off x="0" y="1447800"/>
              <a:ext cx="5029200" cy="4318037"/>
            </a:xfrm>
            <a:prstGeom prst="rect">
              <a:avLst/>
            </a:prstGeom>
          </p:spPr>
        </p:pic>
        <p:pic>
          <p:nvPicPr>
            <p:cNvPr id="11" name="Picture 10" descr="IMG_4406.JPG"/>
            <p:cNvPicPr>
              <a:picLocks noChangeAspect="1"/>
            </p:cNvPicPr>
            <p:nvPr/>
          </p:nvPicPr>
          <p:blipFill>
            <a:blip r:embed="rId4" cstate="print"/>
            <a:stretch>
              <a:fillRect/>
            </a:stretch>
          </p:blipFill>
          <p:spPr>
            <a:xfrm>
              <a:off x="5033198" y="1371600"/>
              <a:ext cx="4110802" cy="2895600"/>
            </a:xfrm>
            <a:prstGeom prst="rect">
              <a:avLst/>
            </a:prstGeom>
          </p:spPr>
        </p:pic>
        <p:sp>
          <p:nvSpPr>
            <p:cNvPr id="13" name="Rectangle 12"/>
            <p:cNvSpPr/>
            <p:nvPr/>
          </p:nvSpPr>
          <p:spPr>
            <a:xfrm>
              <a:off x="5562600" y="1447800"/>
              <a:ext cx="803425" cy="369332"/>
            </a:xfrm>
            <a:prstGeom prst="rect">
              <a:avLst/>
            </a:prstGeom>
            <a:solidFill>
              <a:schemeClr val="bg1"/>
            </a:solidFill>
          </p:spPr>
          <p:txBody>
            <a:bodyPr wrap="none">
              <a:spAutoFit/>
            </a:bodyPr>
            <a:lstStyle/>
            <a:p>
              <a:r>
                <a:rPr lang="vi-VN" dirty="0" smtClean="0">
                  <a:latin typeface="+mj-lt"/>
                  <a:cs typeface="Times New Roman"/>
                </a:rPr>
                <a:t>v /v</a:t>
              </a:r>
              <a:r>
                <a:rPr lang="vi-VN" baseline="-25000" dirty="0" smtClean="0">
                  <a:latin typeface="+mj-lt"/>
                  <a:cs typeface="Times New Roman"/>
                </a:rPr>
                <a:t>max</a:t>
              </a:r>
              <a:endParaRPr lang="en-US" dirty="0">
                <a:latin typeface="+mj-lt"/>
              </a:endParaRPr>
            </a:p>
          </p:txBody>
        </p:sp>
      </p:grpSp>
      <p:graphicFrame>
        <p:nvGraphicFramePr>
          <p:cNvPr id="152579" name="Object 3"/>
          <p:cNvGraphicFramePr>
            <a:graphicFrameLocks noChangeAspect="1"/>
          </p:cNvGraphicFramePr>
          <p:nvPr>
            <p:extLst>
              <p:ext uri="{D42A27DB-BD31-4B8C-83A1-F6EECF244321}">
                <p14:modId xmlns:p14="http://schemas.microsoft.com/office/powerpoint/2010/main" val="2138460887"/>
              </p:ext>
            </p:extLst>
          </p:nvPr>
        </p:nvGraphicFramePr>
        <p:xfrm>
          <a:off x="5384800" y="4724400"/>
          <a:ext cx="3325813" cy="952500"/>
        </p:xfrm>
        <a:graphic>
          <a:graphicData uri="http://schemas.openxmlformats.org/presentationml/2006/ole">
            <mc:AlternateContent xmlns:mc="http://schemas.openxmlformats.org/markup-compatibility/2006">
              <mc:Choice xmlns:v="urn:schemas-microsoft-com:vml" Requires="v">
                <p:oleObj spid="_x0000_s152635" name="Equation" r:id="rId5" imgW="1638300" imgH="469900" progId="Equation.3">
                  <p:embed/>
                </p:oleObj>
              </mc:Choice>
              <mc:Fallback>
                <p:oleObj name="Equation" r:id="rId5" imgW="1638300" imgH="469900" progId="Equation.3">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4800" y="4724400"/>
                        <a:ext cx="33258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5105400" y="4278868"/>
            <a:ext cx="4038600" cy="400110"/>
          </a:xfrm>
          <a:prstGeom prst="rect">
            <a:avLst/>
          </a:prstGeom>
        </p:spPr>
        <p:txBody>
          <a:bodyPr wrap="square">
            <a:spAutoFit/>
          </a:bodyPr>
          <a:lstStyle/>
          <a:p>
            <a:r>
              <a:rPr lang="vi-VN" sz="2000" dirty="0" smtClean="0">
                <a:cs typeface="Times New Roman"/>
              </a:rPr>
              <a:t>Hình: Sự phụ thuộc v/v</a:t>
            </a:r>
            <a:r>
              <a:rPr lang="vi-VN" sz="2000" baseline="-25000" dirty="0" smtClean="0">
                <a:cs typeface="Times New Roman"/>
              </a:rPr>
              <a:t>max</a:t>
            </a:r>
            <a:r>
              <a:rPr lang="vi-VN" sz="2000" dirty="0" smtClean="0">
                <a:cs typeface="Times New Roman"/>
              </a:rPr>
              <a:t> vào Re</a:t>
            </a:r>
          </a:p>
        </p:txBody>
      </p:sp>
      <p:sp>
        <p:nvSpPr>
          <p:cNvPr id="15" name="Rectangle 14"/>
          <p:cNvSpPr/>
          <p:nvPr/>
        </p:nvSpPr>
        <p:spPr>
          <a:xfrm>
            <a:off x="5867400" y="5906869"/>
            <a:ext cx="3276600" cy="646331"/>
          </a:xfrm>
          <a:prstGeom prst="rect">
            <a:avLst/>
          </a:prstGeom>
        </p:spPr>
        <p:txBody>
          <a:bodyPr wrap="square">
            <a:spAutoFit/>
          </a:bodyPr>
          <a:lstStyle/>
          <a:p>
            <a:r>
              <a:rPr lang="el-GR" dirty="0" smtClean="0">
                <a:latin typeface="Arial" pitchFamily="34" charset="0"/>
                <a:cs typeface="Arial" pitchFamily="34" charset="0"/>
              </a:rPr>
              <a:t>Δ</a:t>
            </a:r>
            <a:r>
              <a:rPr lang="vi-VN" dirty="0" smtClean="0">
                <a:latin typeface="Arial" pitchFamily="34" charset="0"/>
                <a:cs typeface="Arial" pitchFamily="34" charset="0"/>
              </a:rPr>
              <a:t>P: Chênh lệch áp suất động của dòng chảy tại tâm ống.</a:t>
            </a:r>
          </a:p>
        </p:txBody>
      </p:sp>
      <p:sp>
        <p:nvSpPr>
          <p:cNvPr id="17" name="Rectangle 16"/>
          <p:cNvSpPr/>
          <p:nvPr/>
        </p:nvSpPr>
        <p:spPr>
          <a:xfrm>
            <a:off x="0" y="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4.3 Hệ số hiệu chỉnh động năng, </a:t>
            </a:r>
            <a:r>
              <a:rPr lang="el-GR" sz="3000" b="1" dirty="0" smtClean="0">
                <a:solidFill>
                  <a:srgbClr val="0000FF"/>
                </a:solidFill>
                <a:latin typeface="Times New Roman"/>
                <a:cs typeface="Times New Roman"/>
              </a:rPr>
              <a:t>α</a:t>
            </a:r>
            <a:endParaRPr lang="vi-VN" sz="3000" b="1" dirty="0" smtClean="0">
              <a:solidFill>
                <a:srgbClr val="0000FF"/>
              </a:solidFill>
              <a:latin typeface="Arial" pitchFamily="34" charset="0"/>
              <a:cs typeface="Arial" pitchFamily="34" charset="0"/>
            </a:endParaRPr>
          </a:p>
        </p:txBody>
      </p:sp>
      <p:sp>
        <p:nvSpPr>
          <p:cNvPr id="19"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graphicFrame>
        <p:nvGraphicFramePr>
          <p:cNvPr id="7" name="Object 6"/>
          <p:cNvGraphicFramePr>
            <a:graphicFrameLocks noChangeAspect="1"/>
          </p:cNvGraphicFramePr>
          <p:nvPr>
            <p:extLst>
              <p:ext uri="{D42A27DB-BD31-4B8C-83A1-F6EECF244321}">
                <p14:modId xmlns:p14="http://schemas.microsoft.com/office/powerpoint/2010/main" val="2876730664"/>
              </p:ext>
            </p:extLst>
          </p:nvPr>
        </p:nvGraphicFramePr>
        <p:xfrm>
          <a:off x="3306763" y="2286000"/>
          <a:ext cx="2447925" cy="1066800"/>
        </p:xfrm>
        <a:graphic>
          <a:graphicData uri="http://schemas.openxmlformats.org/presentationml/2006/ole">
            <mc:AlternateContent xmlns:mc="http://schemas.openxmlformats.org/markup-compatibility/2006">
              <mc:Choice xmlns:v="urn:schemas-microsoft-com:vml" Requires="v">
                <p:oleObj spid="_x0000_s150642" name="Equation" r:id="rId3" imgW="990170" imgH="431613" progId="Equation.3">
                  <p:embed/>
                </p:oleObj>
              </mc:Choice>
              <mc:Fallback>
                <p:oleObj name="Equation" r:id="rId3" imgW="990170" imgH="431613" progId="Equation.3">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763" y="2286000"/>
                        <a:ext cx="24479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04800" y="1390471"/>
            <a:ext cx="8534400" cy="1200329"/>
          </a:xfrm>
          <a:prstGeom prst="rect">
            <a:avLst/>
          </a:prstGeom>
        </p:spPr>
        <p:txBody>
          <a:bodyPr wrap="square">
            <a:spAutoFit/>
          </a:bodyPr>
          <a:lstStyle/>
          <a:p>
            <a:pPr algn="just"/>
            <a:r>
              <a:rPr lang="vi-VN" sz="2400" dirty="0" smtClean="0">
                <a:solidFill>
                  <a:srgbClr val="0070C0"/>
                </a:solidFill>
              </a:rPr>
              <a:t>Thực tế, các lưu chất đều có độ nhớt, khi chúng chuyển động xuất hiện ứng suất cắt và tạo ra lực ma sát làm tổn thất năng lượng trong dòng chảy.</a:t>
            </a:r>
            <a:endParaRPr lang="en-US" sz="2400" dirty="0">
              <a:solidFill>
                <a:srgbClr val="0070C0"/>
              </a:solidFill>
            </a:endParaRPr>
          </a:p>
        </p:txBody>
      </p:sp>
      <p:sp>
        <p:nvSpPr>
          <p:cNvPr id="9" name="Rectangle 8"/>
          <p:cNvSpPr/>
          <p:nvPr/>
        </p:nvSpPr>
        <p:spPr>
          <a:xfrm>
            <a:off x="533400" y="3348335"/>
            <a:ext cx="7239000" cy="830997"/>
          </a:xfrm>
          <a:prstGeom prst="rect">
            <a:avLst/>
          </a:prstGeom>
        </p:spPr>
        <p:txBody>
          <a:bodyPr wrap="square">
            <a:spAutoFit/>
          </a:bodyPr>
          <a:lstStyle/>
          <a:p>
            <a:r>
              <a:rPr lang="el-GR" sz="2400" dirty="0" smtClean="0">
                <a:latin typeface="Arial" pitchFamily="34" charset="0"/>
                <a:cs typeface="Arial" pitchFamily="34" charset="0"/>
                <a:sym typeface="Symbol"/>
              </a:rPr>
              <a:t></a:t>
            </a:r>
            <a:r>
              <a:rPr lang="vi-VN" sz="2400" dirty="0" smtClean="0">
                <a:latin typeface="Arial" pitchFamily="34" charset="0"/>
                <a:cs typeface="Arial" pitchFamily="34" charset="0"/>
              </a:rPr>
              <a:t>: hệ số ma sát, tính theo chuẩn số Reynolds (Re); </a:t>
            </a:r>
            <a:endParaRPr lang="en-US" sz="2400" dirty="0" smtClean="0">
              <a:latin typeface="Arial" pitchFamily="34" charset="0"/>
              <a:cs typeface="Arial" pitchFamily="34" charset="0"/>
            </a:endParaRPr>
          </a:p>
          <a:p>
            <a:r>
              <a:rPr lang="en-US" sz="2400" dirty="0">
                <a:latin typeface="VNI-Diudang" pitchFamily="2" charset="0"/>
                <a:cs typeface="Arial" pitchFamily="34" charset="0"/>
              </a:rPr>
              <a:t>l</a:t>
            </a:r>
            <a:r>
              <a:rPr lang="vi-VN" sz="2400" dirty="0" smtClean="0">
                <a:latin typeface="Arial" pitchFamily="34" charset="0"/>
                <a:cs typeface="Arial" pitchFamily="34" charset="0"/>
              </a:rPr>
              <a:t>: </a:t>
            </a:r>
            <a:r>
              <a:rPr lang="vi-VN" sz="2400" dirty="0" smtClean="0">
                <a:cs typeface="Arial" pitchFamily="34" charset="0"/>
              </a:rPr>
              <a:t>chiều dài đường ống</a:t>
            </a:r>
          </a:p>
        </p:txBody>
      </p:sp>
      <p:sp>
        <p:nvSpPr>
          <p:cNvPr id="10" name="Rectangle 9"/>
          <p:cNvSpPr/>
          <p:nvPr/>
        </p:nvSpPr>
        <p:spPr>
          <a:xfrm>
            <a:off x="533400" y="4186535"/>
            <a:ext cx="7640233" cy="461665"/>
          </a:xfrm>
          <a:prstGeom prst="rect">
            <a:avLst/>
          </a:prstGeom>
        </p:spPr>
        <p:txBody>
          <a:bodyPr wrap="none">
            <a:spAutoFit/>
          </a:bodyPr>
          <a:lstStyle/>
          <a:p>
            <a:r>
              <a:rPr lang="vi-VN" sz="2400" b="1" dirty="0" smtClean="0">
                <a:solidFill>
                  <a:srgbClr val="FF0066"/>
                </a:solidFill>
                <a:latin typeface="Arial" pitchFamily="34" charset="0"/>
                <a:cs typeface="Arial" pitchFamily="34" charset="0"/>
              </a:rPr>
              <a:t>Chế độ dòng chảy: </a:t>
            </a:r>
            <a:r>
              <a:rPr lang="vi-VN" sz="2400" dirty="0" smtClean="0">
                <a:latin typeface="Arial" pitchFamily="34" charset="0"/>
                <a:cs typeface="Arial" pitchFamily="34" charset="0"/>
              </a:rPr>
              <a:t>được chia dựa theo chuẩn số Re</a:t>
            </a:r>
            <a:r>
              <a:rPr lang="vi-VN" sz="2400" b="1" dirty="0" smtClean="0">
                <a:solidFill>
                  <a:srgbClr val="FF0066"/>
                </a:solidFill>
                <a:latin typeface="Arial" pitchFamily="34" charset="0"/>
                <a:cs typeface="Arial" pitchFamily="34" charset="0"/>
              </a:rPr>
              <a:t> </a:t>
            </a:r>
            <a:endParaRPr lang="en-US" sz="2400" b="1" dirty="0">
              <a:solidFill>
                <a:srgbClr val="FF0066"/>
              </a:solidFill>
            </a:endParaRPr>
          </a:p>
        </p:txBody>
      </p:sp>
      <p:graphicFrame>
        <p:nvGraphicFramePr>
          <p:cNvPr id="150531" name="Object 3"/>
          <p:cNvGraphicFramePr>
            <a:graphicFrameLocks noChangeAspect="1"/>
          </p:cNvGraphicFramePr>
          <p:nvPr>
            <p:extLst>
              <p:ext uri="{D42A27DB-BD31-4B8C-83A1-F6EECF244321}">
                <p14:modId xmlns:p14="http://schemas.microsoft.com/office/powerpoint/2010/main" val="3943278932"/>
              </p:ext>
            </p:extLst>
          </p:nvPr>
        </p:nvGraphicFramePr>
        <p:xfrm>
          <a:off x="3373438" y="4608513"/>
          <a:ext cx="2290762" cy="1035050"/>
        </p:xfrm>
        <a:graphic>
          <a:graphicData uri="http://schemas.openxmlformats.org/presentationml/2006/ole">
            <mc:AlternateContent xmlns:mc="http://schemas.openxmlformats.org/markup-compatibility/2006">
              <mc:Choice xmlns:v="urn:schemas-microsoft-com:vml" Requires="v">
                <p:oleObj spid="_x0000_s150643" name="Equation" r:id="rId5" imgW="927100" imgH="419100" progId="Equation.3">
                  <p:embed/>
                </p:oleObj>
              </mc:Choice>
              <mc:Fallback>
                <p:oleObj name="Equation" r:id="rId5" imgW="927100" imgH="419100" progId="Equation.3">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438" y="4608513"/>
                        <a:ext cx="2290762"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609600" y="5581471"/>
            <a:ext cx="8153400" cy="1200329"/>
          </a:xfrm>
          <a:prstGeom prst="rect">
            <a:avLst/>
          </a:prstGeom>
        </p:spPr>
        <p:txBody>
          <a:bodyPr wrap="square">
            <a:spAutoFit/>
          </a:bodyPr>
          <a:lstStyle/>
          <a:p>
            <a:r>
              <a:rPr lang="vi-VN" sz="2400" dirty="0" smtClean="0">
                <a:latin typeface="Arial" pitchFamily="34" charset="0"/>
                <a:cs typeface="Arial" pitchFamily="34" charset="0"/>
                <a:sym typeface="Symbol"/>
              </a:rPr>
              <a:t>Chảy tầng (laminar flow): 		 Re &lt; 2300</a:t>
            </a:r>
          </a:p>
          <a:p>
            <a:r>
              <a:rPr lang="vi-VN" sz="2400" dirty="0" smtClean="0">
                <a:latin typeface="Arial" pitchFamily="34" charset="0"/>
                <a:cs typeface="Arial" pitchFamily="34" charset="0"/>
                <a:sym typeface="Symbol"/>
              </a:rPr>
              <a:t>Vùng chuyển tiếp (transition flow): 2300  Re  10</a:t>
            </a:r>
            <a:r>
              <a:rPr lang="vi-VN" sz="2400" baseline="30000" dirty="0" smtClean="0">
                <a:latin typeface="Arial" pitchFamily="34" charset="0"/>
                <a:cs typeface="Arial" pitchFamily="34" charset="0"/>
                <a:sym typeface="Symbol"/>
              </a:rPr>
              <a:t>4</a:t>
            </a:r>
            <a:endParaRPr lang="vi-VN" sz="2400" baseline="30000" dirty="0" smtClean="0">
              <a:cs typeface="Arial" pitchFamily="34" charset="0"/>
              <a:sym typeface="Symbol"/>
            </a:endParaRPr>
          </a:p>
          <a:p>
            <a:r>
              <a:rPr lang="vi-VN" sz="2400" dirty="0" smtClean="0">
                <a:latin typeface="Arial" pitchFamily="34" charset="0"/>
                <a:cs typeface="Arial" pitchFamily="34" charset="0"/>
                <a:sym typeface="Symbol"/>
              </a:rPr>
              <a:t>Chảy rối (turbulent flow): 		 Re &gt; 10</a:t>
            </a:r>
            <a:r>
              <a:rPr lang="vi-VN" sz="2400" baseline="30000" dirty="0" smtClean="0">
                <a:latin typeface="Arial" pitchFamily="34" charset="0"/>
                <a:cs typeface="Arial" pitchFamily="34" charset="0"/>
                <a:sym typeface="Symbol"/>
              </a:rPr>
              <a:t>4</a:t>
            </a:r>
            <a:endParaRPr lang="vi-VN" sz="2400" dirty="0" smtClean="0">
              <a:latin typeface="Arial" pitchFamily="34" charset="0"/>
              <a:cs typeface="Arial" pitchFamily="34" charset="0"/>
              <a:sym typeface="Symbol"/>
            </a:endParaRPr>
          </a:p>
        </p:txBody>
      </p:sp>
      <p:sp>
        <p:nvSpPr>
          <p:cNvPr id="12" name="Rectangle 11"/>
          <p:cNvSpPr/>
          <p:nvPr/>
        </p:nvSpPr>
        <p:spPr>
          <a:xfrm>
            <a:off x="0" y="958425"/>
            <a:ext cx="9144000" cy="461665"/>
          </a:xfrm>
          <a:prstGeom prst="rect">
            <a:avLst/>
          </a:prstGeom>
        </p:spPr>
        <p:txBody>
          <a:bodyPr wrap="square">
            <a:spAutoFit/>
          </a:bodyPr>
          <a:lstStyle/>
          <a:p>
            <a:pPr algn="just"/>
            <a:r>
              <a:rPr lang="vi-VN" sz="2400" b="1" dirty="0" smtClean="0">
                <a:solidFill>
                  <a:srgbClr val="009900"/>
                </a:solidFill>
              </a:rPr>
              <a:t>4.4.1 Tổn thất </a:t>
            </a:r>
            <a:r>
              <a:rPr lang="en-US" sz="2400" b="1" dirty="0" err="1" smtClean="0">
                <a:solidFill>
                  <a:srgbClr val="009900"/>
                </a:solidFill>
              </a:rPr>
              <a:t>năng</a:t>
            </a:r>
            <a:r>
              <a:rPr lang="en-US" sz="2400" b="1" dirty="0" smtClean="0">
                <a:solidFill>
                  <a:srgbClr val="009900"/>
                </a:solidFill>
              </a:rPr>
              <a:t> </a:t>
            </a:r>
            <a:r>
              <a:rPr lang="en-US" sz="2400" b="1" dirty="0" err="1" smtClean="0">
                <a:solidFill>
                  <a:srgbClr val="009900"/>
                </a:solidFill>
              </a:rPr>
              <a:t>lượng</a:t>
            </a:r>
            <a:r>
              <a:rPr lang="en-US" sz="2400" b="1" dirty="0" smtClean="0">
                <a:solidFill>
                  <a:srgbClr val="009900"/>
                </a:solidFill>
              </a:rPr>
              <a:t> </a:t>
            </a:r>
            <a:r>
              <a:rPr lang="vi-VN" sz="2400" b="1" dirty="0" smtClean="0">
                <a:solidFill>
                  <a:srgbClr val="009900"/>
                </a:solidFill>
              </a:rPr>
              <a:t>do ma sát </a:t>
            </a:r>
            <a:r>
              <a:rPr lang="vi-VN" sz="2400" dirty="0" smtClean="0"/>
              <a:t>(</a:t>
            </a:r>
            <a:r>
              <a:rPr lang="en-US" sz="2400" dirty="0" smtClean="0">
                <a:latin typeface="Arial" pitchFamily="34" charset="0"/>
                <a:cs typeface="Arial" pitchFamily="34" charset="0"/>
              </a:rPr>
              <a:t>energy loss due to friction</a:t>
            </a:r>
            <a:r>
              <a:rPr lang="vi-VN" sz="2400" dirty="0" smtClean="0"/>
              <a:t>)</a:t>
            </a:r>
            <a:r>
              <a:rPr lang="en-US" sz="2400" dirty="0" smtClean="0"/>
              <a:t> </a:t>
            </a:r>
            <a:endParaRPr lang="en-US" sz="2400" baseline="-25000" dirty="0"/>
          </a:p>
        </p:txBody>
      </p:sp>
      <p:sp>
        <p:nvSpPr>
          <p:cNvPr id="1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16</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5" name="Rectangle 4"/>
          <p:cNvSpPr/>
          <p:nvPr/>
        </p:nvSpPr>
        <p:spPr>
          <a:xfrm>
            <a:off x="0" y="1039090"/>
            <a:ext cx="5334000" cy="461665"/>
          </a:xfrm>
          <a:prstGeom prst="rect">
            <a:avLst/>
          </a:prstGeom>
        </p:spPr>
        <p:txBody>
          <a:bodyPr wrap="square">
            <a:spAutoFit/>
          </a:bodyPr>
          <a:lstStyle/>
          <a:p>
            <a:pPr algn="just"/>
            <a:r>
              <a:rPr lang="vi-VN" sz="2400" b="1" dirty="0" smtClean="0">
                <a:solidFill>
                  <a:srgbClr val="009900"/>
                </a:solidFill>
              </a:rPr>
              <a:t>4.4.1 Tổn thất </a:t>
            </a:r>
            <a:r>
              <a:rPr lang="en-US" sz="2400" b="1" dirty="0" err="1" smtClean="0">
                <a:solidFill>
                  <a:srgbClr val="009900"/>
                </a:solidFill>
              </a:rPr>
              <a:t>năng</a:t>
            </a:r>
            <a:r>
              <a:rPr lang="en-US" sz="2400" b="1" dirty="0" smtClean="0">
                <a:solidFill>
                  <a:srgbClr val="009900"/>
                </a:solidFill>
              </a:rPr>
              <a:t> </a:t>
            </a:r>
            <a:r>
              <a:rPr lang="en-US" sz="2400" b="1" dirty="0" err="1" smtClean="0">
                <a:solidFill>
                  <a:srgbClr val="009900"/>
                </a:solidFill>
              </a:rPr>
              <a:t>lượng</a:t>
            </a:r>
            <a:r>
              <a:rPr lang="vi-VN" sz="2400" b="1" dirty="0" smtClean="0">
                <a:solidFill>
                  <a:srgbClr val="009900"/>
                </a:solidFill>
              </a:rPr>
              <a:t> do ma sát</a:t>
            </a:r>
            <a:endParaRPr lang="en-US" sz="2400" baseline="-25000" dirty="0">
              <a:latin typeface="+mj-lt"/>
            </a:endParaRPr>
          </a:p>
        </p:txBody>
      </p:sp>
      <p:sp>
        <p:nvSpPr>
          <p:cNvPr id="9" name="Rectangle 8"/>
          <p:cNvSpPr/>
          <p:nvPr/>
        </p:nvSpPr>
        <p:spPr>
          <a:xfrm>
            <a:off x="381000" y="1447800"/>
            <a:ext cx="3429000" cy="461665"/>
          </a:xfrm>
          <a:prstGeom prst="rect">
            <a:avLst/>
          </a:prstGeom>
        </p:spPr>
        <p:txBody>
          <a:bodyPr wrap="square">
            <a:spAutoFit/>
          </a:bodyPr>
          <a:lstStyle/>
          <a:p>
            <a:r>
              <a:rPr lang="vi-VN" sz="2400" b="1" dirty="0" smtClean="0">
                <a:solidFill>
                  <a:srgbClr val="FF6600"/>
                </a:solidFill>
                <a:latin typeface="Arial" pitchFamily="34" charset="0"/>
                <a:cs typeface="Arial" pitchFamily="34" charset="0"/>
                <a:sym typeface="Symbol"/>
              </a:rPr>
              <a:t>Xác định </a:t>
            </a:r>
            <a:r>
              <a:rPr lang="vi-VN" sz="2400" b="1" dirty="0" smtClean="0">
                <a:solidFill>
                  <a:srgbClr val="FF6600"/>
                </a:solidFill>
                <a:latin typeface="Arial" pitchFamily="34" charset="0"/>
                <a:cs typeface="Arial" pitchFamily="34" charset="0"/>
              </a:rPr>
              <a:t>hệ số ma sát</a:t>
            </a:r>
            <a:endParaRPr lang="vi-VN" sz="2400" dirty="0" smtClean="0">
              <a:cs typeface="Arial" pitchFamily="34" charset="0"/>
            </a:endParaRPr>
          </a:p>
        </p:txBody>
      </p:sp>
      <p:sp>
        <p:nvSpPr>
          <p:cNvPr id="12" name="Rectangle 11"/>
          <p:cNvSpPr/>
          <p:nvPr/>
        </p:nvSpPr>
        <p:spPr>
          <a:xfrm>
            <a:off x="685800" y="1900535"/>
            <a:ext cx="2048959" cy="461665"/>
          </a:xfrm>
          <a:prstGeom prst="rect">
            <a:avLst/>
          </a:prstGeom>
        </p:spPr>
        <p:txBody>
          <a:bodyPr wrap="none">
            <a:spAutoFit/>
          </a:bodyPr>
          <a:lstStyle/>
          <a:p>
            <a:pPr>
              <a:buFont typeface="Wingdings" pitchFamily="2" charset="2"/>
              <a:buChar char="q"/>
            </a:pPr>
            <a:r>
              <a:rPr lang="vi-VN" sz="2400" b="1" dirty="0" smtClean="0">
                <a:solidFill>
                  <a:srgbClr val="006666"/>
                </a:solidFill>
                <a:latin typeface="Arial" pitchFamily="34" charset="0"/>
                <a:cs typeface="Arial" pitchFamily="34" charset="0"/>
                <a:sym typeface="Symbol"/>
              </a:rPr>
              <a:t>Chảy tầng:</a:t>
            </a:r>
            <a:endParaRPr lang="en-US" sz="2400" b="1" dirty="0">
              <a:solidFill>
                <a:srgbClr val="006666"/>
              </a:solidFill>
            </a:endParaRPr>
          </a:p>
        </p:txBody>
      </p:sp>
      <p:graphicFrame>
        <p:nvGraphicFramePr>
          <p:cNvPr id="181252" name="Object 4"/>
          <p:cNvGraphicFramePr>
            <a:graphicFrameLocks noChangeAspect="1"/>
          </p:cNvGraphicFramePr>
          <p:nvPr/>
        </p:nvGraphicFramePr>
        <p:xfrm>
          <a:off x="4953000" y="1449861"/>
          <a:ext cx="1371600" cy="413574"/>
        </p:xfrm>
        <a:graphic>
          <a:graphicData uri="http://schemas.openxmlformats.org/presentationml/2006/ole">
            <mc:AlternateContent xmlns:mc="http://schemas.openxmlformats.org/markup-compatibility/2006">
              <mc:Choice xmlns:v="urn:schemas-microsoft-com:vml" Requires="v">
                <p:oleObj spid="_x0000_s181637" name="Equation" r:id="rId3" imgW="672808" imgH="203112" progId="Equation.3">
                  <p:embed/>
                </p:oleObj>
              </mc:Choice>
              <mc:Fallback>
                <p:oleObj name="Equation" r:id="rId3" imgW="672808" imgH="203112" progId="Equation.3">
                  <p:embed/>
                  <p:pic>
                    <p:nvPicPr>
                      <p:cNvPr id="0" name="Picture 3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449861"/>
                        <a:ext cx="1371600" cy="413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53" name="Object 5"/>
          <p:cNvGraphicFramePr>
            <a:graphicFrameLocks noChangeAspect="1"/>
          </p:cNvGraphicFramePr>
          <p:nvPr/>
        </p:nvGraphicFramePr>
        <p:xfrm>
          <a:off x="4953000" y="1990305"/>
          <a:ext cx="1524000" cy="427315"/>
        </p:xfrm>
        <a:graphic>
          <a:graphicData uri="http://schemas.openxmlformats.org/presentationml/2006/ole">
            <mc:AlternateContent xmlns:mc="http://schemas.openxmlformats.org/markup-compatibility/2006">
              <mc:Choice xmlns:v="urn:schemas-microsoft-com:vml" Requires="v">
                <p:oleObj spid="_x0000_s181638" name="Equation" r:id="rId5" imgW="723586" imgH="203112" progId="Equation.3">
                  <p:embed/>
                </p:oleObj>
              </mc:Choice>
              <mc:Fallback>
                <p:oleObj name="Equation" r:id="rId5" imgW="723586" imgH="203112" progId="Equation.3">
                  <p:embed/>
                  <p:pic>
                    <p:nvPicPr>
                      <p:cNvPr id="0" name="Picture 3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990305"/>
                        <a:ext cx="1524000" cy="427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685800" y="2265220"/>
            <a:ext cx="3312125" cy="461665"/>
          </a:xfrm>
          <a:prstGeom prst="rect">
            <a:avLst/>
          </a:prstGeom>
        </p:spPr>
        <p:txBody>
          <a:bodyPr wrap="none">
            <a:spAutoFit/>
          </a:bodyPr>
          <a:lstStyle/>
          <a:p>
            <a:pPr>
              <a:buFont typeface="Wingdings" pitchFamily="2" charset="2"/>
              <a:buChar char="q"/>
            </a:pPr>
            <a:r>
              <a:rPr lang="vi-VN" sz="2400" b="1" dirty="0" smtClean="0">
                <a:solidFill>
                  <a:srgbClr val="FF0000"/>
                </a:solidFill>
                <a:latin typeface="Arial" pitchFamily="34" charset="0"/>
                <a:cs typeface="Arial" pitchFamily="34" charset="0"/>
                <a:sym typeface="Symbol"/>
              </a:rPr>
              <a:t>Chảy quá độ và rối:</a:t>
            </a:r>
            <a:endParaRPr lang="en-US" sz="2400" b="1" dirty="0">
              <a:solidFill>
                <a:srgbClr val="FF0000"/>
              </a:solidFill>
            </a:endParaRPr>
          </a:p>
        </p:txBody>
      </p:sp>
      <p:sp>
        <p:nvSpPr>
          <p:cNvPr id="14" name="Rectangle 13"/>
          <p:cNvSpPr/>
          <p:nvPr/>
        </p:nvSpPr>
        <p:spPr>
          <a:xfrm>
            <a:off x="1066800" y="2646220"/>
            <a:ext cx="2531462" cy="707886"/>
          </a:xfrm>
          <a:prstGeom prst="rect">
            <a:avLst/>
          </a:prstGeom>
        </p:spPr>
        <p:txBody>
          <a:bodyPr wrap="none">
            <a:spAutoFit/>
          </a:bodyPr>
          <a:lstStyle/>
          <a:p>
            <a:pPr>
              <a:buFont typeface="Wingdings" pitchFamily="2" charset="2"/>
              <a:buChar char="Ø"/>
            </a:pPr>
            <a:r>
              <a:rPr lang="vi-VN" sz="2000" b="1" dirty="0" smtClean="0">
                <a:solidFill>
                  <a:srgbClr val="FF3399"/>
                </a:solidFill>
                <a:latin typeface="Arial" pitchFamily="34" charset="0"/>
                <a:cs typeface="Arial" pitchFamily="34" charset="0"/>
                <a:sym typeface="Symbol"/>
              </a:rPr>
              <a:t>Ống thành nhẵn</a:t>
            </a:r>
          </a:p>
          <a:p>
            <a:r>
              <a:rPr lang="vi-VN" sz="2000" dirty="0" smtClean="0">
                <a:latin typeface="Arial" pitchFamily="34" charset="0"/>
                <a:cs typeface="Arial" pitchFamily="34" charset="0"/>
                <a:sym typeface="Symbol"/>
              </a:rPr>
              <a:t>    2x10</a:t>
            </a:r>
            <a:r>
              <a:rPr lang="vi-VN" sz="2000" baseline="30000" dirty="0" smtClean="0">
                <a:latin typeface="Arial" pitchFamily="34" charset="0"/>
                <a:cs typeface="Arial" pitchFamily="34" charset="0"/>
                <a:sym typeface="Symbol"/>
              </a:rPr>
              <a:t>3</a:t>
            </a:r>
            <a:r>
              <a:rPr lang="vi-VN" sz="2000" dirty="0" smtClean="0">
                <a:latin typeface="Arial" pitchFamily="34" charset="0"/>
                <a:cs typeface="Arial" pitchFamily="34" charset="0"/>
                <a:sym typeface="Symbol"/>
              </a:rPr>
              <a:t>  Re  10</a:t>
            </a:r>
            <a:r>
              <a:rPr lang="vi-VN" sz="2000" baseline="30000" dirty="0" smtClean="0">
                <a:latin typeface="Arial" pitchFamily="34" charset="0"/>
                <a:cs typeface="Arial" pitchFamily="34" charset="0"/>
                <a:sym typeface="Symbol"/>
              </a:rPr>
              <a:t>5</a:t>
            </a:r>
            <a:r>
              <a:rPr lang="vi-VN" sz="2000" dirty="0" smtClean="0">
                <a:latin typeface="Arial" pitchFamily="34" charset="0"/>
                <a:cs typeface="Arial" pitchFamily="34" charset="0"/>
                <a:sym typeface="Symbol"/>
              </a:rPr>
              <a:t>: </a:t>
            </a:r>
            <a:endParaRPr lang="en-US" sz="2000" dirty="0"/>
          </a:p>
        </p:txBody>
      </p:sp>
      <p:graphicFrame>
        <p:nvGraphicFramePr>
          <p:cNvPr id="181254" name="Object 6"/>
          <p:cNvGraphicFramePr>
            <a:graphicFrameLocks noChangeAspect="1"/>
          </p:cNvGraphicFramePr>
          <p:nvPr/>
        </p:nvGraphicFramePr>
        <p:xfrm>
          <a:off x="4997958" y="2743200"/>
          <a:ext cx="1555242" cy="844550"/>
        </p:xfrm>
        <a:graphic>
          <a:graphicData uri="http://schemas.openxmlformats.org/presentationml/2006/ole">
            <mc:AlternateContent xmlns:mc="http://schemas.openxmlformats.org/markup-compatibility/2006">
              <mc:Choice xmlns:v="urn:schemas-microsoft-com:vml" Requires="v">
                <p:oleObj spid="_x0000_s181639" name="Equation" r:id="rId7" imgW="723586" imgH="393529" progId="Equation.3">
                  <p:embed/>
                </p:oleObj>
              </mc:Choice>
              <mc:Fallback>
                <p:oleObj name="Equation" r:id="rId7" imgW="723586" imgH="393529" progId="Equation.3">
                  <p:embed/>
                  <p:pic>
                    <p:nvPicPr>
                      <p:cNvPr id="0" name="Picture 3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7958" y="2743200"/>
                        <a:ext cx="1555242"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p:nvSpPr>
        <p:spPr>
          <a:xfrm>
            <a:off x="1343890" y="3629025"/>
            <a:ext cx="2946640" cy="400110"/>
          </a:xfrm>
          <a:prstGeom prst="rect">
            <a:avLst/>
          </a:prstGeom>
        </p:spPr>
        <p:txBody>
          <a:bodyPr wrap="none">
            <a:spAutoFit/>
          </a:bodyPr>
          <a:lstStyle/>
          <a:p>
            <a:r>
              <a:rPr lang="vi-VN" sz="2000" dirty="0" smtClean="0">
                <a:latin typeface="Arial" pitchFamily="34" charset="0"/>
                <a:cs typeface="Arial" pitchFamily="34" charset="0"/>
                <a:sym typeface="Symbol"/>
              </a:rPr>
              <a:t> 2x10</a:t>
            </a:r>
            <a:r>
              <a:rPr lang="vi-VN" sz="2000" baseline="30000" dirty="0" smtClean="0">
                <a:latin typeface="Arial" pitchFamily="34" charset="0"/>
                <a:cs typeface="Arial" pitchFamily="34" charset="0"/>
                <a:sym typeface="Symbol"/>
              </a:rPr>
              <a:t>3</a:t>
            </a:r>
            <a:r>
              <a:rPr lang="vi-VN" sz="2000" dirty="0" smtClean="0">
                <a:latin typeface="Arial" pitchFamily="34" charset="0"/>
                <a:cs typeface="Arial" pitchFamily="34" charset="0"/>
                <a:sym typeface="Symbol"/>
              </a:rPr>
              <a:t>  Re  3,26x10</a:t>
            </a:r>
            <a:r>
              <a:rPr lang="vi-VN" sz="2000" baseline="30000" dirty="0" smtClean="0">
                <a:latin typeface="Arial" pitchFamily="34" charset="0"/>
                <a:cs typeface="Arial" pitchFamily="34" charset="0"/>
                <a:sym typeface="Symbol"/>
              </a:rPr>
              <a:t>6</a:t>
            </a:r>
            <a:r>
              <a:rPr lang="vi-VN" sz="2000" dirty="0" smtClean="0">
                <a:latin typeface="Arial" pitchFamily="34" charset="0"/>
                <a:cs typeface="Arial" pitchFamily="34" charset="0"/>
                <a:sym typeface="Symbol"/>
              </a:rPr>
              <a:t>: </a:t>
            </a:r>
            <a:endParaRPr lang="en-US" sz="2000" dirty="0"/>
          </a:p>
        </p:txBody>
      </p:sp>
      <p:graphicFrame>
        <p:nvGraphicFramePr>
          <p:cNvPr id="181255" name="Object 7"/>
          <p:cNvGraphicFramePr>
            <a:graphicFrameLocks noChangeAspect="1"/>
          </p:cNvGraphicFramePr>
          <p:nvPr/>
        </p:nvGraphicFramePr>
        <p:xfrm>
          <a:off x="4999038" y="3429000"/>
          <a:ext cx="2392362" cy="846238"/>
        </p:xfrm>
        <a:graphic>
          <a:graphicData uri="http://schemas.openxmlformats.org/presentationml/2006/ole">
            <mc:AlternateContent xmlns:mc="http://schemas.openxmlformats.org/markup-compatibility/2006">
              <mc:Choice xmlns:v="urn:schemas-microsoft-com:vml" Requires="v">
                <p:oleObj spid="_x0000_s181640" name="Equation" r:id="rId9" imgW="1218671" imgH="431613" progId="Equation.3">
                  <p:embed/>
                </p:oleObj>
              </mc:Choice>
              <mc:Fallback>
                <p:oleObj name="Equation" r:id="rId9" imgW="1218671" imgH="431613" progId="Equation.3">
                  <p:embed/>
                  <p:pic>
                    <p:nvPicPr>
                      <p:cNvPr id="0" name="Picture 3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9038" y="3429000"/>
                        <a:ext cx="2392362" cy="84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1373918" y="4375447"/>
            <a:ext cx="2265364" cy="400110"/>
          </a:xfrm>
          <a:prstGeom prst="rect">
            <a:avLst/>
          </a:prstGeom>
        </p:spPr>
        <p:txBody>
          <a:bodyPr wrap="none">
            <a:spAutoFit/>
          </a:bodyPr>
          <a:lstStyle/>
          <a:p>
            <a:r>
              <a:rPr lang="vi-VN" sz="2000" dirty="0" smtClean="0">
                <a:latin typeface="Arial" pitchFamily="34" charset="0"/>
                <a:cs typeface="Arial" pitchFamily="34" charset="0"/>
                <a:sym typeface="Symbol"/>
              </a:rPr>
              <a:t>10</a:t>
            </a:r>
            <a:r>
              <a:rPr lang="vi-VN" sz="2000" baseline="30000" dirty="0" smtClean="0">
                <a:latin typeface="Arial" pitchFamily="34" charset="0"/>
                <a:cs typeface="Arial" pitchFamily="34" charset="0"/>
                <a:sym typeface="Symbol"/>
              </a:rPr>
              <a:t>5</a:t>
            </a:r>
            <a:r>
              <a:rPr lang="vi-VN" sz="2000" dirty="0" smtClean="0">
                <a:latin typeface="Arial" pitchFamily="34" charset="0"/>
                <a:cs typeface="Arial" pitchFamily="34" charset="0"/>
                <a:sym typeface="Symbol"/>
              </a:rPr>
              <a:t> &lt; Re &lt; 3x10</a:t>
            </a:r>
            <a:r>
              <a:rPr lang="vi-VN" sz="2000" baseline="30000" dirty="0" smtClean="0">
                <a:latin typeface="Arial" pitchFamily="34" charset="0"/>
                <a:cs typeface="Arial" pitchFamily="34" charset="0"/>
                <a:sym typeface="Symbol"/>
              </a:rPr>
              <a:t>6</a:t>
            </a:r>
            <a:r>
              <a:rPr lang="vi-VN" sz="2000" dirty="0" smtClean="0">
                <a:latin typeface="Arial" pitchFamily="34" charset="0"/>
                <a:cs typeface="Arial" pitchFamily="34" charset="0"/>
                <a:sym typeface="Symbol"/>
              </a:rPr>
              <a:t>: </a:t>
            </a:r>
            <a:endParaRPr lang="en-US" sz="2000" dirty="0"/>
          </a:p>
        </p:txBody>
      </p:sp>
      <p:graphicFrame>
        <p:nvGraphicFramePr>
          <p:cNvPr id="181256" name="Object 8"/>
          <p:cNvGraphicFramePr>
            <a:graphicFrameLocks noChangeAspect="1"/>
          </p:cNvGraphicFramePr>
          <p:nvPr/>
        </p:nvGraphicFramePr>
        <p:xfrm>
          <a:off x="5028193" y="4267200"/>
          <a:ext cx="2515607" cy="779545"/>
        </p:xfrm>
        <a:graphic>
          <a:graphicData uri="http://schemas.openxmlformats.org/presentationml/2006/ole">
            <mc:AlternateContent xmlns:mc="http://schemas.openxmlformats.org/markup-compatibility/2006">
              <mc:Choice xmlns:v="urn:schemas-microsoft-com:vml" Requires="v">
                <p:oleObj spid="_x0000_s181641" name="Equation" r:id="rId11" imgW="1269449" imgH="393529" progId="Equation.3">
                  <p:embed/>
                </p:oleObj>
              </mc:Choice>
              <mc:Fallback>
                <p:oleObj name="Equation" r:id="rId11" imgW="1269449" imgH="393529" progId="Equation.3">
                  <p:embed/>
                  <p:pic>
                    <p:nvPicPr>
                      <p:cNvPr id="0" name="Picture 3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8193" y="4267200"/>
                        <a:ext cx="2515607" cy="779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1163583" y="4876800"/>
            <a:ext cx="5389617" cy="400110"/>
          </a:xfrm>
          <a:prstGeom prst="rect">
            <a:avLst/>
          </a:prstGeom>
        </p:spPr>
        <p:txBody>
          <a:bodyPr wrap="none">
            <a:spAutoFit/>
          </a:bodyPr>
          <a:lstStyle/>
          <a:p>
            <a:pPr>
              <a:buFont typeface="Wingdings" pitchFamily="2" charset="2"/>
              <a:buChar char="Ø"/>
            </a:pPr>
            <a:r>
              <a:rPr lang="vi-VN" sz="2000" b="1" dirty="0" smtClean="0">
                <a:solidFill>
                  <a:srgbClr val="7030A0"/>
                </a:solidFill>
                <a:latin typeface="Arial" pitchFamily="34" charset="0"/>
                <a:cs typeface="Arial" pitchFamily="34" charset="0"/>
                <a:sym typeface="Symbol"/>
              </a:rPr>
              <a:t>Ống thành nhám: </a:t>
            </a:r>
            <a:r>
              <a:rPr lang="vi-VN" sz="2000" b="1" dirty="0" smtClean="0">
                <a:latin typeface="Arial" pitchFamily="34" charset="0"/>
                <a:cs typeface="Arial" pitchFamily="34" charset="0"/>
                <a:sym typeface="Symbol"/>
              </a:rPr>
              <a:t>có độ nhám tuyệt đối </a:t>
            </a:r>
            <a:r>
              <a:rPr lang="el-GR" sz="2000" b="1" dirty="0" smtClean="0">
                <a:latin typeface="Times New Roman"/>
                <a:cs typeface="Times New Roman"/>
                <a:sym typeface="Symbol"/>
              </a:rPr>
              <a:t>Δ</a:t>
            </a:r>
            <a:endParaRPr lang="vi-VN" sz="2000" b="1" dirty="0" smtClean="0">
              <a:solidFill>
                <a:srgbClr val="FFC000"/>
              </a:solidFill>
              <a:latin typeface="Arial" pitchFamily="34" charset="0"/>
              <a:cs typeface="Arial" pitchFamily="34" charset="0"/>
              <a:sym typeface="Symbol"/>
            </a:endParaRPr>
          </a:p>
        </p:txBody>
      </p:sp>
      <p:sp>
        <p:nvSpPr>
          <p:cNvPr id="21" name="Rectangle 20"/>
          <p:cNvSpPr/>
          <p:nvPr/>
        </p:nvSpPr>
        <p:spPr>
          <a:xfrm>
            <a:off x="1447800" y="5410200"/>
            <a:ext cx="2682145" cy="400110"/>
          </a:xfrm>
          <a:prstGeom prst="rect">
            <a:avLst/>
          </a:prstGeom>
        </p:spPr>
        <p:txBody>
          <a:bodyPr wrap="none">
            <a:spAutoFit/>
          </a:bodyPr>
          <a:lstStyle/>
          <a:p>
            <a:r>
              <a:rPr lang="vi-VN" sz="2000" dirty="0" smtClean="0">
                <a:latin typeface="Arial" pitchFamily="34" charset="0"/>
                <a:cs typeface="Arial" pitchFamily="34" charset="0"/>
                <a:sym typeface="Symbol"/>
              </a:rPr>
              <a:t>2300 &lt; Re &lt; 218 d/</a:t>
            </a:r>
            <a:r>
              <a:rPr lang="el-GR" sz="2000" dirty="0" smtClean="0">
                <a:latin typeface="Times New Roman"/>
                <a:cs typeface="Times New Roman"/>
                <a:sym typeface="Symbol"/>
              </a:rPr>
              <a:t>Δ</a:t>
            </a:r>
            <a:r>
              <a:rPr lang="vi-VN" sz="2000" dirty="0" smtClean="0">
                <a:latin typeface="Arial" pitchFamily="34" charset="0"/>
                <a:cs typeface="Arial" pitchFamily="34" charset="0"/>
                <a:sym typeface="Symbol"/>
              </a:rPr>
              <a:t>: </a:t>
            </a:r>
            <a:endParaRPr lang="en-US" sz="2000" dirty="0"/>
          </a:p>
        </p:txBody>
      </p:sp>
      <p:graphicFrame>
        <p:nvGraphicFramePr>
          <p:cNvPr id="181257" name="Object 9"/>
          <p:cNvGraphicFramePr>
            <a:graphicFrameLocks noChangeAspect="1"/>
          </p:cNvGraphicFramePr>
          <p:nvPr/>
        </p:nvGraphicFramePr>
        <p:xfrm>
          <a:off x="5041901" y="5100638"/>
          <a:ext cx="2425700" cy="905898"/>
        </p:xfrm>
        <a:graphic>
          <a:graphicData uri="http://schemas.openxmlformats.org/presentationml/2006/ole">
            <mc:AlternateContent xmlns:mc="http://schemas.openxmlformats.org/markup-compatibility/2006">
              <mc:Choice xmlns:v="urn:schemas-microsoft-com:vml" Requires="v">
                <p:oleObj spid="_x0000_s181642" name="Equation" r:id="rId13" imgW="1257300" imgH="469900" progId="Equation.3">
                  <p:embed/>
                </p:oleObj>
              </mc:Choice>
              <mc:Fallback>
                <p:oleObj name="Equation" r:id="rId13" imgW="1257300" imgH="469900" progId="Equation.3">
                  <p:embed/>
                  <p:pic>
                    <p:nvPicPr>
                      <p:cNvPr id="0" name="Picture 3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1901" y="5100638"/>
                        <a:ext cx="2425700" cy="905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1447800" y="6091535"/>
            <a:ext cx="1324402" cy="400110"/>
          </a:xfrm>
          <a:prstGeom prst="rect">
            <a:avLst/>
          </a:prstGeom>
        </p:spPr>
        <p:txBody>
          <a:bodyPr wrap="none">
            <a:spAutoFit/>
          </a:bodyPr>
          <a:lstStyle/>
          <a:p>
            <a:r>
              <a:rPr lang="vi-VN" sz="2000" dirty="0" smtClean="0">
                <a:latin typeface="Arial" pitchFamily="34" charset="0"/>
                <a:cs typeface="Arial" pitchFamily="34" charset="0"/>
                <a:sym typeface="Symbol"/>
              </a:rPr>
              <a:t>10</a:t>
            </a:r>
            <a:r>
              <a:rPr lang="vi-VN" sz="2000" baseline="30000" dirty="0" smtClean="0">
                <a:latin typeface="Arial" pitchFamily="34" charset="0"/>
                <a:cs typeface="Arial" pitchFamily="34" charset="0"/>
                <a:sym typeface="Symbol"/>
              </a:rPr>
              <a:t>4</a:t>
            </a:r>
            <a:r>
              <a:rPr lang="vi-VN" sz="2000" dirty="0" smtClean="0">
                <a:latin typeface="Arial" pitchFamily="34" charset="0"/>
                <a:cs typeface="Arial" pitchFamily="34" charset="0"/>
                <a:sym typeface="Symbol"/>
              </a:rPr>
              <a:t> &lt; Re: </a:t>
            </a:r>
            <a:endParaRPr lang="en-US" sz="2000" dirty="0"/>
          </a:p>
        </p:txBody>
      </p:sp>
      <p:graphicFrame>
        <p:nvGraphicFramePr>
          <p:cNvPr id="181258" name="Object 10"/>
          <p:cNvGraphicFramePr>
            <a:graphicFrameLocks noChangeAspect="1"/>
          </p:cNvGraphicFramePr>
          <p:nvPr/>
        </p:nvGraphicFramePr>
        <p:xfrm>
          <a:off x="4872038" y="5876475"/>
          <a:ext cx="3509962" cy="1023090"/>
        </p:xfrm>
        <a:graphic>
          <a:graphicData uri="http://schemas.openxmlformats.org/presentationml/2006/ole">
            <mc:AlternateContent xmlns:mc="http://schemas.openxmlformats.org/markup-compatibility/2006">
              <mc:Choice xmlns:v="urn:schemas-microsoft-com:vml" Requires="v">
                <p:oleObj spid="_x0000_s181643" name="Equation" r:id="rId15" imgW="1828800" imgH="533400" progId="Equation.3">
                  <p:embed/>
                </p:oleObj>
              </mc:Choice>
              <mc:Fallback>
                <p:oleObj name="Equation" r:id="rId15" imgW="1828800" imgH="533400" progId="Equation.3">
                  <p:embed/>
                  <p:pic>
                    <p:nvPicPr>
                      <p:cNvPr id="0" name="Picture 37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2038" y="5876475"/>
                        <a:ext cx="3509962" cy="1023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17</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9" name="Rectangle 8"/>
          <p:cNvSpPr/>
          <p:nvPr/>
        </p:nvSpPr>
        <p:spPr>
          <a:xfrm>
            <a:off x="381000" y="1367135"/>
            <a:ext cx="7010400" cy="461665"/>
          </a:xfrm>
          <a:prstGeom prst="rect">
            <a:avLst/>
          </a:prstGeom>
        </p:spPr>
        <p:txBody>
          <a:bodyPr wrap="square">
            <a:spAutoFit/>
          </a:bodyPr>
          <a:lstStyle/>
          <a:p>
            <a:r>
              <a:rPr lang="vi-VN" sz="2400" b="1" dirty="0" smtClean="0">
                <a:solidFill>
                  <a:srgbClr val="FF6600"/>
                </a:solidFill>
                <a:latin typeface="Arial" pitchFamily="34" charset="0"/>
                <a:cs typeface="Arial" pitchFamily="34" charset="0"/>
                <a:sym typeface="Symbol"/>
              </a:rPr>
              <a:t>Xác đinh </a:t>
            </a:r>
            <a:r>
              <a:rPr lang="vi-VN" sz="2400" b="1" dirty="0" smtClean="0">
                <a:solidFill>
                  <a:srgbClr val="FF6600"/>
                </a:solidFill>
                <a:latin typeface="Arial" pitchFamily="34" charset="0"/>
                <a:cs typeface="Arial" pitchFamily="34" charset="0"/>
              </a:rPr>
              <a:t>hệ số ma sát: </a:t>
            </a:r>
            <a:r>
              <a:rPr lang="vi-VN" sz="2400" dirty="0" smtClean="0">
                <a:latin typeface="Arial" pitchFamily="34" charset="0"/>
                <a:cs typeface="Arial" pitchFamily="34" charset="0"/>
              </a:rPr>
              <a:t>bằng giản đồ</a:t>
            </a:r>
            <a:endParaRPr lang="vi-VN" sz="2400" dirty="0" smtClean="0">
              <a:latin typeface="+mj-lt"/>
              <a:cs typeface="Arial" pitchFamily="34" charset="0"/>
            </a:endParaRPr>
          </a:p>
        </p:txBody>
      </p:sp>
      <p:sp>
        <p:nvSpPr>
          <p:cNvPr id="26" name="Rectangle 25"/>
          <p:cNvSpPr/>
          <p:nvPr/>
        </p:nvSpPr>
        <p:spPr>
          <a:xfrm>
            <a:off x="2743200" y="6488668"/>
            <a:ext cx="3762568" cy="400110"/>
          </a:xfrm>
          <a:prstGeom prst="rect">
            <a:avLst/>
          </a:prstGeom>
        </p:spPr>
        <p:txBody>
          <a:bodyPr wrap="none">
            <a:spAutoFit/>
          </a:bodyPr>
          <a:lstStyle/>
          <a:p>
            <a:r>
              <a:rPr lang="vi-VN" sz="2000" dirty="0" smtClean="0">
                <a:cs typeface="Arial" pitchFamily="34" charset="0"/>
                <a:sym typeface="Symbol"/>
              </a:rPr>
              <a:t>Hình: Sự phụ thuộc  = f(Re,</a:t>
            </a:r>
            <a:r>
              <a:rPr lang="el-GR" sz="2000" dirty="0" smtClean="0">
                <a:cs typeface="Times New Roman"/>
                <a:sym typeface="Symbol"/>
              </a:rPr>
              <a:t>Δ</a:t>
            </a:r>
            <a:r>
              <a:rPr lang="vi-VN" sz="2000" dirty="0" smtClean="0">
                <a:cs typeface="Times New Roman"/>
                <a:sym typeface="Symbol"/>
              </a:rPr>
              <a:t>)</a:t>
            </a:r>
            <a:r>
              <a:rPr lang="vi-VN" sz="2000" dirty="0" smtClean="0">
                <a:cs typeface="Arial" pitchFamily="34" charset="0"/>
                <a:sym typeface="Symbol"/>
              </a:rPr>
              <a:t> </a:t>
            </a:r>
            <a:endParaRPr lang="en-US" sz="2000" dirty="0"/>
          </a:p>
        </p:txBody>
      </p:sp>
      <p:grpSp>
        <p:nvGrpSpPr>
          <p:cNvPr id="13" name="Group 12"/>
          <p:cNvGrpSpPr/>
          <p:nvPr/>
        </p:nvGrpSpPr>
        <p:grpSpPr>
          <a:xfrm>
            <a:off x="533400" y="1824335"/>
            <a:ext cx="8316139" cy="4733330"/>
            <a:chOff x="533400" y="1824335"/>
            <a:chExt cx="8316139" cy="4733330"/>
          </a:xfrm>
        </p:grpSpPr>
        <p:pic>
          <p:nvPicPr>
            <p:cNvPr id="10" name="Picture 9" descr="IMG_4418.JPG"/>
            <p:cNvPicPr>
              <a:picLocks noChangeAspect="1"/>
            </p:cNvPicPr>
            <p:nvPr/>
          </p:nvPicPr>
          <p:blipFill>
            <a:blip r:embed="rId2" cstate="print"/>
            <a:srcRect t="1587"/>
            <a:stretch>
              <a:fillRect/>
            </a:stretch>
          </p:blipFill>
          <p:spPr>
            <a:xfrm>
              <a:off x="685799" y="1828800"/>
              <a:ext cx="7853741" cy="4724399"/>
            </a:xfrm>
            <a:prstGeom prst="rect">
              <a:avLst/>
            </a:prstGeom>
          </p:spPr>
        </p:pic>
        <p:sp>
          <p:nvSpPr>
            <p:cNvPr id="11" name="Rectangle 10"/>
            <p:cNvSpPr/>
            <p:nvPr/>
          </p:nvSpPr>
          <p:spPr>
            <a:xfrm>
              <a:off x="533400" y="1824335"/>
              <a:ext cx="352982" cy="461665"/>
            </a:xfrm>
            <a:prstGeom prst="rect">
              <a:avLst/>
            </a:prstGeom>
          </p:spPr>
          <p:txBody>
            <a:bodyPr wrap="none">
              <a:spAutoFit/>
            </a:bodyPr>
            <a:lstStyle/>
            <a:p>
              <a:r>
                <a:rPr lang="vi-VN" sz="2400" b="1" dirty="0" smtClean="0">
                  <a:cs typeface="Arial" pitchFamily="34" charset="0"/>
                  <a:sym typeface="Symbol"/>
                </a:rPr>
                <a:t></a:t>
              </a:r>
              <a:endParaRPr lang="en-US" sz="2400" b="1" dirty="0"/>
            </a:p>
          </p:txBody>
        </p:sp>
        <p:sp>
          <p:nvSpPr>
            <p:cNvPr id="12" name="Rectangle 11"/>
            <p:cNvSpPr/>
            <p:nvPr/>
          </p:nvSpPr>
          <p:spPr>
            <a:xfrm>
              <a:off x="8305800" y="6096000"/>
              <a:ext cx="543739" cy="461665"/>
            </a:xfrm>
            <a:prstGeom prst="rect">
              <a:avLst/>
            </a:prstGeom>
          </p:spPr>
          <p:txBody>
            <a:bodyPr wrap="none">
              <a:spAutoFit/>
            </a:bodyPr>
            <a:lstStyle/>
            <a:p>
              <a:r>
                <a:rPr lang="vi-VN" sz="2400" b="1" dirty="0" smtClean="0">
                  <a:latin typeface="+mj-lt"/>
                  <a:cs typeface="Arial" pitchFamily="34" charset="0"/>
                  <a:sym typeface="Symbol"/>
                </a:rPr>
                <a:t>Re</a:t>
              </a:r>
              <a:endParaRPr lang="en-US" sz="2400" b="1" dirty="0">
                <a:latin typeface="+mj-lt"/>
              </a:endParaRPr>
            </a:p>
          </p:txBody>
        </p:sp>
      </p:grpSp>
      <p:sp>
        <p:nvSpPr>
          <p:cNvPr id="15"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18</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
        <p:nvSpPr>
          <p:cNvPr id="14" name="Rectangle 13"/>
          <p:cNvSpPr/>
          <p:nvPr/>
        </p:nvSpPr>
        <p:spPr>
          <a:xfrm>
            <a:off x="0" y="1039090"/>
            <a:ext cx="5334000" cy="461665"/>
          </a:xfrm>
          <a:prstGeom prst="rect">
            <a:avLst/>
          </a:prstGeom>
        </p:spPr>
        <p:txBody>
          <a:bodyPr wrap="square">
            <a:spAutoFit/>
          </a:bodyPr>
          <a:lstStyle/>
          <a:p>
            <a:pPr algn="just"/>
            <a:r>
              <a:rPr lang="vi-VN" sz="2400" b="1" dirty="0" smtClean="0">
                <a:solidFill>
                  <a:srgbClr val="009900"/>
                </a:solidFill>
              </a:rPr>
              <a:t>4.4.1 Tổn thất </a:t>
            </a:r>
            <a:r>
              <a:rPr lang="en-US" sz="2400" b="1" dirty="0" err="1" smtClean="0">
                <a:solidFill>
                  <a:srgbClr val="009900"/>
                </a:solidFill>
              </a:rPr>
              <a:t>năng</a:t>
            </a:r>
            <a:r>
              <a:rPr lang="en-US" sz="2400" b="1" dirty="0" smtClean="0">
                <a:solidFill>
                  <a:srgbClr val="009900"/>
                </a:solidFill>
              </a:rPr>
              <a:t> </a:t>
            </a:r>
            <a:r>
              <a:rPr lang="en-US" sz="2400" b="1" dirty="0" err="1" smtClean="0">
                <a:solidFill>
                  <a:srgbClr val="009900"/>
                </a:solidFill>
              </a:rPr>
              <a:t>lượng</a:t>
            </a:r>
            <a:r>
              <a:rPr lang="vi-VN" sz="2400" b="1" dirty="0" smtClean="0">
                <a:solidFill>
                  <a:srgbClr val="009900"/>
                </a:solidFill>
              </a:rPr>
              <a:t> do ma sát</a:t>
            </a:r>
            <a:endParaRPr lang="en-US" sz="2400" baseline="-250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9" name="Rectangle 8"/>
          <p:cNvSpPr/>
          <p:nvPr/>
        </p:nvSpPr>
        <p:spPr>
          <a:xfrm>
            <a:off x="381000" y="1367135"/>
            <a:ext cx="7010400" cy="461665"/>
          </a:xfrm>
          <a:prstGeom prst="rect">
            <a:avLst/>
          </a:prstGeom>
        </p:spPr>
        <p:txBody>
          <a:bodyPr wrap="square">
            <a:spAutoFit/>
          </a:bodyPr>
          <a:lstStyle/>
          <a:p>
            <a:r>
              <a:rPr lang="vi-VN" sz="2400" b="1" dirty="0" smtClean="0">
                <a:solidFill>
                  <a:srgbClr val="FF6600"/>
                </a:solidFill>
                <a:latin typeface="Arial" pitchFamily="34" charset="0"/>
                <a:cs typeface="Arial" pitchFamily="34" charset="0"/>
                <a:sym typeface="Symbol"/>
              </a:rPr>
              <a:t>Xác đinh </a:t>
            </a:r>
            <a:r>
              <a:rPr lang="vi-VN" sz="2400" b="1" dirty="0" smtClean="0">
                <a:solidFill>
                  <a:srgbClr val="FF6600"/>
                </a:solidFill>
                <a:latin typeface="Arial" pitchFamily="34" charset="0"/>
                <a:cs typeface="Arial" pitchFamily="34" charset="0"/>
              </a:rPr>
              <a:t>hệ số ma sát:</a:t>
            </a:r>
            <a:endParaRPr lang="vi-VN" sz="2400" dirty="0" smtClean="0">
              <a:latin typeface="+mj-lt"/>
              <a:cs typeface="Arial" pitchFamily="34" charset="0"/>
            </a:endParaRPr>
          </a:p>
        </p:txBody>
      </p:sp>
      <p:sp>
        <p:nvSpPr>
          <p:cNvPr id="26" name="Rectangle 25"/>
          <p:cNvSpPr/>
          <p:nvPr/>
        </p:nvSpPr>
        <p:spPr>
          <a:xfrm>
            <a:off x="2743200" y="6305490"/>
            <a:ext cx="3889206" cy="400110"/>
          </a:xfrm>
          <a:prstGeom prst="rect">
            <a:avLst/>
          </a:prstGeom>
        </p:spPr>
        <p:txBody>
          <a:bodyPr wrap="none">
            <a:spAutoFit/>
          </a:bodyPr>
          <a:lstStyle/>
          <a:p>
            <a:r>
              <a:rPr lang="vi-VN" sz="2000" dirty="0" smtClean="0">
                <a:cs typeface="Arial" pitchFamily="34" charset="0"/>
                <a:sym typeface="Symbol"/>
              </a:rPr>
              <a:t>Bảng: Độ nhám của các loại ống</a:t>
            </a:r>
            <a:endParaRPr lang="en-US" sz="2000" dirty="0"/>
          </a:p>
        </p:txBody>
      </p:sp>
      <p:pic>
        <p:nvPicPr>
          <p:cNvPr id="7" name="Picture 6" descr="IMG_4417.JPG"/>
          <p:cNvPicPr>
            <a:picLocks noChangeAspect="1"/>
          </p:cNvPicPr>
          <p:nvPr/>
        </p:nvPicPr>
        <p:blipFill>
          <a:blip r:embed="rId2" cstate="print"/>
          <a:srcRect t="8446"/>
          <a:stretch>
            <a:fillRect/>
          </a:stretch>
        </p:blipFill>
        <p:spPr>
          <a:xfrm>
            <a:off x="533400" y="1981200"/>
            <a:ext cx="8128000" cy="4130040"/>
          </a:xfrm>
          <a:prstGeom prst="rect">
            <a:avLst/>
          </a:prstGeom>
        </p:spPr>
      </p:pic>
      <p:sp>
        <p:nvSpPr>
          <p:cNvPr id="1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19</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
        <p:nvSpPr>
          <p:cNvPr id="8" name="Rectangle 7"/>
          <p:cNvSpPr/>
          <p:nvPr/>
        </p:nvSpPr>
        <p:spPr>
          <a:xfrm>
            <a:off x="0" y="1039090"/>
            <a:ext cx="5334000" cy="461665"/>
          </a:xfrm>
          <a:prstGeom prst="rect">
            <a:avLst/>
          </a:prstGeom>
        </p:spPr>
        <p:txBody>
          <a:bodyPr wrap="square">
            <a:spAutoFit/>
          </a:bodyPr>
          <a:lstStyle/>
          <a:p>
            <a:pPr algn="just"/>
            <a:r>
              <a:rPr lang="vi-VN" sz="2400" b="1" dirty="0" smtClean="0">
                <a:solidFill>
                  <a:srgbClr val="009900"/>
                </a:solidFill>
              </a:rPr>
              <a:t>4.4.1 Tổn thất </a:t>
            </a:r>
            <a:r>
              <a:rPr lang="en-US" sz="2400" b="1" dirty="0" err="1" smtClean="0">
                <a:solidFill>
                  <a:srgbClr val="009900"/>
                </a:solidFill>
              </a:rPr>
              <a:t>năng</a:t>
            </a:r>
            <a:r>
              <a:rPr lang="en-US" sz="2400" b="1" dirty="0" smtClean="0">
                <a:solidFill>
                  <a:srgbClr val="009900"/>
                </a:solidFill>
              </a:rPr>
              <a:t> </a:t>
            </a:r>
            <a:r>
              <a:rPr lang="en-US" sz="2400" b="1" dirty="0" err="1" smtClean="0">
                <a:solidFill>
                  <a:srgbClr val="009900"/>
                </a:solidFill>
              </a:rPr>
              <a:t>lượng</a:t>
            </a:r>
            <a:r>
              <a:rPr lang="vi-VN" sz="2400" b="1" dirty="0" smtClean="0">
                <a:solidFill>
                  <a:srgbClr val="009900"/>
                </a:solidFill>
              </a:rPr>
              <a:t> do ma sát</a:t>
            </a:r>
            <a:endParaRPr lang="en-US" sz="2400" baseline="-250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4.1 Phương trình Bernoulli - bảo toàn năng lượng </a:t>
            </a:r>
            <a:br>
              <a:rPr lang="vi-VN" sz="2800" b="1" dirty="0" smtClean="0">
                <a:solidFill>
                  <a:srgbClr val="0000FF"/>
                </a:solidFill>
                <a:latin typeface="Arial" pitchFamily="34" charset="0"/>
                <a:cs typeface="Arial" pitchFamily="34" charset="0"/>
              </a:rPr>
            </a:br>
            <a:r>
              <a:rPr lang="vi-VN" sz="2000" b="1" dirty="0" smtClean="0">
                <a:solidFill>
                  <a:srgbClr val="0000FF"/>
                </a:solidFill>
                <a:latin typeface="Arial" pitchFamily="34" charset="0"/>
                <a:cs typeface="Arial" pitchFamily="34" charset="0"/>
              </a:rPr>
              <a:t>         (Bernoulli’s equation - energy conservation)</a:t>
            </a:r>
            <a:endParaRPr lang="en-US" sz="2000" b="1" dirty="0" smtClean="0">
              <a:solidFill>
                <a:srgbClr val="0000FF"/>
              </a:solidFill>
              <a:latin typeface="Arial" pitchFamily="34" charset="0"/>
              <a:cs typeface="Arial" pitchFamily="34" charset="0"/>
            </a:endParaRPr>
          </a:p>
        </p:txBody>
      </p:sp>
      <p:sp>
        <p:nvSpPr>
          <p:cNvPr id="4" name="Rectangle 3"/>
          <p:cNvSpPr/>
          <p:nvPr/>
        </p:nvSpPr>
        <p:spPr>
          <a:xfrm>
            <a:off x="0" y="1085671"/>
            <a:ext cx="7391400" cy="1569660"/>
          </a:xfrm>
          <a:prstGeom prst="rect">
            <a:avLst/>
          </a:prstGeom>
        </p:spPr>
        <p:txBody>
          <a:bodyPr wrap="square">
            <a:spAutoFit/>
          </a:bodyPr>
          <a:lstStyle/>
          <a:p>
            <a:pPr algn="just"/>
            <a:r>
              <a:rPr lang="vi-VN" altLang="ko-KR" sz="2400" b="1" dirty="0" smtClean="0">
                <a:solidFill>
                  <a:srgbClr val="FF3399"/>
                </a:solidFill>
                <a:latin typeface="Arial" pitchFamily="34" charset="0"/>
                <a:cs typeface="Arial" pitchFamily="34" charset="0"/>
              </a:rPr>
              <a:t>Phương trình (PT) Bernoulli: </a:t>
            </a:r>
            <a:r>
              <a:rPr lang="vi-VN" altLang="ko-KR" sz="2400" dirty="0" smtClean="0">
                <a:latin typeface="Arial" pitchFamily="34" charset="0"/>
                <a:cs typeface="Arial" pitchFamily="34" charset="0"/>
              </a:rPr>
              <a:t>mô tả quan hệ giữa áp suất, vận tốc và độ cao; PT hợp lệ trong vùng dòng chảy ổn định, không nén được, và bỏ qua tác dụng của lực ma sát.</a:t>
            </a:r>
            <a:endParaRPr lang="en-US" sz="2400" b="1" dirty="0">
              <a:solidFill>
                <a:srgbClr val="FF3399"/>
              </a:solidFill>
            </a:endParaRPr>
          </a:p>
        </p:txBody>
      </p:sp>
      <p:sp>
        <p:nvSpPr>
          <p:cNvPr id="5" name="Rectangle 4"/>
          <p:cNvSpPr/>
          <p:nvPr/>
        </p:nvSpPr>
        <p:spPr>
          <a:xfrm>
            <a:off x="4572000" y="3352800"/>
            <a:ext cx="4572000" cy="2308324"/>
          </a:xfrm>
          <a:prstGeom prst="rect">
            <a:avLst/>
          </a:prstGeom>
        </p:spPr>
        <p:txBody>
          <a:bodyPr>
            <a:spAutoFit/>
          </a:bodyPr>
          <a:lstStyle/>
          <a:p>
            <a:pPr algn="just"/>
            <a:r>
              <a:rPr lang="vi-VN" sz="2400" dirty="0" smtClean="0"/>
              <a:t>PT Bernoulli thường hữu dụng trong khu vực dòng chảy ngoài lớp biên và đuôi của dòng, nơi chất lỏng chuyển động được chi phối bởi kết hợp ảnh hưởng của áp suất và lực trọng trường.</a:t>
            </a:r>
            <a:endParaRPr lang="en-US" sz="2400" dirty="0"/>
          </a:p>
        </p:txBody>
      </p:sp>
      <p:grpSp>
        <p:nvGrpSpPr>
          <p:cNvPr id="8" name="Group 7"/>
          <p:cNvGrpSpPr/>
          <p:nvPr/>
        </p:nvGrpSpPr>
        <p:grpSpPr>
          <a:xfrm>
            <a:off x="59498" y="2971800"/>
            <a:ext cx="4436302" cy="3158835"/>
            <a:chOff x="0" y="1981200"/>
            <a:chExt cx="4436302" cy="3158835"/>
          </a:xfrm>
        </p:grpSpPr>
        <p:pic>
          <p:nvPicPr>
            <p:cNvPr id="143362" name="Picture 2"/>
            <p:cNvPicPr>
              <a:picLocks noChangeAspect="1" noChangeArrowheads="1"/>
            </p:cNvPicPr>
            <p:nvPr/>
          </p:nvPicPr>
          <p:blipFill>
            <a:blip r:embed="rId2" cstate="print"/>
            <a:srcRect/>
            <a:stretch>
              <a:fillRect/>
            </a:stretch>
          </p:blipFill>
          <p:spPr bwMode="auto">
            <a:xfrm>
              <a:off x="0" y="2286000"/>
              <a:ext cx="4420507" cy="2514600"/>
            </a:xfrm>
            <a:prstGeom prst="rect">
              <a:avLst/>
            </a:prstGeom>
            <a:noFill/>
            <a:ln w="9525">
              <a:noFill/>
              <a:miter lim="800000"/>
              <a:headEnd/>
              <a:tailEnd/>
            </a:ln>
          </p:spPr>
        </p:pic>
        <p:sp>
          <p:nvSpPr>
            <p:cNvPr id="6" name="Rectangle 5"/>
            <p:cNvSpPr/>
            <p:nvPr/>
          </p:nvSpPr>
          <p:spPr>
            <a:xfrm>
              <a:off x="1600200" y="1981200"/>
              <a:ext cx="2373407" cy="369332"/>
            </a:xfrm>
            <a:prstGeom prst="rect">
              <a:avLst/>
            </a:prstGeom>
          </p:spPr>
          <p:txBody>
            <a:bodyPr wrap="none">
              <a:spAutoFit/>
            </a:bodyPr>
            <a:lstStyle/>
            <a:p>
              <a:r>
                <a:rPr lang="vi-VN" dirty="0" smtClean="0"/>
                <a:t>PT Bernoulli có giá trị</a:t>
              </a:r>
              <a:endParaRPr lang="en-US" dirty="0"/>
            </a:p>
          </p:txBody>
        </p:sp>
        <p:sp>
          <p:nvSpPr>
            <p:cNvPr id="7" name="Rectangle 6"/>
            <p:cNvSpPr/>
            <p:nvPr/>
          </p:nvSpPr>
          <p:spPr>
            <a:xfrm>
              <a:off x="1614055" y="4770703"/>
              <a:ext cx="2822247" cy="369332"/>
            </a:xfrm>
            <a:prstGeom prst="rect">
              <a:avLst/>
            </a:prstGeom>
          </p:spPr>
          <p:txBody>
            <a:bodyPr wrap="none">
              <a:spAutoFit/>
            </a:bodyPr>
            <a:lstStyle/>
            <a:p>
              <a:r>
                <a:rPr lang="vi-VN" dirty="0" smtClean="0"/>
                <a:t>PT Bernoulli không giá trị</a:t>
              </a:r>
              <a:endParaRPr lang="en-US" dirty="0"/>
            </a:p>
          </p:txBody>
        </p:sp>
      </p:grpSp>
      <p:grpSp>
        <p:nvGrpSpPr>
          <p:cNvPr id="11" name="Group 10"/>
          <p:cNvGrpSpPr/>
          <p:nvPr/>
        </p:nvGrpSpPr>
        <p:grpSpPr>
          <a:xfrm>
            <a:off x="7239000" y="762000"/>
            <a:ext cx="1828800" cy="2520553"/>
            <a:chOff x="7391400" y="762000"/>
            <a:chExt cx="1828800" cy="2520553"/>
          </a:xfrm>
        </p:grpSpPr>
        <p:pic>
          <p:nvPicPr>
            <p:cNvPr id="9" name="Picture 9" descr="bernoulli"/>
            <p:cNvPicPr>
              <a:picLocks noChangeAspect="1" noChangeArrowheads="1"/>
            </p:cNvPicPr>
            <p:nvPr/>
          </p:nvPicPr>
          <p:blipFill>
            <a:blip r:embed="rId3" cstate="print"/>
            <a:srcRect/>
            <a:stretch>
              <a:fillRect/>
            </a:stretch>
          </p:blipFill>
          <p:spPr bwMode="auto">
            <a:xfrm>
              <a:off x="7516895" y="762000"/>
              <a:ext cx="1627105" cy="1981200"/>
            </a:xfrm>
            <a:prstGeom prst="rect">
              <a:avLst/>
            </a:prstGeom>
            <a:noFill/>
            <a:ln w="9525">
              <a:noFill/>
              <a:miter lim="800000"/>
              <a:headEnd/>
              <a:tailEnd/>
            </a:ln>
          </p:spPr>
        </p:pic>
        <p:sp>
          <p:nvSpPr>
            <p:cNvPr id="10" name="Text Box 28"/>
            <p:cNvSpPr txBox="1">
              <a:spLocks noChangeArrowheads="1"/>
            </p:cNvSpPr>
            <p:nvPr/>
          </p:nvSpPr>
          <p:spPr bwMode="auto">
            <a:xfrm>
              <a:off x="7391400" y="2667000"/>
              <a:ext cx="1828800" cy="615553"/>
            </a:xfrm>
            <a:prstGeom prst="rect">
              <a:avLst/>
            </a:prstGeom>
            <a:noFill/>
            <a:ln w="9525">
              <a:noFill/>
              <a:miter lim="800000"/>
              <a:headEnd/>
              <a:tailEnd/>
            </a:ln>
          </p:spPr>
          <p:txBody>
            <a:bodyPr wrap="square">
              <a:spAutoFit/>
            </a:bodyPr>
            <a:lstStyle/>
            <a:p>
              <a:pPr algn="ctr"/>
              <a:r>
                <a:rPr lang="vi-VN" sz="1600" dirty="0" smtClean="0">
                  <a:latin typeface="Tahoma" charset="0"/>
                </a:rPr>
                <a:t>Daniel </a:t>
              </a:r>
              <a:r>
                <a:rPr lang="en-US" sz="1600" dirty="0" smtClean="0">
                  <a:latin typeface="Tahoma" charset="0"/>
                </a:rPr>
                <a:t>Bernoulli</a:t>
              </a:r>
              <a:endParaRPr lang="en-US" sz="1600" dirty="0">
                <a:latin typeface="Tahoma" charset="0"/>
              </a:endParaRPr>
            </a:p>
            <a:p>
              <a:pPr algn="ctr"/>
              <a:r>
                <a:rPr lang="en-US" dirty="0">
                  <a:latin typeface="Tahoma" charset="0"/>
                </a:rPr>
                <a:t>(1667-1748)</a:t>
              </a:r>
            </a:p>
          </p:txBody>
        </p:sp>
      </p:gr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5" name="Rectangle 4"/>
          <p:cNvSpPr/>
          <p:nvPr/>
        </p:nvSpPr>
        <p:spPr>
          <a:xfrm>
            <a:off x="0" y="958425"/>
            <a:ext cx="8534400" cy="461665"/>
          </a:xfrm>
          <a:prstGeom prst="rect">
            <a:avLst/>
          </a:prstGeom>
        </p:spPr>
        <p:txBody>
          <a:bodyPr wrap="square">
            <a:spAutoFit/>
          </a:bodyPr>
          <a:lstStyle/>
          <a:p>
            <a:pPr algn="just"/>
            <a:r>
              <a:rPr lang="vi-VN" sz="2400" b="1" dirty="0" smtClean="0">
                <a:solidFill>
                  <a:srgbClr val="009900"/>
                </a:solidFill>
              </a:rPr>
              <a:t>4.4.2 Tổn thất </a:t>
            </a:r>
            <a:r>
              <a:rPr lang="en-US" sz="2400" b="1" dirty="0" err="1" smtClean="0">
                <a:solidFill>
                  <a:srgbClr val="009900"/>
                </a:solidFill>
              </a:rPr>
              <a:t>năng</a:t>
            </a:r>
            <a:r>
              <a:rPr lang="en-US" sz="2400" b="1" dirty="0" smtClean="0">
                <a:solidFill>
                  <a:srgbClr val="009900"/>
                </a:solidFill>
              </a:rPr>
              <a:t> </a:t>
            </a:r>
            <a:r>
              <a:rPr lang="en-US" sz="2400" b="1" dirty="0" err="1" smtClean="0">
                <a:solidFill>
                  <a:srgbClr val="009900"/>
                </a:solidFill>
              </a:rPr>
              <a:t>lượng</a:t>
            </a:r>
            <a:r>
              <a:rPr lang="en-US" sz="2400" b="1" dirty="0" smtClean="0">
                <a:solidFill>
                  <a:srgbClr val="009900"/>
                </a:solidFill>
              </a:rPr>
              <a:t> do </a:t>
            </a:r>
            <a:r>
              <a:rPr lang="vi-VN" sz="2400" b="1" dirty="0" smtClean="0">
                <a:solidFill>
                  <a:srgbClr val="009900"/>
                </a:solidFill>
              </a:rPr>
              <a:t>cục bộ </a:t>
            </a:r>
            <a:r>
              <a:rPr lang="vi-VN" sz="2400" dirty="0" smtClean="0"/>
              <a:t>(local energy losses):</a:t>
            </a:r>
            <a:endParaRPr lang="en-US" sz="2400" baseline="-25000" dirty="0">
              <a:latin typeface="+mj-lt"/>
            </a:endParaRPr>
          </a:p>
        </p:txBody>
      </p:sp>
      <p:graphicFrame>
        <p:nvGraphicFramePr>
          <p:cNvPr id="183298" name="Object 2"/>
          <p:cNvGraphicFramePr>
            <a:graphicFrameLocks noChangeAspect="1"/>
          </p:cNvGraphicFramePr>
          <p:nvPr>
            <p:extLst>
              <p:ext uri="{D42A27DB-BD31-4B8C-83A1-F6EECF244321}">
                <p14:modId xmlns:p14="http://schemas.microsoft.com/office/powerpoint/2010/main" val="3341083469"/>
              </p:ext>
            </p:extLst>
          </p:nvPr>
        </p:nvGraphicFramePr>
        <p:xfrm>
          <a:off x="1581150" y="1295400"/>
          <a:ext cx="2060575" cy="1001713"/>
        </p:xfrm>
        <a:graphic>
          <a:graphicData uri="http://schemas.openxmlformats.org/presentationml/2006/ole">
            <mc:AlternateContent xmlns:mc="http://schemas.openxmlformats.org/markup-compatibility/2006">
              <mc:Choice xmlns:v="urn:schemas-microsoft-com:vml" Requires="v">
                <p:oleObj spid="_x0000_s183412" name="Equation" r:id="rId3" imgW="888614" imgH="431613" progId="Equation.3">
                  <p:embed/>
                </p:oleObj>
              </mc:Choice>
              <mc:Fallback>
                <p:oleObj name="Equation" r:id="rId3" imgW="888614" imgH="431613" progId="Equation.3">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1295400"/>
                        <a:ext cx="2060575"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324408" y="1683615"/>
            <a:ext cx="2600392" cy="400110"/>
          </a:xfrm>
          <a:prstGeom prst="rect">
            <a:avLst/>
          </a:prstGeom>
        </p:spPr>
        <p:txBody>
          <a:bodyPr wrap="none">
            <a:spAutoFit/>
          </a:bodyPr>
          <a:lstStyle/>
          <a:p>
            <a:r>
              <a:rPr lang="vi-VN" sz="2000" dirty="0" smtClean="0">
                <a:cs typeface="Arial" pitchFamily="34" charset="0"/>
                <a:sym typeface="Symbol"/>
              </a:rPr>
              <a:t>: hệ số trở lực cục bộ</a:t>
            </a:r>
            <a:endParaRPr lang="en-US" sz="2000" dirty="0"/>
          </a:p>
        </p:txBody>
      </p:sp>
      <p:graphicFrame>
        <p:nvGraphicFramePr>
          <p:cNvPr id="183299" name="Object 3"/>
          <p:cNvGraphicFramePr>
            <a:graphicFrameLocks noChangeAspect="1"/>
          </p:cNvGraphicFramePr>
          <p:nvPr>
            <p:extLst>
              <p:ext uri="{D42A27DB-BD31-4B8C-83A1-F6EECF244321}">
                <p14:modId xmlns:p14="http://schemas.microsoft.com/office/powerpoint/2010/main" val="2315885912"/>
              </p:ext>
            </p:extLst>
          </p:nvPr>
        </p:nvGraphicFramePr>
        <p:xfrm>
          <a:off x="3789296" y="1446102"/>
          <a:ext cx="1611312" cy="847113"/>
        </p:xfrm>
        <a:graphic>
          <a:graphicData uri="http://schemas.openxmlformats.org/presentationml/2006/ole">
            <mc:AlternateContent xmlns:mc="http://schemas.openxmlformats.org/markup-compatibility/2006">
              <mc:Choice xmlns:v="urn:schemas-microsoft-com:vml" Requires="v">
                <p:oleObj spid="_x0000_s183413" name="Equation" r:id="rId5" imgW="748975" imgH="393529" progId="Equation.3">
                  <p:embed/>
                </p:oleObj>
              </mc:Choice>
              <mc:Fallback>
                <p:oleObj name="Equation" r:id="rId5" imgW="748975" imgH="393529" progId="Equation.3">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9296" y="1446102"/>
                        <a:ext cx="1611312" cy="84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2743200" y="6477000"/>
            <a:ext cx="2959977" cy="400110"/>
          </a:xfrm>
          <a:prstGeom prst="rect">
            <a:avLst/>
          </a:prstGeom>
        </p:spPr>
        <p:txBody>
          <a:bodyPr wrap="none">
            <a:spAutoFit/>
          </a:bodyPr>
          <a:lstStyle/>
          <a:p>
            <a:r>
              <a:rPr lang="vi-VN" sz="2000" dirty="0" smtClean="0">
                <a:cs typeface="Arial" pitchFamily="34" charset="0"/>
                <a:sym typeface="Symbol"/>
              </a:rPr>
              <a:t>Bảng: Giá trị của A và </a:t>
            </a:r>
            <a:r>
              <a:rPr lang="el-GR" sz="2000" dirty="0" smtClean="0">
                <a:latin typeface="Times New Roman"/>
                <a:cs typeface="Times New Roman"/>
                <a:sym typeface="Symbol"/>
              </a:rPr>
              <a:t>ξ</a:t>
            </a:r>
            <a:r>
              <a:rPr lang="vi-VN" sz="2000" baseline="-25000" dirty="0" smtClean="0">
                <a:latin typeface="Times New Roman"/>
                <a:cs typeface="Times New Roman"/>
                <a:sym typeface="Symbol"/>
              </a:rPr>
              <a:t>0</a:t>
            </a:r>
            <a:endParaRPr lang="en-US" sz="2000" baseline="-25000" dirty="0"/>
          </a:p>
        </p:txBody>
      </p:sp>
      <p:pic>
        <p:nvPicPr>
          <p:cNvPr id="9" name="Picture 8" descr="IMG_4419.JPG"/>
          <p:cNvPicPr>
            <a:picLocks noChangeAspect="1"/>
          </p:cNvPicPr>
          <p:nvPr/>
        </p:nvPicPr>
        <p:blipFill>
          <a:blip r:embed="rId7" cstate="print"/>
          <a:srcRect t="2135"/>
          <a:stretch>
            <a:fillRect/>
          </a:stretch>
        </p:blipFill>
        <p:spPr>
          <a:xfrm>
            <a:off x="533400" y="2286000"/>
            <a:ext cx="8128000" cy="4191000"/>
          </a:xfrm>
          <a:prstGeom prst="rect">
            <a:avLst/>
          </a:prstGeom>
        </p:spPr>
      </p:pic>
      <p:sp>
        <p:nvSpPr>
          <p:cNvPr id="11"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20</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5" name="Rectangle 4"/>
          <p:cNvSpPr/>
          <p:nvPr/>
        </p:nvSpPr>
        <p:spPr>
          <a:xfrm>
            <a:off x="0" y="958425"/>
            <a:ext cx="5334000" cy="461665"/>
          </a:xfrm>
          <a:prstGeom prst="rect">
            <a:avLst/>
          </a:prstGeom>
        </p:spPr>
        <p:txBody>
          <a:bodyPr wrap="square">
            <a:spAutoFit/>
          </a:bodyPr>
          <a:lstStyle/>
          <a:p>
            <a:pPr algn="just"/>
            <a:r>
              <a:rPr lang="vi-VN" sz="2400" b="1" dirty="0" smtClean="0">
                <a:solidFill>
                  <a:srgbClr val="009900"/>
                </a:solidFill>
              </a:rPr>
              <a:t>4.4.2 Tổn thất cục bộ:</a:t>
            </a:r>
            <a:endParaRPr lang="en-US" sz="2400" baseline="-25000" dirty="0">
              <a:latin typeface="+mj-lt"/>
            </a:endParaRPr>
          </a:p>
        </p:txBody>
      </p:sp>
      <p:graphicFrame>
        <p:nvGraphicFramePr>
          <p:cNvPr id="183298" name="Object 2"/>
          <p:cNvGraphicFramePr>
            <a:graphicFrameLocks noChangeAspect="1"/>
          </p:cNvGraphicFramePr>
          <p:nvPr>
            <p:extLst>
              <p:ext uri="{D42A27DB-BD31-4B8C-83A1-F6EECF244321}">
                <p14:modId xmlns:p14="http://schemas.microsoft.com/office/powerpoint/2010/main" val="2213706224"/>
              </p:ext>
            </p:extLst>
          </p:nvPr>
        </p:nvGraphicFramePr>
        <p:xfrm>
          <a:off x="3379788" y="650875"/>
          <a:ext cx="1943100" cy="1001713"/>
        </p:xfrm>
        <a:graphic>
          <a:graphicData uri="http://schemas.openxmlformats.org/presentationml/2006/ole">
            <mc:AlternateContent xmlns:mc="http://schemas.openxmlformats.org/markup-compatibility/2006">
              <mc:Choice xmlns:v="urn:schemas-microsoft-com:vml" Requires="v">
                <p:oleObj spid="_x0000_s184379" name="Equation" r:id="rId3" imgW="837836" imgH="431613" progId="Equation.3">
                  <p:embed/>
                </p:oleObj>
              </mc:Choice>
              <mc:Fallback>
                <p:oleObj name="Equation" r:id="rId3" imgW="837836" imgH="431613"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650875"/>
                        <a:ext cx="1943100"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33400" y="1371600"/>
            <a:ext cx="2688557" cy="400110"/>
          </a:xfrm>
          <a:prstGeom prst="rect">
            <a:avLst/>
          </a:prstGeom>
        </p:spPr>
        <p:txBody>
          <a:bodyPr wrap="none">
            <a:spAutoFit/>
          </a:bodyPr>
          <a:lstStyle/>
          <a:p>
            <a:r>
              <a:rPr lang="vi-VN" sz="2000" b="1" dirty="0" smtClean="0">
                <a:cs typeface="Arial" pitchFamily="34" charset="0"/>
                <a:sym typeface="Symbol"/>
              </a:rPr>
              <a:t>Hệ số trở lực cục bộ</a:t>
            </a:r>
            <a:endParaRPr lang="en-US" sz="2000" b="1" dirty="0"/>
          </a:p>
        </p:txBody>
      </p:sp>
      <p:grpSp>
        <p:nvGrpSpPr>
          <p:cNvPr id="11" name="Group 10"/>
          <p:cNvGrpSpPr/>
          <p:nvPr/>
        </p:nvGrpSpPr>
        <p:grpSpPr>
          <a:xfrm rot="21346016">
            <a:off x="231253" y="1676400"/>
            <a:ext cx="8304578" cy="5105400"/>
            <a:chOff x="383603" y="1752600"/>
            <a:chExt cx="8152228" cy="4724399"/>
          </a:xfrm>
          <a:scene3d>
            <a:camera prst="orthographicFront">
              <a:rot lat="0" lon="0" rev="21329999"/>
            </a:camera>
            <a:lightRig rig="threePt" dir="t"/>
          </a:scene3d>
        </p:grpSpPr>
        <p:pic>
          <p:nvPicPr>
            <p:cNvPr id="183300" name="Picture 4"/>
            <p:cNvPicPr>
              <a:picLocks noChangeAspect="1" noChangeArrowheads="1"/>
            </p:cNvPicPr>
            <p:nvPr/>
          </p:nvPicPr>
          <p:blipFill>
            <a:blip r:embed="rId5" cstate="print"/>
            <a:srcRect r="9097" b="980"/>
            <a:stretch>
              <a:fillRect/>
            </a:stretch>
          </p:blipFill>
          <p:spPr bwMode="auto">
            <a:xfrm rot="5340000">
              <a:off x="2226661" y="167830"/>
              <a:ext cx="4650275" cy="7968064"/>
            </a:xfrm>
            <a:prstGeom prst="rect">
              <a:avLst/>
            </a:prstGeom>
            <a:noFill/>
            <a:ln w="9525">
              <a:noFill/>
              <a:miter lim="800000"/>
              <a:headEnd/>
              <a:tailEnd/>
            </a:ln>
          </p:spPr>
        </p:pic>
        <p:sp>
          <p:nvSpPr>
            <p:cNvPr id="10" name="Rectangle 9"/>
            <p:cNvSpPr/>
            <p:nvPr/>
          </p:nvSpPr>
          <p:spPr>
            <a:xfrm>
              <a:off x="383603" y="1752600"/>
              <a:ext cx="2286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a:xfrm>
            <a:off x="484910" y="1752600"/>
            <a:ext cx="533400" cy="304800"/>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4.4 Các dạng tổn thất năng lượng trong dòng </a:t>
            </a:r>
            <a:br>
              <a:rPr lang="vi-VN" sz="3200" b="1" dirty="0" smtClean="0">
                <a:solidFill>
                  <a:srgbClr val="0000FF"/>
                </a:solidFill>
                <a:latin typeface="Arial" pitchFamily="34" charset="0"/>
                <a:cs typeface="Arial" pitchFamily="34" charset="0"/>
              </a:rPr>
            </a:br>
            <a:r>
              <a:rPr lang="vi-VN" sz="3200" b="1" dirty="0" smtClean="0">
                <a:solidFill>
                  <a:srgbClr val="0000FF"/>
                </a:solidFill>
                <a:latin typeface="Arial" pitchFamily="34" charset="0"/>
                <a:cs typeface="Arial" pitchFamily="34" charset="0"/>
              </a:rPr>
              <a:t>      chảy thực</a:t>
            </a:r>
          </a:p>
        </p:txBody>
      </p:sp>
      <p:sp>
        <p:nvSpPr>
          <p:cNvPr id="5" name="Rectangle 4"/>
          <p:cNvSpPr/>
          <p:nvPr/>
        </p:nvSpPr>
        <p:spPr>
          <a:xfrm>
            <a:off x="0" y="958425"/>
            <a:ext cx="5334000" cy="461665"/>
          </a:xfrm>
          <a:prstGeom prst="rect">
            <a:avLst/>
          </a:prstGeom>
        </p:spPr>
        <p:txBody>
          <a:bodyPr wrap="square">
            <a:spAutoFit/>
          </a:bodyPr>
          <a:lstStyle/>
          <a:p>
            <a:pPr algn="just"/>
            <a:r>
              <a:rPr lang="vi-VN" sz="2400" b="1" dirty="0" smtClean="0">
                <a:solidFill>
                  <a:srgbClr val="009900"/>
                </a:solidFill>
              </a:rPr>
              <a:t>4.4.2 Tổn thất cục bộ:</a:t>
            </a:r>
            <a:endParaRPr lang="en-US" sz="2400" baseline="-25000" dirty="0">
              <a:latin typeface="+mj-lt"/>
            </a:endParaRPr>
          </a:p>
        </p:txBody>
      </p:sp>
      <p:graphicFrame>
        <p:nvGraphicFramePr>
          <p:cNvPr id="183298" name="Object 2"/>
          <p:cNvGraphicFramePr>
            <a:graphicFrameLocks noChangeAspect="1"/>
          </p:cNvGraphicFramePr>
          <p:nvPr>
            <p:extLst>
              <p:ext uri="{D42A27DB-BD31-4B8C-83A1-F6EECF244321}">
                <p14:modId xmlns:p14="http://schemas.microsoft.com/office/powerpoint/2010/main" val="1255038211"/>
              </p:ext>
            </p:extLst>
          </p:nvPr>
        </p:nvGraphicFramePr>
        <p:xfrm>
          <a:off x="3379788" y="650875"/>
          <a:ext cx="1943100" cy="1001713"/>
        </p:xfrm>
        <a:graphic>
          <a:graphicData uri="http://schemas.openxmlformats.org/presentationml/2006/ole">
            <mc:AlternateContent xmlns:mc="http://schemas.openxmlformats.org/markup-compatibility/2006">
              <mc:Choice xmlns:v="urn:schemas-microsoft-com:vml" Requires="v">
                <p:oleObj spid="_x0000_s185402" name="Equation" r:id="rId3" imgW="837836" imgH="431613" progId="Equation.3">
                  <p:embed/>
                </p:oleObj>
              </mc:Choice>
              <mc:Fallback>
                <p:oleObj name="Equation" r:id="rId3" imgW="837836" imgH="431613"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650875"/>
                        <a:ext cx="1943100"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33400" y="1371600"/>
            <a:ext cx="2688557" cy="400110"/>
          </a:xfrm>
          <a:prstGeom prst="rect">
            <a:avLst/>
          </a:prstGeom>
        </p:spPr>
        <p:txBody>
          <a:bodyPr wrap="none">
            <a:spAutoFit/>
          </a:bodyPr>
          <a:lstStyle/>
          <a:p>
            <a:r>
              <a:rPr lang="vi-VN" sz="2000" b="1" dirty="0" smtClean="0">
                <a:cs typeface="Arial" pitchFamily="34" charset="0"/>
                <a:sym typeface="Symbol"/>
              </a:rPr>
              <a:t>Hệ số trở lực cục bộ</a:t>
            </a:r>
            <a:endParaRPr lang="en-US" sz="2000" b="1" dirty="0"/>
          </a:p>
        </p:txBody>
      </p:sp>
      <p:pic>
        <p:nvPicPr>
          <p:cNvPr id="185347" name="Picture 3"/>
          <p:cNvPicPr>
            <a:picLocks noChangeAspect="1" noChangeArrowheads="1"/>
          </p:cNvPicPr>
          <p:nvPr/>
        </p:nvPicPr>
        <p:blipFill>
          <a:blip r:embed="rId5" cstate="print"/>
          <a:srcRect r="9259"/>
          <a:stretch>
            <a:fillRect/>
          </a:stretch>
        </p:blipFill>
        <p:spPr bwMode="auto">
          <a:xfrm rot="5400000">
            <a:off x="2040867" y="135868"/>
            <a:ext cx="5029200" cy="8262665"/>
          </a:xfrm>
          <a:prstGeom prst="rect">
            <a:avLst/>
          </a:prstGeom>
          <a:noFill/>
          <a:ln w="9525">
            <a:noFill/>
            <a:miter lim="800000"/>
            <a:headEnd/>
            <a:tailEnd/>
          </a:ln>
          <a:scene3d>
            <a:camera prst="orthographicFront">
              <a:rot lat="0" lon="0" rev="30000"/>
            </a:camera>
            <a:lightRig rig="threePt" dir="t"/>
          </a:scene3d>
        </p:spPr>
      </p:pic>
      <p:sp>
        <p:nvSpPr>
          <p:cNvPr id="11" name="Oval 10"/>
          <p:cNvSpPr/>
          <p:nvPr/>
        </p:nvSpPr>
        <p:spPr>
          <a:xfrm>
            <a:off x="381000" y="1905000"/>
            <a:ext cx="533400" cy="304800"/>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pic>
        <p:nvPicPr>
          <p:cNvPr id="105473" name="Picture 1"/>
          <p:cNvPicPr>
            <a:picLocks noChangeAspect="1" noChangeArrowheads="1"/>
          </p:cNvPicPr>
          <p:nvPr/>
        </p:nvPicPr>
        <p:blipFill>
          <a:blip r:embed="rId2" cstate="print"/>
          <a:srcRect/>
          <a:stretch>
            <a:fillRect/>
          </a:stretch>
        </p:blipFill>
        <p:spPr bwMode="auto">
          <a:xfrm>
            <a:off x="0" y="1171575"/>
            <a:ext cx="4695825" cy="5686425"/>
          </a:xfrm>
          <a:prstGeom prst="rect">
            <a:avLst/>
          </a:prstGeom>
          <a:noFill/>
          <a:ln w="9525">
            <a:noFill/>
            <a:miter lim="800000"/>
            <a:headEnd/>
            <a:tailEnd/>
          </a:ln>
        </p:spPr>
      </p:pic>
      <p:sp>
        <p:nvSpPr>
          <p:cNvPr id="5" name="Rectangle 4"/>
          <p:cNvSpPr/>
          <p:nvPr/>
        </p:nvSpPr>
        <p:spPr>
          <a:xfrm>
            <a:off x="4724400" y="2438400"/>
            <a:ext cx="4419600" cy="2123658"/>
          </a:xfrm>
          <a:prstGeom prst="rect">
            <a:avLst/>
          </a:prstGeom>
        </p:spPr>
        <p:txBody>
          <a:bodyPr wrap="square">
            <a:spAutoFit/>
          </a:bodyPr>
          <a:lstStyle/>
          <a:p>
            <a:pPr algn="just"/>
            <a:r>
              <a:rPr lang="vi-VN" sz="3600" dirty="0" smtClean="0">
                <a:sym typeface="Wingdings"/>
              </a:rPr>
              <a:t></a:t>
            </a:r>
            <a:r>
              <a:rPr lang="vi-VN" sz="2400" dirty="0" smtClean="0"/>
              <a:t>Một nhà máy điện điển hình</a:t>
            </a:r>
            <a:br>
              <a:rPr lang="vi-VN" sz="2400" dirty="0" smtClean="0"/>
            </a:br>
            <a:r>
              <a:rPr lang="vi-VN" sz="2400" dirty="0" smtClean="0"/>
              <a:t>có rất nhiều đường ống, khuỷu tay, van, máy bơm, và tua-bin, tất cả đều gây thất thoát năng lượng không thuận nghịch.</a:t>
            </a:r>
            <a:endParaRPr lang="en-US" sz="2400" dirty="0"/>
          </a:p>
        </p:txBody>
      </p:sp>
      <p:sp>
        <p:nvSpPr>
          <p:cNvPr id="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23</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sp>
        <p:nvSpPr>
          <p:cNvPr id="5" name="Rectangle 4"/>
          <p:cNvSpPr/>
          <p:nvPr/>
        </p:nvSpPr>
        <p:spPr>
          <a:xfrm>
            <a:off x="0" y="1066800"/>
            <a:ext cx="9144000" cy="830997"/>
          </a:xfrm>
          <a:prstGeom prst="rect">
            <a:avLst/>
          </a:prstGeom>
        </p:spPr>
        <p:txBody>
          <a:bodyPr wrap="square">
            <a:spAutoFit/>
          </a:bodyPr>
          <a:lstStyle/>
          <a:p>
            <a:pPr algn="just"/>
            <a:r>
              <a:rPr lang="vi-VN" sz="2400" dirty="0" smtClean="0">
                <a:sym typeface="Wingdings"/>
              </a:rPr>
              <a:t>PT Bernoulli tổng quát giữa hai tiết diện của dòng chảy ổn định trong ống có kể đến bơm, tổn thất ma sát và cục bộ đường ống</a:t>
            </a:r>
            <a:r>
              <a:rPr lang="vi-VN" sz="2400" dirty="0" smtClean="0"/>
              <a:t>.</a:t>
            </a:r>
            <a:endParaRPr lang="en-US" sz="2400" dirty="0"/>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8701" name="Equation" r:id="rId3" imgW="391303" imgH="739129" progId="Equation.3">
                  <p:embed/>
                </p:oleObj>
              </mc:Choice>
              <mc:Fallback>
                <p:oleObj name="Equation" r:id="rId3" imgW="391303" imgH="739129" progId="Equation.3">
                  <p:embed/>
                  <p:pic>
                    <p:nvPicPr>
                      <p:cNvPr id="0" name="Picture 2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20141805"/>
              </p:ext>
            </p:extLst>
          </p:nvPr>
        </p:nvGraphicFramePr>
        <p:xfrm>
          <a:off x="1927225" y="1981200"/>
          <a:ext cx="6283325" cy="990600"/>
        </p:xfrm>
        <a:graphic>
          <a:graphicData uri="http://schemas.openxmlformats.org/presentationml/2006/ole">
            <mc:AlternateContent xmlns:mc="http://schemas.openxmlformats.org/markup-compatibility/2006">
              <mc:Choice xmlns:v="urn:schemas-microsoft-com:vml" Requires="v">
                <p:oleObj spid="_x0000_s188702" name="Equation" r:id="rId5" imgW="2819400" imgH="444500" progId="Equation.3">
                  <p:embed/>
                </p:oleObj>
              </mc:Choice>
              <mc:Fallback>
                <p:oleObj name="Equation" r:id="rId5" imgW="2819400" imgH="444500" progId="Equation.3">
                  <p:embed/>
                  <p:pic>
                    <p:nvPicPr>
                      <p:cNvPr id="0" name="Picture 2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225" y="1981200"/>
                        <a:ext cx="62833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0" y="1905000"/>
            <a:ext cx="1944763" cy="461665"/>
          </a:xfrm>
          <a:prstGeom prst="rect">
            <a:avLst/>
          </a:prstGeom>
        </p:spPr>
        <p:txBody>
          <a:bodyPr wrap="none">
            <a:spAutoFit/>
          </a:bodyPr>
          <a:lstStyle/>
          <a:p>
            <a:r>
              <a:rPr lang="vi-VN" sz="2400" b="1" dirty="0" smtClean="0">
                <a:solidFill>
                  <a:srgbClr val="0070C0"/>
                </a:solidFill>
                <a:sym typeface="Wingdings"/>
              </a:rPr>
              <a:t>Dạng cột áp</a:t>
            </a:r>
            <a:endParaRPr lang="en-US" sz="2400" b="1" dirty="0">
              <a:solidFill>
                <a:srgbClr val="0070C0"/>
              </a:solidFill>
            </a:endParaRPr>
          </a:p>
        </p:txBody>
      </p:sp>
      <p:sp>
        <p:nvSpPr>
          <p:cNvPr id="9" name="Rectangle 8"/>
          <p:cNvSpPr/>
          <p:nvPr/>
        </p:nvSpPr>
        <p:spPr>
          <a:xfrm>
            <a:off x="0" y="2814935"/>
            <a:ext cx="2116285" cy="461665"/>
          </a:xfrm>
          <a:prstGeom prst="rect">
            <a:avLst/>
          </a:prstGeom>
        </p:spPr>
        <p:txBody>
          <a:bodyPr wrap="none">
            <a:spAutoFit/>
          </a:bodyPr>
          <a:lstStyle/>
          <a:p>
            <a:r>
              <a:rPr lang="vi-VN" sz="2400" b="1" dirty="0" smtClean="0">
                <a:solidFill>
                  <a:srgbClr val="FF3399"/>
                </a:solidFill>
                <a:sym typeface="Wingdings"/>
              </a:rPr>
              <a:t>Dạng áp suất</a:t>
            </a:r>
            <a:endParaRPr lang="en-US" sz="2400" b="1" dirty="0">
              <a:solidFill>
                <a:srgbClr val="FF3399"/>
              </a:solidFill>
            </a:endParaRPr>
          </a:p>
        </p:txBody>
      </p:sp>
      <p:graphicFrame>
        <p:nvGraphicFramePr>
          <p:cNvPr id="188420" name="Object 4"/>
          <p:cNvGraphicFramePr>
            <a:graphicFrameLocks noChangeAspect="1"/>
          </p:cNvGraphicFramePr>
          <p:nvPr>
            <p:extLst>
              <p:ext uri="{D42A27DB-BD31-4B8C-83A1-F6EECF244321}">
                <p14:modId xmlns:p14="http://schemas.microsoft.com/office/powerpoint/2010/main" val="3920304441"/>
              </p:ext>
            </p:extLst>
          </p:nvPr>
        </p:nvGraphicFramePr>
        <p:xfrm>
          <a:off x="1177925" y="3152775"/>
          <a:ext cx="7783513" cy="933450"/>
        </p:xfrm>
        <a:graphic>
          <a:graphicData uri="http://schemas.openxmlformats.org/presentationml/2006/ole">
            <mc:AlternateContent xmlns:mc="http://schemas.openxmlformats.org/markup-compatibility/2006">
              <mc:Choice xmlns:v="urn:schemas-microsoft-com:vml" Requires="v">
                <p:oleObj spid="_x0000_s188703" name="Equation" r:id="rId7" imgW="3492500" imgH="419100" progId="Equation.3">
                  <p:embed/>
                </p:oleObj>
              </mc:Choice>
              <mc:Fallback>
                <p:oleObj name="Equation" r:id="rId7" imgW="3492500" imgH="419100" progId="Equation.3">
                  <p:embed/>
                  <p:pic>
                    <p:nvPicPr>
                      <p:cNvPr id="0" name="Picture 2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7925" y="3152775"/>
                        <a:ext cx="778351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289032" y="3810000"/>
            <a:ext cx="6893234" cy="2492990"/>
          </a:xfrm>
          <a:prstGeom prst="rect">
            <a:avLst/>
          </a:prstGeom>
        </p:spPr>
        <p:txBody>
          <a:bodyPr wrap="none">
            <a:spAutoFit/>
          </a:bodyPr>
          <a:lstStyle/>
          <a:p>
            <a:r>
              <a:rPr lang="vi-VN" sz="2400" dirty="0" smtClean="0">
                <a:sym typeface="Wingdings"/>
              </a:rPr>
              <a:t>với</a:t>
            </a:r>
          </a:p>
          <a:p>
            <a:r>
              <a:rPr lang="vi-VN" sz="2800" dirty="0" smtClean="0">
                <a:latin typeface="+mj-lt"/>
              </a:rPr>
              <a:t>h</a:t>
            </a:r>
            <a:r>
              <a:rPr lang="vi-VN" sz="2800" baseline="-25000" dirty="0" smtClean="0">
                <a:latin typeface="+mj-lt"/>
              </a:rPr>
              <a:t>p</a:t>
            </a:r>
            <a:r>
              <a:rPr lang="vi-VN" sz="2400" dirty="0" smtClean="0"/>
              <a:t>: </a:t>
            </a:r>
            <a:r>
              <a:rPr lang="en-US" sz="2400" dirty="0" err="1" smtClean="0">
                <a:latin typeface="Arial" pitchFamily="34" charset="0"/>
                <a:cs typeface="Arial" pitchFamily="34" charset="0"/>
              </a:rPr>
              <a:t>cột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vi-VN" sz="2400" dirty="0" smtClean="0"/>
              <a:t>bổ sung vào dòng chảy bởi </a:t>
            </a:r>
            <a:r>
              <a:rPr lang="en-US" sz="2400" dirty="0" err="1" smtClean="0"/>
              <a:t>máy</a:t>
            </a:r>
            <a:r>
              <a:rPr lang="en-US" sz="2400" dirty="0" smtClean="0"/>
              <a:t> </a:t>
            </a:r>
            <a:r>
              <a:rPr lang="vi-VN" sz="2400" dirty="0" smtClean="0"/>
              <a:t>bơm</a:t>
            </a:r>
          </a:p>
          <a:p>
            <a:r>
              <a:rPr lang="vi-VN" sz="2800" dirty="0" smtClean="0">
                <a:latin typeface="+mj-lt"/>
              </a:rPr>
              <a:t>h</a:t>
            </a:r>
            <a:r>
              <a:rPr lang="vi-VN" sz="2800" baseline="-25000" dirty="0" smtClean="0">
                <a:latin typeface="+mj-lt"/>
              </a:rPr>
              <a:t>f</a:t>
            </a:r>
            <a:r>
              <a:rPr lang="vi-VN" sz="2400" dirty="0" smtClean="0"/>
              <a:t>: tổng tổn hao</a:t>
            </a:r>
            <a:r>
              <a:rPr lang="en-US" sz="2400" dirty="0" smtClean="0"/>
              <a:t> </a:t>
            </a:r>
            <a:r>
              <a:rPr lang="en-US" sz="2400" dirty="0" err="1" smtClean="0">
                <a:latin typeface="Arial" pitchFamily="34" charset="0"/>
                <a:cs typeface="Arial" pitchFamily="34" charset="0"/>
              </a:rPr>
              <a:t>cột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vi-VN" sz="2400" dirty="0" smtClean="0">
                <a:latin typeface="Arial" pitchFamily="34" charset="0"/>
                <a:cs typeface="Arial" pitchFamily="34" charset="0"/>
              </a:rPr>
              <a:t> </a:t>
            </a:r>
            <a:r>
              <a:rPr lang="vi-VN" sz="2400" dirty="0" smtClean="0"/>
              <a:t>do ma sát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vi-VN" sz="2400" dirty="0" smtClean="0"/>
              <a:t>đường ống</a:t>
            </a:r>
            <a:endParaRPr lang="en-US" sz="2400" dirty="0" smtClean="0"/>
          </a:p>
          <a:p>
            <a:endParaRPr lang="vi-VN" sz="2400" dirty="0" smtClean="0"/>
          </a:p>
          <a:p>
            <a:r>
              <a:rPr lang="vi-VN" sz="2800" dirty="0" smtClean="0">
                <a:latin typeface="+mj-lt"/>
              </a:rPr>
              <a:t>h</a:t>
            </a:r>
            <a:r>
              <a:rPr lang="vi-VN" sz="2800" baseline="-25000" dirty="0" smtClean="0">
                <a:latin typeface="+mj-lt"/>
              </a:rPr>
              <a:t>l</a:t>
            </a:r>
            <a:r>
              <a:rPr lang="vi-VN" sz="2400" dirty="0" smtClean="0"/>
              <a:t>: tổng tổn hao </a:t>
            </a:r>
            <a:r>
              <a:rPr lang="en-US" sz="2400" dirty="0" err="1" smtClean="0">
                <a:latin typeface="Arial" pitchFamily="34" charset="0"/>
                <a:cs typeface="Arial" pitchFamily="34" charset="0"/>
              </a:rPr>
              <a:t>cột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vi-VN" sz="2400" dirty="0" smtClean="0"/>
              <a:t>do trở lực cục bộ </a:t>
            </a:r>
          </a:p>
          <a:p>
            <a:r>
              <a:rPr lang="vi-VN" sz="2400" dirty="0" smtClean="0"/>
              <a:t>     trên đường ống </a:t>
            </a:r>
            <a:endParaRPr lang="en-US" sz="2400" dirty="0"/>
          </a:p>
        </p:txBody>
      </p:sp>
      <p:graphicFrame>
        <p:nvGraphicFramePr>
          <p:cNvPr id="188421" name="Object 5"/>
          <p:cNvGraphicFramePr>
            <a:graphicFrameLocks noChangeAspect="1"/>
          </p:cNvGraphicFramePr>
          <p:nvPr>
            <p:extLst>
              <p:ext uri="{D42A27DB-BD31-4B8C-83A1-F6EECF244321}">
                <p14:modId xmlns:p14="http://schemas.microsoft.com/office/powerpoint/2010/main" val="1352619216"/>
              </p:ext>
            </p:extLst>
          </p:nvPr>
        </p:nvGraphicFramePr>
        <p:xfrm>
          <a:off x="6400800" y="4800600"/>
          <a:ext cx="2573337" cy="1160463"/>
        </p:xfrm>
        <a:graphic>
          <a:graphicData uri="http://schemas.openxmlformats.org/presentationml/2006/ole">
            <mc:AlternateContent xmlns:mc="http://schemas.openxmlformats.org/markup-compatibility/2006">
              <mc:Choice xmlns:v="urn:schemas-microsoft-com:vml" Requires="v">
                <p:oleObj spid="_x0000_s188704" name="Equation" r:id="rId9" imgW="1040948" imgH="469696" progId="Equation.3">
                  <p:embed/>
                </p:oleObj>
              </mc:Choice>
              <mc:Fallback>
                <p:oleObj name="Equation" r:id="rId9" imgW="1040948" imgH="469696" progId="Equation.3">
                  <p:embed/>
                  <p:pic>
                    <p:nvPicPr>
                      <p:cNvPr id="0" name="Picture 2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4800600"/>
                        <a:ext cx="2573337"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2" name="Object 6"/>
          <p:cNvGraphicFramePr>
            <a:graphicFrameLocks noChangeAspect="1"/>
          </p:cNvGraphicFramePr>
          <p:nvPr>
            <p:extLst>
              <p:ext uri="{D42A27DB-BD31-4B8C-83A1-F6EECF244321}">
                <p14:modId xmlns:p14="http://schemas.microsoft.com/office/powerpoint/2010/main" val="4117572624"/>
              </p:ext>
            </p:extLst>
          </p:nvPr>
        </p:nvGraphicFramePr>
        <p:xfrm>
          <a:off x="3033713" y="5757863"/>
          <a:ext cx="2089150" cy="1090612"/>
        </p:xfrm>
        <a:graphic>
          <a:graphicData uri="http://schemas.openxmlformats.org/presentationml/2006/ole">
            <mc:AlternateContent xmlns:mc="http://schemas.openxmlformats.org/markup-compatibility/2006">
              <mc:Choice xmlns:v="urn:schemas-microsoft-com:vml" Requires="v">
                <p:oleObj spid="_x0000_s188705" name="Equation" r:id="rId11" imgW="901309" imgH="469696" progId="Equation.3">
                  <p:embed/>
                </p:oleObj>
              </mc:Choice>
              <mc:Fallback>
                <p:oleObj name="Equation" r:id="rId11" imgW="901309" imgH="469696" progId="Equation.3">
                  <p:embed/>
                  <p:pic>
                    <p:nvPicPr>
                      <p:cNvPr id="0" name="Picture 2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3713" y="5757863"/>
                        <a:ext cx="2089150"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24</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9497" name="Equation" r:id="rId3" imgW="391303" imgH="739129" progId="Equation.3">
                  <p:embed/>
                </p:oleObj>
              </mc:Choice>
              <mc:Fallback>
                <p:oleObj name="Equation" r:id="rId3" imgW="391303" imgH="739129" progId="Equation.3">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9447" name="Picture 7"/>
          <p:cNvPicPr>
            <a:picLocks noChangeAspect="1" noChangeArrowheads="1"/>
          </p:cNvPicPr>
          <p:nvPr/>
        </p:nvPicPr>
        <p:blipFill>
          <a:blip r:embed="rId5" cstate="print"/>
          <a:srcRect/>
          <a:stretch>
            <a:fillRect/>
          </a:stretch>
        </p:blipFill>
        <p:spPr bwMode="auto">
          <a:xfrm>
            <a:off x="533542" y="1044934"/>
            <a:ext cx="7907524" cy="4746266"/>
          </a:xfrm>
          <a:prstGeom prst="rect">
            <a:avLst/>
          </a:prstGeom>
          <a:noFill/>
          <a:ln w="9525">
            <a:noFill/>
            <a:miter lim="800000"/>
            <a:headEnd/>
            <a:tailEnd/>
          </a:ln>
        </p:spPr>
      </p:pic>
      <p:sp>
        <p:nvSpPr>
          <p:cNvPr id="13" name="Rectangle 12"/>
          <p:cNvSpPr/>
          <p:nvPr/>
        </p:nvSpPr>
        <p:spPr>
          <a:xfrm>
            <a:off x="76200" y="5766137"/>
            <a:ext cx="8915400" cy="1015663"/>
          </a:xfrm>
          <a:prstGeom prst="rect">
            <a:avLst/>
          </a:prstGeom>
        </p:spPr>
        <p:txBody>
          <a:bodyPr wrap="square">
            <a:spAutoFit/>
          </a:bodyPr>
          <a:lstStyle/>
          <a:p>
            <a:pPr algn="just"/>
            <a:r>
              <a:rPr lang="vi-VN" sz="2000" dirty="0" smtClean="0"/>
              <a:t>Hình: Biểu đồ cơ năng cho hệ thống dòng chảy liên quan đến máy bơm và tuabin. Chiều cao các đường thẳng đứng thể hiện từng số hạng năng lượng như là một chiều cao cột áp tương đương của chất lỏng.</a:t>
            </a:r>
            <a:endParaRPr lang="en-US" sz="2000" dirty="0"/>
          </a:p>
        </p:txBody>
      </p:sp>
      <p:sp>
        <p:nvSpPr>
          <p:cNvPr id="8"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09600"/>
            <a:ext cx="8153401" cy="6124754"/>
          </a:xfrm>
          <a:prstGeom prst="rect">
            <a:avLst/>
          </a:prstGeom>
          <a:noFill/>
        </p:spPr>
        <p:txBody>
          <a:bodyPr wrap="square" rtlCol="0">
            <a:spAutoFit/>
          </a:bodyPr>
          <a:lstStyle/>
          <a:p>
            <a:pPr algn="just"/>
            <a:r>
              <a:rPr lang="en-US" sz="2800" dirty="0" err="1" smtClean="0">
                <a:solidFill>
                  <a:srgbClr val="0000FF"/>
                </a:solidFill>
              </a:rPr>
              <a:t>Ví</a:t>
            </a:r>
            <a:r>
              <a:rPr lang="en-US" sz="2800" dirty="0" smtClean="0">
                <a:solidFill>
                  <a:srgbClr val="0000FF"/>
                </a:solidFill>
              </a:rPr>
              <a:t> </a:t>
            </a:r>
            <a:r>
              <a:rPr lang="en-US" sz="2800" dirty="0" err="1" smtClean="0">
                <a:solidFill>
                  <a:srgbClr val="0000FF"/>
                </a:solidFill>
              </a:rPr>
              <a:t>dụ</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ở 30 </a:t>
            </a:r>
            <a:r>
              <a:rPr lang="en-US" sz="2800" baseline="30000" dirty="0" err="1" smtClean="0">
                <a:solidFill>
                  <a:srgbClr val="0000FF"/>
                </a:solidFill>
              </a:rPr>
              <a:t>o</a:t>
            </a:r>
            <a:r>
              <a:rPr lang="en-US" sz="2800" dirty="0" err="1" smtClean="0">
                <a:solidFill>
                  <a:srgbClr val="0000FF"/>
                </a:solidFill>
              </a:rPr>
              <a:t>C</a:t>
            </a:r>
            <a:r>
              <a:rPr lang="en-US" sz="2800" dirty="0" smtClean="0">
                <a:solidFill>
                  <a:srgbClr val="0000FF"/>
                </a:solidFill>
              </a:rPr>
              <a:t> </a:t>
            </a:r>
            <a:r>
              <a:rPr lang="en-US" sz="2800" dirty="0" err="1" smtClean="0">
                <a:solidFill>
                  <a:srgbClr val="0000FF"/>
                </a:solidFill>
              </a:rPr>
              <a:t>chảy</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kính</a:t>
            </a:r>
            <a:r>
              <a:rPr lang="en-US" sz="2800" dirty="0" smtClean="0">
                <a:solidFill>
                  <a:srgbClr val="0000FF"/>
                </a:solidFill>
              </a:rPr>
              <a:t> 300 mm </a:t>
            </a:r>
            <a:r>
              <a:rPr lang="en-US" sz="2800" dirty="0" err="1" smtClean="0">
                <a:solidFill>
                  <a:srgbClr val="0000FF"/>
                </a:solidFill>
              </a:rPr>
              <a:t>với</a:t>
            </a:r>
            <a:r>
              <a:rPr lang="en-US" sz="2800" dirty="0" smtClean="0">
                <a:solidFill>
                  <a:srgbClr val="0000FF"/>
                </a:solidFill>
              </a:rPr>
              <a:t> </a:t>
            </a:r>
            <a:r>
              <a:rPr lang="en-US" sz="2800" dirty="0" err="1" smtClean="0">
                <a:solidFill>
                  <a:srgbClr val="0000FF"/>
                </a:solidFill>
              </a:rPr>
              <a:t>vận</a:t>
            </a:r>
            <a:r>
              <a:rPr lang="en-US" sz="2800" dirty="0" smtClean="0">
                <a:solidFill>
                  <a:srgbClr val="0000FF"/>
                </a:solidFill>
              </a:rPr>
              <a:t> </a:t>
            </a:r>
            <a:r>
              <a:rPr lang="en-US" sz="2800" dirty="0" err="1" smtClean="0">
                <a:solidFill>
                  <a:srgbClr val="0000FF"/>
                </a:solidFill>
              </a:rPr>
              <a:t>tốc</a:t>
            </a:r>
            <a:r>
              <a:rPr lang="en-US" sz="2800" dirty="0" smtClean="0">
                <a:solidFill>
                  <a:srgbClr val="0000FF"/>
                </a:solidFill>
              </a:rPr>
              <a:t> 0,01 m/s. </a:t>
            </a:r>
            <a:r>
              <a:rPr lang="en-US" sz="2800" dirty="0" err="1" smtClean="0">
                <a:solidFill>
                  <a:srgbClr val="0000FF"/>
                </a:solidFill>
              </a:rPr>
              <a:t>Tổng</a:t>
            </a:r>
            <a:r>
              <a:rPr lang="en-US" sz="2800" dirty="0" smtClean="0">
                <a:solidFill>
                  <a:srgbClr val="0000FF"/>
                </a:solidFill>
              </a:rPr>
              <a:t> </a:t>
            </a:r>
            <a:r>
              <a:rPr lang="en-US" sz="2800" dirty="0" err="1" smtClean="0">
                <a:solidFill>
                  <a:srgbClr val="0000FF"/>
                </a:solidFill>
              </a:rPr>
              <a:t>chiều</a:t>
            </a:r>
            <a:r>
              <a:rPr lang="en-US" sz="2800" dirty="0" smtClean="0">
                <a:solidFill>
                  <a:srgbClr val="0000FF"/>
                </a:solidFill>
              </a:rPr>
              <a:t> </a:t>
            </a:r>
            <a:r>
              <a:rPr lang="en-US" sz="2800" dirty="0" err="1" smtClean="0">
                <a:solidFill>
                  <a:srgbClr val="0000FF"/>
                </a:solidFill>
              </a:rPr>
              <a:t>dài</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là</a:t>
            </a:r>
            <a:r>
              <a:rPr lang="en-US" sz="2800" dirty="0" smtClean="0">
                <a:solidFill>
                  <a:srgbClr val="0000FF"/>
                </a:solidFill>
              </a:rPr>
              <a:t> 20 m.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thành</a:t>
            </a:r>
            <a:r>
              <a:rPr lang="en-US" sz="2800" dirty="0" smtClean="0">
                <a:solidFill>
                  <a:srgbClr val="0000FF"/>
                </a:solidFill>
              </a:rPr>
              <a:t> </a:t>
            </a:r>
            <a:r>
              <a:rPr lang="en-US" sz="2800" dirty="0" err="1" smtClean="0">
                <a:solidFill>
                  <a:srgbClr val="0000FF"/>
                </a:solidFill>
              </a:rPr>
              <a:t>trơn</a:t>
            </a:r>
            <a:r>
              <a:rPr lang="en-US" sz="2800" dirty="0" smtClean="0">
                <a:solidFill>
                  <a:srgbClr val="0000FF"/>
                </a:solidFill>
              </a:rPr>
              <a:t>/</a:t>
            </a:r>
            <a:r>
              <a:rPr lang="en-US" sz="2800" dirty="0" err="1" smtClean="0">
                <a:solidFill>
                  <a:srgbClr val="0000FF"/>
                </a:solidFill>
              </a:rPr>
              <a:t>nhẵn</a:t>
            </a:r>
            <a:r>
              <a:rPr lang="en-US" sz="2800" dirty="0" smtClean="0">
                <a:solidFill>
                  <a:srgbClr val="0000FF"/>
                </a:solidFill>
              </a:rPr>
              <a:t>.</a:t>
            </a:r>
          </a:p>
          <a:p>
            <a:pPr algn="just"/>
            <a:r>
              <a:rPr lang="en-US" sz="2800" dirty="0" err="1" smtClean="0">
                <a:solidFill>
                  <a:srgbClr val="0000FF"/>
                </a:solidFill>
              </a:rPr>
              <a:t>Xác</a:t>
            </a:r>
            <a:r>
              <a:rPr lang="en-US" sz="2800" dirty="0" smtClean="0">
                <a:solidFill>
                  <a:srgbClr val="0000FF"/>
                </a:solidFill>
              </a:rPr>
              <a:t> </a:t>
            </a:r>
            <a:r>
              <a:rPr lang="en-US" sz="2800" dirty="0" err="1" smtClean="0">
                <a:solidFill>
                  <a:srgbClr val="0000FF"/>
                </a:solidFill>
              </a:rPr>
              <a:t>định</a:t>
            </a:r>
            <a:r>
              <a:rPr lang="en-US" sz="2800" dirty="0" smtClean="0">
                <a:solidFill>
                  <a:srgbClr val="0000FF"/>
                </a:solidFill>
              </a:rPr>
              <a:t>:</a:t>
            </a:r>
          </a:p>
          <a:p>
            <a:pPr marL="342900" indent="-342900" algn="just">
              <a:buAutoNum type="alphaLcPeriod"/>
            </a:pPr>
            <a:r>
              <a:rPr lang="en-US" sz="2800" dirty="0" err="1" smtClean="0">
                <a:solidFill>
                  <a:srgbClr val="0000FF"/>
                </a:solidFill>
              </a:rPr>
              <a:t>Chế</a:t>
            </a:r>
            <a:r>
              <a:rPr lang="en-US" sz="2800" dirty="0" smtClean="0">
                <a:solidFill>
                  <a:srgbClr val="0000FF"/>
                </a:solidFill>
              </a:rPr>
              <a:t> </a:t>
            </a:r>
            <a:r>
              <a:rPr lang="en-US" sz="2800" dirty="0" err="1" smtClean="0">
                <a:solidFill>
                  <a:srgbClr val="0000FF"/>
                </a:solidFill>
              </a:rPr>
              <a:t>độ</a:t>
            </a:r>
            <a:r>
              <a:rPr lang="en-US" sz="2800" dirty="0" smtClean="0">
                <a:solidFill>
                  <a:srgbClr val="0000FF"/>
                </a:solidFill>
              </a:rPr>
              <a:t> </a:t>
            </a:r>
            <a:r>
              <a:rPr lang="en-US" sz="2800" dirty="0" err="1" smtClean="0">
                <a:solidFill>
                  <a:srgbClr val="0000FF"/>
                </a:solidFill>
              </a:rPr>
              <a:t>chảy</a:t>
            </a:r>
            <a:r>
              <a:rPr lang="en-US" sz="2800" dirty="0" smtClean="0">
                <a:solidFill>
                  <a:srgbClr val="0000FF"/>
                </a:solidFill>
              </a:rPr>
              <a:t> </a:t>
            </a:r>
            <a:r>
              <a:rPr lang="en-US" sz="2800" dirty="0" err="1" smtClean="0">
                <a:solidFill>
                  <a:srgbClr val="0000FF"/>
                </a:solidFill>
              </a:rPr>
              <a:t>của</a:t>
            </a:r>
            <a:r>
              <a:rPr lang="en-US" sz="2800" dirty="0" smtClean="0">
                <a:solidFill>
                  <a:srgbClr val="0000FF"/>
                </a:solidFill>
              </a:rPr>
              <a:t> </a:t>
            </a:r>
            <a:r>
              <a:rPr lang="en-US" sz="2800" dirty="0" err="1" smtClean="0">
                <a:solidFill>
                  <a:srgbClr val="0000FF"/>
                </a:solidFill>
              </a:rPr>
              <a:t>dòng</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ống</a:t>
            </a:r>
            <a:endParaRPr lang="en-US" sz="2800" dirty="0" smtClean="0">
              <a:solidFill>
                <a:srgbClr val="0000FF"/>
              </a:solidFill>
            </a:endParaRPr>
          </a:p>
          <a:p>
            <a:pPr marL="342900" indent="-342900" algn="just">
              <a:buAutoNum type="alphaLcPeriod"/>
            </a:pPr>
            <a:r>
              <a:rPr lang="en-US" sz="2800" dirty="0" err="1" smtClean="0">
                <a:solidFill>
                  <a:srgbClr val="0000FF"/>
                </a:solidFill>
              </a:rPr>
              <a:t>Hệ</a:t>
            </a:r>
            <a:r>
              <a:rPr lang="en-US" sz="2800" dirty="0" smtClean="0">
                <a:solidFill>
                  <a:srgbClr val="0000FF"/>
                </a:solidFill>
              </a:rPr>
              <a:t> </a:t>
            </a:r>
            <a:r>
              <a:rPr lang="en-US" sz="2800" dirty="0" err="1" smtClean="0">
                <a:solidFill>
                  <a:srgbClr val="0000FF"/>
                </a:solidFill>
              </a:rPr>
              <a:t>số</a:t>
            </a:r>
            <a:r>
              <a:rPr lang="en-US" sz="2800" dirty="0" smtClean="0">
                <a:solidFill>
                  <a:srgbClr val="0000FF"/>
                </a:solidFill>
              </a:rPr>
              <a:t> ma </a:t>
            </a:r>
            <a:r>
              <a:rPr lang="en-US" sz="2800" dirty="0" err="1" smtClean="0">
                <a:solidFill>
                  <a:srgbClr val="0000FF"/>
                </a:solidFill>
              </a:rPr>
              <a:t>sát</a:t>
            </a:r>
            <a:r>
              <a:rPr lang="en-US" sz="2800" dirty="0" smtClean="0">
                <a:solidFill>
                  <a:srgbClr val="0000FF"/>
                </a:solidFill>
              </a:rPr>
              <a:t> </a:t>
            </a:r>
            <a:r>
              <a:rPr lang="en-US" sz="2800" dirty="0" err="1" smtClean="0">
                <a:solidFill>
                  <a:srgbClr val="0000FF"/>
                </a:solidFill>
              </a:rPr>
              <a:t>của</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ống</a:t>
            </a:r>
            <a:endParaRPr lang="en-US" sz="2800" dirty="0" smtClean="0">
              <a:solidFill>
                <a:srgbClr val="0000FF"/>
              </a:solidFill>
            </a:endParaRPr>
          </a:p>
          <a:p>
            <a:pPr marL="342900" indent="-342900" algn="just">
              <a:buAutoNum type="alphaLcPeriod"/>
            </a:pPr>
            <a:r>
              <a:rPr lang="en-US" sz="2800" dirty="0" err="1" smtClean="0">
                <a:solidFill>
                  <a:srgbClr val="0000FF"/>
                </a:solidFill>
              </a:rPr>
              <a:t>Tổn</a:t>
            </a:r>
            <a:r>
              <a:rPr lang="en-US" sz="2800" dirty="0" smtClean="0">
                <a:solidFill>
                  <a:srgbClr val="0000FF"/>
                </a:solidFill>
              </a:rPr>
              <a:t> </a:t>
            </a:r>
            <a:r>
              <a:rPr lang="en-US" sz="2800" dirty="0" err="1" smtClean="0">
                <a:solidFill>
                  <a:srgbClr val="0000FF"/>
                </a:solidFill>
              </a:rPr>
              <a:t>thất</a:t>
            </a:r>
            <a:r>
              <a:rPr lang="en-US" sz="2800" dirty="0" smtClean="0">
                <a:solidFill>
                  <a:srgbClr val="0000FF"/>
                </a:solidFill>
              </a:rPr>
              <a:t> </a:t>
            </a:r>
            <a:r>
              <a:rPr lang="en-US" sz="2800" dirty="0" err="1" smtClean="0">
                <a:solidFill>
                  <a:srgbClr val="0000FF"/>
                </a:solidFill>
              </a:rPr>
              <a:t>cột</a:t>
            </a:r>
            <a:r>
              <a:rPr lang="en-US" sz="2800" dirty="0" smtClean="0">
                <a:solidFill>
                  <a:srgbClr val="0000FF"/>
                </a:solidFill>
              </a:rPr>
              <a:t> </a:t>
            </a:r>
            <a:r>
              <a:rPr lang="en-US" sz="2800" dirty="0" err="1" smtClean="0">
                <a:solidFill>
                  <a:srgbClr val="0000FF"/>
                </a:solidFill>
              </a:rPr>
              <a:t>áp</a:t>
            </a:r>
            <a:r>
              <a:rPr lang="en-US" sz="2800" dirty="0" smtClean="0">
                <a:solidFill>
                  <a:srgbClr val="0000FF"/>
                </a:solidFill>
              </a:rPr>
              <a:t> do ma </a:t>
            </a:r>
            <a:r>
              <a:rPr lang="en-US" sz="2800" dirty="0" err="1" smtClean="0">
                <a:solidFill>
                  <a:srgbClr val="0000FF"/>
                </a:solidFill>
              </a:rPr>
              <a:t>sát</a:t>
            </a:r>
            <a:endParaRPr lang="en-US" sz="2800" dirty="0" smtClean="0">
              <a:solidFill>
                <a:srgbClr val="0000FF"/>
              </a:solidFill>
            </a:endParaRPr>
          </a:p>
          <a:p>
            <a:pPr marL="342900" indent="-342900" algn="just">
              <a:buAutoNum type="alphaLcPeriod"/>
            </a:pPr>
            <a:r>
              <a:rPr lang="en-US" sz="2800" dirty="0" err="1" smtClean="0">
                <a:solidFill>
                  <a:srgbClr val="0000FF"/>
                </a:solidFill>
              </a:rPr>
              <a:t>Tổng</a:t>
            </a:r>
            <a:r>
              <a:rPr lang="en-US" sz="2800" dirty="0" smtClean="0">
                <a:solidFill>
                  <a:srgbClr val="0000FF"/>
                </a:solidFill>
              </a:rPr>
              <a:t> </a:t>
            </a:r>
            <a:r>
              <a:rPr lang="en-US" sz="2800" dirty="0" err="1" smtClean="0">
                <a:solidFill>
                  <a:srgbClr val="0000FF"/>
                </a:solidFill>
              </a:rPr>
              <a:t>hệ</a:t>
            </a:r>
            <a:r>
              <a:rPr lang="en-US" sz="2800" dirty="0" smtClean="0">
                <a:solidFill>
                  <a:srgbClr val="0000FF"/>
                </a:solidFill>
              </a:rPr>
              <a:t> </a:t>
            </a:r>
            <a:r>
              <a:rPr lang="en-US" sz="2800" dirty="0" err="1" smtClean="0">
                <a:solidFill>
                  <a:srgbClr val="0000FF"/>
                </a:solidFill>
              </a:rPr>
              <a:t>số</a:t>
            </a:r>
            <a:r>
              <a:rPr lang="en-US" sz="2800" dirty="0" smtClean="0">
                <a:solidFill>
                  <a:srgbClr val="0000FF"/>
                </a:solidFill>
              </a:rPr>
              <a:t> </a:t>
            </a:r>
            <a:r>
              <a:rPr lang="en-US" sz="2800" dirty="0" err="1" smtClean="0">
                <a:solidFill>
                  <a:srgbClr val="0000FF"/>
                </a:solidFill>
              </a:rPr>
              <a:t>trở</a:t>
            </a:r>
            <a:r>
              <a:rPr lang="en-US" sz="2800" dirty="0" smtClean="0">
                <a:solidFill>
                  <a:srgbClr val="0000FF"/>
                </a:solidFill>
              </a:rPr>
              <a:t> </a:t>
            </a:r>
            <a:r>
              <a:rPr lang="en-US" sz="2800" dirty="0" err="1" smtClean="0">
                <a:solidFill>
                  <a:srgbClr val="0000FF"/>
                </a:solidFill>
              </a:rPr>
              <a:t>lực</a:t>
            </a:r>
            <a:r>
              <a:rPr lang="en-US" sz="2800" dirty="0" smtClean="0">
                <a:solidFill>
                  <a:srgbClr val="0000FF"/>
                </a:solidFill>
              </a:rPr>
              <a:t> </a:t>
            </a:r>
            <a:r>
              <a:rPr lang="en-US" sz="2800" dirty="0" err="1" smtClean="0">
                <a:solidFill>
                  <a:srgbClr val="0000FF"/>
                </a:solidFill>
              </a:rPr>
              <a:t>cục</a:t>
            </a:r>
            <a:r>
              <a:rPr lang="en-US" sz="2800" dirty="0" smtClean="0">
                <a:solidFill>
                  <a:srgbClr val="0000FF"/>
                </a:solidFill>
              </a:rPr>
              <a:t> </a:t>
            </a:r>
            <a:r>
              <a:rPr lang="en-US" sz="2800" dirty="0" err="1" smtClean="0">
                <a:solidFill>
                  <a:srgbClr val="0000FF"/>
                </a:solidFill>
              </a:rPr>
              <a:t>bộ</a:t>
            </a:r>
            <a:r>
              <a:rPr lang="en-US" sz="2800" dirty="0" smtClean="0">
                <a:solidFill>
                  <a:srgbClr val="0000FF"/>
                </a:solidFill>
              </a:rPr>
              <a:t>, </a:t>
            </a:r>
            <a:r>
              <a:rPr lang="en-US" sz="2800" dirty="0" err="1" smtClean="0">
                <a:solidFill>
                  <a:srgbClr val="0000FF"/>
                </a:solidFill>
              </a:rPr>
              <a:t>biết</a:t>
            </a:r>
            <a:r>
              <a:rPr lang="en-US" sz="2800" dirty="0" smtClean="0">
                <a:solidFill>
                  <a:srgbClr val="0000FF"/>
                </a:solidFill>
              </a:rPr>
              <a:t> </a:t>
            </a:r>
            <a:r>
              <a:rPr lang="en-US" sz="2800" dirty="0" err="1" smtClean="0">
                <a:solidFill>
                  <a:srgbClr val="0000FF"/>
                </a:solidFill>
              </a:rPr>
              <a:t>trên</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2 van </a:t>
            </a:r>
            <a:r>
              <a:rPr lang="en-US" sz="2800" dirty="0" err="1" smtClean="0">
                <a:solidFill>
                  <a:srgbClr val="0000FF"/>
                </a:solidFill>
              </a:rPr>
              <a:t>và</a:t>
            </a:r>
            <a:r>
              <a:rPr lang="en-US" sz="2800" dirty="0" smtClean="0">
                <a:solidFill>
                  <a:srgbClr val="0000FF"/>
                </a:solidFill>
              </a:rPr>
              <a:t> 3 co </a:t>
            </a:r>
            <a:r>
              <a:rPr lang="en-US" sz="2800" dirty="0" err="1" smtClean="0">
                <a:solidFill>
                  <a:srgbClr val="0000FF"/>
                </a:solidFill>
              </a:rPr>
              <a:t>vuông</a:t>
            </a:r>
            <a:endParaRPr lang="en-US" sz="2800" dirty="0" smtClean="0">
              <a:solidFill>
                <a:srgbClr val="0000FF"/>
              </a:solidFill>
            </a:endParaRPr>
          </a:p>
          <a:p>
            <a:pPr marL="342900" indent="-342900" algn="just">
              <a:buAutoNum type="alphaLcPeriod"/>
            </a:pPr>
            <a:r>
              <a:rPr lang="en-US" sz="2800" dirty="0" err="1" smtClean="0">
                <a:solidFill>
                  <a:srgbClr val="0000FF"/>
                </a:solidFill>
              </a:rPr>
              <a:t>Tổn</a:t>
            </a:r>
            <a:r>
              <a:rPr lang="en-US" sz="2800" dirty="0" smtClean="0">
                <a:solidFill>
                  <a:srgbClr val="0000FF"/>
                </a:solidFill>
              </a:rPr>
              <a:t> </a:t>
            </a:r>
            <a:r>
              <a:rPr lang="en-US" sz="2800" dirty="0" err="1" smtClean="0">
                <a:solidFill>
                  <a:srgbClr val="0000FF"/>
                </a:solidFill>
              </a:rPr>
              <a:t>thất</a:t>
            </a:r>
            <a:r>
              <a:rPr lang="en-US" sz="2800" dirty="0" smtClean="0">
                <a:solidFill>
                  <a:srgbClr val="0000FF"/>
                </a:solidFill>
              </a:rPr>
              <a:t> </a:t>
            </a:r>
            <a:r>
              <a:rPr lang="en-US" sz="2800" dirty="0" err="1" smtClean="0">
                <a:solidFill>
                  <a:srgbClr val="0000FF"/>
                </a:solidFill>
              </a:rPr>
              <a:t>cột</a:t>
            </a:r>
            <a:r>
              <a:rPr lang="en-US" sz="2800" dirty="0" smtClean="0">
                <a:solidFill>
                  <a:srgbClr val="0000FF"/>
                </a:solidFill>
              </a:rPr>
              <a:t> </a:t>
            </a:r>
            <a:r>
              <a:rPr lang="en-US" sz="2800" dirty="0" err="1" smtClean="0">
                <a:solidFill>
                  <a:srgbClr val="0000FF"/>
                </a:solidFill>
              </a:rPr>
              <a:t>áp</a:t>
            </a:r>
            <a:r>
              <a:rPr lang="en-US" sz="2800" dirty="0" smtClean="0">
                <a:solidFill>
                  <a:srgbClr val="0000FF"/>
                </a:solidFill>
              </a:rPr>
              <a:t> do </a:t>
            </a:r>
            <a:r>
              <a:rPr lang="en-US" sz="2800" dirty="0" err="1" smtClean="0">
                <a:solidFill>
                  <a:srgbClr val="0000FF"/>
                </a:solidFill>
              </a:rPr>
              <a:t>cục</a:t>
            </a:r>
            <a:r>
              <a:rPr lang="en-US" sz="2800" dirty="0" smtClean="0">
                <a:solidFill>
                  <a:srgbClr val="0000FF"/>
                </a:solidFill>
              </a:rPr>
              <a:t> </a:t>
            </a:r>
            <a:r>
              <a:rPr lang="en-US" sz="2800" dirty="0" err="1" smtClean="0">
                <a:solidFill>
                  <a:srgbClr val="0000FF"/>
                </a:solidFill>
              </a:rPr>
              <a:t>bộ</a:t>
            </a:r>
            <a:endParaRPr lang="en-US" sz="2800" dirty="0" smtClean="0">
              <a:solidFill>
                <a:srgbClr val="0000FF"/>
              </a:solidFill>
            </a:endParaRPr>
          </a:p>
          <a:p>
            <a:pPr marL="342900" indent="-342900" algn="just">
              <a:buAutoNum type="alphaLcPeriod"/>
            </a:pP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chảy</a:t>
            </a:r>
            <a:r>
              <a:rPr lang="en-US" sz="2800" dirty="0" smtClean="0">
                <a:solidFill>
                  <a:srgbClr val="0000FF"/>
                </a:solidFill>
              </a:rPr>
              <a:t> </a:t>
            </a:r>
            <a:r>
              <a:rPr lang="en-US" sz="2800" dirty="0" err="1" smtClean="0">
                <a:solidFill>
                  <a:srgbClr val="0000FF"/>
                </a:solidFill>
              </a:rPr>
              <a:t>từ</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A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áp</a:t>
            </a:r>
            <a:r>
              <a:rPr lang="en-US" sz="2800" dirty="0" smtClean="0">
                <a:solidFill>
                  <a:srgbClr val="0000FF"/>
                </a:solidFill>
              </a:rPr>
              <a:t> </a:t>
            </a:r>
            <a:r>
              <a:rPr lang="en-US" sz="2800" dirty="0" err="1" smtClean="0">
                <a:solidFill>
                  <a:srgbClr val="0000FF"/>
                </a:solidFill>
              </a:rPr>
              <a:t>suất</a:t>
            </a:r>
            <a:r>
              <a:rPr lang="en-US" sz="2800" dirty="0" smtClean="0">
                <a:solidFill>
                  <a:srgbClr val="0000FF"/>
                </a:solidFill>
              </a:rPr>
              <a:t> </a:t>
            </a:r>
            <a:r>
              <a:rPr lang="en-US" sz="2800" dirty="0" err="1" smtClean="0">
                <a:solidFill>
                  <a:srgbClr val="0000FF"/>
                </a:solidFill>
              </a:rPr>
              <a:t>trên</a:t>
            </a:r>
            <a:r>
              <a:rPr lang="en-US" sz="2800" dirty="0" smtClean="0">
                <a:solidFill>
                  <a:srgbClr val="0000FF"/>
                </a:solidFill>
              </a:rPr>
              <a:t> </a:t>
            </a:r>
            <a:r>
              <a:rPr lang="en-US" sz="2800" dirty="0" err="1" smtClean="0">
                <a:solidFill>
                  <a:srgbClr val="0000FF"/>
                </a:solidFill>
              </a:rPr>
              <a:t>đồng</a:t>
            </a:r>
            <a:r>
              <a:rPr lang="en-US" sz="2800" dirty="0" smtClean="0">
                <a:solidFill>
                  <a:srgbClr val="0000FF"/>
                </a:solidFill>
              </a:rPr>
              <a:t> </a:t>
            </a:r>
            <a:r>
              <a:rPr lang="en-US" sz="2800" dirty="0" err="1" smtClean="0">
                <a:solidFill>
                  <a:srgbClr val="0000FF"/>
                </a:solidFill>
              </a:rPr>
              <a:t>hồ</a:t>
            </a:r>
            <a:r>
              <a:rPr lang="en-US" sz="2800" dirty="0" smtClean="0">
                <a:solidFill>
                  <a:srgbClr val="0000FF"/>
                </a:solidFill>
              </a:rPr>
              <a:t> </a:t>
            </a:r>
            <a:r>
              <a:rPr lang="en-US" sz="2800" dirty="0" err="1" smtClean="0">
                <a:solidFill>
                  <a:srgbClr val="0000FF"/>
                </a:solidFill>
              </a:rPr>
              <a:t>là</a:t>
            </a:r>
            <a:r>
              <a:rPr lang="en-US" sz="2800" dirty="0" smtClean="0">
                <a:solidFill>
                  <a:srgbClr val="0000FF"/>
                </a:solidFill>
              </a:rPr>
              <a:t> 3 at </a:t>
            </a:r>
            <a:r>
              <a:rPr lang="en-US" sz="2800" dirty="0" err="1" smtClean="0">
                <a:solidFill>
                  <a:srgbClr val="0000FF"/>
                </a:solidFill>
              </a:rPr>
              <a:t>lên</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B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áp</a:t>
            </a:r>
            <a:r>
              <a:rPr lang="en-US" sz="2800" dirty="0" smtClean="0">
                <a:solidFill>
                  <a:srgbClr val="0000FF"/>
                </a:solidFill>
              </a:rPr>
              <a:t> </a:t>
            </a:r>
            <a:r>
              <a:rPr lang="en-US" sz="2800" dirty="0" err="1" smtClean="0">
                <a:solidFill>
                  <a:srgbClr val="0000FF"/>
                </a:solidFill>
              </a:rPr>
              <a:t>suất</a:t>
            </a:r>
            <a:r>
              <a:rPr lang="en-US" sz="2800" dirty="0" smtClean="0">
                <a:solidFill>
                  <a:srgbClr val="0000FF"/>
                </a:solidFill>
              </a:rPr>
              <a:t> </a:t>
            </a:r>
            <a:r>
              <a:rPr lang="en-US" sz="2800" dirty="0" err="1" smtClean="0">
                <a:solidFill>
                  <a:srgbClr val="0000FF"/>
                </a:solidFill>
              </a:rPr>
              <a:t>khí</a:t>
            </a:r>
            <a:r>
              <a:rPr lang="en-US" sz="2800" dirty="0" smtClean="0">
                <a:solidFill>
                  <a:srgbClr val="0000FF"/>
                </a:solidFill>
              </a:rPr>
              <a:t> </a:t>
            </a:r>
            <a:r>
              <a:rPr lang="en-US" sz="2800" dirty="0" err="1" smtClean="0">
                <a:solidFill>
                  <a:srgbClr val="0000FF"/>
                </a:solidFill>
              </a:rPr>
              <a:t>quyển</a:t>
            </a:r>
            <a:r>
              <a:rPr lang="en-US" sz="2800" dirty="0" smtClean="0">
                <a:solidFill>
                  <a:srgbClr val="0000FF"/>
                </a:solidFill>
              </a:rPr>
              <a:t>. </a:t>
            </a:r>
            <a:r>
              <a:rPr lang="en-US" sz="2800" dirty="0" err="1" smtClean="0">
                <a:solidFill>
                  <a:srgbClr val="0000FF"/>
                </a:solidFill>
              </a:rPr>
              <a:t>Tính</a:t>
            </a:r>
            <a:r>
              <a:rPr lang="en-US" sz="2800" dirty="0" smtClean="0">
                <a:solidFill>
                  <a:srgbClr val="0000FF"/>
                </a:solidFill>
              </a:rPr>
              <a:t> </a:t>
            </a:r>
            <a:r>
              <a:rPr lang="en-US" sz="2800" dirty="0" err="1" smtClean="0">
                <a:solidFill>
                  <a:srgbClr val="0000FF"/>
                </a:solidFill>
              </a:rPr>
              <a:t>chênh</a:t>
            </a:r>
            <a:r>
              <a:rPr lang="en-US" sz="2800" dirty="0" smtClean="0">
                <a:solidFill>
                  <a:srgbClr val="0000FF"/>
                </a:solidFill>
              </a:rPr>
              <a:t> </a:t>
            </a:r>
            <a:r>
              <a:rPr lang="en-US" sz="2800" dirty="0" err="1" smtClean="0">
                <a:solidFill>
                  <a:srgbClr val="0000FF"/>
                </a:solidFill>
              </a:rPr>
              <a:t>lệch</a:t>
            </a:r>
            <a:r>
              <a:rPr lang="en-US" sz="2800" dirty="0" smtClean="0">
                <a:solidFill>
                  <a:srgbClr val="0000FF"/>
                </a:solidFill>
              </a:rPr>
              <a:t> </a:t>
            </a:r>
            <a:r>
              <a:rPr lang="en-US" sz="2800" dirty="0" err="1" smtClean="0">
                <a:solidFill>
                  <a:srgbClr val="0000FF"/>
                </a:solidFill>
              </a:rPr>
              <a:t>mực</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giữa</a:t>
            </a:r>
            <a:r>
              <a:rPr lang="en-US" sz="2800" dirty="0" smtClean="0">
                <a:solidFill>
                  <a:srgbClr val="0000FF"/>
                </a:solidFill>
              </a:rPr>
              <a:t> </a:t>
            </a:r>
            <a:r>
              <a:rPr lang="en-US" sz="2800" dirty="0" err="1" smtClean="0">
                <a:solidFill>
                  <a:srgbClr val="0000FF"/>
                </a:solidFill>
              </a:rPr>
              <a:t>hai</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a:t>
            </a:r>
            <a:r>
              <a:rPr lang="en-US" sz="2800" dirty="0" err="1" smtClean="0">
                <a:solidFill>
                  <a:srgbClr val="0000FF"/>
                </a:solidFill>
              </a:rPr>
              <a:t>Sử</a:t>
            </a:r>
            <a:r>
              <a:rPr lang="en-US" sz="2800" dirty="0" smtClean="0">
                <a:solidFill>
                  <a:srgbClr val="0000FF"/>
                </a:solidFill>
              </a:rPr>
              <a:t> </a:t>
            </a:r>
            <a:r>
              <a:rPr lang="en-US" sz="2800" dirty="0" err="1" smtClean="0">
                <a:solidFill>
                  <a:srgbClr val="0000FF"/>
                </a:solidFill>
              </a:rPr>
              <a:t>dụng</a:t>
            </a:r>
            <a:r>
              <a:rPr lang="en-US" sz="2800" dirty="0" smtClean="0">
                <a:solidFill>
                  <a:srgbClr val="0000FF"/>
                </a:solidFill>
              </a:rPr>
              <a:t> </a:t>
            </a:r>
            <a:r>
              <a:rPr lang="en-US" sz="2800" dirty="0" err="1" smtClean="0">
                <a:solidFill>
                  <a:srgbClr val="0000FF"/>
                </a:solidFill>
              </a:rPr>
              <a:t>số</a:t>
            </a:r>
            <a:r>
              <a:rPr lang="en-US" sz="2800" dirty="0" smtClean="0">
                <a:solidFill>
                  <a:srgbClr val="0000FF"/>
                </a:solidFill>
              </a:rPr>
              <a:t> </a:t>
            </a:r>
            <a:r>
              <a:rPr lang="en-US" sz="2800" dirty="0" err="1" smtClean="0">
                <a:solidFill>
                  <a:srgbClr val="0000FF"/>
                </a:solidFill>
              </a:rPr>
              <a:t>liệu</a:t>
            </a:r>
            <a:r>
              <a:rPr lang="en-US" sz="2800" dirty="0" smtClean="0">
                <a:solidFill>
                  <a:srgbClr val="0000FF"/>
                </a:solidFill>
              </a:rPr>
              <a:t> </a:t>
            </a:r>
            <a:r>
              <a:rPr lang="en-US" sz="2800" dirty="0" err="1" smtClean="0">
                <a:solidFill>
                  <a:srgbClr val="0000FF"/>
                </a:solidFill>
              </a:rPr>
              <a:t>của</a:t>
            </a:r>
            <a:r>
              <a:rPr lang="en-US" sz="2800" dirty="0" smtClean="0">
                <a:solidFill>
                  <a:srgbClr val="0000FF"/>
                </a:solidFill>
              </a:rPr>
              <a:t> </a:t>
            </a:r>
            <a:r>
              <a:rPr lang="en-US" sz="2800" dirty="0" err="1" smtClean="0">
                <a:solidFill>
                  <a:srgbClr val="0000FF"/>
                </a:solidFill>
              </a:rPr>
              <a:t>các</a:t>
            </a:r>
            <a:r>
              <a:rPr lang="en-US" sz="2800" dirty="0" smtClean="0">
                <a:solidFill>
                  <a:srgbClr val="0000FF"/>
                </a:solidFill>
              </a:rPr>
              <a:t> </a:t>
            </a:r>
            <a:r>
              <a:rPr lang="en-US" sz="2800" dirty="0" err="1" smtClean="0">
                <a:solidFill>
                  <a:srgbClr val="0000FF"/>
                </a:solidFill>
              </a:rPr>
              <a:t>câu</a:t>
            </a:r>
            <a:r>
              <a:rPr lang="en-US" sz="2800" dirty="0" smtClean="0">
                <a:solidFill>
                  <a:srgbClr val="0000FF"/>
                </a:solidFill>
              </a:rPr>
              <a:t> </a:t>
            </a:r>
            <a:r>
              <a:rPr lang="en-US" sz="2800" dirty="0" err="1" smtClean="0">
                <a:solidFill>
                  <a:srgbClr val="0000FF"/>
                </a:solidFill>
              </a:rPr>
              <a:t>trên</a:t>
            </a:r>
            <a:r>
              <a:rPr lang="en-US" sz="2800" dirty="0" smtClean="0">
                <a:solidFill>
                  <a:srgbClr val="0000FF"/>
                </a:solidFill>
              </a:rPr>
              <a:t>. ĐS: h = 30 m</a:t>
            </a:r>
            <a:endParaRPr lang="en-US" sz="2800" dirty="0">
              <a:solidFill>
                <a:srgbClr val="0000FF"/>
              </a:solidFill>
            </a:endParaRPr>
          </a:p>
        </p:txBody>
      </p:sp>
    </p:spTree>
    <p:extLst>
      <p:ext uri="{BB962C8B-B14F-4D97-AF65-F5344CB8AC3E}">
        <p14:creationId xmlns:p14="http://schemas.microsoft.com/office/powerpoint/2010/main" val="3951885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8153401" cy="5693866"/>
          </a:xfrm>
          <a:prstGeom prst="rect">
            <a:avLst/>
          </a:prstGeom>
          <a:noFill/>
        </p:spPr>
        <p:txBody>
          <a:bodyPr wrap="square" rtlCol="0">
            <a:spAutoFit/>
          </a:bodyPr>
          <a:lstStyle/>
          <a:p>
            <a:pPr algn="just"/>
            <a:r>
              <a:rPr lang="en-US" sz="2800" dirty="0" smtClean="0">
                <a:solidFill>
                  <a:srgbClr val="0000FF"/>
                </a:solidFill>
              </a:rPr>
              <a:t>Ex.: Water at 30 </a:t>
            </a:r>
            <a:r>
              <a:rPr lang="en-US" sz="2800" baseline="30000" dirty="0" err="1" smtClean="0">
                <a:solidFill>
                  <a:srgbClr val="0000FF"/>
                </a:solidFill>
              </a:rPr>
              <a:t>o</a:t>
            </a:r>
            <a:r>
              <a:rPr lang="en-US" sz="2800" dirty="0" err="1" smtClean="0">
                <a:solidFill>
                  <a:srgbClr val="0000FF"/>
                </a:solidFill>
              </a:rPr>
              <a:t>C</a:t>
            </a:r>
            <a:r>
              <a:rPr lang="en-US" sz="2800" dirty="0" smtClean="0">
                <a:solidFill>
                  <a:srgbClr val="0000FF"/>
                </a:solidFill>
              </a:rPr>
              <a:t> flows in the 300 mm diameter pipe with a velocity of 0,01 m/s. The steel and smooth pipe is used with a total length of 20 m.</a:t>
            </a:r>
          </a:p>
          <a:p>
            <a:pPr algn="just"/>
            <a:r>
              <a:rPr lang="en-US" sz="2800" dirty="0" smtClean="0">
                <a:solidFill>
                  <a:srgbClr val="0000FF"/>
                </a:solidFill>
              </a:rPr>
              <a:t>Determine:</a:t>
            </a:r>
          </a:p>
          <a:p>
            <a:pPr marL="342900" indent="-342900" algn="just">
              <a:buAutoNum type="alphaLcPeriod"/>
            </a:pPr>
            <a:r>
              <a:rPr lang="en-US" sz="2800" dirty="0" smtClean="0">
                <a:solidFill>
                  <a:srgbClr val="0000FF"/>
                </a:solidFill>
              </a:rPr>
              <a:t>The flow regime of water;</a:t>
            </a:r>
          </a:p>
          <a:p>
            <a:pPr marL="342900" indent="-342900" algn="just">
              <a:buAutoNum type="alphaLcPeriod"/>
            </a:pPr>
            <a:r>
              <a:rPr lang="en-US" sz="2800" dirty="0" smtClean="0">
                <a:solidFill>
                  <a:srgbClr val="0000FF"/>
                </a:solidFill>
              </a:rPr>
              <a:t>Friction coefficient;</a:t>
            </a:r>
          </a:p>
          <a:p>
            <a:pPr marL="342900" indent="-342900" algn="just">
              <a:buAutoNum type="alphaLcPeriod"/>
            </a:pPr>
            <a:r>
              <a:rPr lang="en-US" sz="2800" dirty="0" smtClean="0">
                <a:solidFill>
                  <a:srgbClr val="0000FF"/>
                </a:solidFill>
              </a:rPr>
              <a:t>Head loss due to the friction;</a:t>
            </a:r>
          </a:p>
          <a:p>
            <a:pPr marL="342900" indent="-342900" algn="just">
              <a:buAutoNum type="alphaLcPeriod"/>
            </a:pPr>
            <a:r>
              <a:rPr lang="en-US" sz="2800" dirty="0" smtClean="0">
                <a:solidFill>
                  <a:srgbClr val="0000FF"/>
                </a:solidFill>
              </a:rPr>
              <a:t>Sum of local coefficients, given: there are two valves and three elbows on the pipe system;</a:t>
            </a:r>
          </a:p>
          <a:p>
            <a:pPr marL="342900" indent="-342900" algn="just">
              <a:buAutoNum type="alphaLcPeriod"/>
            </a:pPr>
            <a:r>
              <a:rPr lang="en-US" sz="2800" dirty="0" smtClean="0">
                <a:solidFill>
                  <a:srgbClr val="0000FF"/>
                </a:solidFill>
              </a:rPr>
              <a:t>Head loss due to the local;</a:t>
            </a:r>
          </a:p>
          <a:p>
            <a:pPr marL="342900" indent="-342900" algn="just">
              <a:buAutoNum type="alphaLcPeriod"/>
            </a:pPr>
            <a:r>
              <a:rPr lang="en-US" sz="2800" dirty="0" smtClean="0">
                <a:solidFill>
                  <a:srgbClr val="0000FF"/>
                </a:solidFill>
              </a:rPr>
              <a:t>Water at these conditions, is transported from tank A (</a:t>
            </a:r>
            <a:r>
              <a:rPr lang="en-US" sz="2800" dirty="0" err="1" smtClean="0">
                <a:solidFill>
                  <a:srgbClr val="0000FF"/>
                </a:solidFill>
              </a:rPr>
              <a:t>pg</a:t>
            </a:r>
            <a:r>
              <a:rPr lang="en-US" sz="2800" dirty="0" smtClean="0">
                <a:solidFill>
                  <a:srgbClr val="0000FF"/>
                </a:solidFill>
              </a:rPr>
              <a:t> = 3 at) to opened tank B. Calculate a distance  between two tank levels. </a:t>
            </a:r>
            <a:r>
              <a:rPr lang="en-US" sz="2800" dirty="0" err="1" smtClean="0">
                <a:solidFill>
                  <a:srgbClr val="0000FF"/>
                </a:solidFill>
              </a:rPr>
              <a:t>Ans</a:t>
            </a:r>
            <a:r>
              <a:rPr lang="en-US" sz="2800" dirty="0" smtClean="0">
                <a:solidFill>
                  <a:srgbClr val="0000FF"/>
                </a:solidFill>
              </a:rPr>
              <a:t>: </a:t>
            </a:r>
            <a:r>
              <a:rPr lang="en-US" sz="2800" dirty="0" smtClean="0">
                <a:solidFill>
                  <a:srgbClr val="0000FF"/>
                </a:solidFill>
                <a:sym typeface="Symbol" panose="05050102010706020507" pitchFamily="18" charset="2"/>
              </a:rPr>
              <a:t>Z</a:t>
            </a:r>
            <a:r>
              <a:rPr lang="en-US" sz="2800" dirty="0" smtClean="0">
                <a:solidFill>
                  <a:srgbClr val="0000FF"/>
                </a:solidFill>
              </a:rPr>
              <a:t> = 30 m</a:t>
            </a:r>
            <a:endParaRPr lang="en-US" sz="2800" dirty="0">
              <a:solidFill>
                <a:srgbClr val="0000FF"/>
              </a:solidFill>
            </a:endParaRPr>
          </a:p>
        </p:txBody>
      </p:sp>
    </p:spTree>
    <p:extLst>
      <p:ext uri="{BB962C8B-B14F-4D97-AF65-F5344CB8AC3E}">
        <p14:creationId xmlns:p14="http://schemas.microsoft.com/office/powerpoint/2010/main" val="1100000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447800"/>
            <a:ext cx="8153401" cy="2677656"/>
          </a:xfrm>
          <a:prstGeom prst="rect">
            <a:avLst/>
          </a:prstGeom>
          <a:noFill/>
        </p:spPr>
        <p:txBody>
          <a:bodyPr wrap="square" rtlCol="0">
            <a:spAutoFit/>
          </a:bodyPr>
          <a:lstStyle/>
          <a:p>
            <a:pPr algn="just"/>
            <a:r>
              <a:rPr lang="en-US" sz="2800" dirty="0" err="1" smtClean="0">
                <a:solidFill>
                  <a:srgbClr val="0000FF"/>
                </a:solidFill>
              </a:rPr>
              <a:t>Ví</a:t>
            </a:r>
            <a:r>
              <a:rPr lang="en-US" sz="2800" dirty="0" smtClean="0">
                <a:solidFill>
                  <a:srgbClr val="0000FF"/>
                </a:solidFill>
              </a:rPr>
              <a:t> </a:t>
            </a:r>
            <a:r>
              <a:rPr lang="en-US" sz="2800" dirty="0" err="1" smtClean="0">
                <a:solidFill>
                  <a:srgbClr val="0000FF"/>
                </a:solidFill>
              </a:rPr>
              <a:t>dụ</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ở 20 </a:t>
            </a:r>
            <a:r>
              <a:rPr lang="en-US" sz="2800" baseline="30000" dirty="0" err="1" smtClean="0">
                <a:solidFill>
                  <a:srgbClr val="0000FF"/>
                </a:solidFill>
              </a:rPr>
              <a:t>o</a:t>
            </a:r>
            <a:r>
              <a:rPr lang="en-US" sz="2800" dirty="0" err="1" smtClean="0">
                <a:solidFill>
                  <a:srgbClr val="0000FF"/>
                </a:solidFill>
              </a:rPr>
              <a:t>C</a:t>
            </a:r>
            <a:r>
              <a:rPr lang="en-US" sz="2800" dirty="0" smtClean="0">
                <a:solidFill>
                  <a:srgbClr val="0000FF"/>
                </a:solidFill>
              </a:rPr>
              <a:t> </a:t>
            </a:r>
            <a:r>
              <a:rPr lang="en-US" sz="2800" dirty="0" err="1" smtClean="0">
                <a:solidFill>
                  <a:srgbClr val="0000FF"/>
                </a:solidFill>
              </a:rPr>
              <a:t>chảy</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kính</a:t>
            </a:r>
            <a:r>
              <a:rPr lang="en-US" sz="2800" dirty="0" smtClean="0">
                <a:solidFill>
                  <a:srgbClr val="0000FF"/>
                </a:solidFill>
              </a:rPr>
              <a:t> 300 mm </a:t>
            </a:r>
            <a:r>
              <a:rPr lang="en-US" sz="2800" dirty="0" err="1" smtClean="0">
                <a:solidFill>
                  <a:srgbClr val="0000FF"/>
                </a:solidFill>
              </a:rPr>
              <a:t>với</a:t>
            </a:r>
            <a:r>
              <a:rPr lang="en-US" sz="2800" dirty="0" smtClean="0">
                <a:solidFill>
                  <a:srgbClr val="0000FF"/>
                </a:solidFill>
              </a:rPr>
              <a:t> </a:t>
            </a:r>
            <a:r>
              <a:rPr lang="en-US" sz="2800" dirty="0" err="1" smtClean="0">
                <a:solidFill>
                  <a:srgbClr val="0000FF"/>
                </a:solidFill>
              </a:rPr>
              <a:t>lưu</a:t>
            </a:r>
            <a:r>
              <a:rPr lang="en-US" sz="2800" dirty="0" smtClean="0">
                <a:solidFill>
                  <a:srgbClr val="0000FF"/>
                </a:solidFill>
              </a:rPr>
              <a:t> </a:t>
            </a:r>
            <a:r>
              <a:rPr lang="en-US" sz="2800" dirty="0" err="1" smtClean="0">
                <a:solidFill>
                  <a:srgbClr val="0000FF"/>
                </a:solidFill>
              </a:rPr>
              <a:t>lượng</a:t>
            </a:r>
            <a:r>
              <a:rPr lang="en-US" sz="2800" dirty="0" smtClean="0">
                <a:solidFill>
                  <a:srgbClr val="0000FF"/>
                </a:solidFill>
              </a:rPr>
              <a:t> 0,5 m</a:t>
            </a:r>
            <a:r>
              <a:rPr lang="en-US" sz="2800" baseline="30000" dirty="0" smtClean="0">
                <a:solidFill>
                  <a:srgbClr val="0000FF"/>
                </a:solidFill>
              </a:rPr>
              <a:t>3</a:t>
            </a:r>
            <a:r>
              <a:rPr lang="en-US" sz="2800" dirty="0" smtClean="0">
                <a:solidFill>
                  <a:srgbClr val="0000FF"/>
                </a:solidFill>
              </a:rPr>
              <a:t>/s </a:t>
            </a:r>
            <a:r>
              <a:rPr lang="en-US" sz="2800" dirty="0" err="1" smtClean="0">
                <a:solidFill>
                  <a:srgbClr val="0000FF"/>
                </a:solidFill>
              </a:rPr>
              <a:t>được</a:t>
            </a:r>
            <a:r>
              <a:rPr lang="en-US" sz="2800" dirty="0" smtClean="0">
                <a:solidFill>
                  <a:srgbClr val="0000FF"/>
                </a:solidFill>
              </a:rPr>
              <a:t> </a:t>
            </a:r>
            <a:r>
              <a:rPr lang="en-US" sz="2800" dirty="0" err="1" smtClean="0">
                <a:solidFill>
                  <a:srgbClr val="0000FF"/>
                </a:solidFill>
              </a:rPr>
              <a:t>dẫn</a:t>
            </a:r>
            <a:r>
              <a:rPr lang="en-US" sz="2800" dirty="0" smtClean="0">
                <a:solidFill>
                  <a:srgbClr val="0000FF"/>
                </a:solidFill>
              </a:rPr>
              <a:t> </a:t>
            </a:r>
            <a:r>
              <a:rPr lang="en-US" sz="2800" dirty="0" err="1" smtClean="0">
                <a:solidFill>
                  <a:srgbClr val="0000FF"/>
                </a:solidFill>
              </a:rPr>
              <a:t>từ</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A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áp</a:t>
            </a:r>
            <a:r>
              <a:rPr lang="en-US" sz="2800" dirty="0" smtClean="0">
                <a:solidFill>
                  <a:srgbClr val="0000FF"/>
                </a:solidFill>
              </a:rPr>
              <a:t> </a:t>
            </a:r>
            <a:r>
              <a:rPr lang="en-US" sz="2800" dirty="0" err="1" smtClean="0">
                <a:solidFill>
                  <a:srgbClr val="0000FF"/>
                </a:solidFill>
              </a:rPr>
              <a:t>suất</a:t>
            </a:r>
            <a:r>
              <a:rPr lang="en-US" sz="2800" dirty="0" smtClean="0">
                <a:solidFill>
                  <a:srgbClr val="0000FF"/>
                </a:solidFill>
              </a:rPr>
              <a:t> </a:t>
            </a:r>
            <a:r>
              <a:rPr lang="en-US" sz="2800" dirty="0" err="1" smtClean="0">
                <a:solidFill>
                  <a:srgbClr val="0000FF"/>
                </a:solidFill>
              </a:rPr>
              <a:t>dư</a:t>
            </a:r>
            <a:r>
              <a:rPr lang="en-US" sz="2800" dirty="0" smtClean="0">
                <a:solidFill>
                  <a:srgbClr val="0000FF"/>
                </a:solidFill>
              </a:rPr>
              <a:t> </a:t>
            </a:r>
            <a:r>
              <a:rPr lang="en-US" sz="2800" dirty="0" err="1" smtClean="0">
                <a:solidFill>
                  <a:srgbClr val="0000FF"/>
                </a:solidFill>
              </a:rPr>
              <a:t>là</a:t>
            </a:r>
            <a:r>
              <a:rPr lang="en-US" sz="2800" dirty="0" smtClean="0">
                <a:solidFill>
                  <a:srgbClr val="0000FF"/>
                </a:solidFill>
              </a:rPr>
              <a:t> 30 psi, </a:t>
            </a:r>
            <a:r>
              <a:rPr lang="en-US" sz="2800" dirty="0" err="1" smtClean="0">
                <a:solidFill>
                  <a:srgbClr val="0000FF"/>
                </a:solidFill>
              </a:rPr>
              <a:t>bể</a:t>
            </a:r>
            <a:r>
              <a:rPr lang="en-US" sz="2800" dirty="0" smtClean="0">
                <a:solidFill>
                  <a:srgbClr val="0000FF"/>
                </a:solidFill>
              </a:rPr>
              <a:t> B </a:t>
            </a:r>
            <a:r>
              <a:rPr lang="en-US" sz="2800" dirty="0" err="1" smtClean="0">
                <a:solidFill>
                  <a:srgbClr val="0000FF"/>
                </a:solidFill>
              </a:rPr>
              <a:t>thông</a:t>
            </a:r>
            <a:r>
              <a:rPr lang="en-US" sz="2800" dirty="0" smtClean="0">
                <a:solidFill>
                  <a:srgbClr val="0000FF"/>
                </a:solidFill>
              </a:rPr>
              <a:t> </a:t>
            </a:r>
            <a:r>
              <a:rPr lang="en-US" sz="2800" dirty="0" err="1" smtClean="0">
                <a:solidFill>
                  <a:srgbClr val="0000FF"/>
                </a:solidFill>
              </a:rPr>
              <a:t>với</a:t>
            </a:r>
            <a:r>
              <a:rPr lang="en-US" sz="2800" dirty="0" smtClean="0">
                <a:solidFill>
                  <a:srgbClr val="0000FF"/>
                </a:solidFill>
              </a:rPr>
              <a:t> </a:t>
            </a:r>
            <a:r>
              <a:rPr lang="en-US" sz="2800" dirty="0" err="1" smtClean="0">
                <a:solidFill>
                  <a:srgbClr val="0000FF"/>
                </a:solidFill>
              </a:rPr>
              <a:t>khí</a:t>
            </a:r>
            <a:r>
              <a:rPr lang="en-US" sz="2800" dirty="0" smtClean="0">
                <a:solidFill>
                  <a:srgbClr val="0000FF"/>
                </a:solidFill>
              </a:rPr>
              <a:t> </a:t>
            </a:r>
            <a:r>
              <a:rPr lang="en-US" sz="2800" dirty="0" err="1" smtClean="0">
                <a:solidFill>
                  <a:srgbClr val="0000FF"/>
                </a:solidFill>
              </a:rPr>
              <a:t>trời</a:t>
            </a:r>
            <a:r>
              <a:rPr lang="en-US" sz="2800" dirty="0" smtClean="0">
                <a:solidFill>
                  <a:srgbClr val="0000FF"/>
                </a:solidFill>
              </a:rPr>
              <a:t>. </a:t>
            </a:r>
            <a:r>
              <a:rPr lang="en-US" sz="2800" dirty="0" err="1" smtClean="0">
                <a:solidFill>
                  <a:srgbClr val="0000FF"/>
                </a:solidFill>
              </a:rPr>
              <a:t>Tổng</a:t>
            </a:r>
            <a:r>
              <a:rPr lang="en-US" sz="2800" dirty="0" smtClean="0">
                <a:solidFill>
                  <a:srgbClr val="0000FF"/>
                </a:solidFill>
              </a:rPr>
              <a:t> </a:t>
            </a:r>
            <a:r>
              <a:rPr lang="en-US" sz="2800" dirty="0" err="1" smtClean="0">
                <a:solidFill>
                  <a:srgbClr val="0000FF"/>
                </a:solidFill>
              </a:rPr>
              <a:t>chiều</a:t>
            </a:r>
            <a:r>
              <a:rPr lang="en-US" sz="2800" dirty="0" smtClean="0">
                <a:solidFill>
                  <a:srgbClr val="0000FF"/>
                </a:solidFill>
              </a:rPr>
              <a:t> </a:t>
            </a:r>
            <a:r>
              <a:rPr lang="en-US" sz="2800" dirty="0" err="1" smtClean="0">
                <a:solidFill>
                  <a:srgbClr val="0000FF"/>
                </a:solidFill>
              </a:rPr>
              <a:t>dài</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là</a:t>
            </a:r>
            <a:r>
              <a:rPr lang="en-US" sz="2800" dirty="0" smtClean="0">
                <a:solidFill>
                  <a:srgbClr val="0000FF"/>
                </a:solidFill>
              </a:rPr>
              <a:t> 30 m. </a:t>
            </a:r>
            <a:r>
              <a:rPr lang="en-US" sz="2800" dirty="0" err="1" smtClean="0">
                <a:solidFill>
                  <a:srgbClr val="0000FF"/>
                </a:solidFill>
              </a:rPr>
              <a:t>Hệ</a:t>
            </a:r>
            <a:r>
              <a:rPr lang="en-US" sz="2800" dirty="0" smtClean="0">
                <a:solidFill>
                  <a:srgbClr val="0000FF"/>
                </a:solidFill>
              </a:rPr>
              <a:t> </a:t>
            </a:r>
            <a:r>
              <a:rPr lang="en-US" sz="2800" dirty="0" err="1" smtClean="0">
                <a:solidFill>
                  <a:srgbClr val="0000FF"/>
                </a:solidFill>
              </a:rPr>
              <a:t>thống</a:t>
            </a:r>
            <a:r>
              <a:rPr lang="en-US" sz="2800" dirty="0" smtClean="0">
                <a:solidFill>
                  <a:srgbClr val="0000FF"/>
                </a:solidFill>
              </a:rPr>
              <a:t> </a:t>
            </a:r>
            <a:r>
              <a:rPr lang="en-US" sz="2800" dirty="0" err="1" smtClean="0">
                <a:solidFill>
                  <a:srgbClr val="0000FF"/>
                </a:solidFill>
              </a:rPr>
              <a:t>sử</a:t>
            </a:r>
            <a:r>
              <a:rPr lang="en-US" sz="2800" dirty="0" smtClean="0">
                <a:solidFill>
                  <a:srgbClr val="0000FF"/>
                </a:solidFill>
              </a:rPr>
              <a:t> </a:t>
            </a:r>
            <a:r>
              <a:rPr lang="en-US" sz="2800" dirty="0" err="1" smtClean="0">
                <a:solidFill>
                  <a:srgbClr val="0000FF"/>
                </a:solidFill>
              </a:rPr>
              <a:t>dụng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thép</a:t>
            </a:r>
            <a:r>
              <a:rPr lang="en-US" sz="2800" dirty="0" smtClean="0">
                <a:solidFill>
                  <a:srgbClr val="0000FF"/>
                </a:solidFill>
              </a:rPr>
              <a:t> </a:t>
            </a:r>
            <a:r>
              <a:rPr lang="en-US" sz="2800" dirty="0" err="1" smtClean="0">
                <a:solidFill>
                  <a:srgbClr val="0000FF"/>
                </a:solidFill>
              </a:rPr>
              <a:t>loại</a:t>
            </a:r>
            <a:r>
              <a:rPr lang="en-US" sz="2800" dirty="0" smtClean="0">
                <a:solidFill>
                  <a:srgbClr val="0000FF"/>
                </a:solidFill>
              </a:rPr>
              <a:t> </a:t>
            </a:r>
            <a:r>
              <a:rPr lang="en-US" sz="2800" dirty="0" err="1" smtClean="0">
                <a:solidFill>
                  <a:srgbClr val="0000FF"/>
                </a:solidFill>
              </a:rPr>
              <a:t>thành</a:t>
            </a:r>
            <a:r>
              <a:rPr lang="en-US" sz="2800" dirty="0" smtClean="0">
                <a:solidFill>
                  <a:srgbClr val="0000FF"/>
                </a:solidFill>
              </a:rPr>
              <a:t> </a:t>
            </a:r>
            <a:r>
              <a:rPr lang="en-US" sz="2800" dirty="0" err="1" smtClean="0">
                <a:solidFill>
                  <a:srgbClr val="0000FF"/>
                </a:solidFill>
              </a:rPr>
              <a:t>trơn</a:t>
            </a:r>
            <a:r>
              <a:rPr lang="en-US" sz="2800" dirty="0" smtClean="0">
                <a:solidFill>
                  <a:srgbClr val="0000FF"/>
                </a:solidFill>
              </a:rPr>
              <a:t>/</a:t>
            </a:r>
            <a:r>
              <a:rPr lang="en-US" sz="2800" dirty="0" err="1" smtClean="0">
                <a:solidFill>
                  <a:srgbClr val="0000FF"/>
                </a:solidFill>
              </a:rPr>
              <a:t>nhẵn</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5 van </a:t>
            </a:r>
            <a:r>
              <a:rPr lang="en-US" sz="2800" dirty="0" err="1" smtClean="0">
                <a:solidFill>
                  <a:srgbClr val="0000FF"/>
                </a:solidFill>
              </a:rPr>
              <a:t>và</a:t>
            </a:r>
            <a:r>
              <a:rPr lang="en-US" sz="2800" dirty="0" smtClean="0">
                <a:solidFill>
                  <a:srgbClr val="0000FF"/>
                </a:solidFill>
              </a:rPr>
              <a:t> 2 co </a:t>
            </a:r>
            <a:r>
              <a:rPr lang="en-US" sz="2800" dirty="0" err="1" smtClean="0">
                <a:solidFill>
                  <a:srgbClr val="0000FF"/>
                </a:solidFill>
              </a:rPr>
              <a:t>vuông</a:t>
            </a:r>
            <a:r>
              <a:rPr lang="en-US" sz="2800" dirty="0" smtClean="0">
                <a:solidFill>
                  <a:srgbClr val="0000FF"/>
                </a:solidFill>
              </a:rPr>
              <a:t>.</a:t>
            </a:r>
          </a:p>
          <a:p>
            <a:pPr algn="just"/>
            <a:r>
              <a:rPr lang="en-US" sz="2800" dirty="0" err="1" smtClean="0">
                <a:solidFill>
                  <a:srgbClr val="0000FF"/>
                </a:solidFill>
              </a:rPr>
              <a:t>Xác</a:t>
            </a:r>
            <a:r>
              <a:rPr lang="en-US" sz="2800" dirty="0" smtClean="0">
                <a:solidFill>
                  <a:srgbClr val="0000FF"/>
                </a:solidFill>
              </a:rPr>
              <a:t> </a:t>
            </a:r>
            <a:r>
              <a:rPr lang="en-US" sz="2800" dirty="0" err="1" smtClean="0">
                <a:solidFill>
                  <a:srgbClr val="0000FF"/>
                </a:solidFill>
              </a:rPr>
              <a:t>định</a:t>
            </a:r>
            <a:r>
              <a:rPr lang="en-US" sz="2800" dirty="0" smtClean="0">
                <a:solidFill>
                  <a:srgbClr val="0000FF"/>
                </a:solidFill>
              </a:rPr>
              <a:t>: </a:t>
            </a:r>
            <a:r>
              <a:rPr lang="en-US" sz="2800" dirty="0" err="1" smtClean="0">
                <a:solidFill>
                  <a:srgbClr val="0000FF"/>
                </a:solidFill>
              </a:rPr>
              <a:t>chênh</a:t>
            </a:r>
            <a:r>
              <a:rPr lang="en-US" sz="2800" dirty="0" smtClean="0">
                <a:solidFill>
                  <a:srgbClr val="0000FF"/>
                </a:solidFill>
              </a:rPr>
              <a:t> </a:t>
            </a:r>
            <a:r>
              <a:rPr lang="en-US" sz="2800" dirty="0" err="1" smtClean="0">
                <a:solidFill>
                  <a:srgbClr val="0000FF"/>
                </a:solidFill>
              </a:rPr>
              <a:t>lệch</a:t>
            </a:r>
            <a:r>
              <a:rPr lang="en-US" sz="2800" dirty="0" smtClean="0">
                <a:solidFill>
                  <a:srgbClr val="0000FF"/>
                </a:solidFill>
              </a:rPr>
              <a:t> </a:t>
            </a:r>
            <a:r>
              <a:rPr lang="en-US" sz="2800" dirty="0" err="1" smtClean="0">
                <a:solidFill>
                  <a:srgbClr val="0000FF"/>
                </a:solidFill>
              </a:rPr>
              <a:t>mực</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giữa</a:t>
            </a:r>
            <a:r>
              <a:rPr lang="en-US" sz="2800" dirty="0" smtClean="0">
                <a:solidFill>
                  <a:srgbClr val="0000FF"/>
                </a:solidFill>
              </a:rPr>
              <a:t> </a:t>
            </a:r>
            <a:r>
              <a:rPr lang="en-US" sz="2800" dirty="0" err="1" smtClean="0">
                <a:solidFill>
                  <a:srgbClr val="0000FF"/>
                </a:solidFill>
              </a:rPr>
              <a:t>hai</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a:t>
            </a:r>
            <a:endParaRPr lang="en-US" sz="2800" dirty="0">
              <a:solidFill>
                <a:srgbClr val="0000FF"/>
              </a:solidFill>
            </a:endParaRPr>
          </a:p>
        </p:txBody>
      </p:sp>
    </p:spTree>
    <p:extLst>
      <p:ext uri="{BB962C8B-B14F-4D97-AF65-F5344CB8AC3E}">
        <p14:creationId xmlns:p14="http://schemas.microsoft.com/office/powerpoint/2010/main" val="3951885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447800"/>
            <a:ext cx="8153401" cy="3108543"/>
          </a:xfrm>
          <a:prstGeom prst="rect">
            <a:avLst/>
          </a:prstGeom>
          <a:noFill/>
        </p:spPr>
        <p:txBody>
          <a:bodyPr wrap="square" rtlCol="0">
            <a:spAutoFit/>
          </a:bodyPr>
          <a:lstStyle/>
          <a:p>
            <a:pPr algn="just"/>
            <a:r>
              <a:rPr lang="en-US" sz="2800" dirty="0" smtClean="0">
                <a:solidFill>
                  <a:srgbClr val="0000FF"/>
                </a:solidFill>
              </a:rPr>
              <a:t>Ex.: Water is transported from tank A (p</a:t>
            </a:r>
            <a:r>
              <a:rPr lang="en-US" sz="2800" baseline="-25000" dirty="0" smtClean="0">
                <a:solidFill>
                  <a:srgbClr val="0000FF"/>
                </a:solidFill>
              </a:rPr>
              <a:t>g</a:t>
            </a:r>
            <a:r>
              <a:rPr lang="en-US" sz="2800" dirty="0" smtClean="0">
                <a:solidFill>
                  <a:srgbClr val="0000FF"/>
                </a:solidFill>
              </a:rPr>
              <a:t> = </a:t>
            </a:r>
            <a:r>
              <a:rPr lang="en-US" sz="2800" dirty="0">
                <a:solidFill>
                  <a:srgbClr val="0000FF"/>
                </a:solidFill>
              </a:rPr>
              <a:t>30 </a:t>
            </a:r>
            <a:r>
              <a:rPr lang="en-US" sz="2800" dirty="0" smtClean="0">
                <a:solidFill>
                  <a:srgbClr val="0000FF"/>
                </a:solidFill>
              </a:rPr>
              <a:t>psi) to tank B (opened tank) at </a:t>
            </a:r>
            <a:r>
              <a:rPr lang="en-US" sz="2800" dirty="0">
                <a:solidFill>
                  <a:srgbClr val="0000FF"/>
                </a:solidFill>
              </a:rPr>
              <a:t>20 </a:t>
            </a:r>
            <a:r>
              <a:rPr lang="en-US" sz="2800" baseline="30000" dirty="0" err="1">
                <a:solidFill>
                  <a:srgbClr val="0000FF"/>
                </a:solidFill>
              </a:rPr>
              <a:t>o</a:t>
            </a:r>
            <a:r>
              <a:rPr lang="en-US" sz="2800" dirty="0" err="1">
                <a:solidFill>
                  <a:srgbClr val="0000FF"/>
                </a:solidFill>
              </a:rPr>
              <a:t>C</a:t>
            </a:r>
            <a:r>
              <a:rPr lang="en-US" sz="2800" dirty="0">
                <a:solidFill>
                  <a:srgbClr val="0000FF"/>
                </a:solidFill>
              </a:rPr>
              <a:t> </a:t>
            </a:r>
            <a:r>
              <a:rPr lang="en-US" sz="2800" dirty="0" smtClean="0">
                <a:solidFill>
                  <a:srgbClr val="0000FF"/>
                </a:solidFill>
              </a:rPr>
              <a:t>flows </a:t>
            </a:r>
            <a:r>
              <a:rPr lang="en-US" sz="2800" dirty="0">
                <a:solidFill>
                  <a:srgbClr val="0000FF"/>
                </a:solidFill>
              </a:rPr>
              <a:t>with flow </a:t>
            </a:r>
            <a:r>
              <a:rPr lang="en-US" sz="2800">
                <a:solidFill>
                  <a:srgbClr val="0000FF"/>
                </a:solidFill>
              </a:rPr>
              <a:t>rate </a:t>
            </a:r>
            <a:r>
              <a:rPr lang="en-US" sz="2800" smtClean="0">
                <a:solidFill>
                  <a:srgbClr val="0000FF"/>
                </a:solidFill>
              </a:rPr>
              <a:t>0.5 </a:t>
            </a:r>
            <a:r>
              <a:rPr lang="en-US" sz="2800" dirty="0">
                <a:solidFill>
                  <a:srgbClr val="0000FF"/>
                </a:solidFill>
              </a:rPr>
              <a:t>m</a:t>
            </a:r>
            <a:r>
              <a:rPr lang="en-US" sz="2800" baseline="30000" dirty="0">
                <a:solidFill>
                  <a:srgbClr val="0000FF"/>
                </a:solidFill>
              </a:rPr>
              <a:t>3</a:t>
            </a:r>
            <a:r>
              <a:rPr lang="en-US" sz="2800" dirty="0">
                <a:solidFill>
                  <a:srgbClr val="0000FF"/>
                </a:solidFill>
              </a:rPr>
              <a:t>/s </a:t>
            </a:r>
            <a:r>
              <a:rPr lang="en-US" sz="2800" dirty="0" smtClean="0">
                <a:solidFill>
                  <a:srgbClr val="0000FF"/>
                </a:solidFill>
              </a:rPr>
              <a:t>in the 300 mm diameter pipe. The steel and smooth pipes are used with the total length is 30 m. </a:t>
            </a:r>
            <a:r>
              <a:rPr lang="en-US" sz="2800" dirty="0">
                <a:solidFill>
                  <a:srgbClr val="0000FF"/>
                </a:solidFill>
              </a:rPr>
              <a:t>T</a:t>
            </a:r>
            <a:r>
              <a:rPr lang="en-US" sz="2800" dirty="0" smtClean="0">
                <a:solidFill>
                  <a:srgbClr val="0000FF"/>
                </a:solidFill>
              </a:rPr>
              <a:t>here are five valves and two 90 </a:t>
            </a:r>
            <a:r>
              <a:rPr lang="en-US" sz="2800" baseline="30000" dirty="0" smtClean="0">
                <a:solidFill>
                  <a:srgbClr val="0000FF"/>
                </a:solidFill>
              </a:rPr>
              <a:t>o</a:t>
            </a:r>
            <a:r>
              <a:rPr lang="en-US" sz="2800" dirty="0" smtClean="0">
                <a:solidFill>
                  <a:srgbClr val="0000FF"/>
                </a:solidFill>
              </a:rPr>
              <a:t> elbows on the pipe system. Determine a distance between two tank levels.</a:t>
            </a:r>
          </a:p>
          <a:p>
            <a:pPr algn="just"/>
            <a:r>
              <a:rPr lang="en-US" sz="2800" dirty="0" err="1" smtClean="0">
                <a:solidFill>
                  <a:srgbClr val="0000FF"/>
                </a:solidFill>
              </a:rPr>
              <a:t>Ans</a:t>
            </a:r>
            <a:r>
              <a:rPr lang="en-US" sz="2800" dirty="0" smtClean="0">
                <a:solidFill>
                  <a:srgbClr val="0000FF"/>
                </a:solidFill>
              </a:rPr>
              <a:t>: 46 m </a:t>
            </a:r>
            <a:endParaRPr lang="en-US" sz="2800" dirty="0">
              <a:solidFill>
                <a:srgbClr val="0000FF"/>
              </a:solidFill>
            </a:endParaRPr>
          </a:p>
        </p:txBody>
      </p:sp>
    </p:spTree>
    <p:extLst>
      <p:ext uri="{BB962C8B-B14F-4D97-AF65-F5344CB8AC3E}">
        <p14:creationId xmlns:p14="http://schemas.microsoft.com/office/powerpoint/2010/main" val="112932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4.1 Phương trình Bernoulli - bảo toàn năng lượng</a:t>
            </a:r>
            <a:endParaRPr lang="en-US" sz="2800" b="1" dirty="0" smtClean="0">
              <a:solidFill>
                <a:srgbClr val="0000FF"/>
              </a:solidFill>
              <a:latin typeface="Arial" pitchFamily="34" charset="0"/>
              <a:cs typeface="Arial" pitchFamily="34" charset="0"/>
            </a:endParaRPr>
          </a:p>
        </p:txBody>
      </p:sp>
      <p:sp>
        <p:nvSpPr>
          <p:cNvPr id="4" name="Rectangle 3"/>
          <p:cNvSpPr/>
          <p:nvPr/>
        </p:nvSpPr>
        <p:spPr>
          <a:xfrm>
            <a:off x="0" y="533400"/>
            <a:ext cx="9144000" cy="1938992"/>
          </a:xfrm>
          <a:prstGeom prst="rect">
            <a:avLst/>
          </a:prstGeom>
        </p:spPr>
        <p:txBody>
          <a:bodyPr wrap="square">
            <a:spAutoFit/>
          </a:bodyPr>
          <a:lstStyle/>
          <a:p>
            <a:pPr algn="just"/>
            <a:r>
              <a:rPr lang="vi-VN" sz="2400" dirty="0" smtClean="0"/>
              <a:t>Xét chuyển động của một phần tử lưu chất trong dòng chảy ổn định. Các lực chính tác dụng theo hướng s: áp suất, p (2 phía); trọng lực, W; bỏ qua lực ma sát. Áp dụng định luật II Newton theo hướng s trên một phần tử lưu chất chuyển động theo đường dòng ổn định:</a:t>
            </a:r>
            <a:endParaRPr lang="en-US" sz="2400" b="1" dirty="0">
              <a:solidFill>
                <a:srgbClr val="FF3399"/>
              </a:solidFill>
            </a:endParaRPr>
          </a:p>
        </p:txBody>
      </p:sp>
      <p:pic>
        <p:nvPicPr>
          <p:cNvPr id="144386" name="Picture 2"/>
          <p:cNvPicPr>
            <a:picLocks noChangeAspect="1" noChangeArrowheads="1"/>
          </p:cNvPicPr>
          <p:nvPr/>
        </p:nvPicPr>
        <p:blipFill>
          <a:blip r:embed="rId3" cstate="print"/>
          <a:srcRect/>
          <a:stretch>
            <a:fillRect/>
          </a:stretch>
        </p:blipFill>
        <p:spPr bwMode="auto">
          <a:xfrm>
            <a:off x="-26894" y="2449980"/>
            <a:ext cx="4073695" cy="4191000"/>
          </a:xfrm>
          <a:prstGeom prst="rect">
            <a:avLst/>
          </a:prstGeom>
          <a:noFill/>
          <a:ln w="9525">
            <a:noFill/>
            <a:miter lim="800000"/>
            <a:headEnd/>
            <a:tailEnd/>
          </a:ln>
        </p:spPr>
      </p:pic>
      <p:graphicFrame>
        <p:nvGraphicFramePr>
          <p:cNvPr id="144388" name="Object 4"/>
          <p:cNvGraphicFramePr>
            <a:graphicFrameLocks noChangeAspect="1"/>
          </p:cNvGraphicFramePr>
          <p:nvPr>
            <p:extLst>
              <p:ext uri="{D42A27DB-BD31-4B8C-83A1-F6EECF244321}">
                <p14:modId xmlns:p14="http://schemas.microsoft.com/office/powerpoint/2010/main" val="914505409"/>
              </p:ext>
            </p:extLst>
          </p:nvPr>
        </p:nvGraphicFramePr>
        <p:xfrm>
          <a:off x="3897313" y="2133600"/>
          <a:ext cx="5124450" cy="1419225"/>
        </p:xfrm>
        <a:graphic>
          <a:graphicData uri="http://schemas.openxmlformats.org/presentationml/2006/ole">
            <mc:AlternateContent xmlns:mc="http://schemas.openxmlformats.org/markup-compatibility/2006">
              <mc:Choice xmlns:v="urn:schemas-microsoft-com:vml" Requires="v">
                <p:oleObj spid="_x0000_s144498" name="Equation" r:id="rId4" imgW="2387600" imgH="660400" progId="Equation.3">
                  <p:embed/>
                </p:oleObj>
              </mc:Choice>
              <mc:Fallback>
                <p:oleObj name="Equation" r:id="rId4" imgW="2387600" imgH="660400" progId="Equation.3">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7313" y="2133600"/>
                        <a:ext cx="5124450"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3886200" y="3429000"/>
            <a:ext cx="5257800" cy="1508105"/>
          </a:xfrm>
          <a:prstGeom prst="rect">
            <a:avLst/>
          </a:prstGeom>
        </p:spPr>
        <p:txBody>
          <a:bodyPr wrap="square">
            <a:spAutoFit/>
          </a:bodyPr>
          <a:lstStyle/>
          <a:p>
            <a:pPr algn="just"/>
            <a:r>
              <a:rPr lang="vi-VN" sz="2000" dirty="0" smtClean="0"/>
              <a:t> với </a:t>
            </a:r>
            <a:r>
              <a:rPr lang="vi-VN" sz="2000" dirty="0" smtClean="0">
                <a:sym typeface="Symbol"/>
              </a:rPr>
              <a:t>: góc giữa pháp tuyến đường dòng với trục</a:t>
            </a:r>
            <a:r>
              <a:rPr lang="vi-VN" sz="2000" dirty="0" smtClean="0"/>
              <a:t> thẳng đứng z, m </a:t>
            </a:r>
            <a:r>
              <a:rPr lang="vi-VN" sz="2400" dirty="0" smtClean="0"/>
              <a:t>= </a:t>
            </a:r>
            <a:r>
              <a:rPr lang="el-GR" sz="2400" dirty="0" smtClean="0">
                <a:latin typeface="Times New Roman"/>
                <a:cs typeface="Times New Roman"/>
              </a:rPr>
              <a:t>ρ</a:t>
            </a:r>
            <a:r>
              <a:rPr lang="vi-VN" sz="2400" dirty="0" smtClean="0">
                <a:latin typeface="Times New Roman"/>
                <a:cs typeface="Times New Roman"/>
              </a:rPr>
              <a:t>V = </a:t>
            </a:r>
            <a:r>
              <a:rPr lang="el-GR" sz="2400" dirty="0" smtClean="0">
                <a:latin typeface="Times New Roman"/>
                <a:cs typeface="Times New Roman"/>
              </a:rPr>
              <a:t>ρ</a:t>
            </a:r>
            <a:r>
              <a:rPr lang="vi-VN" sz="2400" dirty="0" smtClean="0">
                <a:latin typeface="Times New Roman"/>
                <a:cs typeface="Times New Roman"/>
              </a:rPr>
              <a:t>dAds</a:t>
            </a:r>
            <a:r>
              <a:rPr lang="vi-VN" sz="2000" dirty="0" smtClean="0">
                <a:latin typeface="Times New Roman"/>
                <a:cs typeface="Times New Roman"/>
              </a:rPr>
              <a:t>, </a:t>
            </a:r>
            <a:br>
              <a:rPr lang="vi-VN" sz="2000" dirty="0" smtClean="0">
                <a:latin typeface="Times New Roman"/>
                <a:cs typeface="Times New Roman"/>
              </a:rPr>
            </a:br>
            <a:r>
              <a:rPr lang="vi-VN" sz="2400" dirty="0" smtClean="0">
                <a:latin typeface="Times New Roman"/>
                <a:cs typeface="Times New Roman"/>
              </a:rPr>
              <a:t>W = mg </a:t>
            </a:r>
            <a:r>
              <a:rPr lang="vi-VN" sz="2000" dirty="0" smtClean="0">
                <a:latin typeface="Times New Roman"/>
                <a:cs typeface="Times New Roman"/>
              </a:rPr>
              <a:t>= </a:t>
            </a:r>
            <a:r>
              <a:rPr lang="el-GR" sz="2400" dirty="0" smtClean="0">
                <a:latin typeface="Times New Roman"/>
                <a:cs typeface="Times New Roman"/>
              </a:rPr>
              <a:t>ρ</a:t>
            </a:r>
            <a:r>
              <a:rPr lang="vi-VN" sz="2400" dirty="0" smtClean="0">
                <a:latin typeface="Times New Roman"/>
                <a:cs typeface="Times New Roman"/>
              </a:rPr>
              <a:t>gdAds: </a:t>
            </a:r>
            <a:r>
              <a:rPr lang="vi-VN" sz="2000" dirty="0" smtClean="0">
                <a:cs typeface="Times New Roman"/>
              </a:rPr>
              <a:t>trọng lực của phần tử lưu chất và </a:t>
            </a:r>
            <a:r>
              <a:rPr lang="vi-VN" sz="2400" dirty="0" smtClean="0">
                <a:latin typeface="+mj-lt"/>
                <a:cs typeface="Times New Roman"/>
              </a:rPr>
              <a:t>sin</a:t>
            </a:r>
            <a:r>
              <a:rPr lang="vi-VN" sz="2400" dirty="0" smtClean="0">
                <a:latin typeface="+mj-lt"/>
                <a:cs typeface="Times New Roman"/>
                <a:sym typeface="Symbol"/>
              </a:rPr>
              <a:t> = dz/ds.</a:t>
            </a:r>
            <a:endParaRPr lang="en-US" sz="2400" dirty="0">
              <a:latin typeface="+mj-lt"/>
            </a:endParaRPr>
          </a:p>
        </p:txBody>
      </p:sp>
      <p:graphicFrame>
        <p:nvGraphicFramePr>
          <p:cNvPr id="144389" name="Object 5"/>
          <p:cNvGraphicFramePr>
            <a:graphicFrameLocks noChangeAspect="1"/>
          </p:cNvGraphicFramePr>
          <p:nvPr>
            <p:extLst>
              <p:ext uri="{D42A27DB-BD31-4B8C-83A1-F6EECF244321}">
                <p14:modId xmlns:p14="http://schemas.microsoft.com/office/powerpoint/2010/main" val="330632822"/>
              </p:ext>
            </p:extLst>
          </p:nvPr>
        </p:nvGraphicFramePr>
        <p:xfrm>
          <a:off x="4059238" y="4800600"/>
          <a:ext cx="4910137" cy="1371600"/>
        </p:xfrm>
        <a:graphic>
          <a:graphicData uri="http://schemas.openxmlformats.org/presentationml/2006/ole">
            <mc:AlternateContent xmlns:mc="http://schemas.openxmlformats.org/markup-compatibility/2006">
              <mc:Choice xmlns:v="urn:schemas-microsoft-com:vml" Requires="v">
                <p:oleObj spid="_x0000_s144499" name="Equation" r:id="rId6" imgW="2273300" imgH="635000" progId="Equation.3">
                  <p:embed/>
                </p:oleObj>
              </mc:Choice>
              <mc:Fallback>
                <p:oleObj name="Equation" r:id="rId6" imgW="2273300" imgH="635000" progId="Equation.3">
                  <p:embed/>
                  <p:pic>
                    <p:nvPicPr>
                      <p:cNvPr id="0"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9238" y="4800600"/>
                        <a:ext cx="49101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
          <p:cNvGrpSpPr/>
          <p:nvPr/>
        </p:nvGrpSpPr>
        <p:grpSpPr>
          <a:xfrm>
            <a:off x="0" y="1267690"/>
            <a:ext cx="4609125" cy="3810000"/>
            <a:chOff x="0" y="1447800"/>
            <a:chExt cx="4609125" cy="3810000"/>
          </a:xfrm>
        </p:grpSpPr>
        <p:grpSp>
          <p:nvGrpSpPr>
            <p:cNvPr id="4" name="Group 10"/>
            <p:cNvGrpSpPr/>
            <p:nvPr/>
          </p:nvGrpSpPr>
          <p:grpSpPr>
            <a:xfrm>
              <a:off x="0" y="1447800"/>
              <a:ext cx="4609125" cy="3810000"/>
              <a:chOff x="0" y="1447800"/>
              <a:chExt cx="4609125" cy="3810000"/>
            </a:xfrm>
          </p:grpSpPr>
          <p:pic>
            <p:nvPicPr>
              <p:cNvPr id="8" name="Picture 7" descr="IMG_4416.JPG"/>
              <p:cNvPicPr>
                <a:picLocks noChangeAspect="1"/>
              </p:cNvPicPr>
              <p:nvPr/>
            </p:nvPicPr>
            <p:blipFill>
              <a:blip r:embed="rId3" cstate="print"/>
              <a:stretch>
                <a:fillRect/>
              </a:stretch>
            </p:blipFill>
            <p:spPr>
              <a:xfrm>
                <a:off x="0" y="1447800"/>
                <a:ext cx="4609125" cy="3810000"/>
              </a:xfrm>
              <a:prstGeom prst="rect">
                <a:avLst/>
              </a:prstGeom>
            </p:spPr>
          </p:pic>
          <p:sp>
            <p:nvSpPr>
              <p:cNvPr id="10" name="Rectangle 9"/>
              <p:cNvSpPr/>
              <p:nvPr/>
            </p:nvSpPr>
            <p:spPr>
              <a:xfrm>
                <a:off x="4038600" y="32766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lowchart: Collate 11"/>
            <p:cNvSpPr/>
            <p:nvPr/>
          </p:nvSpPr>
          <p:spPr>
            <a:xfrm>
              <a:off x="3726870" y="3207325"/>
              <a:ext cx="152400" cy="228600"/>
            </a:xfrm>
            <a:prstGeom prst="flowChartCol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a:solidFill>
                    <a:schemeClr val="bg1"/>
                  </a:solidFill>
                </a:ln>
                <a:solidFill>
                  <a:schemeClr val="bg1"/>
                </a:solidFill>
              </a:endParaRPr>
            </a:p>
          </p:txBody>
        </p:sp>
      </p:grpSp>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1661" name="Equation" r:id="rId4" imgW="391303" imgH="739129" progId="Equation.3">
                  <p:embed/>
                </p:oleObj>
              </mc:Choice>
              <mc:Fallback>
                <p:oleObj name="Equation" r:id="rId4" imgW="391303" imgH="739129"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976745"/>
            <a:ext cx="3970959" cy="461665"/>
          </a:xfrm>
          <a:prstGeom prst="rect">
            <a:avLst/>
          </a:prstGeom>
        </p:spPr>
        <p:txBody>
          <a:bodyPr wrap="none">
            <a:spAutoFit/>
          </a:bodyPr>
          <a:lstStyle/>
          <a:p>
            <a:r>
              <a:rPr lang="vi-VN" sz="2400" b="1" dirty="0" smtClean="0">
                <a:solidFill>
                  <a:srgbClr val="FF3399"/>
                </a:solidFill>
                <a:sym typeface="Wingdings"/>
              </a:rPr>
              <a:t>Tính ống xi-phon </a:t>
            </a:r>
            <a:r>
              <a:rPr lang="vi-VN" sz="2400" dirty="0" smtClean="0">
                <a:sym typeface="Wingdings"/>
              </a:rPr>
              <a:t>(siphon)</a:t>
            </a:r>
            <a:endParaRPr lang="en-US" sz="2400" dirty="0"/>
          </a:p>
        </p:txBody>
      </p:sp>
      <p:sp>
        <p:nvSpPr>
          <p:cNvPr id="9" name="Rectangle 8"/>
          <p:cNvSpPr/>
          <p:nvPr/>
        </p:nvSpPr>
        <p:spPr>
          <a:xfrm>
            <a:off x="4495800" y="990600"/>
            <a:ext cx="4648200" cy="2800767"/>
          </a:xfrm>
          <a:prstGeom prst="rect">
            <a:avLst/>
          </a:prstGeom>
        </p:spPr>
        <p:txBody>
          <a:bodyPr wrap="square">
            <a:spAutoFit/>
          </a:bodyPr>
          <a:lstStyle/>
          <a:p>
            <a:pPr algn="just"/>
            <a:r>
              <a:rPr lang="vi-VN" sz="2200" dirty="0" smtClean="0"/>
              <a:t>Nguyên tắc: các ống dẫn chất lỏng mà trong đó có hai tiết diện tạo thành chân không và </a:t>
            </a:r>
            <a:r>
              <a:rPr lang="vi-VN" sz="2200" dirty="0" smtClean="0">
                <a:latin typeface="+mj-lt"/>
                <a:sym typeface="Wingdings"/>
              </a:rPr>
              <a:t>p</a:t>
            </a:r>
            <a:r>
              <a:rPr lang="vi-VN" sz="2200" baseline="-25000" dirty="0" smtClean="0">
                <a:latin typeface="+mj-lt"/>
                <a:sym typeface="Wingdings"/>
              </a:rPr>
              <a:t>vac,A-A</a:t>
            </a:r>
            <a:r>
              <a:rPr lang="vi-VN" sz="2200" dirty="0" smtClean="0">
                <a:latin typeface="+mj-lt"/>
                <a:sym typeface="Wingdings"/>
              </a:rPr>
              <a:t> </a:t>
            </a:r>
            <a:r>
              <a:rPr lang="vi-VN" sz="2200" dirty="0" smtClean="0">
                <a:latin typeface="+mj-lt"/>
                <a:sym typeface="Symbol"/>
              </a:rPr>
              <a:t> </a:t>
            </a:r>
            <a:br>
              <a:rPr lang="vi-VN" sz="2200" dirty="0" smtClean="0">
                <a:latin typeface="+mj-lt"/>
                <a:sym typeface="Symbol"/>
              </a:rPr>
            </a:br>
            <a:r>
              <a:rPr lang="vi-VN" sz="2200" dirty="0" smtClean="0">
                <a:latin typeface="+mj-lt"/>
                <a:sym typeface="Symbol"/>
              </a:rPr>
              <a:t>7 mH</a:t>
            </a:r>
            <a:r>
              <a:rPr lang="vi-VN" sz="2200" baseline="-25000" dirty="0" smtClean="0">
                <a:latin typeface="+mj-lt"/>
                <a:sym typeface="Symbol"/>
              </a:rPr>
              <a:t>2</a:t>
            </a:r>
            <a:r>
              <a:rPr lang="vi-VN" sz="2200" dirty="0" smtClean="0">
                <a:latin typeface="+mj-lt"/>
                <a:sym typeface="Symbol"/>
              </a:rPr>
              <a:t>O. </a:t>
            </a:r>
            <a:r>
              <a:rPr lang="vi-VN" sz="2200" b="1" dirty="0" smtClean="0">
                <a:solidFill>
                  <a:srgbClr val="009900"/>
                </a:solidFill>
                <a:sym typeface="Wingdings"/>
              </a:rPr>
              <a:t>Tính toán: lưu lượng dòng chảy và </a:t>
            </a:r>
            <a:r>
              <a:rPr lang="vi-VN" sz="2200" b="1" dirty="0" smtClean="0">
                <a:solidFill>
                  <a:srgbClr val="009900"/>
                </a:solidFill>
                <a:latin typeface="+mj-lt"/>
                <a:sym typeface="Wingdings"/>
              </a:rPr>
              <a:t>p</a:t>
            </a:r>
            <a:r>
              <a:rPr lang="vi-VN" sz="2200" b="1" baseline="-25000" dirty="0" smtClean="0">
                <a:solidFill>
                  <a:srgbClr val="009900"/>
                </a:solidFill>
                <a:latin typeface="+mj-lt"/>
                <a:sym typeface="Wingdings"/>
              </a:rPr>
              <a:t>vac</a:t>
            </a:r>
            <a:r>
              <a:rPr lang="vi-VN" sz="2200" b="1" dirty="0" smtClean="0">
                <a:solidFill>
                  <a:srgbClr val="009900"/>
                </a:solidFill>
                <a:sym typeface="Wingdings"/>
              </a:rPr>
              <a:t> </a:t>
            </a:r>
          </a:p>
          <a:p>
            <a:pPr algn="just">
              <a:buFont typeface="Wingdings" pitchFamily="2" charset="2"/>
              <a:buChar char="v"/>
            </a:pPr>
            <a:r>
              <a:rPr lang="vi-VN" sz="2200" dirty="0" smtClean="0">
                <a:sym typeface="Wingdings"/>
              </a:rPr>
              <a:t>PT Bernoulli cho hai tiết diện 1-1 và 2-2 với </a:t>
            </a:r>
            <a:r>
              <a:rPr lang="vi-VN" sz="2200" dirty="0" smtClean="0">
                <a:latin typeface="+mj-lt"/>
                <a:sym typeface="Wingdings"/>
              </a:rPr>
              <a:t>z</a:t>
            </a:r>
            <a:r>
              <a:rPr lang="vi-VN" sz="2200" baseline="-25000" dirty="0" smtClean="0">
                <a:latin typeface="+mj-lt"/>
                <a:sym typeface="Wingdings"/>
              </a:rPr>
              <a:t>1 </a:t>
            </a:r>
            <a:r>
              <a:rPr lang="vi-VN" sz="2200" dirty="0" smtClean="0">
                <a:latin typeface="+mj-lt"/>
                <a:sym typeface="Wingdings"/>
              </a:rPr>
              <a:t>= H, z</a:t>
            </a:r>
            <a:r>
              <a:rPr lang="vi-VN" sz="2200" baseline="-25000" dirty="0" smtClean="0">
                <a:latin typeface="+mj-lt"/>
                <a:sym typeface="Wingdings"/>
              </a:rPr>
              <a:t>2 </a:t>
            </a:r>
            <a:r>
              <a:rPr lang="vi-VN" sz="2200" dirty="0" smtClean="0">
                <a:latin typeface="+mj-lt"/>
                <a:sym typeface="Wingdings"/>
              </a:rPr>
              <a:t>= 0, p</a:t>
            </a:r>
            <a:r>
              <a:rPr lang="vi-VN" sz="2200" baseline="-25000" dirty="0" smtClean="0">
                <a:latin typeface="+mj-lt"/>
                <a:sym typeface="Wingdings"/>
              </a:rPr>
              <a:t>1 </a:t>
            </a:r>
            <a:r>
              <a:rPr lang="vi-VN" sz="2200" dirty="0" smtClean="0">
                <a:latin typeface="+mj-lt"/>
                <a:sym typeface="Wingdings"/>
              </a:rPr>
              <a:t>= p</a:t>
            </a:r>
            <a:r>
              <a:rPr lang="vi-VN" sz="2200" baseline="-25000" dirty="0" smtClean="0">
                <a:latin typeface="+mj-lt"/>
                <a:sym typeface="Wingdings"/>
              </a:rPr>
              <a:t>2 </a:t>
            </a:r>
            <a:r>
              <a:rPr lang="vi-VN" sz="2200" dirty="0" smtClean="0">
                <a:latin typeface="+mj-lt"/>
                <a:sym typeface="Wingdings"/>
              </a:rPr>
              <a:t>=</a:t>
            </a:r>
            <a:r>
              <a:rPr lang="en-US" sz="2200" dirty="0" smtClean="0">
                <a:latin typeface="+mj-lt"/>
                <a:sym typeface="Wingdings"/>
              </a:rPr>
              <a:t> </a:t>
            </a:r>
            <a:r>
              <a:rPr lang="en-US" sz="2200" dirty="0" smtClean="0">
                <a:latin typeface="Times New Roman" pitchFamily="18" charset="0"/>
                <a:cs typeface="Times New Roman" pitchFamily="18" charset="0"/>
                <a:sym typeface="Wingdings"/>
              </a:rPr>
              <a:t>p</a:t>
            </a:r>
            <a:r>
              <a:rPr lang="en-US" sz="2200" baseline="-25000" dirty="0" smtClean="0">
                <a:latin typeface="Times New Roman" pitchFamily="18" charset="0"/>
                <a:cs typeface="Times New Roman" pitchFamily="18" charset="0"/>
                <a:sym typeface="Wingdings"/>
              </a:rPr>
              <a:t>a</a:t>
            </a:r>
            <a:r>
              <a:rPr lang="vi-VN" sz="2200" dirty="0" smtClean="0">
                <a:latin typeface="+mj-lt"/>
                <a:sym typeface="Wingdings"/>
              </a:rPr>
              <a:t>, </a:t>
            </a:r>
            <a:br>
              <a:rPr lang="vi-VN" sz="2200" dirty="0" smtClean="0">
                <a:latin typeface="+mj-lt"/>
                <a:sym typeface="Wingdings"/>
              </a:rPr>
            </a:br>
            <a:r>
              <a:rPr lang="vi-VN" sz="2200" dirty="0" smtClean="0">
                <a:latin typeface="+mj-lt"/>
                <a:sym typeface="Wingdings"/>
              </a:rPr>
              <a:t>v</a:t>
            </a:r>
            <a:r>
              <a:rPr lang="vi-VN" sz="2200" baseline="-25000" dirty="0" smtClean="0">
                <a:latin typeface="+mj-lt"/>
                <a:sym typeface="Wingdings"/>
              </a:rPr>
              <a:t>1 </a:t>
            </a:r>
            <a:r>
              <a:rPr lang="vi-VN" sz="2200" dirty="0" smtClean="0">
                <a:latin typeface="+mj-lt"/>
                <a:sym typeface="Wingdings"/>
              </a:rPr>
              <a:t>= v</a:t>
            </a:r>
            <a:r>
              <a:rPr lang="vi-VN" sz="2200" baseline="-25000" dirty="0" smtClean="0">
                <a:latin typeface="+mj-lt"/>
                <a:sym typeface="Wingdings"/>
              </a:rPr>
              <a:t>2 </a:t>
            </a:r>
            <a:r>
              <a:rPr lang="vi-VN" sz="2200" dirty="0" smtClean="0">
                <a:latin typeface="+mj-lt"/>
                <a:sym typeface="Wingdings"/>
              </a:rPr>
              <a:t>= 0, l = l</a:t>
            </a:r>
            <a:r>
              <a:rPr lang="vi-VN" sz="2200" baseline="-25000" dirty="0" smtClean="0">
                <a:latin typeface="+mj-lt"/>
                <a:sym typeface="Wingdings"/>
              </a:rPr>
              <a:t>1</a:t>
            </a:r>
            <a:r>
              <a:rPr lang="vi-VN" sz="2200" dirty="0" smtClean="0">
                <a:latin typeface="+mj-lt"/>
                <a:sym typeface="Wingdings"/>
              </a:rPr>
              <a:t>+l</a:t>
            </a:r>
            <a:r>
              <a:rPr lang="vi-VN" sz="2200" baseline="-25000" dirty="0" smtClean="0">
                <a:latin typeface="+mj-lt"/>
                <a:sym typeface="Wingdings"/>
              </a:rPr>
              <a:t>2</a:t>
            </a:r>
            <a:r>
              <a:rPr lang="vi-VN" sz="2200" dirty="0" smtClean="0">
                <a:latin typeface="+mj-lt"/>
                <a:sym typeface="Wingdings"/>
              </a:rPr>
              <a:t>+l</a:t>
            </a:r>
            <a:r>
              <a:rPr lang="vi-VN" sz="2200" baseline="-25000" dirty="0" smtClean="0">
                <a:latin typeface="+mj-lt"/>
                <a:sym typeface="Wingdings"/>
              </a:rPr>
              <a:t>3</a:t>
            </a:r>
            <a:endParaRPr lang="en-US" sz="2200" baseline="-25000" dirty="0">
              <a:latin typeface="+mj-lt"/>
            </a:endParaRPr>
          </a:p>
        </p:txBody>
      </p:sp>
      <p:graphicFrame>
        <p:nvGraphicFramePr>
          <p:cNvPr id="190467" name="Object 3"/>
          <p:cNvGraphicFramePr>
            <a:graphicFrameLocks noChangeAspect="1"/>
          </p:cNvGraphicFramePr>
          <p:nvPr>
            <p:extLst>
              <p:ext uri="{D42A27DB-BD31-4B8C-83A1-F6EECF244321}">
                <p14:modId xmlns:p14="http://schemas.microsoft.com/office/powerpoint/2010/main" val="4075428891"/>
              </p:ext>
            </p:extLst>
          </p:nvPr>
        </p:nvGraphicFramePr>
        <p:xfrm>
          <a:off x="5180013" y="3733800"/>
          <a:ext cx="2897187" cy="942975"/>
        </p:xfrm>
        <a:graphic>
          <a:graphicData uri="http://schemas.openxmlformats.org/presentationml/2006/ole">
            <mc:AlternateContent xmlns:mc="http://schemas.openxmlformats.org/markup-compatibility/2006">
              <mc:Choice xmlns:v="urn:schemas-microsoft-com:vml" Requires="v">
                <p:oleObj spid="_x0000_s191662" name="Equation" r:id="rId6" imgW="1485900" imgH="482600" progId="Equation.3">
                  <p:embed/>
                </p:oleObj>
              </mc:Choice>
              <mc:Fallback>
                <p:oleObj name="Equation" r:id="rId6" imgW="1485900" imgH="482600" progId="Equation.3">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0013" y="3733800"/>
                        <a:ext cx="2897187"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0" y="4953000"/>
            <a:ext cx="4384534" cy="400110"/>
          </a:xfrm>
          <a:prstGeom prst="rect">
            <a:avLst/>
          </a:prstGeom>
        </p:spPr>
        <p:txBody>
          <a:bodyPr wrap="none">
            <a:spAutoFit/>
          </a:bodyPr>
          <a:lstStyle/>
          <a:p>
            <a:r>
              <a:rPr lang="vi-VN" sz="2000" b="1" dirty="0" smtClean="0">
                <a:solidFill>
                  <a:srgbClr val="0070C0"/>
                </a:solidFill>
              </a:rPr>
              <a:t>Hình: Sơ đồ nguyên lí ống xi-phon</a:t>
            </a:r>
            <a:endParaRPr lang="en-US" sz="2000" b="1" dirty="0">
              <a:solidFill>
                <a:srgbClr val="0070C0"/>
              </a:solidFill>
            </a:endParaRPr>
          </a:p>
        </p:txBody>
      </p:sp>
      <p:sp>
        <p:nvSpPr>
          <p:cNvPr id="16" name="Rectangle 15"/>
          <p:cNvSpPr/>
          <p:nvPr/>
        </p:nvSpPr>
        <p:spPr>
          <a:xfrm>
            <a:off x="4566476" y="4572000"/>
            <a:ext cx="4729924" cy="769441"/>
          </a:xfrm>
          <a:prstGeom prst="rect">
            <a:avLst/>
          </a:prstGeom>
        </p:spPr>
        <p:txBody>
          <a:bodyPr wrap="square">
            <a:spAutoFit/>
          </a:bodyPr>
          <a:lstStyle/>
          <a:p>
            <a:r>
              <a:rPr lang="vi-VN" sz="2200" dirty="0" smtClean="0">
                <a:sym typeface="Wingdings" pitchFamily="2" charset="2"/>
              </a:rPr>
              <a:t> Vận tốc chảy của chất lỏng trong ống xi-phon, </a:t>
            </a:r>
            <a:r>
              <a:rPr lang="en-US" sz="2200" dirty="0" smtClean="0">
                <a:latin typeface="VNI-Diudang" pitchFamily="2" charset="0"/>
                <a:sym typeface="Wingdings" pitchFamily="2" charset="2"/>
              </a:rPr>
              <a:t>v</a:t>
            </a:r>
            <a:r>
              <a:rPr lang="vi-VN" sz="2200" dirty="0" smtClean="0">
                <a:sym typeface="Wingdings" pitchFamily="2" charset="2"/>
              </a:rPr>
              <a:t> </a:t>
            </a:r>
            <a:endParaRPr lang="en-US" sz="2200" dirty="0">
              <a:latin typeface="VNI-Diudang" pitchFamily="2" charset="0"/>
            </a:endParaRPr>
          </a:p>
        </p:txBody>
      </p:sp>
      <p:sp>
        <p:nvSpPr>
          <p:cNvPr id="17" name="Rectangle 16"/>
          <p:cNvSpPr/>
          <p:nvPr/>
        </p:nvSpPr>
        <p:spPr>
          <a:xfrm>
            <a:off x="0" y="5334000"/>
            <a:ext cx="9144000" cy="830997"/>
          </a:xfrm>
          <a:prstGeom prst="rect">
            <a:avLst/>
          </a:prstGeom>
        </p:spPr>
        <p:txBody>
          <a:bodyPr wrap="square">
            <a:spAutoFit/>
          </a:bodyPr>
          <a:lstStyle/>
          <a:p>
            <a:pPr algn="just">
              <a:buFont typeface="Wingdings" pitchFamily="2" charset="2"/>
              <a:buChar char="v"/>
            </a:pPr>
            <a:r>
              <a:rPr lang="vi-VN" sz="2200" dirty="0" smtClean="0">
                <a:sym typeface="Wingdings"/>
              </a:rPr>
              <a:t>PT Bernoulli cho hai tiết diện 1-1 và A-A </a:t>
            </a:r>
            <a:r>
              <a:rPr lang="vi-VN" sz="2400" dirty="0" smtClean="0">
                <a:sym typeface="Wingdings"/>
              </a:rPr>
              <a:t>với </a:t>
            </a:r>
            <a:r>
              <a:rPr lang="vi-VN" sz="2400" dirty="0" smtClean="0">
                <a:latin typeface="+mj-lt"/>
                <a:sym typeface="Wingdings"/>
              </a:rPr>
              <a:t>z</a:t>
            </a:r>
            <a:r>
              <a:rPr lang="vi-VN" sz="2400" baseline="-25000" dirty="0" smtClean="0">
                <a:latin typeface="+mj-lt"/>
                <a:sym typeface="Wingdings"/>
              </a:rPr>
              <a:t>1 </a:t>
            </a:r>
            <a:r>
              <a:rPr lang="vi-VN" sz="2400" dirty="0" smtClean="0">
                <a:latin typeface="+mj-lt"/>
                <a:sym typeface="Wingdings"/>
              </a:rPr>
              <a:t>= 0, z</a:t>
            </a:r>
            <a:r>
              <a:rPr lang="vi-VN" sz="2400" baseline="-25000" dirty="0" smtClean="0">
                <a:latin typeface="+mj-lt"/>
                <a:sym typeface="Wingdings"/>
              </a:rPr>
              <a:t>2 </a:t>
            </a:r>
            <a:r>
              <a:rPr lang="vi-VN" sz="2400" dirty="0" smtClean="0">
                <a:latin typeface="+mj-lt"/>
                <a:sym typeface="Wingdings"/>
              </a:rPr>
              <a:t>= h, p</a:t>
            </a:r>
            <a:r>
              <a:rPr lang="vi-VN" sz="2400" baseline="-25000" dirty="0" smtClean="0">
                <a:latin typeface="+mj-lt"/>
                <a:sym typeface="Wingdings"/>
              </a:rPr>
              <a:t>1 </a:t>
            </a:r>
            <a:r>
              <a:rPr lang="vi-VN" sz="2400" dirty="0" smtClean="0">
                <a:latin typeface="+mj-lt"/>
                <a:sym typeface="Wingdings"/>
              </a:rPr>
              <a:t>= </a:t>
            </a:r>
            <a:r>
              <a:rPr lang="en-US" sz="2400" dirty="0">
                <a:latin typeface="Times New Roman" pitchFamily="18" charset="0"/>
                <a:cs typeface="Times New Roman" pitchFamily="18" charset="0"/>
                <a:sym typeface="Wingdings"/>
              </a:rPr>
              <a:t>p</a:t>
            </a:r>
            <a:r>
              <a:rPr lang="en-US" sz="2400" baseline="-25000" dirty="0">
                <a:latin typeface="Times New Roman" pitchFamily="18" charset="0"/>
                <a:cs typeface="Times New Roman" pitchFamily="18" charset="0"/>
                <a:sym typeface="Wingdings"/>
              </a:rPr>
              <a:t>a</a:t>
            </a:r>
            <a:r>
              <a:rPr lang="vi-VN" sz="2400" dirty="0" smtClean="0">
                <a:latin typeface="+mj-lt"/>
                <a:sym typeface="Wingdings"/>
              </a:rPr>
              <a:t>,</a:t>
            </a:r>
            <a:br>
              <a:rPr lang="vi-VN" sz="2400" dirty="0" smtClean="0">
                <a:latin typeface="+mj-lt"/>
                <a:sym typeface="Wingdings"/>
              </a:rPr>
            </a:br>
            <a:r>
              <a:rPr lang="vi-VN" sz="2400" dirty="0" smtClean="0">
                <a:latin typeface="+mj-lt"/>
                <a:sym typeface="Wingdings"/>
              </a:rPr>
              <a:t>   </a:t>
            </a:r>
            <a:r>
              <a:rPr lang="en-US" sz="2400" dirty="0" smtClean="0">
                <a:latin typeface="Times New Roman" pitchFamily="18" charset="0"/>
                <a:cs typeface="Times New Roman" pitchFamily="18" charset="0"/>
                <a:sym typeface="Wingdings"/>
              </a:rPr>
              <a:t>(</a:t>
            </a:r>
            <a:r>
              <a:rPr lang="vi-VN" sz="2400" dirty="0" smtClean="0">
                <a:latin typeface="Times New Roman" pitchFamily="18" charset="0"/>
                <a:cs typeface="Times New Roman" pitchFamily="18" charset="0"/>
                <a:sym typeface="Wingdings"/>
              </a:rPr>
              <a:t>p</a:t>
            </a:r>
            <a:r>
              <a:rPr lang="vi-VN" sz="2400" baseline="-25000" dirty="0" smtClean="0">
                <a:latin typeface="Times New Roman" pitchFamily="18" charset="0"/>
                <a:cs typeface="Times New Roman" pitchFamily="18" charset="0"/>
                <a:sym typeface="Wingdings"/>
              </a:rPr>
              <a:t>2</a:t>
            </a:r>
            <a:r>
              <a:rPr lang="en-US" sz="2400" dirty="0" smtClean="0">
                <a:latin typeface="Times New Roman" pitchFamily="18" charset="0"/>
                <a:cs typeface="Times New Roman" pitchFamily="18" charset="0"/>
                <a:sym typeface="Wingdings"/>
              </a:rPr>
              <a:t>)</a:t>
            </a:r>
            <a:r>
              <a:rPr lang="en-US" sz="2400" baseline="-25000" dirty="0" smtClean="0">
                <a:latin typeface="Times New Roman" pitchFamily="18" charset="0"/>
                <a:cs typeface="Times New Roman" pitchFamily="18" charset="0"/>
                <a:sym typeface="Wingdings"/>
              </a:rPr>
              <a:t>e</a:t>
            </a:r>
            <a:r>
              <a:rPr lang="en-US" sz="2400" dirty="0" smtClean="0">
                <a:latin typeface="Times New Roman" pitchFamily="18" charset="0"/>
                <a:cs typeface="Times New Roman" pitchFamily="18" charset="0"/>
                <a:sym typeface="Wingdings"/>
              </a:rPr>
              <a:t>/</a:t>
            </a:r>
            <a:r>
              <a:rPr lang="el-GR" sz="2400" dirty="0" smtClean="0">
                <a:latin typeface="Times New Roman" pitchFamily="18" charset="0"/>
                <a:cs typeface="Times New Roman" pitchFamily="18" charset="0"/>
                <a:sym typeface="Wingdings"/>
              </a:rPr>
              <a:t>ρ</a:t>
            </a:r>
            <a:r>
              <a:rPr lang="vi-VN" sz="2400" dirty="0" smtClean="0">
                <a:latin typeface="Times New Roman" pitchFamily="18" charset="0"/>
                <a:cs typeface="Times New Roman" pitchFamily="18" charset="0"/>
                <a:sym typeface="Wingdings"/>
              </a:rPr>
              <a:t>g </a:t>
            </a:r>
            <a:r>
              <a:rPr lang="vi-VN" sz="2400" dirty="0" smtClean="0">
                <a:latin typeface="+mj-lt"/>
                <a:sym typeface="Wingdings"/>
              </a:rPr>
              <a:t>= h</a:t>
            </a:r>
            <a:r>
              <a:rPr lang="vi-VN" sz="2400" baseline="-25000" dirty="0" smtClean="0">
                <a:latin typeface="+mj-lt"/>
                <a:sym typeface="Wingdings"/>
              </a:rPr>
              <a:t>vac</a:t>
            </a:r>
            <a:r>
              <a:rPr lang="vi-VN" sz="2400" dirty="0" smtClean="0">
                <a:latin typeface="+mj-lt"/>
                <a:sym typeface="Wingdings"/>
              </a:rPr>
              <a:t>, </a:t>
            </a:r>
            <a:r>
              <a:rPr lang="en-US" sz="2400" dirty="0" smtClean="0">
                <a:latin typeface="VNI-Diudang" pitchFamily="2" charset="0"/>
                <a:sym typeface="Wingdings"/>
              </a:rPr>
              <a:t>v</a:t>
            </a:r>
            <a:r>
              <a:rPr lang="vi-VN" sz="2400" baseline="-25000" dirty="0" smtClean="0">
                <a:latin typeface="+mj-lt"/>
                <a:sym typeface="Wingdings"/>
              </a:rPr>
              <a:t>1 </a:t>
            </a:r>
            <a:r>
              <a:rPr lang="vi-VN" sz="2400" dirty="0" smtClean="0">
                <a:latin typeface="+mj-lt"/>
                <a:sym typeface="Wingdings"/>
              </a:rPr>
              <a:t>= 0, </a:t>
            </a:r>
            <a:r>
              <a:rPr lang="en-US" sz="2400" dirty="0" smtClean="0">
                <a:latin typeface="VNI-Diudang" pitchFamily="2" charset="0"/>
                <a:sym typeface="Wingdings"/>
              </a:rPr>
              <a:t>v</a:t>
            </a:r>
            <a:r>
              <a:rPr lang="vi-VN" sz="2400" baseline="-25000" dirty="0" smtClean="0">
                <a:latin typeface="+mj-lt"/>
                <a:sym typeface="Wingdings"/>
              </a:rPr>
              <a:t>2 </a:t>
            </a:r>
            <a:r>
              <a:rPr lang="vi-VN" sz="2400" dirty="0" smtClean="0">
                <a:latin typeface="+mj-lt"/>
                <a:sym typeface="Wingdings"/>
              </a:rPr>
              <a:t>= </a:t>
            </a:r>
            <a:r>
              <a:rPr lang="en-US" sz="2400" dirty="0" smtClean="0">
                <a:latin typeface="VNI-Diudang" pitchFamily="2" charset="0"/>
                <a:sym typeface="Wingdings"/>
              </a:rPr>
              <a:t>v</a:t>
            </a:r>
            <a:r>
              <a:rPr lang="vi-VN" sz="2400" dirty="0" smtClean="0">
                <a:latin typeface="+mj-lt"/>
                <a:sym typeface="Wingdings"/>
              </a:rPr>
              <a:t>, </a:t>
            </a:r>
            <a:r>
              <a:rPr lang="en-US" sz="2400" dirty="0" smtClean="0">
                <a:latin typeface="VNI-Diudang" pitchFamily="2" charset="0"/>
                <a:sym typeface="Wingdings"/>
              </a:rPr>
              <a:t>l</a:t>
            </a:r>
            <a:r>
              <a:rPr lang="vi-VN" sz="2400" dirty="0" smtClean="0">
                <a:latin typeface="+mj-lt"/>
                <a:sym typeface="Wingdings"/>
              </a:rPr>
              <a:t> = </a:t>
            </a:r>
            <a:r>
              <a:rPr lang="en-US" sz="2400" dirty="0" smtClean="0">
                <a:latin typeface="VNI-Diudang" pitchFamily="2" charset="0"/>
                <a:sym typeface="Wingdings"/>
              </a:rPr>
              <a:t>l</a:t>
            </a:r>
            <a:r>
              <a:rPr lang="vi-VN" sz="2400" baseline="-25000" dirty="0" smtClean="0">
                <a:latin typeface="+mj-lt"/>
                <a:sym typeface="Wingdings"/>
              </a:rPr>
              <a:t>1</a:t>
            </a:r>
            <a:r>
              <a:rPr lang="vi-VN" sz="2400" dirty="0" smtClean="0">
                <a:latin typeface="+mj-lt"/>
                <a:sym typeface="Wingdings"/>
              </a:rPr>
              <a:t>+</a:t>
            </a:r>
            <a:r>
              <a:rPr lang="en-US" sz="2400" dirty="0" smtClean="0">
                <a:latin typeface="VNI-Diudang" pitchFamily="2" charset="0"/>
                <a:sym typeface="Wingdings"/>
              </a:rPr>
              <a:t>l</a:t>
            </a:r>
            <a:r>
              <a:rPr lang="vi-VN" sz="2400" baseline="-25000" dirty="0" smtClean="0">
                <a:latin typeface="+mj-lt"/>
                <a:sym typeface="Wingdings"/>
              </a:rPr>
              <a:t>2</a:t>
            </a:r>
            <a:endParaRPr lang="en-US" sz="2400" dirty="0">
              <a:latin typeface="+mj-lt"/>
            </a:endParaRPr>
          </a:p>
        </p:txBody>
      </p:sp>
      <p:graphicFrame>
        <p:nvGraphicFramePr>
          <p:cNvPr id="190468" name="Object 4"/>
          <p:cNvGraphicFramePr>
            <a:graphicFrameLocks noChangeAspect="1"/>
          </p:cNvGraphicFramePr>
          <p:nvPr>
            <p:extLst>
              <p:ext uri="{D42A27DB-BD31-4B8C-83A1-F6EECF244321}">
                <p14:modId xmlns:p14="http://schemas.microsoft.com/office/powerpoint/2010/main" val="347974303"/>
              </p:ext>
            </p:extLst>
          </p:nvPr>
        </p:nvGraphicFramePr>
        <p:xfrm>
          <a:off x="4419600" y="5813425"/>
          <a:ext cx="4117975" cy="968375"/>
        </p:xfrm>
        <a:graphic>
          <a:graphicData uri="http://schemas.openxmlformats.org/presentationml/2006/ole">
            <mc:AlternateContent xmlns:mc="http://schemas.openxmlformats.org/markup-compatibility/2006">
              <mc:Choice xmlns:v="urn:schemas-microsoft-com:vml" Requires="v">
                <p:oleObj spid="_x0000_s191663" name="Equation" r:id="rId8" imgW="2057400" imgH="482600" progId="Equation.3">
                  <p:embed/>
                </p:oleObj>
              </mc:Choice>
              <mc:Fallback>
                <p:oleObj name="Equation" r:id="rId8" imgW="2057400" imgH="482600" progId="Equation.3">
                  <p:embed/>
                  <p:pic>
                    <p:nvPicPr>
                      <p:cNvPr id="0" name="Picture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5813425"/>
                        <a:ext cx="411797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30</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3766" name="Equation" r:id="rId3" imgW="391303" imgH="739129" progId="Equation.3">
                  <p:embed/>
                </p:oleObj>
              </mc:Choice>
              <mc:Fallback>
                <p:oleObj name="Equation" r:id="rId3" imgW="391303" imgH="739129" progId="Equation.3">
                  <p:embed/>
                  <p:pic>
                    <p:nvPicPr>
                      <p:cNvPr id="0" name="Picture 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990600"/>
            <a:ext cx="6135013" cy="461665"/>
          </a:xfrm>
          <a:prstGeom prst="rect">
            <a:avLst/>
          </a:prstGeom>
        </p:spPr>
        <p:txBody>
          <a:bodyPr wrap="none">
            <a:spAutoFit/>
          </a:bodyPr>
          <a:lstStyle/>
          <a:p>
            <a:r>
              <a:rPr lang="vi-VN" sz="2400" b="1" dirty="0" smtClean="0">
                <a:solidFill>
                  <a:srgbClr val="FF3399"/>
                </a:solidFill>
                <a:sym typeface="Wingdings"/>
              </a:rPr>
              <a:t>Dòng chảy qua lỗ </a:t>
            </a:r>
            <a:r>
              <a:rPr lang="vi-VN" sz="2400" dirty="0" smtClean="0">
                <a:sym typeface="Wingdings"/>
              </a:rPr>
              <a:t>(flow through an orifice)</a:t>
            </a:r>
            <a:r>
              <a:rPr lang="vi-VN" sz="2400" b="1" dirty="0" smtClean="0">
                <a:solidFill>
                  <a:srgbClr val="FF3399"/>
                </a:solidFill>
                <a:sym typeface="Wingdings"/>
              </a:rPr>
              <a:t> </a:t>
            </a:r>
            <a:endParaRPr lang="en-US" sz="2400" dirty="0"/>
          </a:p>
        </p:txBody>
      </p:sp>
      <p:sp>
        <p:nvSpPr>
          <p:cNvPr id="9" name="Rectangle 8"/>
          <p:cNvSpPr/>
          <p:nvPr/>
        </p:nvSpPr>
        <p:spPr>
          <a:xfrm>
            <a:off x="0" y="1413808"/>
            <a:ext cx="5715000" cy="1938992"/>
          </a:xfrm>
          <a:prstGeom prst="rect">
            <a:avLst/>
          </a:prstGeom>
        </p:spPr>
        <p:txBody>
          <a:bodyPr wrap="square">
            <a:spAutoFit/>
          </a:bodyPr>
          <a:lstStyle/>
          <a:p>
            <a:pPr algn="just"/>
            <a:r>
              <a:rPr lang="vi-VN" sz="2400" dirty="0" smtClean="0"/>
              <a:t>Nguyên tắc: quan hệ giữa chiều dày bể (</a:t>
            </a:r>
            <a:r>
              <a:rPr lang="vi-VN" sz="2400" dirty="0" smtClean="0">
                <a:sym typeface="Symbol"/>
              </a:rPr>
              <a:t>) và đường kính lỗ (d):  &lt; ¼ d.</a:t>
            </a:r>
          </a:p>
          <a:p>
            <a:pPr algn="just"/>
            <a:r>
              <a:rPr lang="vi-VN" sz="2400" b="1" dirty="0" smtClean="0">
                <a:solidFill>
                  <a:srgbClr val="009900"/>
                </a:solidFill>
                <a:sym typeface="Wingdings"/>
              </a:rPr>
              <a:t>Tính: lưu lượng dòng chảy qua lỗ </a:t>
            </a:r>
          </a:p>
          <a:p>
            <a:pPr algn="just"/>
            <a:r>
              <a:rPr lang="vi-VN" sz="2400" dirty="0" smtClean="0">
                <a:sym typeface="Wingdings"/>
              </a:rPr>
              <a:t>PT Bernoulli cho hai tiết diện 1 và 2 với </a:t>
            </a:r>
            <a:br>
              <a:rPr lang="vi-VN" sz="2400" dirty="0" smtClean="0">
                <a:sym typeface="Wingdings"/>
              </a:rPr>
            </a:br>
            <a:r>
              <a:rPr lang="vi-VN" sz="2400" dirty="0" smtClean="0">
                <a:latin typeface="+mj-lt"/>
                <a:sym typeface="Wingdings"/>
              </a:rPr>
              <a:t>z</a:t>
            </a:r>
            <a:r>
              <a:rPr lang="vi-VN" sz="2400" baseline="-25000" dirty="0" smtClean="0">
                <a:latin typeface="+mj-lt"/>
                <a:sym typeface="Wingdings"/>
              </a:rPr>
              <a:t>1 </a:t>
            </a:r>
            <a:r>
              <a:rPr lang="vi-VN" sz="2400" dirty="0" smtClean="0">
                <a:latin typeface="+mj-lt"/>
                <a:sym typeface="Wingdings"/>
              </a:rPr>
              <a:t>= H, z</a:t>
            </a:r>
            <a:r>
              <a:rPr lang="vi-VN" sz="2400" baseline="-25000" dirty="0" smtClean="0">
                <a:latin typeface="+mj-lt"/>
                <a:sym typeface="Wingdings"/>
              </a:rPr>
              <a:t>2 </a:t>
            </a:r>
            <a:r>
              <a:rPr lang="vi-VN" sz="2400" dirty="0" smtClean="0">
                <a:latin typeface="+mj-lt"/>
                <a:sym typeface="Wingdings"/>
              </a:rPr>
              <a:t>= 0, p</a:t>
            </a:r>
            <a:r>
              <a:rPr lang="vi-VN" sz="2400" baseline="-25000" dirty="0" smtClean="0">
                <a:latin typeface="+mj-lt"/>
                <a:sym typeface="Wingdings"/>
              </a:rPr>
              <a:t>1 </a:t>
            </a:r>
            <a:r>
              <a:rPr lang="vi-VN" sz="2400" dirty="0" smtClean="0">
                <a:latin typeface="+mj-lt"/>
                <a:sym typeface="Wingdings"/>
              </a:rPr>
              <a:t>= p</a:t>
            </a:r>
            <a:r>
              <a:rPr lang="vi-VN" sz="2400" baseline="-25000" dirty="0" smtClean="0">
                <a:latin typeface="+mj-lt"/>
                <a:sym typeface="Wingdings"/>
              </a:rPr>
              <a:t>2 </a:t>
            </a:r>
            <a:r>
              <a:rPr lang="vi-VN" sz="2400" dirty="0" smtClean="0">
                <a:latin typeface="+mj-lt"/>
                <a:sym typeface="Wingdings"/>
              </a:rPr>
              <a:t>= p</a:t>
            </a:r>
            <a:r>
              <a:rPr lang="vi-VN" sz="2400" baseline="-25000" dirty="0" smtClean="0">
                <a:latin typeface="+mj-lt"/>
                <a:sym typeface="Wingdings"/>
              </a:rPr>
              <a:t>a</a:t>
            </a:r>
            <a:r>
              <a:rPr lang="vi-VN" sz="2400" dirty="0" smtClean="0">
                <a:latin typeface="+mj-lt"/>
                <a:sym typeface="Wingdings"/>
              </a:rPr>
              <a:t>, </a:t>
            </a:r>
            <a:r>
              <a:rPr lang="en-US" sz="2400" dirty="0" smtClean="0">
                <a:latin typeface="VNI-Diudang" pitchFamily="2" charset="0"/>
                <a:sym typeface="Wingdings"/>
              </a:rPr>
              <a:t>v</a:t>
            </a:r>
            <a:r>
              <a:rPr lang="vi-VN" sz="2400" baseline="-25000" dirty="0" smtClean="0">
                <a:latin typeface="+mj-lt"/>
                <a:sym typeface="Wingdings"/>
              </a:rPr>
              <a:t>1 </a:t>
            </a:r>
            <a:r>
              <a:rPr lang="vi-VN" sz="2400" dirty="0" smtClean="0">
                <a:latin typeface="+mj-lt"/>
                <a:sym typeface="Wingdings"/>
              </a:rPr>
              <a:t>= 0, </a:t>
            </a:r>
            <a:r>
              <a:rPr lang="en-US" sz="2400" dirty="0" smtClean="0">
                <a:latin typeface="VNI-Diudang" pitchFamily="2" charset="0"/>
                <a:sym typeface="Wingdings"/>
              </a:rPr>
              <a:t>v</a:t>
            </a:r>
            <a:r>
              <a:rPr lang="vi-VN" sz="2400" baseline="-25000" dirty="0" smtClean="0">
                <a:latin typeface="+mj-lt"/>
                <a:sym typeface="Wingdings"/>
              </a:rPr>
              <a:t>2 </a:t>
            </a:r>
            <a:r>
              <a:rPr lang="vi-VN" sz="2400" dirty="0" smtClean="0">
                <a:latin typeface="+mj-lt"/>
                <a:sym typeface="Wingdings"/>
              </a:rPr>
              <a:t>= </a:t>
            </a:r>
            <a:r>
              <a:rPr lang="en-US" sz="2400" dirty="0">
                <a:latin typeface="VNI-Diudang" pitchFamily="2" charset="0"/>
                <a:sym typeface="Wingdings"/>
              </a:rPr>
              <a:t>v</a:t>
            </a:r>
            <a:r>
              <a:rPr lang="vi-VN" sz="2400" dirty="0" smtClean="0">
                <a:latin typeface="+mj-lt"/>
                <a:sym typeface="Wingdings"/>
              </a:rPr>
              <a:t>, </a:t>
            </a:r>
            <a:r>
              <a:rPr lang="en-US" sz="2400" dirty="0" smtClean="0">
                <a:latin typeface="VNI-Diudang" pitchFamily="2" charset="0"/>
                <a:sym typeface="Wingdings"/>
              </a:rPr>
              <a:t>l</a:t>
            </a:r>
            <a:r>
              <a:rPr lang="vi-VN" sz="2400" dirty="0" smtClean="0">
                <a:latin typeface="+mj-lt"/>
                <a:sym typeface="Wingdings"/>
              </a:rPr>
              <a:t> = 0</a:t>
            </a:r>
            <a:endParaRPr lang="en-US" sz="2400" baseline="-25000" dirty="0">
              <a:latin typeface="+mj-lt"/>
            </a:endParaRPr>
          </a:p>
        </p:txBody>
      </p:sp>
      <p:graphicFrame>
        <p:nvGraphicFramePr>
          <p:cNvPr id="190467" name="Object 3"/>
          <p:cNvGraphicFramePr>
            <a:graphicFrameLocks noChangeAspect="1"/>
          </p:cNvGraphicFramePr>
          <p:nvPr>
            <p:extLst>
              <p:ext uri="{D42A27DB-BD31-4B8C-83A1-F6EECF244321}">
                <p14:modId xmlns:p14="http://schemas.microsoft.com/office/powerpoint/2010/main" val="2988737224"/>
              </p:ext>
            </p:extLst>
          </p:nvPr>
        </p:nvGraphicFramePr>
        <p:xfrm>
          <a:off x="228600" y="3349625"/>
          <a:ext cx="2438400" cy="993775"/>
        </p:xfrm>
        <a:graphic>
          <a:graphicData uri="http://schemas.openxmlformats.org/presentationml/2006/ole">
            <mc:AlternateContent xmlns:mc="http://schemas.openxmlformats.org/markup-compatibility/2006">
              <mc:Choice xmlns:v="urn:schemas-microsoft-com:vml" Requires="v">
                <p:oleObj spid="_x0000_s193767" name="Equation" r:id="rId5" imgW="1091726" imgH="444307" progId="Equation.3">
                  <p:embed/>
                </p:oleObj>
              </mc:Choice>
              <mc:Fallback>
                <p:oleObj name="Equation" r:id="rId5" imgW="1091726" imgH="444307" progId="Equation.3">
                  <p:embed/>
                  <p:pic>
                    <p:nvPicPr>
                      <p:cNvPr id="0" name="Picture 2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349625"/>
                        <a:ext cx="24384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Group 25"/>
          <p:cNvGrpSpPr/>
          <p:nvPr/>
        </p:nvGrpSpPr>
        <p:grpSpPr>
          <a:xfrm>
            <a:off x="5227543" y="2743200"/>
            <a:ext cx="3897407" cy="3829110"/>
            <a:chOff x="5227543" y="533400"/>
            <a:chExt cx="3897407" cy="3829110"/>
          </a:xfrm>
        </p:grpSpPr>
        <p:grpSp>
          <p:nvGrpSpPr>
            <p:cNvPr id="25" name="Group 24"/>
            <p:cNvGrpSpPr/>
            <p:nvPr/>
          </p:nvGrpSpPr>
          <p:grpSpPr>
            <a:xfrm>
              <a:off x="5616285" y="533400"/>
              <a:ext cx="3508665" cy="3381375"/>
              <a:chOff x="76200" y="1371600"/>
              <a:chExt cx="3508665" cy="3381375"/>
            </a:xfrm>
          </p:grpSpPr>
          <p:grpSp>
            <p:nvGrpSpPr>
              <p:cNvPr id="3" name="Group 35"/>
              <p:cNvGrpSpPr/>
              <p:nvPr/>
            </p:nvGrpSpPr>
            <p:grpSpPr>
              <a:xfrm>
                <a:off x="76200" y="1371600"/>
                <a:ext cx="3508665" cy="3381375"/>
                <a:chOff x="263235" y="1524000"/>
                <a:chExt cx="3508665" cy="3381375"/>
              </a:xfrm>
            </p:grpSpPr>
            <p:pic>
              <p:nvPicPr>
                <p:cNvPr id="190469" name="Picture 5"/>
                <p:cNvPicPr>
                  <a:picLocks noChangeAspect="1" noChangeArrowheads="1"/>
                </p:cNvPicPr>
                <p:nvPr/>
              </p:nvPicPr>
              <p:blipFill>
                <a:blip r:embed="rId7" cstate="print"/>
                <a:srcRect/>
                <a:stretch>
                  <a:fillRect/>
                </a:stretch>
              </p:blipFill>
              <p:spPr bwMode="auto">
                <a:xfrm>
                  <a:off x="285750" y="1524000"/>
                  <a:ext cx="3486150" cy="3381375"/>
                </a:xfrm>
                <a:prstGeom prst="rect">
                  <a:avLst/>
                </a:prstGeom>
                <a:noFill/>
                <a:ln w="9525">
                  <a:noFill/>
                  <a:miter lim="800000"/>
                  <a:headEnd/>
                  <a:tailEnd/>
                </a:ln>
              </p:spPr>
            </p:pic>
            <p:cxnSp>
              <p:nvCxnSpPr>
                <p:cNvPr id="20" name="Straight Arrow Connector 19"/>
                <p:cNvCxnSpPr/>
                <p:nvPr/>
              </p:nvCxnSpPr>
              <p:spPr>
                <a:xfrm>
                  <a:off x="699655" y="40386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00200" y="37338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D</a:t>
                  </a:r>
                  <a:endParaRPr lang="en-US" dirty="0">
                    <a:solidFill>
                      <a:schemeClr val="tx1"/>
                    </a:solidFill>
                  </a:endParaRPr>
                </a:p>
              </p:txBody>
            </p:sp>
            <p:sp>
              <p:nvSpPr>
                <p:cNvPr id="22" name="Rectangle 21"/>
                <p:cNvSpPr/>
                <p:nvPr/>
              </p:nvSpPr>
              <p:spPr>
                <a:xfrm>
                  <a:off x="263235" y="3352800"/>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a:t>
                  </a:r>
                  <a:endParaRPr lang="en-US" dirty="0">
                    <a:solidFill>
                      <a:schemeClr val="tx1"/>
                    </a:solidFill>
                  </a:endParaRPr>
                </a:p>
              </p:txBody>
            </p:sp>
            <p:cxnSp>
              <p:nvCxnSpPr>
                <p:cNvPr id="28" name="Straight Connector 27"/>
                <p:cNvCxnSpPr/>
                <p:nvPr/>
              </p:nvCxnSpPr>
              <p:spPr>
                <a:xfrm>
                  <a:off x="2334495" y="4371110"/>
                  <a:ext cx="1219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57945" y="394854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57945" y="448194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860960" y="38862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d</a:t>
                  </a:r>
                  <a:endParaRPr lang="en-US" dirty="0">
                    <a:solidFill>
                      <a:schemeClr val="tx1"/>
                    </a:solidFill>
                  </a:endParaRPr>
                </a:p>
              </p:txBody>
            </p:sp>
          </p:grpSp>
          <p:sp>
            <p:nvSpPr>
              <p:cNvPr id="37" name="Rectangle 36"/>
              <p:cNvSpPr/>
              <p:nvPr/>
            </p:nvSpPr>
            <p:spPr>
              <a:xfrm>
                <a:off x="2937165" y="3796145"/>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NI-Diudang" pitchFamily="2" charset="0"/>
                  </a:rPr>
                  <a:t>v</a:t>
                </a:r>
                <a:endParaRPr lang="en-US" dirty="0">
                  <a:solidFill>
                    <a:schemeClr val="tx1"/>
                  </a:solidFill>
                  <a:latin typeface="VNI-Diudang" pitchFamily="2" charset="0"/>
                </a:endParaRPr>
              </a:p>
            </p:txBody>
          </p:sp>
        </p:grpSp>
        <p:sp>
          <p:nvSpPr>
            <p:cNvPr id="15" name="Rectangle 14"/>
            <p:cNvSpPr/>
            <p:nvPr/>
          </p:nvSpPr>
          <p:spPr>
            <a:xfrm>
              <a:off x="5227543" y="3962400"/>
              <a:ext cx="3845925" cy="400110"/>
            </a:xfrm>
            <a:prstGeom prst="rect">
              <a:avLst/>
            </a:prstGeom>
          </p:spPr>
          <p:txBody>
            <a:bodyPr wrap="none">
              <a:spAutoFit/>
            </a:bodyPr>
            <a:lstStyle/>
            <a:p>
              <a:r>
                <a:rPr lang="vi-VN" sz="2000" b="1" dirty="0" smtClean="0">
                  <a:solidFill>
                    <a:srgbClr val="0070C0"/>
                  </a:solidFill>
                </a:rPr>
                <a:t>Hình: Tháo nước từ bồn chứa</a:t>
              </a:r>
              <a:endParaRPr lang="en-US" sz="2000" b="1" dirty="0">
                <a:solidFill>
                  <a:srgbClr val="0070C0"/>
                </a:solidFill>
              </a:endParaRPr>
            </a:p>
          </p:txBody>
        </p:sp>
      </p:grpSp>
      <p:sp>
        <p:nvSpPr>
          <p:cNvPr id="16" name="Rectangle 15"/>
          <p:cNvSpPr/>
          <p:nvPr/>
        </p:nvSpPr>
        <p:spPr>
          <a:xfrm>
            <a:off x="0" y="4347488"/>
            <a:ext cx="4806124" cy="461665"/>
          </a:xfrm>
          <a:prstGeom prst="rect">
            <a:avLst/>
          </a:prstGeom>
        </p:spPr>
        <p:txBody>
          <a:bodyPr wrap="square">
            <a:spAutoFit/>
          </a:bodyPr>
          <a:lstStyle/>
          <a:p>
            <a:pPr algn="just"/>
            <a:r>
              <a:rPr lang="vi-VN" sz="2400" b="1" dirty="0" smtClean="0">
                <a:sym typeface="Wingdings" pitchFamily="2" charset="2"/>
              </a:rPr>
              <a:t>Vận tốc dòng chảy qua lỗ</a:t>
            </a:r>
            <a:endParaRPr lang="en-US" sz="2400" b="1" dirty="0"/>
          </a:p>
        </p:txBody>
      </p:sp>
      <p:graphicFrame>
        <p:nvGraphicFramePr>
          <p:cNvPr id="190471" name="Object 7"/>
          <p:cNvGraphicFramePr>
            <a:graphicFrameLocks noChangeAspect="1"/>
          </p:cNvGraphicFramePr>
          <p:nvPr>
            <p:extLst>
              <p:ext uri="{D42A27DB-BD31-4B8C-83A1-F6EECF244321}">
                <p14:modId xmlns:p14="http://schemas.microsoft.com/office/powerpoint/2010/main" val="898087197"/>
              </p:ext>
            </p:extLst>
          </p:nvPr>
        </p:nvGraphicFramePr>
        <p:xfrm>
          <a:off x="639763" y="4778375"/>
          <a:ext cx="1951037" cy="609600"/>
        </p:xfrm>
        <a:graphic>
          <a:graphicData uri="http://schemas.openxmlformats.org/presentationml/2006/ole">
            <mc:AlternateContent xmlns:mc="http://schemas.openxmlformats.org/markup-compatibility/2006">
              <mc:Choice xmlns:v="urn:schemas-microsoft-com:vml" Requires="v">
                <p:oleObj spid="_x0000_s193768" name="Equation" r:id="rId8" imgW="812447" imgH="253890" progId="Equation.3">
                  <p:embed/>
                </p:oleObj>
              </mc:Choice>
              <mc:Fallback>
                <p:oleObj name="Equation" r:id="rId8" imgW="812447" imgH="253890" progId="Equation.3">
                  <p:embed/>
                  <p:pic>
                    <p:nvPicPr>
                      <p:cNvPr id="0"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763" y="4778375"/>
                        <a:ext cx="19510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2" name="Object 8"/>
          <p:cNvGraphicFramePr>
            <a:graphicFrameLocks noChangeAspect="1"/>
          </p:cNvGraphicFramePr>
          <p:nvPr/>
        </p:nvGraphicFramePr>
        <p:xfrm>
          <a:off x="700088" y="5845175"/>
          <a:ext cx="2566987" cy="936625"/>
        </p:xfrm>
        <a:graphic>
          <a:graphicData uri="http://schemas.openxmlformats.org/presentationml/2006/ole">
            <mc:AlternateContent xmlns:mc="http://schemas.openxmlformats.org/markup-compatibility/2006">
              <mc:Choice xmlns:v="urn:schemas-microsoft-com:vml" Requires="v">
                <p:oleObj spid="_x0000_s193769" name="Equation" r:id="rId10" imgW="1218671" imgH="444307" progId="Equation.3">
                  <p:embed/>
                </p:oleObj>
              </mc:Choice>
              <mc:Fallback>
                <p:oleObj name="Equation" r:id="rId10" imgW="1218671" imgH="444307" progId="Equation.3">
                  <p:embed/>
                  <p:pic>
                    <p:nvPicPr>
                      <p:cNvPr id="0" name="Picture 2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845175"/>
                        <a:ext cx="25669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40"/>
          <p:cNvSpPr/>
          <p:nvPr/>
        </p:nvSpPr>
        <p:spPr>
          <a:xfrm>
            <a:off x="37357" y="5459710"/>
            <a:ext cx="5296643" cy="461665"/>
          </a:xfrm>
          <a:prstGeom prst="rect">
            <a:avLst/>
          </a:prstGeom>
        </p:spPr>
        <p:txBody>
          <a:bodyPr wrap="none">
            <a:spAutoFit/>
          </a:bodyPr>
          <a:lstStyle/>
          <a:p>
            <a:pPr algn="just"/>
            <a:r>
              <a:rPr lang="vi-VN" sz="2400" dirty="0" smtClean="0">
                <a:sym typeface="Wingdings" pitchFamily="2" charset="2"/>
              </a:rPr>
              <a:t>với </a:t>
            </a:r>
            <a:r>
              <a:rPr lang="el-GR" sz="2400" dirty="0" smtClean="0">
                <a:latin typeface="Times New Roman"/>
                <a:cs typeface="Times New Roman"/>
                <a:sym typeface="Wingdings" pitchFamily="2" charset="2"/>
              </a:rPr>
              <a:t>φ</a:t>
            </a:r>
            <a:r>
              <a:rPr lang="vi-VN" sz="2400" dirty="0" smtClean="0">
                <a:latin typeface="Times New Roman"/>
                <a:cs typeface="Times New Roman"/>
                <a:sym typeface="Wingdings" pitchFamily="2" charset="2"/>
              </a:rPr>
              <a:t> </a:t>
            </a:r>
            <a:r>
              <a:rPr lang="vi-VN" sz="2400" dirty="0" smtClean="0">
                <a:sym typeface="Wingdings" pitchFamily="2" charset="2"/>
              </a:rPr>
              <a:t>hệ số vận tốc dòng chảy qua lỗ </a:t>
            </a:r>
            <a:endParaRPr lang="en-US" sz="2400" dirty="0"/>
          </a:p>
        </p:txBody>
      </p:sp>
      <p:sp>
        <p:nvSpPr>
          <p:cNvPr id="2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789" name="Equation" r:id="rId3" imgW="391303" imgH="739129" progId="Equation.3">
                  <p:embed/>
                </p:oleObj>
              </mc:Choice>
              <mc:Fallback>
                <p:oleObj name="Equation" r:id="rId3" imgW="391303" imgH="739129" progId="Equation.3">
                  <p:embed/>
                  <p:pic>
                    <p:nvPicPr>
                      <p:cNvPr id="0" name="Picture 2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990600"/>
            <a:ext cx="2831224" cy="461665"/>
          </a:xfrm>
          <a:prstGeom prst="rect">
            <a:avLst/>
          </a:prstGeom>
        </p:spPr>
        <p:txBody>
          <a:bodyPr wrap="none">
            <a:spAutoFit/>
          </a:bodyPr>
          <a:lstStyle/>
          <a:p>
            <a:r>
              <a:rPr lang="vi-VN" sz="2400" b="1" dirty="0" smtClean="0">
                <a:solidFill>
                  <a:srgbClr val="FF3399"/>
                </a:solidFill>
                <a:sym typeface="Wingdings"/>
              </a:rPr>
              <a:t>Dòng chảy qua lỗ </a:t>
            </a:r>
            <a:endParaRPr lang="en-US" sz="2400" dirty="0"/>
          </a:p>
        </p:txBody>
      </p:sp>
      <p:grpSp>
        <p:nvGrpSpPr>
          <p:cNvPr id="26" name="Group 25"/>
          <p:cNvGrpSpPr/>
          <p:nvPr/>
        </p:nvGrpSpPr>
        <p:grpSpPr>
          <a:xfrm>
            <a:off x="5257800" y="1276290"/>
            <a:ext cx="3845925" cy="3905310"/>
            <a:chOff x="5379943" y="1200090"/>
            <a:chExt cx="3845925" cy="3905310"/>
          </a:xfrm>
        </p:grpSpPr>
        <p:grpSp>
          <p:nvGrpSpPr>
            <p:cNvPr id="3" name="Group 24"/>
            <p:cNvGrpSpPr/>
            <p:nvPr/>
          </p:nvGrpSpPr>
          <p:grpSpPr>
            <a:xfrm>
              <a:off x="5616285" y="1200090"/>
              <a:ext cx="3527715" cy="3381375"/>
              <a:chOff x="76200" y="2038290"/>
              <a:chExt cx="3527715" cy="3381375"/>
            </a:xfrm>
          </p:grpSpPr>
          <p:grpSp>
            <p:nvGrpSpPr>
              <p:cNvPr id="4" name="Group 35"/>
              <p:cNvGrpSpPr/>
              <p:nvPr/>
            </p:nvGrpSpPr>
            <p:grpSpPr>
              <a:xfrm>
                <a:off x="76200" y="2038290"/>
                <a:ext cx="3527715" cy="3381375"/>
                <a:chOff x="263235" y="2190690"/>
                <a:chExt cx="3527715" cy="3381375"/>
              </a:xfrm>
            </p:grpSpPr>
            <p:pic>
              <p:nvPicPr>
                <p:cNvPr id="190469" name="Picture 5"/>
                <p:cNvPicPr>
                  <a:picLocks noChangeAspect="1" noChangeArrowheads="1"/>
                </p:cNvPicPr>
                <p:nvPr/>
              </p:nvPicPr>
              <p:blipFill>
                <a:blip r:embed="rId5" cstate="print"/>
                <a:srcRect/>
                <a:stretch>
                  <a:fillRect/>
                </a:stretch>
              </p:blipFill>
              <p:spPr bwMode="auto">
                <a:xfrm>
                  <a:off x="304800" y="2190690"/>
                  <a:ext cx="3486150" cy="3381375"/>
                </a:xfrm>
                <a:prstGeom prst="rect">
                  <a:avLst/>
                </a:prstGeom>
                <a:noFill/>
                <a:ln w="9525">
                  <a:noFill/>
                  <a:miter lim="800000"/>
                  <a:headEnd/>
                  <a:tailEnd/>
                </a:ln>
              </p:spPr>
            </p:pic>
            <p:cxnSp>
              <p:nvCxnSpPr>
                <p:cNvPr id="20" name="Straight Arrow Connector 19"/>
                <p:cNvCxnSpPr/>
                <p:nvPr/>
              </p:nvCxnSpPr>
              <p:spPr>
                <a:xfrm>
                  <a:off x="699655" y="4114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00200" y="440049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D</a:t>
                  </a:r>
                  <a:endParaRPr lang="en-US" dirty="0">
                    <a:solidFill>
                      <a:schemeClr val="tx1"/>
                    </a:solidFill>
                  </a:endParaRPr>
                </a:p>
              </p:txBody>
            </p:sp>
            <p:sp>
              <p:nvSpPr>
                <p:cNvPr id="22" name="Rectangle 21"/>
                <p:cNvSpPr/>
                <p:nvPr/>
              </p:nvSpPr>
              <p:spPr>
                <a:xfrm>
                  <a:off x="263235" y="4019490"/>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a:t>
                  </a:r>
                  <a:endParaRPr lang="en-US" dirty="0">
                    <a:solidFill>
                      <a:schemeClr val="tx1"/>
                    </a:solidFill>
                  </a:endParaRPr>
                </a:p>
              </p:txBody>
            </p:sp>
            <p:cxnSp>
              <p:nvCxnSpPr>
                <p:cNvPr id="28" name="Straight Connector 27"/>
                <p:cNvCxnSpPr/>
                <p:nvPr/>
              </p:nvCxnSpPr>
              <p:spPr>
                <a:xfrm>
                  <a:off x="2334495" y="5037800"/>
                  <a:ext cx="1219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957945" y="460663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57945" y="514003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860960" y="455289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d</a:t>
                  </a:r>
                  <a:endParaRPr lang="en-US" dirty="0">
                    <a:solidFill>
                      <a:schemeClr val="tx1"/>
                    </a:solidFill>
                  </a:endParaRPr>
                </a:p>
              </p:txBody>
            </p:sp>
          </p:grpSp>
          <p:sp>
            <p:nvSpPr>
              <p:cNvPr id="37" name="Rectangle 36"/>
              <p:cNvSpPr/>
              <p:nvPr/>
            </p:nvSpPr>
            <p:spPr>
              <a:xfrm>
                <a:off x="2937165" y="4462835"/>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NI-Diudang" pitchFamily="2" charset="0"/>
                  </a:rPr>
                  <a:t>v</a:t>
                </a:r>
                <a:endParaRPr lang="en-US" dirty="0">
                  <a:solidFill>
                    <a:schemeClr val="tx1"/>
                  </a:solidFill>
                  <a:latin typeface="VNI-Diudang" pitchFamily="2" charset="0"/>
                </a:endParaRPr>
              </a:p>
            </p:txBody>
          </p:sp>
        </p:grpSp>
        <p:sp>
          <p:nvSpPr>
            <p:cNvPr id="15" name="Rectangle 14"/>
            <p:cNvSpPr/>
            <p:nvPr/>
          </p:nvSpPr>
          <p:spPr>
            <a:xfrm>
              <a:off x="5379943" y="4705290"/>
              <a:ext cx="3845925" cy="400110"/>
            </a:xfrm>
            <a:prstGeom prst="rect">
              <a:avLst/>
            </a:prstGeom>
          </p:spPr>
          <p:txBody>
            <a:bodyPr wrap="none">
              <a:spAutoFit/>
            </a:bodyPr>
            <a:lstStyle/>
            <a:p>
              <a:r>
                <a:rPr lang="vi-VN" sz="2000" b="1" dirty="0" smtClean="0">
                  <a:solidFill>
                    <a:srgbClr val="0070C0"/>
                  </a:solidFill>
                </a:rPr>
                <a:t>Hình: Tháo nước từ bồn chứa</a:t>
              </a:r>
              <a:endParaRPr lang="en-US" sz="2000" b="1" dirty="0">
                <a:solidFill>
                  <a:srgbClr val="0070C0"/>
                </a:solidFill>
              </a:endParaRPr>
            </a:p>
          </p:txBody>
        </p:sp>
      </p:grpSp>
      <p:sp>
        <p:nvSpPr>
          <p:cNvPr id="42" name="Rectangle 41"/>
          <p:cNvSpPr/>
          <p:nvPr/>
        </p:nvSpPr>
        <p:spPr>
          <a:xfrm>
            <a:off x="0" y="1371600"/>
            <a:ext cx="4806124" cy="461665"/>
          </a:xfrm>
          <a:prstGeom prst="rect">
            <a:avLst/>
          </a:prstGeom>
        </p:spPr>
        <p:txBody>
          <a:bodyPr wrap="square">
            <a:spAutoFit/>
          </a:bodyPr>
          <a:lstStyle/>
          <a:p>
            <a:pPr algn="just"/>
            <a:r>
              <a:rPr lang="vi-VN" sz="2400" b="1" dirty="0" smtClean="0">
                <a:sym typeface="Wingdings" pitchFamily="2" charset="2"/>
              </a:rPr>
              <a:t>Lưu lượng dòng chảy qua lỗ</a:t>
            </a:r>
            <a:endParaRPr lang="en-US" sz="2400" b="1" dirty="0"/>
          </a:p>
        </p:txBody>
      </p:sp>
      <p:graphicFrame>
        <p:nvGraphicFramePr>
          <p:cNvPr id="190473" name="Object 9"/>
          <p:cNvGraphicFramePr>
            <a:graphicFrameLocks noChangeAspect="1"/>
          </p:cNvGraphicFramePr>
          <p:nvPr>
            <p:extLst>
              <p:ext uri="{D42A27DB-BD31-4B8C-83A1-F6EECF244321}">
                <p14:modId xmlns:p14="http://schemas.microsoft.com/office/powerpoint/2010/main" val="965745468"/>
              </p:ext>
            </p:extLst>
          </p:nvPr>
        </p:nvGraphicFramePr>
        <p:xfrm>
          <a:off x="104775" y="1752600"/>
          <a:ext cx="4329113" cy="609600"/>
        </p:xfrm>
        <a:graphic>
          <a:graphicData uri="http://schemas.openxmlformats.org/presentationml/2006/ole">
            <mc:AlternateContent xmlns:mc="http://schemas.openxmlformats.org/markup-compatibility/2006">
              <mc:Choice xmlns:v="urn:schemas-microsoft-com:vml" Requires="v">
                <p:oleObj spid="_x0000_s194790" name="Equation" r:id="rId6" imgW="1803400" imgH="254000" progId="Equation.3">
                  <p:embed/>
                </p:oleObj>
              </mc:Choice>
              <mc:Fallback>
                <p:oleObj name="Equation" r:id="rId6" imgW="1803400" imgH="254000" progId="Equation.3">
                  <p:embed/>
                  <p:pic>
                    <p:nvPicPr>
                      <p:cNvPr id="0" name="Picture 2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 y="1752600"/>
                        <a:ext cx="43291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3"/>
          <p:cNvSpPr/>
          <p:nvPr/>
        </p:nvSpPr>
        <p:spPr>
          <a:xfrm>
            <a:off x="0" y="2362200"/>
            <a:ext cx="5562600" cy="830997"/>
          </a:xfrm>
          <a:prstGeom prst="rect">
            <a:avLst/>
          </a:prstGeom>
        </p:spPr>
        <p:txBody>
          <a:bodyPr wrap="square">
            <a:spAutoFit/>
          </a:bodyPr>
          <a:lstStyle/>
          <a:p>
            <a:pPr algn="just"/>
            <a:r>
              <a:rPr lang="vi-VN" sz="2400" dirty="0" smtClean="0">
                <a:sym typeface="Wingdings" pitchFamily="2" charset="2"/>
              </a:rPr>
              <a:t>với A</a:t>
            </a:r>
            <a:r>
              <a:rPr lang="vi-VN" sz="2400" baseline="-25000" dirty="0" smtClean="0">
                <a:sym typeface="Wingdings" pitchFamily="2" charset="2"/>
              </a:rPr>
              <a:t>o</a:t>
            </a:r>
            <a:r>
              <a:rPr lang="vi-VN" sz="2400" dirty="0" smtClean="0">
                <a:sym typeface="Wingdings" pitchFamily="2" charset="2"/>
              </a:rPr>
              <a:t>: tiết diện lỗ, A</a:t>
            </a:r>
            <a:r>
              <a:rPr lang="vi-VN" sz="2400" baseline="-25000" dirty="0" smtClean="0">
                <a:sym typeface="Wingdings" pitchFamily="2" charset="2"/>
              </a:rPr>
              <a:t>o</a:t>
            </a:r>
            <a:r>
              <a:rPr lang="vi-VN" sz="2400" dirty="0" smtClean="0">
                <a:sym typeface="Wingdings" pitchFamily="2" charset="2"/>
              </a:rPr>
              <a:t> = </a:t>
            </a:r>
            <a:r>
              <a:rPr lang="vi-VN" sz="2400" dirty="0" smtClean="0">
                <a:sym typeface="Symbol"/>
              </a:rPr>
              <a:t>d</a:t>
            </a:r>
            <a:r>
              <a:rPr lang="vi-VN" sz="2400" baseline="30000" dirty="0" smtClean="0">
                <a:sym typeface="Symbol"/>
              </a:rPr>
              <a:t>2</a:t>
            </a:r>
            <a:r>
              <a:rPr lang="vi-VN" sz="2400" dirty="0" smtClean="0">
                <a:sym typeface="Symbol"/>
              </a:rPr>
              <a:t>/4</a:t>
            </a:r>
            <a:r>
              <a:rPr lang="vi-VN" sz="2400" dirty="0" smtClean="0">
                <a:sym typeface="Wingdings" pitchFamily="2" charset="2"/>
              </a:rPr>
              <a:t> </a:t>
            </a:r>
          </a:p>
          <a:p>
            <a:pPr algn="just"/>
            <a:r>
              <a:rPr lang="vi-VN" sz="2400" dirty="0" smtClean="0">
                <a:latin typeface="Times New Roman"/>
                <a:cs typeface="Times New Roman"/>
                <a:sym typeface="Wingdings" pitchFamily="2" charset="2"/>
              </a:rPr>
              <a:t>φ</a:t>
            </a:r>
            <a:r>
              <a:rPr lang="vi-VN" sz="2400" baseline="-25000" dirty="0" smtClean="0">
                <a:latin typeface="Times New Roman"/>
                <a:cs typeface="Times New Roman"/>
                <a:sym typeface="Wingdings" pitchFamily="2" charset="2"/>
              </a:rPr>
              <a:t>f</a:t>
            </a:r>
            <a:r>
              <a:rPr lang="vi-VN" sz="2400" dirty="0" smtClean="0">
                <a:latin typeface="Times New Roman"/>
                <a:cs typeface="Times New Roman"/>
                <a:sym typeface="Wingdings" pitchFamily="2" charset="2"/>
              </a:rPr>
              <a:t> = 0,62: </a:t>
            </a:r>
            <a:r>
              <a:rPr lang="vi-VN" sz="2000" dirty="0" smtClean="0">
                <a:cs typeface="Times New Roman"/>
                <a:sym typeface="Wingdings" pitchFamily="2" charset="2"/>
              </a:rPr>
              <a:t>hệ số lưu lượng dòng chảy qua lỗ</a:t>
            </a:r>
            <a:endParaRPr lang="en-US" sz="2000" dirty="0"/>
          </a:p>
        </p:txBody>
      </p:sp>
      <p:sp>
        <p:nvSpPr>
          <p:cNvPr id="27" name="Rectangle 26"/>
          <p:cNvSpPr/>
          <p:nvPr/>
        </p:nvSpPr>
        <p:spPr>
          <a:xfrm>
            <a:off x="0" y="3200400"/>
            <a:ext cx="4806124" cy="830997"/>
          </a:xfrm>
          <a:prstGeom prst="rect">
            <a:avLst/>
          </a:prstGeom>
        </p:spPr>
        <p:txBody>
          <a:bodyPr wrap="square">
            <a:spAutoFit/>
          </a:bodyPr>
          <a:lstStyle/>
          <a:p>
            <a:pPr algn="just"/>
            <a:r>
              <a:rPr lang="vi-VN" sz="2400" b="1" dirty="0" smtClean="0">
                <a:sym typeface="Wingdings" pitchFamily="2" charset="2"/>
              </a:rPr>
              <a:t>Thời gian chảy hết lượng chất lỏng trong bồn</a:t>
            </a:r>
            <a:endParaRPr lang="en-US" sz="2400" b="1" dirty="0"/>
          </a:p>
        </p:txBody>
      </p:sp>
      <p:graphicFrame>
        <p:nvGraphicFramePr>
          <p:cNvPr id="194567" name="Object 7"/>
          <p:cNvGraphicFramePr>
            <a:graphicFrameLocks noChangeAspect="1"/>
          </p:cNvGraphicFramePr>
          <p:nvPr>
            <p:extLst>
              <p:ext uri="{D42A27DB-BD31-4B8C-83A1-F6EECF244321}">
                <p14:modId xmlns:p14="http://schemas.microsoft.com/office/powerpoint/2010/main" val="4035695722"/>
              </p:ext>
            </p:extLst>
          </p:nvPr>
        </p:nvGraphicFramePr>
        <p:xfrm>
          <a:off x="42863" y="3836988"/>
          <a:ext cx="5303837" cy="1039812"/>
        </p:xfrm>
        <a:graphic>
          <a:graphicData uri="http://schemas.openxmlformats.org/presentationml/2006/ole">
            <mc:AlternateContent xmlns:mc="http://schemas.openxmlformats.org/markup-compatibility/2006">
              <mc:Choice xmlns:v="urn:schemas-microsoft-com:vml" Requires="v">
                <p:oleObj spid="_x0000_s194791" name="Equation" r:id="rId8" imgW="2527300" imgH="495300" progId="Equation.3">
                  <p:embed/>
                </p:oleObj>
              </mc:Choice>
              <mc:Fallback>
                <p:oleObj name="Equation" r:id="rId8" imgW="2527300" imgH="495300" progId="Equation.3">
                  <p:embed/>
                  <p:pic>
                    <p:nvPicPr>
                      <p:cNvPr id="0" name="Picture 2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3" y="3836988"/>
                        <a:ext cx="5303837"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28"/>
          <p:cNvSpPr/>
          <p:nvPr/>
        </p:nvSpPr>
        <p:spPr>
          <a:xfrm>
            <a:off x="0" y="4903113"/>
            <a:ext cx="4400244" cy="461665"/>
          </a:xfrm>
          <a:prstGeom prst="rect">
            <a:avLst/>
          </a:prstGeom>
        </p:spPr>
        <p:txBody>
          <a:bodyPr wrap="none">
            <a:spAutoFit/>
          </a:bodyPr>
          <a:lstStyle/>
          <a:p>
            <a:pPr algn="just"/>
            <a:r>
              <a:rPr lang="vi-VN" sz="2400" dirty="0" smtClean="0">
                <a:sym typeface="Wingdings" pitchFamily="2" charset="2"/>
              </a:rPr>
              <a:t>với A</a:t>
            </a:r>
            <a:r>
              <a:rPr lang="vi-VN" sz="2400" baseline="-25000" dirty="0" smtClean="0">
                <a:sym typeface="Wingdings" pitchFamily="2" charset="2"/>
              </a:rPr>
              <a:t>t</a:t>
            </a:r>
            <a:r>
              <a:rPr lang="vi-VN" sz="2400" dirty="0" smtClean="0">
                <a:sym typeface="Wingdings" pitchFamily="2" charset="2"/>
              </a:rPr>
              <a:t>: tiết diện bồn, A</a:t>
            </a:r>
            <a:r>
              <a:rPr lang="vi-VN" sz="2400" baseline="-25000" dirty="0" smtClean="0">
                <a:sym typeface="Wingdings" pitchFamily="2" charset="2"/>
              </a:rPr>
              <a:t>t</a:t>
            </a:r>
            <a:r>
              <a:rPr lang="vi-VN" sz="2400" dirty="0" smtClean="0">
                <a:sym typeface="Wingdings" pitchFamily="2" charset="2"/>
              </a:rPr>
              <a:t> = </a:t>
            </a:r>
            <a:r>
              <a:rPr lang="vi-VN" sz="2400" dirty="0" smtClean="0">
                <a:sym typeface="Symbol"/>
              </a:rPr>
              <a:t>D</a:t>
            </a:r>
            <a:r>
              <a:rPr lang="vi-VN" sz="2400" baseline="30000" dirty="0" smtClean="0">
                <a:sym typeface="Symbol"/>
              </a:rPr>
              <a:t>2</a:t>
            </a:r>
            <a:r>
              <a:rPr lang="vi-VN" sz="2400" dirty="0" smtClean="0">
                <a:sym typeface="Symbol"/>
              </a:rPr>
              <a:t>/4</a:t>
            </a:r>
            <a:r>
              <a:rPr lang="vi-VN" sz="2400" dirty="0" smtClean="0">
                <a:sym typeface="Wingdings" pitchFamily="2" charset="2"/>
              </a:rPr>
              <a:t> </a:t>
            </a:r>
          </a:p>
        </p:txBody>
      </p:sp>
      <p:sp>
        <p:nvSpPr>
          <p:cNvPr id="30" name="Rectangle 29"/>
          <p:cNvSpPr/>
          <p:nvPr/>
        </p:nvSpPr>
        <p:spPr>
          <a:xfrm>
            <a:off x="0" y="5405735"/>
            <a:ext cx="9144000" cy="461665"/>
          </a:xfrm>
          <a:prstGeom prst="rect">
            <a:avLst/>
          </a:prstGeom>
        </p:spPr>
        <p:txBody>
          <a:bodyPr wrap="square">
            <a:spAutoFit/>
          </a:bodyPr>
          <a:lstStyle/>
          <a:p>
            <a:pPr algn="just"/>
            <a:r>
              <a:rPr lang="vi-VN" sz="2400" b="1" dirty="0" smtClean="0">
                <a:sym typeface="Wingdings" pitchFamily="2" charset="2"/>
              </a:rPr>
              <a:t>Nếu bồn có nắp mà trên mặt thoáng chất lỏng có áp suất p</a:t>
            </a:r>
            <a:r>
              <a:rPr lang="vi-VN" sz="2400" b="1" baseline="-25000" dirty="0" smtClean="0">
                <a:sym typeface="Wingdings" pitchFamily="2" charset="2"/>
              </a:rPr>
              <a:t>1</a:t>
            </a:r>
            <a:endParaRPr lang="en-US" sz="2400" b="1" baseline="-25000" dirty="0"/>
          </a:p>
        </p:txBody>
      </p:sp>
      <p:graphicFrame>
        <p:nvGraphicFramePr>
          <p:cNvPr id="194568" name="Object 8"/>
          <p:cNvGraphicFramePr>
            <a:graphicFrameLocks noChangeAspect="1"/>
          </p:cNvGraphicFramePr>
          <p:nvPr>
            <p:extLst>
              <p:ext uri="{D42A27DB-BD31-4B8C-83A1-F6EECF244321}">
                <p14:modId xmlns:p14="http://schemas.microsoft.com/office/powerpoint/2010/main" val="290340512"/>
              </p:ext>
            </p:extLst>
          </p:nvPr>
        </p:nvGraphicFramePr>
        <p:xfrm>
          <a:off x="1516063" y="5808663"/>
          <a:ext cx="4589462" cy="973137"/>
        </p:xfrm>
        <a:graphic>
          <a:graphicData uri="http://schemas.openxmlformats.org/presentationml/2006/ole">
            <mc:AlternateContent xmlns:mc="http://schemas.openxmlformats.org/markup-compatibility/2006">
              <mc:Choice xmlns:v="urn:schemas-microsoft-com:vml" Requires="v">
                <p:oleObj spid="_x0000_s194792" name="Equation" r:id="rId10" imgW="2094591" imgH="444307" progId="Equation.3">
                  <p:embed/>
                </p:oleObj>
              </mc:Choice>
              <mc:Fallback>
                <p:oleObj name="Equation" r:id="rId10" imgW="2094591" imgH="444307" progId="Equation.3">
                  <p:embed/>
                  <p:pic>
                    <p:nvPicPr>
                      <p:cNvPr id="0" name="Picture 2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6063" y="5808663"/>
                        <a:ext cx="4589462"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447800"/>
            <a:ext cx="8153401" cy="3539430"/>
          </a:xfrm>
          <a:prstGeom prst="rect">
            <a:avLst/>
          </a:prstGeom>
          <a:noFill/>
        </p:spPr>
        <p:txBody>
          <a:bodyPr wrap="square" rtlCol="0">
            <a:spAutoFit/>
          </a:bodyPr>
          <a:lstStyle/>
          <a:p>
            <a:pPr algn="just"/>
            <a:r>
              <a:rPr lang="en-US" sz="2800" dirty="0" err="1" smtClean="0">
                <a:solidFill>
                  <a:srgbClr val="0000FF"/>
                </a:solidFill>
              </a:rPr>
              <a:t>Ví</a:t>
            </a:r>
            <a:r>
              <a:rPr lang="en-US" sz="2800" dirty="0" smtClean="0">
                <a:solidFill>
                  <a:srgbClr val="0000FF"/>
                </a:solidFill>
              </a:rPr>
              <a:t> </a:t>
            </a:r>
            <a:r>
              <a:rPr lang="en-US" sz="2800" dirty="0" err="1" smtClean="0">
                <a:solidFill>
                  <a:srgbClr val="0000FF"/>
                </a:solidFill>
              </a:rPr>
              <a:t>dụ</a:t>
            </a:r>
            <a:r>
              <a:rPr lang="en-US" sz="2800" dirty="0" smtClean="0">
                <a:solidFill>
                  <a:srgbClr val="0000FF"/>
                </a:solidFill>
              </a:rPr>
              <a:t>: </a:t>
            </a:r>
            <a:r>
              <a:rPr lang="en-US" sz="2800" dirty="0" err="1" smtClean="0">
                <a:solidFill>
                  <a:srgbClr val="0000FF"/>
                </a:solidFill>
              </a:rPr>
              <a:t>nước</a:t>
            </a:r>
            <a:r>
              <a:rPr lang="en-US" sz="2800" dirty="0">
                <a:solidFill>
                  <a:srgbClr val="0000FF"/>
                </a:solidFill>
              </a:rPr>
              <a:t> </a:t>
            </a:r>
            <a:r>
              <a:rPr lang="en-US" sz="2800" dirty="0" err="1" smtClean="0">
                <a:solidFill>
                  <a:srgbClr val="0000FF"/>
                </a:solidFill>
              </a:rPr>
              <a:t>chứa</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a:t>
            </a:r>
            <a:r>
              <a:rPr lang="en-US" sz="2800" dirty="0" err="1" smtClean="0">
                <a:solidFill>
                  <a:srgbClr val="0000FF"/>
                </a:solidFill>
              </a:rPr>
              <a:t>trụ</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kính</a:t>
            </a:r>
            <a:r>
              <a:rPr lang="en-US" sz="2800" dirty="0" smtClean="0">
                <a:solidFill>
                  <a:srgbClr val="0000FF"/>
                </a:solidFill>
              </a:rPr>
              <a:t> 4 m, </a:t>
            </a:r>
            <a:r>
              <a:rPr lang="en-US" sz="2800" dirty="0" err="1" smtClean="0">
                <a:solidFill>
                  <a:srgbClr val="0000FF"/>
                </a:solidFill>
              </a:rPr>
              <a:t>chiều</a:t>
            </a:r>
            <a:r>
              <a:rPr lang="en-US" sz="2800" dirty="0" smtClean="0">
                <a:solidFill>
                  <a:srgbClr val="0000FF"/>
                </a:solidFill>
              </a:rPr>
              <a:t> </a:t>
            </a:r>
            <a:r>
              <a:rPr lang="en-US" sz="2800" dirty="0" err="1" smtClean="0">
                <a:solidFill>
                  <a:srgbClr val="0000FF"/>
                </a:solidFill>
              </a:rPr>
              <a:t>cao</a:t>
            </a:r>
            <a:r>
              <a:rPr lang="en-US" sz="2800" dirty="0">
                <a:solidFill>
                  <a:srgbClr val="0000FF"/>
                </a:solidFill>
              </a:rPr>
              <a:t> </a:t>
            </a:r>
            <a:r>
              <a:rPr lang="en-US" sz="2800" dirty="0" err="1" smtClean="0">
                <a:solidFill>
                  <a:srgbClr val="0000FF"/>
                </a:solidFill>
              </a:rPr>
              <a:t>cột</a:t>
            </a:r>
            <a:r>
              <a:rPr lang="en-US" sz="2800" dirty="0" smtClean="0">
                <a:solidFill>
                  <a:srgbClr val="0000FF"/>
                </a:solidFill>
              </a:rPr>
              <a:t> </a:t>
            </a:r>
            <a:r>
              <a:rPr lang="en-US" sz="2800" dirty="0" err="1" smtClean="0">
                <a:solidFill>
                  <a:srgbClr val="0000FF"/>
                </a:solidFill>
              </a:rPr>
              <a:t>chất</a:t>
            </a:r>
            <a:r>
              <a:rPr lang="en-US" sz="2800" dirty="0" smtClean="0">
                <a:solidFill>
                  <a:srgbClr val="0000FF"/>
                </a:solidFill>
              </a:rPr>
              <a:t> </a:t>
            </a:r>
            <a:r>
              <a:rPr lang="en-US" sz="2800" dirty="0" err="1" smtClean="0">
                <a:solidFill>
                  <a:srgbClr val="0000FF"/>
                </a:solidFill>
              </a:rPr>
              <a:t>lỏng</a:t>
            </a:r>
            <a:r>
              <a:rPr lang="en-US" sz="2800" dirty="0" smtClean="0">
                <a:solidFill>
                  <a:srgbClr val="0000FF"/>
                </a:solidFill>
              </a:rPr>
              <a:t> 10 m. </a:t>
            </a:r>
            <a:r>
              <a:rPr lang="en-US" sz="2800" dirty="0" err="1" smtClean="0">
                <a:solidFill>
                  <a:srgbClr val="0000FF"/>
                </a:solidFill>
              </a:rPr>
              <a:t>Lỗ</a:t>
            </a:r>
            <a:r>
              <a:rPr lang="en-US" sz="2800" dirty="0" smtClean="0">
                <a:solidFill>
                  <a:srgbClr val="0000FF"/>
                </a:solidFill>
              </a:rPr>
              <a:t> ở </a:t>
            </a:r>
            <a:r>
              <a:rPr lang="en-US" sz="2800" dirty="0" err="1" smtClean="0">
                <a:solidFill>
                  <a:srgbClr val="0000FF"/>
                </a:solidFill>
              </a:rPr>
              <a:t>đáy</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đường</a:t>
            </a:r>
            <a:r>
              <a:rPr lang="en-US" sz="2800" dirty="0" smtClean="0">
                <a:solidFill>
                  <a:srgbClr val="0000FF"/>
                </a:solidFill>
              </a:rPr>
              <a:t> </a:t>
            </a:r>
            <a:r>
              <a:rPr lang="en-US" sz="2800" dirty="0" err="1" smtClean="0">
                <a:solidFill>
                  <a:srgbClr val="0000FF"/>
                </a:solidFill>
              </a:rPr>
              <a:t>kính</a:t>
            </a:r>
            <a:r>
              <a:rPr lang="en-US" sz="2800" dirty="0" smtClean="0">
                <a:solidFill>
                  <a:srgbClr val="0000FF"/>
                </a:solidFill>
              </a:rPr>
              <a:t> 200 mm. </a:t>
            </a:r>
            <a:r>
              <a:rPr lang="en-US" sz="2800" dirty="0" err="1" smtClean="0">
                <a:solidFill>
                  <a:srgbClr val="0000FF"/>
                </a:solidFill>
              </a:rPr>
              <a:t>Tính</a:t>
            </a:r>
            <a:r>
              <a:rPr lang="en-US" sz="2800" dirty="0" smtClean="0">
                <a:solidFill>
                  <a:srgbClr val="0000FF"/>
                </a:solidFill>
              </a:rPr>
              <a:t> </a:t>
            </a:r>
            <a:r>
              <a:rPr lang="en-US" sz="2800" dirty="0" err="1" smtClean="0">
                <a:solidFill>
                  <a:srgbClr val="0000FF"/>
                </a:solidFill>
              </a:rPr>
              <a:t>gần</a:t>
            </a:r>
            <a:r>
              <a:rPr lang="en-US" sz="2800" dirty="0" smtClean="0">
                <a:solidFill>
                  <a:srgbClr val="0000FF"/>
                </a:solidFill>
              </a:rPr>
              <a:t> </a:t>
            </a:r>
            <a:r>
              <a:rPr lang="en-US" sz="2800" dirty="0" err="1" smtClean="0">
                <a:solidFill>
                  <a:srgbClr val="0000FF"/>
                </a:solidFill>
              </a:rPr>
              <a:t>đúng</a:t>
            </a:r>
            <a:r>
              <a:rPr lang="en-US" sz="2800" dirty="0" smtClean="0">
                <a:solidFill>
                  <a:srgbClr val="0000FF"/>
                </a:solidFill>
              </a:rPr>
              <a:t> </a:t>
            </a:r>
            <a:r>
              <a:rPr lang="en-US" sz="2800" dirty="0" err="1" smtClean="0">
                <a:solidFill>
                  <a:srgbClr val="0000FF"/>
                </a:solidFill>
              </a:rPr>
              <a:t>và</a:t>
            </a:r>
            <a:r>
              <a:rPr lang="en-US" sz="2800" dirty="0" smtClean="0">
                <a:solidFill>
                  <a:srgbClr val="0000FF"/>
                </a:solidFill>
              </a:rPr>
              <a:t> </a:t>
            </a:r>
            <a:r>
              <a:rPr lang="en-US" sz="2800" dirty="0" err="1" smtClean="0">
                <a:solidFill>
                  <a:srgbClr val="0000FF"/>
                </a:solidFill>
              </a:rPr>
              <a:t>chính</a:t>
            </a:r>
            <a:r>
              <a:rPr lang="en-US" sz="2800" dirty="0" smtClean="0">
                <a:solidFill>
                  <a:srgbClr val="0000FF"/>
                </a:solidFill>
              </a:rPr>
              <a:t> </a:t>
            </a:r>
            <a:r>
              <a:rPr lang="en-US" sz="2800" dirty="0" err="1" smtClean="0">
                <a:solidFill>
                  <a:srgbClr val="0000FF"/>
                </a:solidFill>
              </a:rPr>
              <a:t>xác</a:t>
            </a:r>
            <a:r>
              <a:rPr lang="en-US" sz="2800" dirty="0" smtClean="0">
                <a:solidFill>
                  <a:srgbClr val="0000FF"/>
                </a:solidFill>
              </a:rPr>
              <a:t> </a:t>
            </a:r>
            <a:r>
              <a:rPr lang="en-US" sz="2800" dirty="0" err="1" smtClean="0">
                <a:solidFill>
                  <a:srgbClr val="0000FF"/>
                </a:solidFill>
              </a:rPr>
              <a:t>thời</a:t>
            </a:r>
            <a:r>
              <a:rPr lang="en-US" sz="2800" dirty="0" smtClean="0">
                <a:solidFill>
                  <a:srgbClr val="0000FF"/>
                </a:solidFill>
              </a:rPr>
              <a:t> </a:t>
            </a:r>
            <a:r>
              <a:rPr lang="en-US" sz="2800" dirty="0" err="1" smtClean="0">
                <a:solidFill>
                  <a:srgbClr val="0000FF"/>
                </a:solidFill>
              </a:rPr>
              <a:t>gian</a:t>
            </a:r>
            <a:r>
              <a:rPr lang="en-US" sz="2800" dirty="0" smtClean="0">
                <a:solidFill>
                  <a:srgbClr val="0000FF"/>
                </a:solidFill>
              </a:rPr>
              <a:t> </a:t>
            </a:r>
            <a:r>
              <a:rPr lang="en-US" sz="2800" dirty="0" err="1" smtClean="0">
                <a:solidFill>
                  <a:srgbClr val="0000FF"/>
                </a:solidFill>
              </a:rPr>
              <a:t>tháo</a:t>
            </a:r>
            <a:r>
              <a:rPr lang="en-US" sz="2800" dirty="0" smtClean="0">
                <a:solidFill>
                  <a:srgbClr val="0000FF"/>
                </a:solidFill>
              </a:rPr>
              <a:t> </a:t>
            </a:r>
            <a:r>
              <a:rPr lang="en-US" sz="2800" dirty="0" err="1" smtClean="0">
                <a:solidFill>
                  <a:srgbClr val="0000FF"/>
                </a:solidFill>
              </a:rPr>
              <a:t>hết</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bể</a:t>
            </a:r>
            <a:r>
              <a:rPr lang="en-US" sz="2800" dirty="0" smtClean="0">
                <a:solidFill>
                  <a:srgbClr val="0000FF"/>
                </a:solidFill>
              </a:rPr>
              <a:t>. Phi </a:t>
            </a:r>
            <a:r>
              <a:rPr lang="en-US" sz="2800" dirty="0" err="1" smtClean="0">
                <a:solidFill>
                  <a:srgbClr val="0000FF"/>
                </a:solidFill>
              </a:rPr>
              <a:t>lỗ</a:t>
            </a:r>
            <a:r>
              <a:rPr lang="en-US" sz="2800" dirty="0" smtClean="0">
                <a:solidFill>
                  <a:srgbClr val="0000FF"/>
                </a:solidFill>
              </a:rPr>
              <a:t> = 0,62.</a:t>
            </a:r>
          </a:p>
          <a:p>
            <a:pPr algn="just"/>
            <a:r>
              <a:rPr lang="en-US" sz="2800" dirty="0" smtClean="0">
                <a:solidFill>
                  <a:srgbClr val="0000FF"/>
                </a:solidFill>
              </a:rPr>
              <a:t>ĐS: 461 </a:t>
            </a:r>
            <a:r>
              <a:rPr lang="en-US" sz="2800" dirty="0" err="1" smtClean="0">
                <a:solidFill>
                  <a:srgbClr val="0000FF"/>
                </a:solidFill>
              </a:rPr>
              <a:t>và</a:t>
            </a:r>
            <a:r>
              <a:rPr lang="en-US" sz="2800" dirty="0" smtClean="0">
                <a:solidFill>
                  <a:srgbClr val="0000FF"/>
                </a:solidFill>
              </a:rPr>
              <a:t> 922 s</a:t>
            </a:r>
          </a:p>
          <a:p>
            <a:pPr algn="just"/>
            <a:r>
              <a:rPr lang="en-US" sz="2800" dirty="0" err="1" smtClean="0">
                <a:solidFill>
                  <a:srgbClr val="0000FF"/>
                </a:solidFill>
              </a:rPr>
              <a:t>Tích</a:t>
            </a:r>
            <a:r>
              <a:rPr lang="en-US" sz="2800" dirty="0" smtClean="0">
                <a:solidFill>
                  <a:srgbClr val="0000FF"/>
                </a:solidFill>
              </a:rPr>
              <a:t> </a:t>
            </a:r>
            <a:r>
              <a:rPr lang="en-US" sz="2800" dirty="0" err="1" smtClean="0">
                <a:solidFill>
                  <a:srgbClr val="0000FF"/>
                </a:solidFill>
              </a:rPr>
              <a:t>phân</a:t>
            </a:r>
            <a:r>
              <a:rPr lang="en-US" sz="2800" dirty="0" smtClean="0">
                <a:solidFill>
                  <a:srgbClr val="0000FF"/>
                </a:solidFill>
              </a:rPr>
              <a:t> </a:t>
            </a:r>
            <a:r>
              <a:rPr lang="en-US" sz="2800" dirty="0" err="1" smtClean="0">
                <a:solidFill>
                  <a:srgbClr val="0000FF"/>
                </a:solidFill>
              </a:rPr>
              <a:t>từ</a:t>
            </a:r>
            <a:r>
              <a:rPr lang="en-US" sz="2800" dirty="0" smtClean="0">
                <a:solidFill>
                  <a:srgbClr val="0000FF"/>
                </a:solidFill>
              </a:rPr>
              <a:t> H1 </a:t>
            </a:r>
            <a:r>
              <a:rPr lang="en-US" sz="2800" dirty="0" smtClean="0">
                <a:solidFill>
                  <a:srgbClr val="0000FF"/>
                </a:solidFill>
                <a:sym typeface="Wingdings" panose="05000000000000000000" pitchFamily="2" charset="2"/>
              </a:rPr>
              <a:t> H2 </a:t>
            </a:r>
            <a:r>
              <a:rPr lang="en-US" sz="2800" dirty="0" err="1" smtClean="0">
                <a:solidFill>
                  <a:srgbClr val="0000FF"/>
                </a:solidFill>
                <a:sym typeface="Wingdings" panose="05000000000000000000" pitchFamily="2" charset="2"/>
              </a:rPr>
              <a:t>của</a:t>
            </a:r>
            <a:r>
              <a:rPr lang="en-US" sz="2800" dirty="0" smtClean="0">
                <a:solidFill>
                  <a:srgbClr val="0000FF"/>
                </a:solidFill>
                <a:sym typeface="Wingdings" panose="05000000000000000000" pitchFamily="2" charset="2"/>
              </a:rPr>
              <a:t> </a:t>
            </a:r>
            <a:r>
              <a:rPr lang="en-US" sz="2800" dirty="0" err="1" smtClean="0">
                <a:solidFill>
                  <a:srgbClr val="0000FF"/>
                </a:solidFill>
                <a:sym typeface="Wingdings" panose="05000000000000000000" pitchFamily="2" charset="2"/>
              </a:rPr>
              <a:t>Abể</a:t>
            </a:r>
            <a:r>
              <a:rPr lang="en-US" sz="2800" dirty="0" smtClean="0">
                <a:solidFill>
                  <a:srgbClr val="0000FF"/>
                </a:solidFill>
                <a:sym typeface="Wingdings" panose="05000000000000000000" pitchFamily="2" charset="2"/>
              </a:rPr>
              <a:t>/(A </a:t>
            </a:r>
            <a:r>
              <a:rPr lang="en-US" sz="2800" dirty="0" err="1" smtClean="0">
                <a:solidFill>
                  <a:srgbClr val="0000FF"/>
                </a:solidFill>
                <a:sym typeface="Wingdings" panose="05000000000000000000" pitchFamily="2" charset="2"/>
              </a:rPr>
              <a:t>lỗ</a:t>
            </a:r>
            <a:r>
              <a:rPr lang="en-US" sz="2800" dirty="0" err="1" smtClean="0">
                <a:solidFill>
                  <a:srgbClr val="0000FF"/>
                </a:solidFill>
                <a:sym typeface="Wingdings" panose="05000000000000000000" pitchFamily="2" charset="2"/>
              </a:rPr>
              <a:t>xphi</a:t>
            </a:r>
            <a:r>
              <a:rPr lang="en-US" sz="2800" dirty="0" smtClean="0">
                <a:solidFill>
                  <a:srgbClr val="0000FF"/>
                </a:solidFill>
                <a:sym typeface="Wingdings" panose="05000000000000000000" pitchFamily="2" charset="2"/>
              </a:rPr>
              <a:t> </a:t>
            </a:r>
            <a:r>
              <a:rPr lang="en-US" sz="2800" dirty="0" err="1" smtClean="0">
                <a:solidFill>
                  <a:srgbClr val="0000FF"/>
                </a:solidFill>
                <a:sym typeface="Wingdings" panose="05000000000000000000" pitchFamily="2" charset="2"/>
              </a:rPr>
              <a:t>lỗ</a:t>
            </a:r>
            <a:r>
              <a:rPr lang="en-US" sz="2800" dirty="0" smtClean="0">
                <a:solidFill>
                  <a:srgbClr val="0000FF"/>
                </a:solidFill>
                <a:sym typeface="Wingdings" panose="05000000000000000000" pitchFamily="2" charset="2"/>
              </a:rPr>
              <a:t> x </a:t>
            </a:r>
            <a:r>
              <a:rPr lang="en-US" sz="2800" dirty="0" err="1" smtClean="0">
                <a:solidFill>
                  <a:srgbClr val="0000FF"/>
                </a:solidFill>
                <a:sym typeface="Wingdings" panose="05000000000000000000" pitchFamily="2" charset="2"/>
              </a:rPr>
              <a:t>căn</a:t>
            </a:r>
            <a:r>
              <a:rPr lang="en-US" sz="2800" dirty="0" smtClean="0">
                <a:solidFill>
                  <a:srgbClr val="0000FF"/>
                </a:solidFill>
                <a:sym typeface="Wingdings" panose="05000000000000000000" pitchFamily="2" charset="2"/>
              </a:rPr>
              <a:t> 2g) </a:t>
            </a:r>
            <a:r>
              <a:rPr lang="en-US" sz="2800" dirty="0" err="1" smtClean="0">
                <a:solidFill>
                  <a:srgbClr val="0000FF"/>
                </a:solidFill>
                <a:sym typeface="Wingdings" panose="05000000000000000000" pitchFamily="2" charset="2"/>
              </a:rPr>
              <a:t>Tp</a:t>
            </a:r>
            <a:r>
              <a:rPr lang="en-US" sz="2800" dirty="0" smtClean="0">
                <a:solidFill>
                  <a:srgbClr val="0000FF"/>
                </a:solidFill>
                <a:sym typeface="Wingdings" panose="05000000000000000000" pitchFamily="2" charset="2"/>
              </a:rPr>
              <a:t> (1/</a:t>
            </a:r>
            <a:r>
              <a:rPr lang="en-US" sz="2800" dirty="0" err="1" smtClean="0">
                <a:solidFill>
                  <a:srgbClr val="0000FF"/>
                </a:solidFill>
                <a:sym typeface="Wingdings" panose="05000000000000000000" pitchFamily="2" charset="2"/>
              </a:rPr>
              <a:t>căn</a:t>
            </a:r>
            <a:r>
              <a:rPr lang="en-US" sz="2800" dirty="0" smtClean="0">
                <a:solidFill>
                  <a:srgbClr val="0000FF"/>
                </a:solidFill>
                <a:sym typeface="Wingdings" panose="05000000000000000000" pitchFamily="2" charset="2"/>
              </a:rPr>
              <a:t> H x </a:t>
            </a:r>
            <a:r>
              <a:rPr lang="en-US" sz="2800" dirty="0" err="1" smtClean="0">
                <a:solidFill>
                  <a:srgbClr val="0000FF"/>
                </a:solidFill>
                <a:sym typeface="Wingdings" panose="05000000000000000000" pitchFamily="2" charset="2"/>
              </a:rPr>
              <a:t>dH</a:t>
            </a:r>
            <a:r>
              <a:rPr lang="en-US" sz="2800" dirty="0" smtClean="0">
                <a:solidFill>
                  <a:srgbClr val="0000FF"/>
                </a:solidFill>
                <a:sym typeface="Wingdings" panose="05000000000000000000" pitchFamily="2" charset="2"/>
              </a:rPr>
              <a:t>) = </a:t>
            </a:r>
            <a:r>
              <a:rPr lang="en-US" sz="2800" dirty="0" err="1" smtClean="0">
                <a:solidFill>
                  <a:srgbClr val="0000FF"/>
                </a:solidFill>
                <a:sym typeface="Wingdings" panose="05000000000000000000" pitchFamily="2" charset="2"/>
              </a:rPr>
              <a:t>hệ</a:t>
            </a:r>
            <a:r>
              <a:rPr lang="en-US" sz="2800" dirty="0" smtClean="0">
                <a:solidFill>
                  <a:srgbClr val="0000FF"/>
                </a:solidFill>
                <a:sym typeface="Wingdings" panose="05000000000000000000" pitchFamily="2" charset="2"/>
              </a:rPr>
              <a:t> </a:t>
            </a:r>
            <a:r>
              <a:rPr lang="en-US" sz="2800" dirty="0" err="1" smtClean="0">
                <a:solidFill>
                  <a:srgbClr val="0000FF"/>
                </a:solidFill>
                <a:sym typeface="Wingdings" panose="05000000000000000000" pitchFamily="2" charset="2"/>
              </a:rPr>
              <a:t>số</a:t>
            </a:r>
            <a:r>
              <a:rPr lang="en-US" sz="2800" dirty="0" smtClean="0">
                <a:solidFill>
                  <a:srgbClr val="0000FF"/>
                </a:solidFill>
                <a:sym typeface="Wingdings" panose="05000000000000000000" pitchFamily="2" charset="2"/>
              </a:rPr>
              <a:t> x 2 (</a:t>
            </a:r>
            <a:r>
              <a:rPr lang="en-US" sz="2800" dirty="0" err="1" smtClean="0">
                <a:solidFill>
                  <a:srgbClr val="0000FF"/>
                </a:solidFill>
                <a:sym typeface="Wingdings" panose="05000000000000000000" pitchFamily="2" charset="2"/>
              </a:rPr>
              <a:t>căn</a:t>
            </a:r>
            <a:r>
              <a:rPr lang="en-US" sz="2800" dirty="0" smtClean="0">
                <a:solidFill>
                  <a:srgbClr val="0000FF"/>
                </a:solidFill>
                <a:sym typeface="Wingdings" panose="05000000000000000000" pitchFamily="2" charset="2"/>
              </a:rPr>
              <a:t> H1 – </a:t>
            </a:r>
            <a:r>
              <a:rPr lang="en-US" sz="2800" dirty="0" err="1" smtClean="0">
                <a:solidFill>
                  <a:srgbClr val="0000FF"/>
                </a:solidFill>
                <a:sym typeface="Wingdings" panose="05000000000000000000" pitchFamily="2" charset="2"/>
              </a:rPr>
              <a:t>căn</a:t>
            </a:r>
            <a:r>
              <a:rPr lang="en-US" sz="2800" dirty="0" smtClean="0">
                <a:solidFill>
                  <a:srgbClr val="0000FF"/>
                </a:solidFill>
                <a:sym typeface="Wingdings" panose="05000000000000000000" pitchFamily="2" charset="2"/>
              </a:rPr>
              <a:t> H2); H1 = H, H2 = 0</a:t>
            </a:r>
            <a:endParaRPr lang="en-US" sz="2800" dirty="0">
              <a:solidFill>
                <a:srgbClr val="0000FF"/>
              </a:solidFill>
            </a:endParaRPr>
          </a:p>
        </p:txBody>
      </p:sp>
    </p:spTree>
    <p:extLst>
      <p:ext uri="{BB962C8B-B14F-4D97-AF65-F5344CB8AC3E}">
        <p14:creationId xmlns:p14="http://schemas.microsoft.com/office/powerpoint/2010/main" val="1079340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447800"/>
            <a:ext cx="8153401" cy="2677656"/>
          </a:xfrm>
          <a:prstGeom prst="rect">
            <a:avLst/>
          </a:prstGeom>
          <a:noFill/>
        </p:spPr>
        <p:txBody>
          <a:bodyPr wrap="square" rtlCol="0">
            <a:spAutoFit/>
          </a:bodyPr>
          <a:lstStyle/>
          <a:p>
            <a:pPr algn="just"/>
            <a:r>
              <a:rPr lang="en-US" sz="2800" dirty="0" err="1" smtClean="0">
                <a:solidFill>
                  <a:srgbClr val="0000FF"/>
                </a:solidFill>
              </a:rPr>
              <a:t>Ví</a:t>
            </a:r>
            <a:r>
              <a:rPr lang="en-US" sz="2800" dirty="0" smtClean="0">
                <a:solidFill>
                  <a:srgbClr val="0000FF"/>
                </a:solidFill>
              </a:rPr>
              <a:t> </a:t>
            </a:r>
            <a:r>
              <a:rPr lang="en-US" sz="2800" dirty="0" err="1" smtClean="0">
                <a:solidFill>
                  <a:srgbClr val="0000FF"/>
                </a:solidFill>
              </a:rPr>
              <a:t>dụ</a:t>
            </a:r>
            <a:r>
              <a:rPr lang="en-US" sz="2800" dirty="0" smtClean="0">
                <a:solidFill>
                  <a:srgbClr val="0000FF"/>
                </a:solidFill>
              </a:rPr>
              <a:t>: </a:t>
            </a:r>
            <a:r>
              <a:rPr lang="en-US" sz="2800" dirty="0" err="1" smtClean="0">
                <a:solidFill>
                  <a:srgbClr val="0000FF"/>
                </a:solidFill>
              </a:rPr>
              <a:t>nước</a:t>
            </a:r>
            <a:r>
              <a:rPr lang="en-US" sz="2800" dirty="0">
                <a:solidFill>
                  <a:srgbClr val="0000FF"/>
                </a:solidFill>
              </a:rPr>
              <a:t> </a:t>
            </a:r>
            <a:r>
              <a:rPr lang="en-US" sz="2800" dirty="0" err="1" smtClean="0">
                <a:solidFill>
                  <a:srgbClr val="0000FF"/>
                </a:solidFill>
              </a:rPr>
              <a:t>chảy</a:t>
            </a:r>
            <a:r>
              <a:rPr lang="en-US" sz="2800" dirty="0" smtClean="0">
                <a:solidFill>
                  <a:srgbClr val="0000FF"/>
                </a:solidFill>
              </a:rPr>
              <a:t> </a:t>
            </a:r>
            <a:r>
              <a:rPr lang="en-US" sz="2800" dirty="0" err="1" smtClean="0">
                <a:solidFill>
                  <a:srgbClr val="0000FF"/>
                </a:solidFill>
              </a:rPr>
              <a:t>trong</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a:t>
            </a:r>
            <a:r>
              <a:rPr lang="en-US" sz="2800" dirty="0" err="1" smtClean="0">
                <a:solidFill>
                  <a:srgbClr val="0000FF"/>
                </a:solidFill>
              </a:rPr>
              <a:t>màng</a:t>
            </a:r>
            <a:r>
              <a:rPr lang="en-US" sz="2800" dirty="0" smtClean="0">
                <a:solidFill>
                  <a:srgbClr val="0000FF"/>
                </a:solidFill>
              </a:rPr>
              <a:t> </a:t>
            </a:r>
            <a:r>
              <a:rPr lang="en-US" sz="2800" dirty="0" err="1" smtClean="0">
                <a:solidFill>
                  <a:srgbClr val="0000FF"/>
                </a:solidFill>
              </a:rPr>
              <a:t>chắn</a:t>
            </a:r>
            <a:r>
              <a:rPr lang="en-US" sz="2800" dirty="0" smtClean="0">
                <a:solidFill>
                  <a:srgbClr val="0000FF"/>
                </a:solidFill>
              </a:rPr>
              <a:t> (d = 50 mm). </a:t>
            </a:r>
            <a:r>
              <a:rPr lang="en-US" sz="2800" dirty="0" err="1" smtClean="0">
                <a:solidFill>
                  <a:srgbClr val="0000FF"/>
                </a:solidFill>
              </a:rPr>
              <a:t>Chênh</a:t>
            </a:r>
            <a:r>
              <a:rPr lang="en-US" sz="2800" dirty="0" smtClean="0">
                <a:solidFill>
                  <a:srgbClr val="0000FF"/>
                </a:solidFill>
              </a:rPr>
              <a:t> </a:t>
            </a:r>
            <a:r>
              <a:rPr lang="en-US" sz="2800" dirty="0" err="1" smtClean="0">
                <a:solidFill>
                  <a:srgbClr val="0000FF"/>
                </a:solidFill>
              </a:rPr>
              <a:t>lệch</a:t>
            </a:r>
            <a:r>
              <a:rPr lang="en-US" sz="2800" dirty="0" smtClean="0">
                <a:solidFill>
                  <a:srgbClr val="0000FF"/>
                </a:solidFill>
              </a:rPr>
              <a:t> </a:t>
            </a:r>
            <a:r>
              <a:rPr lang="en-US" sz="2800" dirty="0" err="1" smtClean="0">
                <a:solidFill>
                  <a:srgbClr val="0000FF"/>
                </a:solidFill>
              </a:rPr>
              <a:t>mức</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giữa</a:t>
            </a:r>
            <a:r>
              <a:rPr lang="en-US" sz="2800" dirty="0" smtClean="0">
                <a:solidFill>
                  <a:srgbClr val="0000FF"/>
                </a:solidFill>
              </a:rPr>
              <a:t> </a:t>
            </a:r>
            <a:r>
              <a:rPr lang="en-US" sz="2800" dirty="0" err="1" smtClean="0">
                <a:solidFill>
                  <a:srgbClr val="0000FF"/>
                </a:solidFill>
              </a:rPr>
              <a:t>hai</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thủy</a:t>
            </a:r>
            <a:r>
              <a:rPr lang="en-US" sz="2800" dirty="0" smtClean="0">
                <a:solidFill>
                  <a:srgbClr val="0000FF"/>
                </a:solidFill>
              </a:rPr>
              <a:t> </a:t>
            </a:r>
            <a:r>
              <a:rPr lang="en-US" sz="2800" dirty="0" err="1" smtClean="0">
                <a:solidFill>
                  <a:srgbClr val="0000FF"/>
                </a:solidFill>
              </a:rPr>
              <a:t>là</a:t>
            </a:r>
            <a:r>
              <a:rPr lang="en-US" sz="2800" dirty="0" smtClean="0">
                <a:solidFill>
                  <a:srgbClr val="0000FF"/>
                </a:solidFill>
              </a:rPr>
              <a:t> 5 m. </a:t>
            </a:r>
            <a:r>
              <a:rPr lang="en-US" sz="2800" dirty="0" err="1" smtClean="0">
                <a:solidFill>
                  <a:srgbClr val="0000FF"/>
                </a:solidFill>
              </a:rPr>
              <a:t>xác</a:t>
            </a:r>
            <a:r>
              <a:rPr lang="en-US" sz="2800" dirty="0" smtClean="0">
                <a:solidFill>
                  <a:srgbClr val="0000FF"/>
                </a:solidFill>
              </a:rPr>
              <a:t> </a:t>
            </a:r>
            <a:r>
              <a:rPr lang="en-US" sz="2800" dirty="0" err="1" smtClean="0">
                <a:solidFill>
                  <a:srgbClr val="0000FF"/>
                </a:solidFill>
              </a:rPr>
              <a:t>định</a:t>
            </a:r>
            <a:r>
              <a:rPr lang="en-US" sz="2800" dirty="0" smtClean="0">
                <a:solidFill>
                  <a:srgbClr val="0000FF"/>
                </a:solidFill>
              </a:rPr>
              <a:t> </a:t>
            </a:r>
            <a:r>
              <a:rPr lang="en-US" sz="2800" dirty="0" err="1" smtClean="0">
                <a:solidFill>
                  <a:srgbClr val="0000FF"/>
                </a:solidFill>
              </a:rPr>
              <a:t>lưu</a:t>
            </a:r>
            <a:r>
              <a:rPr lang="en-US" sz="2800" dirty="0" smtClean="0">
                <a:solidFill>
                  <a:srgbClr val="0000FF"/>
                </a:solidFill>
              </a:rPr>
              <a:t> </a:t>
            </a:r>
            <a:r>
              <a:rPr lang="en-US" sz="2800" dirty="0" err="1" smtClean="0">
                <a:solidFill>
                  <a:srgbClr val="0000FF"/>
                </a:solidFill>
              </a:rPr>
              <a:t>lượng</a:t>
            </a:r>
            <a:r>
              <a:rPr lang="en-US" sz="2800" dirty="0" smtClean="0">
                <a:solidFill>
                  <a:srgbClr val="0000FF"/>
                </a:solidFill>
              </a:rPr>
              <a:t> </a:t>
            </a:r>
            <a:r>
              <a:rPr lang="en-US" sz="2800" dirty="0" err="1" smtClean="0">
                <a:solidFill>
                  <a:srgbClr val="0000FF"/>
                </a:solidFill>
              </a:rPr>
              <a:t>thể</a:t>
            </a:r>
            <a:r>
              <a:rPr lang="en-US" sz="2800" dirty="0" smtClean="0">
                <a:solidFill>
                  <a:srgbClr val="0000FF"/>
                </a:solidFill>
              </a:rPr>
              <a:t> </a:t>
            </a:r>
            <a:r>
              <a:rPr lang="en-US" sz="2800" dirty="0" err="1" smtClean="0">
                <a:solidFill>
                  <a:srgbClr val="0000FF"/>
                </a:solidFill>
              </a:rPr>
              <a:t>tích</a:t>
            </a:r>
            <a:r>
              <a:rPr lang="en-US" sz="2800" dirty="0" smtClean="0">
                <a:solidFill>
                  <a:srgbClr val="0000FF"/>
                </a:solidFill>
              </a:rPr>
              <a:t>.</a:t>
            </a:r>
          </a:p>
          <a:p>
            <a:pPr algn="just"/>
            <a:r>
              <a:rPr lang="en-US" sz="2800" dirty="0" err="1" smtClean="0">
                <a:solidFill>
                  <a:srgbClr val="0000FF"/>
                </a:solidFill>
              </a:rPr>
              <a:t>Ví</a:t>
            </a:r>
            <a:r>
              <a:rPr lang="en-US" sz="2800" dirty="0" smtClean="0">
                <a:solidFill>
                  <a:srgbClr val="0000FF"/>
                </a:solidFill>
              </a:rPr>
              <a:t> </a:t>
            </a:r>
            <a:r>
              <a:rPr lang="en-US" sz="2800" dirty="0" err="1" smtClean="0">
                <a:solidFill>
                  <a:srgbClr val="0000FF"/>
                </a:solidFill>
              </a:rPr>
              <a:t>dụ</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Ventury</a:t>
            </a:r>
            <a:r>
              <a:rPr lang="en-US" sz="2800" dirty="0" smtClean="0">
                <a:solidFill>
                  <a:srgbClr val="0000FF"/>
                </a:solidFill>
              </a:rPr>
              <a:t>, </a:t>
            </a:r>
            <a:r>
              <a:rPr lang="en-US" sz="2800" dirty="0" err="1" smtClean="0">
                <a:solidFill>
                  <a:srgbClr val="0000FF"/>
                </a:solidFill>
              </a:rPr>
              <a:t>không</a:t>
            </a:r>
            <a:r>
              <a:rPr lang="en-US" sz="2800" dirty="0" smtClean="0">
                <a:solidFill>
                  <a:srgbClr val="0000FF"/>
                </a:solidFill>
              </a:rPr>
              <a:t> </a:t>
            </a:r>
            <a:r>
              <a:rPr lang="en-US" sz="2800" dirty="0" err="1" smtClean="0">
                <a:solidFill>
                  <a:srgbClr val="0000FF"/>
                </a:solidFill>
              </a:rPr>
              <a:t>khí</a:t>
            </a:r>
            <a:r>
              <a:rPr lang="en-US" sz="2800" dirty="0" smtClean="0">
                <a:solidFill>
                  <a:srgbClr val="0000FF"/>
                </a:solidFill>
              </a:rPr>
              <a:t> ở 25 </a:t>
            </a:r>
            <a:r>
              <a:rPr lang="en-US" sz="2800" dirty="0" err="1" smtClean="0">
                <a:solidFill>
                  <a:srgbClr val="0000FF"/>
                </a:solidFill>
              </a:rPr>
              <a:t>oC</a:t>
            </a:r>
            <a:r>
              <a:rPr lang="en-US" sz="2800" dirty="0" smtClean="0">
                <a:solidFill>
                  <a:srgbClr val="0000FF"/>
                </a:solidFill>
              </a:rPr>
              <a:t>, 1 at </a:t>
            </a:r>
            <a:r>
              <a:rPr lang="en-US" sz="2800" dirty="0" err="1" smtClean="0">
                <a:solidFill>
                  <a:srgbClr val="0000FF"/>
                </a:solidFill>
              </a:rPr>
              <a:t>thổi</a:t>
            </a:r>
            <a:r>
              <a:rPr lang="en-US" sz="2800" dirty="0" smtClean="0">
                <a:solidFill>
                  <a:srgbClr val="0000FF"/>
                </a:solidFill>
              </a:rPr>
              <a:t> qua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Ven</a:t>
            </a:r>
            <a:r>
              <a:rPr lang="en-US" sz="2800" dirty="0" smtClean="0">
                <a:solidFill>
                  <a:srgbClr val="0000FF"/>
                </a:solidFill>
              </a:rPr>
              <a:t> </a:t>
            </a:r>
            <a:r>
              <a:rPr lang="en-US" sz="2800" dirty="0" err="1" smtClean="0">
                <a:solidFill>
                  <a:srgbClr val="0000FF"/>
                </a:solidFill>
              </a:rPr>
              <a:t>có</a:t>
            </a:r>
            <a:r>
              <a:rPr lang="en-US" sz="2800" dirty="0" smtClean="0">
                <a:solidFill>
                  <a:srgbClr val="0000FF"/>
                </a:solidFill>
              </a:rPr>
              <a:t> D=500 mm, d = 100 mm, </a:t>
            </a:r>
            <a:r>
              <a:rPr lang="en-US" sz="2800" dirty="0" err="1" smtClean="0">
                <a:solidFill>
                  <a:srgbClr val="0000FF"/>
                </a:solidFill>
              </a:rPr>
              <a:t>chênh</a:t>
            </a:r>
            <a:r>
              <a:rPr lang="en-US" sz="2800" dirty="0" smtClean="0">
                <a:solidFill>
                  <a:srgbClr val="0000FF"/>
                </a:solidFill>
              </a:rPr>
              <a:t> </a:t>
            </a:r>
            <a:r>
              <a:rPr lang="en-US" sz="2800" dirty="0" err="1" smtClean="0">
                <a:solidFill>
                  <a:srgbClr val="0000FF"/>
                </a:solidFill>
              </a:rPr>
              <a:t>lệch</a:t>
            </a:r>
            <a:r>
              <a:rPr lang="en-US" sz="2800" dirty="0" smtClean="0">
                <a:solidFill>
                  <a:srgbClr val="0000FF"/>
                </a:solidFill>
              </a:rPr>
              <a:t> </a:t>
            </a:r>
            <a:r>
              <a:rPr lang="en-US" sz="2800" dirty="0" err="1" smtClean="0">
                <a:solidFill>
                  <a:srgbClr val="0000FF"/>
                </a:solidFill>
              </a:rPr>
              <a:t>mức</a:t>
            </a:r>
            <a:r>
              <a:rPr lang="en-US" sz="2800" dirty="0" smtClean="0">
                <a:solidFill>
                  <a:srgbClr val="0000FF"/>
                </a:solidFill>
              </a:rPr>
              <a:t> </a:t>
            </a:r>
            <a:r>
              <a:rPr lang="en-US" sz="2800" dirty="0" err="1" smtClean="0">
                <a:solidFill>
                  <a:srgbClr val="0000FF"/>
                </a:solidFill>
              </a:rPr>
              <a:t>nước</a:t>
            </a:r>
            <a:r>
              <a:rPr lang="en-US" sz="2800" dirty="0" smtClean="0">
                <a:solidFill>
                  <a:srgbClr val="0000FF"/>
                </a:solidFill>
              </a:rPr>
              <a:t> </a:t>
            </a:r>
            <a:r>
              <a:rPr lang="en-US" sz="2800" dirty="0" err="1" smtClean="0">
                <a:solidFill>
                  <a:srgbClr val="0000FF"/>
                </a:solidFill>
              </a:rPr>
              <a:t>giữa</a:t>
            </a:r>
            <a:r>
              <a:rPr lang="en-US" sz="2800" dirty="0" smtClean="0">
                <a:solidFill>
                  <a:srgbClr val="0000FF"/>
                </a:solidFill>
              </a:rPr>
              <a:t> </a:t>
            </a:r>
            <a:r>
              <a:rPr lang="en-US" sz="2800" dirty="0" err="1" smtClean="0">
                <a:solidFill>
                  <a:srgbClr val="0000FF"/>
                </a:solidFill>
              </a:rPr>
              <a:t>hai</a:t>
            </a:r>
            <a:r>
              <a:rPr lang="en-US" sz="2800" dirty="0" smtClean="0">
                <a:solidFill>
                  <a:srgbClr val="0000FF"/>
                </a:solidFill>
              </a:rPr>
              <a:t> </a:t>
            </a:r>
            <a:r>
              <a:rPr lang="en-US" sz="2800" dirty="0" err="1" smtClean="0">
                <a:solidFill>
                  <a:srgbClr val="0000FF"/>
                </a:solidFill>
              </a:rPr>
              <a:t>ống</a:t>
            </a:r>
            <a:r>
              <a:rPr lang="en-US" sz="2800" dirty="0" smtClean="0">
                <a:solidFill>
                  <a:srgbClr val="0000FF"/>
                </a:solidFill>
              </a:rPr>
              <a:t> </a:t>
            </a:r>
            <a:r>
              <a:rPr lang="en-US" sz="2800" dirty="0" err="1" smtClean="0">
                <a:solidFill>
                  <a:srgbClr val="0000FF"/>
                </a:solidFill>
              </a:rPr>
              <a:t>chữ</a:t>
            </a:r>
            <a:r>
              <a:rPr lang="en-US" sz="2800" dirty="0" smtClean="0">
                <a:solidFill>
                  <a:srgbClr val="0000FF"/>
                </a:solidFill>
              </a:rPr>
              <a:t> U </a:t>
            </a:r>
            <a:r>
              <a:rPr lang="en-US" sz="2800" dirty="0" err="1" smtClean="0">
                <a:solidFill>
                  <a:srgbClr val="0000FF"/>
                </a:solidFill>
              </a:rPr>
              <a:t>là</a:t>
            </a:r>
            <a:r>
              <a:rPr lang="en-US" sz="2800" smtClean="0">
                <a:solidFill>
                  <a:srgbClr val="0000FF"/>
                </a:solidFill>
              </a:rPr>
              <a:t> 5 m.</a:t>
            </a:r>
            <a:endParaRPr lang="en-US" sz="2800" dirty="0" smtClean="0">
              <a:solidFill>
                <a:srgbClr val="0000FF"/>
              </a:solidFill>
            </a:endParaRPr>
          </a:p>
        </p:txBody>
      </p:sp>
    </p:spTree>
    <p:extLst>
      <p:ext uri="{BB962C8B-B14F-4D97-AF65-F5344CB8AC3E}">
        <p14:creationId xmlns:p14="http://schemas.microsoft.com/office/powerpoint/2010/main" val="362267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0695" name="Equation" r:id="rId3" imgW="391303" imgH="739129" progId="Equation.3">
                  <p:embed/>
                </p:oleObj>
              </mc:Choice>
              <mc:Fallback>
                <p:oleObj name="Equation" r:id="rId3" imgW="391303" imgH="739129" progId="Equation.3">
                  <p:embed/>
                  <p:pic>
                    <p:nvPicPr>
                      <p:cNvPr id="0" name="Picture 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990600"/>
            <a:ext cx="2831224" cy="461665"/>
          </a:xfrm>
          <a:prstGeom prst="rect">
            <a:avLst/>
          </a:prstGeom>
        </p:spPr>
        <p:txBody>
          <a:bodyPr wrap="none">
            <a:spAutoFit/>
          </a:bodyPr>
          <a:lstStyle/>
          <a:p>
            <a:r>
              <a:rPr lang="vi-VN" sz="2400" b="1" dirty="0" smtClean="0">
                <a:solidFill>
                  <a:srgbClr val="FF3399"/>
                </a:solidFill>
                <a:sym typeface="Wingdings"/>
              </a:rPr>
              <a:t>Dòng chảy qua lỗ </a:t>
            </a:r>
            <a:endParaRPr lang="en-US" sz="2400" dirty="0"/>
          </a:p>
        </p:txBody>
      </p:sp>
      <p:sp>
        <p:nvSpPr>
          <p:cNvPr id="9" name="Rectangle 8"/>
          <p:cNvSpPr/>
          <p:nvPr/>
        </p:nvSpPr>
        <p:spPr>
          <a:xfrm>
            <a:off x="4495800" y="1211759"/>
            <a:ext cx="4572000" cy="769441"/>
          </a:xfrm>
          <a:prstGeom prst="rect">
            <a:avLst/>
          </a:prstGeom>
        </p:spPr>
        <p:txBody>
          <a:bodyPr wrap="square">
            <a:spAutoFit/>
          </a:bodyPr>
          <a:lstStyle/>
          <a:p>
            <a:pPr algn="just"/>
            <a:r>
              <a:rPr lang="vi-VN" sz="2200" dirty="0" smtClean="0">
                <a:solidFill>
                  <a:srgbClr val="FF6600"/>
                </a:solidFill>
              </a:rPr>
              <a:t>Trường hợp mực chất lỏng ở hai bình khác nhau: </a:t>
            </a:r>
            <a:r>
              <a:rPr lang="vi-VN" sz="2200" dirty="0" smtClean="0"/>
              <a:t>h = H</a:t>
            </a:r>
            <a:r>
              <a:rPr lang="vi-VN" sz="2200" baseline="-25000" dirty="0" smtClean="0"/>
              <a:t>1</a:t>
            </a:r>
            <a:r>
              <a:rPr lang="vi-VN" sz="2200" dirty="0" smtClean="0"/>
              <a:t> – H</a:t>
            </a:r>
            <a:r>
              <a:rPr lang="vi-VN" sz="2200" baseline="-25000" dirty="0" smtClean="0"/>
              <a:t>2</a:t>
            </a:r>
            <a:endParaRPr lang="vi-VN" sz="2200" baseline="-25000" dirty="0" smtClean="0">
              <a:sym typeface="Symbol"/>
            </a:endParaRPr>
          </a:p>
        </p:txBody>
      </p:sp>
      <p:sp>
        <p:nvSpPr>
          <p:cNvPr id="15" name="Rectangle 14"/>
          <p:cNvSpPr/>
          <p:nvPr/>
        </p:nvSpPr>
        <p:spPr>
          <a:xfrm>
            <a:off x="0" y="4242137"/>
            <a:ext cx="4419600" cy="1015663"/>
          </a:xfrm>
          <a:prstGeom prst="rect">
            <a:avLst/>
          </a:prstGeom>
        </p:spPr>
        <p:txBody>
          <a:bodyPr wrap="square">
            <a:spAutoFit/>
          </a:bodyPr>
          <a:lstStyle/>
          <a:p>
            <a:pPr algn="just"/>
            <a:r>
              <a:rPr lang="vi-VN" sz="2000" b="1" dirty="0" smtClean="0">
                <a:solidFill>
                  <a:srgbClr val="0070C0"/>
                </a:solidFill>
              </a:rPr>
              <a:t>Hình: Chất lỏng chảy từ bình này sang bình khác: (a) Có chênh lệch cột áp, (b) Chênh lệch áp</a:t>
            </a:r>
            <a:endParaRPr lang="en-US" sz="2000" b="1" dirty="0">
              <a:solidFill>
                <a:srgbClr val="0070C0"/>
              </a:solidFill>
            </a:endParaRPr>
          </a:p>
        </p:txBody>
      </p:sp>
      <p:sp>
        <p:nvSpPr>
          <p:cNvPr id="16" name="Rectangle 15"/>
          <p:cNvSpPr/>
          <p:nvPr/>
        </p:nvSpPr>
        <p:spPr>
          <a:xfrm>
            <a:off x="4572000" y="2057400"/>
            <a:ext cx="4572000" cy="430887"/>
          </a:xfrm>
          <a:prstGeom prst="rect">
            <a:avLst/>
          </a:prstGeom>
        </p:spPr>
        <p:txBody>
          <a:bodyPr wrap="square">
            <a:spAutoFit/>
          </a:bodyPr>
          <a:lstStyle/>
          <a:p>
            <a:pPr algn="just"/>
            <a:r>
              <a:rPr lang="vi-VN" sz="2200" dirty="0" smtClean="0">
                <a:sym typeface="Wingdings" pitchFamily="2" charset="2"/>
              </a:rPr>
              <a:t> Vận tốc dòng chảy qua lỗ</a:t>
            </a:r>
            <a:endParaRPr lang="en-US" sz="2200" dirty="0"/>
          </a:p>
        </p:txBody>
      </p:sp>
      <p:graphicFrame>
        <p:nvGraphicFramePr>
          <p:cNvPr id="190471" name="Object 7"/>
          <p:cNvGraphicFramePr>
            <a:graphicFrameLocks noChangeAspect="1"/>
          </p:cNvGraphicFramePr>
          <p:nvPr>
            <p:extLst>
              <p:ext uri="{D42A27DB-BD31-4B8C-83A1-F6EECF244321}">
                <p14:modId xmlns:p14="http://schemas.microsoft.com/office/powerpoint/2010/main" val="2533082870"/>
              </p:ext>
            </p:extLst>
          </p:nvPr>
        </p:nvGraphicFramePr>
        <p:xfrm>
          <a:off x="5256213" y="2438400"/>
          <a:ext cx="1892300" cy="609600"/>
        </p:xfrm>
        <a:graphic>
          <a:graphicData uri="http://schemas.openxmlformats.org/presentationml/2006/ole">
            <mc:AlternateContent xmlns:mc="http://schemas.openxmlformats.org/markup-compatibility/2006">
              <mc:Choice xmlns:v="urn:schemas-microsoft-com:vml" Requires="v">
                <p:oleObj spid="_x0000_s190696" name="Equation" r:id="rId5" imgW="787058" imgH="253890" progId="Equation.3">
                  <p:embed/>
                </p:oleObj>
              </mc:Choice>
              <mc:Fallback>
                <p:oleObj name="Equation" r:id="rId5" imgW="787058" imgH="253890" progId="Equation.3">
                  <p:embed/>
                  <p:pic>
                    <p:nvPicPr>
                      <p:cNvPr id="0" name="Picture 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2438400"/>
                        <a:ext cx="1892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Rectangle 41"/>
          <p:cNvSpPr/>
          <p:nvPr/>
        </p:nvSpPr>
        <p:spPr>
          <a:xfrm>
            <a:off x="4642676" y="5105400"/>
            <a:ext cx="4196524" cy="430887"/>
          </a:xfrm>
          <a:prstGeom prst="rect">
            <a:avLst/>
          </a:prstGeom>
        </p:spPr>
        <p:txBody>
          <a:bodyPr wrap="square">
            <a:spAutoFit/>
          </a:bodyPr>
          <a:lstStyle/>
          <a:p>
            <a:pPr algn="just"/>
            <a:r>
              <a:rPr lang="vi-VN" sz="2200" dirty="0" smtClean="0">
                <a:sym typeface="Wingdings" pitchFamily="2" charset="2"/>
              </a:rPr>
              <a:t>Lưu lượng dòng chảy qua lỗ</a:t>
            </a:r>
            <a:endParaRPr lang="en-US" sz="2200" dirty="0"/>
          </a:p>
        </p:txBody>
      </p:sp>
      <p:graphicFrame>
        <p:nvGraphicFramePr>
          <p:cNvPr id="190473" name="Object 9"/>
          <p:cNvGraphicFramePr>
            <a:graphicFrameLocks noChangeAspect="1"/>
          </p:cNvGraphicFramePr>
          <p:nvPr>
            <p:extLst>
              <p:ext uri="{D42A27DB-BD31-4B8C-83A1-F6EECF244321}">
                <p14:modId xmlns:p14="http://schemas.microsoft.com/office/powerpoint/2010/main" val="4221836121"/>
              </p:ext>
            </p:extLst>
          </p:nvPr>
        </p:nvGraphicFramePr>
        <p:xfrm>
          <a:off x="4883150" y="5619750"/>
          <a:ext cx="3906838" cy="1009650"/>
        </p:xfrm>
        <a:graphic>
          <a:graphicData uri="http://schemas.openxmlformats.org/presentationml/2006/ole">
            <mc:AlternateContent xmlns:mc="http://schemas.openxmlformats.org/markup-compatibility/2006">
              <mc:Choice xmlns:v="urn:schemas-microsoft-com:vml" Requires="v">
                <p:oleObj spid="_x0000_s190697" name="Equation" r:id="rId7" imgW="1816100" imgH="469900" progId="Equation.3">
                  <p:embed/>
                </p:oleObj>
              </mc:Choice>
              <mc:Fallback>
                <p:oleObj name="Equation" r:id="rId7" imgW="1816100" imgH="469900" progId="Equation.3">
                  <p:embed/>
                  <p:pic>
                    <p:nvPicPr>
                      <p:cNvPr id="0" name="Picture 2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3150" y="5619750"/>
                        <a:ext cx="3906838"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26"/>
          <p:cNvSpPr/>
          <p:nvPr/>
        </p:nvSpPr>
        <p:spPr>
          <a:xfrm>
            <a:off x="4572000" y="3040559"/>
            <a:ext cx="4572000" cy="769441"/>
          </a:xfrm>
          <a:prstGeom prst="rect">
            <a:avLst/>
          </a:prstGeom>
        </p:spPr>
        <p:txBody>
          <a:bodyPr wrap="square">
            <a:spAutoFit/>
          </a:bodyPr>
          <a:lstStyle/>
          <a:p>
            <a:pPr algn="just"/>
            <a:r>
              <a:rPr lang="vi-VN" sz="2200" dirty="0" smtClean="0">
                <a:solidFill>
                  <a:srgbClr val="009900"/>
                </a:solidFill>
              </a:rPr>
              <a:t>Trường hợp áp suất ở hai bình khác nhau:</a:t>
            </a:r>
            <a:r>
              <a:rPr lang="vi-VN" sz="2200" dirty="0" smtClean="0"/>
              <a:t> </a:t>
            </a:r>
            <a:r>
              <a:rPr lang="el-GR" sz="2200" dirty="0" smtClean="0">
                <a:latin typeface="Times New Roman"/>
                <a:cs typeface="Times New Roman"/>
              </a:rPr>
              <a:t>Δ</a:t>
            </a:r>
            <a:r>
              <a:rPr lang="vi-VN" sz="2200" dirty="0" smtClean="0">
                <a:latin typeface="Times New Roman"/>
                <a:cs typeface="Times New Roman"/>
              </a:rPr>
              <a:t>p</a:t>
            </a:r>
            <a:r>
              <a:rPr lang="vi-VN" sz="2200" dirty="0" smtClean="0"/>
              <a:t> = p</a:t>
            </a:r>
            <a:r>
              <a:rPr lang="vi-VN" sz="2200" baseline="-25000" dirty="0" smtClean="0"/>
              <a:t>1</a:t>
            </a:r>
            <a:r>
              <a:rPr lang="vi-VN" sz="2200" dirty="0" smtClean="0"/>
              <a:t> – p</a:t>
            </a:r>
            <a:r>
              <a:rPr lang="vi-VN" sz="2200" baseline="-25000" dirty="0" smtClean="0"/>
              <a:t>2</a:t>
            </a:r>
            <a:r>
              <a:rPr lang="vi-VN" sz="2200" dirty="0" smtClean="0"/>
              <a:t> (p</a:t>
            </a:r>
            <a:r>
              <a:rPr lang="vi-VN" sz="2200" baseline="-25000" dirty="0" smtClean="0"/>
              <a:t>1</a:t>
            </a:r>
            <a:r>
              <a:rPr lang="vi-VN" sz="2200" dirty="0" smtClean="0"/>
              <a:t> &gt; p</a:t>
            </a:r>
            <a:r>
              <a:rPr lang="vi-VN" sz="2200" baseline="-25000" dirty="0" smtClean="0"/>
              <a:t>2</a:t>
            </a:r>
            <a:r>
              <a:rPr lang="vi-VN" sz="2200" dirty="0" smtClean="0"/>
              <a:t>)</a:t>
            </a:r>
            <a:endParaRPr lang="vi-VN" sz="2200" baseline="-25000" dirty="0" smtClean="0">
              <a:sym typeface="Symbol"/>
            </a:endParaRPr>
          </a:p>
        </p:txBody>
      </p:sp>
      <p:sp>
        <p:nvSpPr>
          <p:cNvPr id="29" name="Rectangle 28"/>
          <p:cNvSpPr/>
          <p:nvPr/>
        </p:nvSpPr>
        <p:spPr>
          <a:xfrm>
            <a:off x="4648200" y="3886200"/>
            <a:ext cx="4495800" cy="430887"/>
          </a:xfrm>
          <a:prstGeom prst="rect">
            <a:avLst/>
          </a:prstGeom>
        </p:spPr>
        <p:txBody>
          <a:bodyPr wrap="square">
            <a:spAutoFit/>
          </a:bodyPr>
          <a:lstStyle/>
          <a:p>
            <a:pPr algn="just"/>
            <a:r>
              <a:rPr lang="vi-VN" sz="2200" dirty="0" smtClean="0">
                <a:sym typeface="Wingdings" pitchFamily="2" charset="2"/>
              </a:rPr>
              <a:t> Vận tốc dòng chảy qua lỗ</a:t>
            </a:r>
            <a:endParaRPr lang="en-US" sz="2200" dirty="0"/>
          </a:p>
        </p:txBody>
      </p:sp>
      <p:graphicFrame>
        <p:nvGraphicFramePr>
          <p:cNvPr id="190474" name="Object 10"/>
          <p:cNvGraphicFramePr>
            <a:graphicFrameLocks noChangeAspect="1"/>
          </p:cNvGraphicFramePr>
          <p:nvPr>
            <p:extLst>
              <p:ext uri="{D42A27DB-BD31-4B8C-83A1-F6EECF244321}">
                <p14:modId xmlns:p14="http://schemas.microsoft.com/office/powerpoint/2010/main" val="2944867346"/>
              </p:ext>
            </p:extLst>
          </p:nvPr>
        </p:nvGraphicFramePr>
        <p:xfrm>
          <a:off x="5346700" y="4206875"/>
          <a:ext cx="1701800" cy="966788"/>
        </p:xfrm>
        <a:graphic>
          <a:graphicData uri="http://schemas.openxmlformats.org/presentationml/2006/ole">
            <mc:AlternateContent xmlns:mc="http://schemas.openxmlformats.org/markup-compatibility/2006">
              <mc:Choice xmlns:v="urn:schemas-microsoft-com:vml" Requires="v">
                <p:oleObj spid="_x0000_s190698" name="Equation" r:id="rId9" imgW="825500" imgH="469900" progId="Equation.3">
                  <p:embed/>
                </p:oleObj>
              </mc:Choice>
              <mc:Fallback>
                <p:oleObj name="Equation" r:id="rId9" imgW="825500" imgH="469900" progId="Equation.3">
                  <p:embed/>
                  <p:pic>
                    <p:nvPicPr>
                      <p:cNvPr id="0" name="Picture 2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6700" y="4206875"/>
                        <a:ext cx="17018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 name="Group 43"/>
          <p:cNvGrpSpPr/>
          <p:nvPr/>
        </p:nvGrpSpPr>
        <p:grpSpPr>
          <a:xfrm>
            <a:off x="0" y="1524000"/>
            <a:ext cx="4521200" cy="2731532"/>
            <a:chOff x="0" y="1524000"/>
            <a:chExt cx="4521200" cy="2731532"/>
          </a:xfrm>
        </p:grpSpPr>
        <p:pic>
          <p:nvPicPr>
            <p:cNvPr id="26" name="Picture 25" descr="IMG_4421.JPG"/>
            <p:cNvPicPr>
              <a:picLocks noChangeAspect="1"/>
            </p:cNvPicPr>
            <p:nvPr/>
          </p:nvPicPr>
          <p:blipFill>
            <a:blip r:embed="rId11" cstate="print"/>
            <a:stretch>
              <a:fillRect/>
            </a:stretch>
          </p:blipFill>
          <p:spPr>
            <a:xfrm>
              <a:off x="0" y="1524000"/>
              <a:ext cx="4521200" cy="2373630"/>
            </a:xfrm>
            <a:prstGeom prst="rect">
              <a:avLst/>
            </a:prstGeom>
          </p:spPr>
        </p:pic>
        <p:sp>
          <p:nvSpPr>
            <p:cNvPr id="30" name="Rectangle 29"/>
            <p:cNvSpPr/>
            <p:nvPr/>
          </p:nvSpPr>
          <p:spPr>
            <a:xfrm>
              <a:off x="2895600" y="2362200"/>
              <a:ext cx="410690" cy="369332"/>
            </a:xfrm>
            <a:prstGeom prst="rect">
              <a:avLst/>
            </a:prstGeom>
            <a:solidFill>
              <a:schemeClr val="bg1"/>
            </a:solidFill>
          </p:spPr>
          <p:txBody>
            <a:bodyPr wrap="none">
              <a:spAutoFit/>
            </a:bodyPr>
            <a:lstStyle/>
            <a:p>
              <a:r>
                <a:rPr lang="vi-VN" b="1" dirty="0" smtClean="0"/>
                <a:t>p</a:t>
              </a:r>
              <a:r>
                <a:rPr lang="vi-VN" b="1" baseline="-25000" dirty="0" smtClean="0"/>
                <a:t>1</a:t>
              </a:r>
              <a:endParaRPr lang="en-US" b="1" dirty="0"/>
            </a:p>
          </p:txBody>
        </p:sp>
        <p:sp>
          <p:nvSpPr>
            <p:cNvPr id="31" name="Rectangle 30"/>
            <p:cNvSpPr/>
            <p:nvPr/>
          </p:nvSpPr>
          <p:spPr>
            <a:xfrm>
              <a:off x="3810000" y="2362200"/>
              <a:ext cx="410690" cy="369332"/>
            </a:xfrm>
            <a:prstGeom prst="rect">
              <a:avLst/>
            </a:prstGeom>
            <a:solidFill>
              <a:schemeClr val="bg1"/>
            </a:solidFill>
          </p:spPr>
          <p:txBody>
            <a:bodyPr wrap="none">
              <a:spAutoFit/>
            </a:bodyPr>
            <a:lstStyle/>
            <a:p>
              <a:r>
                <a:rPr lang="vi-VN" b="1" dirty="0" smtClean="0"/>
                <a:t>p</a:t>
              </a:r>
              <a:r>
                <a:rPr lang="vi-VN" b="1" baseline="-25000" dirty="0" smtClean="0"/>
                <a:t>2</a:t>
              </a:r>
              <a:endParaRPr lang="en-US" b="1" dirty="0"/>
            </a:p>
          </p:txBody>
        </p:sp>
        <p:sp>
          <p:nvSpPr>
            <p:cNvPr id="33" name="Rectangle 32"/>
            <p:cNvSpPr/>
            <p:nvPr/>
          </p:nvSpPr>
          <p:spPr>
            <a:xfrm>
              <a:off x="304800" y="2133600"/>
              <a:ext cx="436338" cy="369332"/>
            </a:xfrm>
            <a:prstGeom prst="rect">
              <a:avLst/>
            </a:prstGeom>
            <a:solidFill>
              <a:schemeClr val="bg1"/>
            </a:solidFill>
          </p:spPr>
          <p:txBody>
            <a:bodyPr wrap="none">
              <a:spAutoFit/>
            </a:bodyPr>
            <a:lstStyle/>
            <a:p>
              <a:r>
                <a:rPr lang="vi-VN" b="1" dirty="0" smtClean="0"/>
                <a:t>H</a:t>
              </a:r>
              <a:r>
                <a:rPr lang="vi-VN" b="1" baseline="-25000" dirty="0" smtClean="0"/>
                <a:t>1</a:t>
              </a:r>
              <a:endParaRPr lang="en-US" b="1" dirty="0"/>
            </a:p>
          </p:txBody>
        </p:sp>
        <p:sp>
          <p:nvSpPr>
            <p:cNvPr id="38" name="Rectangle 37"/>
            <p:cNvSpPr/>
            <p:nvPr/>
          </p:nvSpPr>
          <p:spPr>
            <a:xfrm>
              <a:off x="1981200" y="2362200"/>
              <a:ext cx="436338" cy="369332"/>
            </a:xfrm>
            <a:prstGeom prst="rect">
              <a:avLst/>
            </a:prstGeom>
            <a:solidFill>
              <a:schemeClr val="bg1"/>
            </a:solidFill>
          </p:spPr>
          <p:txBody>
            <a:bodyPr wrap="none">
              <a:spAutoFit/>
            </a:bodyPr>
            <a:lstStyle/>
            <a:p>
              <a:r>
                <a:rPr lang="vi-VN" b="1" dirty="0" smtClean="0"/>
                <a:t>H</a:t>
              </a:r>
              <a:r>
                <a:rPr lang="vi-VN" b="1" baseline="-25000" dirty="0" smtClean="0"/>
                <a:t>2</a:t>
              </a:r>
              <a:endParaRPr lang="en-US" b="1" dirty="0"/>
            </a:p>
          </p:txBody>
        </p:sp>
        <p:sp>
          <p:nvSpPr>
            <p:cNvPr id="39" name="Rectangle 38"/>
            <p:cNvSpPr/>
            <p:nvPr/>
          </p:nvSpPr>
          <p:spPr>
            <a:xfrm>
              <a:off x="1579270" y="1828800"/>
              <a:ext cx="325730" cy="369332"/>
            </a:xfrm>
            <a:prstGeom prst="rect">
              <a:avLst/>
            </a:prstGeom>
            <a:solidFill>
              <a:schemeClr val="bg1"/>
            </a:solidFill>
          </p:spPr>
          <p:txBody>
            <a:bodyPr wrap="none">
              <a:spAutoFit/>
            </a:bodyPr>
            <a:lstStyle/>
            <a:p>
              <a:r>
                <a:rPr lang="vi-VN" b="1" dirty="0" smtClean="0"/>
                <a:t>h</a:t>
              </a:r>
              <a:endParaRPr lang="en-US" b="1" dirty="0"/>
            </a:p>
          </p:txBody>
        </p:sp>
        <p:sp>
          <p:nvSpPr>
            <p:cNvPr id="40" name="Rectangle 39"/>
            <p:cNvSpPr/>
            <p:nvPr/>
          </p:nvSpPr>
          <p:spPr>
            <a:xfrm>
              <a:off x="1066800" y="3886200"/>
              <a:ext cx="466794" cy="369332"/>
            </a:xfrm>
            <a:prstGeom prst="rect">
              <a:avLst/>
            </a:prstGeom>
          </p:spPr>
          <p:txBody>
            <a:bodyPr wrap="none">
              <a:spAutoFit/>
            </a:bodyPr>
            <a:lstStyle/>
            <a:p>
              <a:r>
                <a:rPr lang="vi-VN" b="1" dirty="0" smtClean="0">
                  <a:sym typeface="Wingdings" pitchFamily="2" charset="2"/>
                </a:rPr>
                <a:t>(a)</a:t>
              </a:r>
              <a:endParaRPr lang="en-US" b="1" dirty="0"/>
            </a:p>
          </p:txBody>
        </p:sp>
        <p:sp>
          <p:nvSpPr>
            <p:cNvPr id="43" name="Rectangle 42"/>
            <p:cNvSpPr/>
            <p:nvPr/>
          </p:nvSpPr>
          <p:spPr>
            <a:xfrm>
              <a:off x="3352800" y="3886200"/>
              <a:ext cx="479618" cy="369332"/>
            </a:xfrm>
            <a:prstGeom prst="rect">
              <a:avLst/>
            </a:prstGeom>
          </p:spPr>
          <p:txBody>
            <a:bodyPr wrap="none">
              <a:spAutoFit/>
            </a:bodyPr>
            <a:lstStyle/>
            <a:p>
              <a:r>
                <a:rPr lang="vi-VN" b="1" dirty="0" smtClean="0">
                  <a:sym typeface="Wingdings" pitchFamily="2" charset="2"/>
                </a:rPr>
                <a:t>(b)</a:t>
              </a:r>
              <a:endParaRPr lang="en-US" b="1" dirty="0"/>
            </a:p>
          </p:txBody>
        </p:sp>
      </p:grpSp>
      <p:sp>
        <p:nvSpPr>
          <p:cNvPr id="2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4" name="Picture 6"/>
          <p:cNvPicPr>
            <a:picLocks noChangeAspect="1" noChangeArrowheads="1"/>
          </p:cNvPicPr>
          <p:nvPr/>
        </p:nvPicPr>
        <p:blipFill>
          <a:blip r:embed="rId3" cstate="print"/>
          <a:srcRect r="9839"/>
          <a:stretch>
            <a:fillRect/>
          </a:stretch>
        </p:blipFill>
        <p:spPr bwMode="auto">
          <a:xfrm>
            <a:off x="-1" y="1447800"/>
            <a:ext cx="4114801" cy="2971800"/>
          </a:xfrm>
          <a:prstGeom prst="rect">
            <a:avLst/>
          </a:prstGeom>
          <a:noFill/>
          <a:ln w="9525">
            <a:noFill/>
            <a:miter lim="800000"/>
            <a:headEnd/>
            <a:tailEnd/>
          </a:ln>
        </p:spPr>
      </p:pic>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6723" name="Equation" r:id="rId4" imgW="391303" imgH="739129" progId="Equation.3">
                  <p:embed/>
                </p:oleObj>
              </mc:Choice>
              <mc:Fallback>
                <p:oleObj name="Equation" r:id="rId4" imgW="391303" imgH="739129" progId="Equation.3">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990600"/>
            <a:ext cx="4182555" cy="461665"/>
          </a:xfrm>
          <a:prstGeom prst="rect">
            <a:avLst/>
          </a:prstGeom>
        </p:spPr>
        <p:txBody>
          <a:bodyPr wrap="none">
            <a:spAutoFit/>
          </a:bodyPr>
          <a:lstStyle/>
          <a:p>
            <a:r>
              <a:rPr lang="vi-VN" sz="2400" b="1" dirty="0" smtClean="0">
                <a:solidFill>
                  <a:srgbClr val="FF3399"/>
                </a:solidFill>
                <a:sym typeface="Wingdings"/>
              </a:rPr>
              <a:t>Dòng chảy qua màng chắn </a:t>
            </a:r>
            <a:endParaRPr lang="en-US" sz="2400" dirty="0"/>
          </a:p>
        </p:txBody>
      </p:sp>
      <p:sp>
        <p:nvSpPr>
          <p:cNvPr id="9" name="Rectangle 8"/>
          <p:cNvSpPr/>
          <p:nvPr/>
        </p:nvSpPr>
        <p:spPr>
          <a:xfrm>
            <a:off x="4191000" y="1330404"/>
            <a:ext cx="4953000" cy="1107996"/>
          </a:xfrm>
          <a:prstGeom prst="rect">
            <a:avLst/>
          </a:prstGeom>
        </p:spPr>
        <p:txBody>
          <a:bodyPr wrap="square">
            <a:spAutoFit/>
          </a:bodyPr>
          <a:lstStyle/>
          <a:p>
            <a:pPr algn="just"/>
            <a:r>
              <a:rPr lang="vi-VN" sz="2200" dirty="0" smtClean="0">
                <a:solidFill>
                  <a:srgbClr val="FF6600"/>
                </a:solidFill>
                <a:sym typeface="Symbol"/>
              </a:rPr>
              <a:t>Nguyên tắc: dựa trên sự phụ thuộc của lưu lượng vào thay đổi áp suất khi di qua lỗ màng. </a:t>
            </a:r>
            <a:endParaRPr lang="vi-VN" sz="2200" baseline="-25000" dirty="0" smtClean="0">
              <a:sym typeface="Symbol"/>
            </a:endParaRPr>
          </a:p>
        </p:txBody>
      </p:sp>
      <p:sp>
        <p:nvSpPr>
          <p:cNvPr id="15" name="Rectangle 14"/>
          <p:cNvSpPr/>
          <p:nvPr/>
        </p:nvSpPr>
        <p:spPr>
          <a:xfrm>
            <a:off x="0" y="4343400"/>
            <a:ext cx="4419600" cy="400110"/>
          </a:xfrm>
          <a:prstGeom prst="rect">
            <a:avLst/>
          </a:prstGeom>
        </p:spPr>
        <p:txBody>
          <a:bodyPr wrap="square">
            <a:spAutoFit/>
          </a:bodyPr>
          <a:lstStyle/>
          <a:p>
            <a:pPr algn="just"/>
            <a:r>
              <a:rPr lang="vi-VN" sz="2000" b="1" dirty="0" smtClean="0">
                <a:solidFill>
                  <a:srgbClr val="0070C0"/>
                </a:solidFill>
              </a:rPr>
              <a:t>Hình: Lưu lương kế màng chắn </a:t>
            </a:r>
            <a:endParaRPr lang="en-US" sz="2000" b="1" dirty="0">
              <a:solidFill>
                <a:srgbClr val="0070C0"/>
              </a:solidFill>
            </a:endParaRPr>
          </a:p>
        </p:txBody>
      </p:sp>
      <p:sp>
        <p:nvSpPr>
          <p:cNvPr id="42" name="Rectangle 41"/>
          <p:cNvSpPr/>
          <p:nvPr/>
        </p:nvSpPr>
        <p:spPr>
          <a:xfrm>
            <a:off x="4191000" y="2586335"/>
            <a:ext cx="4953000" cy="461665"/>
          </a:xfrm>
          <a:prstGeom prst="rect">
            <a:avLst/>
          </a:prstGeom>
        </p:spPr>
        <p:txBody>
          <a:bodyPr wrap="square">
            <a:spAutoFit/>
          </a:bodyPr>
          <a:lstStyle/>
          <a:p>
            <a:pPr algn="just"/>
            <a:r>
              <a:rPr lang="vi-VN" sz="2400" dirty="0" smtClean="0">
                <a:sym typeface="Wingdings" pitchFamily="2" charset="2"/>
              </a:rPr>
              <a:t>Lưu lượng dòng chảy qua lỗ màng</a:t>
            </a:r>
            <a:endParaRPr lang="en-US" sz="2400" dirty="0"/>
          </a:p>
        </p:txBody>
      </p:sp>
      <p:graphicFrame>
        <p:nvGraphicFramePr>
          <p:cNvPr id="190473" name="Object 9"/>
          <p:cNvGraphicFramePr>
            <a:graphicFrameLocks noChangeAspect="1"/>
          </p:cNvGraphicFramePr>
          <p:nvPr>
            <p:extLst>
              <p:ext uri="{D42A27DB-BD31-4B8C-83A1-F6EECF244321}">
                <p14:modId xmlns:p14="http://schemas.microsoft.com/office/powerpoint/2010/main" val="324925812"/>
              </p:ext>
            </p:extLst>
          </p:nvPr>
        </p:nvGraphicFramePr>
        <p:xfrm>
          <a:off x="4962525" y="3244850"/>
          <a:ext cx="3440113" cy="1582738"/>
        </p:xfrm>
        <a:graphic>
          <a:graphicData uri="http://schemas.openxmlformats.org/presentationml/2006/ole">
            <mc:AlternateContent xmlns:mc="http://schemas.openxmlformats.org/markup-compatibility/2006">
              <mc:Choice xmlns:v="urn:schemas-microsoft-com:vml" Requires="v">
                <p:oleObj spid="_x0000_s196724" name="Equation" r:id="rId6" imgW="1600200" imgH="736600" progId="Equation.3">
                  <p:embed/>
                </p:oleObj>
              </mc:Choice>
              <mc:Fallback>
                <p:oleObj name="Equation" r:id="rId6" imgW="1600200" imgH="736600" progId="Equation.3">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2525" y="3244850"/>
                        <a:ext cx="3440113"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2"/>
          <p:cNvSpPr/>
          <p:nvPr/>
        </p:nvSpPr>
        <p:spPr>
          <a:xfrm>
            <a:off x="0" y="4953000"/>
            <a:ext cx="9144000" cy="1569660"/>
          </a:xfrm>
          <a:prstGeom prst="rect">
            <a:avLst/>
          </a:prstGeom>
        </p:spPr>
        <p:txBody>
          <a:bodyPr wrap="square">
            <a:spAutoFit/>
          </a:bodyPr>
          <a:lstStyle/>
          <a:p>
            <a:pPr algn="just"/>
            <a:r>
              <a:rPr lang="vi-VN" sz="2400" dirty="0" smtClean="0">
                <a:sym typeface="Wingdings" pitchFamily="2" charset="2"/>
              </a:rPr>
              <a:t>Với </a:t>
            </a:r>
            <a:r>
              <a:rPr lang="vi-VN" sz="2400" dirty="0" smtClean="0">
                <a:latin typeface="+mj-lt"/>
                <a:sym typeface="Wingdings" pitchFamily="2" charset="2"/>
              </a:rPr>
              <a:t>K</a:t>
            </a:r>
            <a:r>
              <a:rPr lang="vi-VN" sz="2400" dirty="0" smtClean="0">
                <a:sym typeface="Wingdings" pitchFamily="2" charset="2"/>
              </a:rPr>
              <a:t>: thừa số liên quan đến độ nhám ống dẫn, phụ thuộc vào </a:t>
            </a:r>
            <a:br>
              <a:rPr lang="vi-VN" sz="2400" dirty="0" smtClean="0">
                <a:sym typeface="Wingdings" pitchFamily="2" charset="2"/>
              </a:rPr>
            </a:br>
            <a:r>
              <a:rPr lang="vi-VN" sz="2400" dirty="0" smtClean="0">
                <a:sym typeface="Wingdings" pitchFamily="2" charset="2"/>
              </a:rPr>
              <a:t>n = (d/D)</a:t>
            </a:r>
            <a:r>
              <a:rPr lang="vi-VN" sz="2400" baseline="30000" dirty="0" smtClean="0">
                <a:sym typeface="Wingdings" pitchFamily="2" charset="2"/>
              </a:rPr>
              <a:t>2</a:t>
            </a:r>
            <a:r>
              <a:rPr lang="vi-VN" sz="2400" dirty="0" smtClean="0">
                <a:sym typeface="Wingdings" pitchFamily="2" charset="2"/>
              </a:rPr>
              <a:t>, được tra theo bảng. </a:t>
            </a:r>
          </a:p>
          <a:p>
            <a:pPr algn="just"/>
            <a:r>
              <a:rPr lang="el-GR" sz="2400" dirty="0" smtClean="0">
                <a:latin typeface="Times New Roman"/>
                <a:cs typeface="Times New Roman"/>
                <a:sym typeface="Wingdings" pitchFamily="2" charset="2"/>
              </a:rPr>
              <a:t>φ</a:t>
            </a:r>
            <a:r>
              <a:rPr lang="vi-VN" sz="2400" baseline="-25000" dirty="0" smtClean="0">
                <a:latin typeface="Times New Roman"/>
                <a:cs typeface="Times New Roman"/>
                <a:sym typeface="Wingdings" pitchFamily="2" charset="2"/>
              </a:rPr>
              <a:t>fm</a:t>
            </a:r>
            <a:r>
              <a:rPr lang="vi-VN" sz="2400" dirty="0" smtClean="0">
                <a:latin typeface="Times New Roman"/>
                <a:cs typeface="Times New Roman"/>
                <a:sym typeface="Wingdings" pitchFamily="2" charset="2"/>
              </a:rPr>
              <a:t>: </a:t>
            </a:r>
            <a:r>
              <a:rPr lang="vi-VN" sz="2400" dirty="0" smtClean="0">
                <a:cs typeface="Times New Roman"/>
                <a:sym typeface="Wingdings" pitchFamily="2" charset="2"/>
              </a:rPr>
              <a:t>hệ số lưu lượng qua lỗ màng, phụ thuộc vào Re và n, được tra theo bảng.</a:t>
            </a:r>
            <a:r>
              <a:rPr lang="vi-VN" sz="2400" dirty="0" smtClean="0">
                <a:sym typeface="Wingdings" pitchFamily="2" charset="2"/>
              </a:rPr>
              <a:t> </a:t>
            </a:r>
            <a:endParaRPr lang="en-US" sz="2400" dirty="0"/>
          </a:p>
        </p:txBody>
      </p:sp>
      <p:sp>
        <p:nvSpPr>
          <p:cNvPr id="12"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36</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7689" name="Equation" r:id="rId3" imgW="391303" imgH="739129" progId="Equation.3">
                  <p:embed/>
                </p:oleObj>
              </mc:Choice>
              <mc:Fallback>
                <p:oleObj name="Equation" r:id="rId3" imgW="391303" imgH="739129" progId="Equation.3">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4961445" y="609600"/>
            <a:ext cx="4182555" cy="461665"/>
          </a:xfrm>
          <a:prstGeom prst="rect">
            <a:avLst/>
          </a:prstGeom>
        </p:spPr>
        <p:txBody>
          <a:bodyPr wrap="none">
            <a:spAutoFit/>
          </a:bodyPr>
          <a:lstStyle/>
          <a:p>
            <a:pPr algn="r"/>
            <a:r>
              <a:rPr lang="vi-VN" sz="2400" b="1" dirty="0" smtClean="0">
                <a:solidFill>
                  <a:srgbClr val="FF3399"/>
                </a:solidFill>
                <a:sym typeface="Wingdings"/>
              </a:rPr>
              <a:t>Dòng chảy qua màng chắn </a:t>
            </a:r>
            <a:endParaRPr lang="en-US" sz="2400" dirty="0"/>
          </a:p>
        </p:txBody>
      </p:sp>
      <p:grpSp>
        <p:nvGrpSpPr>
          <p:cNvPr id="8" name="Group 7"/>
          <p:cNvGrpSpPr/>
          <p:nvPr/>
        </p:nvGrpSpPr>
        <p:grpSpPr>
          <a:xfrm>
            <a:off x="1066800" y="990600"/>
            <a:ext cx="7101840" cy="5867400"/>
            <a:chOff x="1066800" y="990600"/>
            <a:chExt cx="7101840" cy="5867400"/>
          </a:xfrm>
        </p:grpSpPr>
        <p:pic>
          <p:nvPicPr>
            <p:cNvPr id="11" name="Picture 10" descr="IMG_4432.JPG"/>
            <p:cNvPicPr>
              <a:picLocks noChangeAspect="1"/>
            </p:cNvPicPr>
            <p:nvPr/>
          </p:nvPicPr>
          <p:blipFill>
            <a:blip r:embed="rId5" cstate="print"/>
            <a:stretch>
              <a:fillRect/>
            </a:stretch>
          </p:blipFill>
          <p:spPr>
            <a:xfrm>
              <a:off x="1066800" y="990600"/>
              <a:ext cx="7101840" cy="5867400"/>
            </a:xfrm>
            <a:prstGeom prst="rect">
              <a:avLst/>
            </a:prstGeom>
          </p:spPr>
        </p:pic>
        <p:sp>
          <p:nvSpPr>
            <p:cNvPr id="7" name="Rectangle 6"/>
            <p:cNvSpPr/>
            <p:nvPr/>
          </p:nvSpPr>
          <p:spPr>
            <a:xfrm>
              <a:off x="6553200" y="35052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37</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graphicFrame>
        <p:nvGraphicFramePr>
          <p:cNvPr id="6"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8774" name="Equation" r:id="rId3" imgW="391303" imgH="739129" progId="Equation.3">
                  <p:embed/>
                </p:oleObj>
              </mc:Choice>
              <mc:Fallback>
                <p:oleObj name="Equation" r:id="rId3" imgW="391303" imgH="739129" progId="Equation.3">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0" y="990600"/>
            <a:ext cx="8534400" cy="461665"/>
          </a:xfrm>
          <a:prstGeom prst="rect">
            <a:avLst/>
          </a:prstGeom>
        </p:spPr>
        <p:txBody>
          <a:bodyPr wrap="square">
            <a:spAutoFit/>
          </a:bodyPr>
          <a:lstStyle/>
          <a:p>
            <a:r>
              <a:rPr lang="vi-VN" sz="2400" b="1" dirty="0" smtClean="0">
                <a:solidFill>
                  <a:srgbClr val="FF3399"/>
                </a:solidFill>
                <a:sym typeface="Wingdings"/>
              </a:rPr>
              <a:t>Dòng chảy qua ống Venturi </a:t>
            </a:r>
            <a:r>
              <a:rPr lang="vi-VN" sz="2400" dirty="0" smtClean="0">
                <a:latin typeface="Arial" pitchFamily="34" charset="0"/>
                <a:cs typeface="Arial" pitchFamily="34" charset="0"/>
                <a:sym typeface="Wingdings"/>
              </a:rPr>
              <a:t>(</a:t>
            </a:r>
            <a:r>
              <a:rPr lang="vi-VN" sz="2400" dirty="0" smtClean="0">
                <a:latin typeface="Arial" pitchFamily="34" charset="0"/>
                <a:cs typeface="Arial" pitchFamily="34" charset="0"/>
              </a:rPr>
              <a:t>f</a:t>
            </a:r>
            <a:r>
              <a:rPr lang="en-US" sz="2400" dirty="0" smtClean="0">
                <a:latin typeface="Arial" pitchFamily="34" charset="0"/>
                <a:cs typeface="Arial" pitchFamily="34" charset="0"/>
              </a:rPr>
              <a:t>low through a </a:t>
            </a:r>
            <a:r>
              <a:rPr lang="en-US" sz="2400" dirty="0" err="1" smtClean="0">
                <a:latin typeface="Arial" pitchFamily="34" charset="0"/>
                <a:cs typeface="Arial" pitchFamily="34" charset="0"/>
              </a:rPr>
              <a:t>Venturi</a:t>
            </a:r>
            <a:r>
              <a:rPr lang="en-US" sz="2400" dirty="0" smtClean="0">
                <a:latin typeface="Arial" pitchFamily="34" charset="0"/>
                <a:cs typeface="Arial" pitchFamily="34" charset="0"/>
              </a:rPr>
              <a:t> </a:t>
            </a:r>
            <a:r>
              <a:rPr lang="vi-VN" sz="2400" dirty="0" smtClean="0">
                <a:latin typeface="Arial" pitchFamily="34" charset="0"/>
                <a:cs typeface="Arial" pitchFamily="34" charset="0"/>
              </a:rPr>
              <a:t>t</a:t>
            </a:r>
            <a:r>
              <a:rPr lang="en-US" sz="2400" dirty="0" err="1" smtClean="0">
                <a:latin typeface="Arial" pitchFamily="34" charset="0"/>
                <a:cs typeface="Arial" pitchFamily="34" charset="0"/>
              </a:rPr>
              <a:t>ube</a:t>
            </a:r>
            <a:r>
              <a:rPr lang="vi-VN" sz="2400" dirty="0" smtClean="0">
                <a:latin typeface="Arial" pitchFamily="34" charset="0"/>
                <a:cs typeface="Arial" pitchFamily="34" charset="0"/>
              </a:rPr>
              <a:t>)</a:t>
            </a:r>
            <a:r>
              <a:rPr lang="vi-VN" sz="2400" dirty="0" smtClean="0">
                <a:solidFill>
                  <a:srgbClr val="FF3399"/>
                </a:solidFill>
                <a:latin typeface="Arial" pitchFamily="34" charset="0"/>
                <a:cs typeface="Arial" pitchFamily="34" charset="0"/>
                <a:sym typeface="Wingdings"/>
              </a:rPr>
              <a:t> </a:t>
            </a:r>
            <a:endParaRPr lang="en-US" sz="2400" dirty="0">
              <a:latin typeface="Arial" pitchFamily="34" charset="0"/>
              <a:cs typeface="Arial" pitchFamily="34" charset="0"/>
            </a:endParaRPr>
          </a:p>
        </p:txBody>
      </p:sp>
      <p:sp>
        <p:nvSpPr>
          <p:cNvPr id="8" name="Rectangle 7"/>
          <p:cNvSpPr/>
          <p:nvPr/>
        </p:nvSpPr>
        <p:spPr>
          <a:xfrm>
            <a:off x="0" y="1371600"/>
            <a:ext cx="5105400" cy="3785652"/>
          </a:xfrm>
          <a:prstGeom prst="rect">
            <a:avLst/>
          </a:prstGeom>
        </p:spPr>
        <p:txBody>
          <a:bodyPr wrap="square">
            <a:spAutoFit/>
          </a:bodyPr>
          <a:lstStyle/>
          <a:p>
            <a:pPr algn="just"/>
            <a:r>
              <a:rPr lang="vi-VN" sz="2400" dirty="0" smtClean="0">
                <a:latin typeface="Arial" pitchFamily="34" charset="0"/>
                <a:cs typeface="Arial" pitchFamily="34" charset="0"/>
              </a:rPr>
              <a:t>Cấu tạo: lưu lượng kế </a:t>
            </a:r>
            <a:r>
              <a:rPr lang="en-US" sz="2400" dirty="0" err="1" smtClean="0">
                <a:latin typeface="Arial" pitchFamily="34" charset="0"/>
                <a:cs typeface="Arial" pitchFamily="34" charset="0"/>
              </a:rPr>
              <a:t>Venturi</a:t>
            </a:r>
            <a:r>
              <a:rPr lang="en-US" sz="2400" dirty="0" smtClean="0">
                <a:latin typeface="Arial" pitchFamily="34" charset="0"/>
                <a:cs typeface="Arial" pitchFamily="34" charset="0"/>
              </a:rPr>
              <a:t> </a:t>
            </a:r>
            <a:r>
              <a:rPr lang="vi-VN" sz="2400" dirty="0" smtClean="0">
                <a:latin typeface="Arial" pitchFamily="34" charset="0"/>
                <a:cs typeface="Arial" pitchFamily="34" charset="0"/>
              </a:rPr>
              <a:t>gồm hai đoạn ống hình côn thu hẹp và mở rộng ghép với nhau. </a:t>
            </a:r>
          </a:p>
          <a:p>
            <a:pPr algn="just"/>
            <a:r>
              <a:rPr lang="vi-VN" sz="2400" dirty="0" smtClean="0">
                <a:latin typeface="Arial" pitchFamily="34" charset="0"/>
                <a:cs typeface="Arial" pitchFamily="34" charset="0"/>
              </a:rPr>
              <a:t>Nguyên tắc: khi chất lỏng chảy qua ống Venturi, do hình dạng dòng bị thay đổi nên vận tốc tại hai mặt cắt có đường kính D và d sẽ gây ra độ chênh lệch áp </a:t>
            </a:r>
            <a:r>
              <a:rPr lang="el-GR" sz="2400" dirty="0" smtClean="0">
                <a:latin typeface="Times New Roman"/>
                <a:cs typeface="Times New Roman"/>
              </a:rPr>
              <a:t>Δ</a:t>
            </a:r>
            <a:r>
              <a:rPr lang="vi-VN" sz="2400" dirty="0" smtClean="0">
                <a:latin typeface="Times New Roman"/>
                <a:cs typeface="Times New Roman"/>
              </a:rPr>
              <a:t>p = p</a:t>
            </a:r>
            <a:r>
              <a:rPr lang="vi-VN" sz="2400" baseline="-25000" dirty="0" smtClean="0">
                <a:latin typeface="Times New Roman"/>
                <a:cs typeface="Times New Roman"/>
              </a:rPr>
              <a:t>1</a:t>
            </a:r>
            <a:r>
              <a:rPr lang="vi-VN" sz="2400" dirty="0" smtClean="0">
                <a:latin typeface="Times New Roman"/>
                <a:cs typeface="Times New Roman"/>
              </a:rPr>
              <a:t> – p</a:t>
            </a:r>
            <a:r>
              <a:rPr lang="vi-VN" sz="2400" baseline="-25000" dirty="0" smtClean="0">
                <a:latin typeface="Times New Roman"/>
                <a:cs typeface="Times New Roman"/>
              </a:rPr>
              <a:t>2</a:t>
            </a:r>
            <a:r>
              <a:rPr lang="vi-VN" sz="2400" dirty="0" smtClean="0">
                <a:latin typeface="Arial" pitchFamily="34" charset="0"/>
                <a:cs typeface="Arial" pitchFamily="34" charset="0"/>
              </a:rPr>
              <a:t>. </a:t>
            </a:r>
          </a:p>
          <a:p>
            <a:pPr algn="just"/>
            <a:r>
              <a:rPr lang="vi-VN" sz="2400" dirty="0" smtClean="0">
                <a:latin typeface="Arial" pitchFamily="34" charset="0"/>
                <a:cs typeface="Arial" pitchFamily="34" charset="0"/>
              </a:rPr>
              <a:t>Kết hợp với PT liên tục </a:t>
            </a:r>
            <a:r>
              <a:rPr lang="en-US" sz="2400" dirty="0">
                <a:latin typeface="VNI-Diudang" pitchFamily="2" charset="0"/>
                <a:cs typeface="Arial" pitchFamily="34" charset="0"/>
              </a:rPr>
              <a:t>v</a:t>
            </a:r>
            <a:r>
              <a:rPr lang="vi-VN" sz="2400" baseline="-25000" dirty="0" smtClean="0">
                <a:latin typeface="+mj-lt"/>
                <a:cs typeface="Arial" pitchFamily="34" charset="0"/>
              </a:rPr>
              <a:t>1</a:t>
            </a:r>
            <a:r>
              <a:rPr lang="vi-VN" sz="2400" dirty="0" smtClean="0">
                <a:latin typeface="+mj-lt"/>
                <a:cs typeface="Arial" pitchFamily="34" charset="0"/>
              </a:rPr>
              <a:t>A</a:t>
            </a:r>
            <a:r>
              <a:rPr lang="vi-VN" sz="2400" baseline="-25000" dirty="0" smtClean="0">
                <a:latin typeface="+mj-lt"/>
                <a:cs typeface="Arial" pitchFamily="34" charset="0"/>
              </a:rPr>
              <a:t>1</a:t>
            </a:r>
            <a:r>
              <a:rPr lang="vi-VN" sz="2400" dirty="0" smtClean="0">
                <a:latin typeface="+mj-lt"/>
                <a:cs typeface="Arial" pitchFamily="34" charset="0"/>
              </a:rPr>
              <a:t> = </a:t>
            </a:r>
            <a:r>
              <a:rPr lang="en-US" sz="2400" dirty="0" smtClean="0">
                <a:latin typeface="VNI-Diudang" pitchFamily="2" charset="0"/>
                <a:cs typeface="Arial" pitchFamily="34" charset="0"/>
              </a:rPr>
              <a:t>v</a:t>
            </a:r>
            <a:r>
              <a:rPr lang="vi-VN" sz="2400" baseline="-25000" dirty="0" smtClean="0">
                <a:latin typeface="+mj-lt"/>
                <a:cs typeface="Arial" pitchFamily="34" charset="0"/>
              </a:rPr>
              <a:t>2</a:t>
            </a:r>
            <a:r>
              <a:rPr lang="vi-VN" sz="2400" dirty="0" smtClean="0">
                <a:latin typeface="+mj-lt"/>
                <a:cs typeface="Arial" pitchFamily="34" charset="0"/>
              </a:rPr>
              <a:t>A</a:t>
            </a:r>
            <a:r>
              <a:rPr lang="vi-VN" sz="2400" baseline="-25000" dirty="0" smtClean="0">
                <a:latin typeface="+mj-lt"/>
                <a:cs typeface="Arial" pitchFamily="34" charset="0"/>
              </a:rPr>
              <a:t>2</a:t>
            </a:r>
            <a:endParaRPr lang="vi-VN" sz="2400" dirty="0" smtClean="0">
              <a:latin typeface="Arial" pitchFamily="34" charset="0"/>
              <a:cs typeface="Arial" pitchFamily="34" charset="0"/>
            </a:endParaRPr>
          </a:p>
          <a:p>
            <a:pPr algn="just"/>
            <a:r>
              <a:rPr lang="vi-VN" sz="2400" dirty="0" smtClean="0">
                <a:latin typeface="Arial" pitchFamily="34" charset="0"/>
                <a:cs typeface="Arial" pitchFamily="34" charset="0"/>
                <a:sym typeface="Wingdings" pitchFamily="2" charset="2"/>
              </a:rPr>
              <a:t> </a:t>
            </a:r>
            <a:r>
              <a:rPr lang="vi-VN" sz="2400" b="1" dirty="0" smtClean="0">
                <a:latin typeface="Arial" pitchFamily="34" charset="0"/>
                <a:cs typeface="Arial" pitchFamily="34" charset="0"/>
                <a:sym typeface="Wingdings" pitchFamily="2" charset="2"/>
              </a:rPr>
              <a:t>L</a:t>
            </a:r>
            <a:r>
              <a:rPr lang="vi-VN" sz="2400" b="1" dirty="0" smtClean="0">
                <a:latin typeface="Arial" pitchFamily="34" charset="0"/>
                <a:cs typeface="Arial" pitchFamily="34" charset="0"/>
              </a:rPr>
              <a:t>ưu lượng dòng chảy qua ống</a:t>
            </a:r>
            <a:endParaRPr lang="en-US" sz="2400" b="1" baseline="-25000" dirty="0"/>
          </a:p>
        </p:txBody>
      </p:sp>
      <p:sp>
        <p:nvSpPr>
          <p:cNvPr id="9" name="Rectangle 8"/>
          <p:cNvSpPr/>
          <p:nvPr/>
        </p:nvSpPr>
        <p:spPr>
          <a:xfrm>
            <a:off x="4953000" y="4267200"/>
            <a:ext cx="4191000" cy="707886"/>
          </a:xfrm>
          <a:prstGeom prst="rect">
            <a:avLst/>
          </a:prstGeom>
        </p:spPr>
        <p:txBody>
          <a:bodyPr wrap="square">
            <a:spAutoFit/>
          </a:bodyPr>
          <a:lstStyle/>
          <a:p>
            <a:r>
              <a:rPr lang="vi-VN" sz="2000" b="1" dirty="0" smtClean="0">
                <a:latin typeface="Arial" pitchFamily="34" charset="0"/>
                <a:cs typeface="Arial" pitchFamily="34" charset="0"/>
              </a:rPr>
              <a:t>Hình: Sơ đồ nguyên lý lưu lượng </a:t>
            </a:r>
            <a:br>
              <a:rPr lang="vi-VN" sz="2000" b="1" dirty="0" smtClean="0">
                <a:latin typeface="Arial" pitchFamily="34" charset="0"/>
                <a:cs typeface="Arial" pitchFamily="34" charset="0"/>
              </a:rPr>
            </a:br>
            <a:r>
              <a:rPr lang="vi-VN" sz="2000" b="1" dirty="0" smtClean="0">
                <a:latin typeface="Arial" pitchFamily="34" charset="0"/>
                <a:cs typeface="Arial" pitchFamily="34" charset="0"/>
              </a:rPr>
              <a:t>          kế </a:t>
            </a:r>
            <a:r>
              <a:rPr lang="en-US" sz="2000" b="1" dirty="0" err="1" smtClean="0">
                <a:latin typeface="Arial" pitchFamily="34" charset="0"/>
                <a:cs typeface="Arial" pitchFamily="34" charset="0"/>
              </a:rPr>
              <a:t>Venturi</a:t>
            </a:r>
            <a:endParaRPr lang="en-US" sz="2000" b="1" dirty="0"/>
          </a:p>
        </p:txBody>
      </p:sp>
      <p:grpSp>
        <p:nvGrpSpPr>
          <p:cNvPr id="26" name="Group 25"/>
          <p:cNvGrpSpPr/>
          <p:nvPr/>
        </p:nvGrpSpPr>
        <p:grpSpPr>
          <a:xfrm>
            <a:off x="5048250" y="1447800"/>
            <a:ext cx="4095750" cy="2819401"/>
            <a:chOff x="4958195" y="3581400"/>
            <a:chExt cx="4095750" cy="2819401"/>
          </a:xfrm>
        </p:grpSpPr>
        <p:pic>
          <p:nvPicPr>
            <p:cNvPr id="198662" name="Picture 6" descr="http://hyperphysics.phy-astr.gsu.edu/Hbase/fluids/imgflu/venturi.gif">
              <a:hlinkClick r:id=""/>
            </p:cNvPr>
            <p:cNvPicPr>
              <a:picLocks noChangeAspect="1" noChangeArrowheads="1"/>
            </p:cNvPicPr>
            <p:nvPr/>
          </p:nvPicPr>
          <p:blipFill>
            <a:blip r:embed="rId5" cstate="print"/>
            <a:srcRect/>
            <a:stretch>
              <a:fillRect/>
            </a:stretch>
          </p:blipFill>
          <p:spPr bwMode="auto">
            <a:xfrm>
              <a:off x="4958195" y="3581400"/>
              <a:ext cx="4095750" cy="2819401"/>
            </a:xfrm>
            <a:prstGeom prst="rect">
              <a:avLst/>
            </a:prstGeom>
            <a:noFill/>
          </p:spPr>
        </p:pic>
        <p:cxnSp>
          <p:nvCxnSpPr>
            <p:cNvPr id="15" name="Straight Connector 14"/>
            <p:cNvCxnSpPr/>
            <p:nvPr/>
          </p:nvCxnSpPr>
          <p:spPr>
            <a:xfrm>
              <a:off x="6996545" y="4052455"/>
              <a:ext cx="0" cy="4987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36646" y="4163386"/>
              <a:ext cx="295274" cy="276999"/>
            </a:xfrm>
            <a:prstGeom prst="rect">
              <a:avLst/>
            </a:prstGeom>
            <a:noFill/>
          </p:spPr>
          <p:txBody>
            <a:bodyPr wrap="none">
              <a:spAutoFit/>
            </a:bodyPr>
            <a:lstStyle/>
            <a:p>
              <a:r>
                <a:rPr lang="vi-VN" sz="1200" b="1" dirty="0" smtClean="0">
                  <a:latin typeface="Arial" pitchFamily="34" charset="0"/>
                  <a:cs typeface="Arial" pitchFamily="34" charset="0"/>
                </a:rPr>
                <a:t>D</a:t>
              </a:r>
              <a:endParaRPr lang="en-US" sz="1200" b="1" dirty="0"/>
            </a:p>
          </p:txBody>
        </p:sp>
        <p:cxnSp>
          <p:nvCxnSpPr>
            <p:cNvPr id="19" name="Straight Arrow Connector 18"/>
            <p:cNvCxnSpPr/>
            <p:nvPr/>
          </p:nvCxnSpPr>
          <p:spPr>
            <a:xfrm>
              <a:off x="5794325" y="4069287"/>
              <a:ext cx="2070" cy="48885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948921" y="4191000"/>
              <a:ext cx="279244" cy="276999"/>
            </a:xfrm>
            <a:prstGeom prst="rect">
              <a:avLst/>
            </a:prstGeom>
            <a:noFill/>
          </p:spPr>
          <p:txBody>
            <a:bodyPr wrap="none">
              <a:spAutoFit/>
            </a:bodyPr>
            <a:lstStyle/>
            <a:p>
              <a:r>
                <a:rPr lang="vi-VN" sz="1200" b="1" dirty="0" smtClean="0">
                  <a:latin typeface="Arial" pitchFamily="34" charset="0"/>
                  <a:cs typeface="Arial" pitchFamily="34" charset="0"/>
                </a:rPr>
                <a:t>d</a:t>
              </a:r>
              <a:endParaRPr lang="en-US" sz="1200" b="1" dirty="0"/>
            </a:p>
          </p:txBody>
        </p:sp>
        <p:sp>
          <p:nvSpPr>
            <p:cNvPr id="21" name="Rectangle 20"/>
            <p:cNvSpPr/>
            <p:nvPr/>
          </p:nvSpPr>
          <p:spPr>
            <a:xfrm>
              <a:off x="5643995" y="3733800"/>
              <a:ext cx="269626" cy="276999"/>
            </a:xfrm>
            <a:prstGeom prst="rect">
              <a:avLst/>
            </a:prstGeom>
            <a:noFill/>
          </p:spPr>
          <p:txBody>
            <a:bodyPr wrap="none">
              <a:spAutoFit/>
            </a:bodyPr>
            <a:lstStyle/>
            <a:p>
              <a:r>
                <a:rPr lang="vi-VN" sz="1200" b="1" dirty="0" smtClean="0">
                  <a:latin typeface="Arial" pitchFamily="34" charset="0"/>
                  <a:cs typeface="Arial" pitchFamily="34" charset="0"/>
                </a:rPr>
                <a:t>1</a:t>
              </a:r>
              <a:endParaRPr lang="en-US" sz="1200" b="1" dirty="0"/>
            </a:p>
          </p:txBody>
        </p:sp>
        <p:sp>
          <p:nvSpPr>
            <p:cNvPr id="22" name="Rectangle 21"/>
            <p:cNvSpPr/>
            <p:nvPr/>
          </p:nvSpPr>
          <p:spPr>
            <a:xfrm>
              <a:off x="6796521" y="3837801"/>
              <a:ext cx="269626" cy="276999"/>
            </a:xfrm>
            <a:prstGeom prst="rect">
              <a:avLst/>
            </a:prstGeom>
            <a:noFill/>
          </p:spPr>
          <p:txBody>
            <a:bodyPr wrap="none">
              <a:spAutoFit/>
            </a:bodyPr>
            <a:lstStyle/>
            <a:p>
              <a:r>
                <a:rPr lang="vi-VN" sz="1200" b="1" dirty="0" smtClean="0">
                  <a:latin typeface="Arial" pitchFamily="34" charset="0"/>
                  <a:cs typeface="Arial" pitchFamily="34" charset="0"/>
                </a:rPr>
                <a:t>2</a:t>
              </a:r>
              <a:endParaRPr lang="en-US" sz="1200" b="1" dirty="0"/>
            </a:p>
          </p:txBody>
        </p:sp>
        <p:cxnSp>
          <p:nvCxnSpPr>
            <p:cNvPr id="24" name="Straight Connector 23"/>
            <p:cNvCxnSpPr/>
            <p:nvPr/>
          </p:nvCxnSpPr>
          <p:spPr>
            <a:xfrm>
              <a:off x="5715000" y="3886201"/>
              <a:ext cx="0" cy="990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98663" name="Object 7"/>
          <p:cNvGraphicFramePr>
            <a:graphicFrameLocks noChangeAspect="1"/>
          </p:cNvGraphicFramePr>
          <p:nvPr>
            <p:extLst>
              <p:ext uri="{D42A27DB-BD31-4B8C-83A1-F6EECF244321}">
                <p14:modId xmlns:p14="http://schemas.microsoft.com/office/powerpoint/2010/main" val="3823099669"/>
              </p:ext>
            </p:extLst>
          </p:nvPr>
        </p:nvGraphicFramePr>
        <p:xfrm>
          <a:off x="1262063" y="5051425"/>
          <a:ext cx="6318250" cy="1806575"/>
        </p:xfrm>
        <a:graphic>
          <a:graphicData uri="http://schemas.openxmlformats.org/presentationml/2006/ole">
            <mc:AlternateContent xmlns:mc="http://schemas.openxmlformats.org/markup-compatibility/2006">
              <mc:Choice xmlns:v="urn:schemas-microsoft-com:vml" Requires="v">
                <p:oleObj spid="_x0000_s198775" name="Equation" r:id="rId6" imgW="3467100" imgH="990600" progId="Equation.3">
                  <p:embed/>
                </p:oleObj>
              </mc:Choice>
              <mc:Fallback>
                <p:oleObj name="Equation" r:id="rId6" imgW="3467100" imgH="990600" progId="Equation.3">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2063" y="5051425"/>
                        <a:ext cx="631825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26"/>
          <p:cNvSpPr/>
          <p:nvPr/>
        </p:nvSpPr>
        <p:spPr>
          <a:xfrm>
            <a:off x="6089496" y="1992868"/>
            <a:ext cx="311304" cy="369332"/>
          </a:xfrm>
          <a:prstGeom prst="rect">
            <a:avLst/>
          </a:prstGeom>
          <a:noFill/>
        </p:spPr>
        <p:txBody>
          <a:bodyPr wrap="none">
            <a:spAutoFit/>
          </a:bodyPr>
          <a:lstStyle/>
          <a:p>
            <a:r>
              <a:rPr lang="vi-VN" b="1" dirty="0" smtClean="0">
                <a:latin typeface="Arial" pitchFamily="34" charset="0"/>
                <a:cs typeface="Arial" pitchFamily="34" charset="0"/>
                <a:sym typeface="Symbol"/>
              </a:rPr>
              <a:t></a:t>
            </a:r>
            <a:endParaRPr lang="en-US" b="1" dirty="0"/>
          </a:p>
        </p:txBody>
      </p:sp>
      <p:sp>
        <p:nvSpPr>
          <p:cNvPr id="28" name="Rectangle 27"/>
          <p:cNvSpPr/>
          <p:nvPr/>
        </p:nvSpPr>
        <p:spPr>
          <a:xfrm>
            <a:off x="7315200" y="3810000"/>
            <a:ext cx="375424" cy="369332"/>
          </a:xfrm>
          <a:prstGeom prst="rect">
            <a:avLst/>
          </a:prstGeom>
          <a:noFill/>
        </p:spPr>
        <p:txBody>
          <a:bodyPr wrap="none">
            <a:spAutoFit/>
          </a:bodyPr>
          <a:lstStyle/>
          <a:p>
            <a:r>
              <a:rPr lang="vi-VN" b="1" dirty="0" smtClean="0">
                <a:latin typeface="Arial" pitchFamily="34" charset="0"/>
                <a:cs typeface="Arial" pitchFamily="34" charset="0"/>
                <a:sym typeface="Symbol"/>
              </a:rPr>
              <a:t>’</a:t>
            </a:r>
            <a:endParaRPr lang="en-US" b="1" dirty="0"/>
          </a:p>
        </p:txBody>
      </p:sp>
      <p:cxnSp>
        <p:nvCxnSpPr>
          <p:cNvPr id="30" name="Straight Arrow Connector 29"/>
          <p:cNvCxnSpPr/>
          <p:nvPr/>
        </p:nvCxnSpPr>
        <p:spPr>
          <a:xfrm>
            <a:off x="7010400" y="3886200"/>
            <a:ext cx="304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38</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sp>
        <p:nvSpPr>
          <p:cNvPr id="12" name="Rectangle 11"/>
          <p:cNvSpPr/>
          <p:nvPr/>
        </p:nvSpPr>
        <p:spPr>
          <a:xfrm>
            <a:off x="0" y="990600"/>
            <a:ext cx="4248920" cy="461665"/>
          </a:xfrm>
          <a:prstGeom prst="rect">
            <a:avLst/>
          </a:prstGeom>
        </p:spPr>
        <p:txBody>
          <a:bodyPr wrap="none">
            <a:spAutoFit/>
          </a:bodyPr>
          <a:lstStyle/>
          <a:p>
            <a:r>
              <a:rPr lang="vi-VN" sz="2400" b="1" dirty="0" smtClean="0">
                <a:solidFill>
                  <a:srgbClr val="FF3399"/>
                </a:solidFill>
                <a:sym typeface="Wingdings"/>
              </a:rPr>
              <a:t>Dòng chảy qua ống Venturi </a:t>
            </a:r>
          </a:p>
        </p:txBody>
      </p:sp>
      <p:pic>
        <p:nvPicPr>
          <p:cNvPr id="198660" name="Picture 4" descr="http://www.technoflow.co.za/venturi5_a.jpg"/>
          <p:cNvPicPr>
            <a:picLocks noChangeAspect="1" noChangeArrowheads="1"/>
          </p:cNvPicPr>
          <p:nvPr/>
        </p:nvPicPr>
        <p:blipFill>
          <a:blip r:embed="rId3" cstate="print"/>
          <a:srcRect/>
          <a:stretch>
            <a:fillRect/>
          </a:stretch>
        </p:blipFill>
        <p:spPr bwMode="auto">
          <a:xfrm>
            <a:off x="5257800" y="1143000"/>
            <a:ext cx="3886200" cy="2914651"/>
          </a:xfrm>
          <a:prstGeom prst="rect">
            <a:avLst/>
          </a:prstGeom>
          <a:noFill/>
        </p:spPr>
      </p:pic>
      <p:sp>
        <p:nvSpPr>
          <p:cNvPr id="9" name="Rectangle 8"/>
          <p:cNvSpPr/>
          <p:nvPr/>
        </p:nvSpPr>
        <p:spPr>
          <a:xfrm>
            <a:off x="5791200" y="4095690"/>
            <a:ext cx="2804229" cy="400110"/>
          </a:xfrm>
          <a:prstGeom prst="rect">
            <a:avLst/>
          </a:prstGeom>
        </p:spPr>
        <p:txBody>
          <a:bodyPr wrap="none">
            <a:spAutoFit/>
          </a:bodyPr>
          <a:lstStyle/>
          <a:p>
            <a:r>
              <a:rPr lang="vi-VN" sz="2000" b="1" dirty="0" smtClean="0">
                <a:latin typeface="Arial" pitchFamily="34" charset="0"/>
                <a:cs typeface="Arial" pitchFamily="34" charset="0"/>
              </a:rPr>
              <a:t>Lưu lượng kế </a:t>
            </a:r>
            <a:r>
              <a:rPr lang="en-US" sz="2000" b="1" dirty="0" err="1" smtClean="0">
                <a:latin typeface="Arial" pitchFamily="34" charset="0"/>
                <a:cs typeface="Arial" pitchFamily="34" charset="0"/>
              </a:rPr>
              <a:t>Venturi</a:t>
            </a:r>
            <a:endParaRPr lang="en-US" sz="2000" b="1" dirty="0"/>
          </a:p>
        </p:txBody>
      </p:sp>
      <p:graphicFrame>
        <p:nvGraphicFramePr>
          <p:cNvPr id="204804" name="Object 4"/>
          <p:cNvGraphicFramePr>
            <a:graphicFrameLocks noChangeAspect="1"/>
          </p:cNvGraphicFramePr>
          <p:nvPr>
            <p:extLst>
              <p:ext uri="{D42A27DB-BD31-4B8C-83A1-F6EECF244321}">
                <p14:modId xmlns:p14="http://schemas.microsoft.com/office/powerpoint/2010/main" val="1337484040"/>
              </p:ext>
            </p:extLst>
          </p:nvPr>
        </p:nvGraphicFramePr>
        <p:xfrm>
          <a:off x="200025" y="1828800"/>
          <a:ext cx="3929063" cy="976313"/>
        </p:xfrm>
        <a:graphic>
          <a:graphicData uri="http://schemas.openxmlformats.org/presentationml/2006/ole">
            <mc:AlternateContent xmlns:mc="http://schemas.openxmlformats.org/markup-compatibility/2006">
              <mc:Choice xmlns:v="urn:schemas-microsoft-com:vml" Requires="v">
                <p:oleObj spid="_x0000_s205028" name="Equation" r:id="rId4" imgW="1892300" imgH="469900" progId="Equation.3">
                  <p:embed/>
                </p:oleObj>
              </mc:Choice>
              <mc:Fallback>
                <p:oleObj name="Equation" r:id="rId4" imgW="1892300" imgH="469900" progId="Equation.3">
                  <p:embed/>
                  <p:pic>
                    <p:nvPicPr>
                      <p:cNvPr id="0" name="Picture 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1828800"/>
                        <a:ext cx="3929063"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2"/>
          <p:cNvSpPr/>
          <p:nvPr/>
        </p:nvSpPr>
        <p:spPr>
          <a:xfrm>
            <a:off x="76200" y="1371600"/>
            <a:ext cx="4671472" cy="461665"/>
          </a:xfrm>
          <a:prstGeom prst="rect">
            <a:avLst/>
          </a:prstGeom>
        </p:spPr>
        <p:txBody>
          <a:bodyPr wrap="none">
            <a:spAutoFit/>
          </a:bodyPr>
          <a:lstStyle/>
          <a:p>
            <a:r>
              <a:rPr lang="vi-VN" sz="2400" b="1" dirty="0" smtClean="0">
                <a:solidFill>
                  <a:srgbClr val="0070C0"/>
                </a:solidFill>
                <a:latin typeface="Arial" pitchFamily="34" charset="0"/>
                <a:cs typeface="Arial" pitchFamily="34" charset="0"/>
              </a:rPr>
              <a:t>Lưu lượng dòng chảy qua ống</a:t>
            </a:r>
            <a:endParaRPr lang="en-US" sz="2400" b="1" dirty="0">
              <a:solidFill>
                <a:srgbClr val="0070C0"/>
              </a:solidFill>
            </a:endParaRPr>
          </a:p>
        </p:txBody>
      </p:sp>
      <p:sp>
        <p:nvSpPr>
          <p:cNvPr id="25" name="Rectangle 24"/>
          <p:cNvSpPr/>
          <p:nvPr/>
        </p:nvSpPr>
        <p:spPr>
          <a:xfrm>
            <a:off x="0" y="2937165"/>
            <a:ext cx="1675459" cy="461665"/>
          </a:xfrm>
          <a:prstGeom prst="rect">
            <a:avLst/>
          </a:prstGeom>
        </p:spPr>
        <p:txBody>
          <a:bodyPr wrap="none">
            <a:spAutoFit/>
          </a:bodyPr>
          <a:lstStyle/>
          <a:p>
            <a:r>
              <a:rPr lang="vi-VN" sz="2400" dirty="0" smtClean="0">
                <a:latin typeface="Arial" pitchFamily="34" charset="0"/>
                <a:cs typeface="Arial" pitchFamily="34" charset="0"/>
              </a:rPr>
              <a:t>Nếu </a:t>
            </a:r>
            <a:r>
              <a:rPr lang="vi-VN" sz="2400" dirty="0" smtClean="0">
                <a:latin typeface="Arial" pitchFamily="34" charset="0"/>
                <a:cs typeface="Arial" pitchFamily="34" charset="0"/>
                <a:sym typeface="Symbol"/>
              </a:rPr>
              <a:t> = ’:</a:t>
            </a:r>
            <a:endParaRPr lang="en-US" sz="2400" dirty="0"/>
          </a:p>
        </p:txBody>
      </p:sp>
      <p:graphicFrame>
        <p:nvGraphicFramePr>
          <p:cNvPr id="204805" name="Object 5"/>
          <p:cNvGraphicFramePr>
            <a:graphicFrameLocks noChangeAspect="1"/>
          </p:cNvGraphicFramePr>
          <p:nvPr>
            <p:extLst>
              <p:ext uri="{D42A27DB-BD31-4B8C-83A1-F6EECF244321}">
                <p14:modId xmlns:p14="http://schemas.microsoft.com/office/powerpoint/2010/main" val="3286015700"/>
              </p:ext>
            </p:extLst>
          </p:nvPr>
        </p:nvGraphicFramePr>
        <p:xfrm>
          <a:off x="1619250" y="2840038"/>
          <a:ext cx="1965325" cy="635000"/>
        </p:xfrm>
        <a:graphic>
          <a:graphicData uri="http://schemas.openxmlformats.org/presentationml/2006/ole">
            <mc:AlternateContent xmlns:mc="http://schemas.openxmlformats.org/markup-compatibility/2006">
              <mc:Choice xmlns:v="urn:schemas-microsoft-com:vml" Requires="v">
                <p:oleObj spid="_x0000_s205029" name="Equation" r:id="rId6" imgW="787058" imgH="253890" progId="Equation.3">
                  <p:embed/>
                </p:oleObj>
              </mc:Choice>
              <mc:Fallback>
                <p:oleObj name="Equation" r:id="rId6" imgW="787058" imgH="253890" progId="Equation.3">
                  <p:embed/>
                  <p:pic>
                    <p:nvPicPr>
                      <p:cNvPr id="0" name="Picture 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840038"/>
                        <a:ext cx="196532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25"/>
          <p:cNvSpPr/>
          <p:nvPr/>
        </p:nvSpPr>
        <p:spPr>
          <a:xfrm>
            <a:off x="13855" y="3736260"/>
            <a:ext cx="1664238" cy="461665"/>
          </a:xfrm>
          <a:prstGeom prst="rect">
            <a:avLst/>
          </a:prstGeom>
        </p:spPr>
        <p:txBody>
          <a:bodyPr wrap="none">
            <a:spAutoFit/>
          </a:bodyPr>
          <a:lstStyle/>
          <a:p>
            <a:r>
              <a:rPr lang="vi-VN" sz="2400" dirty="0" smtClean="0">
                <a:latin typeface="Arial" pitchFamily="34" charset="0"/>
                <a:cs typeface="Arial" pitchFamily="34" charset="0"/>
              </a:rPr>
              <a:t>Nếu </a:t>
            </a:r>
            <a:r>
              <a:rPr lang="vi-VN" sz="2400" dirty="0" smtClean="0">
                <a:latin typeface="Arial" pitchFamily="34" charset="0"/>
                <a:cs typeface="Arial" pitchFamily="34" charset="0"/>
                <a:sym typeface="Symbol"/>
              </a:rPr>
              <a:t>  ’:</a:t>
            </a:r>
            <a:endParaRPr lang="en-US" sz="2400" dirty="0"/>
          </a:p>
        </p:txBody>
      </p:sp>
      <p:graphicFrame>
        <p:nvGraphicFramePr>
          <p:cNvPr id="204806" name="Object 6"/>
          <p:cNvGraphicFramePr>
            <a:graphicFrameLocks noChangeAspect="1"/>
          </p:cNvGraphicFramePr>
          <p:nvPr>
            <p:extLst>
              <p:ext uri="{D42A27DB-BD31-4B8C-83A1-F6EECF244321}">
                <p14:modId xmlns:p14="http://schemas.microsoft.com/office/powerpoint/2010/main" val="3815174411"/>
              </p:ext>
            </p:extLst>
          </p:nvPr>
        </p:nvGraphicFramePr>
        <p:xfrm>
          <a:off x="1570038" y="3429000"/>
          <a:ext cx="3830637" cy="1125538"/>
        </p:xfrm>
        <a:graphic>
          <a:graphicData uri="http://schemas.openxmlformats.org/presentationml/2006/ole">
            <mc:AlternateContent xmlns:mc="http://schemas.openxmlformats.org/markup-compatibility/2006">
              <mc:Choice xmlns:v="urn:schemas-microsoft-com:vml" Requires="v">
                <p:oleObj spid="_x0000_s205030" name="Equation" r:id="rId8" imgW="1600200" imgH="469900" progId="Equation.3">
                  <p:embed/>
                </p:oleObj>
              </mc:Choice>
              <mc:Fallback>
                <p:oleObj name="Equation" r:id="rId8" imgW="1600200" imgH="469900" progId="Equation.3">
                  <p:embed/>
                  <p:pic>
                    <p:nvPicPr>
                      <p:cNvPr id="0" name="Picture 2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0038" y="3429000"/>
                        <a:ext cx="3830637"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a:xfrm>
            <a:off x="0" y="4419600"/>
            <a:ext cx="9144000" cy="1631216"/>
          </a:xfrm>
          <a:prstGeom prst="rect">
            <a:avLst/>
          </a:prstGeom>
        </p:spPr>
        <p:txBody>
          <a:bodyPr wrap="square">
            <a:spAutoFit/>
          </a:bodyPr>
          <a:lstStyle/>
          <a:p>
            <a:pPr algn="just"/>
            <a:r>
              <a:rPr lang="vi-VN" sz="2000" dirty="0" smtClean="0"/>
              <a:t>Vì lưu lượng thực của dòng chảy qua ống Venturi thường nhỏ hơn so với lưu lượng lý thuyết do có tổn thất năng lượng. Để tính đến sự khác biệt này, hệ số lưu lượng C (discharge coefficient) được đưa vào, khi đó công thức tính lưu lượng thể tích dòng chảy cuối cùng cho chất lỏng không nén chảy qua ống Venturi:</a:t>
            </a:r>
            <a:endParaRPr lang="en-US" sz="2000" dirty="0"/>
          </a:p>
        </p:txBody>
      </p:sp>
      <p:graphicFrame>
        <p:nvGraphicFramePr>
          <p:cNvPr id="204807" name="Object 7"/>
          <p:cNvGraphicFramePr>
            <a:graphicFrameLocks noChangeAspect="1"/>
          </p:cNvGraphicFramePr>
          <p:nvPr>
            <p:extLst>
              <p:ext uri="{D42A27DB-BD31-4B8C-83A1-F6EECF244321}">
                <p14:modId xmlns:p14="http://schemas.microsoft.com/office/powerpoint/2010/main" val="1435817191"/>
              </p:ext>
            </p:extLst>
          </p:nvPr>
        </p:nvGraphicFramePr>
        <p:xfrm>
          <a:off x="3349625" y="5684838"/>
          <a:ext cx="1533525" cy="520700"/>
        </p:xfrm>
        <a:graphic>
          <a:graphicData uri="http://schemas.openxmlformats.org/presentationml/2006/ole">
            <mc:AlternateContent xmlns:mc="http://schemas.openxmlformats.org/markup-compatibility/2006">
              <mc:Choice xmlns:v="urn:schemas-microsoft-com:vml" Requires="v">
                <p:oleObj spid="_x0000_s205031" name="Equation" r:id="rId10" imgW="596641" imgH="203112" progId="Equation.3">
                  <p:embed/>
                </p:oleObj>
              </mc:Choice>
              <mc:Fallback>
                <p:oleObj name="Equation" r:id="rId10" imgW="596641" imgH="203112" progId="Equation.3">
                  <p:embed/>
                  <p:pic>
                    <p:nvPicPr>
                      <p:cNvPr id="0" name="Picture 2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25" y="5684838"/>
                        <a:ext cx="15335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a:xfrm>
            <a:off x="0" y="6096000"/>
            <a:ext cx="7848600" cy="769441"/>
          </a:xfrm>
          <a:prstGeom prst="rect">
            <a:avLst/>
          </a:prstGeom>
        </p:spPr>
        <p:txBody>
          <a:bodyPr wrap="square">
            <a:spAutoFit/>
          </a:bodyPr>
          <a:lstStyle/>
          <a:p>
            <a:r>
              <a:rPr lang="vi-VN" sz="2400" dirty="0" smtClean="0">
                <a:latin typeface="+mj-lt"/>
              </a:rPr>
              <a:t>C</a:t>
            </a:r>
            <a:r>
              <a:rPr lang="vi-VN" sz="2000" dirty="0" smtClean="0"/>
              <a:t> phụ thuộc vào hình dạng ống Venturi và chế độ chảy: </a:t>
            </a:r>
          </a:p>
          <a:p>
            <a:r>
              <a:rPr lang="vi-VN" sz="2000" dirty="0" smtClean="0">
                <a:latin typeface="Arial" pitchFamily="34" charset="0"/>
                <a:cs typeface="Arial" pitchFamily="34" charset="0"/>
              </a:rPr>
              <a:t>                                    </a:t>
            </a:r>
            <a:r>
              <a:rPr lang="en-US" sz="2000" dirty="0" smtClean="0">
                <a:latin typeface="Arial" pitchFamily="34" charset="0"/>
                <a:cs typeface="Arial" pitchFamily="34" charset="0"/>
              </a:rPr>
              <a:t>2×10</a:t>
            </a:r>
            <a:r>
              <a:rPr lang="en-US" sz="2000" baseline="30000" dirty="0" smtClean="0">
                <a:latin typeface="Arial" pitchFamily="34" charset="0"/>
                <a:cs typeface="Arial" pitchFamily="34" charset="0"/>
              </a:rPr>
              <a:t>5</a:t>
            </a:r>
            <a:r>
              <a:rPr lang="en-US" sz="2000" dirty="0" smtClean="0">
                <a:latin typeface="Arial" pitchFamily="34" charset="0"/>
                <a:cs typeface="Arial" pitchFamily="34" charset="0"/>
              </a:rPr>
              <a:t> </a:t>
            </a:r>
            <a:r>
              <a:rPr lang="vi-VN" sz="2000" dirty="0" smtClean="0">
                <a:latin typeface="Arial" pitchFamily="34" charset="0"/>
                <a:cs typeface="Arial" pitchFamily="34" charset="0"/>
              </a:rPr>
              <a:t>&lt; Re</a:t>
            </a:r>
            <a:r>
              <a:rPr lang="en-US" sz="2000" dirty="0" smtClean="0">
                <a:latin typeface="Arial" pitchFamily="34" charset="0"/>
                <a:cs typeface="Arial" pitchFamily="34" charset="0"/>
              </a:rPr>
              <a:t> </a:t>
            </a:r>
            <a:r>
              <a:rPr lang="vi-VN" sz="2000" dirty="0" smtClean="0">
                <a:latin typeface="Arial" pitchFamily="34" charset="0"/>
                <a:cs typeface="Arial" pitchFamily="34" charset="0"/>
              </a:rPr>
              <a:t>&lt; </a:t>
            </a:r>
            <a:r>
              <a:rPr lang="en-US" sz="2000" dirty="0" smtClean="0">
                <a:latin typeface="Arial" pitchFamily="34" charset="0"/>
                <a:cs typeface="Arial" pitchFamily="34" charset="0"/>
              </a:rPr>
              <a:t>6×10</a:t>
            </a:r>
            <a:r>
              <a:rPr lang="en-US" sz="2000" baseline="30000" dirty="0" smtClean="0">
                <a:latin typeface="Arial" pitchFamily="34" charset="0"/>
                <a:cs typeface="Arial" pitchFamily="34" charset="0"/>
              </a:rPr>
              <a:t>6</a:t>
            </a:r>
            <a:r>
              <a:rPr lang="vi-VN" sz="2000" dirty="0" smtClean="0"/>
              <a:t>: C = 0,984</a:t>
            </a:r>
            <a:r>
              <a:rPr lang="vi-VN" sz="2000" baseline="30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1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39</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8" name="Object 4"/>
          <p:cNvGraphicFramePr>
            <a:graphicFrameLocks noChangeAspect="1"/>
          </p:cNvGraphicFramePr>
          <p:nvPr>
            <p:extLst>
              <p:ext uri="{D42A27DB-BD31-4B8C-83A1-F6EECF244321}">
                <p14:modId xmlns:p14="http://schemas.microsoft.com/office/powerpoint/2010/main" val="3901883212"/>
              </p:ext>
            </p:extLst>
          </p:nvPr>
        </p:nvGraphicFramePr>
        <p:xfrm>
          <a:off x="5407025" y="609600"/>
          <a:ext cx="1754188" cy="838200"/>
        </p:xfrm>
        <a:graphic>
          <a:graphicData uri="http://schemas.openxmlformats.org/presentationml/2006/ole">
            <mc:AlternateContent xmlns:mc="http://schemas.openxmlformats.org/markup-compatibility/2006">
              <mc:Choice xmlns:v="urn:schemas-microsoft-com:vml" Requires="v">
                <p:oleObj spid="_x0000_s146599" name="Equation" r:id="rId3" imgW="825500" imgH="393700" progId="Equation.3">
                  <p:embed/>
                </p:oleObj>
              </mc:Choice>
              <mc:Fallback>
                <p:oleObj name="Equation" r:id="rId3" imgW="825500" imgH="393700" progId="Equation.3">
                  <p:embed/>
                  <p:pic>
                    <p:nvPicPr>
                      <p:cNvPr id="0" name="Picture 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025" y="609600"/>
                        <a:ext cx="17541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2" name="Object 4"/>
          <p:cNvGraphicFramePr>
            <a:graphicFrameLocks noChangeAspect="1"/>
          </p:cNvGraphicFramePr>
          <p:nvPr>
            <p:extLst>
              <p:ext uri="{D42A27DB-BD31-4B8C-83A1-F6EECF244321}">
                <p14:modId xmlns:p14="http://schemas.microsoft.com/office/powerpoint/2010/main" val="1288579996"/>
              </p:ext>
            </p:extLst>
          </p:nvPr>
        </p:nvGraphicFramePr>
        <p:xfrm>
          <a:off x="1387475" y="762000"/>
          <a:ext cx="2874963" cy="488950"/>
        </p:xfrm>
        <a:graphic>
          <a:graphicData uri="http://schemas.openxmlformats.org/presentationml/2006/ole">
            <mc:AlternateContent xmlns:mc="http://schemas.openxmlformats.org/markup-compatibility/2006">
              <mc:Choice xmlns:v="urn:schemas-microsoft-com:vml" Requires="v">
                <p:oleObj spid="_x0000_s146600" name="Equation" r:id="rId5" imgW="1193800" imgH="203200" progId="Equation.3">
                  <p:embed/>
                </p:oleObj>
              </mc:Choice>
              <mc:Fallback>
                <p:oleObj name="Equation" r:id="rId5" imgW="1193800" imgH="203200" progId="Equation.3">
                  <p:embed/>
                  <p:pic>
                    <p:nvPicPr>
                      <p:cNvPr id="0" name="Picture 1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475" y="762000"/>
                        <a:ext cx="28749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4485219" y="762000"/>
            <a:ext cx="694421" cy="461665"/>
          </a:xfrm>
          <a:prstGeom prst="rect">
            <a:avLst/>
          </a:prstGeom>
        </p:spPr>
        <p:txBody>
          <a:bodyPr wrap="none">
            <a:spAutoFit/>
          </a:bodyPr>
          <a:lstStyle/>
          <a:p>
            <a:r>
              <a:rPr lang="vi-VN" sz="2400" dirty="0" smtClean="0"/>
              <a:t>với </a:t>
            </a:r>
            <a:endParaRPr lang="en-US" sz="2400" dirty="0"/>
          </a:p>
        </p:txBody>
      </p:sp>
      <p:graphicFrame>
        <p:nvGraphicFramePr>
          <p:cNvPr id="145413" name="Object 5"/>
          <p:cNvGraphicFramePr>
            <a:graphicFrameLocks noChangeAspect="1"/>
          </p:cNvGraphicFramePr>
          <p:nvPr>
            <p:extLst>
              <p:ext uri="{D42A27DB-BD31-4B8C-83A1-F6EECF244321}">
                <p14:modId xmlns:p14="http://schemas.microsoft.com/office/powerpoint/2010/main" val="1048059814"/>
              </p:ext>
            </p:extLst>
          </p:nvPr>
        </p:nvGraphicFramePr>
        <p:xfrm>
          <a:off x="2100263" y="1303338"/>
          <a:ext cx="3367087" cy="909637"/>
        </p:xfrm>
        <a:graphic>
          <a:graphicData uri="http://schemas.openxmlformats.org/presentationml/2006/ole">
            <mc:AlternateContent xmlns:mc="http://schemas.openxmlformats.org/markup-compatibility/2006">
              <mc:Choice xmlns:v="urn:schemas-microsoft-com:vml" Requires="v">
                <p:oleObj spid="_x0000_s146601" name="Equation" r:id="rId7" imgW="1549400" imgH="419100" progId="Equation.3">
                  <p:embed/>
                </p:oleObj>
              </mc:Choice>
              <mc:Fallback>
                <p:oleObj name="Equation" r:id="rId7" imgW="1549400" imgH="419100" progId="Equation.3">
                  <p:embed/>
                  <p:pic>
                    <p:nvPicPr>
                      <p:cNvPr id="0" name="Picture 1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263" y="1303338"/>
                        <a:ext cx="3367087"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a:xfrm>
            <a:off x="228600" y="2217003"/>
            <a:ext cx="6850786" cy="461665"/>
          </a:xfrm>
          <a:prstGeom prst="rect">
            <a:avLst/>
          </a:prstGeom>
        </p:spPr>
        <p:txBody>
          <a:bodyPr wrap="none">
            <a:spAutoFit/>
          </a:bodyPr>
          <a:lstStyle/>
          <a:p>
            <a:r>
              <a:rPr lang="vi-VN" sz="2400" dirty="0" smtClean="0"/>
              <a:t>Tích phân PT này theo một đường dòng ổn định </a:t>
            </a:r>
            <a:endParaRPr lang="en-US" sz="2400" dirty="0"/>
          </a:p>
        </p:txBody>
      </p:sp>
      <p:sp>
        <p:nvSpPr>
          <p:cNvPr id="15" name="Rectangle 14"/>
          <p:cNvSpPr/>
          <p:nvPr/>
        </p:nvSpPr>
        <p:spPr>
          <a:xfrm>
            <a:off x="228600" y="3736538"/>
            <a:ext cx="8534400" cy="461665"/>
          </a:xfrm>
          <a:prstGeom prst="rect">
            <a:avLst/>
          </a:prstGeom>
        </p:spPr>
        <p:txBody>
          <a:bodyPr wrap="square">
            <a:spAutoFit/>
          </a:bodyPr>
          <a:lstStyle/>
          <a:p>
            <a:r>
              <a:rPr lang="vi-VN" sz="2400" dirty="0" smtClean="0"/>
              <a:t>Tích phân PT này theo một đường dòng ổn định, không nén </a:t>
            </a:r>
            <a:endParaRPr lang="en-US" sz="2400" dirty="0"/>
          </a:p>
        </p:txBody>
      </p:sp>
      <p:sp>
        <p:nvSpPr>
          <p:cNvPr id="17" name="Rectangle 16"/>
          <p:cNvSpPr/>
          <p:nvPr/>
        </p:nvSpPr>
        <p:spPr>
          <a:xfrm>
            <a:off x="228600" y="5188803"/>
            <a:ext cx="8686800" cy="830997"/>
          </a:xfrm>
          <a:prstGeom prst="rect">
            <a:avLst/>
          </a:prstGeom>
        </p:spPr>
        <p:txBody>
          <a:bodyPr wrap="square">
            <a:spAutoFit/>
          </a:bodyPr>
          <a:lstStyle/>
          <a:p>
            <a:pPr algn="just"/>
            <a:r>
              <a:rPr lang="vi-VN" sz="2400" dirty="0" smtClean="0">
                <a:solidFill>
                  <a:srgbClr val="0070C0"/>
                </a:solidFill>
              </a:rPr>
              <a:t>Đây là PT nổi tiếng Bernoulli thường được sử dụng trong cơ lưu chất đối với dòng ổn định, không nén ép và không nhớt.</a:t>
            </a:r>
            <a:endParaRPr lang="en-US" sz="2400" dirty="0">
              <a:solidFill>
                <a:srgbClr val="0070C0"/>
              </a:solidFill>
            </a:endParaRPr>
          </a:p>
        </p:txBody>
      </p:sp>
      <p:sp>
        <p:nvSpPr>
          <p:cNvPr id="27" name="Rectangle 2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4.1 Phương trình Bernoulli - bảo toàn năng lượng</a:t>
            </a:r>
            <a:endParaRPr lang="en-US" sz="2800" b="1" dirty="0" smtClean="0">
              <a:solidFill>
                <a:srgbClr val="0000FF"/>
              </a:solidFill>
              <a:latin typeface="Arial" pitchFamily="34" charset="0"/>
              <a:cs typeface="Arial" pitchFamily="34" charset="0"/>
            </a:endParaRPr>
          </a:p>
        </p:txBody>
      </p:sp>
      <p:sp>
        <p:nvSpPr>
          <p:cNvPr id="14"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2438400" y="2750403"/>
            <a:ext cx="3562683" cy="990600"/>
            <a:chOff x="2438400" y="2750403"/>
            <a:chExt cx="3562683" cy="990600"/>
          </a:xfrm>
        </p:grpSpPr>
        <p:pic>
          <p:nvPicPr>
            <p:cNvPr id="145416" name="Picture 8"/>
            <p:cNvPicPr>
              <a:picLocks noChangeAspect="1" noChangeArrowheads="1"/>
            </p:cNvPicPr>
            <p:nvPr/>
          </p:nvPicPr>
          <p:blipFill>
            <a:blip r:embed="rId9" cstate="print"/>
            <a:srcRect/>
            <a:stretch>
              <a:fillRect/>
            </a:stretch>
          </p:blipFill>
          <p:spPr bwMode="auto">
            <a:xfrm>
              <a:off x="2438400" y="2750403"/>
              <a:ext cx="3562683" cy="990600"/>
            </a:xfrm>
            <a:prstGeom prst="rect">
              <a:avLst/>
            </a:prstGeom>
            <a:noFill/>
            <a:ln w="9525">
              <a:noFill/>
              <a:miter lim="800000"/>
              <a:headEnd/>
              <a:tailEnd/>
            </a:ln>
          </p:spPr>
        </p:pic>
        <p:sp>
          <p:nvSpPr>
            <p:cNvPr id="2" name="Rectangle 1"/>
            <p:cNvSpPr/>
            <p:nvPr/>
          </p:nvSpPr>
          <p:spPr>
            <a:xfrm>
              <a:off x="3445894" y="2756328"/>
              <a:ext cx="592706"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3399"/>
                  </a:solidFill>
                  <a:latin typeface="VNI-Diudang" pitchFamily="2" charset="0"/>
                </a:rPr>
                <a:t>v</a:t>
              </a:r>
              <a:r>
                <a:rPr lang="en-US" sz="2800" baseline="30000" dirty="0" smtClean="0">
                  <a:solidFill>
                    <a:srgbClr val="FF3399"/>
                  </a:solidFill>
                  <a:latin typeface="Arial" pitchFamily="34" charset="0"/>
                  <a:cs typeface="Arial" pitchFamily="34" charset="0"/>
                </a:rPr>
                <a:t>2</a:t>
              </a:r>
              <a:endParaRPr lang="en-US" sz="2800" baseline="30000" dirty="0">
                <a:solidFill>
                  <a:srgbClr val="FF3399"/>
                </a:solidFill>
                <a:latin typeface="Arial" pitchFamily="34" charset="0"/>
                <a:cs typeface="Arial" pitchFamily="34" charset="0"/>
              </a:endParaRPr>
            </a:p>
          </p:txBody>
        </p:sp>
      </p:grpSp>
      <p:grpSp>
        <p:nvGrpSpPr>
          <p:cNvPr id="4" name="Group 3"/>
          <p:cNvGrpSpPr/>
          <p:nvPr/>
        </p:nvGrpSpPr>
        <p:grpSpPr>
          <a:xfrm>
            <a:off x="2753661" y="4267200"/>
            <a:ext cx="3418539" cy="1046015"/>
            <a:chOff x="2819400" y="4295188"/>
            <a:chExt cx="3418539" cy="1046015"/>
          </a:xfrm>
        </p:grpSpPr>
        <p:pic>
          <p:nvPicPr>
            <p:cNvPr id="145417" name="Picture 9"/>
            <p:cNvPicPr>
              <a:picLocks noChangeAspect="1" noChangeArrowheads="1"/>
            </p:cNvPicPr>
            <p:nvPr/>
          </p:nvPicPr>
          <p:blipFill>
            <a:blip r:embed="rId10" cstate="print"/>
            <a:srcRect/>
            <a:stretch>
              <a:fillRect/>
            </a:stretch>
          </p:blipFill>
          <p:spPr bwMode="auto">
            <a:xfrm>
              <a:off x="2819400" y="4350603"/>
              <a:ext cx="3418539" cy="990600"/>
            </a:xfrm>
            <a:prstGeom prst="rect">
              <a:avLst/>
            </a:prstGeom>
            <a:noFill/>
            <a:ln w="9525">
              <a:noFill/>
              <a:miter lim="800000"/>
              <a:headEnd/>
              <a:tailEnd/>
            </a:ln>
          </p:spPr>
        </p:pic>
        <p:sp>
          <p:nvSpPr>
            <p:cNvPr id="16" name="Rectangle 15"/>
            <p:cNvSpPr/>
            <p:nvPr/>
          </p:nvSpPr>
          <p:spPr>
            <a:xfrm>
              <a:off x="3445894" y="4295188"/>
              <a:ext cx="592706"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3399"/>
                  </a:solidFill>
                  <a:latin typeface="VNI-Diudang" pitchFamily="2" charset="0"/>
                </a:rPr>
                <a:t>v</a:t>
              </a:r>
              <a:r>
                <a:rPr lang="en-US" sz="2800" baseline="30000" dirty="0" smtClean="0">
                  <a:solidFill>
                    <a:srgbClr val="FF3399"/>
                  </a:solidFill>
                  <a:latin typeface="Arial" pitchFamily="34" charset="0"/>
                  <a:cs typeface="Arial" pitchFamily="34" charset="0"/>
                </a:rPr>
                <a:t>2</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92" name="Picture 8" descr="flow coefficient schem"/>
          <p:cNvPicPr>
            <a:picLocks noChangeAspect="1" noChangeArrowheads="1"/>
          </p:cNvPicPr>
          <p:nvPr/>
        </p:nvPicPr>
        <p:blipFill>
          <a:blip r:embed="rId3" cstate="print"/>
          <a:srcRect/>
          <a:stretch>
            <a:fillRect/>
          </a:stretch>
        </p:blipFill>
        <p:spPr bwMode="auto">
          <a:xfrm>
            <a:off x="0" y="1371600"/>
            <a:ext cx="3429000" cy="1714500"/>
          </a:xfrm>
          <a:prstGeom prst="rect">
            <a:avLst/>
          </a:prstGeom>
          <a:noFill/>
        </p:spPr>
      </p:pic>
      <p:sp>
        <p:nvSpPr>
          <p:cNvPr id="2" name="Rectangle 1"/>
          <p:cNvSpPr/>
          <p:nvPr/>
        </p:nvSpPr>
        <p:spPr>
          <a:xfrm>
            <a:off x="0" y="7620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4.5 Ứng dụng phương trình Bernoulli trong dòng chảy thực</a:t>
            </a:r>
            <a:endParaRPr lang="en-US" sz="3200" b="1" dirty="0" smtClean="0">
              <a:solidFill>
                <a:srgbClr val="0000FF"/>
              </a:solidFill>
              <a:latin typeface="Arial" pitchFamily="34" charset="0"/>
              <a:cs typeface="Arial" pitchFamily="34" charset="0"/>
            </a:endParaRPr>
          </a:p>
        </p:txBody>
      </p:sp>
      <p:sp>
        <p:nvSpPr>
          <p:cNvPr id="7" name="Rectangle 6"/>
          <p:cNvSpPr/>
          <p:nvPr/>
        </p:nvSpPr>
        <p:spPr>
          <a:xfrm>
            <a:off x="0" y="990600"/>
            <a:ext cx="6665607" cy="461665"/>
          </a:xfrm>
          <a:prstGeom prst="rect">
            <a:avLst/>
          </a:prstGeom>
        </p:spPr>
        <p:txBody>
          <a:bodyPr wrap="none">
            <a:spAutoFit/>
          </a:bodyPr>
          <a:lstStyle/>
          <a:p>
            <a:r>
              <a:rPr lang="vi-VN" sz="2400" b="1" dirty="0" smtClean="0">
                <a:solidFill>
                  <a:srgbClr val="FF3399"/>
                </a:solidFill>
                <a:sym typeface="Wingdings"/>
              </a:rPr>
              <a:t>Dòng chảy qua vòi </a:t>
            </a:r>
            <a:r>
              <a:rPr lang="vi-VN" sz="2400" dirty="0" smtClean="0">
                <a:sym typeface="Wingdings"/>
              </a:rPr>
              <a:t>(flow through a tap (valve))</a:t>
            </a:r>
            <a:endParaRPr lang="en-US" sz="2400" dirty="0"/>
          </a:p>
        </p:txBody>
      </p:sp>
      <p:sp>
        <p:nvSpPr>
          <p:cNvPr id="9" name="Rectangle 8"/>
          <p:cNvSpPr/>
          <p:nvPr/>
        </p:nvSpPr>
        <p:spPr>
          <a:xfrm>
            <a:off x="3429000" y="1350820"/>
            <a:ext cx="5638800" cy="1446550"/>
          </a:xfrm>
          <a:prstGeom prst="rect">
            <a:avLst/>
          </a:prstGeom>
        </p:spPr>
        <p:txBody>
          <a:bodyPr wrap="square">
            <a:spAutoFit/>
          </a:bodyPr>
          <a:lstStyle/>
          <a:p>
            <a:pPr algn="just"/>
            <a:r>
              <a:rPr lang="vi-VN" sz="2200" dirty="0" smtClean="0"/>
              <a:t>Vòi là đoạn ống ngắn có chiều dài </a:t>
            </a:r>
            <a:br>
              <a:rPr lang="vi-VN" sz="2200" dirty="0" smtClean="0"/>
            </a:br>
            <a:r>
              <a:rPr lang="en-US" sz="2200" dirty="0" smtClean="0">
                <a:latin typeface="VNI-Diudang" pitchFamily="2" charset="0"/>
              </a:rPr>
              <a:t>l</a:t>
            </a:r>
            <a:r>
              <a:rPr lang="vi-VN" sz="2200" baseline="-25000" dirty="0" smtClean="0"/>
              <a:t>v</a:t>
            </a:r>
            <a:r>
              <a:rPr lang="vi-VN" sz="2200" dirty="0" smtClean="0"/>
              <a:t> = (3</a:t>
            </a:r>
            <a:r>
              <a:rPr lang="vi-VN" sz="2200" dirty="0" smtClean="0">
                <a:sym typeface="Symbol"/>
              </a:rPr>
              <a:t></a:t>
            </a:r>
            <a:r>
              <a:rPr lang="vi-VN" sz="2200" dirty="0" smtClean="0"/>
              <a:t>8)D. Đối với vòi trụ ngoài, cột áp chân không sinh ra tại chỗ thắt dòng được tính theo:</a:t>
            </a:r>
            <a:endParaRPr lang="vi-VN" sz="2200" baseline="-25000" dirty="0" smtClean="0">
              <a:sym typeface="Symbol"/>
            </a:endParaRPr>
          </a:p>
        </p:txBody>
      </p:sp>
      <p:sp>
        <p:nvSpPr>
          <p:cNvPr id="16" name="Rectangle 15"/>
          <p:cNvSpPr/>
          <p:nvPr/>
        </p:nvSpPr>
        <p:spPr>
          <a:xfrm>
            <a:off x="0" y="3033117"/>
            <a:ext cx="9144000" cy="1200329"/>
          </a:xfrm>
          <a:prstGeom prst="rect">
            <a:avLst/>
          </a:prstGeom>
        </p:spPr>
        <p:txBody>
          <a:bodyPr wrap="square">
            <a:spAutoFit/>
          </a:bodyPr>
          <a:lstStyle/>
          <a:p>
            <a:pPr algn="just"/>
            <a:r>
              <a:rPr lang="el-GR" sz="2800" dirty="0" smtClean="0">
                <a:latin typeface="Times New Roman"/>
                <a:cs typeface="Times New Roman"/>
                <a:sym typeface="Wingdings" pitchFamily="2" charset="2"/>
              </a:rPr>
              <a:t>φ</a:t>
            </a:r>
            <a:r>
              <a:rPr lang="vi-VN" sz="2800" baseline="-25000" dirty="0" smtClean="0">
                <a:latin typeface="Times New Roman"/>
                <a:cs typeface="Times New Roman"/>
                <a:sym typeface="Wingdings" pitchFamily="2" charset="2"/>
              </a:rPr>
              <a:t>v</a:t>
            </a:r>
            <a:r>
              <a:rPr lang="vi-VN" sz="2200" dirty="0" smtClean="0">
                <a:sym typeface="Wingdings" pitchFamily="2" charset="2"/>
              </a:rPr>
              <a:t>: </a:t>
            </a:r>
            <a:r>
              <a:rPr lang="vi-VN" sz="2000" dirty="0" smtClean="0">
                <a:sym typeface="Wingdings" pitchFamily="2" charset="2"/>
              </a:rPr>
              <a:t>hệ số vận tốc dòng chảy qua vòi, đối với vòi: </a:t>
            </a:r>
            <a:r>
              <a:rPr lang="el-GR" sz="2800" dirty="0" smtClean="0">
                <a:latin typeface="Times New Roman"/>
                <a:cs typeface="Times New Roman"/>
                <a:sym typeface="Wingdings" pitchFamily="2" charset="2"/>
              </a:rPr>
              <a:t>φ</a:t>
            </a:r>
            <a:r>
              <a:rPr lang="vi-VN" sz="2800" baseline="-25000" dirty="0" smtClean="0">
                <a:latin typeface="Times New Roman"/>
                <a:cs typeface="Times New Roman"/>
                <a:sym typeface="Wingdings" pitchFamily="2" charset="2"/>
              </a:rPr>
              <a:t>v</a:t>
            </a:r>
            <a:r>
              <a:rPr lang="vi-VN" sz="2800" dirty="0" smtClean="0">
                <a:latin typeface="Times New Roman"/>
                <a:cs typeface="Times New Roman"/>
                <a:sym typeface="Wingdings" pitchFamily="2" charset="2"/>
              </a:rPr>
              <a:t> </a:t>
            </a:r>
            <a:r>
              <a:rPr lang="vi-VN" sz="2200" dirty="0" smtClean="0">
                <a:latin typeface="Times New Roman"/>
                <a:cs typeface="Times New Roman"/>
                <a:sym typeface="Wingdings" pitchFamily="2" charset="2"/>
              </a:rPr>
              <a:t>= </a:t>
            </a:r>
            <a:r>
              <a:rPr lang="el-GR" sz="2800" dirty="0" smtClean="0">
                <a:latin typeface="Times New Roman"/>
                <a:cs typeface="Times New Roman"/>
                <a:sym typeface="Wingdings" pitchFamily="2" charset="2"/>
              </a:rPr>
              <a:t>φ</a:t>
            </a:r>
            <a:r>
              <a:rPr lang="vi-VN" sz="2800" baseline="-25000" dirty="0" smtClean="0">
                <a:latin typeface="Times New Roman"/>
                <a:cs typeface="Times New Roman"/>
                <a:sym typeface="Wingdings" pitchFamily="2" charset="2"/>
              </a:rPr>
              <a:t>f</a:t>
            </a:r>
            <a:r>
              <a:rPr lang="vi-VN" sz="2200" dirty="0" smtClean="0">
                <a:latin typeface="Times New Roman"/>
                <a:cs typeface="Times New Roman"/>
                <a:sym typeface="Wingdings" pitchFamily="2" charset="2"/>
              </a:rPr>
              <a:t> = 0,82</a:t>
            </a:r>
          </a:p>
          <a:p>
            <a:pPr algn="just"/>
            <a:r>
              <a:rPr lang="vi-VN" sz="2200" dirty="0" smtClean="0">
                <a:cs typeface="Times New Roman"/>
                <a:sym typeface="Wingdings" pitchFamily="2" charset="2"/>
              </a:rPr>
              <a:t>H: chiều cao cột áp tạo dòng chảy qua vòi; </a:t>
            </a:r>
            <a:r>
              <a:rPr lang="vi-VN" sz="2200" dirty="0" smtClean="0">
                <a:latin typeface="Times New Roman"/>
                <a:cs typeface="Times New Roman"/>
                <a:sym typeface="Wingdings" pitchFamily="2" charset="2"/>
              </a:rPr>
              <a:t>ε: </a:t>
            </a:r>
            <a:r>
              <a:rPr lang="vi-VN" sz="2200" dirty="0" smtClean="0">
                <a:cs typeface="Times New Roman"/>
                <a:sym typeface="Wingdings" pitchFamily="2" charset="2"/>
              </a:rPr>
              <a:t>hệ số nén dòng</a:t>
            </a:r>
            <a:r>
              <a:rPr lang="vi-VN" sz="2200" dirty="0" smtClean="0">
                <a:latin typeface="Times New Roman"/>
                <a:cs typeface="Times New Roman"/>
                <a:sym typeface="Wingdings" pitchFamily="2" charset="2"/>
              </a:rPr>
              <a:t>, ε = 0,62</a:t>
            </a:r>
          </a:p>
          <a:p>
            <a:pPr algn="just"/>
            <a:r>
              <a:rPr lang="el-GR" sz="2200" dirty="0" smtClean="0">
                <a:latin typeface="Times New Roman"/>
                <a:cs typeface="Times New Roman"/>
                <a:sym typeface="Wingdings" pitchFamily="2" charset="2"/>
              </a:rPr>
              <a:t>ξ</a:t>
            </a:r>
            <a:r>
              <a:rPr lang="vi-VN" sz="2200" baseline="-25000" dirty="0" smtClean="0">
                <a:latin typeface="Times New Roman"/>
                <a:cs typeface="Times New Roman"/>
                <a:sym typeface="Wingdings" pitchFamily="2" charset="2"/>
              </a:rPr>
              <a:t>v</a:t>
            </a:r>
            <a:r>
              <a:rPr lang="vi-VN" sz="2200" dirty="0" smtClean="0">
                <a:latin typeface="Times New Roman"/>
                <a:cs typeface="Times New Roman"/>
                <a:sym typeface="Wingdings" pitchFamily="2" charset="2"/>
              </a:rPr>
              <a:t>: </a:t>
            </a:r>
            <a:r>
              <a:rPr lang="vi-VN" sz="2200" dirty="0" smtClean="0">
                <a:cs typeface="Times New Roman"/>
                <a:sym typeface="Wingdings" pitchFamily="2" charset="2"/>
              </a:rPr>
              <a:t>hệ số trở lực qua vòi</a:t>
            </a:r>
            <a:r>
              <a:rPr lang="vi-VN" sz="2200" dirty="0" smtClean="0">
                <a:latin typeface="Times New Roman"/>
                <a:cs typeface="Times New Roman"/>
                <a:sym typeface="Wingdings" pitchFamily="2" charset="2"/>
              </a:rPr>
              <a:t>, </a:t>
            </a:r>
            <a:r>
              <a:rPr lang="el-GR" sz="2200" dirty="0" smtClean="0">
                <a:latin typeface="Times New Roman"/>
                <a:cs typeface="Times New Roman"/>
                <a:sym typeface="Wingdings" pitchFamily="2" charset="2"/>
              </a:rPr>
              <a:t>ξ</a:t>
            </a:r>
            <a:r>
              <a:rPr lang="vi-VN" sz="2200" baseline="-25000" dirty="0" smtClean="0">
                <a:latin typeface="Times New Roman"/>
                <a:cs typeface="Times New Roman"/>
                <a:sym typeface="Wingdings" pitchFamily="2" charset="2"/>
              </a:rPr>
              <a:t>v </a:t>
            </a:r>
            <a:r>
              <a:rPr lang="vi-VN" sz="2200" dirty="0" smtClean="0">
                <a:latin typeface="Times New Roman"/>
                <a:cs typeface="Times New Roman"/>
                <a:sym typeface="Wingdings" pitchFamily="2" charset="2"/>
              </a:rPr>
              <a:t>= 0,5</a:t>
            </a:r>
            <a:endParaRPr lang="en-US" sz="2200" dirty="0"/>
          </a:p>
        </p:txBody>
      </p:sp>
      <p:graphicFrame>
        <p:nvGraphicFramePr>
          <p:cNvPr id="190471" name="Object 7"/>
          <p:cNvGraphicFramePr>
            <a:graphicFrameLocks noChangeAspect="1"/>
          </p:cNvGraphicFramePr>
          <p:nvPr>
            <p:extLst>
              <p:ext uri="{D42A27DB-BD31-4B8C-83A1-F6EECF244321}">
                <p14:modId xmlns:p14="http://schemas.microsoft.com/office/powerpoint/2010/main" val="4097061477"/>
              </p:ext>
            </p:extLst>
          </p:nvPr>
        </p:nvGraphicFramePr>
        <p:xfrm>
          <a:off x="4724400" y="2362200"/>
          <a:ext cx="3048000" cy="900747"/>
        </p:xfrm>
        <a:graphic>
          <a:graphicData uri="http://schemas.openxmlformats.org/presentationml/2006/ole">
            <mc:AlternateContent xmlns:mc="http://schemas.openxmlformats.org/markup-compatibility/2006">
              <mc:Choice xmlns:v="urn:schemas-microsoft-com:vml" Requires="v">
                <p:oleObj spid="_x0000_s195817" name="Equation" r:id="rId4" imgW="1459866" imgH="431613" progId="Equation.3">
                  <p:embed/>
                </p:oleObj>
              </mc:Choice>
              <mc:Fallback>
                <p:oleObj name="Equation" r:id="rId4" imgW="1459866" imgH="431613" progId="Equation.3">
                  <p:embed/>
                  <p:pic>
                    <p:nvPicPr>
                      <p:cNvPr id="0" name="Picture 2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362200"/>
                        <a:ext cx="3048000" cy="90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20"/>
          <p:cNvSpPr/>
          <p:nvPr/>
        </p:nvSpPr>
        <p:spPr>
          <a:xfrm>
            <a:off x="0" y="5284113"/>
            <a:ext cx="4608954" cy="430887"/>
          </a:xfrm>
          <a:prstGeom prst="rect">
            <a:avLst/>
          </a:prstGeom>
        </p:spPr>
        <p:txBody>
          <a:bodyPr wrap="none">
            <a:spAutoFit/>
          </a:bodyPr>
          <a:lstStyle/>
          <a:p>
            <a:r>
              <a:rPr lang="vi-VN" sz="2200" dirty="0" smtClean="0">
                <a:sym typeface="Wingdings" pitchFamily="2" charset="2"/>
              </a:rPr>
              <a:t>Hệ số lưu lượng dòng chảy qua vòi</a:t>
            </a:r>
            <a:endParaRPr lang="en-US" sz="2200" dirty="0"/>
          </a:p>
        </p:txBody>
      </p:sp>
      <p:graphicFrame>
        <p:nvGraphicFramePr>
          <p:cNvPr id="195590" name="Object 6"/>
          <p:cNvGraphicFramePr>
            <a:graphicFrameLocks noChangeAspect="1"/>
          </p:cNvGraphicFramePr>
          <p:nvPr>
            <p:extLst>
              <p:ext uri="{D42A27DB-BD31-4B8C-83A1-F6EECF244321}">
                <p14:modId xmlns:p14="http://schemas.microsoft.com/office/powerpoint/2010/main" val="3094123151"/>
              </p:ext>
            </p:extLst>
          </p:nvPr>
        </p:nvGraphicFramePr>
        <p:xfrm>
          <a:off x="415925" y="5638800"/>
          <a:ext cx="3892550" cy="1185863"/>
        </p:xfrm>
        <a:graphic>
          <a:graphicData uri="http://schemas.openxmlformats.org/presentationml/2006/ole">
            <mc:AlternateContent xmlns:mc="http://schemas.openxmlformats.org/markup-compatibility/2006">
              <mc:Choice xmlns:v="urn:schemas-microsoft-com:vml" Requires="v">
                <p:oleObj spid="_x0000_s195818" name="Equation" r:id="rId6" imgW="1765300" imgH="622300" progId="Equation.3">
                  <p:embed/>
                </p:oleObj>
              </mc:Choice>
              <mc:Fallback>
                <p:oleObj name="Equation" r:id="rId6" imgW="1765300" imgH="622300" progId="Equation.3">
                  <p:embed/>
                  <p:pic>
                    <p:nvPicPr>
                      <p:cNvPr id="0" name="Picture 2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925" y="5638800"/>
                        <a:ext cx="389255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3"/>
          <p:cNvSpPr/>
          <p:nvPr/>
        </p:nvSpPr>
        <p:spPr>
          <a:xfrm>
            <a:off x="0" y="4191000"/>
            <a:ext cx="3591048" cy="430887"/>
          </a:xfrm>
          <a:prstGeom prst="rect">
            <a:avLst/>
          </a:prstGeom>
        </p:spPr>
        <p:txBody>
          <a:bodyPr wrap="none">
            <a:spAutoFit/>
          </a:bodyPr>
          <a:lstStyle/>
          <a:p>
            <a:r>
              <a:rPr lang="vi-VN" sz="2200" dirty="0" smtClean="0">
                <a:sym typeface="Wingdings" pitchFamily="2" charset="2"/>
              </a:rPr>
              <a:t>Vận tốc dòng chảy qua vòi:</a:t>
            </a:r>
            <a:endParaRPr lang="en-US" sz="2200" dirty="0"/>
          </a:p>
        </p:txBody>
      </p:sp>
      <p:graphicFrame>
        <p:nvGraphicFramePr>
          <p:cNvPr id="195593" name="Object 9"/>
          <p:cNvGraphicFramePr>
            <a:graphicFrameLocks noChangeAspect="1"/>
          </p:cNvGraphicFramePr>
          <p:nvPr>
            <p:extLst>
              <p:ext uri="{D42A27DB-BD31-4B8C-83A1-F6EECF244321}">
                <p14:modId xmlns:p14="http://schemas.microsoft.com/office/powerpoint/2010/main" val="2853383322"/>
              </p:ext>
            </p:extLst>
          </p:nvPr>
        </p:nvGraphicFramePr>
        <p:xfrm>
          <a:off x="3854450" y="4637088"/>
          <a:ext cx="1371600" cy="588962"/>
        </p:xfrm>
        <a:graphic>
          <a:graphicData uri="http://schemas.openxmlformats.org/presentationml/2006/ole">
            <mc:AlternateContent xmlns:mc="http://schemas.openxmlformats.org/markup-compatibility/2006">
              <mc:Choice xmlns:v="urn:schemas-microsoft-com:vml" Requires="v">
                <p:oleObj spid="_x0000_s195819" name="Equation" r:id="rId8" imgW="533169" imgH="228501" progId="Equation.3">
                  <p:embed/>
                </p:oleObj>
              </mc:Choice>
              <mc:Fallback>
                <p:oleObj name="Equation" r:id="rId8" imgW="533169" imgH="228501" progId="Equation.3">
                  <p:embed/>
                  <p:pic>
                    <p:nvPicPr>
                      <p:cNvPr id="0" name="Picture 2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4450" y="4637088"/>
                        <a:ext cx="13716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5595" name="Picture 11" descr="http://blogs.solidworks.com/.a/6a00d83451706569e20115724c87cd970b-pi"/>
          <p:cNvPicPr>
            <a:picLocks noChangeAspect="1" noChangeArrowheads="1"/>
          </p:cNvPicPr>
          <p:nvPr/>
        </p:nvPicPr>
        <p:blipFill>
          <a:blip r:embed="rId10" cstate="print"/>
          <a:srcRect/>
          <a:stretch>
            <a:fillRect/>
          </a:stretch>
        </p:blipFill>
        <p:spPr bwMode="auto">
          <a:xfrm>
            <a:off x="5638800" y="3926822"/>
            <a:ext cx="3505200" cy="2931178"/>
          </a:xfrm>
          <a:prstGeom prst="rect">
            <a:avLst/>
          </a:prstGeom>
          <a:noFill/>
        </p:spPr>
      </p:pic>
      <p:sp>
        <p:nvSpPr>
          <p:cNvPr id="27" name="Rectangle 26"/>
          <p:cNvSpPr/>
          <p:nvPr/>
        </p:nvSpPr>
        <p:spPr>
          <a:xfrm>
            <a:off x="0" y="4724400"/>
            <a:ext cx="3966150" cy="430887"/>
          </a:xfrm>
          <a:prstGeom prst="rect">
            <a:avLst/>
          </a:prstGeom>
        </p:spPr>
        <p:txBody>
          <a:bodyPr wrap="none">
            <a:spAutoFit/>
          </a:bodyPr>
          <a:lstStyle/>
          <a:p>
            <a:r>
              <a:rPr lang="vi-VN" sz="2200" dirty="0" smtClean="0">
                <a:sym typeface="Wingdings" pitchFamily="2" charset="2"/>
              </a:rPr>
              <a:t>Lưu lượng dòng chảy qua vòi:</a:t>
            </a:r>
            <a:endParaRPr lang="en-US" sz="2200" dirty="0"/>
          </a:p>
        </p:txBody>
      </p:sp>
      <p:graphicFrame>
        <p:nvGraphicFramePr>
          <p:cNvPr id="195596" name="Object 12"/>
          <p:cNvGraphicFramePr>
            <a:graphicFrameLocks noChangeAspect="1"/>
          </p:cNvGraphicFramePr>
          <p:nvPr>
            <p:extLst>
              <p:ext uri="{D42A27DB-BD31-4B8C-83A1-F6EECF244321}">
                <p14:modId xmlns:p14="http://schemas.microsoft.com/office/powerpoint/2010/main" val="106935772"/>
              </p:ext>
            </p:extLst>
          </p:nvPr>
        </p:nvGraphicFramePr>
        <p:xfrm>
          <a:off x="3900488" y="4097338"/>
          <a:ext cx="1457325" cy="571500"/>
        </p:xfrm>
        <a:graphic>
          <a:graphicData uri="http://schemas.openxmlformats.org/presentationml/2006/ole">
            <mc:AlternateContent xmlns:mc="http://schemas.openxmlformats.org/markup-compatibility/2006">
              <mc:Choice xmlns:v="urn:schemas-microsoft-com:vml" Requires="v">
                <p:oleObj spid="_x0000_s195820" name="Equation" r:id="rId11" imgW="647419" imgH="253890" progId="Equation.3">
                  <p:embed/>
                </p:oleObj>
              </mc:Choice>
              <mc:Fallback>
                <p:oleObj name="Equation" r:id="rId11" imgW="647419" imgH="253890" progId="Equation.3">
                  <p:embed/>
                  <p:pic>
                    <p:nvPicPr>
                      <p:cNvPr id="0" name="Picture 2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0488" y="4097338"/>
                        <a:ext cx="14573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40</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5257800"/>
            <a:ext cx="9144000" cy="1569660"/>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Động lượng tuyến tính </a:t>
            </a:r>
            <a:r>
              <a:rPr lang="vi-VN" sz="2400" dirty="0" smtClean="0">
                <a:latin typeface="Arial" pitchFamily="34" charset="0"/>
                <a:cs typeface="Arial" pitchFamily="34" charset="0"/>
              </a:rPr>
              <a:t>(linear momentum): tích của khối lượng chất chuyển động với tốc độ của nó. </a:t>
            </a:r>
          </a:p>
          <a:p>
            <a:pPr algn="just"/>
            <a:r>
              <a:rPr lang="vi-VN" sz="2400" b="1" dirty="0" smtClean="0">
                <a:solidFill>
                  <a:srgbClr val="0070C0"/>
                </a:solidFill>
                <a:latin typeface="Arial" pitchFamily="34" charset="0"/>
                <a:cs typeface="Arial" pitchFamily="34" charset="0"/>
              </a:rPr>
              <a:t>Nguyên lý bảo toàn động lượng: </a:t>
            </a:r>
            <a:r>
              <a:rPr lang="vi-VN" sz="2400" dirty="0" smtClean="0">
                <a:latin typeface="Arial" pitchFamily="34" charset="0"/>
                <a:cs typeface="Arial" pitchFamily="34" charset="0"/>
              </a:rPr>
              <a:t>động lượng của một hệ được giữ không đổi khi tổng lực tác dụng lên nó bằng không.</a:t>
            </a:r>
            <a:endParaRPr lang="en-US" sz="2400" dirty="0"/>
          </a:p>
        </p:txBody>
      </p:sp>
      <p:sp>
        <p:nvSpPr>
          <p:cNvPr id="27" name="Rectangle 26"/>
          <p:cNvSpPr/>
          <p:nvPr/>
        </p:nvSpPr>
        <p:spPr>
          <a:xfrm>
            <a:off x="0" y="0"/>
            <a:ext cx="9144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a:p>
            <a:r>
              <a:rPr lang="vi-VN" sz="2800" b="1" dirty="0" smtClean="0">
                <a:solidFill>
                  <a:srgbClr val="0000FF"/>
                </a:solidFill>
                <a:latin typeface="Arial" pitchFamily="34" charset="0"/>
                <a:cs typeface="Arial" pitchFamily="34" charset="0"/>
              </a:rPr>
              <a:t>     (momentum conservation) </a:t>
            </a:r>
            <a:endParaRPr lang="en-US" sz="2800" dirty="0" smtClean="0">
              <a:solidFill>
                <a:srgbClr val="0000FF"/>
              </a:solidFill>
              <a:latin typeface="Arial" pitchFamily="34" charset="0"/>
              <a:cs typeface="Arial" pitchFamily="34" charset="0"/>
            </a:endParaRPr>
          </a:p>
        </p:txBody>
      </p:sp>
      <p:sp>
        <p:nvSpPr>
          <p:cNvPr id="12" name="Rectangle 11"/>
          <p:cNvSpPr/>
          <p:nvPr/>
        </p:nvSpPr>
        <p:spPr>
          <a:xfrm>
            <a:off x="0" y="845403"/>
            <a:ext cx="9144000" cy="830997"/>
          </a:xfrm>
          <a:prstGeom prst="rect">
            <a:avLst/>
          </a:prstGeom>
        </p:spPr>
        <p:txBody>
          <a:bodyPr wrap="square">
            <a:spAutoFit/>
          </a:bodyPr>
          <a:lstStyle/>
          <a:p>
            <a:pPr algn="just"/>
            <a:r>
              <a:rPr lang="vi-VN" sz="2400" b="1" dirty="0" smtClean="0">
                <a:solidFill>
                  <a:srgbClr val="FF3399"/>
                </a:solidFill>
                <a:sym typeface="Wingdings"/>
              </a:rPr>
              <a:t>4.6.1 Định luật II Newton </a:t>
            </a:r>
            <a:r>
              <a:rPr lang="vi-VN" sz="2400" dirty="0" smtClean="0">
                <a:latin typeface="Arial" pitchFamily="34" charset="0"/>
                <a:cs typeface="Arial" pitchFamily="34" charset="0"/>
              </a:rPr>
              <a:t>(Newton’s second law): biến thiên động lượng của một vât bằng tổng lực tác dụng lên nó.</a:t>
            </a:r>
            <a:endParaRPr lang="en-US" sz="2400" dirty="0"/>
          </a:p>
        </p:txBody>
      </p:sp>
      <p:pic>
        <p:nvPicPr>
          <p:cNvPr id="212993" name="Picture 1"/>
          <p:cNvPicPr>
            <a:picLocks noChangeAspect="1" noChangeArrowheads="1"/>
          </p:cNvPicPr>
          <p:nvPr/>
        </p:nvPicPr>
        <p:blipFill>
          <a:blip r:embed="rId2" cstate="print"/>
          <a:srcRect/>
          <a:stretch>
            <a:fillRect/>
          </a:stretch>
        </p:blipFill>
        <p:spPr bwMode="auto">
          <a:xfrm>
            <a:off x="1828801" y="1752600"/>
            <a:ext cx="2895599" cy="3295273"/>
          </a:xfrm>
          <a:prstGeom prst="rect">
            <a:avLst/>
          </a:prstGeom>
          <a:noFill/>
          <a:ln w="9525">
            <a:noFill/>
            <a:miter lim="800000"/>
            <a:headEnd/>
            <a:tailEnd/>
          </a:ln>
        </p:spPr>
      </p:pic>
      <p:grpSp>
        <p:nvGrpSpPr>
          <p:cNvPr id="22" name="Group 23"/>
          <p:cNvGrpSpPr/>
          <p:nvPr/>
        </p:nvGrpSpPr>
        <p:grpSpPr>
          <a:xfrm>
            <a:off x="0" y="2057400"/>
            <a:ext cx="1700343" cy="2783965"/>
            <a:chOff x="5279356" y="533400"/>
            <a:chExt cx="1807244" cy="2893858"/>
          </a:xfrm>
        </p:grpSpPr>
        <p:pic>
          <p:nvPicPr>
            <p:cNvPr id="24" name="Picture 6" descr="Newton"/>
            <p:cNvPicPr>
              <a:picLocks noChangeAspect="1" noChangeArrowheads="1"/>
            </p:cNvPicPr>
            <p:nvPr/>
          </p:nvPicPr>
          <p:blipFill>
            <a:blip r:embed="rId3" cstate="print"/>
            <a:srcRect/>
            <a:stretch>
              <a:fillRect/>
            </a:stretch>
          </p:blipFill>
          <p:spPr bwMode="auto">
            <a:xfrm>
              <a:off x="5279356" y="533400"/>
              <a:ext cx="1807244" cy="2286000"/>
            </a:xfrm>
            <a:prstGeom prst="rect">
              <a:avLst/>
            </a:prstGeom>
            <a:noFill/>
            <a:ln w="9525">
              <a:noFill/>
              <a:miter lim="800000"/>
              <a:headEnd/>
              <a:tailEnd/>
            </a:ln>
          </p:spPr>
        </p:pic>
        <p:sp>
          <p:nvSpPr>
            <p:cNvPr id="25" name="Text Box 18"/>
            <p:cNvSpPr txBox="1">
              <a:spLocks noChangeArrowheads="1"/>
            </p:cNvSpPr>
            <p:nvPr/>
          </p:nvSpPr>
          <p:spPr bwMode="auto">
            <a:xfrm>
              <a:off x="5363709" y="2819400"/>
              <a:ext cx="1627808" cy="607858"/>
            </a:xfrm>
            <a:prstGeom prst="rect">
              <a:avLst/>
            </a:prstGeom>
            <a:noFill/>
            <a:ln w="9525">
              <a:noFill/>
              <a:miter lim="800000"/>
              <a:headEnd/>
              <a:tailEnd/>
            </a:ln>
          </p:spPr>
          <p:txBody>
            <a:bodyPr wrap="square">
              <a:spAutoFit/>
            </a:bodyPr>
            <a:lstStyle/>
            <a:p>
              <a:pPr algn="ctr"/>
              <a:r>
                <a:rPr lang="vi-VN" sz="1600" b="1" dirty="0" smtClean="0"/>
                <a:t>Isaac </a:t>
              </a:r>
              <a:r>
                <a:rPr lang="en-US" sz="1600" b="1" dirty="0" smtClean="0"/>
                <a:t>Newton</a:t>
              </a:r>
              <a:endParaRPr lang="en-US" sz="1600" b="1" dirty="0"/>
            </a:p>
            <a:p>
              <a:pPr algn="ctr"/>
              <a:r>
                <a:rPr lang="en-US" sz="1600" b="1" dirty="0"/>
                <a:t>(1642-1727)</a:t>
              </a:r>
            </a:p>
          </p:txBody>
        </p:sp>
      </p:grpSp>
      <p:pic>
        <p:nvPicPr>
          <p:cNvPr id="212994" name="Picture 2"/>
          <p:cNvPicPr>
            <a:picLocks noChangeAspect="1" noChangeArrowheads="1"/>
          </p:cNvPicPr>
          <p:nvPr/>
        </p:nvPicPr>
        <p:blipFill>
          <a:blip r:embed="rId4" cstate="print"/>
          <a:srcRect/>
          <a:stretch>
            <a:fillRect/>
          </a:stretch>
        </p:blipFill>
        <p:spPr bwMode="auto">
          <a:xfrm>
            <a:off x="4885072" y="1622133"/>
            <a:ext cx="4030328" cy="3635667"/>
          </a:xfrm>
          <a:prstGeom prst="rect">
            <a:avLst/>
          </a:prstGeom>
          <a:noFill/>
          <a:ln w="9525">
            <a:noFill/>
            <a:miter lim="800000"/>
            <a:headEnd/>
            <a:tailEnd/>
          </a:ln>
        </p:spPr>
      </p:pic>
      <p:sp>
        <p:nvSpPr>
          <p:cNvPr id="11"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8839200" cy="461665"/>
          </a:xfrm>
          <a:prstGeom prst="rect">
            <a:avLst/>
          </a:prstGeom>
        </p:spPr>
        <p:txBody>
          <a:bodyPr wrap="square">
            <a:spAutoFit/>
          </a:bodyPr>
          <a:lstStyle/>
          <a:p>
            <a:r>
              <a:rPr lang="vi-VN" sz="2400" b="1" dirty="0" smtClean="0">
                <a:solidFill>
                  <a:srgbClr val="FF3399"/>
                </a:solidFill>
                <a:sym typeface="Wingdings"/>
              </a:rPr>
              <a:t>4.6.2 Phương trình bảo toàn (PTBT) động lượng tuyến tính</a:t>
            </a:r>
            <a:endParaRPr lang="en-US" sz="2400" dirty="0"/>
          </a:p>
        </p:txBody>
      </p:sp>
      <p:sp>
        <p:nvSpPr>
          <p:cNvPr id="19" name="Rectangle 18"/>
          <p:cNvSpPr/>
          <p:nvPr/>
        </p:nvSpPr>
        <p:spPr>
          <a:xfrm>
            <a:off x="0" y="1748135"/>
            <a:ext cx="6898683" cy="461665"/>
          </a:xfrm>
          <a:prstGeom prst="rect">
            <a:avLst/>
          </a:prstGeom>
        </p:spPr>
        <p:txBody>
          <a:bodyPr wrap="none">
            <a:spAutoFit/>
          </a:bodyPr>
          <a:lstStyle/>
          <a:p>
            <a:r>
              <a:rPr lang="vi-VN" sz="2400" dirty="0" smtClean="0">
                <a:latin typeface="Arial" pitchFamily="34" charset="0"/>
                <a:cs typeface="Arial" pitchFamily="34" charset="0"/>
              </a:rPr>
              <a:t>Viết theo </a:t>
            </a:r>
            <a:r>
              <a:rPr lang="vi-VN" sz="2400" dirty="0" smtClean="0">
                <a:latin typeface="Arial" pitchFamily="34" charset="0"/>
                <a:cs typeface="Arial" pitchFamily="34" charset="0"/>
                <a:sym typeface="Symbol"/>
              </a:rPr>
              <a:t> và </a:t>
            </a:r>
            <a:r>
              <a:rPr lang="en-US" sz="2400" dirty="0" smtClean="0">
                <a:latin typeface="Arial" pitchFamily="34" charset="0"/>
                <a:cs typeface="Arial" pitchFamily="34" charset="0"/>
                <a:sym typeface="Symbol"/>
              </a:rPr>
              <a:t>V</a:t>
            </a:r>
            <a:r>
              <a:rPr lang="vi-VN" sz="2400" dirty="0" smtClean="0">
                <a:latin typeface="Arial" pitchFamily="34" charset="0"/>
                <a:cs typeface="Arial" pitchFamily="34" charset="0"/>
                <a:sym typeface="Symbol"/>
              </a:rPr>
              <a:t>; , </a:t>
            </a:r>
            <a:r>
              <a:rPr lang="en-US" sz="2400" dirty="0" smtClean="0">
                <a:latin typeface="Arial" pitchFamily="34" charset="0"/>
                <a:cs typeface="Arial" pitchFamily="34" charset="0"/>
                <a:sym typeface="Symbol"/>
              </a:rPr>
              <a:t>V</a:t>
            </a:r>
            <a:r>
              <a:rPr lang="vi-VN" sz="2400" dirty="0" smtClean="0">
                <a:latin typeface="Arial" pitchFamily="34" charset="0"/>
                <a:cs typeface="Arial" pitchFamily="34" charset="0"/>
                <a:sym typeface="Symbol"/>
              </a:rPr>
              <a:t>: thay đổi từng vị trí trong hệ</a:t>
            </a:r>
            <a:endParaRPr lang="en-US" sz="2400" dirty="0"/>
          </a:p>
        </p:txBody>
      </p:sp>
      <p:graphicFrame>
        <p:nvGraphicFramePr>
          <p:cNvPr id="20" name="Object 19"/>
          <p:cNvGraphicFramePr>
            <a:graphicFrameLocks noChangeAspect="1"/>
          </p:cNvGraphicFramePr>
          <p:nvPr>
            <p:extLst>
              <p:ext uri="{D42A27DB-BD31-4B8C-83A1-F6EECF244321}">
                <p14:modId xmlns:p14="http://schemas.microsoft.com/office/powerpoint/2010/main" val="819740330"/>
              </p:ext>
            </p:extLst>
          </p:nvPr>
        </p:nvGraphicFramePr>
        <p:xfrm>
          <a:off x="866775" y="838200"/>
          <a:ext cx="2074863" cy="893763"/>
        </p:xfrm>
        <a:graphic>
          <a:graphicData uri="http://schemas.openxmlformats.org/presentationml/2006/ole">
            <mc:AlternateContent xmlns:mc="http://schemas.openxmlformats.org/markup-compatibility/2006">
              <mc:Choice xmlns:v="urn:schemas-microsoft-com:vml" Requires="v">
                <p:oleObj spid="_x0000_s281822" name="Equation" r:id="rId3" imgW="914400" imgH="393700" progId="Equation.3">
                  <p:embed/>
                </p:oleObj>
              </mc:Choice>
              <mc:Fallback>
                <p:oleObj name="Equation" r:id="rId3" imgW="914400" imgH="393700" progId="Equation.3">
                  <p:embed/>
                  <p:pic>
                    <p:nvPicPr>
                      <p:cNvPr id="0" name="Picture 2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838200"/>
                        <a:ext cx="2074863"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1" name="Object 5"/>
          <p:cNvGraphicFramePr>
            <a:graphicFrameLocks noChangeAspect="1"/>
          </p:cNvGraphicFramePr>
          <p:nvPr>
            <p:extLst>
              <p:ext uri="{D42A27DB-BD31-4B8C-83A1-F6EECF244321}">
                <p14:modId xmlns:p14="http://schemas.microsoft.com/office/powerpoint/2010/main" val="2099253221"/>
              </p:ext>
            </p:extLst>
          </p:nvPr>
        </p:nvGraphicFramePr>
        <p:xfrm>
          <a:off x="762000" y="2133600"/>
          <a:ext cx="2451100" cy="1038225"/>
        </p:xfrm>
        <a:graphic>
          <a:graphicData uri="http://schemas.openxmlformats.org/presentationml/2006/ole">
            <mc:AlternateContent xmlns:mc="http://schemas.openxmlformats.org/markup-compatibility/2006">
              <mc:Choice xmlns:v="urn:schemas-microsoft-com:vml" Requires="v">
                <p:oleObj spid="_x0000_s281823" name="Equation" r:id="rId5" imgW="1079500" imgH="457200" progId="Equation.3">
                  <p:embed/>
                </p:oleObj>
              </mc:Choice>
              <mc:Fallback>
                <p:oleObj name="Equation" r:id="rId5" imgW="1079500" imgH="457200" progId="Equation.3">
                  <p:embed/>
                  <p:pic>
                    <p:nvPicPr>
                      <p:cNvPr id="0" name="Picture 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133600"/>
                        <a:ext cx="24511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42" name="Object 6"/>
          <p:cNvGraphicFramePr>
            <a:graphicFrameLocks noChangeAspect="1"/>
          </p:cNvGraphicFramePr>
          <p:nvPr>
            <p:extLst>
              <p:ext uri="{D42A27DB-BD31-4B8C-83A1-F6EECF244321}">
                <p14:modId xmlns:p14="http://schemas.microsoft.com/office/powerpoint/2010/main" val="1849600655"/>
              </p:ext>
            </p:extLst>
          </p:nvPr>
        </p:nvGraphicFramePr>
        <p:xfrm>
          <a:off x="120650" y="3074988"/>
          <a:ext cx="869950" cy="477837"/>
        </p:xfrm>
        <a:graphic>
          <a:graphicData uri="http://schemas.openxmlformats.org/presentationml/2006/ole">
            <mc:AlternateContent xmlns:mc="http://schemas.openxmlformats.org/markup-compatibility/2006">
              <mc:Choice xmlns:v="urn:schemas-microsoft-com:vml" Requires="v">
                <p:oleObj spid="_x0000_s281824" name="Equation" r:id="rId7" imgW="393359" imgH="215713" progId="Equation.3">
                  <p:embed/>
                </p:oleObj>
              </mc:Choice>
              <mc:Fallback>
                <p:oleObj name="Equation" r:id="rId7" imgW="393359" imgH="215713" progId="Equation.3">
                  <p:embed/>
                  <p:pic>
                    <p:nvPicPr>
                      <p:cNvPr id="0" name="Picture 2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650" y="3074988"/>
                        <a:ext cx="8699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20"/>
          <p:cNvSpPr/>
          <p:nvPr/>
        </p:nvSpPr>
        <p:spPr>
          <a:xfrm>
            <a:off x="852050" y="3110345"/>
            <a:ext cx="5889369" cy="830997"/>
          </a:xfrm>
          <a:prstGeom prst="rect">
            <a:avLst/>
          </a:prstGeom>
        </p:spPr>
        <p:txBody>
          <a:bodyPr wrap="none">
            <a:spAutoFit/>
          </a:bodyPr>
          <a:lstStyle/>
          <a:p>
            <a:r>
              <a:rPr lang="vi-VN" sz="2400" dirty="0" smtClean="0">
                <a:latin typeface="Arial" pitchFamily="34" charset="0"/>
                <a:cs typeface="Arial" pitchFamily="34" charset="0"/>
              </a:rPr>
              <a:t>: động lượng của một phân tố thể tích dV. </a:t>
            </a:r>
          </a:p>
          <a:p>
            <a:r>
              <a:rPr lang="vi-VN" sz="2400" dirty="0" smtClean="0">
                <a:latin typeface="Arial" pitchFamily="34" charset="0"/>
                <a:cs typeface="Arial" pitchFamily="34" charset="0"/>
              </a:rPr>
              <a:t>  d</a:t>
            </a:r>
            <a:r>
              <a:rPr lang="en-US" sz="2400" smtClean="0">
                <a:latin typeface="Arial" pitchFamily="34" charset="0"/>
                <a:cs typeface="Arial" pitchFamily="34" charset="0"/>
              </a:rPr>
              <a:t>V</a:t>
            </a:r>
            <a:r>
              <a:rPr lang="vi-VN" sz="2400" smtClean="0">
                <a:latin typeface="Arial" pitchFamily="34" charset="0"/>
                <a:cs typeface="Arial" pitchFamily="34" charset="0"/>
              </a:rPr>
              <a:t> </a:t>
            </a:r>
            <a:r>
              <a:rPr lang="vi-VN" sz="2400" dirty="0" smtClean="0">
                <a:latin typeface="Arial" pitchFamily="34" charset="0"/>
                <a:cs typeface="Arial" pitchFamily="34" charset="0"/>
              </a:rPr>
              <a:t>có khối lượng </a:t>
            </a:r>
            <a:endParaRPr lang="en-US" sz="2400" dirty="0"/>
          </a:p>
        </p:txBody>
      </p:sp>
      <p:graphicFrame>
        <p:nvGraphicFramePr>
          <p:cNvPr id="219143" name="Object 7"/>
          <p:cNvGraphicFramePr>
            <a:graphicFrameLocks noChangeAspect="1"/>
          </p:cNvGraphicFramePr>
          <p:nvPr/>
        </p:nvGraphicFramePr>
        <p:xfrm>
          <a:off x="3384550" y="3505200"/>
          <a:ext cx="1458913" cy="449263"/>
        </p:xfrm>
        <a:graphic>
          <a:graphicData uri="http://schemas.openxmlformats.org/presentationml/2006/ole">
            <mc:AlternateContent xmlns:mc="http://schemas.openxmlformats.org/markup-compatibility/2006">
              <mc:Choice xmlns:v="urn:schemas-microsoft-com:vml" Requires="v">
                <p:oleObj spid="_x0000_s281825" name="Equation" r:id="rId9" imgW="660113" imgH="203112" progId="Equation.3">
                  <p:embed/>
                </p:oleObj>
              </mc:Choice>
              <mc:Fallback>
                <p:oleObj name="Equation" r:id="rId9" imgW="660113" imgH="203112" progId="Equation.3">
                  <p:embed/>
                  <p:pic>
                    <p:nvPicPr>
                      <p:cNvPr id="0" name="Picture 2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4550" y="3505200"/>
                        <a:ext cx="145891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21"/>
          <p:cNvSpPr/>
          <p:nvPr/>
        </p:nvSpPr>
        <p:spPr>
          <a:xfrm>
            <a:off x="3200400" y="2209800"/>
            <a:ext cx="5943600" cy="830997"/>
          </a:xfrm>
          <a:prstGeom prst="rect">
            <a:avLst/>
          </a:prstGeom>
        </p:spPr>
        <p:txBody>
          <a:bodyPr wrap="square">
            <a:spAutoFit/>
          </a:bodyPr>
          <a:lstStyle/>
          <a:p>
            <a:r>
              <a:rPr lang="vi-VN" sz="2800" dirty="0" smtClean="0">
                <a:solidFill>
                  <a:srgbClr val="0070C0"/>
                </a:solidFill>
                <a:latin typeface="Arial" pitchFamily="34" charset="0"/>
                <a:cs typeface="Arial" pitchFamily="34" charset="0"/>
                <a:sym typeface="Wingdings"/>
              </a:rPr>
              <a:t></a:t>
            </a:r>
            <a:r>
              <a:rPr lang="vi-VN" sz="2000" dirty="0" smtClean="0">
                <a:solidFill>
                  <a:srgbClr val="0070C0"/>
                </a:solidFill>
                <a:latin typeface="Arial" pitchFamily="34" charset="0"/>
                <a:cs typeface="Arial" pitchFamily="34" charset="0"/>
                <a:sym typeface="Symbol"/>
              </a:rPr>
              <a:t>Tổng ngoại lực tác dụng lên hệ bằng tốc độ thay đổi của động lượng tuyến tính của hệ.</a:t>
            </a:r>
            <a:endParaRPr lang="en-US" sz="2000" dirty="0">
              <a:solidFill>
                <a:srgbClr val="0070C0"/>
              </a:solidFill>
            </a:endParaRPr>
          </a:p>
        </p:txBody>
      </p:sp>
      <p:sp>
        <p:nvSpPr>
          <p:cNvPr id="15" name="Rectangle 14"/>
          <p:cNvSpPr/>
          <p:nvPr/>
        </p:nvSpPr>
        <p:spPr>
          <a:xfrm>
            <a:off x="990600" y="4848761"/>
            <a:ext cx="1600200" cy="1323439"/>
          </a:xfrm>
          <a:prstGeom prst="rect">
            <a:avLst/>
          </a:prstGeom>
        </p:spPr>
        <p:txBody>
          <a:bodyPr wrap="square">
            <a:spAutoFit/>
          </a:bodyPr>
          <a:lstStyle/>
          <a:p>
            <a:pPr algn="just"/>
            <a:r>
              <a:rPr lang="vi-VN" sz="2000" dirty="0" smtClean="0">
                <a:solidFill>
                  <a:srgbClr val="009900"/>
                </a:solidFill>
                <a:latin typeface="Arial" pitchFamily="34" charset="0"/>
                <a:cs typeface="Arial" pitchFamily="34" charset="0"/>
                <a:sym typeface="Symbol"/>
              </a:rPr>
              <a:t>Tổng ngoại lực tác dụng lên phân tố thể tích</a:t>
            </a:r>
            <a:endParaRPr lang="en-US" sz="2000" dirty="0">
              <a:solidFill>
                <a:srgbClr val="009900"/>
              </a:solidFill>
            </a:endParaRPr>
          </a:p>
        </p:txBody>
      </p:sp>
      <p:sp>
        <p:nvSpPr>
          <p:cNvPr id="16" name="Rectangle 15"/>
          <p:cNvSpPr/>
          <p:nvPr/>
        </p:nvSpPr>
        <p:spPr>
          <a:xfrm>
            <a:off x="3048000" y="4904510"/>
            <a:ext cx="1752600" cy="1200329"/>
          </a:xfrm>
          <a:prstGeom prst="rect">
            <a:avLst/>
          </a:prstGeom>
        </p:spPr>
        <p:txBody>
          <a:bodyPr wrap="square">
            <a:spAutoFit/>
          </a:bodyPr>
          <a:lstStyle/>
          <a:p>
            <a:pPr algn="just"/>
            <a:r>
              <a:rPr lang="vi-VN" dirty="0" smtClean="0">
                <a:solidFill>
                  <a:srgbClr val="0000FF"/>
                </a:solidFill>
                <a:latin typeface="Arial" pitchFamily="34" charset="0"/>
                <a:cs typeface="Arial" pitchFamily="34" charset="0"/>
                <a:sym typeface="Symbol"/>
              </a:rPr>
              <a:t>Tốc độ thay đổi động lượng của các thành phần trong CV </a:t>
            </a:r>
            <a:endParaRPr lang="en-US" dirty="0">
              <a:solidFill>
                <a:srgbClr val="0000FF"/>
              </a:solidFill>
            </a:endParaRPr>
          </a:p>
        </p:txBody>
      </p:sp>
      <p:sp>
        <p:nvSpPr>
          <p:cNvPr id="17" name="Rectangle 16"/>
          <p:cNvSpPr/>
          <p:nvPr/>
        </p:nvSpPr>
        <p:spPr>
          <a:xfrm>
            <a:off x="5257800" y="4944070"/>
            <a:ext cx="1981200" cy="923330"/>
          </a:xfrm>
          <a:prstGeom prst="rect">
            <a:avLst/>
          </a:prstGeom>
        </p:spPr>
        <p:txBody>
          <a:bodyPr wrap="square">
            <a:spAutoFit/>
          </a:bodyPr>
          <a:lstStyle/>
          <a:p>
            <a:pPr algn="just"/>
            <a:r>
              <a:rPr lang="vi-VN" dirty="0" smtClean="0">
                <a:solidFill>
                  <a:srgbClr val="FF6600"/>
                </a:solidFill>
                <a:latin typeface="Arial" pitchFamily="34" charset="0"/>
                <a:cs typeface="Arial" pitchFamily="34" charset="0"/>
                <a:sym typeface="Symbol"/>
              </a:rPr>
              <a:t>Tổng các dòng động lượng vào hoặc ra khỏi CS</a:t>
            </a:r>
            <a:endParaRPr lang="en-US" dirty="0">
              <a:solidFill>
                <a:srgbClr val="FF6600"/>
              </a:solidFill>
            </a:endParaRPr>
          </a:p>
        </p:txBody>
      </p:sp>
      <p:sp>
        <p:nvSpPr>
          <p:cNvPr id="18" name="Rectangle 17"/>
          <p:cNvSpPr/>
          <p:nvPr/>
        </p:nvSpPr>
        <p:spPr>
          <a:xfrm>
            <a:off x="2743200" y="6172200"/>
            <a:ext cx="6400800" cy="461665"/>
          </a:xfrm>
          <a:prstGeom prst="rect">
            <a:avLst/>
          </a:prstGeom>
        </p:spPr>
        <p:txBody>
          <a:bodyPr wrap="square">
            <a:spAutoFit/>
          </a:bodyPr>
          <a:lstStyle/>
          <a:p>
            <a:pPr algn="r"/>
            <a:r>
              <a:rPr lang="vi-VN" sz="2400" dirty="0" smtClean="0">
                <a:solidFill>
                  <a:srgbClr val="0070C0"/>
                </a:solidFill>
                <a:latin typeface="Arial" pitchFamily="34" charset="0"/>
                <a:cs typeface="Arial" pitchFamily="34" charset="0"/>
                <a:sym typeface="Symbol"/>
              </a:rPr>
              <a:t>Dạng tích phân của PT bảo toàn động lượng</a:t>
            </a:r>
            <a:endParaRPr lang="en-US" sz="2400" dirty="0">
              <a:solidFill>
                <a:srgbClr val="0070C0"/>
              </a:solidFill>
            </a:endParaRPr>
          </a:p>
        </p:txBody>
      </p:sp>
      <p:sp>
        <p:nvSpPr>
          <p:cNvPr id="25" name="Freeform 24"/>
          <p:cNvSpPr/>
          <p:nvPr/>
        </p:nvSpPr>
        <p:spPr>
          <a:xfrm>
            <a:off x="7481455" y="4364182"/>
            <a:ext cx="1408545" cy="1787236"/>
          </a:xfrm>
          <a:custGeom>
            <a:avLst/>
            <a:gdLst>
              <a:gd name="connsiteX0" fmla="*/ 0 w 1408545"/>
              <a:gd name="connsiteY0" fmla="*/ 0 h 1787236"/>
              <a:gd name="connsiteX1" fmla="*/ 1357745 w 1408545"/>
              <a:gd name="connsiteY1" fmla="*/ 568036 h 1787236"/>
              <a:gd name="connsiteX2" fmla="*/ 304800 w 1408545"/>
              <a:gd name="connsiteY2" fmla="*/ 942109 h 1787236"/>
              <a:gd name="connsiteX3" fmla="*/ 0 w 1408545"/>
              <a:gd name="connsiteY3" fmla="*/ 1787236 h 1787236"/>
            </a:gdLst>
            <a:ahLst/>
            <a:cxnLst>
              <a:cxn ang="0">
                <a:pos x="connsiteX0" y="connsiteY0"/>
              </a:cxn>
              <a:cxn ang="0">
                <a:pos x="connsiteX1" y="connsiteY1"/>
              </a:cxn>
              <a:cxn ang="0">
                <a:pos x="connsiteX2" y="connsiteY2"/>
              </a:cxn>
              <a:cxn ang="0">
                <a:pos x="connsiteX3" y="connsiteY3"/>
              </a:cxn>
            </a:cxnLst>
            <a:rect l="l" t="t" r="r" b="b"/>
            <a:pathLst>
              <a:path w="1408545" h="1787236">
                <a:moveTo>
                  <a:pt x="0" y="0"/>
                </a:moveTo>
                <a:cubicBezTo>
                  <a:pt x="653472" y="205509"/>
                  <a:pt x="1306945" y="411018"/>
                  <a:pt x="1357745" y="568036"/>
                </a:cubicBezTo>
                <a:cubicBezTo>
                  <a:pt x="1408545" y="725054"/>
                  <a:pt x="531091" y="738909"/>
                  <a:pt x="304800" y="942109"/>
                </a:cubicBezTo>
                <a:cubicBezTo>
                  <a:pt x="78509" y="1145309"/>
                  <a:pt x="39254" y="1466272"/>
                  <a:pt x="0" y="1787236"/>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6" name="Group 25"/>
          <p:cNvGrpSpPr/>
          <p:nvPr/>
        </p:nvGrpSpPr>
        <p:grpSpPr>
          <a:xfrm>
            <a:off x="1476936" y="3865415"/>
            <a:ext cx="5992906" cy="1066800"/>
            <a:chOff x="1476936" y="3865415"/>
            <a:chExt cx="5992906" cy="1066800"/>
          </a:xfrm>
        </p:grpSpPr>
        <p:grpSp>
          <p:nvGrpSpPr>
            <p:cNvPr id="2" name="Group 12"/>
            <p:cNvGrpSpPr/>
            <p:nvPr/>
          </p:nvGrpSpPr>
          <p:grpSpPr>
            <a:xfrm>
              <a:off x="1476936" y="3865415"/>
              <a:ext cx="5992906" cy="1066800"/>
              <a:chOff x="1476936" y="3962400"/>
              <a:chExt cx="5992906" cy="1066800"/>
            </a:xfrm>
          </p:grpSpPr>
          <p:pic>
            <p:nvPicPr>
              <p:cNvPr id="219144" name="Picture 8"/>
              <p:cNvPicPr>
                <a:picLocks noChangeAspect="1" noChangeArrowheads="1"/>
              </p:cNvPicPr>
              <p:nvPr/>
            </p:nvPicPr>
            <p:blipFill>
              <a:blip r:embed="rId11" cstate="print"/>
              <a:srcRect/>
              <a:stretch>
                <a:fillRect/>
              </a:stretch>
            </p:blipFill>
            <p:spPr bwMode="auto">
              <a:xfrm>
                <a:off x="1476936" y="3962400"/>
                <a:ext cx="5992906" cy="1066800"/>
              </a:xfrm>
              <a:prstGeom prst="rect">
                <a:avLst/>
              </a:prstGeom>
              <a:noFill/>
              <a:ln w="9525">
                <a:noFill/>
                <a:miter lim="800000"/>
                <a:headEnd/>
                <a:tailEnd/>
              </a:ln>
            </p:spPr>
          </p:pic>
          <p:sp>
            <p:nvSpPr>
              <p:cNvPr id="12" name="Rectangle 11"/>
              <p:cNvSpPr/>
              <p:nvPr/>
            </p:nvSpPr>
            <p:spPr>
              <a:xfrm>
                <a:off x="3886200" y="4329545"/>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66"/>
                    </a:solidFill>
                    <a:latin typeface="VNI-Diudang" pitchFamily="2" charset="0"/>
                  </a:rPr>
                  <a:t>v</a:t>
                </a:r>
                <a:endParaRPr lang="en-US" sz="2400" dirty="0">
                  <a:solidFill>
                    <a:srgbClr val="FF0066"/>
                  </a:solidFill>
                  <a:latin typeface="VNI-Diudang" pitchFamily="2" charset="0"/>
                </a:endParaRPr>
              </a:p>
            </p:txBody>
          </p:sp>
        </p:grpSp>
        <p:sp>
          <p:nvSpPr>
            <p:cNvPr id="23" name="Rectangle 22"/>
            <p:cNvSpPr/>
            <p:nvPr/>
          </p:nvSpPr>
          <p:spPr>
            <a:xfrm>
              <a:off x="5791200" y="4191000"/>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66"/>
                  </a:solidFill>
                  <a:latin typeface="VNI-Diudang" pitchFamily="2" charset="0"/>
                </a:rPr>
                <a:t>v</a:t>
              </a:r>
              <a:endParaRPr lang="en-US" sz="2400" dirty="0">
                <a:solidFill>
                  <a:srgbClr val="FF0066"/>
                </a:solidFill>
                <a:latin typeface="VNI-Diudang" pitchFamily="2" charset="0"/>
              </a:endParaRPr>
            </a:p>
          </p:txBody>
        </p:sp>
        <p:sp>
          <p:nvSpPr>
            <p:cNvPr id="24" name="Rectangle 23"/>
            <p:cNvSpPr/>
            <p:nvPr/>
          </p:nvSpPr>
          <p:spPr>
            <a:xfrm>
              <a:off x="6248400" y="4191000"/>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66"/>
                  </a:solidFill>
                  <a:latin typeface="VNI-Diudang" pitchFamily="2" charset="0"/>
                </a:rPr>
                <a:t>v</a:t>
              </a:r>
              <a:endParaRPr lang="en-US" sz="2400" dirty="0">
                <a:solidFill>
                  <a:srgbClr val="FF0066"/>
                </a:solidFill>
                <a:latin typeface="VNI-Diudang" pitchFamily="2" charset="0"/>
              </a:endParaRPr>
            </a:p>
          </p:txBody>
        </p:sp>
      </p:grpSp>
      <p:sp>
        <p:nvSpPr>
          <p:cNvPr id="30"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45" name="Picture 9"/>
          <p:cNvPicPr>
            <a:picLocks noChangeAspect="1" noChangeArrowheads="1"/>
          </p:cNvPicPr>
          <p:nvPr/>
        </p:nvPicPr>
        <p:blipFill>
          <a:blip r:embed="rId3" cstate="print"/>
          <a:srcRect/>
          <a:stretch>
            <a:fillRect/>
          </a:stretch>
        </p:blipFill>
        <p:spPr bwMode="auto">
          <a:xfrm>
            <a:off x="5366314" y="1295401"/>
            <a:ext cx="3777686" cy="3124200"/>
          </a:xfrm>
          <a:prstGeom prst="rect">
            <a:avLst/>
          </a:prstGeom>
          <a:noFill/>
          <a:ln w="9525">
            <a:noFill/>
            <a:miter lim="800000"/>
            <a:headEnd/>
            <a:tailEnd/>
          </a:ln>
        </p:spPr>
      </p:pic>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4.6.2 PTBT động lượng tuyến tính</a:t>
            </a:r>
            <a:endParaRPr lang="en-US" sz="2400" dirty="0"/>
          </a:p>
        </p:txBody>
      </p:sp>
      <p:graphicFrame>
        <p:nvGraphicFramePr>
          <p:cNvPr id="219141" name="Object 5"/>
          <p:cNvGraphicFramePr>
            <a:graphicFrameLocks noChangeAspect="1"/>
          </p:cNvGraphicFramePr>
          <p:nvPr>
            <p:extLst>
              <p:ext uri="{D42A27DB-BD31-4B8C-83A1-F6EECF244321}">
                <p14:modId xmlns:p14="http://schemas.microsoft.com/office/powerpoint/2010/main" val="826804161"/>
              </p:ext>
            </p:extLst>
          </p:nvPr>
        </p:nvGraphicFramePr>
        <p:xfrm>
          <a:off x="514350" y="1371600"/>
          <a:ext cx="3803650" cy="895350"/>
        </p:xfrm>
        <a:graphic>
          <a:graphicData uri="http://schemas.openxmlformats.org/presentationml/2006/ole">
            <mc:AlternateContent xmlns:mc="http://schemas.openxmlformats.org/markup-compatibility/2006">
              <mc:Choice xmlns:v="urn:schemas-microsoft-com:vml" Requires="v">
                <p:oleObj spid="_x0000_s219257" name="Equation" r:id="rId4" imgW="1675673" imgH="393529" progId="Equation.3">
                  <p:embed/>
                </p:oleObj>
              </mc:Choice>
              <mc:Fallback>
                <p:oleObj name="Equation" r:id="rId4" imgW="1675673" imgH="393529"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1371600"/>
                        <a:ext cx="38036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5334000" y="4572000"/>
            <a:ext cx="3810000" cy="1938992"/>
          </a:xfrm>
          <a:prstGeom prst="rect">
            <a:avLst/>
          </a:prstGeom>
        </p:spPr>
        <p:txBody>
          <a:bodyPr wrap="square">
            <a:spAutoFit/>
          </a:bodyPr>
          <a:lstStyle/>
          <a:p>
            <a:pPr algn="just"/>
            <a:r>
              <a:rPr lang="vi-VN" sz="2000" dirty="0" smtClean="0">
                <a:solidFill>
                  <a:srgbClr val="006666"/>
                </a:solidFill>
                <a:latin typeface="Arial" pitchFamily="34" charset="0"/>
                <a:cs typeface="Arial" pitchFamily="34" charset="0"/>
              </a:rPr>
              <a:t>Hình: Trong bài toán kỹ thuật cụ thể, thể tích kiểm soát có thể chứa nhiều dòng ra và vào; </a:t>
            </a:r>
            <a:br>
              <a:rPr lang="vi-VN" sz="2000" dirty="0" smtClean="0">
                <a:solidFill>
                  <a:srgbClr val="006666"/>
                </a:solidFill>
                <a:latin typeface="Arial" pitchFamily="34" charset="0"/>
                <a:cs typeface="Arial" pitchFamily="34" charset="0"/>
              </a:rPr>
            </a:br>
            <a:r>
              <a:rPr lang="vi-VN" sz="2000" dirty="0" smtClean="0">
                <a:solidFill>
                  <a:srgbClr val="006666"/>
                </a:solidFill>
                <a:latin typeface="Arial" pitchFamily="34" charset="0"/>
                <a:cs typeface="Arial" pitchFamily="34" charset="0"/>
              </a:rPr>
              <a:t>ở mổi dòng ra hoặc vào cần xác định lưu lượng khối và vận tốc trung bình.</a:t>
            </a:r>
            <a:endParaRPr lang="en-US" sz="2000" dirty="0">
              <a:solidFill>
                <a:srgbClr val="006666"/>
              </a:solidFill>
            </a:endParaRPr>
          </a:p>
        </p:txBody>
      </p:sp>
      <p:sp>
        <p:nvSpPr>
          <p:cNvPr id="18" name="Rectangle 17"/>
          <p:cNvSpPr/>
          <p:nvPr/>
        </p:nvSpPr>
        <p:spPr>
          <a:xfrm>
            <a:off x="0" y="2205335"/>
            <a:ext cx="8991600" cy="461665"/>
          </a:xfrm>
          <a:prstGeom prst="rect">
            <a:avLst/>
          </a:prstGeom>
        </p:spPr>
        <p:txBody>
          <a:bodyPr wrap="square">
            <a:spAutoFit/>
          </a:bodyPr>
          <a:lstStyle/>
          <a:p>
            <a:pPr algn="just"/>
            <a:r>
              <a:rPr lang="vi-VN" sz="2400" dirty="0" smtClean="0">
                <a:solidFill>
                  <a:srgbClr val="FF6600"/>
                </a:solidFill>
                <a:latin typeface="Arial" pitchFamily="34" charset="0"/>
                <a:cs typeface="Arial" pitchFamily="34" charset="0"/>
                <a:sym typeface="Symbol"/>
              </a:rPr>
              <a:t>Dòng động lượng vào hoặc ra khỏi CS</a:t>
            </a:r>
            <a:endParaRPr lang="en-US" sz="2400" dirty="0">
              <a:solidFill>
                <a:srgbClr val="FF6600"/>
              </a:solidFill>
            </a:endParaRPr>
          </a:p>
        </p:txBody>
      </p:sp>
      <p:sp>
        <p:nvSpPr>
          <p:cNvPr id="23" name="Rectangle 22"/>
          <p:cNvSpPr/>
          <p:nvPr/>
        </p:nvSpPr>
        <p:spPr>
          <a:xfrm>
            <a:off x="0" y="914400"/>
            <a:ext cx="7354899" cy="461665"/>
          </a:xfrm>
          <a:prstGeom prst="rect">
            <a:avLst/>
          </a:prstGeom>
        </p:spPr>
        <p:txBody>
          <a:bodyPr wrap="none">
            <a:spAutoFit/>
          </a:bodyPr>
          <a:lstStyle/>
          <a:p>
            <a:r>
              <a:rPr lang="vi-VN" sz="2400" dirty="0" smtClean="0">
                <a:latin typeface="Arial" pitchFamily="34" charset="0"/>
                <a:cs typeface="Arial" pitchFamily="34" charset="0"/>
                <a:sym typeface="Symbol"/>
              </a:rPr>
              <a:t>Lưu lượng khối vào hoặc ra khỏi mặt kiểm soát (CS)</a:t>
            </a:r>
            <a:endParaRPr lang="en-US" sz="2400" dirty="0"/>
          </a:p>
        </p:txBody>
      </p:sp>
      <p:graphicFrame>
        <p:nvGraphicFramePr>
          <p:cNvPr id="219148" name="Object 12"/>
          <p:cNvGraphicFramePr>
            <a:graphicFrameLocks noChangeAspect="1"/>
          </p:cNvGraphicFramePr>
          <p:nvPr>
            <p:extLst>
              <p:ext uri="{D42A27DB-BD31-4B8C-83A1-F6EECF244321}">
                <p14:modId xmlns:p14="http://schemas.microsoft.com/office/powerpoint/2010/main" val="879965975"/>
              </p:ext>
            </p:extLst>
          </p:nvPr>
        </p:nvGraphicFramePr>
        <p:xfrm>
          <a:off x="242888" y="2686050"/>
          <a:ext cx="4902200" cy="895350"/>
        </p:xfrm>
        <a:graphic>
          <a:graphicData uri="http://schemas.openxmlformats.org/presentationml/2006/ole">
            <mc:AlternateContent xmlns:mc="http://schemas.openxmlformats.org/markup-compatibility/2006">
              <mc:Choice xmlns:v="urn:schemas-microsoft-com:vml" Requires="v">
                <p:oleObj spid="_x0000_s219258" name="Equation" r:id="rId6" imgW="2159000" imgH="393700" progId="Equation.3">
                  <p:embed/>
                </p:oleObj>
              </mc:Choice>
              <mc:Fallback>
                <p:oleObj name="Equation" r:id="rId6" imgW="2159000" imgH="393700" progId="Equation.3">
                  <p:embed/>
                  <p:pic>
                    <p:nvPicPr>
                      <p:cNvPr id="0" name="Picture 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8" y="2686050"/>
                        <a:ext cx="49022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0" y="3505200"/>
            <a:ext cx="8991600" cy="1077218"/>
          </a:xfrm>
          <a:prstGeom prst="rect">
            <a:avLst/>
          </a:prstGeom>
        </p:spPr>
        <p:txBody>
          <a:bodyPr wrap="square">
            <a:spAutoFit/>
          </a:bodyPr>
          <a:lstStyle/>
          <a:p>
            <a:pPr algn="just"/>
            <a:r>
              <a:rPr lang="vi-VN" sz="2400" b="1" dirty="0" smtClean="0">
                <a:solidFill>
                  <a:srgbClr val="FF0000"/>
                </a:solidFill>
                <a:latin typeface="Arial" pitchFamily="34" charset="0"/>
                <a:cs typeface="Arial" pitchFamily="34" charset="0"/>
                <a:sym typeface="Symbol"/>
              </a:rPr>
              <a:t>Hệ số hiệu chỉnh dòng động lượng, </a:t>
            </a:r>
          </a:p>
          <a:p>
            <a:pPr algn="just"/>
            <a:r>
              <a:rPr lang="vi-VN" sz="2000" dirty="0" smtClean="0">
                <a:latin typeface="Arial" pitchFamily="34" charset="0"/>
                <a:cs typeface="Arial" pitchFamily="34" charset="0"/>
                <a:sym typeface="Symbol"/>
              </a:rPr>
              <a:t>(momentum-flux correction factor)</a:t>
            </a:r>
          </a:p>
          <a:p>
            <a:pPr algn="just"/>
            <a:r>
              <a:rPr lang="vi-VN" sz="2000" dirty="0" smtClean="0">
                <a:latin typeface="Arial" pitchFamily="34" charset="0"/>
                <a:cs typeface="Arial" pitchFamily="34" charset="0"/>
                <a:sym typeface="Symbol"/>
              </a:rPr>
              <a:t>Vì tốc độ dòng vào và ra là không đồng nhất.</a:t>
            </a:r>
            <a:endParaRPr lang="en-US" sz="2000" dirty="0"/>
          </a:p>
        </p:txBody>
      </p:sp>
      <p:sp>
        <p:nvSpPr>
          <p:cNvPr id="20" name="Rectangle 19"/>
          <p:cNvSpPr/>
          <p:nvPr/>
        </p:nvSpPr>
        <p:spPr>
          <a:xfrm>
            <a:off x="0" y="5715000"/>
            <a:ext cx="6096000" cy="707886"/>
          </a:xfrm>
          <a:prstGeom prst="rect">
            <a:avLst/>
          </a:prstGeom>
        </p:spPr>
        <p:txBody>
          <a:bodyPr wrap="square">
            <a:spAutoFit/>
          </a:bodyPr>
          <a:lstStyle/>
          <a:p>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tầng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ống</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l-GR" sz="2000" dirty="0" smtClean="0">
                <a:latin typeface="Arial" pitchFamily="34" charset="0"/>
                <a:cs typeface="Arial" pitchFamily="34" charset="0"/>
                <a:sym typeface="Symbol"/>
              </a:rPr>
              <a:t></a:t>
            </a:r>
            <a:r>
              <a:rPr lang="vi-VN" sz="2000" dirty="0" smtClean="0">
                <a:latin typeface="Arial" pitchFamily="34" charset="0"/>
                <a:cs typeface="Arial" pitchFamily="34" charset="0"/>
                <a:sym typeface="Symbol"/>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4/3</a:t>
            </a:r>
          </a:p>
          <a:p>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ống</a:t>
            </a:r>
            <a:r>
              <a:rPr lang="en-US" sz="2000" dirty="0" smtClean="0">
                <a:latin typeface="Arial" pitchFamily="34" charset="0"/>
                <a:cs typeface="Arial" pitchFamily="34" charset="0"/>
              </a:rPr>
              <a:t>: </a:t>
            </a:r>
            <a:r>
              <a:rPr lang="el-GR" sz="2000" dirty="0" smtClean="0">
                <a:latin typeface="Arial" pitchFamily="34" charset="0"/>
                <a:cs typeface="Arial" pitchFamily="34" charset="0"/>
                <a:sym typeface="Symbol"/>
              </a:rPr>
              <a:t></a:t>
            </a:r>
            <a:r>
              <a:rPr lang="vi-VN" sz="2000" dirty="0" smtClean="0">
                <a:latin typeface="Arial" pitchFamily="34" charset="0"/>
                <a:cs typeface="Arial" pitchFamily="34" charset="0"/>
                <a:sym typeface="Symbol"/>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1.02-1.05</a:t>
            </a:r>
            <a:endParaRPr lang="en-US" sz="2000" dirty="0">
              <a:latin typeface="Arial" pitchFamily="34" charset="0"/>
              <a:cs typeface="Arial" pitchFamily="34" charset="0"/>
            </a:endParaRPr>
          </a:p>
        </p:txBody>
      </p:sp>
      <p:grpSp>
        <p:nvGrpSpPr>
          <p:cNvPr id="15" name="Group 14"/>
          <p:cNvGrpSpPr/>
          <p:nvPr/>
        </p:nvGrpSpPr>
        <p:grpSpPr>
          <a:xfrm>
            <a:off x="457200" y="4495800"/>
            <a:ext cx="3489434" cy="1219200"/>
            <a:chOff x="457200" y="4495800"/>
            <a:chExt cx="3489434" cy="1219200"/>
          </a:xfrm>
        </p:grpSpPr>
        <p:pic>
          <p:nvPicPr>
            <p:cNvPr id="219149" name="Picture 13"/>
            <p:cNvPicPr>
              <a:picLocks noChangeAspect="1" noChangeArrowheads="1"/>
            </p:cNvPicPr>
            <p:nvPr/>
          </p:nvPicPr>
          <p:blipFill>
            <a:blip r:embed="rId8" cstate="print"/>
            <a:srcRect/>
            <a:stretch>
              <a:fillRect/>
            </a:stretch>
          </p:blipFill>
          <p:spPr bwMode="auto">
            <a:xfrm>
              <a:off x="457200" y="4495800"/>
              <a:ext cx="3489434" cy="1219200"/>
            </a:xfrm>
            <a:prstGeom prst="rect">
              <a:avLst/>
            </a:prstGeom>
            <a:noFill/>
            <a:ln w="9525">
              <a:noFill/>
              <a:miter lim="800000"/>
              <a:headEnd/>
              <a:tailEnd/>
            </a:ln>
          </p:spPr>
        </p:pic>
        <p:sp>
          <p:nvSpPr>
            <p:cNvPr id="13" name="Rectangle 12"/>
            <p:cNvSpPr/>
            <p:nvPr/>
          </p:nvSpPr>
          <p:spPr>
            <a:xfrm>
              <a:off x="2514600" y="464820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66"/>
                  </a:solidFill>
                  <a:latin typeface="VNI-Diudang" pitchFamily="2" charset="0"/>
                </a:rPr>
                <a:t>v</a:t>
              </a:r>
              <a:endParaRPr lang="en-US" sz="2400" dirty="0">
                <a:solidFill>
                  <a:srgbClr val="FF0066"/>
                </a:solidFill>
                <a:latin typeface="VNI-Diudang" pitchFamily="2" charset="0"/>
              </a:endParaRPr>
            </a:p>
          </p:txBody>
        </p:sp>
        <p:sp>
          <p:nvSpPr>
            <p:cNvPr id="14" name="Rectangle 13"/>
            <p:cNvSpPr/>
            <p:nvPr/>
          </p:nvSpPr>
          <p:spPr>
            <a:xfrm>
              <a:off x="2389910" y="5181600"/>
              <a:ext cx="228600" cy="270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66"/>
                  </a:solidFill>
                  <a:latin typeface="VNI-Diudang" pitchFamily="2" charset="0"/>
                </a:rPr>
                <a:t>v</a:t>
              </a:r>
              <a:endParaRPr lang="en-US" sz="2400" dirty="0">
                <a:solidFill>
                  <a:srgbClr val="FF0066"/>
                </a:solidFill>
                <a:latin typeface="VNI-Diudang" pitchFamily="2" charset="0"/>
              </a:endParaRPr>
            </a:p>
          </p:txBody>
        </p:sp>
      </p:grpSp>
      <p:sp>
        <p:nvSpPr>
          <p:cNvPr id="1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43</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838199" y="1219200"/>
            <a:ext cx="3804491" cy="1066800"/>
            <a:chOff x="838199" y="1295400"/>
            <a:chExt cx="3804491" cy="1066800"/>
          </a:xfrm>
        </p:grpSpPr>
        <p:pic>
          <p:nvPicPr>
            <p:cNvPr id="285698" name="Picture 2"/>
            <p:cNvPicPr>
              <a:picLocks noChangeAspect="1" noChangeArrowheads="1"/>
            </p:cNvPicPr>
            <p:nvPr/>
          </p:nvPicPr>
          <p:blipFill>
            <a:blip r:embed="rId2" cstate="print"/>
            <a:srcRect/>
            <a:stretch>
              <a:fillRect/>
            </a:stretch>
          </p:blipFill>
          <p:spPr bwMode="auto">
            <a:xfrm>
              <a:off x="838199" y="1295400"/>
              <a:ext cx="3804491" cy="1066800"/>
            </a:xfrm>
            <a:prstGeom prst="rect">
              <a:avLst/>
            </a:prstGeom>
            <a:noFill/>
            <a:ln w="9525">
              <a:noFill/>
              <a:miter lim="800000"/>
              <a:headEnd/>
              <a:tailEnd/>
            </a:ln>
          </p:spPr>
        </p:pic>
        <p:sp>
          <p:nvSpPr>
            <p:cNvPr id="15" name="Rectangle 14"/>
            <p:cNvSpPr/>
            <p:nvPr/>
          </p:nvSpPr>
          <p:spPr>
            <a:xfrm>
              <a:off x="1551710" y="166254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VNI-Diudang" pitchFamily="2" charset="0"/>
                </a:rPr>
                <a:t>v</a:t>
              </a:r>
              <a:endParaRPr lang="en-US" sz="2400" dirty="0">
                <a:solidFill>
                  <a:schemeClr val="tx1"/>
                </a:solidFill>
                <a:latin typeface="VNI-Diudang" pitchFamily="2" charset="0"/>
              </a:endParaRPr>
            </a:p>
          </p:txBody>
        </p:sp>
        <p:sp>
          <p:nvSpPr>
            <p:cNvPr id="17" name="Rectangle 16"/>
            <p:cNvSpPr/>
            <p:nvPr/>
          </p:nvSpPr>
          <p:spPr>
            <a:xfrm>
              <a:off x="1828800" y="1620980"/>
              <a:ext cx="304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VNI-Diudang" pitchFamily="2" charset="0"/>
                </a:rPr>
                <a:t>v</a:t>
              </a:r>
              <a:endParaRPr lang="en-US" sz="2400" dirty="0">
                <a:solidFill>
                  <a:schemeClr val="tx1"/>
                </a:solidFill>
                <a:latin typeface="VNI-Diudang" pitchFamily="2" charset="0"/>
              </a:endParaRPr>
            </a:p>
          </p:txBody>
        </p:sp>
        <p:sp>
          <p:nvSpPr>
            <p:cNvPr id="18" name="Rectangle 17"/>
            <p:cNvSpPr/>
            <p:nvPr/>
          </p:nvSpPr>
          <p:spPr>
            <a:xfrm>
              <a:off x="4156365" y="162098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grpSp>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4.6.2 PTBT động lượng tuyến tính</a:t>
            </a:r>
            <a:endParaRPr lang="en-US" sz="2400" dirty="0"/>
          </a:p>
        </p:txBody>
      </p:sp>
      <p:sp>
        <p:nvSpPr>
          <p:cNvPr id="11" name="Rectangle 10"/>
          <p:cNvSpPr/>
          <p:nvPr/>
        </p:nvSpPr>
        <p:spPr>
          <a:xfrm>
            <a:off x="0" y="909935"/>
            <a:ext cx="8991600" cy="461665"/>
          </a:xfrm>
          <a:prstGeom prst="rect">
            <a:avLst/>
          </a:prstGeom>
        </p:spPr>
        <p:txBody>
          <a:bodyPr wrap="square">
            <a:spAutoFit/>
          </a:bodyPr>
          <a:lstStyle/>
          <a:p>
            <a:pPr algn="just"/>
            <a:r>
              <a:rPr lang="vi-VN" sz="2400" dirty="0" smtClean="0">
                <a:solidFill>
                  <a:srgbClr val="FF6600"/>
                </a:solidFill>
                <a:latin typeface="Arial" pitchFamily="34" charset="0"/>
                <a:cs typeface="Arial" pitchFamily="34" charset="0"/>
                <a:sym typeface="Symbol"/>
              </a:rPr>
              <a:t>Dòng động lượng vào hoặc ra khỏi CS với </a:t>
            </a:r>
            <a:endParaRPr lang="en-US" sz="2400" dirty="0">
              <a:solidFill>
                <a:srgbClr val="FF6600"/>
              </a:solidFill>
            </a:endParaRPr>
          </a:p>
        </p:txBody>
      </p:sp>
      <p:sp>
        <p:nvSpPr>
          <p:cNvPr id="22" name="Freeform 21"/>
          <p:cNvSpPr/>
          <p:nvPr/>
        </p:nvSpPr>
        <p:spPr>
          <a:xfrm>
            <a:off x="6331527" y="2313709"/>
            <a:ext cx="798946" cy="401782"/>
          </a:xfrm>
          <a:custGeom>
            <a:avLst/>
            <a:gdLst>
              <a:gd name="connsiteX0" fmla="*/ 706582 w 798946"/>
              <a:gd name="connsiteY0" fmla="*/ 0 h 401782"/>
              <a:gd name="connsiteX1" fmla="*/ 387928 w 798946"/>
              <a:gd name="connsiteY1" fmla="*/ 83127 h 401782"/>
              <a:gd name="connsiteX2" fmla="*/ 734291 w 798946"/>
              <a:gd name="connsiteY2" fmla="*/ 207818 h 401782"/>
              <a:gd name="connsiteX3" fmla="*/ 0 w 798946"/>
              <a:gd name="connsiteY3" fmla="*/ 401782 h 401782"/>
              <a:gd name="connsiteX4" fmla="*/ 0 w 798946"/>
              <a:gd name="connsiteY4" fmla="*/ 401782 h 401782"/>
              <a:gd name="connsiteX5" fmla="*/ 0 w 798946"/>
              <a:gd name="connsiteY5" fmla="*/ 401782 h 40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946" h="401782">
                <a:moveTo>
                  <a:pt x="706582" y="0"/>
                </a:moveTo>
                <a:cubicBezTo>
                  <a:pt x="544946" y="24245"/>
                  <a:pt x="383310" y="48491"/>
                  <a:pt x="387928" y="83127"/>
                </a:cubicBezTo>
                <a:cubicBezTo>
                  <a:pt x="392546" y="117763"/>
                  <a:pt x="798946" y="154709"/>
                  <a:pt x="734291" y="207818"/>
                </a:cubicBezTo>
                <a:cubicBezTo>
                  <a:pt x="669636" y="260927"/>
                  <a:pt x="0" y="401782"/>
                  <a:pt x="0" y="401782"/>
                </a:cubicBezTo>
                <a:lnTo>
                  <a:pt x="0" y="401782"/>
                </a:lnTo>
                <a:lnTo>
                  <a:pt x="0" y="401782"/>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0" y="3276600"/>
            <a:ext cx="8991600" cy="461665"/>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sym typeface="Symbol"/>
              </a:rPr>
              <a:t>Dòng ổn định </a:t>
            </a:r>
            <a:r>
              <a:rPr lang="vi-VN" sz="2400" dirty="0" smtClean="0">
                <a:latin typeface="Arial" pitchFamily="34" charset="0"/>
                <a:cs typeface="Arial" pitchFamily="34" charset="0"/>
                <a:sym typeface="Symbol"/>
              </a:rPr>
              <a:t>(steady flow)</a:t>
            </a:r>
            <a:endParaRPr lang="en-US" sz="2400" dirty="0"/>
          </a:p>
        </p:txBody>
      </p:sp>
      <p:pic>
        <p:nvPicPr>
          <p:cNvPr id="285701" name="Picture 5"/>
          <p:cNvPicPr>
            <a:picLocks noChangeAspect="1" noChangeArrowheads="1"/>
          </p:cNvPicPr>
          <p:nvPr/>
        </p:nvPicPr>
        <p:blipFill>
          <a:blip r:embed="rId3" cstate="print"/>
          <a:srcRect/>
          <a:stretch>
            <a:fillRect/>
          </a:stretch>
        </p:blipFill>
        <p:spPr bwMode="auto">
          <a:xfrm>
            <a:off x="5181600" y="3124200"/>
            <a:ext cx="3962400" cy="3621881"/>
          </a:xfrm>
          <a:prstGeom prst="rect">
            <a:avLst/>
          </a:prstGeom>
          <a:noFill/>
          <a:ln w="9525">
            <a:noFill/>
            <a:miter lim="800000"/>
            <a:headEnd/>
            <a:tailEnd/>
          </a:ln>
        </p:spPr>
      </p:pic>
      <p:sp>
        <p:nvSpPr>
          <p:cNvPr id="24" name="Rectangle 23"/>
          <p:cNvSpPr/>
          <p:nvPr/>
        </p:nvSpPr>
        <p:spPr>
          <a:xfrm>
            <a:off x="228600" y="5181600"/>
            <a:ext cx="4876800" cy="1015663"/>
          </a:xfrm>
          <a:prstGeom prst="rect">
            <a:avLst/>
          </a:prstGeom>
        </p:spPr>
        <p:txBody>
          <a:bodyPr wrap="square">
            <a:spAutoFit/>
          </a:bodyPr>
          <a:lstStyle/>
          <a:p>
            <a:pPr algn="just"/>
            <a:r>
              <a:rPr lang="vi-VN" sz="2000" dirty="0" smtClean="0">
                <a:solidFill>
                  <a:srgbClr val="0070C0"/>
                </a:solidFill>
                <a:latin typeface="Arial" pitchFamily="34" charset="0"/>
                <a:cs typeface="Arial" pitchFamily="34" charset="0"/>
              </a:rPr>
              <a:t>Hình: Tổng lực tác dụng lên thể tích kiểm soát trong dòng ổn định bằng sự sai biệt giữa dòng động lượng vào và ra.</a:t>
            </a:r>
            <a:endParaRPr lang="en-US" sz="2000" dirty="0">
              <a:solidFill>
                <a:srgbClr val="0070C0"/>
              </a:solidFill>
            </a:endParaRPr>
          </a:p>
        </p:txBody>
      </p:sp>
      <p:grpSp>
        <p:nvGrpSpPr>
          <p:cNvPr id="29" name="Group 28"/>
          <p:cNvGrpSpPr/>
          <p:nvPr/>
        </p:nvGrpSpPr>
        <p:grpSpPr>
          <a:xfrm>
            <a:off x="0" y="2362200"/>
            <a:ext cx="6344422" cy="885825"/>
            <a:chOff x="0" y="2362200"/>
            <a:chExt cx="6344422" cy="885825"/>
          </a:xfrm>
        </p:grpSpPr>
        <p:pic>
          <p:nvPicPr>
            <p:cNvPr id="285699" name="Picture 3"/>
            <p:cNvPicPr>
              <a:picLocks noChangeAspect="1" noChangeArrowheads="1"/>
            </p:cNvPicPr>
            <p:nvPr/>
          </p:nvPicPr>
          <p:blipFill>
            <a:blip r:embed="rId4" cstate="print"/>
            <a:srcRect/>
            <a:stretch>
              <a:fillRect/>
            </a:stretch>
          </p:blipFill>
          <p:spPr bwMode="auto">
            <a:xfrm>
              <a:off x="0" y="2362200"/>
              <a:ext cx="6344422" cy="885825"/>
            </a:xfrm>
            <a:prstGeom prst="rect">
              <a:avLst/>
            </a:prstGeom>
            <a:noFill/>
            <a:ln w="9525">
              <a:noFill/>
              <a:miter lim="800000"/>
              <a:headEnd/>
              <a:tailEnd/>
            </a:ln>
          </p:spPr>
        </p:pic>
        <p:sp>
          <p:nvSpPr>
            <p:cNvPr id="21" name="Rectangle 20"/>
            <p:cNvSpPr/>
            <p:nvPr/>
          </p:nvSpPr>
          <p:spPr>
            <a:xfrm>
              <a:off x="2057400" y="2590800"/>
              <a:ext cx="228600" cy="353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sp>
          <p:nvSpPr>
            <p:cNvPr id="25" name="Rectangle 24"/>
            <p:cNvSpPr/>
            <p:nvPr/>
          </p:nvSpPr>
          <p:spPr>
            <a:xfrm>
              <a:off x="4066310" y="258387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sp>
          <p:nvSpPr>
            <p:cNvPr id="26" name="Rectangle 25"/>
            <p:cNvSpPr/>
            <p:nvPr/>
          </p:nvSpPr>
          <p:spPr>
            <a:xfrm>
              <a:off x="5881255" y="259080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grpSp>
      <p:grpSp>
        <p:nvGrpSpPr>
          <p:cNvPr id="32" name="Group 31"/>
          <p:cNvGrpSpPr/>
          <p:nvPr/>
        </p:nvGrpSpPr>
        <p:grpSpPr>
          <a:xfrm>
            <a:off x="228600" y="3886200"/>
            <a:ext cx="4269581" cy="838200"/>
            <a:chOff x="228600" y="3886200"/>
            <a:chExt cx="4269581" cy="838200"/>
          </a:xfrm>
        </p:grpSpPr>
        <p:pic>
          <p:nvPicPr>
            <p:cNvPr id="285700" name="Picture 4"/>
            <p:cNvPicPr>
              <a:picLocks noChangeAspect="1" noChangeArrowheads="1"/>
            </p:cNvPicPr>
            <p:nvPr/>
          </p:nvPicPr>
          <p:blipFill>
            <a:blip r:embed="rId5" cstate="print"/>
            <a:srcRect/>
            <a:stretch>
              <a:fillRect/>
            </a:stretch>
          </p:blipFill>
          <p:spPr bwMode="auto">
            <a:xfrm>
              <a:off x="228600" y="3886200"/>
              <a:ext cx="4269581" cy="838200"/>
            </a:xfrm>
            <a:prstGeom prst="rect">
              <a:avLst/>
            </a:prstGeom>
            <a:noFill/>
            <a:ln w="9525">
              <a:noFill/>
              <a:miter lim="800000"/>
              <a:headEnd/>
              <a:tailEnd/>
            </a:ln>
          </p:spPr>
        </p:pic>
        <p:sp>
          <p:nvSpPr>
            <p:cNvPr id="30" name="Rectangle 29"/>
            <p:cNvSpPr/>
            <p:nvPr/>
          </p:nvSpPr>
          <p:spPr>
            <a:xfrm>
              <a:off x="2556165" y="406631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sp>
          <p:nvSpPr>
            <p:cNvPr id="31" name="Rectangle 30"/>
            <p:cNvSpPr/>
            <p:nvPr/>
          </p:nvSpPr>
          <p:spPr>
            <a:xfrm>
              <a:off x="4322620" y="407323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grpSp>
      <p:sp>
        <p:nvSpPr>
          <p:cNvPr id="33" name="Rectangle 32"/>
          <p:cNvSpPr/>
          <p:nvPr/>
        </p:nvSpPr>
        <p:spPr>
          <a:xfrm>
            <a:off x="4038600" y="1960420"/>
            <a:ext cx="5105400" cy="461665"/>
          </a:xfrm>
          <a:prstGeom prst="rect">
            <a:avLst/>
          </a:prstGeom>
        </p:spPr>
        <p:txBody>
          <a:bodyPr wrap="square">
            <a:spAutoFit/>
          </a:bodyPr>
          <a:lstStyle/>
          <a:p>
            <a:pPr algn="r"/>
            <a:r>
              <a:rPr lang="vi-VN" sz="2400" dirty="0" smtClean="0">
                <a:solidFill>
                  <a:srgbClr val="0070C0"/>
                </a:solidFill>
                <a:latin typeface="Arial" pitchFamily="34" charset="0"/>
                <a:cs typeface="Arial" pitchFamily="34" charset="0"/>
                <a:sym typeface="Symbol"/>
              </a:rPr>
              <a:t>Dạng đại số của PTBT động lượng</a:t>
            </a:r>
            <a:endParaRPr lang="en-US" sz="2400" dirty="0">
              <a:solidFill>
                <a:srgbClr val="0070C0"/>
              </a:solidFill>
            </a:endParaRPr>
          </a:p>
        </p:txBody>
      </p:sp>
      <p:sp>
        <p:nvSpPr>
          <p:cNvPr id="35"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44</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4.6.2 PTBT động lượng tuyến tính</a:t>
            </a:r>
            <a:endParaRPr lang="en-US" sz="2400" dirty="0"/>
          </a:p>
        </p:txBody>
      </p:sp>
      <p:sp>
        <p:nvSpPr>
          <p:cNvPr id="11" name="Rectangle 10"/>
          <p:cNvSpPr/>
          <p:nvPr/>
        </p:nvSpPr>
        <p:spPr>
          <a:xfrm>
            <a:off x="0" y="909935"/>
            <a:ext cx="8991600" cy="461665"/>
          </a:xfrm>
          <a:prstGeom prst="rect">
            <a:avLst/>
          </a:prstGeom>
        </p:spPr>
        <p:txBody>
          <a:bodyPr wrap="square">
            <a:spAutoFit/>
          </a:bodyPr>
          <a:lstStyle/>
          <a:p>
            <a:pPr algn="just"/>
            <a:r>
              <a:rPr lang="vi-VN" sz="2400" dirty="0" smtClean="0">
                <a:solidFill>
                  <a:srgbClr val="FF6600"/>
                </a:solidFill>
                <a:latin typeface="Arial" pitchFamily="34" charset="0"/>
                <a:cs typeface="Arial" pitchFamily="34" charset="0"/>
                <a:sym typeface="Symbol"/>
              </a:rPr>
              <a:t>Bảo toàn động lượng với dòng ổn định một đầu vào – một đầu ra</a:t>
            </a:r>
            <a:endParaRPr lang="en-US" sz="2400" dirty="0">
              <a:solidFill>
                <a:srgbClr val="FF6600"/>
              </a:solidFill>
            </a:endParaRPr>
          </a:p>
        </p:txBody>
      </p:sp>
      <p:pic>
        <p:nvPicPr>
          <p:cNvPr id="287745" name="Picture 1"/>
          <p:cNvPicPr>
            <a:picLocks noChangeAspect="1" noChangeArrowheads="1"/>
          </p:cNvPicPr>
          <p:nvPr/>
        </p:nvPicPr>
        <p:blipFill>
          <a:blip r:embed="rId2" cstate="print"/>
          <a:srcRect/>
          <a:stretch>
            <a:fillRect/>
          </a:stretch>
        </p:blipFill>
        <p:spPr bwMode="auto">
          <a:xfrm>
            <a:off x="-1" y="2971801"/>
            <a:ext cx="3875253" cy="3886200"/>
          </a:xfrm>
          <a:prstGeom prst="rect">
            <a:avLst/>
          </a:prstGeom>
          <a:noFill/>
          <a:ln w="9525">
            <a:noFill/>
            <a:miter lim="800000"/>
            <a:headEnd/>
            <a:tailEnd/>
          </a:ln>
        </p:spPr>
      </p:pic>
      <p:pic>
        <p:nvPicPr>
          <p:cNvPr id="287748" name="Picture 4"/>
          <p:cNvPicPr>
            <a:picLocks noChangeAspect="1" noChangeArrowheads="1"/>
          </p:cNvPicPr>
          <p:nvPr/>
        </p:nvPicPr>
        <p:blipFill>
          <a:blip r:embed="rId3" cstate="print"/>
          <a:srcRect/>
          <a:stretch>
            <a:fillRect/>
          </a:stretch>
        </p:blipFill>
        <p:spPr bwMode="auto">
          <a:xfrm>
            <a:off x="5481435" y="1295400"/>
            <a:ext cx="3662565" cy="3581400"/>
          </a:xfrm>
          <a:prstGeom prst="rect">
            <a:avLst/>
          </a:prstGeom>
          <a:noFill/>
          <a:ln w="9525">
            <a:noFill/>
            <a:miter lim="800000"/>
            <a:headEnd/>
            <a:tailEnd/>
          </a:ln>
        </p:spPr>
      </p:pic>
      <p:sp>
        <p:nvSpPr>
          <p:cNvPr id="25" name="Rectangle 24"/>
          <p:cNvSpPr/>
          <p:nvPr/>
        </p:nvSpPr>
        <p:spPr>
          <a:xfrm>
            <a:off x="3200400" y="5486400"/>
            <a:ext cx="4876800" cy="1015663"/>
          </a:xfrm>
          <a:prstGeom prst="rect">
            <a:avLst/>
          </a:prstGeom>
        </p:spPr>
        <p:txBody>
          <a:bodyPr wrap="square">
            <a:spAutoFit/>
          </a:bodyPr>
          <a:lstStyle/>
          <a:p>
            <a:pPr algn="just"/>
            <a:r>
              <a:rPr lang="vi-VN" sz="2000" dirty="0" smtClean="0">
                <a:solidFill>
                  <a:srgbClr val="0070C0"/>
                </a:solidFill>
                <a:latin typeface="Arial" pitchFamily="34" charset="0"/>
                <a:cs typeface="Arial" pitchFamily="34" charset="0"/>
              </a:rPr>
              <a:t>Hình: Tổng lực tác dụng lên bệ đỡ được xác định bằng phương pháp cộng vector, gây ra sự thay đổi hướng dòng chảy.</a:t>
            </a:r>
            <a:endParaRPr lang="en-US" sz="2000" dirty="0">
              <a:solidFill>
                <a:srgbClr val="0070C0"/>
              </a:solidFill>
            </a:endParaRPr>
          </a:p>
        </p:txBody>
      </p:sp>
      <p:sp>
        <p:nvSpPr>
          <p:cNvPr id="26" name="Rectangle 25"/>
          <p:cNvSpPr/>
          <p:nvPr/>
        </p:nvSpPr>
        <p:spPr>
          <a:xfrm>
            <a:off x="4038600" y="2743200"/>
            <a:ext cx="2286000" cy="1323439"/>
          </a:xfrm>
          <a:prstGeom prst="rect">
            <a:avLst/>
          </a:prstGeom>
        </p:spPr>
        <p:txBody>
          <a:bodyPr wrap="square">
            <a:spAutoFit/>
          </a:bodyPr>
          <a:lstStyle/>
          <a:p>
            <a:pPr algn="just"/>
            <a:r>
              <a:rPr lang="vi-VN" sz="2000" dirty="0" smtClean="0">
                <a:solidFill>
                  <a:srgbClr val="0070C0"/>
                </a:solidFill>
                <a:latin typeface="Arial" pitchFamily="34" charset="0"/>
                <a:cs typeface="Arial" pitchFamily="34" charset="0"/>
              </a:rPr>
              <a:t>Hình: Thể tích kiểm soát với một đầu vào và một đầu ra.</a:t>
            </a:r>
            <a:endParaRPr lang="en-US" sz="2000" dirty="0">
              <a:solidFill>
                <a:srgbClr val="0070C0"/>
              </a:solidFill>
            </a:endParaRPr>
          </a:p>
        </p:txBody>
      </p:sp>
      <p:grpSp>
        <p:nvGrpSpPr>
          <p:cNvPr id="16" name="Group 15"/>
          <p:cNvGrpSpPr/>
          <p:nvPr/>
        </p:nvGrpSpPr>
        <p:grpSpPr>
          <a:xfrm>
            <a:off x="304799" y="1371600"/>
            <a:ext cx="5486401" cy="1308100"/>
            <a:chOff x="304799" y="1371600"/>
            <a:chExt cx="5486401" cy="1308100"/>
          </a:xfrm>
        </p:grpSpPr>
        <p:pic>
          <p:nvPicPr>
            <p:cNvPr id="287746" name="Picture 2"/>
            <p:cNvPicPr>
              <a:picLocks noChangeAspect="1" noChangeArrowheads="1"/>
            </p:cNvPicPr>
            <p:nvPr/>
          </p:nvPicPr>
          <p:blipFill>
            <a:blip r:embed="rId4" cstate="print"/>
            <a:srcRect/>
            <a:stretch>
              <a:fillRect/>
            </a:stretch>
          </p:blipFill>
          <p:spPr bwMode="auto">
            <a:xfrm>
              <a:off x="304800" y="1371600"/>
              <a:ext cx="3267456" cy="609600"/>
            </a:xfrm>
            <a:prstGeom prst="rect">
              <a:avLst/>
            </a:prstGeom>
            <a:noFill/>
            <a:ln w="9525">
              <a:noFill/>
              <a:miter lim="800000"/>
              <a:headEnd/>
              <a:tailEnd/>
            </a:ln>
          </p:spPr>
        </p:pic>
        <p:pic>
          <p:nvPicPr>
            <p:cNvPr id="287747" name="Picture 3"/>
            <p:cNvPicPr>
              <a:picLocks noChangeAspect="1" noChangeArrowheads="1"/>
            </p:cNvPicPr>
            <p:nvPr/>
          </p:nvPicPr>
          <p:blipFill>
            <a:blip r:embed="rId5" cstate="print"/>
            <a:srcRect/>
            <a:stretch>
              <a:fillRect/>
            </a:stretch>
          </p:blipFill>
          <p:spPr bwMode="auto">
            <a:xfrm>
              <a:off x="304799" y="2133600"/>
              <a:ext cx="3733801" cy="546100"/>
            </a:xfrm>
            <a:prstGeom prst="rect">
              <a:avLst/>
            </a:prstGeom>
            <a:noFill/>
            <a:ln w="9525">
              <a:noFill/>
              <a:miter lim="800000"/>
              <a:headEnd/>
              <a:tailEnd/>
            </a:ln>
          </p:spPr>
        </p:pic>
        <p:sp>
          <p:nvSpPr>
            <p:cNvPr id="21" name="Rectangle 20"/>
            <p:cNvSpPr/>
            <p:nvPr/>
          </p:nvSpPr>
          <p:spPr>
            <a:xfrm>
              <a:off x="3962400" y="2209800"/>
              <a:ext cx="1828800" cy="461665"/>
            </a:xfrm>
            <a:prstGeom prst="rect">
              <a:avLst/>
            </a:prstGeom>
          </p:spPr>
          <p:txBody>
            <a:bodyPr wrap="square">
              <a:spAutoFit/>
            </a:bodyPr>
            <a:lstStyle/>
            <a:p>
              <a:r>
                <a:rPr lang="vi-VN" sz="2400" dirty="0" smtClean="0">
                  <a:latin typeface="Arial" pitchFamily="34" charset="0"/>
                  <a:cs typeface="Arial" pitchFamily="34" charset="0"/>
                  <a:sym typeface="Symbol"/>
                </a:rPr>
                <a:t>: theo trục x</a:t>
              </a:r>
              <a:endParaRPr lang="en-US" sz="2400" dirty="0"/>
            </a:p>
          </p:txBody>
        </p:sp>
        <p:sp>
          <p:nvSpPr>
            <p:cNvPr id="12" name="Rectangle 11"/>
            <p:cNvSpPr/>
            <p:nvPr/>
          </p:nvSpPr>
          <p:spPr>
            <a:xfrm>
              <a:off x="2133600" y="1565565"/>
              <a:ext cx="152400" cy="263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sp>
          <p:nvSpPr>
            <p:cNvPr id="13" name="Rectangle 12"/>
            <p:cNvSpPr/>
            <p:nvPr/>
          </p:nvSpPr>
          <p:spPr>
            <a:xfrm>
              <a:off x="3124200" y="1572490"/>
              <a:ext cx="207820" cy="332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3399"/>
                  </a:solidFill>
                  <a:latin typeface="VNI-Diudang" pitchFamily="2" charset="0"/>
                </a:rPr>
                <a:t>v</a:t>
              </a:r>
              <a:endParaRPr lang="en-US" sz="2400" dirty="0">
                <a:solidFill>
                  <a:srgbClr val="FF3399"/>
                </a:solidFill>
                <a:latin typeface="VNI-Diudang" pitchFamily="2" charset="0"/>
              </a:endParaRPr>
            </a:p>
          </p:txBody>
        </p:sp>
        <p:sp>
          <p:nvSpPr>
            <p:cNvPr id="14" name="Rectangle 13"/>
            <p:cNvSpPr/>
            <p:nvPr/>
          </p:nvSpPr>
          <p:spPr>
            <a:xfrm>
              <a:off x="2223655" y="222365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3399"/>
                  </a:solidFill>
                  <a:latin typeface="VNI-Diudang" pitchFamily="2" charset="0"/>
                </a:rPr>
                <a:t>v</a:t>
              </a:r>
            </a:p>
          </p:txBody>
        </p:sp>
        <p:sp>
          <p:nvSpPr>
            <p:cNvPr id="15" name="Rectangle 14"/>
            <p:cNvSpPr/>
            <p:nvPr/>
          </p:nvSpPr>
          <p:spPr>
            <a:xfrm>
              <a:off x="3491345" y="220980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3399"/>
                  </a:solidFill>
                  <a:latin typeface="VNI-Diudang" pitchFamily="2" charset="0"/>
                </a:rPr>
                <a:t>v</a:t>
              </a:r>
            </a:p>
          </p:txBody>
        </p:sp>
      </p:grpSp>
      <p:sp>
        <p:nvSpPr>
          <p:cNvPr id="18"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4.6.2 PTBT động lượng tuyến tính</a:t>
            </a:r>
            <a:endParaRPr lang="en-US" sz="2400" dirty="0"/>
          </a:p>
        </p:txBody>
      </p:sp>
      <p:sp>
        <p:nvSpPr>
          <p:cNvPr id="11" name="Rectangle 10"/>
          <p:cNvSpPr/>
          <p:nvPr/>
        </p:nvSpPr>
        <p:spPr>
          <a:xfrm>
            <a:off x="0" y="909935"/>
            <a:ext cx="8991600" cy="830997"/>
          </a:xfrm>
          <a:prstGeom prst="rect">
            <a:avLst/>
          </a:prstGeom>
        </p:spPr>
        <p:txBody>
          <a:bodyPr wrap="square">
            <a:spAutoFit/>
          </a:bodyPr>
          <a:lstStyle/>
          <a:p>
            <a:pPr algn="just"/>
            <a:r>
              <a:rPr lang="vi-VN" sz="2400" dirty="0" smtClean="0">
                <a:solidFill>
                  <a:srgbClr val="FF6600"/>
                </a:solidFill>
                <a:latin typeface="Arial" pitchFamily="34" charset="0"/>
                <a:cs typeface="Arial" pitchFamily="34" charset="0"/>
                <a:sym typeface="Symbol"/>
              </a:rPr>
              <a:t>Bảo toàn động lượng khi không có ngoại lực tác dụng</a:t>
            </a:r>
          </a:p>
          <a:p>
            <a:pPr algn="just"/>
            <a:r>
              <a:rPr lang="vi-VN" sz="2400" dirty="0" smtClean="0">
                <a:latin typeface="Arial" pitchFamily="34" charset="0"/>
                <a:cs typeface="Arial" pitchFamily="34" charset="0"/>
                <a:sym typeface="Symbol"/>
              </a:rPr>
              <a:t>(flow with no external forces)</a:t>
            </a:r>
            <a:endParaRPr lang="en-US" sz="2400" dirty="0"/>
          </a:p>
        </p:txBody>
      </p:sp>
      <p:sp>
        <p:nvSpPr>
          <p:cNvPr id="25" name="Rectangle 24"/>
          <p:cNvSpPr/>
          <p:nvPr/>
        </p:nvSpPr>
        <p:spPr>
          <a:xfrm>
            <a:off x="0" y="5657671"/>
            <a:ext cx="9144000" cy="1200329"/>
          </a:xfrm>
          <a:prstGeom prst="rect">
            <a:avLst/>
          </a:prstGeom>
        </p:spPr>
        <p:txBody>
          <a:bodyPr wrap="square">
            <a:spAutoFit/>
          </a:bodyPr>
          <a:lstStyle/>
          <a:p>
            <a:pPr algn="just"/>
            <a:r>
              <a:rPr lang="vi-VN" sz="3200" dirty="0" smtClean="0">
                <a:solidFill>
                  <a:srgbClr val="009900"/>
                </a:solidFill>
                <a:latin typeface="Arial" pitchFamily="34" charset="0"/>
                <a:cs typeface="Arial" pitchFamily="34" charset="0"/>
                <a:sym typeface="Wingdings"/>
              </a:rPr>
              <a:t></a:t>
            </a:r>
            <a:r>
              <a:rPr lang="vi-VN" sz="2000" dirty="0" smtClean="0">
                <a:solidFill>
                  <a:srgbClr val="009900"/>
                </a:solidFill>
              </a:rPr>
              <a:t> Lực đẩy cần thiết để nâng tàu không gian con thoi được tạo ra bởi các động cơ tên lửa như là một kết quả của biến đổi động lượng của nhiên liệu khi nó được tăng tốc từ 0 đến một tốc độ phóng khoảng 2000 m/s sau khi đốt.</a:t>
            </a:r>
            <a:endParaRPr lang="en-US" sz="2000" dirty="0">
              <a:solidFill>
                <a:srgbClr val="009900"/>
              </a:solidFill>
            </a:endParaRPr>
          </a:p>
        </p:txBody>
      </p:sp>
      <p:sp>
        <p:nvSpPr>
          <p:cNvPr id="13" name="Rectangle 12"/>
          <p:cNvSpPr/>
          <p:nvPr/>
        </p:nvSpPr>
        <p:spPr>
          <a:xfrm>
            <a:off x="0" y="2533471"/>
            <a:ext cx="6019800" cy="1200329"/>
          </a:xfrm>
          <a:prstGeom prst="rect">
            <a:avLst/>
          </a:prstGeom>
        </p:spPr>
        <p:txBody>
          <a:bodyPr wrap="square">
            <a:spAutoFit/>
          </a:bodyPr>
          <a:lstStyle/>
          <a:p>
            <a:pPr algn="just"/>
            <a:r>
              <a:rPr lang="vi-VN" sz="3200" dirty="0" smtClean="0">
                <a:sym typeface="Wingdings"/>
              </a:rPr>
              <a:t></a:t>
            </a:r>
            <a:r>
              <a:rPr lang="vi-VN" sz="2000" dirty="0" smtClean="0">
                <a:sym typeface="Wingdings"/>
              </a:rPr>
              <a:t>Khi</a:t>
            </a:r>
            <a:r>
              <a:rPr lang="vi-VN" sz="3200" dirty="0" smtClean="0">
                <a:sym typeface="Wingdings"/>
              </a:rPr>
              <a:t> </a:t>
            </a:r>
            <a:r>
              <a:rPr lang="vi-VN" sz="2000" dirty="0" smtClean="0"/>
              <a:t>vắng mặt của các ngoại lực, tốc độ thay đổi động lực của một thể tích kiểm soát bằng chênh lệch giữa tốc độ ra và vào của dòng động lượng.</a:t>
            </a:r>
            <a:endParaRPr lang="en-US" sz="2000" dirty="0"/>
          </a:p>
        </p:txBody>
      </p:sp>
      <p:pic>
        <p:nvPicPr>
          <p:cNvPr id="288773" name="Picture 5"/>
          <p:cNvPicPr>
            <a:picLocks noChangeAspect="1" noChangeArrowheads="1"/>
          </p:cNvPicPr>
          <p:nvPr/>
        </p:nvPicPr>
        <p:blipFill>
          <a:blip r:embed="rId2" cstate="print"/>
          <a:srcRect/>
          <a:stretch>
            <a:fillRect/>
          </a:stretch>
        </p:blipFill>
        <p:spPr bwMode="auto">
          <a:xfrm>
            <a:off x="6019800" y="1447800"/>
            <a:ext cx="3124200" cy="4141138"/>
          </a:xfrm>
          <a:prstGeom prst="rect">
            <a:avLst/>
          </a:prstGeom>
          <a:noFill/>
          <a:ln w="9525">
            <a:noFill/>
            <a:miter lim="800000"/>
            <a:headEnd/>
            <a:tailEnd/>
          </a:ln>
        </p:spPr>
      </p:pic>
      <p:grpSp>
        <p:nvGrpSpPr>
          <p:cNvPr id="16" name="Group 15"/>
          <p:cNvGrpSpPr/>
          <p:nvPr/>
        </p:nvGrpSpPr>
        <p:grpSpPr>
          <a:xfrm>
            <a:off x="0" y="1676400"/>
            <a:ext cx="5346853" cy="1066800"/>
            <a:chOff x="0" y="1676400"/>
            <a:chExt cx="5346853" cy="1066800"/>
          </a:xfrm>
        </p:grpSpPr>
        <p:pic>
          <p:nvPicPr>
            <p:cNvPr id="288770" name="Picture 2"/>
            <p:cNvPicPr>
              <a:picLocks noChangeAspect="1" noChangeArrowheads="1"/>
            </p:cNvPicPr>
            <p:nvPr/>
          </p:nvPicPr>
          <p:blipFill>
            <a:blip r:embed="rId3" cstate="print"/>
            <a:srcRect/>
            <a:stretch>
              <a:fillRect/>
            </a:stretch>
          </p:blipFill>
          <p:spPr bwMode="auto">
            <a:xfrm>
              <a:off x="0" y="1676400"/>
              <a:ext cx="5346853" cy="1066800"/>
            </a:xfrm>
            <a:prstGeom prst="rect">
              <a:avLst/>
            </a:prstGeom>
            <a:noFill/>
            <a:ln w="9525">
              <a:noFill/>
              <a:miter lim="800000"/>
              <a:headEnd/>
              <a:tailEnd/>
            </a:ln>
          </p:spPr>
        </p:pic>
        <p:sp>
          <p:nvSpPr>
            <p:cNvPr id="12" name="Rectangle 11"/>
            <p:cNvSpPr/>
            <p:nvPr/>
          </p:nvSpPr>
          <p:spPr>
            <a:xfrm>
              <a:off x="1399310" y="182880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VNI-Diudang" pitchFamily="2" charset="0"/>
                </a:rPr>
                <a:t>v</a:t>
              </a:r>
              <a:endParaRPr lang="en-US" sz="2400" dirty="0">
                <a:solidFill>
                  <a:schemeClr val="tx1"/>
                </a:solidFill>
                <a:latin typeface="VNI-Diudang" pitchFamily="2" charset="0"/>
              </a:endParaRPr>
            </a:p>
          </p:txBody>
        </p:sp>
        <p:sp>
          <p:nvSpPr>
            <p:cNvPr id="14" name="Rectangle 13"/>
            <p:cNvSpPr/>
            <p:nvPr/>
          </p:nvSpPr>
          <p:spPr>
            <a:xfrm>
              <a:off x="3477490" y="211974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sp>
          <p:nvSpPr>
            <p:cNvPr id="15" name="Rectangle 14"/>
            <p:cNvSpPr/>
            <p:nvPr/>
          </p:nvSpPr>
          <p:spPr>
            <a:xfrm>
              <a:off x="5119255" y="210589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grpSp>
      <p:grpSp>
        <p:nvGrpSpPr>
          <p:cNvPr id="21" name="Group 20"/>
          <p:cNvGrpSpPr/>
          <p:nvPr/>
        </p:nvGrpSpPr>
        <p:grpSpPr>
          <a:xfrm>
            <a:off x="0" y="3733800"/>
            <a:ext cx="5791200" cy="1828800"/>
            <a:chOff x="0" y="3733800"/>
            <a:chExt cx="5791200" cy="1828800"/>
          </a:xfrm>
        </p:grpSpPr>
        <p:pic>
          <p:nvPicPr>
            <p:cNvPr id="288771" name="Picture 3"/>
            <p:cNvPicPr>
              <a:picLocks noChangeAspect="1" noChangeArrowheads="1"/>
            </p:cNvPicPr>
            <p:nvPr/>
          </p:nvPicPr>
          <p:blipFill>
            <a:blip r:embed="rId4" cstate="print"/>
            <a:srcRect/>
            <a:stretch>
              <a:fillRect/>
            </a:stretch>
          </p:blipFill>
          <p:spPr bwMode="auto">
            <a:xfrm>
              <a:off x="89586" y="3733800"/>
              <a:ext cx="5701614" cy="933450"/>
            </a:xfrm>
            <a:prstGeom prst="rect">
              <a:avLst/>
            </a:prstGeom>
            <a:noFill/>
            <a:ln w="9525">
              <a:noFill/>
              <a:miter lim="800000"/>
              <a:headEnd/>
              <a:tailEnd/>
            </a:ln>
          </p:spPr>
        </p:pic>
        <p:pic>
          <p:nvPicPr>
            <p:cNvPr id="288772" name="Picture 4"/>
            <p:cNvPicPr>
              <a:picLocks noChangeAspect="1" noChangeArrowheads="1"/>
            </p:cNvPicPr>
            <p:nvPr/>
          </p:nvPicPr>
          <p:blipFill>
            <a:blip r:embed="rId5" cstate="print"/>
            <a:srcRect/>
            <a:stretch>
              <a:fillRect/>
            </a:stretch>
          </p:blipFill>
          <p:spPr bwMode="auto">
            <a:xfrm>
              <a:off x="0" y="4800600"/>
              <a:ext cx="5452241" cy="762000"/>
            </a:xfrm>
            <a:prstGeom prst="rect">
              <a:avLst/>
            </a:prstGeom>
            <a:noFill/>
            <a:ln w="9525">
              <a:noFill/>
              <a:miter lim="800000"/>
              <a:headEnd/>
              <a:tailEnd/>
            </a:ln>
          </p:spPr>
        </p:pic>
        <p:sp>
          <p:nvSpPr>
            <p:cNvPr id="17" name="Rectangle 16"/>
            <p:cNvSpPr/>
            <p:nvPr/>
          </p:nvSpPr>
          <p:spPr>
            <a:xfrm>
              <a:off x="713510" y="387927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sp>
          <p:nvSpPr>
            <p:cNvPr id="18" name="Rectangle 17"/>
            <p:cNvSpPr/>
            <p:nvPr/>
          </p:nvSpPr>
          <p:spPr>
            <a:xfrm>
              <a:off x="2556165" y="3872345"/>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sp>
          <p:nvSpPr>
            <p:cNvPr id="19" name="Rectangle 18"/>
            <p:cNvSpPr/>
            <p:nvPr/>
          </p:nvSpPr>
          <p:spPr>
            <a:xfrm>
              <a:off x="3525980" y="4987640"/>
              <a:ext cx="152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sp>
          <p:nvSpPr>
            <p:cNvPr id="20" name="Rectangle 19"/>
            <p:cNvSpPr/>
            <p:nvPr/>
          </p:nvSpPr>
          <p:spPr>
            <a:xfrm>
              <a:off x="5181600" y="4953000"/>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VNI-Diudang" pitchFamily="2" charset="0"/>
                </a:rPr>
                <a:t>v</a:t>
              </a:r>
            </a:p>
          </p:txBody>
        </p:sp>
      </p:grpSp>
      <p:sp>
        <p:nvSpPr>
          <p:cNvPr id="2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46</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2" cstate="print"/>
          <a:srcRect/>
          <a:stretch>
            <a:fillRect/>
          </a:stretch>
        </p:blipFill>
        <p:spPr bwMode="auto">
          <a:xfrm>
            <a:off x="5194423" y="3505200"/>
            <a:ext cx="3949577" cy="3352800"/>
          </a:xfrm>
          <a:prstGeom prst="rect">
            <a:avLst/>
          </a:prstGeom>
          <a:noFill/>
          <a:ln w="9525">
            <a:noFill/>
            <a:miter lim="800000"/>
            <a:headEnd/>
            <a:tailEnd/>
          </a:ln>
        </p:spPr>
      </p:pic>
      <p:grpSp>
        <p:nvGrpSpPr>
          <p:cNvPr id="2" name="Group 18"/>
          <p:cNvGrpSpPr/>
          <p:nvPr/>
        </p:nvGrpSpPr>
        <p:grpSpPr>
          <a:xfrm>
            <a:off x="2057400" y="1447800"/>
            <a:ext cx="4800600" cy="1055132"/>
            <a:chOff x="4114800" y="3733800"/>
            <a:chExt cx="4800600" cy="1055132"/>
          </a:xfrm>
        </p:grpSpPr>
        <p:pic>
          <p:nvPicPr>
            <p:cNvPr id="206851" name="Picture 3"/>
            <p:cNvPicPr>
              <a:picLocks noChangeAspect="1" noChangeArrowheads="1"/>
            </p:cNvPicPr>
            <p:nvPr/>
          </p:nvPicPr>
          <p:blipFill>
            <a:blip r:embed="rId3" cstate="print"/>
            <a:srcRect/>
            <a:stretch>
              <a:fillRect/>
            </a:stretch>
          </p:blipFill>
          <p:spPr bwMode="auto">
            <a:xfrm>
              <a:off x="4343400" y="3733800"/>
              <a:ext cx="4572000" cy="694944"/>
            </a:xfrm>
            <a:prstGeom prst="rect">
              <a:avLst/>
            </a:prstGeom>
            <a:noFill/>
            <a:ln w="9525">
              <a:noFill/>
              <a:miter lim="800000"/>
              <a:headEnd/>
              <a:tailEnd/>
            </a:ln>
          </p:spPr>
        </p:pic>
        <p:sp>
          <p:nvSpPr>
            <p:cNvPr id="14" name="Rectangle 13"/>
            <p:cNvSpPr/>
            <p:nvPr/>
          </p:nvSpPr>
          <p:spPr>
            <a:xfrm>
              <a:off x="7467600" y="4419600"/>
              <a:ext cx="1095172" cy="369332"/>
            </a:xfrm>
            <a:prstGeom prst="rect">
              <a:avLst/>
            </a:prstGeom>
          </p:spPr>
          <p:txBody>
            <a:bodyPr wrap="none">
              <a:spAutoFit/>
            </a:bodyPr>
            <a:lstStyle/>
            <a:p>
              <a:r>
                <a:rPr lang="en-US" b="1" dirty="0" err="1" smtClean="0">
                  <a:latin typeface="Arial" pitchFamily="34" charset="0"/>
                  <a:cs typeface="Arial" pitchFamily="34" charset="0"/>
                </a:rPr>
                <a:t>Lực</a:t>
              </a:r>
              <a:r>
                <a:rPr lang="en-US" b="1" dirty="0" smtClean="0">
                  <a:latin typeface="Arial" pitchFamily="34" charset="0"/>
                  <a:cs typeface="Arial" pitchFamily="34" charset="0"/>
                </a:rPr>
                <a:t> </a:t>
              </a:r>
              <a:r>
                <a:rPr lang="en-US" b="1" dirty="0" err="1" smtClean="0">
                  <a:latin typeface="Arial" pitchFamily="34" charset="0"/>
                  <a:cs typeface="Arial" pitchFamily="34" charset="0"/>
                </a:rPr>
                <a:t>mặt</a:t>
              </a:r>
              <a:endParaRPr lang="en-US" b="1" dirty="0">
                <a:latin typeface="Arial" pitchFamily="34" charset="0"/>
                <a:cs typeface="Arial" pitchFamily="34" charset="0"/>
              </a:endParaRPr>
            </a:p>
          </p:txBody>
        </p:sp>
        <p:sp>
          <p:nvSpPr>
            <p:cNvPr id="15" name="Rectangle 14"/>
            <p:cNvSpPr/>
            <p:nvPr/>
          </p:nvSpPr>
          <p:spPr>
            <a:xfrm>
              <a:off x="5791200" y="4419600"/>
              <a:ext cx="1223412" cy="369332"/>
            </a:xfrm>
            <a:prstGeom prst="rect">
              <a:avLst/>
            </a:prstGeom>
          </p:spPr>
          <p:txBody>
            <a:bodyPr wrap="none">
              <a:spAutoFit/>
            </a:bodyPr>
            <a:lstStyle/>
            <a:p>
              <a:r>
                <a:rPr lang="vi-VN" b="1" dirty="0" smtClean="0">
                  <a:latin typeface="Arial" pitchFamily="34" charset="0"/>
                  <a:cs typeface="Arial" pitchFamily="34" charset="0"/>
                </a:rPr>
                <a:t>L</a:t>
              </a:r>
              <a:r>
                <a:rPr lang="en-US" b="1" dirty="0" err="1" smtClean="0">
                  <a:latin typeface="Arial" pitchFamily="34" charset="0"/>
                  <a:cs typeface="Arial" pitchFamily="34" charset="0"/>
                </a:rPr>
                <a:t>ực</a:t>
              </a:r>
              <a:r>
                <a:rPr lang="en-US" b="1" dirty="0" smtClean="0">
                  <a:latin typeface="Arial" pitchFamily="34" charset="0"/>
                  <a:cs typeface="Arial" pitchFamily="34" charset="0"/>
                </a:rPr>
                <a:t> </a:t>
              </a:r>
              <a:r>
                <a:rPr lang="en-US" b="1" dirty="0" err="1" smtClean="0">
                  <a:latin typeface="Arial" pitchFamily="34" charset="0"/>
                  <a:cs typeface="Arial" pitchFamily="34" charset="0"/>
                </a:rPr>
                <a:t>khối</a:t>
              </a:r>
              <a:r>
                <a:rPr lang="en-US" b="1" dirty="0" smtClean="0">
                  <a:latin typeface="Arial" pitchFamily="34" charset="0"/>
                  <a:cs typeface="Arial" pitchFamily="34" charset="0"/>
                </a:rPr>
                <a:t> </a:t>
              </a:r>
              <a:endParaRPr lang="en-US" dirty="0"/>
            </a:p>
          </p:txBody>
        </p:sp>
        <p:sp>
          <p:nvSpPr>
            <p:cNvPr id="17" name="Rectangle 16"/>
            <p:cNvSpPr/>
            <p:nvPr/>
          </p:nvSpPr>
          <p:spPr>
            <a:xfrm>
              <a:off x="4114800" y="4419600"/>
              <a:ext cx="1172116" cy="369332"/>
            </a:xfrm>
            <a:prstGeom prst="rect">
              <a:avLst/>
            </a:prstGeom>
          </p:spPr>
          <p:txBody>
            <a:bodyPr wrap="none">
              <a:spAutoFit/>
            </a:bodyPr>
            <a:lstStyle/>
            <a:p>
              <a:r>
                <a:rPr lang="vi-VN" b="1" dirty="0" smtClean="0">
                  <a:latin typeface="Arial" pitchFamily="34" charset="0"/>
                  <a:cs typeface="Arial" pitchFamily="34" charset="0"/>
                </a:rPr>
                <a:t>Tổng l</a:t>
              </a:r>
              <a:r>
                <a:rPr lang="en-US" b="1" dirty="0" err="1" smtClean="0">
                  <a:latin typeface="Arial" pitchFamily="34" charset="0"/>
                  <a:cs typeface="Arial" pitchFamily="34" charset="0"/>
                </a:rPr>
                <a:t>ực</a:t>
              </a:r>
              <a:endParaRPr lang="en-US" dirty="0"/>
            </a:p>
          </p:txBody>
        </p:sp>
      </p:grpSp>
      <p:sp>
        <p:nvSpPr>
          <p:cNvPr id="18" name="Rectangle 17"/>
          <p:cNvSpPr/>
          <p:nvPr/>
        </p:nvSpPr>
        <p:spPr>
          <a:xfrm>
            <a:off x="0" y="914400"/>
            <a:ext cx="7467600" cy="461665"/>
          </a:xfrm>
          <a:prstGeom prst="rect">
            <a:avLst/>
          </a:prstGeom>
        </p:spPr>
        <p:txBody>
          <a:bodyPr wrap="square">
            <a:spAutoFit/>
          </a:bodyPr>
          <a:lstStyle/>
          <a:p>
            <a:pPr algn="just"/>
            <a:r>
              <a:rPr lang="vi-VN" sz="2400" dirty="0" smtClean="0">
                <a:solidFill>
                  <a:srgbClr val="FF6600"/>
                </a:solidFill>
                <a:sym typeface="Wingdings"/>
              </a:rPr>
              <a:t>Phân tích tổng lực tác dụng lên phân tố lưu chất</a:t>
            </a:r>
            <a:endParaRPr lang="en-US" sz="2400" dirty="0"/>
          </a:p>
        </p:txBody>
      </p:sp>
      <p:sp>
        <p:nvSpPr>
          <p:cNvPr id="27" name="Rectangle 2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28" name="Rectangle 2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sp>
        <p:nvSpPr>
          <p:cNvPr id="11" name="Rectangle 10"/>
          <p:cNvSpPr/>
          <p:nvPr/>
        </p:nvSpPr>
        <p:spPr>
          <a:xfrm>
            <a:off x="0" y="2703016"/>
            <a:ext cx="5257800" cy="4154984"/>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a:t>
            </a:r>
            <a:r>
              <a:rPr lang="en-US" sz="2400" b="1" dirty="0" err="1" smtClean="0">
                <a:solidFill>
                  <a:srgbClr val="009900"/>
                </a:solidFill>
                <a:latin typeface="Arial" pitchFamily="34" charset="0"/>
                <a:cs typeface="Arial" pitchFamily="34" charset="0"/>
              </a:rPr>
              <a:t>ực</a:t>
            </a:r>
            <a:r>
              <a:rPr lang="en-US" sz="2400" b="1" dirty="0" smtClean="0">
                <a:solidFill>
                  <a:srgbClr val="009900"/>
                </a:solidFill>
                <a:latin typeface="Arial" pitchFamily="34" charset="0"/>
                <a:cs typeface="Arial" pitchFamily="34" charset="0"/>
              </a:rPr>
              <a:t> </a:t>
            </a:r>
            <a:r>
              <a:rPr lang="en-US" sz="2400" b="1" dirty="0" err="1" smtClean="0">
                <a:solidFill>
                  <a:srgbClr val="009900"/>
                </a:solidFill>
                <a:latin typeface="Arial" pitchFamily="34" charset="0"/>
                <a:cs typeface="Arial" pitchFamily="34" charset="0"/>
              </a:rPr>
              <a:t>khối</a:t>
            </a:r>
            <a:r>
              <a:rPr lang="vi-VN" sz="2400" b="1" dirty="0" smtClean="0">
                <a:solidFill>
                  <a:srgbClr val="009900"/>
                </a:solidFill>
                <a:latin typeface="Arial" pitchFamily="34" charset="0"/>
                <a:cs typeface="Arial" pitchFamily="34" charset="0"/>
              </a:rPr>
              <a:t> </a:t>
            </a:r>
            <a:r>
              <a:rPr lang="vi-VN" sz="2400" dirty="0" smtClean="0">
                <a:latin typeface="Arial" pitchFamily="34" charset="0"/>
                <a:cs typeface="Arial" pitchFamily="34" charset="0"/>
              </a:rPr>
              <a:t>(body force)</a:t>
            </a:r>
            <a:r>
              <a:rPr lang="vi-VN" sz="2400" b="1" dirty="0" smtClean="0">
                <a:latin typeface="Arial" pitchFamily="34" charset="0"/>
                <a:cs typeface="Arial" pitchFamily="34" charset="0"/>
              </a:rPr>
              <a:t>: </a:t>
            </a:r>
            <a:r>
              <a:rPr lang="vi-VN" sz="2400" dirty="0" smtClean="0">
                <a:latin typeface="Arial" pitchFamily="34" charset="0"/>
                <a:cs typeface="Arial" pitchFamily="34" charset="0"/>
              </a:rPr>
              <a:t>lực tác dụng lên toàn bộ khối vật</a:t>
            </a:r>
            <a:r>
              <a:rPr lang="en-US" sz="2400" dirty="0" smtClean="0">
                <a:latin typeface="Arial" pitchFamily="34" charset="0"/>
                <a:cs typeface="Arial" pitchFamily="34" charset="0"/>
              </a:rPr>
              <a:t> </a:t>
            </a:r>
            <a:r>
              <a:rPr lang="vi-VN" sz="2400" dirty="0" smtClean="0">
                <a:latin typeface="Arial" pitchFamily="34" charset="0"/>
                <a:cs typeface="Arial" pitchFamily="34" charset="0"/>
              </a:rPr>
              <a:t>của thể tích kiểm soát như: trọng lực (gravity), lực điện (electric) và lực từ (magnetic); (chỉ xét trọng lực).</a:t>
            </a:r>
          </a:p>
          <a:p>
            <a:pPr algn="just"/>
            <a:r>
              <a:rPr lang="en-US" sz="2400" b="1" dirty="0" err="1" smtClean="0">
                <a:solidFill>
                  <a:srgbClr val="009900"/>
                </a:solidFill>
                <a:latin typeface="Arial" pitchFamily="34" charset="0"/>
                <a:cs typeface="Arial" pitchFamily="34" charset="0"/>
              </a:rPr>
              <a:t>Lực</a:t>
            </a:r>
            <a:r>
              <a:rPr lang="en-US" sz="2400" b="1" dirty="0" smtClean="0">
                <a:solidFill>
                  <a:srgbClr val="009900"/>
                </a:solidFill>
                <a:latin typeface="Arial" pitchFamily="34" charset="0"/>
                <a:cs typeface="Arial" pitchFamily="34" charset="0"/>
              </a:rPr>
              <a:t> </a:t>
            </a:r>
            <a:r>
              <a:rPr lang="en-US" sz="2400" b="1" dirty="0" err="1" smtClean="0">
                <a:solidFill>
                  <a:srgbClr val="009900"/>
                </a:solidFill>
                <a:latin typeface="Arial" pitchFamily="34" charset="0"/>
                <a:cs typeface="Arial" pitchFamily="34" charset="0"/>
              </a:rPr>
              <a:t>mặt</a:t>
            </a:r>
            <a:r>
              <a:rPr lang="vi-VN" sz="2400" b="1" dirty="0" smtClean="0">
                <a:solidFill>
                  <a:srgbClr val="009900"/>
                </a:solidFill>
                <a:latin typeface="Arial" pitchFamily="34" charset="0"/>
                <a:cs typeface="Arial" pitchFamily="34" charset="0"/>
              </a:rPr>
              <a:t> </a:t>
            </a:r>
            <a:r>
              <a:rPr lang="vi-VN" sz="2400" dirty="0" smtClean="0">
                <a:latin typeface="Arial" pitchFamily="34" charset="0"/>
                <a:cs typeface="Arial" pitchFamily="34" charset="0"/>
              </a:rPr>
              <a:t>(surface force): lực tác dụng lên bề mặt kiểm soát như: lực áp suất (pressure force), lực nhớt (viscous force) và phản lực (reaction force) ở những điểm tiếp xúc; (chỉ xét lực áp suất và lực nhớt).</a:t>
            </a:r>
            <a:endParaRPr lang="en-US" sz="2400" dirty="0"/>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47</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p:nvPr/>
        </p:nvGrpSpPr>
        <p:grpSpPr>
          <a:xfrm>
            <a:off x="0" y="2708564"/>
            <a:ext cx="3276600" cy="3539836"/>
            <a:chOff x="2" y="3962400"/>
            <a:chExt cx="2907032" cy="2989195"/>
          </a:xfrm>
        </p:grpSpPr>
        <p:pic>
          <p:nvPicPr>
            <p:cNvPr id="207874" name="Picture 2"/>
            <p:cNvPicPr>
              <a:picLocks noChangeAspect="1" noChangeArrowheads="1"/>
            </p:cNvPicPr>
            <p:nvPr/>
          </p:nvPicPr>
          <p:blipFill>
            <a:blip r:embed="rId3" cstate="print"/>
            <a:srcRect b="3922"/>
            <a:stretch>
              <a:fillRect/>
            </a:stretch>
          </p:blipFill>
          <p:spPr bwMode="auto">
            <a:xfrm>
              <a:off x="2" y="3962400"/>
              <a:ext cx="2907032" cy="2895600"/>
            </a:xfrm>
            <a:prstGeom prst="rect">
              <a:avLst/>
            </a:prstGeom>
            <a:noFill/>
            <a:ln w="9525">
              <a:noFill/>
              <a:miter lim="800000"/>
              <a:headEnd/>
              <a:tailEnd/>
            </a:ln>
          </p:spPr>
        </p:pic>
        <p:sp>
          <p:nvSpPr>
            <p:cNvPr id="4" name="Rectangle 3"/>
            <p:cNvSpPr/>
            <p:nvPr/>
          </p:nvSpPr>
          <p:spPr>
            <a:xfrm>
              <a:off x="2438400" y="6053173"/>
              <a:ext cx="457200" cy="898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Object 7"/>
          <p:cNvGraphicFramePr>
            <a:graphicFrameLocks noChangeAspect="1"/>
          </p:cNvGraphicFramePr>
          <p:nvPr/>
        </p:nvGraphicFramePr>
        <p:xfrm>
          <a:off x="3794125" y="2362200"/>
          <a:ext cx="4408488" cy="685800"/>
        </p:xfrm>
        <a:graphic>
          <a:graphicData uri="http://schemas.openxmlformats.org/presentationml/2006/ole">
            <mc:AlternateContent xmlns:mc="http://schemas.openxmlformats.org/markup-compatibility/2006">
              <mc:Choice xmlns:v="urn:schemas-microsoft-com:vml" Requires="v">
                <p:oleObj spid="_x0000_s211112" name="Equation" r:id="rId4" imgW="1713756" imgH="266584" progId="Equation.3">
                  <p:embed/>
                </p:oleObj>
              </mc:Choice>
              <mc:Fallback>
                <p:oleObj name="Equation" r:id="rId4" imgW="1713756" imgH="266584" progId="Equation.3">
                  <p:embed/>
                  <p:pic>
                    <p:nvPicPr>
                      <p:cNvPr id="0" name="Picture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25" y="2362200"/>
                        <a:ext cx="44084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2971800" y="3048000"/>
            <a:ext cx="6781800" cy="461665"/>
          </a:xfrm>
          <a:prstGeom prst="rect">
            <a:avLst/>
          </a:prstGeom>
        </p:spPr>
        <p:txBody>
          <a:bodyPr wrap="square">
            <a:spAutoFit/>
          </a:bodyPr>
          <a:lstStyle/>
          <a:p>
            <a:r>
              <a:rPr lang="vi-VN" sz="2400" dirty="0" smtClean="0">
                <a:sym typeface="Wingdings"/>
              </a:rPr>
              <a:t>Tổng lực khối tác dụng lên thể tích kiểm soát</a:t>
            </a:r>
            <a:endParaRPr lang="en-US" sz="2400" dirty="0"/>
          </a:p>
        </p:txBody>
      </p:sp>
      <p:graphicFrame>
        <p:nvGraphicFramePr>
          <p:cNvPr id="207878" name="Object 6"/>
          <p:cNvGraphicFramePr>
            <a:graphicFrameLocks noChangeAspect="1"/>
          </p:cNvGraphicFramePr>
          <p:nvPr/>
        </p:nvGraphicFramePr>
        <p:xfrm>
          <a:off x="4252913" y="3810000"/>
          <a:ext cx="2720975" cy="914400"/>
        </p:xfrm>
        <a:graphic>
          <a:graphicData uri="http://schemas.openxmlformats.org/presentationml/2006/ole">
            <mc:AlternateContent xmlns:mc="http://schemas.openxmlformats.org/markup-compatibility/2006">
              <mc:Choice xmlns:v="urn:schemas-microsoft-com:vml" Requires="v">
                <p:oleObj spid="_x0000_s211113" name="Equation" r:id="rId6" imgW="1129810" imgH="380835" progId="Equation.3">
                  <p:embed/>
                </p:oleObj>
              </mc:Choice>
              <mc:Fallback>
                <p:oleObj name="Equation" r:id="rId6" imgW="1129810" imgH="380835" progId="Equation.3">
                  <p:embed/>
                  <p:pic>
                    <p:nvPicPr>
                      <p:cNvPr id="0" name="Picture 1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2913" y="3810000"/>
                        <a:ext cx="27209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0" y="1219200"/>
            <a:ext cx="9144000" cy="1200329"/>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Lực khối</a:t>
            </a:r>
          </a:p>
          <a:p>
            <a:pPr algn="just"/>
            <a:r>
              <a:rPr lang="vi-VN" sz="2400" dirty="0" smtClean="0">
                <a:latin typeface="Arial" pitchFamily="34" charset="0"/>
                <a:cs typeface="Arial" pitchFamily="34" charset="0"/>
              </a:rPr>
              <a:t>Trọng lực </a:t>
            </a:r>
            <a:r>
              <a:rPr lang="vi-VN" sz="2400" dirty="0" smtClean="0">
                <a:sym typeface="Wingdings"/>
              </a:rPr>
              <a:t>tác dụng lên mỗi phân tố của thể tích kiểm soát và hướng xuống theo chiều (</a:t>
            </a:r>
            <a:r>
              <a:rPr lang="vi-VN" sz="2400" dirty="0" smtClean="0">
                <a:latin typeface="Arial" pitchFamily="34" charset="0"/>
                <a:cs typeface="Arial" pitchFamily="34" charset="0"/>
              </a:rPr>
              <a:t>–</a:t>
            </a:r>
            <a:r>
              <a:rPr lang="vi-VN" sz="2400" dirty="0" smtClean="0">
                <a:sym typeface="Wingdings"/>
              </a:rPr>
              <a:t>) của trục z.</a:t>
            </a:r>
            <a:endParaRPr lang="en-US" sz="2400" dirty="0"/>
          </a:p>
        </p:txBody>
      </p:sp>
      <p:graphicFrame>
        <p:nvGraphicFramePr>
          <p:cNvPr id="210949" name="Object 5"/>
          <p:cNvGraphicFramePr>
            <a:graphicFrameLocks noChangeAspect="1"/>
          </p:cNvGraphicFramePr>
          <p:nvPr/>
        </p:nvGraphicFramePr>
        <p:xfrm>
          <a:off x="5149516" y="5715000"/>
          <a:ext cx="1479884" cy="685800"/>
        </p:xfrm>
        <a:graphic>
          <a:graphicData uri="http://schemas.openxmlformats.org/presentationml/2006/ole">
            <mc:AlternateContent xmlns:mc="http://schemas.openxmlformats.org/markup-compatibility/2006">
              <mc:Choice xmlns:v="urn:schemas-microsoft-com:vml" Requires="v">
                <p:oleObj spid="_x0000_s211114" name="Equation" r:id="rId8" imgW="520474" imgH="241195" progId="Equation.3">
                  <p:embed/>
                </p:oleObj>
              </mc:Choice>
              <mc:Fallback>
                <p:oleObj name="Equation" r:id="rId8" imgW="520474" imgH="241195" progId="Equation.3">
                  <p:embed/>
                  <p:pic>
                    <p:nvPicPr>
                      <p:cNvPr id="0" name="Picture 1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9516" y="5715000"/>
                        <a:ext cx="147988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2"/>
          <p:cNvSpPr/>
          <p:nvPr/>
        </p:nvSpPr>
        <p:spPr>
          <a:xfrm>
            <a:off x="3429000" y="4876800"/>
            <a:ext cx="5715000" cy="830997"/>
          </a:xfrm>
          <a:prstGeom prst="rect">
            <a:avLst/>
          </a:prstGeom>
        </p:spPr>
        <p:txBody>
          <a:bodyPr wrap="square">
            <a:spAutoFit/>
          </a:bodyPr>
          <a:lstStyle/>
          <a:p>
            <a:r>
              <a:rPr lang="vi-VN" sz="2400" dirty="0" smtClean="0">
                <a:sym typeface="Wingdings"/>
              </a:rPr>
              <a:t>Vector gia tốc trọng trường (</a:t>
            </a:r>
            <a:r>
              <a:rPr lang="en-US" sz="2400" dirty="0" smtClean="0"/>
              <a:t>gravitational acceleration vector</a:t>
            </a:r>
            <a:r>
              <a:rPr lang="vi-VN" sz="2400" dirty="0" smtClean="0"/>
              <a:t>) trong trục Đề-các</a:t>
            </a:r>
            <a:r>
              <a:rPr lang="vi-VN" sz="2400" dirty="0" smtClean="0">
                <a:sym typeface="Wingdings"/>
              </a:rPr>
              <a:t>:</a:t>
            </a:r>
            <a:endParaRPr lang="en-US" sz="2400" dirty="0"/>
          </a:p>
        </p:txBody>
      </p:sp>
      <p:sp>
        <p:nvSpPr>
          <p:cNvPr id="13" name="Rectangle 12"/>
          <p:cNvSpPr/>
          <p:nvPr/>
        </p:nvSpPr>
        <p:spPr>
          <a:xfrm>
            <a:off x="0" y="838200"/>
            <a:ext cx="7467600" cy="461665"/>
          </a:xfrm>
          <a:prstGeom prst="rect">
            <a:avLst/>
          </a:prstGeom>
        </p:spPr>
        <p:txBody>
          <a:bodyPr wrap="square">
            <a:spAutoFit/>
          </a:bodyPr>
          <a:lstStyle/>
          <a:p>
            <a:pPr algn="just"/>
            <a:r>
              <a:rPr lang="vi-VN" sz="2400" dirty="0" smtClean="0">
                <a:solidFill>
                  <a:srgbClr val="FF6600"/>
                </a:solidFill>
                <a:sym typeface="Wingdings"/>
              </a:rPr>
              <a:t>Phân tích tổng lực tác dụng lên phân tố lưu chất</a:t>
            </a:r>
            <a:endParaRPr lang="en-US" sz="2400" dirty="0"/>
          </a:p>
        </p:txBody>
      </p:sp>
      <p:sp>
        <p:nvSpPr>
          <p:cNvPr id="15" name="Rectangle 14"/>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16" name="Rectangle 15"/>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sp>
        <p:nvSpPr>
          <p:cNvPr id="1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48</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19200"/>
            <a:ext cx="5486400" cy="1938992"/>
          </a:xfrm>
          <a:prstGeom prst="rect">
            <a:avLst/>
          </a:prstGeom>
        </p:spPr>
        <p:txBody>
          <a:bodyPr wrap="square">
            <a:spAutoFit/>
          </a:bodyPr>
          <a:lstStyle/>
          <a:p>
            <a:pPr algn="just"/>
            <a:r>
              <a:rPr lang="vi-VN" sz="2400" b="1" dirty="0" smtClean="0">
                <a:solidFill>
                  <a:srgbClr val="009900"/>
                </a:solidFill>
                <a:latin typeface="Arial" pitchFamily="34" charset="0"/>
                <a:cs typeface="Arial" pitchFamily="34" charset="0"/>
              </a:rPr>
              <a:t>Lực mặt = Lực áp suất + lực nhớt</a:t>
            </a:r>
          </a:p>
          <a:p>
            <a:pPr algn="just"/>
            <a:r>
              <a:rPr lang="vi-VN" sz="2400" b="1" dirty="0" smtClean="0">
                <a:solidFill>
                  <a:srgbClr val="0070C0"/>
                </a:solidFill>
                <a:latin typeface="Arial" pitchFamily="34" charset="0"/>
                <a:cs typeface="Arial" pitchFamily="34" charset="0"/>
              </a:rPr>
              <a:t>Lực áp suất: </a:t>
            </a:r>
            <a:r>
              <a:rPr lang="vi-VN" sz="2400" dirty="0" smtClean="0">
                <a:latin typeface="Arial" pitchFamily="34" charset="0"/>
                <a:cs typeface="Arial" pitchFamily="34" charset="0"/>
              </a:rPr>
              <a:t>do thành phần pháp tuyến của lực mặt tạo nên, sinh ra ứng suất pháp (</a:t>
            </a:r>
            <a:r>
              <a:rPr lang="vi-VN" sz="2400" dirty="0" smtClean="0">
                <a:solidFill>
                  <a:srgbClr val="FF0066"/>
                </a:solidFill>
                <a:latin typeface="Arial" pitchFamily="34" charset="0"/>
                <a:cs typeface="Arial" pitchFamily="34" charset="0"/>
              </a:rPr>
              <a:t>normal stress, </a:t>
            </a:r>
            <a:r>
              <a:rPr lang="vi-VN" sz="2400" b="1" dirty="0" smtClean="0">
                <a:solidFill>
                  <a:srgbClr val="FF3399"/>
                </a:solidFill>
                <a:latin typeface="Arial" pitchFamily="34" charset="0"/>
                <a:cs typeface="Arial" pitchFamily="34" charset="0"/>
                <a:sym typeface="Symbol"/>
              </a:rPr>
              <a:t></a:t>
            </a:r>
            <a:r>
              <a:rPr lang="vi-VN" sz="2400" b="1" baseline="-25000" dirty="0" smtClean="0">
                <a:solidFill>
                  <a:srgbClr val="FF3399"/>
                </a:solidFill>
                <a:latin typeface="+mj-lt"/>
                <a:cs typeface="Arial" pitchFamily="34" charset="0"/>
                <a:sym typeface="Symbol"/>
              </a:rPr>
              <a:t>n</a:t>
            </a:r>
            <a:r>
              <a:rPr lang="vi-VN" sz="2400" dirty="0" smtClean="0">
                <a:solidFill>
                  <a:srgbClr val="FF3399"/>
                </a:solidFill>
                <a:latin typeface="+mj-lt"/>
                <a:cs typeface="Arial" pitchFamily="34" charset="0"/>
                <a:sym typeface="Symbol"/>
              </a:rPr>
              <a:t>= </a:t>
            </a:r>
            <a:r>
              <a:rPr lang="vi-VN" sz="2400" dirty="0" smtClean="0">
                <a:solidFill>
                  <a:srgbClr val="FF3399"/>
                </a:solidFill>
                <a:latin typeface="Arial" pitchFamily="34" charset="0"/>
                <a:cs typeface="Arial" pitchFamily="34" charset="0"/>
              </a:rPr>
              <a:t>–</a:t>
            </a:r>
            <a:r>
              <a:rPr lang="vi-VN" sz="2400" dirty="0" smtClean="0">
                <a:solidFill>
                  <a:srgbClr val="FF3399"/>
                </a:solidFill>
                <a:latin typeface="+mj-lt"/>
                <a:cs typeface="Arial" pitchFamily="34" charset="0"/>
                <a:sym typeface="Symbol"/>
              </a:rPr>
              <a:t> p</a:t>
            </a:r>
            <a:r>
              <a:rPr lang="vi-VN" sz="2400" b="1" dirty="0" smtClean="0">
                <a:solidFill>
                  <a:srgbClr val="FF3399"/>
                </a:solidFill>
                <a:latin typeface="+mj-lt"/>
                <a:cs typeface="Arial" pitchFamily="34" charset="0"/>
                <a:sym typeface="Symbol"/>
              </a:rPr>
              <a:t>I</a:t>
            </a:r>
            <a:r>
              <a:rPr lang="vi-VN" sz="2400" dirty="0" smtClean="0">
                <a:solidFill>
                  <a:srgbClr val="FF3399"/>
                </a:solidFill>
                <a:latin typeface="+mj-lt"/>
                <a:cs typeface="Arial" pitchFamily="34" charset="0"/>
                <a:sym typeface="Symbol"/>
              </a:rPr>
              <a:t>; </a:t>
            </a:r>
            <a:br>
              <a:rPr lang="vi-VN" sz="2400" dirty="0" smtClean="0">
                <a:solidFill>
                  <a:srgbClr val="FF3399"/>
                </a:solidFill>
                <a:latin typeface="+mj-lt"/>
                <a:cs typeface="Arial" pitchFamily="34" charset="0"/>
                <a:sym typeface="Symbol"/>
              </a:rPr>
            </a:br>
            <a:r>
              <a:rPr lang="vi-VN" sz="2400" b="1" dirty="0" smtClean="0">
                <a:latin typeface="+mj-lt"/>
                <a:cs typeface="Arial" pitchFamily="34" charset="0"/>
                <a:sym typeface="Symbol"/>
              </a:rPr>
              <a:t>I</a:t>
            </a:r>
            <a:r>
              <a:rPr lang="vi-VN" sz="2400" dirty="0" smtClean="0">
                <a:latin typeface="+mj-lt"/>
                <a:cs typeface="Arial" pitchFamily="34" charset="0"/>
                <a:sym typeface="Symbol"/>
              </a:rPr>
              <a:t>: </a:t>
            </a:r>
            <a:r>
              <a:rPr lang="vi-VN" sz="2400" dirty="0" smtClean="0">
                <a:cs typeface="Arial" pitchFamily="34" charset="0"/>
                <a:sym typeface="Symbol"/>
              </a:rPr>
              <a:t>vector đơn vị).</a:t>
            </a:r>
            <a:endParaRPr lang="en-US" sz="2400" dirty="0"/>
          </a:p>
        </p:txBody>
      </p:sp>
      <p:pic>
        <p:nvPicPr>
          <p:cNvPr id="11" name="Picture 2"/>
          <p:cNvPicPr>
            <a:picLocks noChangeAspect="1" noChangeArrowheads="1"/>
          </p:cNvPicPr>
          <p:nvPr/>
        </p:nvPicPr>
        <p:blipFill>
          <a:blip r:embed="rId3" cstate="print"/>
          <a:srcRect/>
          <a:stretch>
            <a:fillRect/>
          </a:stretch>
        </p:blipFill>
        <p:spPr bwMode="auto">
          <a:xfrm>
            <a:off x="5463256" y="1066800"/>
            <a:ext cx="3680746" cy="3657599"/>
          </a:xfrm>
          <a:prstGeom prst="rect">
            <a:avLst/>
          </a:prstGeom>
          <a:noFill/>
          <a:ln w="9525">
            <a:noFill/>
            <a:miter lim="800000"/>
            <a:headEnd/>
            <a:tailEnd/>
          </a:ln>
        </p:spPr>
      </p:pic>
      <p:sp>
        <p:nvSpPr>
          <p:cNvPr id="12" name="Rectangle 11"/>
          <p:cNvSpPr/>
          <p:nvPr/>
        </p:nvSpPr>
        <p:spPr>
          <a:xfrm>
            <a:off x="0" y="5862935"/>
            <a:ext cx="9144000" cy="830997"/>
          </a:xfrm>
          <a:prstGeom prst="rect">
            <a:avLst/>
          </a:prstGeom>
        </p:spPr>
        <p:txBody>
          <a:bodyPr wrap="square">
            <a:spAutoFit/>
          </a:bodyPr>
          <a:lstStyle/>
          <a:p>
            <a:r>
              <a:rPr lang="vi-VN" sz="2400" dirty="0" smtClean="0">
                <a:latin typeface="Arial" pitchFamily="34" charset="0"/>
                <a:cs typeface="Arial" pitchFamily="34" charset="0"/>
              </a:rPr>
              <a:t>Dấu (–) thể hiện lực áp suất hướng vào phân tố thể tích.</a:t>
            </a:r>
            <a:endParaRPr lang="vi-VN" sz="2400" dirty="0"/>
          </a:p>
          <a:p>
            <a:r>
              <a:rPr lang="vi-VN" sz="2400" dirty="0" smtClean="0">
                <a:latin typeface="Arial" pitchFamily="34" charset="0"/>
                <a:cs typeface="Arial" pitchFamily="34" charset="0"/>
              </a:rPr>
              <a:t>    :vector pháp tuyến đơn vị với bề mặt (normal unit vector).</a:t>
            </a:r>
          </a:p>
        </p:txBody>
      </p:sp>
      <p:graphicFrame>
        <p:nvGraphicFramePr>
          <p:cNvPr id="207884" name="Object 12"/>
          <p:cNvGraphicFramePr>
            <a:graphicFrameLocks noChangeAspect="1"/>
          </p:cNvGraphicFramePr>
          <p:nvPr>
            <p:extLst>
              <p:ext uri="{D42A27DB-BD31-4B8C-83A1-F6EECF244321}">
                <p14:modId xmlns:p14="http://schemas.microsoft.com/office/powerpoint/2010/main" val="2072049578"/>
              </p:ext>
            </p:extLst>
          </p:nvPr>
        </p:nvGraphicFramePr>
        <p:xfrm>
          <a:off x="1406525" y="5029200"/>
          <a:ext cx="5013325" cy="914400"/>
        </p:xfrm>
        <a:graphic>
          <a:graphicData uri="http://schemas.openxmlformats.org/presentationml/2006/ole">
            <mc:AlternateContent xmlns:mc="http://schemas.openxmlformats.org/markup-compatibility/2006">
              <mc:Choice xmlns:v="urn:schemas-microsoft-com:vml" Requires="v">
                <p:oleObj spid="_x0000_s208051" name="Equation" r:id="rId4" imgW="2082800" imgH="381000" progId="Equation.3">
                  <p:embed/>
                </p:oleObj>
              </mc:Choice>
              <mc:Fallback>
                <p:oleObj name="Equation" r:id="rId4" imgW="2082800" imgH="381000" progId="Equation.3">
                  <p:embed/>
                  <p:pic>
                    <p:nvPicPr>
                      <p:cNvPr id="0"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6525" y="5029200"/>
                        <a:ext cx="50133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0" y="838200"/>
            <a:ext cx="7467600" cy="461665"/>
          </a:xfrm>
          <a:prstGeom prst="rect">
            <a:avLst/>
          </a:prstGeom>
        </p:spPr>
        <p:txBody>
          <a:bodyPr wrap="square">
            <a:spAutoFit/>
          </a:bodyPr>
          <a:lstStyle/>
          <a:p>
            <a:pPr algn="just"/>
            <a:r>
              <a:rPr lang="vi-VN" sz="2400" dirty="0" smtClean="0">
                <a:solidFill>
                  <a:srgbClr val="FF6600"/>
                </a:solidFill>
                <a:sym typeface="Wingdings"/>
              </a:rPr>
              <a:t>Phân tích tổng lực tác dụng lên phân tố lưu chất</a:t>
            </a:r>
            <a:endParaRPr lang="en-US" sz="2400" dirty="0"/>
          </a:p>
        </p:txBody>
      </p:sp>
      <p:sp>
        <p:nvSpPr>
          <p:cNvPr id="15" name="Rectangle 14"/>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16" name="Rectangle 15"/>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graphicFrame>
        <p:nvGraphicFramePr>
          <p:cNvPr id="207887" name="Object 15"/>
          <p:cNvGraphicFramePr>
            <a:graphicFrameLocks noChangeAspect="1"/>
          </p:cNvGraphicFramePr>
          <p:nvPr>
            <p:extLst>
              <p:ext uri="{D42A27DB-BD31-4B8C-83A1-F6EECF244321}">
                <p14:modId xmlns:p14="http://schemas.microsoft.com/office/powerpoint/2010/main" val="3914670790"/>
              </p:ext>
            </p:extLst>
          </p:nvPr>
        </p:nvGraphicFramePr>
        <p:xfrm>
          <a:off x="1295400" y="3733800"/>
          <a:ext cx="2973388" cy="685800"/>
        </p:xfrm>
        <a:graphic>
          <a:graphicData uri="http://schemas.openxmlformats.org/presentationml/2006/ole">
            <mc:AlternateContent xmlns:mc="http://schemas.openxmlformats.org/markup-compatibility/2006">
              <mc:Choice xmlns:v="urn:schemas-microsoft-com:vml" Requires="v">
                <p:oleObj spid="_x0000_s208052" name="Equation" r:id="rId6" imgW="1155199" imgH="266584" progId="Equation.3">
                  <p:embed/>
                </p:oleObj>
              </mc:Choice>
              <mc:Fallback>
                <p:oleObj name="Equation" r:id="rId6" imgW="1155199" imgH="266584" progId="Equation.3">
                  <p:embed/>
                  <p:pic>
                    <p:nvPicPr>
                      <p:cNvPr id="0"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733800"/>
                        <a:ext cx="29733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p:nvPr/>
        </p:nvSpPr>
        <p:spPr>
          <a:xfrm>
            <a:off x="1" y="3131403"/>
            <a:ext cx="5410200" cy="830997"/>
          </a:xfrm>
          <a:prstGeom prst="rect">
            <a:avLst/>
          </a:prstGeom>
        </p:spPr>
        <p:txBody>
          <a:bodyPr wrap="square">
            <a:spAutoFit/>
          </a:bodyPr>
          <a:lstStyle/>
          <a:p>
            <a:pPr algn="just"/>
            <a:r>
              <a:rPr lang="vi-VN" sz="2400" dirty="0" smtClean="0">
                <a:latin typeface="Arial" pitchFamily="34" charset="0"/>
                <a:cs typeface="Arial" pitchFamily="34" charset="0"/>
              </a:rPr>
              <a:t>Lực áp suất tác dụng lên một phân tố bề mặt</a:t>
            </a:r>
            <a:endParaRPr lang="en-US" sz="2400" dirty="0"/>
          </a:p>
        </p:txBody>
      </p:sp>
      <p:sp>
        <p:nvSpPr>
          <p:cNvPr id="18" name="Rectangle 17"/>
          <p:cNvSpPr/>
          <p:nvPr/>
        </p:nvSpPr>
        <p:spPr>
          <a:xfrm>
            <a:off x="0" y="4426803"/>
            <a:ext cx="7543799" cy="461665"/>
          </a:xfrm>
          <a:prstGeom prst="rect">
            <a:avLst/>
          </a:prstGeom>
        </p:spPr>
        <p:txBody>
          <a:bodyPr wrap="square">
            <a:spAutoFit/>
          </a:bodyPr>
          <a:lstStyle/>
          <a:p>
            <a:pPr algn="just"/>
            <a:r>
              <a:rPr lang="vi-VN" sz="2400" dirty="0" smtClean="0">
                <a:latin typeface="Arial" pitchFamily="34" charset="0"/>
                <a:cs typeface="Arial" pitchFamily="34" charset="0"/>
              </a:rPr>
              <a:t>Tổng lực áp suất tác dụng lên bề mặt kiểm soát</a:t>
            </a:r>
            <a:endParaRPr lang="en-US" sz="2400" dirty="0"/>
          </a:p>
        </p:txBody>
      </p:sp>
      <p:graphicFrame>
        <p:nvGraphicFramePr>
          <p:cNvPr id="207888" name="Object 16"/>
          <p:cNvGraphicFramePr>
            <a:graphicFrameLocks noChangeAspect="1"/>
          </p:cNvGraphicFramePr>
          <p:nvPr/>
        </p:nvGraphicFramePr>
        <p:xfrm>
          <a:off x="83130" y="6248400"/>
          <a:ext cx="514838" cy="381000"/>
        </p:xfrm>
        <a:graphic>
          <a:graphicData uri="http://schemas.openxmlformats.org/presentationml/2006/ole">
            <mc:AlternateContent xmlns:mc="http://schemas.openxmlformats.org/markup-compatibility/2006">
              <mc:Choice xmlns:v="urn:schemas-microsoft-com:vml" Requires="v">
                <p:oleObj spid="_x0000_s208053" name="Equation" r:id="rId8" imgW="126780" imgH="164814" progId="Equation.3">
                  <p:embed/>
                </p:oleObj>
              </mc:Choice>
              <mc:Fallback>
                <p:oleObj name="Equation" r:id="rId8" imgW="126780" imgH="164814" progId="Equation.3">
                  <p:embed/>
                  <p:pic>
                    <p:nvPicPr>
                      <p:cNvPr id="0" name="Picture 1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30" y="6248400"/>
                        <a:ext cx="514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49</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381000" y="381000"/>
            <a:ext cx="4572000" cy="3965510"/>
            <a:chOff x="381000" y="609600"/>
            <a:chExt cx="4572000" cy="3965510"/>
          </a:xfrm>
        </p:grpSpPr>
        <p:pic>
          <p:nvPicPr>
            <p:cNvPr id="145418" name="Picture 10"/>
            <p:cNvPicPr>
              <a:picLocks noChangeAspect="1" noChangeArrowheads="1"/>
            </p:cNvPicPr>
            <p:nvPr/>
          </p:nvPicPr>
          <p:blipFill>
            <a:blip r:embed="rId2" cstate="print"/>
            <a:srcRect/>
            <a:stretch>
              <a:fillRect/>
            </a:stretch>
          </p:blipFill>
          <p:spPr bwMode="auto">
            <a:xfrm>
              <a:off x="381000" y="609600"/>
              <a:ext cx="4572000" cy="3965510"/>
            </a:xfrm>
            <a:prstGeom prst="rect">
              <a:avLst/>
            </a:prstGeom>
            <a:noFill/>
            <a:ln w="9525">
              <a:noFill/>
              <a:miter lim="800000"/>
              <a:headEnd/>
              <a:tailEnd/>
            </a:ln>
          </p:spPr>
        </p:pic>
        <p:sp>
          <p:nvSpPr>
            <p:cNvPr id="22" name="Rectangle 21"/>
            <p:cNvSpPr/>
            <p:nvPr/>
          </p:nvSpPr>
          <p:spPr>
            <a:xfrm>
              <a:off x="609600" y="914400"/>
              <a:ext cx="3454792" cy="307777"/>
            </a:xfrm>
            <a:prstGeom prst="rect">
              <a:avLst/>
            </a:prstGeom>
          </p:spPr>
          <p:txBody>
            <a:bodyPr wrap="none">
              <a:spAutoFit/>
            </a:bodyPr>
            <a:lstStyle/>
            <a:p>
              <a:r>
                <a:rPr lang="vi-VN" sz="1400" dirty="0" smtClean="0"/>
                <a:t>Dòng chảy ổn định theo một đường dòng</a:t>
              </a:r>
              <a:endParaRPr lang="en-US" sz="1400" dirty="0"/>
            </a:p>
          </p:txBody>
        </p:sp>
        <p:sp>
          <p:nvSpPr>
            <p:cNvPr id="23" name="Rectangle 22"/>
            <p:cNvSpPr/>
            <p:nvPr/>
          </p:nvSpPr>
          <p:spPr>
            <a:xfrm>
              <a:off x="533400" y="1752600"/>
              <a:ext cx="989373" cy="307777"/>
            </a:xfrm>
            <a:prstGeom prst="rect">
              <a:avLst/>
            </a:prstGeom>
          </p:spPr>
          <p:txBody>
            <a:bodyPr wrap="none">
              <a:spAutoFit/>
            </a:bodyPr>
            <a:lstStyle/>
            <a:p>
              <a:r>
                <a:rPr lang="vi-VN" sz="1400" dirty="0" smtClean="0"/>
                <a:t>Tổng quát</a:t>
              </a:r>
              <a:endParaRPr lang="en-US" sz="1400" dirty="0"/>
            </a:p>
          </p:txBody>
        </p:sp>
        <p:sp>
          <p:nvSpPr>
            <p:cNvPr id="24" name="Rectangle 23"/>
            <p:cNvSpPr/>
            <p:nvPr/>
          </p:nvSpPr>
          <p:spPr>
            <a:xfrm>
              <a:off x="685800" y="2590800"/>
              <a:ext cx="1676400" cy="338554"/>
            </a:xfrm>
            <a:prstGeom prst="rect">
              <a:avLst/>
            </a:prstGeom>
          </p:spPr>
          <p:txBody>
            <a:bodyPr wrap="square">
              <a:spAutoFit/>
            </a:bodyPr>
            <a:lstStyle/>
            <a:p>
              <a:r>
                <a:rPr lang="vi-VN" sz="1600" dirty="0" smtClean="0"/>
                <a:t>Dòng không nén </a:t>
              </a:r>
              <a:endParaRPr lang="en-US" sz="1600" dirty="0"/>
            </a:p>
          </p:txBody>
        </p:sp>
      </p:grpSp>
      <p:sp>
        <p:nvSpPr>
          <p:cNvPr id="26" name="Rectangle 25"/>
          <p:cNvSpPr/>
          <p:nvPr/>
        </p:nvSpPr>
        <p:spPr>
          <a:xfrm>
            <a:off x="5181600" y="838200"/>
            <a:ext cx="3505200" cy="2677656"/>
          </a:xfrm>
          <a:prstGeom prst="rect">
            <a:avLst/>
          </a:prstGeom>
          <a:noFill/>
        </p:spPr>
        <p:txBody>
          <a:bodyPr wrap="square">
            <a:spAutoFit/>
          </a:bodyPr>
          <a:lstStyle/>
          <a:p>
            <a:pPr algn="just"/>
            <a:r>
              <a:rPr lang="vi-VN" sz="2400" dirty="0" smtClean="0">
                <a:solidFill>
                  <a:srgbClr val="0070C0"/>
                </a:solidFill>
              </a:rPr>
              <a:t>PT Bernoulli thu được với giả định dòng không bị nén và vì thế PT không được sử dụng cho các lưu chất chịu ảnh hưởng đáng kể của hiệu ứng nén. </a:t>
            </a:r>
            <a:endParaRPr lang="en-US" sz="2400" dirty="0">
              <a:solidFill>
                <a:srgbClr val="0070C0"/>
              </a:solidFill>
            </a:endParaRPr>
          </a:p>
        </p:txBody>
      </p:sp>
      <p:sp>
        <p:nvSpPr>
          <p:cNvPr id="19" name="Rectangle 18"/>
          <p:cNvSpPr/>
          <p:nvPr/>
        </p:nvSpPr>
        <p:spPr>
          <a:xfrm>
            <a:off x="0" y="4419600"/>
            <a:ext cx="5715000" cy="461665"/>
          </a:xfrm>
          <a:prstGeom prst="rect">
            <a:avLst/>
          </a:prstGeom>
        </p:spPr>
        <p:txBody>
          <a:bodyPr wrap="square">
            <a:spAutoFit/>
          </a:bodyPr>
          <a:lstStyle/>
          <a:p>
            <a:r>
              <a:rPr lang="vi-VN" sz="2400" b="1" dirty="0" smtClean="0">
                <a:solidFill>
                  <a:srgbClr val="009900"/>
                </a:solidFill>
              </a:rPr>
              <a:t>PT Bernoulli cho hai điểm bất kỳ</a:t>
            </a:r>
            <a:endParaRPr lang="en-US" sz="2400" b="1" dirty="0">
              <a:solidFill>
                <a:srgbClr val="009900"/>
              </a:solidFill>
            </a:endParaRPr>
          </a:p>
        </p:txBody>
      </p:sp>
      <p:sp>
        <p:nvSpPr>
          <p:cNvPr id="27" name="Rectangle 26"/>
          <p:cNvSpPr/>
          <p:nvPr/>
        </p:nvSpPr>
        <p:spPr>
          <a:xfrm>
            <a:off x="0" y="-1524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4.1 Phương trình Bernoulli - bảo toàn năng lượng</a:t>
            </a:r>
            <a:endParaRPr lang="en-US" sz="2800" b="1" dirty="0" smtClean="0">
              <a:solidFill>
                <a:srgbClr val="0000FF"/>
              </a:solidFill>
              <a:latin typeface="Arial" pitchFamily="34" charset="0"/>
              <a:cs typeface="Arial" pitchFamily="34" charset="0"/>
            </a:endParaRPr>
          </a:p>
        </p:txBody>
      </p:sp>
      <p:pic>
        <p:nvPicPr>
          <p:cNvPr id="150534" name="Picture 6"/>
          <p:cNvPicPr>
            <a:picLocks noChangeAspect="1" noChangeArrowheads="1"/>
          </p:cNvPicPr>
          <p:nvPr/>
        </p:nvPicPr>
        <p:blipFill>
          <a:blip r:embed="rId3" cstate="print"/>
          <a:srcRect/>
          <a:stretch>
            <a:fillRect/>
          </a:stretch>
        </p:blipFill>
        <p:spPr bwMode="auto">
          <a:xfrm>
            <a:off x="5181600" y="4495800"/>
            <a:ext cx="3740625" cy="1666875"/>
          </a:xfrm>
          <a:prstGeom prst="rect">
            <a:avLst/>
          </a:prstGeom>
          <a:noFill/>
          <a:ln w="9525">
            <a:noFill/>
            <a:miter lim="800000"/>
            <a:headEnd/>
            <a:tailEnd/>
          </a:ln>
        </p:spPr>
      </p:pic>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2" name="Group 1"/>
          <p:cNvGrpSpPr/>
          <p:nvPr/>
        </p:nvGrpSpPr>
        <p:grpSpPr>
          <a:xfrm>
            <a:off x="152400" y="4953000"/>
            <a:ext cx="4591565" cy="990600"/>
            <a:chOff x="152400" y="4953000"/>
            <a:chExt cx="4591565" cy="990600"/>
          </a:xfrm>
        </p:grpSpPr>
        <p:pic>
          <p:nvPicPr>
            <p:cNvPr id="150533" name="Picture 5"/>
            <p:cNvPicPr>
              <a:picLocks noChangeAspect="1" noChangeArrowheads="1"/>
            </p:cNvPicPr>
            <p:nvPr/>
          </p:nvPicPr>
          <p:blipFill>
            <a:blip r:embed="rId4" cstate="print"/>
            <a:srcRect/>
            <a:stretch>
              <a:fillRect/>
            </a:stretch>
          </p:blipFill>
          <p:spPr bwMode="auto">
            <a:xfrm>
              <a:off x="152400" y="4953000"/>
              <a:ext cx="4591565" cy="990600"/>
            </a:xfrm>
            <a:prstGeom prst="rect">
              <a:avLst/>
            </a:prstGeom>
            <a:noFill/>
            <a:ln w="9525">
              <a:noFill/>
              <a:miter lim="800000"/>
              <a:headEnd/>
              <a:tailEnd/>
            </a:ln>
          </p:spPr>
        </p:pic>
        <p:sp>
          <p:nvSpPr>
            <p:cNvPr id="14" name="Rectangle 13"/>
            <p:cNvSpPr/>
            <p:nvPr/>
          </p:nvSpPr>
          <p:spPr>
            <a:xfrm>
              <a:off x="838200" y="4953000"/>
              <a:ext cx="386115"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sp>
          <p:nvSpPr>
            <p:cNvPr id="16" name="Rectangle 15"/>
            <p:cNvSpPr/>
            <p:nvPr/>
          </p:nvSpPr>
          <p:spPr>
            <a:xfrm>
              <a:off x="3333830" y="4953000"/>
              <a:ext cx="386115"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3" cstate="print"/>
          <a:srcRect/>
          <a:stretch>
            <a:fillRect/>
          </a:stretch>
        </p:blipFill>
        <p:spPr bwMode="auto">
          <a:xfrm>
            <a:off x="5386572" y="1143000"/>
            <a:ext cx="3757429" cy="3733800"/>
          </a:xfrm>
          <a:prstGeom prst="rect">
            <a:avLst/>
          </a:prstGeom>
          <a:noFill/>
          <a:ln w="9525">
            <a:noFill/>
            <a:miter lim="800000"/>
            <a:headEnd/>
            <a:tailEnd/>
          </a:ln>
        </p:spPr>
      </p:pic>
      <p:sp>
        <p:nvSpPr>
          <p:cNvPr id="9" name="Rectangle 8"/>
          <p:cNvSpPr/>
          <p:nvPr/>
        </p:nvSpPr>
        <p:spPr>
          <a:xfrm>
            <a:off x="0" y="1600200"/>
            <a:ext cx="5410200" cy="1261884"/>
          </a:xfrm>
          <a:prstGeom prst="rect">
            <a:avLst/>
          </a:prstGeom>
        </p:spPr>
        <p:txBody>
          <a:bodyPr wrap="square">
            <a:spAutoFit/>
          </a:bodyPr>
          <a:lstStyle/>
          <a:p>
            <a:pPr algn="just"/>
            <a:r>
              <a:rPr lang="vi-VN" sz="2400" b="1" dirty="0" smtClean="0">
                <a:solidFill>
                  <a:srgbClr val="7030A0"/>
                </a:solidFill>
                <a:latin typeface="Arial" pitchFamily="34" charset="0"/>
                <a:cs typeface="Arial" pitchFamily="34" charset="0"/>
              </a:rPr>
              <a:t>Lực nhớt: </a:t>
            </a:r>
            <a:r>
              <a:rPr lang="vi-VN" sz="2400" dirty="0" smtClean="0">
                <a:latin typeface="Arial" pitchFamily="34" charset="0"/>
                <a:cs typeface="Arial" pitchFamily="34" charset="0"/>
              </a:rPr>
              <a:t>do thành phần tiếp tuyến của lực mặt tạo nên, sinh ra ứng suất cắt (</a:t>
            </a:r>
            <a:r>
              <a:rPr lang="vi-VN" sz="2400" dirty="0" smtClean="0">
                <a:solidFill>
                  <a:srgbClr val="009900"/>
                </a:solidFill>
                <a:latin typeface="Arial" pitchFamily="34" charset="0"/>
                <a:cs typeface="Arial" pitchFamily="34" charset="0"/>
              </a:rPr>
              <a:t>shear stress tensor, </a:t>
            </a:r>
            <a:r>
              <a:rPr lang="vi-VN" sz="2800" b="1" dirty="0" smtClean="0">
                <a:solidFill>
                  <a:srgbClr val="009900"/>
                </a:solidFill>
                <a:latin typeface="Arial" pitchFamily="34" charset="0"/>
                <a:cs typeface="Arial" pitchFamily="34" charset="0"/>
                <a:sym typeface="Symbol"/>
              </a:rPr>
              <a:t> </a:t>
            </a:r>
            <a:r>
              <a:rPr lang="vi-VN" sz="2400" dirty="0" smtClean="0">
                <a:latin typeface="Arial" pitchFamily="34" charset="0"/>
                <a:cs typeface="Arial" pitchFamily="34" charset="0"/>
              </a:rPr>
              <a:t>)</a:t>
            </a:r>
            <a:endParaRPr lang="en-US" sz="2400" dirty="0"/>
          </a:p>
        </p:txBody>
      </p:sp>
      <p:graphicFrame>
        <p:nvGraphicFramePr>
          <p:cNvPr id="207883" name="Object 11"/>
          <p:cNvGraphicFramePr>
            <a:graphicFrameLocks noChangeAspect="1"/>
          </p:cNvGraphicFramePr>
          <p:nvPr/>
        </p:nvGraphicFramePr>
        <p:xfrm>
          <a:off x="1752600" y="3505200"/>
          <a:ext cx="2500312" cy="609600"/>
        </p:xfrm>
        <a:graphic>
          <a:graphicData uri="http://schemas.openxmlformats.org/presentationml/2006/ole">
            <mc:AlternateContent xmlns:mc="http://schemas.openxmlformats.org/markup-compatibility/2006">
              <mc:Choice xmlns:v="urn:schemas-microsoft-com:vml" Requires="v">
                <p:oleObj spid="_x0000_s289905" name="Equation" r:id="rId4" imgW="1040948" imgH="253890" progId="Equation.3">
                  <p:embed/>
                </p:oleObj>
              </mc:Choice>
              <mc:Fallback>
                <p:oleObj name="Equation" r:id="rId4" imgW="1040948" imgH="253890" progId="Equation.3">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505200"/>
                        <a:ext cx="25003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5" name="Object 13"/>
          <p:cNvGraphicFramePr>
            <a:graphicFrameLocks noChangeAspect="1"/>
          </p:cNvGraphicFramePr>
          <p:nvPr/>
        </p:nvGraphicFramePr>
        <p:xfrm>
          <a:off x="1722438" y="5029200"/>
          <a:ext cx="3059112" cy="914400"/>
        </p:xfrm>
        <a:graphic>
          <a:graphicData uri="http://schemas.openxmlformats.org/presentationml/2006/ole">
            <mc:AlternateContent xmlns:mc="http://schemas.openxmlformats.org/markup-compatibility/2006">
              <mc:Choice xmlns:v="urn:schemas-microsoft-com:vml" Requires="v">
                <p:oleObj spid="_x0000_s289906" name="Equation" r:id="rId6" imgW="1269449" imgH="380835" progId="Equation.3">
                  <p:embed/>
                </p:oleObj>
              </mc:Choice>
              <mc:Fallback>
                <p:oleObj name="Equation" r:id="rId6" imgW="1269449" imgH="380835" progId="Equation.3">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438" y="5029200"/>
                        <a:ext cx="30591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0" y="838200"/>
            <a:ext cx="7467600" cy="461665"/>
          </a:xfrm>
          <a:prstGeom prst="rect">
            <a:avLst/>
          </a:prstGeom>
        </p:spPr>
        <p:txBody>
          <a:bodyPr wrap="square">
            <a:spAutoFit/>
          </a:bodyPr>
          <a:lstStyle/>
          <a:p>
            <a:pPr algn="just"/>
            <a:r>
              <a:rPr lang="vi-VN" sz="2400" dirty="0" smtClean="0">
                <a:solidFill>
                  <a:srgbClr val="FF6600"/>
                </a:solidFill>
                <a:sym typeface="Wingdings"/>
              </a:rPr>
              <a:t>Phân tích tổng lực tác dụng lên phân tố lưu chất</a:t>
            </a:r>
            <a:endParaRPr lang="en-US" sz="2400" dirty="0"/>
          </a:p>
        </p:txBody>
      </p:sp>
      <p:sp>
        <p:nvSpPr>
          <p:cNvPr id="15" name="Rectangle 14"/>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16" name="Rectangle 15"/>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sp>
        <p:nvSpPr>
          <p:cNvPr id="18" name="Rectangle 17"/>
          <p:cNvSpPr/>
          <p:nvPr/>
        </p:nvSpPr>
        <p:spPr>
          <a:xfrm>
            <a:off x="0" y="2743200"/>
            <a:ext cx="5410200" cy="830997"/>
          </a:xfrm>
          <a:prstGeom prst="rect">
            <a:avLst/>
          </a:prstGeom>
        </p:spPr>
        <p:txBody>
          <a:bodyPr wrap="square">
            <a:spAutoFit/>
          </a:bodyPr>
          <a:lstStyle/>
          <a:p>
            <a:pPr algn="just"/>
            <a:r>
              <a:rPr lang="vi-VN" sz="2400" dirty="0" smtClean="0">
                <a:latin typeface="Arial" pitchFamily="34" charset="0"/>
                <a:cs typeface="Arial" pitchFamily="34" charset="0"/>
              </a:rPr>
              <a:t>Lực nhớt tác dụng lên một phân tố </a:t>
            </a:r>
            <a:br>
              <a:rPr lang="vi-VN" sz="2400" dirty="0" smtClean="0">
                <a:latin typeface="Arial" pitchFamily="34" charset="0"/>
                <a:cs typeface="Arial" pitchFamily="34" charset="0"/>
              </a:rPr>
            </a:br>
            <a:r>
              <a:rPr lang="vi-VN" sz="2400" dirty="0" smtClean="0">
                <a:latin typeface="Arial" pitchFamily="34" charset="0"/>
                <a:cs typeface="Arial" pitchFamily="34" charset="0"/>
              </a:rPr>
              <a:t>bề mặt</a:t>
            </a:r>
            <a:endParaRPr lang="en-US" sz="2400" dirty="0"/>
          </a:p>
        </p:txBody>
      </p:sp>
      <p:sp>
        <p:nvSpPr>
          <p:cNvPr id="19" name="Rectangle 18"/>
          <p:cNvSpPr/>
          <p:nvPr/>
        </p:nvSpPr>
        <p:spPr>
          <a:xfrm>
            <a:off x="0" y="4191000"/>
            <a:ext cx="5486400" cy="830997"/>
          </a:xfrm>
          <a:prstGeom prst="rect">
            <a:avLst/>
          </a:prstGeom>
        </p:spPr>
        <p:txBody>
          <a:bodyPr wrap="square">
            <a:spAutoFit/>
          </a:bodyPr>
          <a:lstStyle/>
          <a:p>
            <a:pPr algn="just"/>
            <a:r>
              <a:rPr lang="vi-VN" sz="2400" dirty="0" smtClean="0">
                <a:latin typeface="Arial" pitchFamily="34" charset="0"/>
                <a:cs typeface="Arial" pitchFamily="34" charset="0"/>
              </a:rPr>
              <a:t>Tổng lực nhớt tác dụng lên bề mặt</a:t>
            </a:r>
            <a:br>
              <a:rPr lang="vi-VN" sz="2400" dirty="0" smtClean="0">
                <a:latin typeface="Arial" pitchFamily="34" charset="0"/>
                <a:cs typeface="Arial" pitchFamily="34" charset="0"/>
              </a:rPr>
            </a:br>
            <a:r>
              <a:rPr lang="vi-VN" sz="2400" dirty="0" smtClean="0">
                <a:latin typeface="Arial" pitchFamily="34" charset="0"/>
                <a:cs typeface="Arial" pitchFamily="34" charset="0"/>
              </a:rPr>
              <a:t> kiểm soát</a:t>
            </a:r>
            <a:endParaRPr lang="en-US" sz="2400" dirty="0"/>
          </a:p>
        </p:txBody>
      </p:sp>
      <p:sp>
        <p:nvSpPr>
          <p:cNvPr id="20" name="Rectangle 19"/>
          <p:cNvSpPr/>
          <p:nvPr/>
        </p:nvSpPr>
        <p:spPr>
          <a:xfrm>
            <a:off x="0" y="1226125"/>
            <a:ext cx="5368777" cy="461665"/>
          </a:xfrm>
          <a:prstGeom prst="rect">
            <a:avLst/>
          </a:prstGeom>
        </p:spPr>
        <p:txBody>
          <a:bodyPr wrap="none">
            <a:spAutoFit/>
          </a:bodyPr>
          <a:lstStyle/>
          <a:p>
            <a:pPr algn="just"/>
            <a:r>
              <a:rPr lang="vi-VN" sz="2400" b="1" dirty="0" smtClean="0">
                <a:solidFill>
                  <a:srgbClr val="009900"/>
                </a:solidFill>
                <a:latin typeface="Arial" pitchFamily="34" charset="0"/>
                <a:cs typeface="Arial" pitchFamily="34" charset="0"/>
              </a:rPr>
              <a:t>Lực mặt = = Lực áp suất + lực nhớt</a:t>
            </a:r>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50</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03" name="Picture 7"/>
          <p:cNvPicPr>
            <a:picLocks noChangeAspect="1" noChangeArrowheads="1"/>
          </p:cNvPicPr>
          <p:nvPr/>
        </p:nvPicPr>
        <p:blipFill>
          <a:blip r:embed="rId3" cstate="print"/>
          <a:srcRect r="47720"/>
          <a:stretch>
            <a:fillRect/>
          </a:stretch>
        </p:blipFill>
        <p:spPr bwMode="auto">
          <a:xfrm>
            <a:off x="0" y="3124200"/>
            <a:ext cx="4191000" cy="1143000"/>
          </a:xfrm>
          <a:prstGeom prst="rect">
            <a:avLst/>
          </a:prstGeom>
          <a:noFill/>
          <a:ln w="9525">
            <a:noFill/>
            <a:miter lim="800000"/>
            <a:headEnd/>
            <a:tailEnd/>
          </a:ln>
        </p:spPr>
      </p:pic>
      <p:sp>
        <p:nvSpPr>
          <p:cNvPr id="14" name="Rectangle 13"/>
          <p:cNvSpPr/>
          <p:nvPr/>
        </p:nvSpPr>
        <p:spPr>
          <a:xfrm>
            <a:off x="0" y="2667000"/>
            <a:ext cx="8686800" cy="461665"/>
          </a:xfrm>
          <a:prstGeom prst="rect">
            <a:avLst/>
          </a:prstGeom>
        </p:spPr>
        <p:txBody>
          <a:bodyPr wrap="square">
            <a:spAutoFit/>
          </a:bodyPr>
          <a:lstStyle/>
          <a:p>
            <a:pPr algn="just"/>
            <a:r>
              <a:rPr lang="vi-VN" sz="2400" dirty="0" smtClean="0">
                <a:solidFill>
                  <a:srgbClr val="0070C0"/>
                </a:solidFill>
                <a:sym typeface="Wingdings"/>
              </a:rPr>
              <a:t>Tổng ngoại lực tác dụng lên thể tích kiểm soát v có bề mặt s</a:t>
            </a:r>
            <a:endParaRPr lang="en-US" sz="2400" dirty="0">
              <a:solidFill>
                <a:srgbClr val="0070C0"/>
              </a:solidFill>
            </a:endParaRPr>
          </a:p>
        </p:txBody>
      </p:sp>
      <p:sp>
        <p:nvSpPr>
          <p:cNvPr id="17" name="Rectangle 16"/>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18" name="Rectangle 17"/>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graphicFrame>
        <p:nvGraphicFramePr>
          <p:cNvPr id="2" name="Object 7"/>
          <p:cNvGraphicFramePr>
            <a:graphicFrameLocks noChangeAspect="1"/>
          </p:cNvGraphicFramePr>
          <p:nvPr>
            <p:extLst>
              <p:ext uri="{D42A27DB-BD31-4B8C-83A1-F6EECF244321}">
                <p14:modId xmlns:p14="http://schemas.microsoft.com/office/powerpoint/2010/main" val="959639725"/>
              </p:ext>
            </p:extLst>
          </p:nvPr>
        </p:nvGraphicFramePr>
        <p:xfrm>
          <a:off x="4316413" y="3249613"/>
          <a:ext cx="4491037" cy="914400"/>
        </p:xfrm>
        <a:graphic>
          <a:graphicData uri="http://schemas.openxmlformats.org/presentationml/2006/ole">
            <mc:AlternateContent xmlns:mc="http://schemas.openxmlformats.org/markup-compatibility/2006">
              <mc:Choice xmlns:v="urn:schemas-microsoft-com:vml" Requires="v">
                <p:oleObj spid="_x0000_s209069" name="Equation" r:id="rId4" imgW="1866900" imgH="381000" progId="Equation.3">
                  <p:embed/>
                </p:oleObj>
              </mc:Choice>
              <mc:Fallback>
                <p:oleObj name="Equation" r:id="rId4" imgW="1866900" imgH="38100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6413" y="3249613"/>
                        <a:ext cx="44910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0" y="838200"/>
            <a:ext cx="7467600" cy="461665"/>
          </a:xfrm>
          <a:prstGeom prst="rect">
            <a:avLst/>
          </a:prstGeom>
        </p:spPr>
        <p:txBody>
          <a:bodyPr wrap="square">
            <a:spAutoFit/>
          </a:bodyPr>
          <a:lstStyle/>
          <a:p>
            <a:pPr algn="just"/>
            <a:r>
              <a:rPr lang="vi-VN" sz="2400" dirty="0" smtClean="0">
                <a:solidFill>
                  <a:srgbClr val="FF6600"/>
                </a:solidFill>
                <a:sym typeface="Wingdings"/>
              </a:rPr>
              <a:t>Phân tích tổng lực tác dụng lên phân tố lưu chất</a:t>
            </a:r>
            <a:endParaRPr lang="en-US" sz="2400" dirty="0"/>
          </a:p>
        </p:txBody>
      </p:sp>
      <p:sp>
        <p:nvSpPr>
          <p:cNvPr id="20" name="Rectangle 19"/>
          <p:cNvSpPr/>
          <p:nvPr/>
        </p:nvSpPr>
        <p:spPr>
          <a:xfrm>
            <a:off x="0" y="1295400"/>
            <a:ext cx="6191118" cy="461665"/>
          </a:xfrm>
          <a:prstGeom prst="rect">
            <a:avLst/>
          </a:prstGeom>
        </p:spPr>
        <p:txBody>
          <a:bodyPr wrap="none">
            <a:spAutoFit/>
          </a:bodyPr>
          <a:lstStyle/>
          <a:p>
            <a:pPr algn="just"/>
            <a:r>
              <a:rPr lang="vi-VN" sz="2400" dirty="0" smtClean="0">
                <a:latin typeface="Arial" pitchFamily="34" charset="0"/>
                <a:cs typeface="Arial" pitchFamily="34" charset="0"/>
              </a:rPr>
              <a:t>Tổng lực mặt tác dụng lên bề mặt kiểm soát</a:t>
            </a:r>
          </a:p>
        </p:txBody>
      </p:sp>
      <p:graphicFrame>
        <p:nvGraphicFramePr>
          <p:cNvPr id="208905" name="Object 9"/>
          <p:cNvGraphicFramePr>
            <a:graphicFrameLocks noChangeAspect="1"/>
          </p:cNvGraphicFramePr>
          <p:nvPr>
            <p:extLst>
              <p:ext uri="{D42A27DB-BD31-4B8C-83A1-F6EECF244321}">
                <p14:modId xmlns:p14="http://schemas.microsoft.com/office/powerpoint/2010/main" val="694906004"/>
              </p:ext>
            </p:extLst>
          </p:nvPr>
        </p:nvGraphicFramePr>
        <p:xfrm>
          <a:off x="273050" y="1752600"/>
          <a:ext cx="7299325" cy="914400"/>
        </p:xfrm>
        <a:graphic>
          <a:graphicData uri="http://schemas.openxmlformats.org/presentationml/2006/ole">
            <mc:AlternateContent xmlns:mc="http://schemas.openxmlformats.org/markup-compatibility/2006">
              <mc:Choice xmlns:v="urn:schemas-microsoft-com:vml" Requires="v">
                <p:oleObj spid="_x0000_s209070" name="Equation" r:id="rId6" imgW="3035300" imgH="381000" progId="Equation.3">
                  <p:embed/>
                </p:oleObj>
              </mc:Choice>
              <mc:Fallback>
                <p:oleObj name="Equation" r:id="rId6" imgW="3035300" imgH="381000" progId="Equation.3">
                  <p:embed/>
                  <p:pic>
                    <p:nvPicPr>
                      <p:cNvPr id="0"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050" y="1752600"/>
                        <a:ext cx="72993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76200" y="4114800"/>
            <a:ext cx="7696200" cy="461665"/>
          </a:xfrm>
          <a:prstGeom prst="rect">
            <a:avLst/>
          </a:prstGeom>
        </p:spPr>
        <p:txBody>
          <a:bodyPr wrap="square">
            <a:spAutoFit/>
          </a:bodyPr>
          <a:lstStyle/>
          <a:p>
            <a:r>
              <a:rPr lang="vi-VN" sz="2400" dirty="0" smtClean="0">
                <a:solidFill>
                  <a:srgbClr val="FF0000"/>
                </a:solidFill>
                <a:latin typeface="Arial" pitchFamily="34" charset="0"/>
                <a:cs typeface="Arial" pitchFamily="34" charset="0"/>
                <a:sym typeface="Symbol"/>
              </a:rPr>
              <a:t>Dạng tích phân của PTBT động lượng được viết lại</a:t>
            </a:r>
            <a:endParaRPr lang="en-US" sz="2400" dirty="0">
              <a:solidFill>
                <a:srgbClr val="FF0000"/>
              </a:solidFill>
            </a:endParaRPr>
          </a:p>
        </p:txBody>
      </p:sp>
      <p:graphicFrame>
        <p:nvGraphicFramePr>
          <p:cNvPr id="208906" name="Object 10"/>
          <p:cNvGraphicFramePr>
            <a:graphicFrameLocks noChangeAspect="1"/>
          </p:cNvGraphicFramePr>
          <p:nvPr>
            <p:extLst>
              <p:ext uri="{D42A27DB-BD31-4B8C-83A1-F6EECF244321}">
                <p14:modId xmlns:p14="http://schemas.microsoft.com/office/powerpoint/2010/main" val="674217066"/>
              </p:ext>
            </p:extLst>
          </p:nvPr>
        </p:nvGraphicFramePr>
        <p:xfrm>
          <a:off x="400050" y="4572000"/>
          <a:ext cx="8285163" cy="1036638"/>
        </p:xfrm>
        <a:graphic>
          <a:graphicData uri="http://schemas.openxmlformats.org/presentationml/2006/ole">
            <mc:AlternateContent xmlns:mc="http://schemas.openxmlformats.org/markup-compatibility/2006">
              <mc:Choice xmlns:v="urn:schemas-microsoft-com:vml" Requires="v">
                <p:oleObj spid="_x0000_s209071" name="Equation" r:id="rId8" imgW="3543300" imgH="444500" progId="Equation.3">
                  <p:embed/>
                </p:oleObj>
              </mc:Choice>
              <mc:Fallback>
                <p:oleObj name="Equation" r:id="rId8" imgW="3543300" imgH="444500" progId="Equation.3">
                  <p:embed/>
                  <p:pic>
                    <p:nvPicPr>
                      <p:cNvPr id="0" name="Picture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0" y="4572000"/>
                        <a:ext cx="8285163"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a:xfrm>
            <a:off x="1600200" y="5867400"/>
            <a:ext cx="6858000" cy="830997"/>
          </a:xfrm>
          <a:prstGeom prst="rect">
            <a:avLst/>
          </a:prstGeom>
          <a:solidFill>
            <a:srgbClr val="66FFFF"/>
          </a:solidFill>
        </p:spPr>
        <p:txBody>
          <a:bodyPr wrap="square">
            <a:spAutoFit/>
          </a:bodyPr>
          <a:lstStyle/>
          <a:p>
            <a:pPr algn="ctr"/>
            <a:r>
              <a:rPr lang="vi-VN" sz="2400" b="1" dirty="0" smtClean="0">
                <a:solidFill>
                  <a:srgbClr val="FF0000"/>
                </a:solidFill>
                <a:latin typeface="Arial" pitchFamily="34" charset="0"/>
                <a:cs typeface="Arial" pitchFamily="34" charset="0"/>
                <a:sym typeface="Symbol"/>
              </a:rPr>
              <a:t>PT Navier-Stokes tổng quát ở dạng tích phân</a:t>
            </a:r>
          </a:p>
          <a:p>
            <a:pPr algn="r"/>
            <a:r>
              <a:rPr lang="vi-VN" sz="2400" b="1" dirty="0" smtClean="0">
                <a:solidFill>
                  <a:srgbClr val="FF0000"/>
                </a:solidFill>
                <a:latin typeface="Arial" pitchFamily="34" charset="0"/>
                <a:cs typeface="Arial" pitchFamily="34" charset="0"/>
                <a:sym typeface="Symbol"/>
              </a:rPr>
              <a:t>(integral form) </a:t>
            </a:r>
            <a:endParaRPr lang="en-US" sz="2400" b="1" dirty="0">
              <a:solidFill>
                <a:srgbClr val="FF0000"/>
              </a:solidFill>
            </a:endParaRPr>
          </a:p>
        </p:txBody>
      </p:sp>
      <p:sp>
        <p:nvSpPr>
          <p:cNvPr id="26" name="Freeform 25"/>
          <p:cNvSpPr/>
          <p:nvPr/>
        </p:nvSpPr>
        <p:spPr>
          <a:xfrm>
            <a:off x="394855" y="5569527"/>
            <a:ext cx="1129145" cy="501073"/>
          </a:xfrm>
          <a:custGeom>
            <a:avLst/>
            <a:gdLst>
              <a:gd name="connsiteX0" fmla="*/ 187036 w 1129145"/>
              <a:gd name="connsiteY0" fmla="*/ 0 h 501073"/>
              <a:gd name="connsiteX1" fmla="*/ 62345 w 1129145"/>
              <a:gd name="connsiteY1" fmla="*/ 471055 h 501073"/>
              <a:gd name="connsiteX2" fmla="*/ 561109 w 1129145"/>
              <a:gd name="connsiteY2" fmla="*/ 180109 h 501073"/>
              <a:gd name="connsiteX3" fmla="*/ 1129145 w 1129145"/>
              <a:gd name="connsiteY3" fmla="*/ 415637 h 501073"/>
            </a:gdLst>
            <a:ahLst/>
            <a:cxnLst>
              <a:cxn ang="0">
                <a:pos x="connsiteX0" y="connsiteY0"/>
              </a:cxn>
              <a:cxn ang="0">
                <a:pos x="connsiteX1" y="connsiteY1"/>
              </a:cxn>
              <a:cxn ang="0">
                <a:pos x="connsiteX2" y="connsiteY2"/>
              </a:cxn>
              <a:cxn ang="0">
                <a:pos x="connsiteX3" y="connsiteY3"/>
              </a:cxn>
            </a:cxnLst>
            <a:rect l="l" t="t" r="r" b="b"/>
            <a:pathLst>
              <a:path w="1129145" h="501073">
                <a:moveTo>
                  <a:pt x="187036" y="0"/>
                </a:moveTo>
                <a:cubicBezTo>
                  <a:pt x="93518" y="220518"/>
                  <a:pt x="0" y="441037"/>
                  <a:pt x="62345" y="471055"/>
                </a:cubicBezTo>
                <a:cubicBezTo>
                  <a:pt x="124691" y="501073"/>
                  <a:pt x="383309" y="189345"/>
                  <a:pt x="561109" y="180109"/>
                </a:cubicBezTo>
                <a:cubicBezTo>
                  <a:pt x="738909" y="170873"/>
                  <a:pt x="934027" y="293255"/>
                  <a:pt x="1129145" y="415637"/>
                </a:cubicBezTo>
              </a:path>
            </a:pathLst>
          </a:custGeom>
          <a:ln w="127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51</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37" name="Rectangle 36"/>
          <p:cNvSpPr/>
          <p:nvPr/>
        </p:nvSpPr>
        <p:spPr>
          <a:xfrm>
            <a:off x="0" y="4527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sp>
        <p:nvSpPr>
          <p:cNvPr id="38" name="Rectangle 37"/>
          <p:cNvSpPr/>
          <p:nvPr/>
        </p:nvSpPr>
        <p:spPr>
          <a:xfrm>
            <a:off x="152400" y="914400"/>
            <a:ext cx="8991600" cy="1938992"/>
          </a:xfrm>
          <a:prstGeom prst="rect">
            <a:avLst/>
          </a:prstGeom>
        </p:spPr>
        <p:txBody>
          <a:bodyPr wrap="square">
            <a:spAutoFit/>
          </a:bodyPr>
          <a:lstStyle/>
          <a:p>
            <a:pPr algn="just"/>
            <a:r>
              <a:rPr lang="vi-VN" sz="2400" dirty="0" smtClean="0">
                <a:latin typeface="Arial" pitchFamily="34" charset="0"/>
                <a:cs typeface="Arial" pitchFamily="34" charset="0"/>
                <a:sym typeface="Symbol"/>
              </a:rPr>
              <a:t>Áp dụng lý thuyết phân kỳ (divergence theorem):</a:t>
            </a:r>
          </a:p>
          <a:p>
            <a:pPr algn="just"/>
            <a:endParaRPr lang="vi-VN" sz="2400" dirty="0" smtClean="0">
              <a:latin typeface="Arial" pitchFamily="34" charset="0"/>
              <a:cs typeface="Arial" pitchFamily="34" charset="0"/>
              <a:sym typeface="Symbol"/>
            </a:endParaRPr>
          </a:p>
          <a:p>
            <a:pPr algn="just"/>
            <a:r>
              <a:rPr lang="vi-VN" sz="2400" dirty="0" smtClean="0">
                <a:latin typeface="Arial" pitchFamily="34" charset="0"/>
                <a:cs typeface="Arial" pitchFamily="34" charset="0"/>
                <a:sym typeface="Symbol"/>
              </a:rPr>
              <a:t> </a:t>
            </a:r>
          </a:p>
          <a:p>
            <a:pPr algn="just"/>
            <a:endParaRPr lang="vi-VN" sz="2400" dirty="0" smtClean="0">
              <a:latin typeface="Arial" pitchFamily="34" charset="0"/>
              <a:cs typeface="Arial" pitchFamily="34" charset="0"/>
              <a:sym typeface="Symbol"/>
            </a:endParaRPr>
          </a:p>
          <a:p>
            <a:pPr algn="just"/>
            <a:r>
              <a:rPr lang="vi-VN" sz="2400" dirty="0" smtClean="0">
                <a:latin typeface="Arial" pitchFamily="34" charset="0"/>
                <a:cs typeface="Arial" pitchFamily="34" charset="0"/>
                <a:sym typeface="Symbol"/>
              </a:rPr>
              <a:t>với các tích phân mặt của PT Navier-Stokes</a:t>
            </a:r>
            <a:endParaRPr lang="en-US" sz="2400" dirty="0"/>
          </a:p>
        </p:txBody>
      </p:sp>
      <p:graphicFrame>
        <p:nvGraphicFramePr>
          <p:cNvPr id="211971" name="Object 3"/>
          <p:cNvGraphicFramePr>
            <a:graphicFrameLocks noChangeAspect="1"/>
          </p:cNvGraphicFramePr>
          <p:nvPr>
            <p:extLst>
              <p:ext uri="{D42A27DB-BD31-4B8C-83A1-F6EECF244321}">
                <p14:modId xmlns:p14="http://schemas.microsoft.com/office/powerpoint/2010/main" val="852339399"/>
              </p:ext>
            </p:extLst>
          </p:nvPr>
        </p:nvGraphicFramePr>
        <p:xfrm>
          <a:off x="474663" y="2778125"/>
          <a:ext cx="8153400" cy="955675"/>
        </p:xfrm>
        <a:graphic>
          <a:graphicData uri="http://schemas.openxmlformats.org/presentationml/2006/ole">
            <mc:AlternateContent xmlns:mc="http://schemas.openxmlformats.org/markup-compatibility/2006">
              <mc:Choice xmlns:v="urn:schemas-microsoft-com:vml" Requires="v">
                <p:oleObj spid="_x0000_s212136" name="Equation" r:id="rId3" imgW="3784600" imgH="444500" progId="Equation.3">
                  <p:embed/>
                </p:oleObj>
              </mc:Choice>
              <mc:Fallback>
                <p:oleObj name="Equation" r:id="rId3" imgW="3784600" imgH="444500" progId="Equation.3">
                  <p:embed/>
                  <p:pic>
                    <p:nvPicPr>
                      <p:cNvPr id="0"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2778125"/>
                        <a:ext cx="8153400"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72" name="Object 4"/>
          <p:cNvGraphicFramePr>
            <a:graphicFrameLocks noChangeAspect="1"/>
          </p:cNvGraphicFramePr>
          <p:nvPr>
            <p:extLst>
              <p:ext uri="{D42A27DB-BD31-4B8C-83A1-F6EECF244321}">
                <p14:modId xmlns:p14="http://schemas.microsoft.com/office/powerpoint/2010/main" val="3491446499"/>
              </p:ext>
            </p:extLst>
          </p:nvPr>
        </p:nvGraphicFramePr>
        <p:xfrm>
          <a:off x="1700282" y="3764340"/>
          <a:ext cx="5462518" cy="1011237"/>
        </p:xfrm>
        <a:graphic>
          <a:graphicData uri="http://schemas.openxmlformats.org/presentationml/2006/ole">
            <mc:AlternateContent xmlns:mc="http://schemas.openxmlformats.org/markup-compatibility/2006">
              <mc:Choice xmlns:v="urn:schemas-microsoft-com:vml" Requires="v">
                <p:oleObj spid="_x0000_s212137" name="Equation" r:id="rId5" imgW="2120900" imgH="393700" progId="Equation.3">
                  <p:embed/>
                </p:oleObj>
              </mc:Choice>
              <mc:Fallback>
                <p:oleObj name="Equation" r:id="rId5" imgW="2120900" imgH="393700" progId="Equation.3">
                  <p:embed/>
                  <p:pic>
                    <p:nvPicPr>
                      <p:cNvPr id="0" name="Picture 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282" y="3764340"/>
                        <a:ext cx="5462518" cy="1011237"/>
                      </a:xfrm>
                      <a:prstGeom prst="rect">
                        <a:avLst/>
                      </a:prstGeom>
                      <a:solidFill>
                        <a:srgbClr val="00FFFF"/>
                      </a:solidFill>
                    </p:spPr>
                  </p:pic>
                </p:oleObj>
              </mc:Fallback>
            </mc:AlternateContent>
          </a:graphicData>
        </a:graphic>
      </p:graphicFrame>
      <p:sp>
        <p:nvSpPr>
          <p:cNvPr id="39" name="Rectangle 38"/>
          <p:cNvSpPr/>
          <p:nvPr/>
        </p:nvSpPr>
        <p:spPr>
          <a:xfrm>
            <a:off x="914400" y="4831140"/>
            <a:ext cx="7772400" cy="1938992"/>
          </a:xfrm>
          <a:prstGeom prst="rect">
            <a:avLst/>
          </a:prstGeom>
          <a:solidFill>
            <a:schemeClr val="bg1"/>
          </a:solidFill>
        </p:spPr>
        <p:txBody>
          <a:bodyPr wrap="square">
            <a:spAutoFit/>
          </a:bodyPr>
          <a:lstStyle/>
          <a:p>
            <a:pPr algn="just"/>
            <a:r>
              <a:rPr lang="vi-VN" sz="2400" b="1" dirty="0" smtClean="0">
                <a:solidFill>
                  <a:srgbClr val="FF0000"/>
                </a:solidFill>
                <a:latin typeface="Arial" pitchFamily="34" charset="0"/>
                <a:cs typeface="Arial" pitchFamily="34" charset="0"/>
                <a:sym typeface="Symbol"/>
              </a:rPr>
              <a:t>Dạng vi phân (differential form) tổng quát của PT Navier-Stokes đối với lưu chất phi Newton với dòng chảy nén được, có tính nhớt và không ổn định (non-Newtonian fluid and compressible, viscous and unsteady flow)</a:t>
            </a:r>
            <a:endParaRPr lang="en-US" sz="2400" b="1" dirty="0">
              <a:solidFill>
                <a:srgbClr val="FF0000"/>
              </a:solidFill>
            </a:endParaRPr>
          </a:p>
        </p:txBody>
      </p:sp>
      <p:sp>
        <p:nvSpPr>
          <p:cNvPr id="10" name="Freeform 9"/>
          <p:cNvSpPr/>
          <p:nvPr/>
        </p:nvSpPr>
        <p:spPr>
          <a:xfrm>
            <a:off x="1" y="4297740"/>
            <a:ext cx="1600200" cy="775854"/>
          </a:xfrm>
          <a:custGeom>
            <a:avLst/>
            <a:gdLst>
              <a:gd name="connsiteX0" fmla="*/ 1279235 w 1279235"/>
              <a:gd name="connsiteY0" fmla="*/ 0 h 775854"/>
              <a:gd name="connsiteX1" fmla="*/ 87745 w 1279235"/>
              <a:gd name="connsiteY1" fmla="*/ 651163 h 775854"/>
              <a:gd name="connsiteX2" fmla="*/ 752763 w 1279235"/>
              <a:gd name="connsiteY2" fmla="*/ 748145 h 775854"/>
            </a:gdLst>
            <a:ahLst/>
            <a:cxnLst>
              <a:cxn ang="0">
                <a:pos x="connsiteX0" y="connsiteY0"/>
              </a:cxn>
              <a:cxn ang="0">
                <a:pos x="connsiteX1" y="connsiteY1"/>
              </a:cxn>
              <a:cxn ang="0">
                <a:pos x="connsiteX2" y="connsiteY2"/>
              </a:cxn>
            </a:cxnLst>
            <a:rect l="l" t="t" r="r" b="b"/>
            <a:pathLst>
              <a:path w="1279235" h="775854">
                <a:moveTo>
                  <a:pt x="1279235" y="0"/>
                </a:moveTo>
                <a:cubicBezTo>
                  <a:pt x="727362" y="263236"/>
                  <a:pt x="175490" y="526472"/>
                  <a:pt x="87745" y="651163"/>
                </a:cubicBezTo>
                <a:cubicBezTo>
                  <a:pt x="0" y="775854"/>
                  <a:pt x="376381" y="761999"/>
                  <a:pt x="752763" y="74814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11973" name="Object 5"/>
          <p:cNvGraphicFramePr>
            <a:graphicFrameLocks noChangeAspect="1"/>
          </p:cNvGraphicFramePr>
          <p:nvPr>
            <p:extLst>
              <p:ext uri="{D42A27DB-BD31-4B8C-83A1-F6EECF244321}">
                <p14:modId xmlns:p14="http://schemas.microsoft.com/office/powerpoint/2010/main" val="2303175906"/>
              </p:ext>
            </p:extLst>
          </p:nvPr>
        </p:nvGraphicFramePr>
        <p:xfrm>
          <a:off x="1295400" y="1447800"/>
          <a:ext cx="5916613" cy="914400"/>
        </p:xfrm>
        <a:graphic>
          <a:graphicData uri="http://schemas.openxmlformats.org/presentationml/2006/ole">
            <mc:AlternateContent xmlns:mc="http://schemas.openxmlformats.org/markup-compatibility/2006">
              <mc:Choice xmlns:v="urn:schemas-microsoft-com:vml" Requires="v">
                <p:oleObj spid="_x0000_s212138" name="Equation" r:id="rId7" imgW="2463800" imgH="381000" progId="Equation.3">
                  <p:embed/>
                </p:oleObj>
              </mc:Choice>
              <mc:Fallback>
                <p:oleObj name="Equation" r:id="rId7" imgW="2463800" imgH="381000" progId="Equation.3">
                  <p:embed/>
                  <p:pic>
                    <p:nvPicPr>
                      <p:cNvPr id="0" name="Picture 1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447800"/>
                        <a:ext cx="5916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52</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0"/>
            <a:ext cx="9144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FF"/>
                </a:solidFill>
                <a:latin typeface="Arial" pitchFamily="34" charset="0"/>
                <a:cs typeface="Arial" pitchFamily="34" charset="0"/>
              </a:rPr>
              <a:t>4.6 PT Navier-Stokes – PT bảo toàn động lượng</a:t>
            </a:r>
          </a:p>
        </p:txBody>
      </p:sp>
      <p:sp>
        <p:nvSpPr>
          <p:cNvPr id="37" name="Rectangle 36"/>
          <p:cNvSpPr/>
          <p:nvPr/>
        </p:nvSpPr>
        <p:spPr>
          <a:xfrm>
            <a:off x="0" y="605135"/>
            <a:ext cx="7010400" cy="461665"/>
          </a:xfrm>
          <a:prstGeom prst="rect">
            <a:avLst/>
          </a:prstGeom>
        </p:spPr>
        <p:txBody>
          <a:bodyPr wrap="square">
            <a:spAutoFit/>
          </a:bodyPr>
          <a:lstStyle/>
          <a:p>
            <a:r>
              <a:rPr lang="vi-VN" sz="2400" b="1" dirty="0" smtClean="0">
                <a:solidFill>
                  <a:srgbClr val="FF3399"/>
                </a:solidFill>
                <a:sym typeface="Wingdings"/>
              </a:rPr>
              <a:t>4.6.3 Phương trình Navier-Stokes</a:t>
            </a:r>
            <a:endParaRPr lang="en-US" sz="2400" dirty="0"/>
          </a:p>
        </p:txBody>
      </p:sp>
      <p:graphicFrame>
        <p:nvGraphicFramePr>
          <p:cNvPr id="211972" name="Object 4"/>
          <p:cNvGraphicFramePr>
            <a:graphicFrameLocks noChangeAspect="1"/>
          </p:cNvGraphicFramePr>
          <p:nvPr>
            <p:extLst>
              <p:ext uri="{D42A27DB-BD31-4B8C-83A1-F6EECF244321}">
                <p14:modId xmlns:p14="http://schemas.microsoft.com/office/powerpoint/2010/main" val="4189461307"/>
              </p:ext>
            </p:extLst>
          </p:nvPr>
        </p:nvGraphicFramePr>
        <p:xfrm>
          <a:off x="2114550" y="3200400"/>
          <a:ext cx="4286250" cy="620713"/>
        </p:xfrm>
        <a:graphic>
          <a:graphicData uri="http://schemas.openxmlformats.org/presentationml/2006/ole">
            <mc:AlternateContent xmlns:mc="http://schemas.openxmlformats.org/markup-compatibility/2006">
              <mc:Choice xmlns:v="urn:schemas-microsoft-com:vml" Requires="v">
                <p:oleObj spid="_x0000_s290984" name="Equation" r:id="rId3" imgW="1663700" imgH="241300" progId="Equation.3">
                  <p:embed/>
                </p:oleObj>
              </mc:Choice>
              <mc:Fallback>
                <p:oleObj name="Equation" r:id="rId3" imgW="1663700" imgH="241300" progId="Equation.3">
                  <p:embed/>
                  <p:pic>
                    <p:nvPicPr>
                      <p:cNvPr id="0"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3200400"/>
                        <a:ext cx="4286250" cy="620713"/>
                      </a:xfrm>
                      <a:prstGeom prst="rect">
                        <a:avLst/>
                      </a:prstGeom>
                      <a:solidFill>
                        <a:srgbClr val="00FFFF"/>
                      </a:solidFill>
                    </p:spPr>
                  </p:pic>
                </p:oleObj>
              </mc:Fallback>
            </mc:AlternateContent>
          </a:graphicData>
        </a:graphic>
      </p:graphicFrame>
      <p:sp>
        <p:nvSpPr>
          <p:cNvPr id="39" name="Rectangle 38"/>
          <p:cNvSpPr/>
          <p:nvPr/>
        </p:nvSpPr>
        <p:spPr>
          <a:xfrm>
            <a:off x="1219200" y="3962400"/>
            <a:ext cx="7010400" cy="1569660"/>
          </a:xfrm>
          <a:prstGeom prst="rect">
            <a:avLst/>
          </a:prstGeom>
          <a:solidFill>
            <a:schemeClr val="bg1"/>
          </a:solidFill>
        </p:spPr>
        <p:txBody>
          <a:bodyPr wrap="square">
            <a:spAutoFit/>
          </a:bodyPr>
          <a:lstStyle/>
          <a:p>
            <a:pPr algn="just"/>
            <a:r>
              <a:rPr lang="vi-VN" sz="2400" b="1" dirty="0" smtClean="0">
                <a:solidFill>
                  <a:srgbClr val="FF0000"/>
                </a:solidFill>
                <a:latin typeface="Arial" pitchFamily="34" charset="0"/>
                <a:cs typeface="Arial" pitchFamily="34" charset="0"/>
                <a:sym typeface="Symbol"/>
              </a:rPr>
              <a:t>Dạng vi phân tổng quát của PT Navier-Stokes cho lưu chất Newton với dòng chảy không nén, có tính nhớt và ổn định (Newtonian fluid and incompressible, viscous and steady flow)</a:t>
            </a:r>
            <a:endParaRPr lang="en-US" sz="2400" b="1" dirty="0">
              <a:solidFill>
                <a:srgbClr val="FF0000"/>
              </a:solidFill>
            </a:endParaRPr>
          </a:p>
        </p:txBody>
      </p:sp>
      <p:sp>
        <p:nvSpPr>
          <p:cNvPr id="9" name="Rectangle 8"/>
          <p:cNvSpPr/>
          <p:nvPr/>
        </p:nvSpPr>
        <p:spPr>
          <a:xfrm>
            <a:off x="3886200" y="2662535"/>
            <a:ext cx="5105400" cy="461665"/>
          </a:xfrm>
          <a:prstGeom prst="rect">
            <a:avLst/>
          </a:prstGeom>
        </p:spPr>
        <p:txBody>
          <a:bodyPr wrap="square">
            <a:spAutoFit/>
          </a:bodyPr>
          <a:lstStyle/>
          <a:p>
            <a:r>
              <a:rPr lang="vi-VN" sz="2400" dirty="0" smtClean="0">
                <a:latin typeface="Arial" pitchFamily="34" charset="0"/>
                <a:cs typeface="Arial" pitchFamily="34" charset="0"/>
              </a:rPr>
              <a:t>: toán tử Laplace của vector vận tốc</a:t>
            </a:r>
            <a:endParaRPr lang="en-US" sz="2400" dirty="0"/>
          </a:p>
        </p:txBody>
      </p:sp>
      <p:graphicFrame>
        <p:nvGraphicFramePr>
          <p:cNvPr id="11" name="Object 6"/>
          <p:cNvGraphicFramePr>
            <a:graphicFrameLocks noChangeAspect="1"/>
          </p:cNvGraphicFramePr>
          <p:nvPr>
            <p:extLst>
              <p:ext uri="{D42A27DB-BD31-4B8C-83A1-F6EECF244321}">
                <p14:modId xmlns:p14="http://schemas.microsoft.com/office/powerpoint/2010/main" val="2788108633"/>
              </p:ext>
            </p:extLst>
          </p:nvPr>
        </p:nvGraphicFramePr>
        <p:xfrm>
          <a:off x="1585913" y="1976735"/>
          <a:ext cx="2441575" cy="1095375"/>
        </p:xfrm>
        <a:graphic>
          <a:graphicData uri="http://schemas.openxmlformats.org/presentationml/2006/ole">
            <mc:AlternateContent xmlns:mc="http://schemas.openxmlformats.org/markup-compatibility/2006">
              <mc:Choice xmlns:v="urn:schemas-microsoft-com:vml" Requires="v">
                <p:oleObj spid="_x0000_s290985" name="Equation" r:id="rId5" imgW="1016000" imgH="457200" progId="Equation.3">
                  <p:embed/>
                </p:oleObj>
              </mc:Choice>
              <mc:Fallback>
                <p:oleObj name="Equation" r:id="rId5" imgW="1016000" imgH="457200" progId="Equation.3">
                  <p:embed/>
                  <p:pic>
                    <p:nvPicPr>
                      <p:cNvPr id="0" name="Picture 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1976735"/>
                        <a:ext cx="2441575"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0" y="1150203"/>
            <a:ext cx="9144000" cy="830997"/>
          </a:xfrm>
          <a:prstGeom prst="rect">
            <a:avLst/>
          </a:prstGeom>
        </p:spPr>
        <p:txBody>
          <a:bodyPr wrap="square">
            <a:spAutoFit/>
          </a:bodyPr>
          <a:lstStyle/>
          <a:p>
            <a:r>
              <a:rPr lang="vi-VN" sz="2400" dirty="0" smtClean="0">
                <a:latin typeface="Arial" pitchFamily="34" charset="0"/>
                <a:cs typeface="Arial" pitchFamily="34" charset="0"/>
              </a:rPr>
              <a:t>Lưu chất Newton (</a:t>
            </a:r>
            <a:r>
              <a:rPr lang="vi-VN" sz="2400" dirty="0" smtClean="0">
                <a:latin typeface="Arial" pitchFamily="34" charset="0"/>
                <a:cs typeface="Arial" pitchFamily="34" charset="0"/>
                <a:sym typeface="Symbol"/>
              </a:rPr>
              <a:t> = const), không nén ( = const, PT liên tục:                </a:t>
            </a:r>
            <a:br>
              <a:rPr lang="vi-VN" sz="2400" dirty="0" smtClean="0">
                <a:latin typeface="Arial" pitchFamily="34" charset="0"/>
                <a:cs typeface="Arial" pitchFamily="34" charset="0"/>
                <a:sym typeface="Symbol"/>
              </a:rPr>
            </a:br>
            <a:r>
              <a:rPr lang="vi-VN" sz="2400" dirty="0" smtClean="0">
                <a:latin typeface="Arial" pitchFamily="34" charset="0"/>
                <a:cs typeface="Arial" pitchFamily="34" charset="0"/>
                <a:sym typeface="Symbol"/>
              </a:rPr>
              <a:t>              ).</a:t>
            </a:r>
            <a:endParaRPr lang="en-US" sz="2400" dirty="0"/>
          </a:p>
        </p:txBody>
      </p:sp>
      <p:graphicFrame>
        <p:nvGraphicFramePr>
          <p:cNvPr id="290821" name="Object 5"/>
          <p:cNvGraphicFramePr>
            <a:graphicFrameLocks noChangeAspect="1"/>
          </p:cNvGraphicFramePr>
          <p:nvPr>
            <p:extLst>
              <p:ext uri="{D42A27DB-BD31-4B8C-83A1-F6EECF244321}">
                <p14:modId xmlns:p14="http://schemas.microsoft.com/office/powerpoint/2010/main" val="1588732123"/>
              </p:ext>
            </p:extLst>
          </p:nvPr>
        </p:nvGraphicFramePr>
        <p:xfrm>
          <a:off x="166688" y="1564553"/>
          <a:ext cx="1139825" cy="388937"/>
        </p:xfrm>
        <a:graphic>
          <a:graphicData uri="http://schemas.openxmlformats.org/presentationml/2006/ole">
            <mc:AlternateContent xmlns:mc="http://schemas.openxmlformats.org/markup-compatibility/2006">
              <mc:Choice xmlns:v="urn:schemas-microsoft-com:vml" Requires="v">
                <p:oleObj spid="_x0000_s290986" name="Equation" r:id="rId7" imgW="520248" imgH="177646" progId="Equation.3">
                  <p:embed/>
                </p:oleObj>
              </mc:Choice>
              <mc:Fallback>
                <p:oleObj name="Equation" r:id="rId7" imgW="520248" imgH="177646" progId="Equation.3">
                  <p:embed/>
                  <p:pic>
                    <p:nvPicPr>
                      <p:cNvPr id="0" name="Picture 1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88" y="1564553"/>
                        <a:ext cx="11398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Freeform 12"/>
          <p:cNvSpPr/>
          <p:nvPr/>
        </p:nvSpPr>
        <p:spPr>
          <a:xfrm>
            <a:off x="558800" y="3525982"/>
            <a:ext cx="1533236" cy="665018"/>
          </a:xfrm>
          <a:custGeom>
            <a:avLst/>
            <a:gdLst>
              <a:gd name="connsiteX0" fmla="*/ 1533236 w 1533236"/>
              <a:gd name="connsiteY0" fmla="*/ 0 h 457200"/>
              <a:gd name="connsiteX1" fmla="*/ 133927 w 1533236"/>
              <a:gd name="connsiteY1" fmla="*/ 152400 h 457200"/>
              <a:gd name="connsiteX2" fmla="*/ 729673 w 1533236"/>
              <a:gd name="connsiteY2" fmla="*/ 457200 h 457200"/>
            </a:gdLst>
            <a:ahLst/>
            <a:cxnLst>
              <a:cxn ang="0">
                <a:pos x="connsiteX0" y="connsiteY0"/>
              </a:cxn>
              <a:cxn ang="0">
                <a:pos x="connsiteX1" y="connsiteY1"/>
              </a:cxn>
              <a:cxn ang="0">
                <a:pos x="connsiteX2" y="connsiteY2"/>
              </a:cxn>
            </a:cxnLst>
            <a:rect l="l" t="t" r="r" b="b"/>
            <a:pathLst>
              <a:path w="1533236" h="457200">
                <a:moveTo>
                  <a:pt x="1533236" y="0"/>
                </a:moveTo>
                <a:cubicBezTo>
                  <a:pt x="900545" y="38100"/>
                  <a:pt x="267854" y="76200"/>
                  <a:pt x="133927" y="152400"/>
                </a:cubicBezTo>
                <a:cubicBezTo>
                  <a:pt x="0" y="228600"/>
                  <a:pt x="364836" y="342900"/>
                  <a:pt x="729673" y="45720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53</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4.7 Ý nghĩa của Phương trình Navier-Stokes</a:t>
            </a:r>
            <a:r>
              <a:rPr lang="vi-VN" sz="2400" b="1" dirty="0" smtClean="0">
                <a:solidFill>
                  <a:srgbClr val="0000FF"/>
                </a:solidFill>
                <a:latin typeface="Arial" pitchFamily="34" charset="0"/>
                <a:cs typeface="Arial" pitchFamily="34" charset="0"/>
              </a:rPr>
              <a:t>      </a:t>
            </a:r>
            <a:endParaRPr lang="en-US" sz="2800" dirty="0" smtClean="0">
              <a:solidFill>
                <a:srgbClr val="0000FF"/>
              </a:solidFill>
              <a:latin typeface="Arial" pitchFamily="34" charset="0"/>
              <a:cs typeface="Arial" pitchFamily="34" charset="0"/>
            </a:endParaRPr>
          </a:p>
        </p:txBody>
      </p:sp>
      <p:sp>
        <p:nvSpPr>
          <p:cNvPr id="12" name="TextBox 2"/>
          <p:cNvSpPr txBox="1">
            <a:spLocks noChangeArrowheads="1"/>
          </p:cNvSpPr>
          <p:nvPr/>
        </p:nvSpPr>
        <p:spPr bwMode="auto">
          <a:xfrm>
            <a:off x="0" y="609600"/>
            <a:ext cx="6477000" cy="2800767"/>
          </a:xfrm>
          <a:prstGeom prst="rect">
            <a:avLst/>
          </a:prstGeom>
          <a:noFill/>
          <a:ln w="9525">
            <a:noFill/>
            <a:miter lim="800000"/>
            <a:headEnd/>
            <a:tailEnd/>
          </a:ln>
        </p:spPr>
        <p:txBody>
          <a:bodyPr wrap="square">
            <a:spAutoFit/>
          </a:bodyPr>
          <a:lstStyle/>
          <a:p>
            <a:pPr algn="just">
              <a:buFont typeface="Wingdings" pitchFamily="2" charset="2"/>
              <a:buChar char="Ø"/>
            </a:pPr>
            <a:r>
              <a:rPr lang="vi-VN" sz="2200" dirty="0" smtClean="0">
                <a:latin typeface="Arial" pitchFamily="34" charset="0"/>
                <a:cs typeface="Arial" pitchFamily="34" charset="0"/>
                <a:sym typeface="Wingdings" pitchFamily="2" charset="2"/>
              </a:rPr>
              <a:t> Mô tả toàn diện dòng chảy (không ổn định) của lưu chất thực (phi Newton: </a:t>
            </a:r>
            <a:r>
              <a:rPr lang="vi-VN" sz="2200" dirty="0" smtClean="0">
                <a:latin typeface="Arial" pitchFamily="34" charset="0"/>
                <a:cs typeface="Arial" pitchFamily="34" charset="0"/>
                <a:sym typeface="Symbol"/>
              </a:rPr>
              <a:t>  const</a:t>
            </a:r>
            <a:r>
              <a:rPr lang="vi-VN" sz="2200" dirty="0" smtClean="0">
                <a:latin typeface="Arial" pitchFamily="34" charset="0"/>
                <a:cs typeface="Arial" pitchFamily="34" charset="0"/>
                <a:sym typeface="Wingdings" pitchFamily="2" charset="2"/>
              </a:rPr>
              <a:t> và có tính nén: </a:t>
            </a:r>
            <a:r>
              <a:rPr lang="vi-VN" sz="2200" dirty="0" smtClean="0">
                <a:latin typeface="Arial" pitchFamily="34" charset="0"/>
                <a:cs typeface="Arial" pitchFamily="34" charset="0"/>
                <a:sym typeface="Symbol"/>
              </a:rPr>
              <a:t>  const</a:t>
            </a:r>
            <a:r>
              <a:rPr lang="vi-VN" sz="2200" dirty="0" smtClean="0">
                <a:latin typeface="Arial" pitchFamily="34" charset="0"/>
                <a:cs typeface="Arial" pitchFamily="34" charset="0"/>
                <a:sym typeface="Wingdings" pitchFamily="2" charset="2"/>
              </a:rPr>
              <a:t>): bảo toàn khối lượng, động lượng và năng lượng;</a:t>
            </a:r>
          </a:p>
          <a:p>
            <a:pPr algn="just">
              <a:buFont typeface="Wingdings" pitchFamily="2" charset="2"/>
              <a:buChar char="Ø"/>
            </a:pPr>
            <a:r>
              <a:rPr lang="vi-VN" sz="2200" dirty="0" smtClean="0">
                <a:latin typeface="Arial" pitchFamily="34" charset="0"/>
                <a:cs typeface="Arial" pitchFamily="34" charset="0"/>
                <a:sym typeface="Wingdings" pitchFamily="2" charset="2"/>
              </a:rPr>
              <a:t> Được xây dựng dựa trên ứng dụng của ĐL 2 Newton: biến thiên động lượng trong những thể tích vô cùng nhỏ của lưu chất bằng tổng của ngoại lực tác dụng (trọng lực, lực áp suất và lực nhớt);</a:t>
            </a:r>
            <a:endParaRPr lang="en-US" sz="2200" dirty="0">
              <a:latin typeface="Arial" pitchFamily="34" charset="0"/>
              <a:cs typeface="Arial" pitchFamily="34" charset="0"/>
            </a:endParaRPr>
          </a:p>
        </p:txBody>
      </p:sp>
      <p:graphicFrame>
        <p:nvGraphicFramePr>
          <p:cNvPr id="20" name="Object 19"/>
          <p:cNvGraphicFramePr>
            <a:graphicFrameLocks noChangeAspect="1"/>
          </p:cNvGraphicFramePr>
          <p:nvPr/>
        </p:nvGraphicFramePr>
        <p:xfrm>
          <a:off x="4591050" y="4438650"/>
          <a:ext cx="114300" cy="215900"/>
        </p:xfrm>
        <a:graphic>
          <a:graphicData uri="http://schemas.openxmlformats.org/presentationml/2006/ole">
            <mc:AlternateContent xmlns:mc="http://schemas.openxmlformats.org/markup-compatibility/2006">
              <mc:Choice xmlns:v="urn:schemas-microsoft-com:vml" Requires="v">
                <p:oleObj spid="_x0000_s216122" name="Equation" r:id="rId3" imgW="391303" imgH="739129" progId="Equation.3">
                  <p:embed/>
                </p:oleObj>
              </mc:Choice>
              <mc:Fallback>
                <p:oleObj name="Equation" r:id="rId3" imgW="391303" imgH="739129" progId="Equation.3">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50" y="44386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Group 31"/>
          <p:cNvGrpSpPr/>
          <p:nvPr/>
        </p:nvGrpSpPr>
        <p:grpSpPr>
          <a:xfrm>
            <a:off x="5334001" y="760269"/>
            <a:ext cx="3733800" cy="5963469"/>
            <a:chOff x="5381715" y="381000"/>
            <a:chExt cx="3733800" cy="5963469"/>
          </a:xfrm>
        </p:grpSpPr>
        <p:grpSp>
          <p:nvGrpSpPr>
            <p:cNvPr id="21" name="Group 20"/>
            <p:cNvGrpSpPr/>
            <p:nvPr/>
          </p:nvGrpSpPr>
          <p:grpSpPr>
            <a:xfrm>
              <a:off x="5381715" y="3439893"/>
              <a:ext cx="3733800" cy="2904576"/>
              <a:chOff x="5175455" y="572644"/>
              <a:chExt cx="3968545" cy="3019229"/>
            </a:xfrm>
          </p:grpSpPr>
          <p:grpSp>
            <p:nvGrpSpPr>
              <p:cNvPr id="3" name="Group 8"/>
              <p:cNvGrpSpPr/>
              <p:nvPr/>
            </p:nvGrpSpPr>
            <p:grpSpPr>
              <a:xfrm>
                <a:off x="5175455" y="609601"/>
                <a:ext cx="2149051" cy="2982272"/>
                <a:chOff x="5242349" y="609601"/>
                <a:chExt cx="2149051" cy="2982272"/>
              </a:xfrm>
            </p:grpSpPr>
            <p:sp>
              <p:nvSpPr>
                <p:cNvPr id="5" name="Text Box 24"/>
                <p:cNvSpPr txBox="1">
                  <a:spLocks noChangeArrowheads="1"/>
                </p:cNvSpPr>
                <p:nvPr/>
              </p:nvSpPr>
              <p:spPr bwMode="auto">
                <a:xfrm>
                  <a:off x="5242349" y="3048000"/>
                  <a:ext cx="2149051" cy="543873"/>
                </a:xfrm>
                <a:prstGeom prst="rect">
                  <a:avLst/>
                </a:prstGeom>
                <a:noFill/>
                <a:ln w="9525">
                  <a:noFill/>
                  <a:miter lim="800000"/>
                  <a:headEnd/>
                  <a:tailEnd/>
                </a:ln>
              </p:spPr>
              <p:txBody>
                <a:bodyPr wrap="square">
                  <a:spAutoFit/>
                </a:bodyPr>
                <a:lstStyle/>
                <a:p>
                  <a:pPr algn="ctr"/>
                  <a:r>
                    <a:rPr lang="en-US" sz="1400" b="1" dirty="0" smtClean="0">
                      <a:latin typeface="Arial" pitchFamily="34" charset="0"/>
                      <a:cs typeface="Arial" pitchFamily="34" charset="0"/>
                    </a:rPr>
                    <a:t>Claude-Louis </a:t>
                  </a:r>
                  <a:r>
                    <a:rPr lang="en-US" sz="1400" b="1" dirty="0" err="1" smtClean="0">
                      <a:latin typeface="Arial" pitchFamily="34" charset="0"/>
                      <a:cs typeface="Arial" pitchFamily="34" charset="0"/>
                    </a:rPr>
                    <a:t>Navier</a:t>
                  </a:r>
                  <a:endParaRPr lang="vi-VN" sz="1400" b="1" dirty="0" smtClean="0">
                    <a:latin typeface="Arial" pitchFamily="34" charset="0"/>
                    <a:cs typeface="Arial" pitchFamily="34" charset="0"/>
                  </a:endParaRPr>
                </a:p>
                <a:p>
                  <a:pPr algn="ctr"/>
                  <a:r>
                    <a:rPr lang="en-US" sz="1400" b="1" dirty="0" smtClean="0">
                      <a:latin typeface="Arial" pitchFamily="34" charset="0"/>
                      <a:cs typeface="Arial" pitchFamily="34" charset="0"/>
                    </a:rPr>
                    <a:t>(1785-1836</a:t>
                  </a:r>
                  <a:r>
                    <a:rPr lang="en-US" sz="1400" b="1" dirty="0">
                      <a:latin typeface="Arial" pitchFamily="34" charset="0"/>
                      <a:cs typeface="Arial" pitchFamily="34" charset="0"/>
                    </a:rPr>
                    <a:t>)</a:t>
                  </a:r>
                </a:p>
              </p:txBody>
            </p:sp>
            <p:pic>
              <p:nvPicPr>
                <p:cNvPr id="209922" name="Picture 2" descr="File:Claude-Louis Navier.jpg">
                  <a:hlinkClick r:id="rId5"/>
                </p:cNvPr>
                <p:cNvPicPr>
                  <a:picLocks noChangeAspect="1" noChangeArrowheads="1"/>
                </p:cNvPicPr>
                <p:nvPr/>
              </p:nvPicPr>
              <p:blipFill>
                <a:blip r:embed="rId6" cstate="print"/>
                <a:srcRect/>
                <a:stretch>
                  <a:fillRect/>
                </a:stretch>
              </p:blipFill>
              <p:spPr bwMode="auto">
                <a:xfrm>
                  <a:off x="5521248" y="609601"/>
                  <a:ext cx="1800884" cy="2362200"/>
                </a:xfrm>
                <a:prstGeom prst="rect">
                  <a:avLst/>
                </a:prstGeom>
                <a:noFill/>
              </p:spPr>
            </p:pic>
          </p:grpSp>
          <p:pic>
            <p:nvPicPr>
              <p:cNvPr id="209924" name="Picture 4" descr="http://micro.magnet.fsu.edu/optics/timeline/people/antiqueimages/stokes.jpg"/>
              <p:cNvPicPr>
                <a:picLocks noChangeAspect="1" noChangeArrowheads="1"/>
              </p:cNvPicPr>
              <p:nvPr/>
            </p:nvPicPr>
            <p:blipFill>
              <a:blip r:embed="rId7" cstate="print"/>
              <a:srcRect/>
              <a:stretch>
                <a:fillRect/>
              </a:stretch>
            </p:blipFill>
            <p:spPr bwMode="auto">
              <a:xfrm>
                <a:off x="7239000" y="572644"/>
                <a:ext cx="1905000" cy="3000375"/>
              </a:xfrm>
              <a:prstGeom prst="rect">
                <a:avLst/>
              </a:prstGeom>
              <a:noFill/>
            </p:spPr>
          </p:pic>
        </p:grpSp>
        <p:grpSp>
          <p:nvGrpSpPr>
            <p:cNvPr id="24" name="Group 23"/>
            <p:cNvGrpSpPr/>
            <p:nvPr/>
          </p:nvGrpSpPr>
          <p:grpSpPr>
            <a:xfrm>
              <a:off x="6556967" y="381000"/>
              <a:ext cx="1700343" cy="2702541"/>
              <a:chOff x="5279356" y="533400"/>
              <a:chExt cx="1807244" cy="2809220"/>
            </a:xfrm>
          </p:grpSpPr>
          <p:pic>
            <p:nvPicPr>
              <p:cNvPr id="22" name="Picture 6" descr="Newton"/>
              <p:cNvPicPr>
                <a:picLocks noChangeAspect="1" noChangeArrowheads="1"/>
              </p:cNvPicPr>
              <p:nvPr/>
            </p:nvPicPr>
            <p:blipFill>
              <a:blip r:embed="rId8" cstate="print"/>
              <a:srcRect/>
              <a:stretch>
                <a:fillRect/>
              </a:stretch>
            </p:blipFill>
            <p:spPr bwMode="auto">
              <a:xfrm>
                <a:off x="5279356" y="533400"/>
                <a:ext cx="1807244" cy="2286000"/>
              </a:xfrm>
              <a:prstGeom prst="rect">
                <a:avLst/>
              </a:prstGeom>
              <a:noFill/>
              <a:ln w="9525">
                <a:noFill/>
                <a:miter lim="800000"/>
                <a:headEnd/>
                <a:tailEnd/>
              </a:ln>
            </p:spPr>
          </p:pic>
          <p:sp>
            <p:nvSpPr>
              <p:cNvPr id="23" name="Text Box 18"/>
              <p:cNvSpPr txBox="1">
                <a:spLocks noChangeArrowheads="1"/>
              </p:cNvSpPr>
              <p:nvPr/>
            </p:nvSpPr>
            <p:spPr bwMode="auto">
              <a:xfrm>
                <a:off x="5484812" y="2819400"/>
                <a:ext cx="1447800" cy="523220"/>
              </a:xfrm>
              <a:prstGeom prst="rect">
                <a:avLst/>
              </a:prstGeom>
              <a:noFill/>
              <a:ln w="9525">
                <a:noFill/>
                <a:miter lim="800000"/>
                <a:headEnd/>
                <a:tailEnd/>
              </a:ln>
            </p:spPr>
            <p:txBody>
              <a:bodyPr>
                <a:spAutoFit/>
              </a:bodyPr>
              <a:lstStyle/>
              <a:p>
                <a:pPr algn="ctr"/>
                <a:r>
                  <a:rPr lang="vi-VN" sz="1400" b="1" dirty="0" smtClean="0"/>
                  <a:t>Isaac </a:t>
                </a:r>
                <a:r>
                  <a:rPr lang="en-US" sz="1400" b="1" dirty="0" smtClean="0"/>
                  <a:t>Newton</a:t>
                </a:r>
                <a:endParaRPr lang="en-US" sz="1400" b="1" dirty="0"/>
              </a:p>
              <a:p>
                <a:pPr algn="ctr"/>
                <a:r>
                  <a:rPr lang="en-US" sz="1400" b="1" dirty="0"/>
                  <a:t>(1642-1727)</a:t>
                </a:r>
              </a:p>
            </p:txBody>
          </p:sp>
        </p:grpSp>
        <p:sp>
          <p:nvSpPr>
            <p:cNvPr id="26" name="Down Arrow 25"/>
            <p:cNvSpPr/>
            <p:nvPr/>
          </p:nvSpPr>
          <p:spPr>
            <a:xfrm>
              <a:off x="7243392" y="3099122"/>
              <a:ext cx="430156" cy="366532"/>
            </a:xfrm>
            <a:prstGeom prst="down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0" y="3505200"/>
            <a:ext cx="5486400" cy="2800767"/>
          </a:xfrm>
          <a:prstGeom prst="rect">
            <a:avLst/>
          </a:prstGeom>
        </p:spPr>
        <p:txBody>
          <a:bodyPr wrap="square">
            <a:spAutoFit/>
          </a:bodyPr>
          <a:lstStyle/>
          <a:p>
            <a:pPr algn="just">
              <a:buFont typeface="Wingdings" pitchFamily="2" charset="2"/>
              <a:buChar char="Ø"/>
            </a:pPr>
            <a:r>
              <a:rPr lang="vi-VN" sz="2200" dirty="0" smtClean="0">
                <a:latin typeface="Arial" pitchFamily="34" charset="0"/>
                <a:cs typeface="Arial" pitchFamily="34" charset="0"/>
                <a:sym typeface="Wingdings" pitchFamily="2" charset="2"/>
              </a:rPr>
              <a:t> Là PT cốt lõi của cơ học lưu chất và là PT vi phân riêng phần bậc 2, không ổn định, phi tuyếncực kỳ khó khăn để giải, chỉ có lời giải đơn giản đối với không gian 2D. </a:t>
            </a:r>
            <a:r>
              <a:rPr lang="vi-VN" sz="2200" b="1" dirty="0" smtClean="0">
                <a:solidFill>
                  <a:srgbClr val="FF0000"/>
                </a:solidFill>
              </a:rPr>
              <a:t>Computational Fluid Dynamics (CFD) </a:t>
            </a:r>
            <a:r>
              <a:rPr lang="vi-VN" sz="2200" dirty="0" smtClean="0"/>
              <a:t>là phần mềm mô phỏng nổi tiếng được sử dụng để giải quyết các phương trình Navier-Stokes.</a:t>
            </a:r>
            <a:endParaRPr lang="en-US" sz="2200" dirty="0"/>
          </a:p>
        </p:txBody>
      </p:sp>
      <p:sp>
        <p:nvSpPr>
          <p:cNvPr id="17"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54</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4.8 Các dạng đơn giản của PT Navier-Stokes</a:t>
            </a:r>
            <a:endParaRPr lang="en-US" sz="2800" dirty="0" smtClean="0">
              <a:solidFill>
                <a:srgbClr val="0000FF"/>
              </a:solidFill>
              <a:latin typeface="Arial" pitchFamily="34" charset="0"/>
              <a:cs typeface="Arial" pitchFamily="34" charset="0"/>
            </a:endParaRPr>
          </a:p>
        </p:txBody>
      </p:sp>
      <p:sp>
        <p:nvSpPr>
          <p:cNvPr id="3" name="Rectangle 2"/>
          <p:cNvSpPr/>
          <p:nvPr/>
        </p:nvSpPr>
        <p:spPr>
          <a:xfrm>
            <a:off x="0" y="2362200"/>
            <a:ext cx="6864380" cy="461665"/>
          </a:xfrm>
          <a:prstGeom prst="rect">
            <a:avLst/>
          </a:prstGeom>
        </p:spPr>
        <p:txBody>
          <a:bodyPr wrap="none">
            <a:spAutoFit/>
          </a:bodyPr>
          <a:lstStyle/>
          <a:p>
            <a:r>
              <a:rPr lang="vi-VN" sz="2400" b="1" dirty="0" smtClean="0">
                <a:solidFill>
                  <a:srgbClr val="009900"/>
                </a:solidFill>
                <a:latin typeface="Arial" pitchFamily="34" charset="0"/>
                <a:cs typeface="Arial" pitchFamily="34" charset="0"/>
              </a:rPr>
              <a:t>4.8.2 PT thủy tĩnh (hydrostatic or fluid statics)</a:t>
            </a:r>
            <a:endParaRPr lang="en-US" sz="2400" b="1" dirty="0">
              <a:solidFill>
                <a:srgbClr val="009900"/>
              </a:solidFill>
            </a:endParaRPr>
          </a:p>
        </p:txBody>
      </p:sp>
      <p:sp>
        <p:nvSpPr>
          <p:cNvPr id="4" name="Rectangle 3"/>
          <p:cNvSpPr/>
          <p:nvPr/>
        </p:nvSpPr>
        <p:spPr>
          <a:xfrm>
            <a:off x="0" y="2743200"/>
            <a:ext cx="9144000" cy="1569660"/>
          </a:xfrm>
          <a:prstGeom prst="rect">
            <a:avLst/>
          </a:prstGeom>
        </p:spPr>
        <p:txBody>
          <a:bodyPr wrap="square">
            <a:spAutoFit/>
          </a:bodyPr>
          <a:lstStyle/>
          <a:p>
            <a:pPr algn="just"/>
            <a:r>
              <a:rPr lang="vi-VN" sz="2400" dirty="0" smtClean="0"/>
              <a:t>Đây là trường hợp đơn giản nhất, khi chất lỏng hoặc là hoàn toàn tĩnh hoặc di chuyển với một tốc độ không đổi với gia tốc bằng không. Với những trường hợp này, gia tốc và phân kỳ  vận tốc ở hai vế của PT bằng không, và PT Navier-Stokes còn lại:</a:t>
            </a:r>
            <a:endParaRPr lang="en-US" sz="2400" dirty="0"/>
          </a:p>
        </p:txBody>
      </p:sp>
      <p:graphicFrame>
        <p:nvGraphicFramePr>
          <p:cNvPr id="291842" name="Object 2"/>
          <p:cNvGraphicFramePr>
            <a:graphicFrameLocks noChangeAspect="1"/>
          </p:cNvGraphicFramePr>
          <p:nvPr/>
        </p:nvGraphicFramePr>
        <p:xfrm>
          <a:off x="3581400" y="4191000"/>
          <a:ext cx="1401762" cy="618674"/>
        </p:xfrm>
        <a:graphic>
          <a:graphicData uri="http://schemas.openxmlformats.org/presentationml/2006/ole">
            <mc:AlternateContent xmlns:mc="http://schemas.openxmlformats.org/markup-compatibility/2006">
              <mc:Choice xmlns:v="urn:schemas-microsoft-com:vml" Requires="v">
                <p:oleObj spid="_x0000_s292063" name="Equation" r:id="rId3" imgW="545863" imgH="241195" progId="Equation.3">
                  <p:embed/>
                </p:oleObj>
              </mc:Choice>
              <mc:Fallback>
                <p:oleObj name="Equation" r:id="rId3" imgW="545863" imgH="241195" progId="Equation.3">
                  <p:embed/>
                  <p:pic>
                    <p:nvPicPr>
                      <p:cNvPr id="0" name="Picture 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191000"/>
                        <a:ext cx="1401762" cy="61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76200" y="457200"/>
            <a:ext cx="5067413" cy="461665"/>
          </a:xfrm>
          <a:prstGeom prst="rect">
            <a:avLst/>
          </a:prstGeom>
        </p:spPr>
        <p:txBody>
          <a:bodyPr wrap="none">
            <a:spAutoFit/>
          </a:bodyPr>
          <a:lstStyle/>
          <a:p>
            <a:r>
              <a:rPr lang="vi-VN" sz="2400" b="1" dirty="0" smtClean="0">
                <a:solidFill>
                  <a:srgbClr val="009900"/>
                </a:solidFill>
                <a:cs typeface="Arial" pitchFamily="34" charset="0"/>
              </a:rPr>
              <a:t>4.8.1 PT Euler (inviscid fluid flow)</a:t>
            </a:r>
            <a:endParaRPr lang="en-US" sz="2800" dirty="0">
              <a:solidFill>
                <a:srgbClr val="009900"/>
              </a:solidFill>
            </a:endParaRPr>
          </a:p>
        </p:txBody>
      </p:sp>
      <p:sp>
        <p:nvSpPr>
          <p:cNvPr id="10" name="Rectangle 9"/>
          <p:cNvSpPr/>
          <p:nvPr/>
        </p:nvSpPr>
        <p:spPr>
          <a:xfrm>
            <a:off x="0" y="780871"/>
            <a:ext cx="9144000" cy="1200329"/>
          </a:xfrm>
          <a:prstGeom prst="rect">
            <a:avLst/>
          </a:prstGeom>
        </p:spPr>
        <p:txBody>
          <a:bodyPr wrap="square">
            <a:spAutoFit/>
          </a:bodyPr>
          <a:lstStyle/>
          <a:p>
            <a:pPr algn="just"/>
            <a:r>
              <a:rPr lang="vi-VN" sz="2400" dirty="0" smtClean="0"/>
              <a:t>Trong một số ứng dụng thực tế, ảnh hưởng của độ nhớt không đáng kể. Số hạng liên quan đến tính nhớt trong PT Navier Stokes được lược bỏ, và PT trở thành PT Euler:</a:t>
            </a:r>
            <a:endParaRPr lang="en-US" sz="2400" dirty="0"/>
          </a:p>
        </p:txBody>
      </p:sp>
      <p:graphicFrame>
        <p:nvGraphicFramePr>
          <p:cNvPr id="11" name="Object 3"/>
          <p:cNvGraphicFramePr>
            <a:graphicFrameLocks noChangeAspect="1"/>
          </p:cNvGraphicFramePr>
          <p:nvPr>
            <p:extLst>
              <p:ext uri="{D42A27DB-BD31-4B8C-83A1-F6EECF244321}">
                <p14:modId xmlns:p14="http://schemas.microsoft.com/office/powerpoint/2010/main" val="1552298565"/>
              </p:ext>
            </p:extLst>
          </p:nvPr>
        </p:nvGraphicFramePr>
        <p:xfrm>
          <a:off x="3032125" y="1784350"/>
          <a:ext cx="3233738" cy="654050"/>
        </p:xfrm>
        <a:graphic>
          <a:graphicData uri="http://schemas.openxmlformats.org/presentationml/2006/ole">
            <mc:AlternateContent xmlns:mc="http://schemas.openxmlformats.org/markup-compatibility/2006">
              <mc:Choice xmlns:v="urn:schemas-microsoft-com:vml" Requires="v">
                <p:oleObj spid="_x0000_s292064" name="Equation" r:id="rId5" imgW="1193800" imgH="241300" progId="Equation.3">
                  <p:embed/>
                </p:oleObj>
              </mc:Choice>
              <mc:Fallback>
                <p:oleObj name="Equation" r:id="rId5" imgW="1193800" imgH="241300" progId="Equation.3">
                  <p:embed/>
                  <p:pic>
                    <p:nvPicPr>
                      <p:cNvPr id="0" name="Picture 2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25" y="1784350"/>
                        <a:ext cx="3233738"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a:xfrm>
            <a:off x="0" y="4724400"/>
            <a:ext cx="8447762" cy="461665"/>
          </a:xfrm>
          <a:prstGeom prst="rect">
            <a:avLst/>
          </a:prstGeom>
        </p:spPr>
        <p:txBody>
          <a:bodyPr wrap="none">
            <a:spAutoFit/>
          </a:bodyPr>
          <a:lstStyle/>
          <a:p>
            <a:r>
              <a:rPr lang="vi-VN" sz="2400" b="1" dirty="0" smtClean="0">
                <a:solidFill>
                  <a:srgbClr val="009900"/>
                </a:solidFill>
                <a:latin typeface="Arial" pitchFamily="34" charset="0"/>
                <a:cs typeface="Arial" pitchFamily="34" charset="0"/>
              </a:rPr>
              <a:t>4.8.3 PT Bernoulli (steady, inviscid, incompressible flow)</a:t>
            </a:r>
            <a:endParaRPr lang="en-US" sz="2400" b="1" dirty="0">
              <a:solidFill>
                <a:srgbClr val="009900"/>
              </a:solidFill>
            </a:endParaRPr>
          </a:p>
        </p:txBody>
      </p:sp>
      <p:sp>
        <p:nvSpPr>
          <p:cNvPr id="13" name="Rectangle 12"/>
          <p:cNvSpPr/>
          <p:nvPr/>
        </p:nvSpPr>
        <p:spPr>
          <a:xfrm>
            <a:off x="0" y="5105400"/>
            <a:ext cx="9144000" cy="830997"/>
          </a:xfrm>
          <a:prstGeom prst="rect">
            <a:avLst/>
          </a:prstGeom>
        </p:spPr>
        <p:txBody>
          <a:bodyPr wrap="square">
            <a:spAutoFit/>
          </a:bodyPr>
          <a:lstStyle/>
          <a:p>
            <a:pPr algn="just"/>
            <a:r>
              <a:rPr lang="vi-VN" sz="2400" dirty="0" smtClean="0"/>
              <a:t>PT Euler áp dụng cho dòng chảy ổn định, không nhớt, không nén với bỏ qua lực khối:</a:t>
            </a:r>
            <a:endParaRPr lang="en-US" sz="2400" dirty="0"/>
          </a:p>
        </p:txBody>
      </p:sp>
      <p:graphicFrame>
        <p:nvGraphicFramePr>
          <p:cNvPr id="291845" name="Object 5"/>
          <p:cNvGraphicFramePr>
            <a:graphicFrameLocks noChangeAspect="1"/>
          </p:cNvGraphicFramePr>
          <p:nvPr>
            <p:extLst>
              <p:ext uri="{D42A27DB-BD31-4B8C-83A1-F6EECF244321}">
                <p14:modId xmlns:p14="http://schemas.microsoft.com/office/powerpoint/2010/main" val="4081333548"/>
              </p:ext>
            </p:extLst>
          </p:nvPr>
        </p:nvGraphicFramePr>
        <p:xfrm>
          <a:off x="2913063" y="5410200"/>
          <a:ext cx="5092700" cy="654050"/>
        </p:xfrm>
        <a:graphic>
          <a:graphicData uri="http://schemas.openxmlformats.org/presentationml/2006/ole">
            <mc:AlternateContent xmlns:mc="http://schemas.openxmlformats.org/markup-compatibility/2006">
              <mc:Choice xmlns:v="urn:schemas-microsoft-com:vml" Requires="v">
                <p:oleObj spid="_x0000_s292065" name="Equation" r:id="rId7" imgW="1879600" imgH="241300" progId="Equation.3">
                  <p:embed/>
                </p:oleObj>
              </mc:Choice>
              <mc:Fallback>
                <p:oleObj name="Equation" r:id="rId7" imgW="1879600" imgH="241300" progId="Equation.3">
                  <p:embed/>
                  <p:pic>
                    <p:nvPicPr>
                      <p:cNvPr id="0" name="Picture 2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063" y="5410200"/>
                        <a:ext cx="50927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a:xfrm>
            <a:off x="1828800" y="6243935"/>
            <a:ext cx="1939955" cy="461665"/>
          </a:xfrm>
          <a:prstGeom prst="rect">
            <a:avLst/>
          </a:prstGeom>
        </p:spPr>
        <p:txBody>
          <a:bodyPr wrap="none">
            <a:spAutoFit/>
          </a:bodyPr>
          <a:lstStyle/>
          <a:p>
            <a:r>
              <a:rPr lang="vi-VN" sz="2400" dirty="0" smtClean="0">
                <a:sym typeface="Wingdings" pitchFamily="2" charset="2"/>
              </a:rPr>
              <a:t></a:t>
            </a:r>
            <a:r>
              <a:rPr lang="vi-VN" sz="2400" dirty="0" smtClean="0"/>
              <a:t>Tích phân:</a:t>
            </a:r>
            <a:endParaRPr lang="en-US" sz="2400" dirty="0"/>
          </a:p>
        </p:txBody>
      </p:sp>
      <p:graphicFrame>
        <p:nvGraphicFramePr>
          <p:cNvPr id="291846" name="Object 6"/>
          <p:cNvGraphicFramePr>
            <a:graphicFrameLocks noChangeAspect="1"/>
          </p:cNvGraphicFramePr>
          <p:nvPr>
            <p:extLst>
              <p:ext uri="{D42A27DB-BD31-4B8C-83A1-F6EECF244321}">
                <p14:modId xmlns:p14="http://schemas.microsoft.com/office/powerpoint/2010/main" val="1021544613"/>
              </p:ext>
            </p:extLst>
          </p:nvPr>
        </p:nvGraphicFramePr>
        <p:xfrm>
          <a:off x="3732212" y="5961063"/>
          <a:ext cx="2668588" cy="973137"/>
        </p:xfrm>
        <a:graphic>
          <a:graphicData uri="http://schemas.openxmlformats.org/presentationml/2006/ole">
            <mc:AlternateContent xmlns:mc="http://schemas.openxmlformats.org/markup-compatibility/2006">
              <mc:Choice xmlns:v="urn:schemas-microsoft-com:vml" Requires="v">
                <p:oleObj spid="_x0000_s292066" name="Equation" r:id="rId9" imgW="1079032" imgH="393529" progId="Equation.3">
                  <p:embed/>
                </p:oleObj>
              </mc:Choice>
              <mc:Fallback>
                <p:oleObj name="Equation" r:id="rId9" imgW="1079032" imgH="393529" progId="Equation.3">
                  <p:embed/>
                  <p:pic>
                    <p:nvPicPr>
                      <p:cNvPr id="0" name="Picture 2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2212" y="5961063"/>
                        <a:ext cx="2668588"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55</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smtClean="0">
                <a:solidFill>
                  <a:srgbClr val="0000FF"/>
                </a:solidFill>
                <a:latin typeface="Arial" pitchFamily="34" charset="0"/>
                <a:cs typeface="Arial" pitchFamily="34" charset="0"/>
              </a:rPr>
              <a:t>Ví</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dụ</a:t>
            </a:r>
            <a:r>
              <a:rPr lang="en-US" sz="3200" dirty="0" smtClean="0">
                <a:solidFill>
                  <a:srgbClr val="0000FF"/>
                </a:solidFill>
                <a:latin typeface="Arial" pitchFamily="34" charset="0"/>
                <a:cs typeface="Arial" pitchFamily="34" charset="0"/>
              </a:rPr>
              <a:t>:</a:t>
            </a:r>
          </a:p>
          <a:p>
            <a:r>
              <a:rPr lang="en-US" sz="3200" dirty="0" err="1" smtClean="0">
                <a:solidFill>
                  <a:srgbClr val="0000FF"/>
                </a:solidFill>
                <a:latin typeface="Arial" pitchFamily="34" charset="0"/>
                <a:cs typeface="Arial" pitchFamily="34" charset="0"/>
              </a:rPr>
              <a:t>Tính</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tổn</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thất</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cột</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áp</a:t>
            </a:r>
            <a:r>
              <a:rPr lang="en-US" sz="3200" dirty="0" smtClean="0">
                <a:solidFill>
                  <a:srgbClr val="0000FF"/>
                </a:solidFill>
                <a:latin typeface="Arial" pitchFamily="34" charset="0"/>
                <a:cs typeface="Arial" pitchFamily="34" charset="0"/>
              </a:rPr>
              <a:t> do ma </a:t>
            </a:r>
            <a:r>
              <a:rPr lang="en-US" sz="3200" dirty="0" err="1" smtClean="0">
                <a:solidFill>
                  <a:srgbClr val="0000FF"/>
                </a:solidFill>
                <a:latin typeface="Arial" pitchFamily="34" charset="0"/>
                <a:cs typeface="Arial" pitchFamily="34" charset="0"/>
              </a:rPr>
              <a:t>sát</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trên</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đường</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ống</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dẫn</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nước</a:t>
            </a:r>
            <a:r>
              <a:rPr lang="en-US" sz="3200" dirty="0" smtClean="0">
                <a:solidFill>
                  <a:srgbClr val="0000FF"/>
                </a:solidFill>
                <a:latin typeface="Arial" pitchFamily="34" charset="0"/>
                <a:cs typeface="Arial" pitchFamily="34" charset="0"/>
              </a:rPr>
              <a:t> ở 25 </a:t>
            </a:r>
            <a:r>
              <a:rPr lang="en-US" sz="3200" baseline="30000" dirty="0" err="1" smtClean="0">
                <a:solidFill>
                  <a:srgbClr val="0000FF"/>
                </a:solidFill>
                <a:latin typeface="Arial" pitchFamily="34" charset="0"/>
                <a:cs typeface="Arial" pitchFamily="34" charset="0"/>
              </a:rPr>
              <a:t>o</a:t>
            </a:r>
            <a:r>
              <a:rPr lang="en-US" sz="3200" dirty="0" err="1" smtClean="0">
                <a:solidFill>
                  <a:srgbClr val="0000FF"/>
                </a:solidFill>
                <a:latin typeface="Arial" pitchFamily="34" charset="0"/>
                <a:cs typeface="Arial" pitchFamily="34" charset="0"/>
              </a:rPr>
              <a:t>C</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với</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các</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thông</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số</a:t>
            </a:r>
            <a:r>
              <a:rPr lang="en-US" sz="3200" dirty="0" smtClean="0">
                <a:solidFill>
                  <a:srgbClr val="0000FF"/>
                </a:solidFill>
                <a:latin typeface="Arial" pitchFamily="34" charset="0"/>
                <a:cs typeface="Arial" pitchFamily="34" charset="0"/>
              </a:rPr>
              <a:t> </a:t>
            </a:r>
            <a:r>
              <a:rPr lang="en-US" sz="3200" dirty="0" err="1" smtClean="0">
                <a:solidFill>
                  <a:srgbClr val="0000FF"/>
                </a:solidFill>
                <a:latin typeface="Arial" pitchFamily="34" charset="0"/>
                <a:cs typeface="Arial" pitchFamily="34" charset="0"/>
              </a:rPr>
              <a:t>sau</a:t>
            </a:r>
            <a:r>
              <a:rPr lang="en-US" sz="3200" dirty="0" smtClean="0">
                <a:solidFill>
                  <a:srgbClr val="0000FF"/>
                </a:solidFill>
                <a:latin typeface="Arial" pitchFamily="34" charset="0"/>
                <a:cs typeface="Arial" pitchFamily="34" charset="0"/>
              </a:rPr>
              <a:t>:</a:t>
            </a:r>
          </a:p>
          <a:p>
            <a:r>
              <a:rPr lang="en-US" sz="2800" dirty="0" err="1" smtClean="0">
                <a:solidFill>
                  <a:srgbClr val="0000FF"/>
                </a:solidFill>
                <a:latin typeface="Arial" pitchFamily="34" charset="0"/>
                <a:cs typeface="Arial" pitchFamily="34" charset="0"/>
              </a:rPr>
              <a:t>Đường</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kính</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ống</a:t>
            </a:r>
            <a:r>
              <a:rPr lang="en-US" sz="2800" dirty="0" smtClean="0">
                <a:solidFill>
                  <a:srgbClr val="0000FF"/>
                </a:solidFill>
                <a:latin typeface="Arial" pitchFamily="34" charset="0"/>
                <a:cs typeface="Arial" pitchFamily="34" charset="0"/>
              </a:rPr>
              <a:t>: 0,03 m</a:t>
            </a:r>
            <a:endParaRPr lang="en-US" sz="2800" dirty="0">
              <a:solidFill>
                <a:srgbClr val="0000FF"/>
              </a:solidFill>
              <a:latin typeface="Arial" pitchFamily="34" charset="0"/>
              <a:cs typeface="Arial" pitchFamily="34" charset="0"/>
            </a:endParaRPr>
          </a:p>
          <a:p>
            <a:r>
              <a:rPr lang="en-US" sz="2800" dirty="0" err="1" smtClean="0">
                <a:solidFill>
                  <a:srgbClr val="0000FF"/>
                </a:solidFill>
                <a:latin typeface="Arial" pitchFamily="34" charset="0"/>
                <a:cs typeface="Arial" pitchFamily="34" charset="0"/>
              </a:rPr>
              <a:t>Chiều</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dài</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ống</a:t>
            </a:r>
            <a:r>
              <a:rPr lang="en-US" sz="2800" dirty="0" smtClean="0">
                <a:solidFill>
                  <a:srgbClr val="0000FF"/>
                </a:solidFill>
                <a:latin typeface="Arial" pitchFamily="34" charset="0"/>
                <a:cs typeface="Arial" pitchFamily="34" charset="0"/>
              </a:rPr>
              <a:t>: 10 m</a:t>
            </a:r>
          </a:p>
          <a:p>
            <a:r>
              <a:rPr lang="en-US" sz="2800" dirty="0" err="1" smtClean="0">
                <a:solidFill>
                  <a:srgbClr val="0000FF"/>
                </a:solidFill>
                <a:latin typeface="Arial" pitchFamily="34" charset="0"/>
                <a:cs typeface="Arial" pitchFamily="34" charset="0"/>
              </a:rPr>
              <a:t>Lưu</a:t>
            </a:r>
            <a:r>
              <a:rPr lang="en-US" sz="2800" dirty="0" smtClean="0">
                <a:solidFill>
                  <a:srgbClr val="0000FF"/>
                </a:solidFill>
                <a:latin typeface="Arial" pitchFamily="34" charset="0"/>
                <a:cs typeface="Arial" pitchFamily="34" charset="0"/>
              </a:rPr>
              <a:t> </a:t>
            </a:r>
            <a:r>
              <a:rPr lang="en-US" sz="2800" dirty="0" err="1" smtClean="0">
                <a:solidFill>
                  <a:srgbClr val="0000FF"/>
                </a:solidFill>
                <a:latin typeface="Arial" pitchFamily="34" charset="0"/>
                <a:cs typeface="Arial" pitchFamily="34" charset="0"/>
              </a:rPr>
              <a:t>lượng</a:t>
            </a:r>
            <a:r>
              <a:rPr lang="en-US" sz="2800" dirty="0" smtClean="0">
                <a:solidFill>
                  <a:srgbClr val="0000FF"/>
                </a:solidFill>
                <a:latin typeface="Arial" pitchFamily="34" charset="0"/>
                <a:cs typeface="Arial" pitchFamily="34" charset="0"/>
              </a:rPr>
              <a:t>: 0,5 m</a:t>
            </a:r>
            <a:r>
              <a:rPr lang="en-US" sz="2800" baseline="30000" dirty="0" smtClean="0">
                <a:solidFill>
                  <a:srgbClr val="0000FF"/>
                </a:solidFill>
                <a:latin typeface="Arial" pitchFamily="34" charset="0"/>
                <a:cs typeface="Arial" pitchFamily="34" charset="0"/>
              </a:rPr>
              <a:t>3</a:t>
            </a:r>
            <a:r>
              <a:rPr lang="en-US" sz="2800" dirty="0" smtClean="0">
                <a:solidFill>
                  <a:srgbClr val="0000FF"/>
                </a:solidFill>
                <a:latin typeface="Arial" pitchFamily="34" charset="0"/>
                <a:cs typeface="Arial" pitchFamily="34" charset="0"/>
              </a:rPr>
              <a:t>/h</a:t>
            </a:r>
          </a:p>
          <a:p>
            <a:r>
              <a:rPr lang="en-US" sz="2800" dirty="0" smtClean="0">
                <a:solidFill>
                  <a:srgbClr val="0000FF"/>
                </a:solidFill>
                <a:latin typeface="Arial" pitchFamily="34" charset="0"/>
                <a:cs typeface="Arial" pitchFamily="34" charset="0"/>
              </a:rPr>
              <a:t>ĐS: </a:t>
            </a:r>
            <a:r>
              <a:rPr lang="en-US" sz="2800" dirty="0">
                <a:solidFill>
                  <a:srgbClr val="0000FF"/>
                </a:solidFill>
                <a:latin typeface="Arial" pitchFamily="34" charset="0"/>
                <a:cs typeface="Arial" pitchFamily="34" charset="0"/>
              </a:rPr>
              <a:t>v= </a:t>
            </a:r>
            <a:r>
              <a:rPr lang="en-US" sz="2800" dirty="0" smtClean="0">
                <a:solidFill>
                  <a:srgbClr val="0000FF"/>
                </a:solidFill>
                <a:latin typeface="Arial" pitchFamily="34" charset="0"/>
                <a:cs typeface="Arial" pitchFamily="34" charset="0"/>
              </a:rPr>
              <a:t>0,1967 m/s; Re = 6579,3; </a:t>
            </a:r>
            <a:r>
              <a:rPr lang="en-US" sz="2800" dirty="0" smtClean="0">
                <a:solidFill>
                  <a:srgbClr val="0000FF"/>
                </a:solidFill>
                <a:latin typeface="Arial" pitchFamily="34" charset="0"/>
                <a:cs typeface="Arial" pitchFamily="34" charset="0"/>
                <a:sym typeface="Symbol" panose="05050102010706020507" pitchFamily="18" charset="2"/>
              </a:rPr>
              <a:t> = 0,035; </a:t>
            </a:r>
            <a:r>
              <a:rPr lang="en-US" sz="2800" dirty="0" err="1" smtClean="0">
                <a:solidFill>
                  <a:srgbClr val="0000FF"/>
                </a:solidFill>
                <a:latin typeface="Arial" pitchFamily="34" charset="0"/>
                <a:cs typeface="Arial" pitchFamily="34" charset="0"/>
                <a:sym typeface="Symbol" panose="05050102010706020507" pitchFamily="18" charset="2"/>
              </a:rPr>
              <a:t>h</a:t>
            </a:r>
            <a:r>
              <a:rPr lang="en-US" sz="2800" baseline="-25000" dirty="0" err="1" smtClean="0">
                <a:solidFill>
                  <a:srgbClr val="0000FF"/>
                </a:solidFill>
                <a:latin typeface="Arial" pitchFamily="34" charset="0"/>
                <a:cs typeface="Arial" pitchFamily="34" charset="0"/>
                <a:sym typeface="Symbol" panose="05050102010706020507" pitchFamily="18" charset="2"/>
              </a:rPr>
              <a:t>f</a:t>
            </a:r>
            <a:r>
              <a:rPr lang="en-US" sz="2800" dirty="0" smtClean="0">
                <a:solidFill>
                  <a:srgbClr val="0000FF"/>
                </a:solidFill>
                <a:latin typeface="Arial" pitchFamily="34" charset="0"/>
                <a:cs typeface="Arial" pitchFamily="34" charset="0"/>
                <a:sym typeface="Symbol" panose="05050102010706020507" pitchFamily="18" charset="2"/>
              </a:rPr>
              <a:t> = 0,023 m</a:t>
            </a:r>
          </a:p>
          <a:p>
            <a:r>
              <a:rPr lang="en-US" sz="2800" dirty="0" err="1" smtClean="0">
                <a:solidFill>
                  <a:srgbClr val="0000FF"/>
                </a:solidFill>
                <a:latin typeface="Arial" pitchFamily="34" charset="0"/>
                <a:cs typeface="Arial" pitchFamily="34" charset="0"/>
                <a:sym typeface="Symbol" panose="05050102010706020507" pitchFamily="18" charset="2"/>
              </a:rPr>
              <a:t>Tính</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tổn</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thất</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cột</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áp</a:t>
            </a:r>
            <a:r>
              <a:rPr lang="en-US" sz="2800" dirty="0" smtClean="0">
                <a:solidFill>
                  <a:srgbClr val="0000FF"/>
                </a:solidFill>
                <a:latin typeface="Arial" pitchFamily="34" charset="0"/>
                <a:cs typeface="Arial" pitchFamily="34" charset="0"/>
                <a:sym typeface="Symbol" panose="05050102010706020507" pitchFamily="18" charset="2"/>
              </a:rPr>
              <a:t> do </a:t>
            </a:r>
            <a:r>
              <a:rPr lang="en-US" sz="2800" dirty="0" err="1" smtClean="0">
                <a:solidFill>
                  <a:srgbClr val="0000FF"/>
                </a:solidFill>
                <a:latin typeface="Arial" pitchFamily="34" charset="0"/>
                <a:cs typeface="Arial" pitchFamily="34" charset="0"/>
                <a:sym typeface="Symbol" panose="05050102010706020507" pitchFamily="18" charset="2"/>
              </a:rPr>
              <a:t>cục</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bộ</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của</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đường</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ống</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trên</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có</a:t>
            </a:r>
            <a:r>
              <a:rPr lang="en-US" sz="2800" dirty="0" smtClean="0">
                <a:solidFill>
                  <a:srgbClr val="0000FF"/>
                </a:solidFill>
                <a:latin typeface="Arial" pitchFamily="34" charset="0"/>
                <a:cs typeface="Arial" pitchFamily="34" charset="0"/>
                <a:sym typeface="Symbol" panose="05050102010706020507" pitchFamily="18" charset="2"/>
              </a:rPr>
              <a:t> 2 </a:t>
            </a:r>
            <a:r>
              <a:rPr lang="en-US" sz="2800" dirty="0" err="1" smtClean="0">
                <a:solidFill>
                  <a:srgbClr val="0000FF"/>
                </a:solidFill>
                <a:latin typeface="Arial" pitchFamily="34" charset="0"/>
                <a:cs typeface="Arial" pitchFamily="34" charset="0"/>
                <a:sym typeface="Symbol" panose="05050102010706020507" pitchFamily="18" charset="2"/>
              </a:rPr>
              <a:t>khuỷu</a:t>
            </a:r>
            <a:r>
              <a:rPr lang="en-US" sz="2800" dirty="0" smtClean="0">
                <a:solidFill>
                  <a:srgbClr val="0000FF"/>
                </a:solidFill>
                <a:latin typeface="Arial" pitchFamily="34" charset="0"/>
                <a:cs typeface="Arial" pitchFamily="34" charset="0"/>
                <a:sym typeface="Symbol" panose="05050102010706020507" pitchFamily="18" charset="2"/>
              </a:rPr>
              <a:t> </a:t>
            </a:r>
            <a:r>
              <a:rPr lang="en-US" sz="2800" dirty="0" err="1" smtClean="0">
                <a:solidFill>
                  <a:srgbClr val="0000FF"/>
                </a:solidFill>
                <a:latin typeface="Arial" pitchFamily="34" charset="0"/>
                <a:cs typeface="Arial" pitchFamily="34" charset="0"/>
                <a:sym typeface="Symbol" panose="05050102010706020507" pitchFamily="18" charset="2"/>
              </a:rPr>
              <a:t>cong</a:t>
            </a:r>
            <a:r>
              <a:rPr lang="en-US" sz="2800" dirty="0" smtClean="0">
                <a:solidFill>
                  <a:srgbClr val="0000FF"/>
                </a:solidFill>
                <a:latin typeface="Arial" pitchFamily="34" charset="0"/>
                <a:cs typeface="Arial" pitchFamily="34" charset="0"/>
                <a:sym typeface="Symbol" panose="05050102010706020507" pitchFamily="18" charset="2"/>
              </a:rPr>
              <a:t>, 1 T </a:t>
            </a:r>
            <a:r>
              <a:rPr lang="en-US" sz="2800" dirty="0" err="1" smtClean="0">
                <a:solidFill>
                  <a:srgbClr val="0000FF"/>
                </a:solidFill>
                <a:latin typeface="Arial" pitchFamily="34" charset="0"/>
                <a:cs typeface="Arial" pitchFamily="34" charset="0"/>
                <a:sym typeface="Symbol" panose="05050102010706020507" pitchFamily="18" charset="2"/>
              </a:rPr>
              <a:t>và</a:t>
            </a:r>
            <a:r>
              <a:rPr lang="en-US" sz="2800" dirty="0" smtClean="0">
                <a:solidFill>
                  <a:srgbClr val="0000FF"/>
                </a:solidFill>
                <a:latin typeface="Arial" pitchFamily="34" charset="0"/>
                <a:cs typeface="Arial" pitchFamily="34" charset="0"/>
                <a:sym typeface="Symbol" panose="05050102010706020507" pitchFamily="18" charset="2"/>
              </a:rPr>
              <a:t> 1 co </a:t>
            </a:r>
            <a:r>
              <a:rPr lang="en-US" sz="2800" dirty="0" err="1" smtClean="0">
                <a:solidFill>
                  <a:srgbClr val="0000FF"/>
                </a:solidFill>
                <a:latin typeface="Arial" pitchFamily="34" charset="0"/>
                <a:cs typeface="Arial" pitchFamily="34" charset="0"/>
                <a:sym typeface="Symbol" panose="05050102010706020507" pitchFamily="18" charset="2"/>
              </a:rPr>
              <a:t>vuông</a:t>
            </a:r>
            <a:r>
              <a:rPr lang="en-US" sz="2800" dirty="0" smtClean="0">
                <a:solidFill>
                  <a:srgbClr val="0000FF"/>
                </a:solidFill>
                <a:latin typeface="Arial" pitchFamily="34" charset="0"/>
                <a:cs typeface="Arial" pitchFamily="34" charset="0"/>
                <a:sym typeface="Symbol" panose="05050102010706020507" pitchFamily="18" charset="2"/>
              </a:rPr>
              <a:t>.</a:t>
            </a:r>
          </a:p>
          <a:p>
            <a:r>
              <a:rPr lang="en-US" sz="2800" dirty="0" smtClean="0">
                <a:solidFill>
                  <a:srgbClr val="0000FF"/>
                </a:solidFill>
                <a:latin typeface="Arial" pitchFamily="34" charset="0"/>
                <a:cs typeface="Arial" pitchFamily="34" charset="0"/>
                <a:sym typeface="Symbol" panose="05050102010706020507" pitchFamily="18" charset="2"/>
              </a:rPr>
              <a:t>ĐS:  = 2,22; h</a:t>
            </a:r>
            <a:r>
              <a:rPr lang="en-US" sz="2800" baseline="-25000" dirty="0" smtClean="0">
                <a:solidFill>
                  <a:srgbClr val="0000FF"/>
                </a:solidFill>
                <a:latin typeface="Arial" pitchFamily="34" charset="0"/>
                <a:cs typeface="Arial" pitchFamily="34" charset="0"/>
                <a:sym typeface="Symbol" panose="05050102010706020507" pitchFamily="18" charset="2"/>
              </a:rPr>
              <a:t>l</a:t>
            </a:r>
            <a:r>
              <a:rPr lang="en-US" sz="2800" dirty="0" smtClean="0">
                <a:solidFill>
                  <a:srgbClr val="0000FF"/>
                </a:solidFill>
                <a:latin typeface="Arial" pitchFamily="34" charset="0"/>
                <a:cs typeface="Arial" pitchFamily="34" charset="0"/>
                <a:sym typeface="Symbol" panose="05050102010706020507" pitchFamily="18" charset="2"/>
              </a:rPr>
              <a:t> = 4,37 x 10</a:t>
            </a:r>
            <a:r>
              <a:rPr lang="en-US" sz="2800" baseline="30000" dirty="0" smtClean="0">
                <a:solidFill>
                  <a:srgbClr val="0000FF"/>
                </a:solidFill>
                <a:latin typeface="Arial" pitchFamily="34" charset="0"/>
                <a:cs typeface="Arial" pitchFamily="34" charset="0"/>
                <a:sym typeface="Symbol" panose="05050102010706020507" pitchFamily="18" charset="2"/>
              </a:rPr>
              <a:t>-3</a:t>
            </a:r>
            <a:r>
              <a:rPr lang="en-US" sz="2800" baseline="-25000" dirty="0" smtClean="0">
                <a:solidFill>
                  <a:srgbClr val="0000FF"/>
                </a:solidFill>
                <a:latin typeface="Arial" pitchFamily="34" charset="0"/>
                <a:cs typeface="Arial" pitchFamily="34" charset="0"/>
                <a:sym typeface="Symbol" panose="05050102010706020507" pitchFamily="18" charset="2"/>
              </a:rPr>
              <a:t> </a:t>
            </a:r>
            <a:r>
              <a:rPr lang="en-US" sz="2800" dirty="0" smtClean="0">
                <a:solidFill>
                  <a:srgbClr val="0000FF"/>
                </a:solidFill>
                <a:latin typeface="Arial" pitchFamily="34" charset="0"/>
                <a:cs typeface="Arial" pitchFamily="34" charset="0"/>
                <a:sym typeface="Symbol" panose="05050102010706020507" pitchFamily="18" charset="2"/>
              </a:rPr>
              <a:t>m</a:t>
            </a:r>
            <a:endParaRPr lang="en-US" sz="2800" dirty="0" smtClean="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93915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85800"/>
            <a:ext cx="5420074" cy="461665"/>
          </a:xfrm>
          <a:prstGeom prst="rect">
            <a:avLst/>
          </a:prstGeom>
        </p:spPr>
        <p:txBody>
          <a:bodyPr wrap="none">
            <a:spAutoFit/>
          </a:bodyPr>
          <a:lstStyle/>
          <a:p>
            <a:r>
              <a:rPr lang="vi-VN" sz="2400" b="1" dirty="0" smtClean="0">
                <a:solidFill>
                  <a:srgbClr val="009900"/>
                </a:solidFill>
              </a:rPr>
              <a:t>PT Bernoulli dưới dạng năng lượng</a:t>
            </a:r>
            <a:endParaRPr lang="en-US" sz="2400" b="1" dirty="0">
              <a:solidFill>
                <a:srgbClr val="009900"/>
              </a:solidFill>
            </a:endParaRPr>
          </a:p>
        </p:txBody>
      </p:sp>
      <p:pic>
        <p:nvPicPr>
          <p:cNvPr id="3" name="Picture 2"/>
          <p:cNvPicPr>
            <a:picLocks noChangeAspect="1" noChangeArrowheads="1"/>
          </p:cNvPicPr>
          <p:nvPr/>
        </p:nvPicPr>
        <p:blipFill>
          <a:blip r:embed="rId2" cstate="print"/>
          <a:srcRect/>
          <a:stretch>
            <a:fillRect/>
          </a:stretch>
        </p:blipFill>
        <p:spPr bwMode="auto">
          <a:xfrm>
            <a:off x="0" y="1219200"/>
            <a:ext cx="4876799" cy="4083686"/>
          </a:xfrm>
          <a:prstGeom prst="rect">
            <a:avLst/>
          </a:prstGeom>
          <a:noFill/>
          <a:ln w="9525">
            <a:noFill/>
            <a:miter lim="800000"/>
            <a:headEnd/>
            <a:tailEnd/>
          </a:ln>
        </p:spPr>
      </p:pic>
      <p:sp>
        <p:nvSpPr>
          <p:cNvPr id="10" name="Rectangle 9"/>
          <p:cNvSpPr/>
          <p:nvPr/>
        </p:nvSpPr>
        <p:spPr>
          <a:xfrm>
            <a:off x="4953000" y="2784765"/>
            <a:ext cx="4191000" cy="1877437"/>
          </a:xfrm>
          <a:prstGeom prst="rect">
            <a:avLst/>
          </a:prstGeom>
        </p:spPr>
        <p:txBody>
          <a:bodyPr wrap="square">
            <a:spAutoFit/>
          </a:bodyPr>
          <a:lstStyle/>
          <a:p>
            <a:pPr algn="just"/>
            <a:r>
              <a:rPr lang="vi-VN" sz="3600" b="1" dirty="0" smtClean="0">
                <a:sym typeface="Wingdings"/>
              </a:rPr>
              <a:t></a:t>
            </a:r>
            <a:r>
              <a:rPr lang="vi-VN" sz="2000" dirty="0" smtClean="0">
                <a:sym typeface="Wingdings"/>
              </a:rPr>
              <a:t>Đ</a:t>
            </a:r>
            <a:r>
              <a:rPr lang="vi-VN" sz="2000" dirty="0" smtClean="0"/>
              <a:t>ối với dòng chảy ổn định, lưu chất không nén và bỏ qua ma sát thì các dạng cơ năng (mechanical energy) được chuyển hóa lẫn nhau nhưng tổng của chúng là hằng số.</a:t>
            </a:r>
            <a:endParaRPr lang="en-US" sz="2000" dirty="0"/>
          </a:p>
        </p:txBody>
      </p:sp>
      <p:sp>
        <p:nvSpPr>
          <p:cNvPr id="12" name="Rectangle 11"/>
          <p:cNvSpPr/>
          <p:nvPr/>
        </p:nvSpPr>
        <p:spPr>
          <a:xfrm>
            <a:off x="4876800" y="1094363"/>
            <a:ext cx="4267200" cy="1877437"/>
          </a:xfrm>
          <a:prstGeom prst="rect">
            <a:avLst/>
          </a:prstGeom>
        </p:spPr>
        <p:txBody>
          <a:bodyPr wrap="square">
            <a:spAutoFit/>
          </a:bodyPr>
          <a:lstStyle/>
          <a:p>
            <a:pPr algn="just"/>
            <a:r>
              <a:rPr lang="vi-VN" sz="3600" b="1" dirty="0" smtClean="0">
                <a:solidFill>
                  <a:srgbClr val="0070C0"/>
                </a:solidFill>
                <a:sym typeface="Wingdings"/>
              </a:rPr>
              <a:t></a:t>
            </a:r>
            <a:r>
              <a:rPr lang="vi-VN" sz="2400" dirty="0" smtClean="0">
                <a:solidFill>
                  <a:srgbClr val="0070C0"/>
                </a:solidFill>
                <a:sym typeface="Wingdings"/>
              </a:rPr>
              <a:t>T</a:t>
            </a:r>
            <a:r>
              <a:rPr lang="vi-VN" sz="2000" dirty="0" smtClean="0">
                <a:solidFill>
                  <a:srgbClr val="0070C0"/>
                </a:solidFill>
              </a:rPr>
              <a:t>ổng của năng lượng dòng chảy, động năng và thế năng của một phần tử lưu chất là hằng số theo đường dòng trong dòng chảy ổn định.</a:t>
            </a:r>
            <a:endParaRPr lang="en-US" sz="2000" dirty="0">
              <a:solidFill>
                <a:srgbClr val="0070C0"/>
              </a:solidFill>
            </a:endParaRPr>
          </a:p>
        </p:txBody>
      </p:sp>
      <p:sp>
        <p:nvSpPr>
          <p:cNvPr id="7" name="Rectangle 6"/>
          <p:cNvSpPr/>
          <p:nvPr/>
        </p:nvSpPr>
        <p:spPr>
          <a:xfrm>
            <a:off x="4953000" y="4508718"/>
            <a:ext cx="4191000" cy="1815882"/>
          </a:xfrm>
          <a:prstGeom prst="rect">
            <a:avLst/>
          </a:prstGeom>
        </p:spPr>
        <p:txBody>
          <a:bodyPr wrap="square">
            <a:spAutoFit/>
          </a:bodyPr>
          <a:lstStyle/>
          <a:p>
            <a:pPr algn="just"/>
            <a:r>
              <a:rPr lang="vi-VN" sz="3200" b="1" dirty="0" smtClean="0">
                <a:solidFill>
                  <a:srgbClr val="FF3399"/>
                </a:solidFill>
                <a:sym typeface="Wingdings"/>
              </a:rPr>
              <a:t></a:t>
            </a:r>
            <a:r>
              <a:rPr lang="vi-VN" sz="2000" dirty="0" smtClean="0">
                <a:sym typeface="Wingdings"/>
              </a:rPr>
              <a:t> </a:t>
            </a:r>
            <a:r>
              <a:rPr lang="vi-VN" sz="2000" dirty="0" smtClean="0">
                <a:solidFill>
                  <a:srgbClr val="FF3399"/>
                </a:solidFill>
                <a:sym typeface="Wingdings"/>
              </a:rPr>
              <a:t>Ý nghĩa</a:t>
            </a:r>
            <a:r>
              <a:rPr lang="vi-VN" sz="2000" dirty="0" smtClean="0">
                <a:solidFill>
                  <a:srgbClr val="FF3399"/>
                </a:solidFill>
              </a:rPr>
              <a:t>: không có tổn thất cơ năng trong dòng chảy không ma sát (không nhớt) vì không xảy ra sự chuyển đổi cơ năng thành nhiệt (nội) năng.</a:t>
            </a:r>
            <a:endParaRPr lang="en-US" sz="2000" dirty="0">
              <a:solidFill>
                <a:srgbClr val="FF3399"/>
              </a:solidFill>
            </a:endParaRPr>
          </a:p>
        </p:txBody>
      </p:sp>
      <p:sp>
        <p:nvSpPr>
          <p:cNvPr id="8" name="Rectangle 7"/>
          <p:cNvSpPr/>
          <p:nvPr/>
        </p:nvSpPr>
        <p:spPr>
          <a:xfrm>
            <a:off x="0" y="5308330"/>
            <a:ext cx="4876800" cy="1508105"/>
          </a:xfrm>
          <a:prstGeom prst="rect">
            <a:avLst/>
          </a:prstGeom>
        </p:spPr>
        <p:txBody>
          <a:bodyPr wrap="square">
            <a:spAutoFit/>
          </a:bodyPr>
          <a:lstStyle/>
          <a:p>
            <a:pPr algn="just"/>
            <a:r>
              <a:rPr lang="vi-VN" sz="3200" b="1" dirty="0" smtClean="0">
                <a:solidFill>
                  <a:srgbClr val="FF6600"/>
                </a:solidFill>
                <a:sym typeface="Wingdings"/>
              </a:rPr>
              <a:t></a:t>
            </a:r>
            <a:r>
              <a:rPr lang="vi-VN" sz="2000" b="1" dirty="0" smtClean="0">
                <a:solidFill>
                  <a:srgbClr val="FF3399"/>
                </a:solidFill>
                <a:sym typeface="Wingdings"/>
              </a:rPr>
              <a:t> </a:t>
            </a:r>
            <a:r>
              <a:rPr lang="vi-VN" sz="2000" dirty="0" smtClean="0">
                <a:solidFill>
                  <a:srgbClr val="FF6600"/>
                </a:solidFill>
              </a:rPr>
              <a:t>PT Bernoulli thường được sử dụng trong thực tế vì một loạt các vấn đề dòng chảy có thể được phân tích độ chính xác hợp lý với PT này.</a:t>
            </a:r>
            <a:endParaRPr lang="en-US" sz="2000" dirty="0">
              <a:solidFill>
                <a:srgbClr val="FF6600"/>
              </a:solidFill>
            </a:endParaRPr>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6</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775666" cy="461665"/>
          </a:xfrm>
          <a:prstGeom prst="rect">
            <a:avLst/>
          </a:prstGeom>
        </p:spPr>
        <p:txBody>
          <a:bodyPr wrap="none">
            <a:spAutoFit/>
          </a:bodyPr>
          <a:lstStyle/>
          <a:p>
            <a:r>
              <a:rPr lang="vi-VN" sz="2400" b="1" dirty="0" smtClean="0">
                <a:solidFill>
                  <a:srgbClr val="009900"/>
                </a:solidFill>
              </a:rPr>
              <a:t>PT Bernoulli dưới dạng áp suất</a:t>
            </a:r>
            <a:endParaRPr lang="en-US" sz="2400" b="1" dirty="0">
              <a:solidFill>
                <a:srgbClr val="009900"/>
              </a:solidFill>
            </a:endParaRPr>
          </a:p>
        </p:txBody>
      </p:sp>
      <p:sp>
        <p:nvSpPr>
          <p:cNvPr id="10" name="Rectangle 9"/>
          <p:cNvSpPr/>
          <p:nvPr/>
        </p:nvSpPr>
        <p:spPr>
          <a:xfrm>
            <a:off x="0" y="990600"/>
            <a:ext cx="5562600" cy="461665"/>
          </a:xfrm>
          <a:prstGeom prst="rect">
            <a:avLst/>
          </a:prstGeom>
        </p:spPr>
        <p:txBody>
          <a:bodyPr wrap="square">
            <a:spAutoFit/>
          </a:bodyPr>
          <a:lstStyle/>
          <a:p>
            <a:pPr algn="just"/>
            <a:r>
              <a:rPr lang="vi-VN" sz="2400" dirty="0" smtClean="0"/>
              <a:t>Nhân PT Bernoulli với </a:t>
            </a:r>
            <a:r>
              <a:rPr lang="el-GR" sz="2400" dirty="0" smtClean="0">
                <a:latin typeface="Times New Roman" pitchFamily="18" charset="0"/>
                <a:cs typeface="Times New Roman" pitchFamily="18" charset="0"/>
              </a:rPr>
              <a:t>ρ</a:t>
            </a:r>
            <a:r>
              <a:rPr lang="vi-VN" sz="2400" dirty="0" smtClean="0"/>
              <a:t>:</a:t>
            </a:r>
            <a:endParaRPr lang="en-US" sz="2400" dirty="0"/>
          </a:p>
        </p:txBody>
      </p:sp>
      <p:sp>
        <p:nvSpPr>
          <p:cNvPr id="8" name="Rectangle 7"/>
          <p:cNvSpPr/>
          <p:nvPr/>
        </p:nvSpPr>
        <p:spPr>
          <a:xfrm>
            <a:off x="0" y="2905304"/>
            <a:ext cx="9067800" cy="3724096"/>
          </a:xfrm>
          <a:prstGeom prst="rect">
            <a:avLst/>
          </a:prstGeom>
        </p:spPr>
        <p:txBody>
          <a:bodyPr wrap="square">
            <a:spAutoFit/>
          </a:bodyPr>
          <a:lstStyle/>
          <a:p>
            <a:pPr algn="just"/>
            <a:r>
              <a:rPr lang="vi-VN" sz="2000" b="1" dirty="0" smtClean="0">
                <a:solidFill>
                  <a:srgbClr val="FF3399"/>
                </a:solidFill>
                <a:latin typeface="+mj-lt"/>
              </a:rPr>
              <a:t>P</a:t>
            </a:r>
            <a:r>
              <a:rPr lang="vi-VN" sz="2000" b="1" dirty="0" smtClean="0">
                <a:solidFill>
                  <a:srgbClr val="FF3399"/>
                </a:solidFill>
              </a:rPr>
              <a:t>: áp suất tĩnh </a:t>
            </a:r>
            <a:r>
              <a:rPr lang="vi-VN" sz="2000" dirty="0" smtClean="0"/>
              <a:t>(static pressure), đại diện cho áp suất nhiệt động lực thực của chất lỏng, không kết hợp bất kỳ hiệu ứng động lực nào.</a:t>
            </a:r>
          </a:p>
          <a:p>
            <a:pPr algn="just"/>
            <a:r>
              <a:rPr lang="vi-VN" sz="2400" b="1" dirty="0" smtClean="0">
                <a:solidFill>
                  <a:srgbClr val="FF3399"/>
                </a:solidFill>
                <a:latin typeface="+mj-lt"/>
                <a:sym typeface="Symbol"/>
              </a:rPr>
              <a:t></a:t>
            </a:r>
            <a:r>
              <a:rPr lang="en-US" sz="2000" b="1" dirty="0" smtClean="0">
                <a:solidFill>
                  <a:srgbClr val="FF3399"/>
                </a:solidFill>
                <a:latin typeface="VNI-Diudang" pitchFamily="2" charset="0"/>
                <a:sym typeface="Symbol"/>
              </a:rPr>
              <a:t>v</a:t>
            </a:r>
            <a:r>
              <a:rPr lang="vi-VN" sz="2000" b="1" baseline="30000" dirty="0" smtClean="0">
                <a:solidFill>
                  <a:srgbClr val="FF3399"/>
                </a:solidFill>
                <a:latin typeface="+mj-lt"/>
                <a:sym typeface="Symbol"/>
              </a:rPr>
              <a:t>2</a:t>
            </a:r>
            <a:r>
              <a:rPr lang="vi-VN" sz="2000" b="1" dirty="0" smtClean="0">
                <a:solidFill>
                  <a:srgbClr val="FF3399"/>
                </a:solidFill>
                <a:latin typeface="+mj-lt"/>
                <a:sym typeface="Symbol"/>
              </a:rPr>
              <a:t>/2</a:t>
            </a:r>
            <a:r>
              <a:rPr lang="vi-VN" sz="2000" b="1" dirty="0" smtClean="0">
                <a:solidFill>
                  <a:srgbClr val="FF3399"/>
                </a:solidFill>
                <a:sym typeface="Symbol"/>
              </a:rPr>
              <a:t>: áp suất động lực </a:t>
            </a:r>
            <a:r>
              <a:rPr lang="vi-VN" sz="2000" dirty="0" smtClean="0">
                <a:sym typeface="Symbol"/>
              </a:rPr>
              <a:t>(dynamic pressure), đại diện cho sự tăng áp suất khi chất lỏng chuyển động được đưa đến một điểm dừng đẳng entropy (isentropic).</a:t>
            </a:r>
          </a:p>
          <a:p>
            <a:pPr algn="just"/>
            <a:r>
              <a:rPr lang="vi-VN" sz="2400" b="1" dirty="0" smtClean="0">
                <a:solidFill>
                  <a:srgbClr val="FF3399"/>
                </a:solidFill>
                <a:latin typeface="+mj-lt"/>
                <a:sym typeface="Symbol"/>
              </a:rPr>
              <a:t>gz</a:t>
            </a:r>
            <a:r>
              <a:rPr lang="vi-VN" sz="2000" b="1" dirty="0" smtClean="0">
                <a:solidFill>
                  <a:srgbClr val="FF3399"/>
                </a:solidFill>
                <a:sym typeface="Symbol"/>
              </a:rPr>
              <a:t>: áp suất thủy tĩnh </a:t>
            </a:r>
            <a:r>
              <a:rPr lang="vi-VN" sz="2000" dirty="0" smtClean="0">
                <a:sym typeface="Symbol"/>
              </a:rPr>
              <a:t>(hydrostatic pressure), không phải là áp suất trong một ý nghĩa thực vì giá trị của nó phụ thuộc vào mức tham chiếu (reference level) đã chọn, nó đại diện cho hiệu ứng độ cao, nghĩa là trọng lượng khối chất lỏng tạo áp suất. Lưu ý ký hiệu: </a:t>
            </a:r>
            <a:r>
              <a:rPr lang="el-GR" sz="2400" dirty="0" smtClean="0">
                <a:latin typeface="Times New Roman" pitchFamily="18" charset="0"/>
                <a:cs typeface="Times New Roman" pitchFamily="18" charset="0"/>
                <a:sym typeface="Symbol"/>
              </a:rPr>
              <a:t>ρ</a:t>
            </a:r>
            <a:r>
              <a:rPr lang="vi-VN" sz="2400" dirty="0" smtClean="0">
                <a:latin typeface="Times New Roman" pitchFamily="18" charset="0"/>
                <a:cs typeface="Times New Roman" pitchFamily="18" charset="0"/>
                <a:sym typeface="Symbol"/>
              </a:rPr>
              <a:t>gh </a:t>
            </a:r>
            <a:r>
              <a:rPr lang="vi-VN" sz="2000" dirty="0" smtClean="0">
                <a:sym typeface="Symbol"/>
              </a:rPr>
              <a:t>là áp suất thủy tĩnh tăng theo chiều sâu chất lỏng (h), </a:t>
            </a:r>
            <a:r>
              <a:rPr lang="el-GR" sz="2400" dirty="0" smtClean="0">
                <a:latin typeface="Times New Roman" pitchFamily="18" charset="0"/>
                <a:cs typeface="Times New Roman" pitchFamily="18" charset="0"/>
                <a:sym typeface="Symbol"/>
              </a:rPr>
              <a:t>ρ</a:t>
            </a:r>
            <a:r>
              <a:rPr lang="vi-VN" sz="2400" dirty="0" smtClean="0">
                <a:latin typeface="Times New Roman" pitchFamily="18" charset="0"/>
                <a:cs typeface="Times New Roman" pitchFamily="18" charset="0"/>
                <a:sym typeface="Symbol"/>
              </a:rPr>
              <a:t>gz </a:t>
            </a:r>
            <a:r>
              <a:rPr lang="vi-VN" sz="2000" dirty="0" smtClean="0">
                <a:sym typeface="Symbol"/>
              </a:rPr>
              <a:t>là áp suất thủy tĩnh giảm theo chiều sâu chất lỏng (</a:t>
            </a:r>
            <a:r>
              <a:rPr lang="vi-VN" sz="2400" dirty="0" smtClean="0">
                <a:latin typeface="+mj-lt"/>
                <a:sym typeface="Symbol"/>
              </a:rPr>
              <a:t>z</a:t>
            </a:r>
            <a:r>
              <a:rPr lang="vi-VN" sz="2000" dirty="0" smtClean="0">
                <a:sym typeface="Symbol"/>
              </a:rPr>
              <a:t>).</a:t>
            </a:r>
          </a:p>
          <a:p>
            <a:pPr algn="just"/>
            <a:r>
              <a:rPr lang="vi-VN" sz="2000" b="1" dirty="0" smtClean="0">
                <a:solidFill>
                  <a:srgbClr val="FF3399"/>
                </a:solidFill>
                <a:sym typeface="Wingdings 2"/>
              </a:rPr>
              <a:t>Áp suất tổng</a:t>
            </a:r>
            <a:r>
              <a:rPr lang="vi-VN" sz="2000" dirty="0" smtClean="0">
                <a:sym typeface="Wingdings 2"/>
              </a:rPr>
              <a:t>: tổng của các áp suất tĩnh, động và thủy tĩnh.</a:t>
            </a:r>
            <a:endParaRPr lang="vi-VN" sz="2000" dirty="0" smtClean="0">
              <a:sym typeface="Symbol"/>
            </a:endParaRPr>
          </a:p>
        </p:txBody>
      </p:sp>
      <p:sp>
        <p:nvSpPr>
          <p:cNvPr id="9" name="Rectangle 8"/>
          <p:cNvSpPr/>
          <p:nvPr/>
        </p:nvSpPr>
        <p:spPr>
          <a:xfrm>
            <a:off x="0" y="2286000"/>
            <a:ext cx="9017212" cy="584775"/>
          </a:xfrm>
          <a:prstGeom prst="rect">
            <a:avLst/>
          </a:prstGeom>
        </p:spPr>
        <p:txBody>
          <a:bodyPr wrap="square">
            <a:spAutoFit/>
          </a:bodyPr>
          <a:lstStyle/>
          <a:p>
            <a:r>
              <a:rPr lang="vi-VN" sz="3200" b="1" dirty="0" smtClean="0">
                <a:solidFill>
                  <a:srgbClr val="0070C0"/>
                </a:solidFill>
                <a:sym typeface="Wingdings"/>
              </a:rPr>
              <a:t></a:t>
            </a:r>
            <a:r>
              <a:rPr lang="vi-VN" sz="2400" b="1" dirty="0" smtClean="0">
                <a:solidFill>
                  <a:srgbClr val="0070C0"/>
                </a:solidFill>
                <a:sym typeface="Wingdings 2"/>
              </a:rPr>
              <a:t> PT phát biểu</a:t>
            </a:r>
            <a:r>
              <a:rPr lang="vi-VN" sz="2400" dirty="0" smtClean="0">
                <a:solidFill>
                  <a:srgbClr val="0070C0"/>
                </a:solidFill>
                <a:sym typeface="Wingdings 2"/>
              </a:rPr>
              <a:t>: tổng áp suất theo một đường dòng là hằng số. </a:t>
            </a:r>
            <a:endParaRPr lang="en-US" sz="2400" dirty="0">
              <a:solidFill>
                <a:srgbClr val="0070C0"/>
              </a:solidFill>
            </a:endParaRPr>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7</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2590800" y="1410700"/>
            <a:ext cx="4037611" cy="951500"/>
            <a:chOff x="2590800" y="1410700"/>
            <a:chExt cx="4037611" cy="951500"/>
          </a:xfrm>
        </p:grpSpPr>
        <p:pic>
          <p:nvPicPr>
            <p:cNvPr id="151554" name="Picture 2"/>
            <p:cNvPicPr>
              <a:picLocks noChangeAspect="1" noChangeArrowheads="1"/>
            </p:cNvPicPr>
            <p:nvPr/>
          </p:nvPicPr>
          <p:blipFill>
            <a:blip r:embed="rId2" cstate="print"/>
            <a:srcRect/>
            <a:stretch>
              <a:fillRect/>
            </a:stretch>
          </p:blipFill>
          <p:spPr bwMode="auto">
            <a:xfrm>
              <a:off x="2590800" y="1447800"/>
              <a:ext cx="4037611" cy="914400"/>
            </a:xfrm>
            <a:prstGeom prst="rect">
              <a:avLst/>
            </a:prstGeom>
            <a:noFill/>
            <a:ln w="9525">
              <a:noFill/>
              <a:miter lim="800000"/>
              <a:headEnd/>
              <a:tailEnd/>
            </a:ln>
          </p:spPr>
        </p:pic>
        <p:sp>
          <p:nvSpPr>
            <p:cNvPr id="12" name="Rectangle 11"/>
            <p:cNvSpPr/>
            <p:nvPr/>
          </p:nvSpPr>
          <p:spPr>
            <a:xfrm>
              <a:off x="3463635" y="1410700"/>
              <a:ext cx="386115"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775666" cy="461665"/>
          </a:xfrm>
          <a:prstGeom prst="rect">
            <a:avLst/>
          </a:prstGeom>
        </p:spPr>
        <p:txBody>
          <a:bodyPr wrap="none">
            <a:spAutoFit/>
          </a:bodyPr>
          <a:lstStyle/>
          <a:p>
            <a:r>
              <a:rPr lang="vi-VN" sz="2400" b="1" dirty="0" smtClean="0">
                <a:solidFill>
                  <a:srgbClr val="009900"/>
                </a:solidFill>
              </a:rPr>
              <a:t>PT Bernoulli dưới dạng áp suất</a:t>
            </a:r>
            <a:endParaRPr lang="en-US" sz="2400" b="1" dirty="0">
              <a:solidFill>
                <a:srgbClr val="009900"/>
              </a:solidFill>
            </a:endParaRPr>
          </a:p>
        </p:txBody>
      </p:sp>
      <p:sp>
        <p:nvSpPr>
          <p:cNvPr id="13" name="Rectangle 12"/>
          <p:cNvSpPr/>
          <p:nvPr/>
        </p:nvSpPr>
        <p:spPr>
          <a:xfrm>
            <a:off x="4114800" y="838200"/>
            <a:ext cx="5029200" cy="892552"/>
          </a:xfrm>
          <a:prstGeom prst="rect">
            <a:avLst/>
          </a:prstGeom>
        </p:spPr>
        <p:txBody>
          <a:bodyPr wrap="square">
            <a:spAutoFit/>
          </a:bodyPr>
          <a:lstStyle/>
          <a:p>
            <a:r>
              <a:rPr lang="vi-VN" sz="3200" b="1" dirty="0" smtClean="0">
                <a:solidFill>
                  <a:srgbClr val="0070C0"/>
                </a:solidFill>
                <a:sym typeface="Wingdings"/>
              </a:rPr>
              <a:t></a:t>
            </a:r>
            <a:r>
              <a:rPr lang="vi-VN" sz="2400" b="1" dirty="0" smtClean="0">
                <a:solidFill>
                  <a:srgbClr val="0070C0"/>
                </a:solidFill>
                <a:sym typeface="Wingdings 2"/>
              </a:rPr>
              <a:t> </a:t>
            </a:r>
            <a:r>
              <a:rPr lang="vi-VN" sz="2000" b="1" dirty="0" smtClean="0">
                <a:solidFill>
                  <a:srgbClr val="0070C0"/>
                </a:solidFill>
                <a:sym typeface="Wingdings 2"/>
              </a:rPr>
              <a:t>Ý nghĩa</a:t>
            </a:r>
            <a:r>
              <a:rPr lang="vi-VN" sz="2000" dirty="0" smtClean="0">
                <a:solidFill>
                  <a:srgbClr val="0070C0"/>
                </a:solidFill>
                <a:sym typeface="Wingdings 2"/>
              </a:rPr>
              <a:t>: dòng chảy với tốc độ cao thì áp suất động tăng và áp suất tĩnh giảm. </a:t>
            </a:r>
            <a:endParaRPr lang="en-US" sz="2000" dirty="0">
              <a:solidFill>
                <a:srgbClr val="0070C0"/>
              </a:solidFill>
            </a:endParaRPr>
          </a:p>
        </p:txBody>
      </p:sp>
      <p:pic>
        <p:nvPicPr>
          <p:cNvPr id="150531" name="Picture 3"/>
          <p:cNvPicPr>
            <a:picLocks noChangeAspect="1" noChangeArrowheads="1"/>
          </p:cNvPicPr>
          <p:nvPr/>
        </p:nvPicPr>
        <p:blipFill>
          <a:blip r:embed="rId2" cstate="print"/>
          <a:srcRect b="17366"/>
          <a:stretch>
            <a:fillRect/>
          </a:stretch>
        </p:blipFill>
        <p:spPr bwMode="auto">
          <a:xfrm>
            <a:off x="5105400" y="3609110"/>
            <a:ext cx="3720178" cy="3217869"/>
          </a:xfrm>
          <a:prstGeom prst="rect">
            <a:avLst/>
          </a:prstGeom>
          <a:noFill/>
          <a:ln w="9525">
            <a:noFill/>
            <a:miter lim="800000"/>
            <a:headEnd/>
            <a:tailEnd/>
          </a:ln>
        </p:spPr>
      </p:pic>
      <p:sp>
        <p:nvSpPr>
          <p:cNvPr id="15" name="Rectangle 14"/>
          <p:cNvSpPr/>
          <p:nvPr/>
        </p:nvSpPr>
        <p:spPr>
          <a:xfrm>
            <a:off x="0" y="4620161"/>
            <a:ext cx="4876800" cy="1323439"/>
          </a:xfrm>
          <a:prstGeom prst="rect">
            <a:avLst/>
          </a:prstGeom>
        </p:spPr>
        <p:txBody>
          <a:bodyPr wrap="square">
            <a:spAutoFit/>
          </a:bodyPr>
          <a:lstStyle/>
          <a:p>
            <a:pPr algn="just"/>
            <a:r>
              <a:rPr lang="vi-VN" sz="2000" dirty="0" smtClean="0">
                <a:solidFill>
                  <a:srgbClr val="0070C0"/>
                </a:solidFill>
              </a:rPr>
              <a:t>Hình: Trình bày áp suất tĩnh, động và ứ động. Khi áp suất tĩnh và ứ động được đo ở một điểm cụ thể thì vận tốc dòng tại điểm đó được tính theo:</a:t>
            </a:r>
            <a:endParaRPr lang="en-US" sz="2000" dirty="0">
              <a:solidFill>
                <a:srgbClr val="0070C0"/>
              </a:solidFill>
            </a:endParaRPr>
          </a:p>
        </p:txBody>
      </p:sp>
      <p:pic>
        <p:nvPicPr>
          <p:cNvPr id="150533" name="Picture 5"/>
          <p:cNvPicPr>
            <a:picLocks noChangeAspect="1" noChangeArrowheads="1"/>
          </p:cNvPicPr>
          <p:nvPr/>
        </p:nvPicPr>
        <p:blipFill>
          <a:blip r:embed="rId3" cstate="print"/>
          <a:srcRect/>
          <a:stretch>
            <a:fillRect/>
          </a:stretch>
        </p:blipFill>
        <p:spPr bwMode="auto">
          <a:xfrm>
            <a:off x="5244178" y="1676400"/>
            <a:ext cx="3581400" cy="1991259"/>
          </a:xfrm>
          <a:prstGeom prst="rect">
            <a:avLst/>
          </a:prstGeom>
          <a:noFill/>
          <a:ln w="9525">
            <a:noFill/>
            <a:miter lim="800000"/>
            <a:headEnd/>
            <a:tailEnd/>
          </a:ln>
        </p:spPr>
      </p:pic>
      <p:sp>
        <p:nvSpPr>
          <p:cNvPr id="16"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8</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grpSp>
        <p:nvGrpSpPr>
          <p:cNvPr id="3" name="Group 2"/>
          <p:cNvGrpSpPr/>
          <p:nvPr/>
        </p:nvGrpSpPr>
        <p:grpSpPr>
          <a:xfrm>
            <a:off x="0" y="990600"/>
            <a:ext cx="4037611" cy="914400"/>
            <a:chOff x="0" y="990600"/>
            <a:chExt cx="4037611" cy="914400"/>
          </a:xfrm>
        </p:grpSpPr>
        <p:pic>
          <p:nvPicPr>
            <p:cNvPr id="151554" name="Picture 2"/>
            <p:cNvPicPr>
              <a:picLocks noChangeAspect="1" noChangeArrowheads="1"/>
            </p:cNvPicPr>
            <p:nvPr/>
          </p:nvPicPr>
          <p:blipFill>
            <a:blip r:embed="rId4" cstate="print"/>
            <a:srcRect/>
            <a:stretch>
              <a:fillRect/>
            </a:stretch>
          </p:blipFill>
          <p:spPr bwMode="auto">
            <a:xfrm>
              <a:off x="0" y="990600"/>
              <a:ext cx="4037611" cy="914400"/>
            </a:xfrm>
            <a:prstGeom prst="rect">
              <a:avLst/>
            </a:prstGeom>
            <a:noFill/>
            <a:ln w="9525">
              <a:noFill/>
              <a:miter lim="800000"/>
              <a:headEnd/>
              <a:tailEnd/>
            </a:ln>
          </p:spPr>
        </p:pic>
        <p:sp>
          <p:nvSpPr>
            <p:cNvPr id="14" name="Rectangle 13"/>
            <p:cNvSpPr/>
            <p:nvPr/>
          </p:nvSpPr>
          <p:spPr>
            <a:xfrm>
              <a:off x="1020125" y="997530"/>
              <a:ext cx="223325"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grpSp>
        <p:nvGrpSpPr>
          <p:cNvPr id="4" name="Group 3"/>
          <p:cNvGrpSpPr/>
          <p:nvPr/>
        </p:nvGrpSpPr>
        <p:grpSpPr>
          <a:xfrm>
            <a:off x="0" y="2061683"/>
            <a:ext cx="4800600" cy="2510317"/>
            <a:chOff x="0" y="2061683"/>
            <a:chExt cx="4800600" cy="2510317"/>
          </a:xfrm>
        </p:grpSpPr>
        <p:grpSp>
          <p:nvGrpSpPr>
            <p:cNvPr id="10" name="Group 9"/>
            <p:cNvGrpSpPr/>
            <p:nvPr/>
          </p:nvGrpSpPr>
          <p:grpSpPr>
            <a:xfrm>
              <a:off x="0" y="2187560"/>
              <a:ext cx="4800600" cy="2384440"/>
              <a:chOff x="0" y="2111360"/>
              <a:chExt cx="4800600" cy="2384440"/>
            </a:xfrm>
          </p:grpSpPr>
          <p:pic>
            <p:nvPicPr>
              <p:cNvPr id="152578" name="Picture 2"/>
              <p:cNvPicPr>
                <a:picLocks noChangeAspect="1" noChangeArrowheads="1"/>
              </p:cNvPicPr>
              <p:nvPr/>
            </p:nvPicPr>
            <p:blipFill>
              <a:blip r:embed="rId5" cstate="print"/>
              <a:srcRect/>
              <a:stretch>
                <a:fillRect/>
              </a:stretch>
            </p:blipFill>
            <p:spPr bwMode="auto">
              <a:xfrm>
                <a:off x="0" y="2111360"/>
                <a:ext cx="2209800" cy="782417"/>
              </a:xfrm>
              <a:prstGeom prst="rect">
                <a:avLst/>
              </a:prstGeom>
              <a:noFill/>
              <a:ln w="9525">
                <a:noFill/>
                <a:miter lim="800000"/>
                <a:headEnd/>
                <a:tailEnd/>
              </a:ln>
            </p:spPr>
          </p:pic>
          <p:sp>
            <p:nvSpPr>
              <p:cNvPr id="12" name="Rectangle 11"/>
              <p:cNvSpPr/>
              <p:nvPr/>
            </p:nvSpPr>
            <p:spPr>
              <a:xfrm>
                <a:off x="0" y="2249031"/>
                <a:ext cx="4800600" cy="2246769"/>
              </a:xfrm>
              <a:prstGeom prst="rect">
                <a:avLst/>
              </a:prstGeom>
            </p:spPr>
            <p:txBody>
              <a:bodyPr wrap="square">
                <a:spAutoFit/>
              </a:bodyPr>
              <a:lstStyle/>
              <a:p>
                <a:pPr algn="just"/>
                <a:r>
                  <a:rPr lang="vi-VN" sz="2000" b="1" dirty="0" smtClean="0">
                    <a:solidFill>
                      <a:srgbClr val="FF3399"/>
                    </a:solidFill>
                  </a:rPr>
                  <a:t>                              : Áp suất do ứ đọng </a:t>
                </a:r>
              </a:p>
              <a:p>
                <a:pPr algn="just"/>
                <a:endParaRPr lang="vi-VN" sz="2000" b="1" dirty="0" smtClean="0">
                  <a:solidFill>
                    <a:srgbClr val="FF3399"/>
                  </a:solidFill>
                </a:endParaRPr>
              </a:p>
              <a:p>
                <a:pPr algn="just"/>
                <a:r>
                  <a:rPr lang="vi-VN" sz="2000" dirty="0" smtClean="0"/>
                  <a:t>(stagnation pressure), là tổng của áp suất tĩnh và động, đại diện cho áp suất tại một điểm nơi mà chất lỏng được đưa đến một điểm dừng hoàn toàn đẳng entropy.</a:t>
                </a:r>
                <a:endParaRPr lang="en-US" sz="2000" dirty="0"/>
              </a:p>
            </p:txBody>
          </p:sp>
        </p:grpSp>
        <p:sp>
          <p:nvSpPr>
            <p:cNvPr id="17" name="Rectangle 16"/>
            <p:cNvSpPr/>
            <p:nvPr/>
          </p:nvSpPr>
          <p:spPr>
            <a:xfrm>
              <a:off x="1779815" y="2061683"/>
              <a:ext cx="266700"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grpSp>
        <p:nvGrpSpPr>
          <p:cNvPr id="5" name="Group 4"/>
          <p:cNvGrpSpPr/>
          <p:nvPr/>
        </p:nvGrpSpPr>
        <p:grpSpPr>
          <a:xfrm>
            <a:off x="1295400" y="6019800"/>
            <a:ext cx="2277374" cy="838200"/>
            <a:chOff x="1295400" y="6019800"/>
            <a:chExt cx="2277374" cy="838200"/>
          </a:xfrm>
        </p:grpSpPr>
        <p:pic>
          <p:nvPicPr>
            <p:cNvPr id="150532" name="Picture 4"/>
            <p:cNvPicPr>
              <a:picLocks noChangeAspect="1" noChangeArrowheads="1"/>
            </p:cNvPicPr>
            <p:nvPr/>
          </p:nvPicPr>
          <p:blipFill>
            <a:blip r:embed="rId6" cstate="print"/>
            <a:srcRect/>
            <a:stretch>
              <a:fillRect/>
            </a:stretch>
          </p:blipFill>
          <p:spPr bwMode="auto">
            <a:xfrm>
              <a:off x="1295400" y="6019800"/>
              <a:ext cx="2277374" cy="838200"/>
            </a:xfrm>
            <a:prstGeom prst="rect">
              <a:avLst/>
            </a:prstGeom>
            <a:noFill/>
            <a:ln w="9525">
              <a:noFill/>
              <a:miter lim="800000"/>
              <a:headEnd/>
              <a:tailEnd/>
            </a:ln>
          </p:spPr>
        </p:pic>
        <p:sp>
          <p:nvSpPr>
            <p:cNvPr id="18" name="Rectangle 17"/>
            <p:cNvSpPr/>
            <p:nvPr/>
          </p:nvSpPr>
          <p:spPr>
            <a:xfrm>
              <a:off x="1333500" y="6172200"/>
              <a:ext cx="266700"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rgbClr val="FF3399"/>
                  </a:solidFill>
                  <a:latin typeface="VNI-Diudang" pitchFamily="2" charset="0"/>
                </a:rPr>
                <a:t>v</a:t>
              </a:r>
              <a:endParaRPr lang="en-US" sz="2800" baseline="30000" dirty="0">
                <a:solidFill>
                  <a:srgbClr val="FF3399"/>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4.2 Các dạng phương trình Bernoulli</a:t>
            </a:r>
            <a:endParaRPr lang="en-US" sz="3200" b="1" dirty="0" smtClean="0">
              <a:solidFill>
                <a:srgbClr val="0000FF"/>
              </a:solidFill>
              <a:latin typeface="Arial" pitchFamily="34" charset="0"/>
              <a:cs typeface="Arial" pitchFamily="34" charset="0"/>
            </a:endParaRPr>
          </a:p>
        </p:txBody>
      </p:sp>
      <p:sp>
        <p:nvSpPr>
          <p:cNvPr id="11" name="Rectangle 10"/>
          <p:cNvSpPr/>
          <p:nvPr/>
        </p:nvSpPr>
        <p:spPr>
          <a:xfrm>
            <a:off x="0" y="609600"/>
            <a:ext cx="4775666" cy="461665"/>
          </a:xfrm>
          <a:prstGeom prst="rect">
            <a:avLst/>
          </a:prstGeom>
        </p:spPr>
        <p:txBody>
          <a:bodyPr wrap="none">
            <a:spAutoFit/>
          </a:bodyPr>
          <a:lstStyle/>
          <a:p>
            <a:r>
              <a:rPr lang="vi-VN" sz="2400" b="1" dirty="0" smtClean="0">
                <a:solidFill>
                  <a:srgbClr val="009900"/>
                </a:solidFill>
              </a:rPr>
              <a:t>PT Bernoulli dưới dạng áp suất</a:t>
            </a:r>
            <a:endParaRPr lang="en-US" sz="2400" b="1" dirty="0">
              <a:solidFill>
                <a:srgbClr val="009900"/>
              </a:solidFill>
            </a:endParaRPr>
          </a:p>
        </p:txBody>
      </p:sp>
      <p:pic>
        <p:nvPicPr>
          <p:cNvPr id="199682" name="Picture 2" descr="Example of a pitot tube mounted on the wing of a Cessna 172">
            <a:hlinkClick r:id=""/>
          </p:cNvPr>
          <p:cNvPicPr>
            <a:picLocks noChangeAspect="1" noChangeArrowheads="1"/>
          </p:cNvPicPr>
          <p:nvPr/>
        </p:nvPicPr>
        <p:blipFill>
          <a:blip r:embed="rId2" cstate="print"/>
          <a:srcRect/>
          <a:stretch>
            <a:fillRect/>
          </a:stretch>
        </p:blipFill>
        <p:spPr bwMode="auto">
          <a:xfrm>
            <a:off x="0" y="1607127"/>
            <a:ext cx="5943600" cy="4322618"/>
          </a:xfrm>
          <a:prstGeom prst="rect">
            <a:avLst/>
          </a:prstGeom>
          <a:noFill/>
        </p:spPr>
      </p:pic>
      <p:sp>
        <p:nvSpPr>
          <p:cNvPr id="14" name="Rectangle 13"/>
          <p:cNvSpPr/>
          <p:nvPr/>
        </p:nvSpPr>
        <p:spPr>
          <a:xfrm>
            <a:off x="0" y="5943600"/>
            <a:ext cx="5943600" cy="646331"/>
          </a:xfrm>
          <a:prstGeom prst="rect">
            <a:avLst/>
          </a:prstGeom>
        </p:spPr>
        <p:txBody>
          <a:bodyPr wrap="square">
            <a:spAutoFit/>
          </a:bodyPr>
          <a:lstStyle/>
          <a:p>
            <a:pPr algn="just"/>
            <a:r>
              <a:rPr lang="vi-VN" b="1" dirty="0" smtClean="0"/>
              <a:t>Ví dụ ứng dụng ống pitot gắn trên cánh của chiếc Cessna 172 để đo tốc độ máy bay</a:t>
            </a:r>
            <a:endParaRPr lang="en-US" b="1" dirty="0"/>
          </a:p>
        </p:txBody>
      </p:sp>
      <p:pic>
        <p:nvPicPr>
          <p:cNvPr id="199686" name="Picture 6" descr="http://www.speedace.info/speedace_images/pitot_tube_simple_sketch.gif">
            <a:hlinkClick r:id=""/>
          </p:cNvPr>
          <p:cNvPicPr>
            <a:picLocks noChangeAspect="1" noChangeArrowheads="1"/>
          </p:cNvPicPr>
          <p:nvPr/>
        </p:nvPicPr>
        <p:blipFill>
          <a:blip r:embed="rId3" cstate="print"/>
          <a:srcRect/>
          <a:stretch>
            <a:fillRect/>
          </a:stretch>
        </p:blipFill>
        <p:spPr bwMode="auto">
          <a:xfrm>
            <a:off x="5943600" y="3505200"/>
            <a:ext cx="3142894" cy="2419350"/>
          </a:xfrm>
          <a:prstGeom prst="rect">
            <a:avLst/>
          </a:prstGeom>
          <a:noFill/>
        </p:spPr>
      </p:pic>
      <p:sp>
        <p:nvSpPr>
          <p:cNvPr id="17" name="Rectangle 16"/>
          <p:cNvSpPr/>
          <p:nvPr/>
        </p:nvSpPr>
        <p:spPr>
          <a:xfrm>
            <a:off x="0" y="1066800"/>
            <a:ext cx="6615914" cy="461665"/>
          </a:xfrm>
          <a:prstGeom prst="rect">
            <a:avLst/>
          </a:prstGeom>
        </p:spPr>
        <p:txBody>
          <a:bodyPr wrap="none">
            <a:spAutoFit/>
          </a:bodyPr>
          <a:lstStyle/>
          <a:p>
            <a:r>
              <a:rPr lang="en-US" sz="2400" b="1" dirty="0" err="1" smtClean="0">
                <a:solidFill>
                  <a:srgbClr val="FF0066"/>
                </a:solidFill>
                <a:latin typeface="Arial" pitchFamily="34" charset="0"/>
                <a:cs typeface="Arial" pitchFamily="34" charset="0"/>
              </a:rPr>
              <a:t>Ống</a:t>
            </a:r>
            <a:r>
              <a:rPr lang="en-US" sz="2400" b="1" dirty="0" smtClean="0">
                <a:solidFill>
                  <a:srgbClr val="FF0066"/>
                </a:solidFill>
                <a:latin typeface="Arial" pitchFamily="34" charset="0"/>
                <a:cs typeface="Arial" pitchFamily="34" charset="0"/>
              </a:rPr>
              <a:t> </a:t>
            </a:r>
            <a:r>
              <a:rPr lang="en-US" sz="2400" b="1" dirty="0" err="1" smtClean="0">
                <a:solidFill>
                  <a:srgbClr val="FF0066"/>
                </a:solidFill>
                <a:latin typeface="Arial" pitchFamily="34" charset="0"/>
                <a:cs typeface="Arial" pitchFamily="34" charset="0"/>
              </a:rPr>
              <a:t>pitô</a:t>
            </a:r>
            <a:r>
              <a:rPr lang="vi-VN" sz="2400" b="1" dirty="0" smtClean="0">
                <a:solidFill>
                  <a:srgbClr val="FF0066"/>
                </a:solidFill>
                <a:latin typeface="Arial" pitchFamily="34" charset="0"/>
                <a:cs typeface="Arial" pitchFamily="34" charset="0"/>
              </a:rPr>
              <a:t> (Pitot tube) đo lưu lượng và tốc độ</a:t>
            </a:r>
            <a:endParaRPr lang="en-US" sz="2400" b="1" dirty="0">
              <a:solidFill>
                <a:srgbClr val="FF0066"/>
              </a:solidFill>
              <a:latin typeface="Arial" pitchFamily="34" charset="0"/>
              <a:cs typeface="Arial" pitchFamily="34" charset="0"/>
            </a:endParaRPr>
          </a:p>
        </p:txBody>
      </p:sp>
      <p:sp>
        <p:nvSpPr>
          <p:cNvPr id="19" name="Rectangle 18"/>
          <p:cNvSpPr/>
          <p:nvPr/>
        </p:nvSpPr>
        <p:spPr>
          <a:xfrm>
            <a:off x="7315200" y="2209800"/>
            <a:ext cx="1828800" cy="646331"/>
          </a:xfrm>
          <a:prstGeom prst="rect">
            <a:avLst/>
          </a:prstGeom>
        </p:spPr>
        <p:txBody>
          <a:bodyPr wrap="square">
            <a:spAutoFit/>
          </a:bodyPr>
          <a:lstStyle/>
          <a:p>
            <a:pPr algn="ctr"/>
            <a:r>
              <a:rPr lang="en-US" dirty="0" err="1" smtClean="0">
                <a:latin typeface="Arial" pitchFamily="34" charset="0"/>
                <a:cs typeface="Arial" pitchFamily="34" charset="0"/>
              </a:rPr>
              <a:t>Henr</a:t>
            </a:r>
            <a:r>
              <a:rPr lang="vi-VN" dirty="0" smtClean="0">
                <a:latin typeface="Arial" pitchFamily="34" charset="0"/>
                <a:cs typeface="Arial" pitchFamily="34" charset="0"/>
              </a:rPr>
              <a:t>i</a:t>
            </a:r>
            <a:r>
              <a:rPr lang="en-US" dirty="0" smtClean="0">
                <a:latin typeface="Arial" pitchFamily="34" charset="0"/>
                <a:cs typeface="Arial" pitchFamily="34" charset="0"/>
              </a:rPr>
              <a:t> </a:t>
            </a:r>
            <a:r>
              <a:rPr lang="en-US" dirty="0" err="1" smtClean="0">
                <a:latin typeface="Arial" pitchFamily="34" charset="0"/>
                <a:cs typeface="Arial" pitchFamily="34" charset="0"/>
              </a:rPr>
              <a:t>Pitot</a:t>
            </a:r>
            <a:r>
              <a:rPr lang="en-US" dirty="0" smtClean="0">
                <a:latin typeface="Arial" pitchFamily="34" charset="0"/>
                <a:cs typeface="Arial" pitchFamily="34" charset="0"/>
              </a:rPr>
              <a:t> </a:t>
            </a:r>
            <a:endParaRPr lang="vi-VN" dirty="0" smtClean="0">
              <a:latin typeface="Arial" pitchFamily="34" charset="0"/>
              <a:cs typeface="Arial" pitchFamily="34" charset="0"/>
            </a:endParaRPr>
          </a:p>
          <a:p>
            <a:pPr algn="ctr"/>
            <a:r>
              <a:rPr lang="en-US" dirty="0" smtClean="0">
                <a:latin typeface="Arial" pitchFamily="34" charset="0"/>
                <a:cs typeface="Arial" pitchFamily="34" charset="0"/>
              </a:rPr>
              <a:t>(1695–1771).</a:t>
            </a:r>
            <a:endParaRPr lang="en-US" dirty="0">
              <a:latin typeface="Arial" pitchFamily="34" charset="0"/>
              <a:cs typeface="Arial" pitchFamily="34" charset="0"/>
            </a:endParaRPr>
          </a:p>
        </p:txBody>
      </p:sp>
      <p:pic>
        <p:nvPicPr>
          <p:cNvPr id="199690" name="Picture 10" descr="http://www.billcasselman.com/pitot_henri.jpg"/>
          <p:cNvPicPr>
            <a:picLocks noChangeAspect="1" noChangeArrowheads="1"/>
          </p:cNvPicPr>
          <p:nvPr/>
        </p:nvPicPr>
        <p:blipFill>
          <a:blip r:embed="rId4" cstate="print"/>
          <a:srcRect/>
          <a:stretch>
            <a:fillRect/>
          </a:stretch>
        </p:blipFill>
        <p:spPr bwMode="auto">
          <a:xfrm>
            <a:off x="7458075" y="0"/>
            <a:ext cx="1685925" cy="2257426"/>
          </a:xfrm>
          <a:prstGeom prst="rect">
            <a:avLst/>
          </a:prstGeom>
          <a:noFill/>
        </p:spPr>
      </p:pic>
      <p:sp>
        <p:nvSpPr>
          <p:cNvPr id="21" name="Rectangle 20"/>
          <p:cNvSpPr/>
          <p:nvPr/>
        </p:nvSpPr>
        <p:spPr>
          <a:xfrm>
            <a:off x="6096000" y="4876800"/>
            <a:ext cx="1066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4"/>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9</a:t>
            </a:fld>
            <a:r>
              <a:rPr lang="vi-VN" sz="1600" dirty="0" smtClean="0">
                <a:latin typeface="Arial" pitchFamily="34" charset="0"/>
                <a:cs typeface="Arial" pitchFamily="34" charset="0"/>
              </a:rPr>
              <a:t>/49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316&quot;/&gt;&lt;/object&gt;&lt;object type=&quot;3&quot; unique_id=&quot;10004&quot;&gt;&lt;property id=&quot;20148&quot; value=&quot;5&quot;/&gt;&lt;property id=&quot;20300&quot; value=&quot;Slide 2&quot;/&gt;&lt;property id=&quot;20307&quot; value=&quot;346&quot;/&gt;&lt;/object&gt;&lt;object type=&quot;3&quot; unique_id=&quot;10005&quot;&gt;&lt;property id=&quot;20148&quot; value=&quot;5&quot;/&gt;&lt;property id=&quot;20300&quot; value=&quot;Slide 3&quot;/&gt;&lt;property id=&quot;20307&quot; value=&quot;347&quot;/&gt;&lt;/object&gt;&lt;object type=&quot;3&quot; unique_id=&quot;10006&quot;&gt;&lt;property id=&quot;20148&quot; value=&quot;5&quot;/&gt;&lt;property id=&quot;20300&quot; value=&quot;Slide 4&quot;/&gt;&lt;property id=&quot;20307&quot; value=&quot;349&quot;/&gt;&lt;/object&gt;&lt;object type=&quot;3&quot; unique_id=&quot;10007&quot;&gt;&lt;property id=&quot;20148&quot; value=&quot;5&quot;/&gt;&lt;property id=&quot;20300&quot; value=&quot;Slide 5&quot;/&gt;&lt;property id=&quot;20307&quot; value=&quot;355&quot;/&gt;&lt;/object&gt;&lt;object type=&quot;3&quot; unique_id=&quot;10008&quot;&gt;&lt;property id=&quot;20148&quot; value=&quot;5&quot;/&gt;&lt;property id=&quot;20300&quot; value=&quot;Slide 6&quot;/&gt;&lt;property id=&quot;20307&quot; value=&quot;348&quot;/&gt;&lt;/object&gt;&lt;object type=&quot;3&quot; unique_id=&quot;10009&quot;&gt;&lt;property id=&quot;20148&quot; value=&quot;5&quot;/&gt;&lt;property id=&quot;20300&quot; value=&quot;Slide 7&quot;/&gt;&lt;property id=&quot;20307&quot; value=&quot;350&quot;/&gt;&lt;/object&gt;&lt;object type=&quot;3&quot; unique_id=&quot;10010&quot;&gt;&lt;property id=&quot;20148&quot; value=&quot;5&quot;/&gt;&lt;property id=&quot;20300&quot; value=&quot;Slide 8&quot;/&gt;&lt;property id=&quot;20307&quot; value=&quot;351&quot;/&gt;&lt;/object&gt;&lt;object type=&quot;3&quot; unique_id=&quot;10011&quot;&gt;&lt;property id=&quot;20148&quot; value=&quot;5&quot;/&gt;&lt;property id=&quot;20300&quot; value=&quot;Slide 9&quot;/&gt;&lt;property id=&quot;20307&quot; value=&quot;378&quot;/&gt;&lt;/object&gt;&lt;object type=&quot;3&quot; unique_id=&quot;10012&quot;&gt;&lt;property id=&quot;20148&quot; value=&quot;5&quot;/&gt;&lt;property id=&quot;20300&quot; value=&quot;Slide 10&quot;/&gt;&lt;property id=&quot;20307&quot; value=&quot;353&quot;/&gt;&lt;/object&gt;&lt;object type=&quot;3&quot; unique_id=&quot;10013&quot;&gt;&lt;property id=&quot;20148&quot; value=&quot;5&quot;/&gt;&lt;property id=&quot;20300&quot; value=&quot;Slide 11&quot;/&gt;&lt;property id=&quot;20307&quot; value=&quot;352&quot;/&gt;&lt;/object&gt;&lt;object type=&quot;3&quot; unique_id=&quot;10014&quot;&gt;&lt;property id=&quot;20148&quot; value=&quot;5&quot;/&gt;&lt;property id=&quot;20300&quot; value=&quot;Slide 12&quot;/&gt;&lt;property id=&quot;20307&quot; value=&quot;354&quot;/&gt;&lt;/object&gt;&lt;object type=&quot;3&quot; unique_id=&quot;10015&quot;&gt;&lt;property id=&quot;20148&quot; value=&quot;5&quot;/&gt;&lt;property id=&quot;20300&quot; value=&quot;Slide 13&quot;/&gt;&lt;property id=&quot;20307&quot; value=&quot;357&quot;/&gt;&lt;/object&gt;&lt;object type=&quot;3&quot; unique_id=&quot;10016&quot;&gt;&lt;property id=&quot;20148&quot; value=&quot;5&quot;/&gt;&lt;property id=&quot;20300&quot; value=&quot;Slide 14&quot;/&gt;&lt;property id=&quot;20307&quot; value=&quot;359&quot;/&gt;&lt;/object&gt;&lt;object type=&quot;3&quot; unique_id=&quot;10017&quot;&gt;&lt;property id=&quot;20148&quot; value=&quot;5&quot;/&gt;&lt;property id=&quot;20300&quot; value=&quot;Slide 15&quot;/&gt;&lt;property id=&quot;20307&quot; value=&quot;360&quot;/&gt;&lt;/object&gt;&lt;object type=&quot;3&quot; unique_id=&quot;10018&quot;&gt;&lt;property id=&quot;20148&quot; value=&quot;5&quot;/&gt;&lt;property id=&quot;20300&quot; value=&quot;Slide 16&quot;/&gt;&lt;property id=&quot;20307&quot; value=&quot;358&quot;/&gt;&lt;/object&gt;&lt;object type=&quot;3&quot; unique_id=&quot;10019&quot;&gt;&lt;property id=&quot;20148&quot; value=&quot;5&quot;/&gt;&lt;property id=&quot;20300&quot; value=&quot;Slide 17&quot;/&gt;&lt;property id=&quot;20307&quot; value=&quot;361&quot;/&gt;&lt;/object&gt;&lt;object type=&quot;3&quot; unique_id=&quot;10020&quot;&gt;&lt;property id=&quot;20148&quot; value=&quot;5&quot;/&gt;&lt;property id=&quot;20300&quot; value=&quot;Slide 18&quot;/&gt;&lt;property id=&quot;20307&quot; value=&quot;362&quot;/&gt;&lt;/object&gt;&lt;object type=&quot;3&quot; unique_id=&quot;10021&quot;&gt;&lt;property id=&quot;20148&quot; value=&quot;5&quot;/&gt;&lt;property id=&quot;20300&quot; value=&quot;Slide 19&quot;/&gt;&lt;property id=&quot;20307&quot; value=&quot;363&quot;/&gt;&lt;/object&gt;&lt;object type=&quot;3&quot; unique_id=&quot;10022&quot;&gt;&lt;property id=&quot;20148&quot; value=&quot;5&quot;/&gt;&lt;property id=&quot;20300&quot; value=&quot;Slide 20&quot;/&gt;&lt;property id=&quot;20307&quot; value=&quot;364&quot;/&gt;&lt;/object&gt;&lt;object type=&quot;3&quot; unique_id=&quot;10023&quot;&gt;&lt;property id=&quot;20148&quot; value=&quot;5&quot;/&gt;&lt;property id=&quot;20300&quot; value=&quot;Slide 21&quot;/&gt;&lt;property id=&quot;20307&quot; value=&quot;365&quot;/&gt;&lt;/object&gt;&lt;object type=&quot;3&quot; unique_id=&quot;10024&quot;&gt;&lt;property id=&quot;20148&quot; value=&quot;5&quot;/&gt;&lt;property id=&quot;20300&quot; value=&quot;Slide 22&quot;/&gt;&lt;property id=&quot;20307&quot; value=&quot;366&quot;/&gt;&lt;/object&gt;&lt;object type=&quot;3&quot; unique_id=&quot;10025&quot;&gt;&lt;property id=&quot;20148&quot; value=&quot;5&quot;/&gt;&lt;property id=&quot;20300&quot; value=&quot;Slide 23&quot;/&gt;&lt;property id=&quot;20307&quot; value=&quot;356&quot;/&gt;&lt;/object&gt;&lt;object type=&quot;3&quot; unique_id=&quot;10026&quot;&gt;&lt;property id=&quot;20148&quot; value=&quot;5&quot;/&gt;&lt;property id=&quot;20300&quot; value=&quot;Slide 24&quot;/&gt;&lt;property id=&quot;20307&quot; value=&quot;368&quot;/&gt;&lt;/object&gt;&lt;object type=&quot;3&quot; unique_id=&quot;10027&quot;&gt;&lt;property id=&quot;20148&quot; value=&quot;5&quot;/&gt;&lt;property id=&quot;20300&quot; value=&quot;Slide 25&quot;/&gt;&lt;property id=&quot;20307&quot; value=&quot;369&quot;/&gt;&lt;/object&gt;&lt;object type=&quot;3&quot; unique_id=&quot;10028&quot;&gt;&lt;property id=&quot;20148&quot; value=&quot;5&quot;/&gt;&lt;property id=&quot;20300&quot; value=&quot;Slide 26&quot;/&gt;&lt;property id=&quot;20307&quot; value=&quot;400&quot;/&gt;&lt;/object&gt;&lt;object type=&quot;3&quot; unique_id=&quot;10029&quot;&gt;&lt;property id=&quot;20148&quot; value=&quot;5&quot;/&gt;&lt;property id=&quot;20300&quot; value=&quot;Slide 28&quot;/&gt;&lt;property id=&quot;20307&quot; value=&quot;401&quot;/&gt;&lt;/object&gt;&lt;object type=&quot;3&quot; unique_id=&quot;10030&quot;&gt;&lt;property id=&quot;20148&quot; value=&quot;5&quot;/&gt;&lt;property id=&quot;20300&quot; value=&quot;Slide 30&quot;/&gt;&lt;property id=&quot;20307&quot; value=&quot;371&quot;/&gt;&lt;/object&gt;&lt;object type=&quot;3&quot; unique_id=&quot;10031&quot;&gt;&lt;property id=&quot;20148&quot; value=&quot;5&quot;/&gt;&lt;property id=&quot;20300&quot; value=&quot;Slide 31&quot;/&gt;&lt;property id=&quot;20307&quot; value=&quot;372&quot;/&gt;&lt;/object&gt;&lt;object type=&quot;3&quot; unique_id=&quot;10032&quot;&gt;&lt;property id=&quot;20148&quot; value=&quot;5&quot;/&gt;&lt;property id=&quot;20300&quot; value=&quot;Slide 32&quot;/&gt;&lt;property id=&quot;20307&quot; value=&quot;373&quot;/&gt;&lt;/object&gt;&lt;object type=&quot;3&quot; unique_id=&quot;10033&quot;&gt;&lt;property id=&quot;20148&quot; value=&quot;5&quot;/&gt;&lt;property id=&quot;20300&quot; value=&quot;Slide 33&quot;/&gt;&lt;property id=&quot;20307&quot; value=&quot;370&quot;/&gt;&lt;/object&gt;&lt;object type=&quot;3&quot; unique_id=&quot;10034&quot;&gt;&lt;property id=&quot;20148&quot; value=&quot;5&quot;/&gt;&lt;property id=&quot;20300&quot; value=&quot;Slide 34&quot;/&gt;&lt;property id=&quot;20307&quot; value=&quot;375&quot;/&gt;&lt;/object&gt;&lt;object type=&quot;3&quot; unique_id=&quot;10035&quot;&gt;&lt;property id=&quot;20148&quot; value=&quot;5&quot;/&gt;&lt;property id=&quot;20300&quot; value=&quot;Slide 35&quot;/&gt;&lt;property id=&quot;20307&quot; value=&quot;376&quot;/&gt;&lt;/object&gt;&lt;object type=&quot;3&quot; unique_id=&quot;10036&quot;&gt;&lt;property id=&quot;20148&quot; value=&quot;5&quot;/&gt;&lt;property id=&quot;20300&quot; value=&quot;Slide 36&quot;/&gt;&lt;property id=&quot;20307&quot; value=&quot;377&quot;/&gt;&lt;/object&gt;&lt;object type=&quot;3&quot; unique_id=&quot;10037&quot;&gt;&lt;property id=&quot;20148&quot; value=&quot;5&quot;/&gt;&lt;property id=&quot;20300&quot; value=&quot;Slide 37&quot;/&gt;&lt;property id=&quot;20307&quot; value=&quot;379&quot;/&gt;&lt;/object&gt;&lt;object type=&quot;3&quot; unique_id=&quot;10038&quot;&gt;&lt;property id=&quot;20148&quot; value=&quot;5&quot;/&gt;&lt;property id=&quot;20300&quot; value=&quot;Slide 38&quot;/&gt;&lt;property id=&quot;20307&quot; value=&quot;374&quot;/&gt;&lt;/object&gt;&lt;object type=&quot;3&quot; unique_id=&quot;10039&quot;&gt;&lt;property id=&quot;20148&quot; value=&quot;5&quot;/&gt;&lt;property id=&quot;20300&quot; value=&quot;Slide 39&quot;/&gt;&lt;property id=&quot;20307&quot; value=&quot;367&quot;/&gt;&lt;/object&gt;&lt;object type=&quot;3&quot; unique_id=&quot;10040&quot;&gt;&lt;property id=&quot;20148&quot; value=&quot;5&quot;/&gt;&lt;property id=&quot;20300&quot; value=&quot;Slide 40&quot;/&gt;&lt;property id=&quot;20307&quot; value=&quot;393&quot;/&gt;&lt;/object&gt;&lt;object type=&quot;3&quot; unique_id=&quot;10041&quot;&gt;&lt;property id=&quot;20148&quot; value=&quot;5&quot;/&gt;&lt;property id=&quot;20300&quot; value=&quot;Slide 41&quot;/&gt;&lt;property id=&quot;20307&quot; value=&quot;391&quot;/&gt;&lt;/object&gt;&lt;object type=&quot;3&quot; unique_id=&quot;10042&quot;&gt;&lt;property id=&quot;20148&quot; value=&quot;5&quot;/&gt;&lt;property id=&quot;20300&quot; value=&quot;Slide 42&quot;/&gt;&lt;property id=&quot;20307&quot; value=&quot;395&quot;/&gt;&lt;/object&gt;&lt;object type=&quot;3&quot; unique_id=&quot;10043&quot;&gt;&lt;property id=&quot;20148&quot; value=&quot;5&quot;/&gt;&lt;property id=&quot;20300&quot; value=&quot;Slide 43&quot;/&gt;&lt;property id=&quot;20307&quot; value=&quot;394&quot;/&gt;&lt;/object&gt;&lt;object type=&quot;3&quot; unique_id=&quot;10044&quot;&gt;&lt;property id=&quot;20148&quot; value=&quot;5&quot;/&gt;&lt;property id=&quot;20300&quot; value=&quot;Slide 44&quot;/&gt;&lt;property id=&quot;20307&quot; value=&quot;396&quot;/&gt;&lt;/object&gt;&lt;object type=&quot;3&quot; unique_id=&quot;10045&quot;&gt;&lt;property id=&quot;20148&quot; value=&quot;5&quot;/&gt;&lt;property id=&quot;20300&quot; value=&quot;Slide 45&quot;/&gt;&lt;property id=&quot;20307&quot; value=&quot;392&quot;/&gt;&lt;/object&gt;&lt;object type=&quot;3&quot; unique_id=&quot;10046&quot;&gt;&lt;property id=&quot;20148&quot; value=&quot;5&quot;/&gt;&lt;property id=&quot;20300&quot; value=&quot;Slide 46&quot;/&gt;&lt;property id=&quot;20307&quot; value=&quot;384&quot;/&gt;&lt;/object&gt;&lt;object type=&quot;3&quot; unique_id=&quot;10047&quot;&gt;&lt;property id=&quot;20148&quot; value=&quot;5&quot;/&gt;&lt;property id=&quot;20300&quot; value=&quot;Slide 47&quot;/&gt;&lt;property id=&quot;20307&quot; value=&quot;381&quot;/&gt;&lt;/object&gt;&lt;object type=&quot;3&quot; unique_id=&quot;10048&quot;&gt;&lt;property id=&quot;20148&quot; value=&quot;5&quot;/&gt;&lt;property id=&quot;20300&quot; value=&quot;Slide 48&quot;/&gt;&lt;property id=&quot;20307&quot; value=&quot;397&quot;/&gt;&lt;/object&gt;&lt;object type=&quot;3&quot; unique_id=&quot;10049&quot;&gt;&lt;property id=&quot;20148&quot; value=&quot;5&quot;/&gt;&lt;property id=&quot;20300&quot; value=&quot;Slide 49&quot;/&gt;&lt;property id=&quot;20307&quot; value=&quot;382&quot;/&gt;&lt;/object&gt;&lt;object type=&quot;3&quot; unique_id=&quot;10050&quot;&gt;&lt;property id=&quot;20148&quot; value=&quot;5&quot;/&gt;&lt;property id=&quot;20300&quot; value=&quot;Slide 50&quot;/&gt;&lt;property id=&quot;20307&quot; value=&quot;385&quot;/&gt;&lt;/object&gt;&lt;object type=&quot;3&quot; unique_id=&quot;10051&quot;&gt;&lt;property id=&quot;20148&quot; value=&quot;5&quot;/&gt;&lt;property id=&quot;20300&quot; value=&quot;Slide 51&quot;/&gt;&lt;property id=&quot;20307&quot; value=&quot;398&quot;/&gt;&lt;/object&gt;&lt;object type=&quot;3&quot; unique_id=&quot;10052&quot;&gt;&lt;property id=&quot;20148&quot; value=&quot;5&quot;/&gt;&lt;property id=&quot;20300&quot; value=&quot;Slide 52&quot;/&gt;&lt;property id=&quot;20307&quot; value=&quot;388&quot;/&gt;&lt;/object&gt;&lt;object type=&quot;3&quot; unique_id=&quot;10053&quot;&gt;&lt;property id=&quot;20148&quot; value=&quot;5&quot;/&gt;&lt;property id=&quot;20300&quot; value=&quot;Slide 53&quot;/&gt;&lt;property id=&quot;20307&quot; value=&quot;383&quot;/&gt;&lt;/object&gt;&lt;object type=&quot;3&quot; unique_id=&quot;10054&quot;&gt;&lt;property id=&quot;20148&quot; value=&quot;5&quot;/&gt;&lt;property id=&quot;20300&quot; value=&quot;Slide 54&quot;/&gt;&lt;property id=&quot;20307&quot; value=&quot;399&quot;/&gt;&lt;/object&gt;&lt;object type=&quot;3&quot; unique_id=&quot;10217&quot;&gt;&lt;property id=&quot;20148&quot; value=&quot;5&quot;/&gt;&lt;property id=&quot;20300&quot; value=&quot;Slide 29&quot;/&gt;&lt;property id=&quot;20307&quot; value=&quot;402&quot;/&gt;&lt;/object&gt;&lt;object type=&quot;3&quot; unique_id=&quot;10548&quot;&gt;&lt;property id=&quot;20148&quot; value=&quot;5&quot;/&gt;&lt;property id=&quot;20300&quot; value=&quot;Slide 27&quot;/&gt;&lt;property id=&quot;20307&quot; value=&quot;403&quot;/&gt;&lt;/object&gt;&lt;/object&gt;&lt;object type=&quot;8&quot; unique_id=&quot;1010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35706</TotalTime>
  <Words>5120</Words>
  <Application>Microsoft Office PowerPoint</Application>
  <PresentationFormat>On-screen Show (4:3)</PresentationFormat>
  <Paragraphs>467</Paragraphs>
  <Slides>56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7" baseType="lpstr">
      <vt:lpstr>맑은 고딕</vt:lpstr>
      <vt:lpstr>Arial</vt:lpstr>
      <vt:lpstr>Calibri</vt:lpstr>
      <vt:lpstr>Symbol</vt:lpstr>
      <vt:lpstr>Tahoma</vt:lpstr>
      <vt:lpstr>Times New Roman</vt:lpstr>
      <vt:lpstr>VNI-Diudang</vt:lpstr>
      <vt:lpstr>Wingdings</vt:lpstr>
      <vt:lpstr>Wingdings 2</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Bang Chu Cai Bang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Mr ProGhost</dc:creator>
  <cp:lastModifiedBy>ADMIN</cp:lastModifiedBy>
  <cp:revision>1503</cp:revision>
  <dcterms:created xsi:type="dcterms:W3CDTF">2012-04-20T13:18:20Z</dcterms:created>
  <dcterms:modified xsi:type="dcterms:W3CDTF">2017-09-26T07:26:33Z</dcterms:modified>
</cp:coreProperties>
</file>