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16" r:id="rId2"/>
    <p:sldId id="317" r:id="rId3"/>
    <p:sldId id="318" r:id="rId4"/>
    <p:sldId id="319" r:id="rId5"/>
    <p:sldId id="320" r:id="rId6"/>
    <p:sldId id="321" r:id="rId7"/>
    <p:sldId id="322" r:id="rId8"/>
    <p:sldId id="328" r:id="rId9"/>
    <p:sldId id="325" r:id="rId10"/>
    <p:sldId id="329" r:id="rId11"/>
    <p:sldId id="331" r:id="rId12"/>
    <p:sldId id="330" r:id="rId13"/>
    <p:sldId id="332" r:id="rId14"/>
    <p:sldId id="333" r:id="rId15"/>
    <p:sldId id="323" r:id="rId16"/>
    <p:sldId id="334" r:id="rId17"/>
    <p:sldId id="335" r:id="rId18"/>
    <p:sldId id="336" r:id="rId19"/>
    <p:sldId id="326" r:id="rId20"/>
    <p:sldId id="337" r:id="rId21"/>
    <p:sldId id="338" r:id="rId22"/>
    <p:sldId id="339" r:id="rId23"/>
    <p:sldId id="34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009900"/>
    <a:srgbClr val="FF6600"/>
    <a:srgbClr val="0000FF"/>
    <a:srgbClr val="66FFFF"/>
    <a:srgbClr val="006666"/>
    <a:srgbClr val="FF0066"/>
    <a:srgbClr val="00CC00"/>
    <a:srgbClr val="99FF33"/>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111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5" Type="http://schemas.openxmlformats.org/officeDocument/2006/relationships/image" Target="../media/image46.wmf"/><Relationship Id="rId4" Type="http://schemas.openxmlformats.org/officeDocument/2006/relationships/image" Target="../media/image4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42.wmf"/><Relationship Id="rId5" Type="http://schemas.openxmlformats.org/officeDocument/2006/relationships/image" Target="../media/image51.wmf"/><Relationship Id="rId4" Type="http://schemas.openxmlformats.org/officeDocument/2006/relationships/image" Target="../media/image5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8AD881-6C3C-4299-A382-7CABFFCEF0AE}" type="datetimeFigureOut">
              <a:rPr lang="en-US" smtClean="0"/>
              <a:pPr/>
              <a:t>10/27/2012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09BE8A-EC39-427F-B41D-9DF74518A51F}" type="slidenum">
              <a:rPr lang="en-US" smtClean="0"/>
              <a:pPr/>
              <a:t>‹#›</a:t>
            </a:fld>
            <a:endParaRPr lang="en-US"/>
          </a:p>
        </p:txBody>
      </p:sp>
    </p:spTree>
    <p:extLst>
      <p:ext uri="{BB962C8B-B14F-4D97-AF65-F5344CB8AC3E}">
        <p14:creationId xmlns:p14="http://schemas.microsoft.com/office/powerpoint/2010/main" val="245103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2DFBA6-B09B-4D05-977C-49719B9E28E7}" type="datetime1">
              <a:rPr lang="en-US" smtClean="0"/>
              <a:pPr/>
              <a:t>10/27/2012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D88E95-6271-4223-BB4F-4710125B01B6}" type="datetime1">
              <a:rPr lang="en-US" smtClean="0"/>
              <a:pPr/>
              <a:t>10/27/2012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C44BB7-B8E3-40C7-8541-BF432CB60D9A}" type="datetime1">
              <a:rPr lang="en-US" smtClean="0"/>
              <a:pPr/>
              <a:t>10/27/2012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7D00CF-A17B-42DE-8DEF-7443B5A89380}" type="datetime1">
              <a:rPr lang="en-US" smtClean="0"/>
              <a:pPr/>
              <a:t>10/27/2012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CEFF88-EEC4-4DE7-A9C4-7492F14044F9}" type="datetime1">
              <a:rPr lang="en-US" smtClean="0"/>
              <a:pPr/>
              <a:t>10/27/2012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8F049B-9B27-4FC5-9A14-4CC39062B512}" type="datetime1">
              <a:rPr lang="en-US" smtClean="0"/>
              <a:pPr/>
              <a:t>10/27/2012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6FABC7-4D9A-4821-B533-2345E853DCB7}" type="datetime1">
              <a:rPr lang="en-US" smtClean="0"/>
              <a:pPr/>
              <a:t>10/27/2012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5203BA-854E-4FF0-8012-2311B1EDE5C5}" type="datetime1">
              <a:rPr lang="en-US" smtClean="0"/>
              <a:pPr/>
              <a:t>10/27/2012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B71E67-5F52-47CB-B040-37464784C156}" type="datetime1">
              <a:rPr lang="en-US" smtClean="0"/>
              <a:pPr/>
              <a:t>10/27/2012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01128A-A54C-4639-98C5-932BAF080D36}" type="datetime1">
              <a:rPr lang="en-US" smtClean="0"/>
              <a:pPr/>
              <a:t>10/27/2012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B6243-F150-4516-B248-0DD7381A443D}" type="datetime1">
              <a:rPr lang="en-US" smtClean="0"/>
              <a:pPr/>
              <a:t>10/27/2012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FAB600-A231-4A33-81CE-A96646E5A227}" type="datetime1">
              <a:rPr lang="en-US" smtClean="0"/>
              <a:pPr/>
              <a:t>10/27/2012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05762-C891-4585-A291-5CEA996061E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6.png"/><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6.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35.w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38.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46.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43.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10.bin"/></Relationships>
</file>

<file path=ppt/slides/_rels/slide21.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17.bin"/><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51.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48.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15.bin"/><Relationship Id="rId14" Type="http://schemas.openxmlformats.org/officeDocument/2006/relationships/image" Target="../media/image42.wmf"/></Relationships>
</file>

<file path=ppt/slides/_rels/slide22.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53.wmf"/><Relationship Id="rId5" Type="http://schemas.openxmlformats.org/officeDocument/2006/relationships/oleObject" Target="../embeddings/oleObject19.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2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7.wmf"/><Relationship Id="rId5" Type="http://schemas.openxmlformats.org/officeDocument/2006/relationships/oleObject" Target="../embeddings/oleObject2.bin"/><Relationship Id="rId4" Type="http://schemas.openxmlformats.org/officeDocument/2006/relationships/image" Target="../media/image16.wmf"/></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0" y="1066800"/>
            <a:ext cx="9144000" cy="3733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vi-VN" sz="5400" b="1" i="0" u="none" strike="noStrike" kern="1200" cap="none" spc="0" normalizeH="0" baseline="0" noProof="0" dirty="0" smtClean="0">
                <a:ln>
                  <a:noFill/>
                </a:ln>
                <a:solidFill>
                  <a:srgbClr val="00CC00"/>
                </a:solidFill>
                <a:effectLst/>
                <a:uLnTx/>
                <a:uFillTx/>
                <a:latin typeface="Arial" pitchFamily="34" charset="0"/>
                <a:ea typeface="+mj-ea"/>
                <a:cs typeface="Arial" pitchFamily="34" charset="0"/>
              </a:rPr>
              <a:t>Chương</a:t>
            </a:r>
            <a:r>
              <a:rPr kumimoji="0" lang="vi-VN" sz="5400" b="1" i="0" u="none" strike="noStrike" kern="1200" cap="none" spc="0" normalizeH="0" noProof="0" dirty="0" smtClean="0">
                <a:ln>
                  <a:noFill/>
                </a:ln>
                <a:solidFill>
                  <a:srgbClr val="00CC00"/>
                </a:solidFill>
                <a:effectLst/>
                <a:uLnTx/>
                <a:uFillTx/>
                <a:latin typeface="Arial" pitchFamily="34" charset="0"/>
                <a:ea typeface="+mj-ea"/>
                <a:cs typeface="Arial" pitchFamily="34" charset="0"/>
              </a:rPr>
              <a:t> 5</a:t>
            </a:r>
          </a:p>
          <a:p>
            <a:pPr marL="0" marR="0" lvl="0" indent="0" algn="ctr" defTabSz="914400" rtl="0" eaLnBrk="1" fontAlgn="auto" latinLnBrk="0" hangingPunct="1">
              <a:lnSpc>
                <a:spcPct val="100000"/>
              </a:lnSpc>
              <a:spcBef>
                <a:spcPct val="0"/>
              </a:spcBef>
              <a:spcAft>
                <a:spcPts val="0"/>
              </a:spcAft>
              <a:buClrTx/>
              <a:buSzTx/>
              <a:buFontTx/>
              <a:buNone/>
              <a:tabLst/>
              <a:defRPr/>
            </a:pPr>
            <a:r>
              <a:rPr lang="vi-VN" sz="4000" b="1" dirty="0" smtClean="0">
                <a:solidFill>
                  <a:srgbClr val="0000FF"/>
                </a:solidFill>
                <a:latin typeface="Arial" pitchFamily="34" charset="0"/>
                <a:ea typeface="+mj-ea"/>
                <a:cs typeface="Arial" pitchFamily="34" charset="0"/>
              </a:rPr>
              <a:t>Phân tích thứ nguyên và đồng dạng</a:t>
            </a:r>
            <a:endParaRPr kumimoji="0" lang="vi-VN" sz="4000" b="1" i="0" u="none" strike="noStrike" kern="1200" cap="none" spc="0" normalizeH="0" baseline="0" noProof="0" dirty="0" smtClean="0">
              <a:ln>
                <a:noFill/>
              </a:ln>
              <a:solidFill>
                <a:srgbClr val="0000FF"/>
              </a:solidFill>
              <a:effectLst/>
              <a:uLnTx/>
              <a:uFillTx/>
              <a:latin typeface="Arial" pitchFamily="34" charset="0"/>
              <a:ea typeface="+mj-ea"/>
              <a:cs typeface="Arial"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vi-VN" sz="4000" b="1" dirty="0" smtClean="0">
                <a:solidFill>
                  <a:srgbClr val="0000FF"/>
                </a:solidFill>
                <a:latin typeface="Arial" pitchFamily="34" charset="0"/>
                <a:ea typeface="+mj-ea"/>
                <a:cs typeface="Arial" pitchFamily="34" charset="0"/>
              </a:rPr>
              <a:t>(Dimentional analysis and similitude)</a:t>
            </a:r>
            <a:endParaRPr kumimoji="0" lang="en-US" sz="4000" b="1" i="0" u="none" strike="noStrike" kern="1200" cap="none" spc="0" normalizeH="0" baseline="0" noProof="0" dirty="0">
              <a:ln>
                <a:noFill/>
              </a:ln>
              <a:solidFill>
                <a:srgbClr val="0000FF"/>
              </a:solidFill>
              <a:effectLst/>
              <a:uLnTx/>
              <a:uFillTx/>
              <a:latin typeface="Arial" pitchFamily="34" charset="0"/>
              <a:ea typeface="+mj-ea"/>
              <a:cs typeface="Arial" pitchFamily="34" charset="0"/>
            </a:endParaRPr>
          </a:p>
        </p:txBody>
      </p:sp>
      <p:sp>
        <p:nvSpPr>
          <p:cNvPr id="3" name="Rectangle 2"/>
          <p:cNvSpPr/>
          <p:nvPr/>
        </p:nvSpPr>
        <p:spPr>
          <a:xfrm>
            <a:off x="0" y="4157008"/>
            <a:ext cx="9144000" cy="1569660"/>
          </a:xfrm>
          <a:prstGeom prst="rect">
            <a:avLst/>
          </a:prstGeom>
        </p:spPr>
        <p:txBody>
          <a:bodyPr wrap="square">
            <a:spAutoFit/>
          </a:bodyPr>
          <a:lstStyle/>
          <a:p>
            <a:pPr algn="just"/>
            <a:r>
              <a:rPr lang="en-US" altLang="ko-KR" sz="2400" i="1" dirty="0" smtClean="0">
                <a:latin typeface="Arial" pitchFamily="34" charset="0"/>
                <a:cs typeface="Arial" pitchFamily="34" charset="0"/>
              </a:rPr>
              <a:t>T</a:t>
            </a:r>
            <a:r>
              <a:rPr lang="vi-VN" altLang="ko-KR" sz="2400" i="1" dirty="0" smtClean="0">
                <a:latin typeface="Arial" pitchFamily="34" charset="0"/>
                <a:cs typeface="Arial" pitchFamily="34" charset="0"/>
              </a:rPr>
              <a:t>rình bày các khái niệm về thứ nguyên</a:t>
            </a:r>
            <a:r>
              <a:rPr lang="en-US" altLang="ko-KR" sz="2400" i="1" dirty="0" smtClean="0">
                <a:latin typeface="Arial" pitchFamily="34" charset="0"/>
                <a:cs typeface="Arial" pitchFamily="34" charset="0"/>
              </a:rPr>
              <a:t> (TN)</a:t>
            </a:r>
            <a:r>
              <a:rPr lang="vi-VN" altLang="ko-KR" sz="2400" i="1" dirty="0" smtClean="0">
                <a:latin typeface="Arial" pitchFamily="34" charset="0"/>
                <a:cs typeface="Arial" pitchFamily="34" charset="0"/>
              </a:rPr>
              <a:t>, đơn vị, phương pháp phân tích thứ nguyên và các chuẩn số đồng dạng vô thứ nguyên. Tìm hiểu về các loại đồng dạng: hình học, động học và động lực học và chuyển đổi quy mô từ mô hình thí nghiệm đến nguyên mẫu.</a:t>
            </a:r>
            <a:endParaRPr lang="en-US" altLang="ko-KR" sz="2400" i="1" dirty="0" smtClean="0">
              <a:latin typeface="Arial" pitchFamily="34" charset="0"/>
              <a:cs typeface="Arial" pitchFamily="34" charset="0"/>
            </a:endParaRPr>
          </a:p>
        </p:txBody>
      </p:sp>
      <p:sp>
        <p:nvSpPr>
          <p:cNvPr id="8" name="Slide Number Placeholder 5"/>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a:t>
            </a:fld>
            <a:r>
              <a:rPr lang="vi-VN" sz="1600" dirty="0" smtClean="0">
                <a:latin typeface="Arial" pitchFamily="34" charset="0"/>
                <a:cs typeface="Arial" pitchFamily="34" charset="0"/>
              </a:rPr>
              <a:t>/2</a:t>
            </a:r>
            <a:r>
              <a:rPr lang="en-US" sz="1600" dirty="0" smtClean="0">
                <a:latin typeface="Arial" pitchFamily="34" charset="0"/>
                <a:cs typeface="Arial" pitchFamily="34" charset="0"/>
              </a:rPr>
              <a:t>3</a:t>
            </a:r>
            <a:endParaRPr lang="en-US" sz="1600" dirty="0">
              <a:latin typeface="Arial" pitchFamily="34" charset="0"/>
              <a:cs typeface="Arial" pitchFamily="34" charset="0"/>
            </a:endParaRPr>
          </a:p>
        </p:txBody>
      </p:sp>
      <p:sp>
        <p:nvSpPr>
          <p:cNvPr id="5" name="Subtitle 2"/>
          <p:cNvSpPr txBox="1">
            <a:spLocks/>
          </p:cNvSpPr>
          <p:nvPr/>
        </p:nvSpPr>
        <p:spPr>
          <a:xfrm>
            <a:off x="0" y="3200400"/>
            <a:ext cx="9144000" cy="914400"/>
          </a:xfrm>
          <a:prstGeom prst="rect">
            <a:avLst/>
          </a:prstGeom>
        </p:spPr>
        <p:txBody>
          <a:bodyPr>
            <a:no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vi-VN" sz="2400" b="1" i="0" u="none" strike="noStrike" kern="1200" cap="none" spc="0" normalizeH="0" baseline="0" noProof="0" dirty="0" smtClean="0">
                <a:ln>
                  <a:noFill/>
                </a:ln>
                <a:solidFill>
                  <a:srgbClr val="FF0066"/>
                </a:solidFill>
                <a:effectLst/>
                <a:uLnTx/>
                <a:uFillTx/>
                <a:latin typeface="Arial" pitchFamily="34" charset="0"/>
                <a:ea typeface="+mn-ea"/>
                <a:cs typeface="Arial" pitchFamily="34" charset="0"/>
              </a:rPr>
              <a:t>Hoàng Minh Nam </a:t>
            </a:r>
            <a:endParaRPr kumimoji="0" lang="en-US" sz="2400" b="1" i="0" u="none" strike="noStrike" kern="1200" cap="none" spc="0" normalizeH="0" baseline="0" noProof="0" dirty="0" smtClean="0">
              <a:ln>
                <a:noFill/>
              </a:ln>
              <a:solidFill>
                <a:srgbClr val="FF0066"/>
              </a:solidFill>
              <a:effectLst/>
              <a:uLnTx/>
              <a:uFillTx/>
              <a:latin typeface="Arial" pitchFamily="34" charset="0"/>
              <a:ea typeface="+mn-ea"/>
              <a:cs typeface="Arial" pitchFamily="34" charset="0"/>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vi-VN" sz="2400" b="1" i="0" u="none" strike="noStrike" kern="1200" cap="none" spc="0" normalizeH="0" baseline="0" noProof="0" dirty="0" smtClean="0">
                <a:ln>
                  <a:noFill/>
                </a:ln>
                <a:solidFill>
                  <a:srgbClr val="FF0066"/>
                </a:solidFill>
                <a:effectLst/>
                <a:uLnTx/>
                <a:uFillTx/>
                <a:latin typeface="Arial" pitchFamily="34" charset="0"/>
                <a:ea typeface="+mn-ea"/>
                <a:cs typeface="Arial" pitchFamily="34" charset="0"/>
              </a:rPr>
              <a:t>Nguyễn Hữu Hiếu</a:t>
            </a:r>
            <a:endParaRPr kumimoji="0" lang="en-US" sz="2400" b="1" i="0" u="none" strike="noStrike" kern="1200" cap="none" spc="0" normalizeH="0" baseline="0" noProof="0" dirty="0">
              <a:ln>
                <a:noFill/>
              </a:ln>
              <a:solidFill>
                <a:srgbClr val="FF0066"/>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5.2 Phân tích thứ nguyên</a:t>
            </a:r>
            <a:endParaRPr lang="en-US" sz="2000" b="1" dirty="0" smtClean="0">
              <a:solidFill>
                <a:srgbClr val="0000FF"/>
              </a:solidFill>
              <a:latin typeface="Arial" pitchFamily="34" charset="0"/>
              <a:cs typeface="Arial" pitchFamily="34" charset="0"/>
            </a:endParaRPr>
          </a:p>
        </p:txBody>
      </p:sp>
      <p:sp>
        <p:nvSpPr>
          <p:cNvPr id="22" name="Rectangle 21"/>
          <p:cNvSpPr/>
          <p:nvPr/>
        </p:nvSpPr>
        <p:spPr>
          <a:xfrm>
            <a:off x="0" y="533400"/>
            <a:ext cx="934871" cy="461665"/>
          </a:xfrm>
          <a:prstGeom prst="rect">
            <a:avLst/>
          </a:prstGeom>
        </p:spPr>
        <p:txBody>
          <a:bodyPr wrap="none">
            <a:spAutoFit/>
          </a:bodyPr>
          <a:lstStyle/>
          <a:p>
            <a:r>
              <a:rPr lang="vi-VN" sz="2400" b="1" dirty="0" smtClean="0">
                <a:solidFill>
                  <a:srgbClr val="FF3399"/>
                </a:solidFill>
              </a:rPr>
              <a:t>Ví dụ</a:t>
            </a:r>
            <a:endParaRPr lang="en-US" sz="2400" dirty="0"/>
          </a:p>
        </p:txBody>
      </p:sp>
      <p:sp>
        <p:nvSpPr>
          <p:cNvPr id="23" name="Rectangle 22"/>
          <p:cNvSpPr/>
          <p:nvPr/>
        </p:nvSpPr>
        <p:spPr>
          <a:xfrm>
            <a:off x="0" y="2743200"/>
            <a:ext cx="9144000" cy="3477875"/>
          </a:xfrm>
          <a:prstGeom prst="rect">
            <a:avLst/>
          </a:prstGeom>
        </p:spPr>
        <p:txBody>
          <a:bodyPr wrap="square">
            <a:spAutoFit/>
          </a:bodyPr>
          <a:lstStyle/>
          <a:p>
            <a:pPr algn="just"/>
            <a:r>
              <a:rPr lang="vi-VN" sz="2400" b="1" dirty="0" smtClean="0"/>
              <a:t>Bước 1</a:t>
            </a:r>
            <a:r>
              <a:rPr lang="vi-VN" sz="2400" dirty="0" smtClean="0"/>
              <a:t>: có n = 5 biến có TN trong ví dụ, các biến này là độc lập lẫn nhau. Nếu D là đường kính của quả cầu là biến độc lập thì A là diện tích sẽ có mặt trong n = 5 biến độc lập</a:t>
            </a:r>
          </a:p>
          <a:p>
            <a:pPr algn="just"/>
            <a:r>
              <a:rPr lang="vi-VN" sz="2400" b="1" dirty="0" smtClean="0"/>
              <a:t>Bước 2</a:t>
            </a:r>
            <a:r>
              <a:rPr lang="vi-VN" sz="2400" dirty="0" smtClean="0"/>
              <a:t>: k = 3- TN cơ bản</a:t>
            </a:r>
          </a:p>
          <a:p>
            <a:pPr algn="just"/>
            <a:endParaRPr lang="vi-VN" sz="2400" dirty="0" smtClean="0"/>
          </a:p>
          <a:p>
            <a:pPr algn="just"/>
            <a:endParaRPr lang="vi-VN" sz="2400" dirty="0" smtClean="0"/>
          </a:p>
          <a:p>
            <a:pPr algn="just"/>
            <a:r>
              <a:rPr lang="vi-VN" sz="2400" dirty="0" smtClean="0"/>
              <a:t>Biến hình học: chỉ có duy nhất L trong TN, D</a:t>
            </a:r>
          </a:p>
          <a:p>
            <a:pPr algn="just"/>
            <a:r>
              <a:rPr lang="vi-VN" sz="2400" dirty="0" smtClean="0"/>
              <a:t>Biến động học: chỉ có duy nhất T hoặc cả hai L &amp; T trong TN, V</a:t>
            </a:r>
          </a:p>
          <a:p>
            <a:pPr algn="just"/>
            <a:r>
              <a:rPr lang="vi-VN" sz="2400" dirty="0" smtClean="0"/>
              <a:t>Biến động lực học: có M trong TN, F</a:t>
            </a:r>
            <a:r>
              <a:rPr lang="vi-VN" sz="2400" baseline="-25000" dirty="0" smtClean="0"/>
              <a:t>D</a:t>
            </a:r>
            <a:r>
              <a:rPr lang="vi-VN" sz="2400" dirty="0" smtClean="0"/>
              <a:t>; </a:t>
            </a:r>
            <a:r>
              <a:rPr lang="vi-VN" sz="2800" dirty="0" smtClean="0">
                <a:sym typeface="Symbol"/>
              </a:rPr>
              <a:t></a:t>
            </a:r>
            <a:r>
              <a:rPr lang="vi-VN" sz="2400" dirty="0" smtClean="0">
                <a:sym typeface="Symbol"/>
              </a:rPr>
              <a:t> và </a:t>
            </a:r>
            <a:r>
              <a:rPr lang="vi-VN" sz="2800" dirty="0" smtClean="0">
                <a:sym typeface="Symbol"/>
              </a:rPr>
              <a:t></a:t>
            </a:r>
            <a:r>
              <a:rPr lang="vi-VN" sz="2400" dirty="0" smtClean="0"/>
              <a:t> </a:t>
            </a:r>
            <a:endParaRPr lang="en-US" sz="2400" dirty="0"/>
          </a:p>
        </p:txBody>
      </p:sp>
      <p:sp>
        <p:nvSpPr>
          <p:cNvPr id="10" name="Rectangle 9"/>
          <p:cNvSpPr/>
          <p:nvPr/>
        </p:nvSpPr>
        <p:spPr>
          <a:xfrm>
            <a:off x="1" y="914400"/>
            <a:ext cx="9143999" cy="1938992"/>
          </a:xfrm>
          <a:prstGeom prst="rect">
            <a:avLst/>
          </a:prstGeom>
        </p:spPr>
        <p:txBody>
          <a:bodyPr wrap="square">
            <a:spAutoFit/>
          </a:bodyPr>
          <a:lstStyle/>
          <a:p>
            <a:r>
              <a:rPr lang="vi-VN" sz="2400" dirty="0" smtClean="0"/>
              <a:t>Lực cản (drag force) phụ thuộc vào các biến:</a:t>
            </a:r>
          </a:p>
          <a:p>
            <a:pPr algn="just"/>
            <a:r>
              <a:rPr lang="vi-VN" sz="2400" dirty="0" smtClean="0"/>
              <a:t>Để xác định mô tả quan hệ thực </a:t>
            </a:r>
            <a:r>
              <a:rPr lang="vi-VN" sz="2400" dirty="0" smtClean="0">
                <a:sym typeface="Wingdings" pitchFamily="2" charset="2"/>
              </a:rPr>
              <a:t> cần phải làm một tập hợp nhiều thí nghiệm.</a:t>
            </a:r>
          </a:p>
          <a:p>
            <a:pPr algn="just"/>
            <a:r>
              <a:rPr lang="vi-VN" sz="2400" dirty="0" smtClean="0">
                <a:sym typeface="Wingdings" pitchFamily="2" charset="2"/>
              </a:rPr>
              <a:t>Phương pháp phân tích TN sẽ giúp thiết kế và thực hiện thí nghiệm theo cách có hệ thống. </a:t>
            </a:r>
            <a:r>
              <a:rPr lang="vi-VN" sz="2400" dirty="0" smtClean="0"/>
              <a:t>  </a:t>
            </a:r>
            <a:endParaRPr lang="en-US" sz="2400" dirty="0"/>
          </a:p>
        </p:txBody>
      </p:sp>
      <p:pic>
        <p:nvPicPr>
          <p:cNvPr id="3074" name="Picture 2"/>
          <p:cNvPicPr>
            <a:picLocks noChangeAspect="1" noChangeArrowheads="1"/>
          </p:cNvPicPr>
          <p:nvPr/>
        </p:nvPicPr>
        <p:blipFill>
          <a:blip r:embed="rId2" cstate="print"/>
          <a:srcRect/>
          <a:stretch>
            <a:fillRect/>
          </a:stretch>
        </p:blipFill>
        <p:spPr bwMode="auto">
          <a:xfrm>
            <a:off x="6324600" y="914400"/>
            <a:ext cx="2340643" cy="43815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33400" y="4410075"/>
            <a:ext cx="8048625" cy="542925"/>
          </a:xfrm>
          <a:prstGeom prst="rect">
            <a:avLst/>
          </a:prstGeom>
          <a:noFill/>
          <a:ln w="9525">
            <a:noFill/>
            <a:miter lim="800000"/>
            <a:headEnd/>
            <a:tailEnd/>
          </a:ln>
        </p:spPr>
      </p:pic>
      <p:sp>
        <p:nvSpPr>
          <p:cNvPr id="9" name="Slide Number Placeholder 5"/>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10</a:t>
            </a:fld>
            <a:r>
              <a:rPr lang="vi-VN" sz="1600" dirty="0" smtClean="0">
                <a:latin typeface="Arial" pitchFamily="34" charset="0"/>
                <a:cs typeface="Arial" pitchFamily="34" charset="0"/>
              </a:rPr>
              <a:t>/2</a:t>
            </a:r>
            <a:r>
              <a:rPr lang="en-US" sz="1600" dirty="0" smtClean="0">
                <a:latin typeface="Arial" pitchFamily="34" charset="0"/>
                <a:cs typeface="Arial" pitchFamily="34" charset="0"/>
              </a:rPr>
              <a:t>3</a:t>
            </a:r>
            <a:endParaRPr lang="en-US" sz="1600" dirty="0">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5.2 Phân tích thứ nguyên</a:t>
            </a:r>
            <a:endParaRPr lang="en-US" sz="2000" b="1" dirty="0" smtClean="0">
              <a:solidFill>
                <a:srgbClr val="0000FF"/>
              </a:solidFill>
              <a:latin typeface="Arial" pitchFamily="34" charset="0"/>
              <a:cs typeface="Arial" pitchFamily="34" charset="0"/>
            </a:endParaRPr>
          </a:p>
        </p:txBody>
      </p:sp>
      <p:sp>
        <p:nvSpPr>
          <p:cNvPr id="22" name="Rectangle 21"/>
          <p:cNvSpPr/>
          <p:nvPr/>
        </p:nvSpPr>
        <p:spPr>
          <a:xfrm>
            <a:off x="0" y="533400"/>
            <a:ext cx="934871" cy="461665"/>
          </a:xfrm>
          <a:prstGeom prst="rect">
            <a:avLst/>
          </a:prstGeom>
        </p:spPr>
        <p:txBody>
          <a:bodyPr wrap="none">
            <a:spAutoFit/>
          </a:bodyPr>
          <a:lstStyle/>
          <a:p>
            <a:r>
              <a:rPr lang="vi-VN" sz="2400" b="1" dirty="0" smtClean="0">
                <a:solidFill>
                  <a:srgbClr val="FF3399"/>
                </a:solidFill>
              </a:rPr>
              <a:t>Ví dụ</a:t>
            </a:r>
            <a:endParaRPr lang="en-US" sz="2400" dirty="0"/>
          </a:p>
        </p:txBody>
      </p:sp>
      <p:sp>
        <p:nvSpPr>
          <p:cNvPr id="23" name="Rectangle 22"/>
          <p:cNvSpPr/>
          <p:nvPr/>
        </p:nvSpPr>
        <p:spPr>
          <a:xfrm>
            <a:off x="0" y="990600"/>
            <a:ext cx="9144000" cy="1631216"/>
          </a:xfrm>
          <a:prstGeom prst="rect">
            <a:avLst/>
          </a:prstGeom>
        </p:spPr>
        <p:txBody>
          <a:bodyPr wrap="square">
            <a:spAutoFit/>
          </a:bodyPr>
          <a:lstStyle/>
          <a:p>
            <a:pPr algn="just"/>
            <a:r>
              <a:rPr lang="vi-VN" sz="2400" b="1" dirty="0" smtClean="0"/>
              <a:t>Bước 3</a:t>
            </a:r>
            <a:r>
              <a:rPr lang="vi-VN" sz="2400" dirty="0" smtClean="0"/>
              <a:t>: biến lặp: D, V và </a:t>
            </a:r>
            <a:r>
              <a:rPr lang="vi-VN" sz="2800" dirty="0" smtClean="0">
                <a:sym typeface="Symbol"/>
              </a:rPr>
              <a:t>; </a:t>
            </a:r>
            <a:r>
              <a:rPr lang="vi-VN" sz="2400" dirty="0" smtClean="0"/>
              <a:t>F</a:t>
            </a:r>
            <a:r>
              <a:rPr lang="vi-VN" sz="2400" baseline="-25000" dirty="0" smtClean="0"/>
              <a:t>D</a:t>
            </a:r>
            <a:r>
              <a:rPr lang="vi-VN" sz="2400" dirty="0" smtClean="0"/>
              <a:t>: biến phụ thuộc</a:t>
            </a:r>
          </a:p>
          <a:p>
            <a:pPr algn="just"/>
            <a:r>
              <a:rPr lang="vi-VN" sz="2400" b="1" dirty="0" smtClean="0"/>
              <a:t>Bước 4</a:t>
            </a:r>
            <a:r>
              <a:rPr lang="vi-VN" sz="2400" dirty="0" smtClean="0"/>
              <a:t>: p = n – k = 5 – 3 = 2 nhóm Pi. Mỗi nhóm chỉ bao gồm 1 trong các biến không lặp. Nhóm Pi thứ nhất chứa F</a:t>
            </a:r>
            <a:r>
              <a:rPr lang="vi-VN" sz="2400" baseline="-25000" dirty="0" smtClean="0"/>
              <a:t>D</a:t>
            </a:r>
            <a:r>
              <a:rPr lang="vi-VN" sz="2400" dirty="0" smtClean="0"/>
              <a:t> là biến không lặp.</a:t>
            </a:r>
          </a:p>
        </p:txBody>
      </p:sp>
      <p:pic>
        <p:nvPicPr>
          <p:cNvPr id="4098" name="Picture 2"/>
          <p:cNvPicPr>
            <a:picLocks noChangeAspect="1" noChangeArrowheads="1"/>
          </p:cNvPicPr>
          <p:nvPr/>
        </p:nvPicPr>
        <p:blipFill>
          <a:blip r:embed="rId2" cstate="print"/>
          <a:srcRect/>
          <a:stretch>
            <a:fillRect/>
          </a:stretch>
        </p:blipFill>
        <p:spPr bwMode="auto">
          <a:xfrm>
            <a:off x="1295400" y="2514600"/>
            <a:ext cx="6756115" cy="1981200"/>
          </a:xfrm>
          <a:prstGeom prst="rect">
            <a:avLst/>
          </a:prstGeom>
          <a:noFill/>
          <a:ln w="9525">
            <a:noFill/>
            <a:miter lim="800000"/>
            <a:headEnd/>
            <a:tailEnd/>
          </a:ln>
        </p:spPr>
      </p:pic>
      <p:grpSp>
        <p:nvGrpSpPr>
          <p:cNvPr id="16" name="Group 15"/>
          <p:cNvGrpSpPr/>
          <p:nvPr/>
        </p:nvGrpSpPr>
        <p:grpSpPr>
          <a:xfrm>
            <a:off x="0" y="4552890"/>
            <a:ext cx="9144000" cy="2228910"/>
            <a:chOff x="0" y="4191000"/>
            <a:chExt cx="9144000" cy="2228910"/>
          </a:xfrm>
        </p:grpSpPr>
        <p:sp>
          <p:nvSpPr>
            <p:cNvPr id="9" name="Rectangle 8"/>
            <p:cNvSpPr/>
            <p:nvPr/>
          </p:nvSpPr>
          <p:spPr>
            <a:xfrm>
              <a:off x="0" y="4338935"/>
              <a:ext cx="3418756" cy="461665"/>
            </a:xfrm>
            <a:prstGeom prst="rect">
              <a:avLst/>
            </a:prstGeom>
          </p:spPr>
          <p:txBody>
            <a:bodyPr wrap="none">
              <a:spAutoFit/>
            </a:bodyPr>
            <a:lstStyle/>
            <a:p>
              <a:r>
                <a:rPr lang="vi-VN" sz="2400" dirty="0" smtClean="0">
                  <a:sym typeface="Symbol"/>
                </a:rPr>
                <a:t>Vì </a:t>
              </a:r>
              <a:r>
                <a:rPr lang="vi-VN" sz="2400" baseline="-25000" dirty="0" smtClean="0">
                  <a:sym typeface="Symbol"/>
                </a:rPr>
                <a:t>1</a:t>
              </a:r>
              <a:r>
                <a:rPr lang="vi-VN" sz="2400" dirty="0" smtClean="0">
                  <a:sym typeface="Symbol"/>
                </a:rPr>
                <a:t> không có TN nên:</a:t>
              </a:r>
              <a:endParaRPr lang="en-US" sz="2400" dirty="0"/>
            </a:p>
          </p:txBody>
        </p:sp>
        <p:pic>
          <p:nvPicPr>
            <p:cNvPr id="4099" name="Picture 3"/>
            <p:cNvPicPr>
              <a:picLocks noChangeAspect="1" noChangeArrowheads="1"/>
            </p:cNvPicPr>
            <p:nvPr/>
          </p:nvPicPr>
          <p:blipFill>
            <a:blip r:embed="rId3" cstate="print"/>
            <a:srcRect/>
            <a:stretch>
              <a:fillRect/>
            </a:stretch>
          </p:blipFill>
          <p:spPr bwMode="auto">
            <a:xfrm>
              <a:off x="3352800" y="4191000"/>
              <a:ext cx="3393528" cy="685800"/>
            </a:xfrm>
            <a:prstGeom prst="rect">
              <a:avLst/>
            </a:prstGeom>
            <a:noFill/>
            <a:ln w="9525">
              <a:noFill/>
              <a:miter lim="800000"/>
              <a:headEnd/>
              <a:tailEnd/>
            </a:ln>
          </p:spPr>
        </p:pic>
        <p:grpSp>
          <p:nvGrpSpPr>
            <p:cNvPr id="15" name="Group 14"/>
            <p:cNvGrpSpPr/>
            <p:nvPr/>
          </p:nvGrpSpPr>
          <p:grpSpPr>
            <a:xfrm>
              <a:off x="152400" y="4953000"/>
              <a:ext cx="8991600" cy="1466910"/>
              <a:chOff x="152400" y="4953000"/>
              <a:chExt cx="8991600" cy="1466910"/>
            </a:xfrm>
          </p:grpSpPr>
          <p:pic>
            <p:nvPicPr>
              <p:cNvPr id="4100" name="Picture 4"/>
              <p:cNvPicPr>
                <a:picLocks noChangeAspect="1" noChangeArrowheads="1"/>
              </p:cNvPicPr>
              <p:nvPr/>
            </p:nvPicPr>
            <p:blipFill>
              <a:blip r:embed="rId4" cstate="print"/>
              <a:srcRect/>
              <a:stretch>
                <a:fillRect/>
              </a:stretch>
            </p:blipFill>
            <p:spPr bwMode="auto">
              <a:xfrm>
                <a:off x="2892647" y="4953000"/>
                <a:ext cx="6251353" cy="1447800"/>
              </a:xfrm>
              <a:prstGeom prst="rect">
                <a:avLst/>
              </a:prstGeom>
              <a:noFill/>
              <a:ln w="9525">
                <a:noFill/>
                <a:miter lim="800000"/>
                <a:headEnd/>
                <a:tailEnd/>
              </a:ln>
            </p:spPr>
          </p:pic>
          <p:sp>
            <p:nvSpPr>
              <p:cNvPr id="12" name="Rectangle 11"/>
              <p:cNvSpPr/>
              <p:nvPr/>
            </p:nvSpPr>
            <p:spPr>
              <a:xfrm>
                <a:off x="230482" y="4982380"/>
                <a:ext cx="2769028" cy="400110"/>
              </a:xfrm>
              <a:prstGeom prst="rect">
                <a:avLst/>
              </a:prstGeom>
            </p:spPr>
            <p:txBody>
              <a:bodyPr wrap="none">
                <a:spAutoFit/>
              </a:bodyPr>
              <a:lstStyle/>
              <a:p>
                <a:r>
                  <a:rPr lang="vi-VN" sz="2000" dirty="0" smtClean="0">
                    <a:sym typeface="Symbol"/>
                  </a:rPr>
                  <a:t></a:t>
                </a:r>
                <a:r>
                  <a:rPr lang="vi-VN" sz="2000" baseline="-25000" dirty="0" smtClean="0">
                    <a:sym typeface="Symbol"/>
                  </a:rPr>
                  <a:t>1</a:t>
                </a:r>
                <a:r>
                  <a:rPr lang="vi-VN" sz="2000" dirty="0" smtClean="0">
                    <a:sym typeface="Symbol"/>
                  </a:rPr>
                  <a:t> không có TN L nên:</a:t>
                </a:r>
                <a:endParaRPr lang="en-US" sz="2000" dirty="0"/>
              </a:p>
            </p:txBody>
          </p:sp>
          <p:sp>
            <p:nvSpPr>
              <p:cNvPr id="13" name="Rectangle 12"/>
              <p:cNvSpPr/>
              <p:nvPr/>
            </p:nvSpPr>
            <p:spPr>
              <a:xfrm>
                <a:off x="152400" y="5500255"/>
                <a:ext cx="2854243" cy="400110"/>
              </a:xfrm>
              <a:prstGeom prst="rect">
                <a:avLst/>
              </a:prstGeom>
            </p:spPr>
            <p:txBody>
              <a:bodyPr wrap="none">
                <a:spAutoFit/>
              </a:bodyPr>
              <a:lstStyle/>
              <a:p>
                <a:r>
                  <a:rPr lang="vi-VN" sz="2000" dirty="0" smtClean="0">
                    <a:sym typeface="Symbol"/>
                  </a:rPr>
                  <a:t></a:t>
                </a:r>
                <a:r>
                  <a:rPr lang="vi-VN" sz="2000" baseline="-25000" dirty="0" smtClean="0">
                    <a:sym typeface="Symbol"/>
                  </a:rPr>
                  <a:t>1</a:t>
                </a:r>
                <a:r>
                  <a:rPr lang="vi-VN" sz="2000" dirty="0" smtClean="0">
                    <a:sym typeface="Symbol"/>
                  </a:rPr>
                  <a:t> không có TN  T nên:</a:t>
                </a:r>
                <a:endParaRPr lang="en-US" sz="2000" dirty="0"/>
              </a:p>
            </p:txBody>
          </p:sp>
          <p:sp>
            <p:nvSpPr>
              <p:cNvPr id="14" name="Rectangle 13"/>
              <p:cNvSpPr/>
              <p:nvPr/>
            </p:nvSpPr>
            <p:spPr>
              <a:xfrm>
                <a:off x="187035" y="6019800"/>
                <a:ext cx="2849050" cy="400110"/>
              </a:xfrm>
              <a:prstGeom prst="rect">
                <a:avLst/>
              </a:prstGeom>
            </p:spPr>
            <p:txBody>
              <a:bodyPr wrap="none">
                <a:spAutoFit/>
              </a:bodyPr>
              <a:lstStyle/>
              <a:p>
                <a:r>
                  <a:rPr lang="vi-VN" sz="2000" dirty="0" smtClean="0">
                    <a:sym typeface="Symbol"/>
                  </a:rPr>
                  <a:t></a:t>
                </a:r>
                <a:r>
                  <a:rPr lang="vi-VN" sz="2000" baseline="-25000" dirty="0" smtClean="0">
                    <a:sym typeface="Symbol"/>
                  </a:rPr>
                  <a:t>1</a:t>
                </a:r>
                <a:r>
                  <a:rPr lang="vi-VN" sz="2000" dirty="0" smtClean="0">
                    <a:sym typeface="Symbol"/>
                  </a:rPr>
                  <a:t> không có TN M nên:</a:t>
                </a:r>
                <a:endParaRPr lang="en-US" sz="2000" dirty="0"/>
              </a:p>
            </p:txBody>
          </p:sp>
        </p:grpSp>
      </p:grpSp>
      <p:sp>
        <p:nvSpPr>
          <p:cNvPr id="17" name="Slide Number Placeholder 5"/>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11</a:t>
            </a:fld>
            <a:r>
              <a:rPr lang="vi-VN" sz="1600" dirty="0" smtClean="0">
                <a:latin typeface="Arial" pitchFamily="34" charset="0"/>
                <a:cs typeface="Arial" pitchFamily="34" charset="0"/>
              </a:rPr>
              <a:t>/2</a:t>
            </a:r>
            <a:r>
              <a:rPr lang="en-US" sz="1600" dirty="0" smtClean="0">
                <a:latin typeface="Arial" pitchFamily="34" charset="0"/>
                <a:cs typeface="Arial" pitchFamily="34" charset="0"/>
              </a:rPr>
              <a:t>3</a:t>
            </a:r>
            <a:endParaRPr lang="en-US" sz="1600" dirty="0">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5.2 Phân tích thứ nguyên</a:t>
            </a:r>
            <a:endParaRPr lang="en-US" sz="2000" b="1" dirty="0" smtClean="0">
              <a:solidFill>
                <a:srgbClr val="0000FF"/>
              </a:solidFill>
              <a:latin typeface="Arial" pitchFamily="34" charset="0"/>
              <a:cs typeface="Arial" pitchFamily="34" charset="0"/>
            </a:endParaRPr>
          </a:p>
        </p:txBody>
      </p:sp>
      <p:sp>
        <p:nvSpPr>
          <p:cNvPr id="22" name="Rectangle 21"/>
          <p:cNvSpPr/>
          <p:nvPr/>
        </p:nvSpPr>
        <p:spPr>
          <a:xfrm>
            <a:off x="0" y="452735"/>
            <a:ext cx="934871" cy="461665"/>
          </a:xfrm>
          <a:prstGeom prst="rect">
            <a:avLst/>
          </a:prstGeom>
        </p:spPr>
        <p:txBody>
          <a:bodyPr wrap="none">
            <a:spAutoFit/>
          </a:bodyPr>
          <a:lstStyle/>
          <a:p>
            <a:r>
              <a:rPr lang="vi-VN" sz="2400" b="1" dirty="0" smtClean="0">
                <a:solidFill>
                  <a:srgbClr val="FF3399"/>
                </a:solidFill>
              </a:rPr>
              <a:t>Ví dụ</a:t>
            </a:r>
            <a:endParaRPr lang="en-US" sz="2400" dirty="0"/>
          </a:p>
        </p:txBody>
      </p:sp>
      <p:sp>
        <p:nvSpPr>
          <p:cNvPr id="23" name="Rectangle 22"/>
          <p:cNvSpPr/>
          <p:nvPr/>
        </p:nvSpPr>
        <p:spPr>
          <a:xfrm>
            <a:off x="0" y="685800"/>
            <a:ext cx="9144000" cy="523220"/>
          </a:xfrm>
          <a:prstGeom prst="rect">
            <a:avLst/>
          </a:prstGeom>
        </p:spPr>
        <p:txBody>
          <a:bodyPr wrap="square">
            <a:spAutoFit/>
          </a:bodyPr>
          <a:lstStyle/>
          <a:p>
            <a:pPr algn="just"/>
            <a:r>
              <a:rPr lang="vi-VN" sz="2400" b="1" dirty="0" smtClean="0"/>
              <a:t>Bước 4</a:t>
            </a:r>
            <a:r>
              <a:rPr lang="vi-VN" sz="2400" dirty="0" smtClean="0"/>
              <a:t>: xác định nhóm Pi  thứ 2 với </a:t>
            </a:r>
            <a:r>
              <a:rPr lang="vi-VN" sz="2800" dirty="0" smtClean="0">
                <a:sym typeface="Symbol"/>
              </a:rPr>
              <a:t></a:t>
            </a:r>
            <a:r>
              <a:rPr lang="vi-VN" sz="2400" dirty="0" smtClean="0">
                <a:sym typeface="Symbol"/>
              </a:rPr>
              <a:t> là biến không lặp.</a:t>
            </a:r>
            <a:endParaRPr lang="vi-VN" sz="2400" dirty="0" smtClean="0"/>
          </a:p>
        </p:txBody>
      </p:sp>
      <p:pic>
        <p:nvPicPr>
          <p:cNvPr id="4101" name="Picture 5"/>
          <p:cNvPicPr>
            <a:picLocks noChangeAspect="1" noChangeArrowheads="1"/>
          </p:cNvPicPr>
          <p:nvPr/>
        </p:nvPicPr>
        <p:blipFill>
          <a:blip r:embed="rId3" cstate="print"/>
          <a:srcRect/>
          <a:stretch>
            <a:fillRect/>
          </a:stretch>
        </p:blipFill>
        <p:spPr bwMode="auto">
          <a:xfrm>
            <a:off x="3048000" y="1219200"/>
            <a:ext cx="2423160" cy="457200"/>
          </a:xfrm>
          <a:prstGeom prst="rect">
            <a:avLst/>
          </a:prstGeom>
          <a:noFill/>
          <a:ln w="9525">
            <a:noFill/>
            <a:miter lim="800000"/>
            <a:headEnd/>
            <a:tailEnd/>
          </a:ln>
        </p:spPr>
      </p:pic>
      <p:grpSp>
        <p:nvGrpSpPr>
          <p:cNvPr id="17" name="Group 16"/>
          <p:cNvGrpSpPr/>
          <p:nvPr/>
        </p:nvGrpSpPr>
        <p:grpSpPr>
          <a:xfrm>
            <a:off x="0" y="1676400"/>
            <a:ext cx="7247806" cy="762000"/>
            <a:chOff x="86444" y="3962400"/>
            <a:chExt cx="7247806" cy="762000"/>
          </a:xfrm>
        </p:grpSpPr>
        <p:sp>
          <p:nvSpPr>
            <p:cNvPr id="9" name="Rectangle 8"/>
            <p:cNvSpPr/>
            <p:nvPr/>
          </p:nvSpPr>
          <p:spPr>
            <a:xfrm>
              <a:off x="86444" y="4114800"/>
              <a:ext cx="3418756" cy="461665"/>
            </a:xfrm>
            <a:prstGeom prst="rect">
              <a:avLst/>
            </a:prstGeom>
          </p:spPr>
          <p:txBody>
            <a:bodyPr wrap="none">
              <a:spAutoFit/>
            </a:bodyPr>
            <a:lstStyle/>
            <a:p>
              <a:r>
                <a:rPr lang="vi-VN" sz="2400" dirty="0" smtClean="0">
                  <a:sym typeface="Symbol"/>
                </a:rPr>
                <a:t>Vì </a:t>
              </a:r>
              <a:r>
                <a:rPr lang="vi-VN" sz="2400" baseline="-25000" dirty="0" smtClean="0">
                  <a:sym typeface="Symbol"/>
                </a:rPr>
                <a:t>2</a:t>
              </a:r>
              <a:r>
                <a:rPr lang="vi-VN" sz="2400" dirty="0" smtClean="0">
                  <a:sym typeface="Symbol"/>
                </a:rPr>
                <a:t> không có TN nên:</a:t>
              </a:r>
              <a:endParaRPr lang="en-US" sz="2400" dirty="0"/>
            </a:p>
          </p:txBody>
        </p:sp>
        <p:pic>
          <p:nvPicPr>
            <p:cNvPr id="4102" name="Picture 6"/>
            <p:cNvPicPr>
              <a:picLocks noChangeAspect="1" noChangeArrowheads="1"/>
            </p:cNvPicPr>
            <p:nvPr/>
          </p:nvPicPr>
          <p:blipFill>
            <a:blip r:embed="rId4" cstate="print"/>
            <a:srcRect/>
            <a:stretch>
              <a:fillRect/>
            </a:stretch>
          </p:blipFill>
          <p:spPr bwMode="auto">
            <a:xfrm>
              <a:off x="3429000" y="3962400"/>
              <a:ext cx="3905250" cy="762000"/>
            </a:xfrm>
            <a:prstGeom prst="rect">
              <a:avLst/>
            </a:prstGeom>
            <a:noFill/>
            <a:ln w="9525">
              <a:noFill/>
              <a:miter lim="800000"/>
              <a:headEnd/>
              <a:tailEnd/>
            </a:ln>
          </p:spPr>
        </p:pic>
      </p:grpSp>
      <p:sp>
        <p:nvSpPr>
          <p:cNvPr id="19" name="Rectangle 18"/>
          <p:cNvSpPr/>
          <p:nvPr/>
        </p:nvSpPr>
        <p:spPr>
          <a:xfrm>
            <a:off x="0" y="2362200"/>
            <a:ext cx="3336170" cy="461665"/>
          </a:xfrm>
          <a:prstGeom prst="rect">
            <a:avLst/>
          </a:prstGeom>
        </p:spPr>
        <p:txBody>
          <a:bodyPr wrap="none">
            <a:spAutoFit/>
          </a:bodyPr>
          <a:lstStyle/>
          <a:p>
            <a:r>
              <a:rPr lang="vi-VN" sz="2400" dirty="0" smtClean="0">
                <a:sym typeface="Symbol"/>
              </a:rPr>
              <a:t>Đồng nhất thứ nguyên:</a:t>
            </a:r>
            <a:endParaRPr lang="en-US" sz="2400" dirty="0"/>
          </a:p>
        </p:txBody>
      </p:sp>
      <p:pic>
        <p:nvPicPr>
          <p:cNvPr id="4104" name="Picture 8"/>
          <p:cNvPicPr>
            <a:picLocks noChangeAspect="1" noChangeArrowheads="1"/>
          </p:cNvPicPr>
          <p:nvPr/>
        </p:nvPicPr>
        <p:blipFill>
          <a:blip r:embed="rId5" cstate="print"/>
          <a:srcRect/>
          <a:stretch>
            <a:fillRect/>
          </a:stretch>
        </p:blipFill>
        <p:spPr bwMode="auto">
          <a:xfrm>
            <a:off x="1752600" y="2819400"/>
            <a:ext cx="6230471" cy="1524000"/>
          </a:xfrm>
          <a:prstGeom prst="rect">
            <a:avLst/>
          </a:prstGeom>
          <a:noFill/>
          <a:ln w="9525">
            <a:noFill/>
            <a:miter lim="800000"/>
            <a:headEnd/>
            <a:tailEnd/>
          </a:ln>
        </p:spPr>
      </p:pic>
      <p:sp>
        <p:nvSpPr>
          <p:cNvPr id="24" name="Rectangle 23"/>
          <p:cNvSpPr/>
          <p:nvPr/>
        </p:nvSpPr>
        <p:spPr>
          <a:xfrm>
            <a:off x="0" y="4338935"/>
            <a:ext cx="8267071" cy="461665"/>
          </a:xfrm>
          <a:prstGeom prst="rect">
            <a:avLst/>
          </a:prstGeom>
        </p:spPr>
        <p:txBody>
          <a:bodyPr wrap="none">
            <a:spAutoFit/>
          </a:bodyPr>
          <a:lstStyle/>
          <a:p>
            <a:r>
              <a:rPr lang="vi-VN" sz="2400" dirty="0" smtClean="0">
                <a:sym typeface="Symbol"/>
              </a:rPr>
              <a:t>PT mô tả mối quan hệ giữa các nhóm vô TN theo định lý Pi:</a:t>
            </a:r>
            <a:endParaRPr lang="en-US" sz="2400" dirty="0"/>
          </a:p>
        </p:txBody>
      </p:sp>
      <p:pic>
        <p:nvPicPr>
          <p:cNvPr id="4105" name="Picture 9"/>
          <p:cNvPicPr>
            <a:picLocks noChangeAspect="1" noChangeArrowheads="1"/>
          </p:cNvPicPr>
          <p:nvPr/>
        </p:nvPicPr>
        <p:blipFill>
          <a:blip r:embed="rId6" cstate="print"/>
          <a:srcRect/>
          <a:stretch>
            <a:fillRect/>
          </a:stretch>
        </p:blipFill>
        <p:spPr bwMode="auto">
          <a:xfrm>
            <a:off x="467434" y="4772671"/>
            <a:ext cx="6149933" cy="942329"/>
          </a:xfrm>
          <a:prstGeom prst="rect">
            <a:avLst/>
          </a:prstGeom>
          <a:noFill/>
          <a:ln w="9525">
            <a:noFill/>
            <a:miter lim="800000"/>
            <a:headEnd/>
            <a:tailEnd/>
          </a:ln>
        </p:spPr>
      </p:pic>
      <p:sp>
        <p:nvSpPr>
          <p:cNvPr id="26" name="Rectangle 25"/>
          <p:cNvSpPr/>
          <p:nvPr/>
        </p:nvSpPr>
        <p:spPr>
          <a:xfrm>
            <a:off x="4867834" y="5936673"/>
            <a:ext cx="3895165" cy="461665"/>
          </a:xfrm>
          <a:prstGeom prst="rect">
            <a:avLst/>
          </a:prstGeom>
          <a:solidFill>
            <a:schemeClr val="bg1"/>
          </a:solidFill>
        </p:spPr>
        <p:txBody>
          <a:bodyPr wrap="square">
            <a:spAutoFit/>
          </a:bodyPr>
          <a:lstStyle/>
          <a:p>
            <a:r>
              <a:rPr lang="en-US" sz="2400" b="1" dirty="0" smtClean="0">
                <a:solidFill>
                  <a:srgbClr val="FF0000"/>
                </a:solidFill>
                <a:sym typeface="Symbol"/>
              </a:rPr>
              <a:t>: </a:t>
            </a:r>
            <a:r>
              <a:rPr lang="vi-VN" sz="2400" b="1" dirty="0" smtClean="0">
                <a:solidFill>
                  <a:srgbClr val="FF0000"/>
                </a:solidFill>
                <a:sym typeface="Symbol"/>
              </a:rPr>
              <a:t>Chuẩn số Reynolds</a:t>
            </a:r>
            <a:r>
              <a:rPr lang="en-US" sz="2400" b="1" dirty="0">
                <a:solidFill>
                  <a:srgbClr val="FF0000"/>
                </a:solidFill>
                <a:sym typeface="Symbol"/>
              </a:rPr>
              <a:t> </a:t>
            </a:r>
            <a:r>
              <a:rPr lang="en-US" sz="2400" b="1" dirty="0" smtClean="0">
                <a:solidFill>
                  <a:srgbClr val="FF0000"/>
                </a:solidFill>
                <a:sym typeface="Symbol"/>
              </a:rPr>
              <a:t>= Re</a:t>
            </a:r>
            <a:endParaRPr lang="en-US" sz="2400" b="1" dirty="0">
              <a:solidFill>
                <a:srgbClr val="FF0000"/>
              </a:solidFill>
            </a:endParaRPr>
          </a:p>
        </p:txBody>
      </p:sp>
      <p:sp>
        <p:nvSpPr>
          <p:cNvPr id="20" name="Rectangle 19"/>
          <p:cNvSpPr/>
          <p:nvPr/>
        </p:nvSpPr>
        <p:spPr>
          <a:xfrm>
            <a:off x="0" y="5902036"/>
            <a:ext cx="1920719" cy="461665"/>
          </a:xfrm>
          <a:prstGeom prst="rect">
            <a:avLst/>
          </a:prstGeom>
        </p:spPr>
        <p:txBody>
          <a:bodyPr wrap="none">
            <a:spAutoFit/>
          </a:bodyPr>
          <a:lstStyle/>
          <a:p>
            <a:r>
              <a:rPr lang="en-US" sz="2400" dirty="0" err="1" smtClean="0">
                <a:latin typeface="Arial" pitchFamily="34" charset="0"/>
                <a:cs typeface="Arial" pitchFamily="34" charset="0"/>
              </a:rPr>
              <a:t>Biến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đổi</a:t>
            </a:r>
            <a:r>
              <a:rPr lang="en-US" sz="2400" dirty="0" smtClean="0">
                <a:latin typeface="Arial" pitchFamily="34" charset="0"/>
                <a:cs typeface="Arial" pitchFamily="34" charset="0"/>
              </a:rPr>
              <a:t> </a:t>
            </a:r>
            <a:r>
              <a:rPr lang="en-US" sz="2400" dirty="0" smtClean="0">
                <a:latin typeface="Arial" pitchFamily="34" charset="0"/>
                <a:cs typeface="Arial" pitchFamily="34" charset="0"/>
                <a:sym typeface="Symbol"/>
              </a:rPr>
              <a:t></a:t>
            </a:r>
            <a:r>
              <a:rPr lang="en-US" sz="2400" baseline="-25000" dirty="0" smtClean="0">
                <a:latin typeface="Arial" pitchFamily="34" charset="0"/>
                <a:cs typeface="Arial" pitchFamily="34" charset="0"/>
                <a:sym typeface="Symbol"/>
              </a:rPr>
              <a:t>2</a:t>
            </a:r>
            <a:r>
              <a:rPr lang="en-US" sz="2400" dirty="0" smtClean="0">
                <a:latin typeface="Arial" pitchFamily="34" charset="0"/>
                <a:cs typeface="Arial" pitchFamily="34" charset="0"/>
                <a:sym typeface="Symbol"/>
              </a:rPr>
              <a:t>:</a:t>
            </a:r>
            <a:r>
              <a:rPr lang="en-US" sz="2400" dirty="0" smtClean="0">
                <a:latin typeface="Arial" pitchFamily="34" charset="0"/>
                <a:cs typeface="Arial" pitchFamily="34" charset="0"/>
              </a:rPr>
              <a:t> </a:t>
            </a:r>
            <a:endParaRPr lang="en-US" sz="2400" dirty="0">
              <a:latin typeface="Arial" pitchFamily="34" charset="0"/>
              <a:cs typeface="Arial"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350443015"/>
              </p:ext>
            </p:extLst>
          </p:nvPr>
        </p:nvGraphicFramePr>
        <p:xfrm>
          <a:off x="2133599" y="5673436"/>
          <a:ext cx="2658604" cy="1032164"/>
        </p:xfrm>
        <a:graphic>
          <a:graphicData uri="http://schemas.openxmlformats.org/presentationml/2006/ole">
            <mc:AlternateContent xmlns:mc="http://schemas.openxmlformats.org/markup-compatibility/2006">
              <mc:Choice xmlns:v="urn:schemas-microsoft-com:vml" Requires="v">
                <p:oleObj spid="_x0000_s35857" name="Equation" r:id="rId7" imgW="1079280" imgH="419040" progId="Equation.3">
                  <p:embed/>
                </p:oleObj>
              </mc:Choice>
              <mc:Fallback>
                <p:oleObj name="Equation" r:id="rId7" imgW="1079280" imgH="419040" progId="Equation.3">
                  <p:embed/>
                  <p:pic>
                    <p:nvPicPr>
                      <p:cNvPr id="0" name=""/>
                      <p:cNvPicPr/>
                      <p:nvPr/>
                    </p:nvPicPr>
                    <p:blipFill>
                      <a:blip r:embed="rId8"/>
                      <a:stretch>
                        <a:fillRect/>
                      </a:stretch>
                    </p:blipFill>
                    <p:spPr>
                      <a:xfrm>
                        <a:off x="2133599" y="5673436"/>
                        <a:ext cx="2658604" cy="1032164"/>
                      </a:xfrm>
                      <a:prstGeom prst="rect">
                        <a:avLst/>
                      </a:prstGeom>
                    </p:spPr>
                  </p:pic>
                </p:oleObj>
              </mc:Fallback>
            </mc:AlternateContent>
          </a:graphicData>
        </a:graphic>
      </p:graphicFrame>
      <p:sp>
        <p:nvSpPr>
          <p:cNvPr id="21" name="Slide Number Placeholder 5"/>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12</a:t>
            </a:fld>
            <a:r>
              <a:rPr lang="vi-VN" sz="1600" dirty="0" smtClean="0">
                <a:latin typeface="Arial" pitchFamily="34" charset="0"/>
                <a:cs typeface="Arial" pitchFamily="34" charset="0"/>
              </a:rPr>
              <a:t>/2</a:t>
            </a:r>
            <a:r>
              <a:rPr lang="en-US" sz="1600" dirty="0" smtClean="0">
                <a:latin typeface="Arial" pitchFamily="34" charset="0"/>
                <a:cs typeface="Arial" pitchFamily="34" charset="0"/>
              </a:rPr>
              <a:t>3</a:t>
            </a:r>
            <a:endParaRPr lang="en-US" sz="1600" dirty="0">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5.3 Các chuẩn số vô TN quan trọng của CLC</a:t>
            </a:r>
            <a:endParaRPr lang="en-US" sz="2000" b="1" dirty="0" smtClean="0">
              <a:solidFill>
                <a:srgbClr val="0000FF"/>
              </a:solidFill>
              <a:latin typeface="Arial" pitchFamily="34" charset="0"/>
              <a:cs typeface="Arial" pitchFamily="34" charset="0"/>
            </a:endParaRPr>
          </a:p>
        </p:txBody>
      </p:sp>
      <p:grpSp>
        <p:nvGrpSpPr>
          <p:cNvPr id="21" name="Group 20"/>
          <p:cNvGrpSpPr/>
          <p:nvPr/>
        </p:nvGrpSpPr>
        <p:grpSpPr>
          <a:xfrm>
            <a:off x="76200" y="1295400"/>
            <a:ext cx="9067800" cy="5562600"/>
            <a:chOff x="76200" y="838200"/>
            <a:chExt cx="9067800" cy="5562600"/>
          </a:xfrm>
        </p:grpSpPr>
        <p:grpSp>
          <p:nvGrpSpPr>
            <p:cNvPr id="13" name="Group 12"/>
            <p:cNvGrpSpPr/>
            <p:nvPr/>
          </p:nvGrpSpPr>
          <p:grpSpPr>
            <a:xfrm>
              <a:off x="76200" y="838200"/>
              <a:ext cx="6096000" cy="5562600"/>
              <a:chOff x="76200" y="838200"/>
              <a:chExt cx="6096000" cy="5562600"/>
            </a:xfrm>
          </p:grpSpPr>
          <p:grpSp>
            <p:nvGrpSpPr>
              <p:cNvPr id="6" name="Group 5"/>
              <p:cNvGrpSpPr/>
              <p:nvPr/>
            </p:nvGrpSpPr>
            <p:grpSpPr>
              <a:xfrm>
                <a:off x="76200" y="838200"/>
                <a:ext cx="5122587" cy="5562600"/>
                <a:chOff x="76200" y="609600"/>
                <a:chExt cx="5122587" cy="5562600"/>
              </a:xfrm>
            </p:grpSpPr>
            <p:pic>
              <p:nvPicPr>
                <p:cNvPr id="5123" name="Picture 3"/>
                <p:cNvPicPr>
                  <a:picLocks noChangeAspect="1" noChangeArrowheads="1"/>
                </p:cNvPicPr>
                <p:nvPr/>
              </p:nvPicPr>
              <p:blipFill>
                <a:blip r:embed="rId2" cstate="print"/>
                <a:srcRect b="33750"/>
                <a:stretch>
                  <a:fillRect/>
                </a:stretch>
              </p:blipFill>
              <p:spPr bwMode="auto">
                <a:xfrm>
                  <a:off x="76200" y="609600"/>
                  <a:ext cx="5122587" cy="4038600"/>
                </a:xfrm>
                <a:prstGeom prst="rect">
                  <a:avLst/>
                </a:prstGeom>
                <a:noFill/>
                <a:ln w="9525">
                  <a:noFill/>
                  <a:miter lim="800000"/>
                  <a:headEnd/>
                  <a:tailEnd/>
                </a:ln>
              </p:spPr>
            </p:pic>
            <p:pic>
              <p:nvPicPr>
                <p:cNvPr id="5124" name="Picture 4"/>
                <p:cNvPicPr>
                  <a:picLocks noChangeAspect="1" noChangeArrowheads="1"/>
                </p:cNvPicPr>
                <p:nvPr/>
              </p:nvPicPr>
              <p:blipFill>
                <a:blip r:embed="rId3" cstate="print"/>
                <a:srcRect/>
                <a:stretch>
                  <a:fillRect/>
                </a:stretch>
              </p:blipFill>
              <p:spPr bwMode="auto">
                <a:xfrm>
                  <a:off x="102649" y="4648200"/>
                  <a:ext cx="4975041" cy="1524000"/>
                </a:xfrm>
                <a:prstGeom prst="rect">
                  <a:avLst/>
                </a:prstGeom>
                <a:noFill/>
                <a:ln w="9525">
                  <a:noFill/>
                  <a:miter lim="800000"/>
                  <a:headEnd/>
                  <a:tailEnd/>
                </a:ln>
              </p:spPr>
            </p:pic>
          </p:grpSp>
          <p:sp>
            <p:nvSpPr>
              <p:cNvPr id="7" name="Rectangle 6"/>
              <p:cNvSpPr/>
              <p:nvPr/>
            </p:nvSpPr>
            <p:spPr>
              <a:xfrm>
                <a:off x="4114800" y="1752600"/>
                <a:ext cx="1219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267200" y="2590800"/>
                <a:ext cx="1219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29200" y="3429000"/>
                <a:ext cx="457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19600" y="4419600"/>
                <a:ext cx="1219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343400" y="5029200"/>
                <a:ext cx="1219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953000" y="5638800"/>
                <a:ext cx="1219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p:cNvSpPr/>
            <p:nvPr/>
          </p:nvSpPr>
          <p:spPr>
            <a:xfrm>
              <a:off x="5181600" y="865910"/>
              <a:ext cx="38862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 tỉ số giữa lực quán tính và lực nhớt</a:t>
              </a:r>
              <a:endParaRPr lang="en-US" dirty="0">
                <a:solidFill>
                  <a:schemeClr val="tx1"/>
                </a:solidFill>
              </a:endParaRPr>
            </a:p>
          </p:txBody>
        </p:sp>
        <p:sp>
          <p:nvSpPr>
            <p:cNvPr id="15" name="Rectangle 14"/>
            <p:cNvSpPr/>
            <p:nvPr/>
          </p:nvSpPr>
          <p:spPr>
            <a:xfrm>
              <a:off x="4038600" y="1697180"/>
              <a:ext cx="44958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dirty="0" smtClean="0">
                  <a:solidFill>
                    <a:schemeClr val="tx1"/>
                  </a:solidFill>
                </a:rPr>
                <a:t>: tỉ số giữa lực áp suất và lực quán tính</a:t>
              </a:r>
              <a:endParaRPr lang="en-US" dirty="0">
                <a:solidFill>
                  <a:schemeClr val="tx1"/>
                </a:solidFill>
              </a:endParaRPr>
            </a:p>
          </p:txBody>
        </p:sp>
        <p:sp>
          <p:nvSpPr>
            <p:cNvPr id="16" name="Rectangle 15"/>
            <p:cNvSpPr/>
            <p:nvPr/>
          </p:nvSpPr>
          <p:spPr>
            <a:xfrm>
              <a:off x="4191000" y="2590800"/>
              <a:ext cx="4953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dirty="0" smtClean="0">
                  <a:solidFill>
                    <a:schemeClr val="tx1"/>
                  </a:solidFill>
                </a:rPr>
                <a:t>: tỉ số giữa lực quán tính và lực trọng trường</a:t>
              </a:r>
              <a:endParaRPr lang="en-US" dirty="0">
                <a:solidFill>
                  <a:schemeClr val="tx1"/>
                </a:solidFill>
              </a:endParaRPr>
            </a:p>
          </p:txBody>
        </p:sp>
        <p:sp>
          <p:nvSpPr>
            <p:cNvPr id="17" name="Rectangle 16"/>
            <p:cNvSpPr/>
            <p:nvPr/>
          </p:nvSpPr>
          <p:spPr>
            <a:xfrm>
              <a:off x="4946070" y="3435925"/>
              <a:ext cx="38862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dirty="0" smtClean="0">
                  <a:solidFill>
                    <a:schemeClr val="tx1"/>
                  </a:solidFill>
                </a:rPr>
                <a:t>: tỉ số giữa lực quán tính và lực nén</a:t>
              </a:r>
              <a:endParaRPr lang="en-US" dirty="0">
                <a:solidFill>
                  <a:schemeClr val="tx1"/>
                </a:solidFill>
              </a:endParaRPr>
            </a:p>
          </p:txBody>
        </p:sp>
        <p:sp>
          <p:nvSpPr>
            <p:cNvPr id="18" name="Rectangle 17"/>
            <p:cNvSpPr/>
            <p:nvPr/>
          </p:nvSpPr>
          <p:spPr>
            <a:xfrm>
              <a:off x="4343400" y="4343400"/>
              <a:ext cx="47244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dirty="0" smtClean="0">
                  <a:solidFill>
                    <a:schemeClr val="tx1"/>
                  </a:solidFill>
                </a:rPr>
                <a:t>: tỉ số giữa lực quán tính và lực căng bề mặt </a:t>
              </a:r>
              <a:endParaRPr lang="en-US" dirty="0">
                <a:solidFill>
                  <a:schemeClr val="tx1"/>
                </a:solidFill>
              </a:endParaRPr>
            </a:p>
          </p:txBody>
        </p:sp>
        <p:sp>
          <p:nvSpPr>
            <p:cNvPr id="19" name="Rectangle 18"/>
            <p:cNvSpPr/>
            <p:nvPr/>
          </p:nvSpPr>
          <p:spPr>
            <a:xfrm>
              <a:off x="4343400" y="5029200"/>
              <a:ext cx="47244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dirty="0" smtClean="0">
                  <a:solidFill>
                    <a:schemeClr val="tx1"/>
                  </a:solidFill>
                </a:rPr>
                <a:t>:  dùng cho các dòng có thuộc tính dao động t uần hoàn</a:t>
              </a:r>
              <a:endParaRPr lang="en-US" dirty="0">
                <a:solidFill>
                  <a:schemeClr val="tx1"/>
                </a:solidFill>
              </a:endParaRPr>
            </a:p>
          </p:txBody>
        </p:sp>
        <p:sp>
          <p:nvSpPr>
            <p:cNvPr id="20" name="Rectangle 19"/>
            <p:cNvSpPr/>
            <p:nvPr/>
          </p:nvSpPr>
          <p:spPr>
            <a:xfrm>
              <a:off x="4876800" y="5638800"/>
              <a:ext cx="42672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dirty="0" smtClean="0">
                  <a:solidFill>
                    <a:schemeClr val="tx1"/>
                  </a:solidFill>
                </a:rPr>
                <a:t>:dùng cho các dòng có khả năng tạo bọt </a:t>
              </a:r>
              <a:endParaRPr lang="en-US" dirty="0">
                <a:solidFill>
                  <a:schemeClr val="tx1"/>
                </a:solidFill>
              </a:endParaRPr>
            </a:p>
          </p:txBody>
        </p:sp>
      </p:grpSp>
      <p:sp>
        <p:nvSpPr>
          <p:cNvPr id="22" name="Rectangle 21"/>
          <p:cNvSpPr/>
          <p:nvPr/>
        </p:nvSpPr>
        <p:spPr>
          <a:xfrm>
            <a:off x="0" y="554180"/>
            <a:ext cx="9144000" cy="830997"/>
          </a:xfrm>
          <a:prstGeom prst="rect">
            <a:avLst/>
          </a:prstGeom>
        </p:spPr>
        <p:txBody>
          <a:bodyPr wrap="square">
            <a:spAutoFit/>
          </a:bodyPr>
          <a:lstStyle/>
          <a:p>
            <a:r>
              <a:rPr lang="vi-VN" sz="2400" b="1" dirty="0" smtClean="0">
                <a:solidFill>
                  <a:srgbClr val="0070C0"/>
                </a:solidFill>
              </a:rPr>
              <a:t>Chuẩn số đồng dạng (similarity number): tập hợp của các đại lượng có TN thành một số không TN</a:t>
            </a:r>
            <a:endParaRPr lang="en-US" sz="2400" b="1" dirty="0">
              <a:solidFill>
                <a:srgbClr val="0070C0"/>
              </a:solidFill>
            </a:endParaRPr>
          </a:p>
        </p:txBody>
      </p:sp>
      <p:sp>
        <p:nvSpPr>
          <p:cNvPr id="3" name="Rectangle 2"/>
          <p:cNvSpPr/>
          <p:nvPr/>
        </p:nvSpPr>
        <p:spPr>
          <a:xfrm>
            <a:off x="3373580" y="2441865"/>
            <a:ext cx="228600"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lide Number Placeholder 5"/>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13</a:t>
            </a:fld>
            <a:r>
              <a:rPr lang="vi-VN" sz="1600" dirty="0" smtClean="0">
                <a:latin typeface="Arial" pitchFamily="34" charset="0"/>
                <a:cs typeface="Arial" pitchFamily="34" charset="0"/>
              </a:rPr>
              <a:t>/2</a:t>
            </a:r>
            <a:r>
              <a:rPr lang="en-US" sz="1600" dirty="0" smtClean="0">
                <a:latin typeface="Arial" pitchFamily="34" charset="0"/>
                <a:cs typeface="Arial" pitchFamily="34" charset="0"/>
              </a:rPr>
              <a:t>3</a:t>
            </a:r>
            <a:endParaRPr lang="en-US" sz="1600" dirty="0">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5.4 Mô hình và nguyên mẫu </a:t>
            </a:r>
            <a:r>
              <a:rPr lang="vi-VN" sz="2400" b="1" dirty="0" smtClean="0">
                <a:solidFill>
                  <a:srgbClr val="0000FF"/>
                </a:solidFill>
                <a:latin typeface="Arial" pitchFamily="34" charset="0"/>
                <a:cs typeface="Arial" pitchFamily="34" charset="0"/>
              </a:rPr>
              <a:t>(model and prototype)</a:t>
            </a:r>
            <a:endParaRPr lang="en-US" sz="2400" b="1" dirty="0" smtClean="0">
              <a:solidFill>
                <a:srgbClr val="0000FF"/>
              </a:solidFill>
              <a:latin typeface="Arial" pitchFamily="34" charset="0"/>
              <a:cs typeface="Arial" pitchFamily="34" charset="0"/>
            </a:endParaRPr>
          </a:p>
        </p:txBody>
      </p:sp>
      <p:sp>
        <p:nvSpPr>
          <p:cNvPr id="4" name="Rectangle 3"/>
          <p:cNvSpPr/>
          <p:nvPr/>
        </p:nvSpPr>
        <p:spPr>
          <a:xfrm>
            <a:off x="0" y="609600"/>
            <a:ext cx="9144000" cy="1569660"/>
          </a:xfrm>
          <a:prstGeom prst="rect">
            <a:avLst/>
          </a:prstGeom>
        </p:spPr>
        <p:txBody>
          <a:bodyPr wrap="square">
            <a:spAutoFit/>
          </a:bodyPr>
          <a:lstStyle/>
          <a:p>
            <a:pPr algn="just"/>
            <a:r>
              <a:rPr lang="vi-VN" sz="2400" dirty="0" smtClean="0">
                <a:latin typeface="Arial" pitchFamily="34" charset="0"/>
                <a:cs typeface="Arial" pitchFamily="34" charset="0"/>
              </a:rPr>
              <a:t>Trong thí nghiệm CLC, đôi khi không thể thực hiện với các đối tượng có kích thước thực, được biết là </a:t>
            </a:r>
            <a:r>
              <a:rPr lang="vi-VN" sz="2400" b="1" dirty="0" smtClean="0">
                <a:solidFill>
                  <a:srgbClr val="0070C0"/>
                </a:solidFill>
                <a:latin typeface="Arial" pitchFamily="34" charset="0"/>
                <a:cs typeface="Arial" pitchFamily="34" charset="0"/>
              </a:rPr>
              <a:t>nguyên mẫu</a:t>
            </a:r>
            <a:r>
              <a:rPr lang="vi-VN" sz="2400" dirty="0" smtClean="0">
                <a:latin typeface="Arial" pitchFamily="34" charset="0"/>
                <a:cs typeface="Arial" pitchFamily="34" charset="0"/>
              </a:rPr>
              <a:t>. </a:t>
            </a:r>
            <a:r>
              <a:rPr lang="vi-VN" sz="2400" dirty="0" smtClean="0"/>
              <a:t>Thay vào đó, có thể thu nhỏ (hoặc phóng to) phiên bản của nguyên mẫu, được gọi là </a:t>
            </a:r>
            <a:r>
              <a:rPr lang="vi-VN" sz="2400" b="1" dirty="0" smtClean="0">
                <a:solidFill>
                  <a:srgbClr val="009900"/>
                </a:solidFill>
              </a:rPr>
              <a:t>mô hình</a:t>
            </a:r>
            <a:r>
              <a:rPr lang="vi-VN" sz="2400" dirty="0" smtClean="0"/>
              <a:t>.</a:t>
            </a:r>
            <a:endParaRPr lang="vi-VN" sz="2400" dirty="0" smtClean="0">
              <a:latin typeface="Arial" pitchFamily="34" charset="0"/>
              <a:cs typeface="Arial" pitchFamily="34" charset="0"/>
            </a:endParaRPr>
          </a:p>
        </p:txBody>
      </p:sp>
      <p:pic>
        <p:nvPicPr>
          <p:cNvPr id="22530" name="Picture 2"/>
          <p:cNvPicPr>
            <a:picLocks noChangeAspect="1" noChangeArrowheads="1"/>
          </p:cNvPicPr>
          <p:nvPr/>
        </p:nvPicPr>
        <p:blipFill>
          <a:blip r:embed="rId2" cstate="print"/>
          <a:srcRect/>
          <a:stretch>
            <a:fillRect/>
          </a:stretch>
        </p:blipFill>
        <p:spPr bwMode="auto">
          <a:xfrm>
            <a:off x="-1" y="2362200"/>
            <a:ext cx="3818021" cy="2590800"/>
          </a:xfrm>
          <a:prstGeom prst="rect">
            <a:avLst/>
          </a:prstGeom>
          <a:noFill/>
          <a:ln w="9525">
            <a:noFill/>
            <a:miter lim="800000"/>
            <a:headEnd/>
            <a:tailEnd/>
          </a:ln>
        </p:spPr>
      </p:pic>
      <p:pic>
        <p:nvPicPr>
          <p:cNvPr id="22531" name="Picture 3"/>
          <p:cNvPicPr>
            <a:picLocks noChangeAspect="1" noChangeArrowheads="1"/>
          </p:cNvPicPr>
          <p:nvPr/>
        </p:nvPicPr>
        <p:blipFill>
          <a:blip r:embed="rId3" cstate="print"/>
          <a:srcRect/>
          <a:stretch>
            <a:fillRect/>
          </a:stretch>
        </p:blipFill>
        <p:spPr bwMode="auto">
          <a:xfrm>
            <a:off x="3954905" y="2438400"/>
            <a:ext cx="5189095" cy="2362200"/>
          </a:xfrm>
          <a:prstGeom prst="rect">
            <a:avLst/>
          </a:prstGeom>
          <a:noFill/>
          <a:ln w="9525">
            <a:noFill/>
            <a:miter lim="800000"/>
            <a:headEnd/>
            <a:tailEnd/>
          </a:ln>
        </p:spPr>
      </p:pic>
      <p:sp>
        <p:nvSpPr>
          <p:cNvPr id="7" name="Rectangle 6"/>
          <p:cNvSpPr/>
          <p:nvPr/>
        </p:nvSpPr>
        <p:spPr>
          <a:xfrm>
            <a:off x="0" y="4876800"/>
            <a:ext cx="3810000" cy="707886"/>
          </a:xfrm>
          <a:prstGeom prst="rect">
            <a:avLst/>
          </a:prstGeom>
        </p:spPr>
        <p:txBody>
          <a:bodyPr wrap="square">
            <a:spAutoFit/>
          </a:bodyPr>
          <a:lstStyle/>
          <a:p>
            <a:pPr algn="just"/>
            <a:r>
              <a:rPr lang="vi-VN" sz="2000" b="1" dirty="0" smtClean="0">
                <a:solidFill>
                  <a:srgbClr val="FF3399"/>
                </a:solidFill>
                <a:latin typeface="Arial" pitchFamily="34" charset="0"/>
                <a:cs typeface="Arial" pitchFamily="34" charset="0"/>
              </a:rPr>
              <a:t>Kiểm tra đường thông gió của máy bay</a:t>
            </a:r>
            <a:endParaRPr lang="en-US" sz="2000" b="1" dirty="0">
              <a:solidFill>
                <a:srgbClr val="FF3399"/>
              </a:solidFill>
            </a:endParaRPr>
          </a:p>
        </p:txBody>
      </p:sp>
      <p:sp>
        <p:nvSpPr>
          <p:cNvPr id="8" name="Rectangle 7"/>
          <p:cNvSpPr/>
          <p:nvPr/>
        </p:nvSpPr>
        <p:spPr>
          <a:xfrm>
            <a:off x="3962400" y="4876800"/>
            <a:ext cx="5181600" cy="707886"/>
          </a:xfrm>
          <a:prstGeom prst="rect">
            <a:avLst/>
          </a:prstGeom>
        </p:spPr>
        <p:txBody>
          <a:bodyPr wrap="square">
            <a:spAutoFit/>
          </a:bodyPr>
          <a:lstStyle/>
          <a:p>
            <a:pPr algn="just"/>
            <a:r>
              <a:rPr lang="vi-VN" sz="2000" b="1" dirty="0" smtClean="0">
                <a:solidFill>
                  <a:srgbClr val="009900"/>
                </a:solidFill>
              </a:rPr>
              <a:t>Chiếc xe đua đang được thử nghiệm trong một đường hầm nước</a:t>
            </a:r>
            <a:endParaRPr lang="en-US" sz="2000" b="1" dirty="0">
              <a:solidFill>
                <a:srgbClr val="009900"/>
              </a:solidFill>
            </a:endParaRPr>
          </a:p>
        </p:txBody>
      </p:sp>
      <p:sp>
        <p:nvSpPr>
          <p:cNvPr id="9" name="Slide Number Placeholder 5"/>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14</a:t>
            </a:fld>
            <a:r>
              <a:rPr lang="vi-VN" sz="1600" dirty="0" smtClean="0">
                <a:latin typeface="Arial" pitchFamily="34" charset="0"/>
                <a:cs typeface="Arial" pitchFamily="34" charset="0"/>
              </a:rPr>
              <a:t>/2</a:t>
            </a:r>
            <a:r>
              <a:rPr lang="en-US" sz="1600" dirty="0" smtClean="0">
                <a:latin typeface="Arial" pitchFamily="34" charset="0"/>
                <a:cs typeface="Arial" pitchFamily="34" charset="0"/>
              </a:rPr>
              <a:t>3</a:t>
            </a:r>
            <a:endParaRPr lang="en-US" sz="1600" dirty="0">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0" y="4860235"/>
            <a:ext cx="9144000" cy="1997765"/>
          </a:xfrm>
          <a:prstGeom prst="rect">
            <a:avLst/>
          </a:prstGeom>
          <a:noFill/>
          <a:ln w="9525">
            <a:noFill/>
            <a:miter lim="800000"/>
            <a:headEnd/>
            <a:tailEnd/>
          </a:ln>
        </p:spPr>
      </p:pic>
      <p:sp>
        <p:nvSpPr>
          <p:cNvPr id="2" name="Rectangle 1"/>
          <p:cNvSpPr/>
          <p:nvPr/>
        </p:nvSpPr>
        <p:spPr>
          <a:xfrm>
            <a:off x="0" y="0"/>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5.4 Mô hình và nguyên mẫu </a:t>
            </a:r>
            <a:r>
              <a:rPr lang="vi-VN" sz="2400" b="1" dirty="0" smtClean="0">
                <a:solidFill>
                  <a:srgbClr val="0000FF"/>
                </a:solidFill>
                <a:latin typeface="Arial" pitchFamily="34" charset="0"/>
                <a:cs typeface="Arial" pitchFamily="34" charset="0"/>
              </a:rPr>
              <a:t>(model and prototype)</a:t>
            </a:r>
            <a:endParaRPr lang="en-US" sz="2400" b="1" dirty="0" smtClean="0">
              <a:solidFill>
                <a:srgbClr val="0000FF"/>
              </a:solidFill>
              <a:latin typeface="Arial" pitchFamily="34" charset="0"/>
              <a:cs typeface="Arial" pitchFamily="34" charset="0"/>
            </a:endParaRPr>
          </a:p>
        </p:txBody>
      </p:sp>
      <p:sp>
        <p:nvSpPr>
          <p:cNvPr id="3" name="Rectangle 2"/>
          <p:cNvSpPr/>
          <p:nvPr/>
        </p:nvSpPr>
        <p:spPr>
          <a:xfrm>
            <a:off x="0" y="457200"/>
            <a:ext cx="6109365" cy="461665"/>
          </a:xfrm>
          <a:prstGeom prst="rect">
            <a:avLst/>
          </a:prstGeom>
        </p:spPr>
        <p:txBody>
          <a:bodyPr wrap="none">
            <a:spAutoFit/>
          </a:bodyPr>
          <a:lstStyle/>
          <a:p>
            <a:pPr algn="just"/>
            <a:r>
              <a:rPr lang="vi-VN" sz="2400" b="1" dirty="0" smtClean="0">
                <a:solidFill>
                  <a:srgbClr val="009900"/>
                </a:solidFill>
              </a:rPr>
              <a:t>Ba nguyên tắc cơ bản của sự đồng đạng</a:t>
            </a:r>
          </a:p>
        </p:txBody>
      </p:sp>
      <p:sp>
        <p:nvSpPr>
          <p:cNvPr id="4" name="Rectangle 3"/>
          <p:cNvSpPr/>
          <p:nvPr/>
        </p:nvSpPr>
        <p:spPr>
          <a:xfrm>
            <a:off x="0" y="846137"/>
            <a:ext cx="9144000" cy="4154984"/>
          </a:xfrm>
          <a:prstGeom prst="rect">
            <a:avLst/>
          </a:prstGeom>
        </p:spPr>
        <p:txBody>
          <a:bodyPr wrap="square">
            <a:spAutoFit/>
          </a:bodyPr>
          <a:lstStyle/>
          <a:p>
            <a:pPr algn="just"/>
            <a:r>
              <a:rPr lang="vi-VN" sz="2400" dirty="0" smtClean="0">
                <a:latin typeface="Arial" pitchFamily="34" charset="0"/>
                <a:cs typeface="Arial" pitchFamily="34" charset="0"/>
              </a:rPr>
              <a:t>Phân tích đồng dạng  phải được thực hiện để đảm bảo kết quả thu nhận từ thí nghiệm có thể một cách chính xác chuyển giao  cho dòng thực.</a:t>
            </a:r>
          </a:p>
          <a:p>
            <a:pPr algn="just"/>
            <a:r>
              <a:rPr lang="vi-VN" sz="2400" dirty="0" smtClean="0">
                <a:latin typeface="Arial" pitchFamily="34" charset="0"/>
                <a:cs typeface="Arial" pitchFamily="34" charset="0"/>
              </a:rPr>
              <a:t>Ba nguyên tắc đồng dạng phải được thỏa mãn để có được đồng dạng hoàn toàn giữa mô hình và nguyên mẫu.</a:t>
            </a:r>
          </a:p>
          <a:p>
            <a:pPr algn="just"/>
            <a:r>
              <a:rPr lang="vi-VN" sz="2400" b="1" dirty="0" smtClean="0">
                <a:solidFill>
                  <a:srgbClr val="FF3399"/>
                </a:solidFill>
                <a:latin typeface="Arial" pitchFamily="34" charset="0"/>
                <a:cs typeface="Arial" pitchFamily="34" charset="0"/>
              </a:rPr>
              <a:t>Đồng dạng hình học </a:t>
            </a:r>
            <a:r>
              <a:rPr lang="vi-VN" sz="2400" dirty="0" smtClean="0">
                <a:latin typeface="Arial" pitchFamily="34" charset="0"/>
                <a:cs typeface="Arial" pitchFamily="34" charset="0"/>
              </a:rPr>
              <a:t>(geometric similarity): </a:t>
            </a:r>
            <a:r>
              <a:rPr lang="vi-VN" sz="2400" dirty="0" smtClean="0"/>
              <a:t>mô hình và nguyên m</a:t>
            </a:r>
            <a:r>
              <a:rPr lang="en-US" sz="2400" dirty="0" smtClean="0">
                <a:latin typeface="Arial" pitchFamily="34" charset="0"/>
                <a:cs typeface="Arial" pitchFamily="34" charset="0"/>
              </a:rPr>
              <a:t>ẫ</a:t>
            </a:r>
            <a:r>
              <a:rPr lang="vi-VN" sz="2400" dirty="0" smtClean="0"/>
              <a:t>u phải có cùng hình dạng. Mọi TN tuyến tính của mô hình có mối quan hệ với các TN tương ứng của nguyên mẫu bởi một định số đồng dạng hình học (hằng số tỷ lệ chiều dài), L</a:t>
            </a:r>
            <a:r>
              <a:rPr lang="vi-VN" sz="2400" baseline="-25000" dirty="0" smtClean="0"/>
              <a:t>r</a:t>
            </a:r>
            <a:r>
              <a:rPr lang="vi-VN" sz="2400" dirty="0" smtClean="0"/>
              <a:t>.</a:t>
            </a:r>
          </a:p>
          <a:p>
            <a:pPr algn="just"/>
            <a:r>
              <a:rPr lang="vi-VN" sz="2400" dirty="0" smtClean="0"/>
              <a:t>Tuy nhiên, thường không thể có đồng dạng hình học 100% vì có những chi tiết nhỏ không thể đưa vào mô hình.</a:t>
            </a:r>
          </a:p>
        </p:txBody>
      </p:sp>
      <p:sp>
        <p:nvSpPr>
          <p:cNvPr id="7" name="Slide Number Placeholder 5"/>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15</a:t>
            </a:fld>
            <a:r>
              <a:rPr lang="vi-VN" sz="1600" dirty="0" smtClean="0">
                <a:latin typeface="Arial" pitchFamily="34" charset="0"/>
                <a:cs typeface="Arial" pitchFamily="34" charset="0"/>
              </a:rPr>
              <a:t>/2</a:t>
            </a:r>
            <a:r>
              <a:rPr lang="en-US" sz="1600" dirty="0" smtClean="0">
                <a:latin typeface="Arial" pitchFamily="34" charset="0"/>
                <a:cs typeface="Arial" pitchFamily="34" charset="0"/>
              </a:rPr>
              <a:t>3</a:t>
            </a:r>
            <a:endParaRPr lang="en-US" sz="1600" dirty="0">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3" cstate="print"/>
          <a:srcRect/>
          <a:stretch>
            <a:fillRect/>
          </a:stretch>
        </p:blipFill>
        <p:spPr bwMode="auto">
          <a:xfrm>
            <a:off x="90488" y="2209800"/>
            <a:ext cx="8963025" cy="2314575"/>
          </a:xfrm>
          <a:prstGeom prst="rect">
            <a:avLst/>
          </a:prstGeom>
          <a:noFill/>
          <a:ln w="9525">
            <a:noFill/>
            <a:miter lim="800000"/>
            <a:headEnd/>
            <a:tailEnd/>
          </a:ln>
        </p:spPr>
      </p:pic>
      <p:sp>
        <p:nvSpPr>
          <p:cNvPr id="2" name="Rectangle 1"/>
          <p:cNvSpPr/>
          <p:nvPr/>
        </p:nvSpPr>
        <p:spPr>
          <a:xfrm>
            <a:off x="0" y="0"/>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5.4 Mô hình và nguyên mẫu </a:t>
            </a:r>
            <a:r>
              <a:rPr lang="vi-VN" sz="2400" b="1" dirty="0" smtClean="0">
                <a:solidFill>
                  <a:srgbClr val="0000FF"/>
                </a:solidFill>
                <a:latin typeface="Arial" pitchFamily="34" charset="0"/>
                <a:cs typeface="Arial" pitchFamily="34" charset="0"/>
              </a:rPr>
              <a:t>(model and prototype)</a:t>
            </a:r>
            <a:endParaRPr lang="en-US" sz="2400" b="1" dirty="0" smtClean="0">
              <a:solidFill>
                <a:srgbClr val="0000FF"/>
              </a:solidFill>
              <a:latin typeface="Arial" pitchFamily="34" charset="0"/>
              <a:cs typeface="Arial" pitchFamily="34" charset="0"/>
            </a:endParaRPr>
          </a:p>
        </p:txBody>
      </p:sp>
      <p:sp>
        <p:nvSpPr>
          <p:cNvPr id="4" name="Rectangle 3"/>
          <p:cNvSpPr/>
          <p:nvPr/>
        </p:nvSpPr>
        <p:spPr>
          <a:xfrm>
            <a:off x="0" y="533400"/>
            <a:ext cx="9144000" cy="6001643"/>
          </a:xfrm>
          <a:prstGeom prst="rect">
            <a:avLst/>
          </a:prstGeom>
        </p:spPr>
        <p:txBody>
          <a:bodyPr wrap="square">
            <a:spAutoFit/>
          </a:bodyPr>
          <a:lstStyle/>
          <a:p>
            <a:pPr algn="just"/>
            <a:r>
              <a:rPr lang="vi-VN" sz="2400" b="1" dirty="0" smtClean="0">
                <a:solidFill>
                  <a:srgbClr val="FF6600"/>
                </a:solidFill>
              </a:rPr>
              <a:t>Đồng dạng động học </a:t>
            </a:r>
            <a:r>
              <a:rPr lang="vi-VN" sz="2400" dirty="0" smtClean="0"/>
              <a:t>(kinematic similarity): các trường dòng chảy (flow fields) mô hình và nguyên mẫu được xem là đồng dạng động học nếu vận tốc tại các điểm tương ứng là cùng một hướng và chỉ khác nhau bởi một định số đồng dạng động học (hệ số tỷ lệ vận tốc không đổi), V</a:t>
            </a:r>
            <a:r>
              <a:rPr lang="vi-VN" sz="2400" baseline="-25000" dirty="0" smtClean="0"/>
              <a:t>r</a:t>
            </a:r>
            <a:r>
              <a:rPr lang="vi-VN" sz="2400" dirty="0" smtClean="0"/>
              <a:t>.</a:t>
            </a:r>
          </a:p>
          <a:p>
            <a:pPr algn="just"/>
            <a:endParaRPr lang="vi-VN" sz="2400" dirty="0" smtClean="0"/>
          </a:p>
          <a:p>
            <a:pPr algn="just"/>
            <a:endParaRPr lang="vi-VN" sz="2400" dirty="0" smtClean="0"/>
          </a:p>
          <a:p>
            <a:pPr algn="just"/>
            <a:endParaRPr lang="vi-VN" sz="2400" dirty="0" smtClean="0"/>
          </a:p>
          <a:p>
            <a:pPr algn="just"/>
            <a:endParaRPr lang="vi-VN" sz="2400" dirty="0" smtClean="0"/>
          </a:p>
          <a:p>
            <a:pPr algn="just"/>
            <a:endParaRPr lang="vi-VN" sz="2400" dirty="0" smtClean="0"/>
          </a:p>
          <a:p>
            <a:pPr algn="just"/>
            <a:endParaRPr lang="vi-VN" sz="2400" dirty="0" smtClean="0"/>
          </a:p>
          <a:p>
            <a:pPr algn="just"/>
            <a:endParaRPr lang="vi-VN" sz="2400" dirty="0" smtClean="0"/>
          </a:p>
          <a:p>
            <a:pPr algn="just"/>
            <a:endParaRPr lang="vi-VN" sz="2400" dirty="0" smtClean="0"/>
          </a:p>
          <a:p>
            <a:pPr algn="just"/>
            <a:r>
              <a:rPr lang="vi-VN" sz="2400" dirty="0" smtClean="0"/>
              <a:t>Điều này cũng có nghĩa là các dạng đường dòng (streamline patterns) của hai trường dòng chảy khác nhau bởi một hệ số chuyển đổi không đổi (constant scale factor). </a:t>
            </a:r>
          </a:p>
        </p:txBody>
      </p:sp>
      <p:graphicFrame>
        <p:nvGraphicFramePr>
          <p:cNvPr id="6" name="Object 5"/>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4609" name="Equation" r:id="rId4" imgW="914400" imgH="215640" progId="Equation.3">
                  <p:embed/>
                </p:oleObj>
              </mc:Choice>
              <mc:Fallback>
                <p:oleObj name="Equation" r:id="rId4" imgW="914400" imgH="21564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4892300" y="2971800"/>
          <a:ext cx="2651500" cy="2130425"/>
        </p:xfrm>
        <a:graphic>
          <a:graphicData uri="http://schemas.openxmlformats.org/presentationml/2006/ole">
            <mc:AlternateContent xmlns:mc="http://schemas.openxmlformats.org/markup-compatibility/2006">
              <mc:Choice xmlns:v="urn:schemas-microsoft-com:vml" Requires="v">
                <p:oleObj spid="_x0000_s24610" name="Equation" r:id="rId6" imgW="1231560" imgH="990360" progId="Equation.3">
                  <p:embed/>
                </p:oleObj>
              </mc:Choice>
              <mc:Fallback>
                <p:oleObj name="Equation" r:id="rId6" imgW="1231560" imgH="99036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2300" y="2971800"/>
                        <a:ext cx="2651500" cy="213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5"/>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16</a:t>
            </a:fld>
            <a:r>
              <a:rPr lang="vi-VN" sz="1600" dirty="0" smtClean="0">
                <a:latin typeface="Arial" pitchFamily="34" charset="0"/>
                <a:cs typeface="Arial" pitchFamily="34" charset="0"/>
              </a:rPr>
              <a:t>/2</a:t>
            </a:r>
            <a:r>
              <a:rPr lang="en-US" sz="1600" dirty="0" smtClean="0">
                <a:latin typeface="Arial" pitchFamily="34" charset="0"/>
                <a:cs typeface="Arial" pitchFamily="34" charset="0"/>
              </a:rPr>
              <a:t>3</a:t>
            </a:r>
            <a:endParaRPr lang="en-US" sz="1600" dirty="0">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5.4 Mô hình và nguyên mẫu </a:t>
            </a:r>
            <a:r>
              <a:rPr lang="vi-VN" sz="2400" b="1" dirty="0" smtClean="0">
                <a:solidFill>
                  <a:srgbClr val="0000FF"/>
                </a:solidFill>
                <a:latin typeface="Arial" pitchFamily="34" charset="0"/>
                <a:cs typeface="Arial" pitchFamily="34" charset="0"/>
              </a:rPr>
              <a:t>(model and prototype)</a:t>
            </a:r>
            <a:endParaRPr lang="en-US" sz="2400" b="1" dirty="0" smtClean="0">
              <a:solidFill>
                <a:srgbClr val="0000FF"/>
              </a:solidFill>
              <a:latin typeface="Arial" pitchFamily="34" charset="0"/>
              <a:cs typeface="Arial" pitchFamily="34" charset="0"/>
            </a:endParaRPr>
          </a:p>
        </p:txBody>
      </p:sp>
      <p:sp>
        <p:nvSpPr>
          <p:cNvPr id="4" name="Rectangle 3"/>
          <p:cNvSpPr/>
          <p:nvPr/>
        </p:nvSpPr>
        <p:spPr>
          <a:xfrm>
            <a:off x="0" y="640140"/>
            <a:ext cx="9144000" cy="1569660"/>
          </a:xfrm>
          <a:prstGeom prst="rect">
            <a:avLst/>
          </a:prstGeom>
        </p:spPr>
        <p:txBody>
          <a:bodyPr wrap="square">
            <a:spAutoFit/>
          </a:bodyPr>
          <a:lstStyle/>
          <a:p>
            <a:pPr algn="just"/>
            <a:r>
              <a:rPr lang="vi-VN" sz="2400" b="1" dirty="0" smtClean="0">
                <a:solidFill>
                  <a:srgbClr val="0070C0"/>
                </a:solidFill>
              </a:rPr>
              <a:t>Đồng dạng động lực học </a:t>
            </a:r>
            <a:r>
              <a:rPr lang="vi-VN" sz="2400" dirty="0" smtClean="0"/>
              <a:t>(dynamic similarity): hai trường dòng chảy có sự phân bố các lực được xem là đồng dạng khi song song nhau và có mối quan hệ về độ lớn bởi một hệ số tỷ lệ lực không đổi, F</a:t>
            </a:r>
            <a:r>
              <a:rPr lang="vi-VN" sz="2400" baseline="-25000" dirty="0" smtClean="0"/>
              <a:t>r</a:t>
            </a:r>
            <a:r>
              <a:rPr lang="vi-VN" sz="2400" dirty="0" smtClean="0"/>
              <a:t>.</a:t>
            </a:r>
            <a:endParaRPr lang="en-US" sz="2400" dirty="0">
              <a:latin typeface="Arial" pitchFamily="34" charset="0"/>
              <a:cs typeface="Arial" pitchFamily="34" charset="0"/>
            </a:endParaRPr>
          </a:p>
        </p:txBody>
      </p:sp>
      <p:graphicFrame>
        <p:nvGraphicFramePr>
          <p:cNvPr id="25602" name="Object 2"/>
          <p:cNvGraphicFramePr>
            <a:graphicFrameLocks noChangeAspect="1"/>
          </p:cNvGraphicFramePr>
          <p:nvPr/>
        </p:nvGraphicFramePr>
        <p:xfrm>
          <a:off x="3886200" y="1951075"/>
          <a:ext cx="1219200" cy="1096925"/>
        </p:xfrm>
        <a:graphic>
          <a:graphicData uri="http://schemas.openxmlformats.org/presentationml/2006/ole">
            <mc:AlternateContent xmlns:mc="http://schemas.openxmlformats.org/markup-compatibility/2006">
              <mc:Choice xmlns:v="urn:schemas-microsoft-com:vml" Requires="v">
                <p:oleObj spid="_x0000_s25618" name="Equation" r:id="rId3" imgW="507960" imgH="457200" progId="Equation.3">
                  <p:embed/>
                </p:oleObj>
              </mc:Choice>
              <mc:Fallback>
                <p:oleObj name="Equation" r:id="rId3" imgW="507960" imgH="457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951075"/>
                        <a:ext cx="1219200" cy="109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a:xfrm>
            <a:off x="0" y="3048000"/>
            <a:ext cx="9144000" cy="2677656"/>
          </a:xfrm>
          <a:prstGeom prst="rect">
            <a:avLst/>
          </a:prstGeom>
        </p:spPr>
        <p:txBody>
          <a:bodyPr wrap="square">
            <a:spAutoFit/>
          </a:bodyPr>
          <a:lstStyle/>
          <a:p>
            <a:pPr algn="just">
              <a:buFont typeface="Wingdings" pitchFamily="2" charset="2"/>
              <a:buChar char="Ø"/>
            </a:pPr>
            <a:r>
              <a:rPr lang="vi-VN" sz="2400" dirty="0" smtClean="0"/>
              <a:t>Nếu một loại lực nhất định, là chủ yếu (hoặc thứ yếu) tác dụng trong dòng chảy nguyên mẫu, thì cũng được xem là chủ yếu (hoặc thứ yếu) chi phối trong dòng chảy mô hình.</a:t>
            </a:r>
          </a:p>
          <a:p>
            <a:pPr algn="just">
              <a:buFont typeface="Wingdings" pitchFamily="2" charset="2"/>
              <a:buChar char="Ø"/>
            </a:pPr>
            <a:r>
              <a:rPr lang="vi-VN" sz="2400" dirty="0" smtClean="0"/>
              <a:t>Để thiết lập đồng dạng động lực học, cần phải xác định các lực quan trọng của dòng nguyên mẫu và đảm bảo rằng những chuẩn số vô TN liên quan đến các lực này là giống nhau trong dòng nguyên mẫu và dòng mô hình.</a:t>
            </a:r>
            <a:endParaRPr lang="en-US" sz="2400" dirty="0"/>
          </a:p>
        </p:txBody>
      </p:sp>
      <p:sp>
        <p:nvSpPr>
          <p:cNvPr id="7" name="Slide Number Placeholder 5"/>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17</a:t>
            </a:fld>
            <a:r>
              <a:rPr lang="vi-VN" sz="1600" dirty="0" smtClean="0">
                <a:latin typeface="Arial" pitchFamily="34" charset="0"/>
                <a:cs typeface="Arial" pitchFamily="34" charset="0"/>
              </a:rPr>
              <a:t>/2</a:t>
            </a:r>
            <a:r>
              <a:rPr lang="en-US" sz="1600" dirty="0" smtClean="0">
                <a:latin typeface="Arial" pitchFamily="34" charset="0"/>
                <a:cs typeface="Arial" pitchFamily="34" charset="0"/>
              </a:rPr>
              <a:t>3</a:t>
            </a:r>
            <a:endParaRPr lang="en-US" sz="1600" dirty="0">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5.4 Mô hình và nguyên mẫu </a:t>
            </a:r>
            <a:r>
              <a:rPr lang="vi-VN" sz="2400" b="1" dirty="0" smtClean="0">
                <a:solidFill>
                  <a:srgbClr val="0000FF"/>
                </a:solidFill>
                <a:latin typeface="Arial" pitchFamily="34" charset="0"/>
                <a:cs typeface="Arial" pitchFamily="34" charset="0"/>
              </a:rPr>
              <a:t>(model and prototype)</a:t>
            </a:r>
            <a:endParaRPr lang="en-US" sz="2400" b="1" dirty="0" smtClean="0">
              <a:solidFill>
                <a:srgbClr val="0000FF"/>
              </a:solidFill>
              <a:latin typeface="Arial" pitchFamily="34" charset="0"/>
              <a:cs typeface="Arial" pitchFamily="34" charset="0"/>
            </a:endParaRPr>
          </a:p>
        </p:txBody>
      </p:sp>
      <p:sp>
        <p:nvSpPr>
          <p:cNvPr id="4" name="Rectangle 3"/>
          <p:cNvSpPr/>
          <p:nvPr/>
        </p:nvSpPr>
        <p:spPr>
          <a:xfrm>
            <a:off x="0" y="640140"/>
            <a:ext cx="9144000" cy="461665"/>
          </a:xfrm>
          <a:prstGeom prst="rect">
            <a:avLst/>
          </a:prstGeom>
        </p:spPr>
        <p:txBody>
          <a:bodyPr wrap="square">
            <a:spAutoFit/>
          </a:bodyPr>
          <a:lstStyle/>
          <a:p>
            <a:pPr algn="just"/>
            <a:r>
              <a:rPr lang="vi-VN" sz="2400" b="1" dirty="0">
                <a:solidFill>
                  <a:srgbClr val="0070C0"/>
                </a:solidFill>
              </a:rPr>
              <a:t>Đồng dạng động lực học</a:t>
            </a:r>
            <a:endParaRPr lang="en-US" sz="2400" dirty="0">
              <a:latin typeface="Arial" pitchFamily="34" charset="0"/>
              <a:cs typeface="Arial" pitchFamily="34" charset="0"/>
            </a:endParaRPr>
          </a:p>
        </p:txBody>
      </p:sp>
      <p:sp>
        <p:nvSpPr>
          <p:cNvPr id="5" name="Rectangle 4"/>
          <p:cNvSpPr/>
          <p:nvPr/>
        </p:nvSpPr>
        <p:spPr>
          <a:xfrm>
            <a:off x="0" y="1066800"/>
            <a:ext cx="9144000" cy="4893647"/>
          </a:xfrm>
          <a:prstGeom prst="rect">
            <a:avLst/>
          </a:prstGeom>
        </p:spPr>
        <p:txBody>
          <a:bodyPr wrap="square">
            <a:spAutoFit/>
          </a:bodyPr>
          <a:lstStyle/>
          <a:p>
            <a:pPr algn="just">
              <a:buFont typeface="Wingdings" pitchFamily="2" charset="2"/>
              <a:buChar char="Ø"/>
            </a:pPr>
            <a:r>
              <a:rPr lang="vi-VN" sz="2400" dirty="0" smtClean="0"/>
              <a:t>Để quyết định loại lực tác dụng nào quan trọng cho một bài toán cụ thể cần phải dựa vào các chuẩn số vô TN</a:t>
            </a:r>
            <a:r>
              <a:rPr lang="vi-VN" sz="2400" dirty="0"/>
              <a:t>:</a:t>
            </a:r>
            <a:endParaRPr lang="vi-VN" sz="2400" dirty="0" smtClean="0"/>
          </a:p>
          <a:p>
            <a:pPr algn="just"/>
            <a:r>
              <a:rPr lang="vi-VN" sz="2400" dirty="0" smtClean="0"/>
              <a:t>Chuẩn số đồng dạng (CSĐD) </a:t>
            </a:r>
            <a:r>
              <a:rPr lang="vi-VN" sz="2400" b="1" dirty="0" smtClean="0"/>
              <a:t>Renolds</a:t>
            </a:r>
            <a:r>
              <a:rPr lang="vi-VN" sz="2400" dirty="0" smtClean="0"/>
              <a:t>: quan trọng cho mọi dòng chảy;</a:t>
            </a:r>
          </a:p>
          <a:p>
            <a:pPr algn="just"/>
            <a:r>
              <a:rPr lang="vi-VN" sz="2400" dirty="0" smtClean="0"/>
              <a:t>CSĐD </a:t>
            </a:r>
            <a:r>
              <a:rPr lang="vi-VN" sz="2400" b="1" dirty="0" smtClean="0"/>
              <a:t>Froude</a:t>
            </a:r>
            <a:r>
              <a:rPr lang="vi-VN" sz="2400" dirty="0" smtClean="0"/>
              <a:t>: quan trọng cho những dòng có bề mặt tự do như dòng kênh mở, các dòng chịu tác dụng của trọng lực;</a:t>
            </a:r>
          </a:p>
          <a:p>
            <a:pPr algn="just"/>
            <a:r>
              <a:rPr lang="vi-VN" sz="2400" dirty="0" smtClean="0"/>
              <a:t>CSĐD </a:t>
            </a:r>
            <a:r>
              <a:rPr lang="vi-VN" sz="2400" b="1" dirty="0" smtClean="0"/>
              <a:t>Euler</a:t>
            </a:r>
            <a:r>
              <a:rPr lang="vi-VN" sz="2400" dirty="0" smtClean="0"/>
              <a:t>: quan trọng chủ yếu cho các dòng máy tốc độ với thay đổi áp lực đáng kể;</a:t>
            </a:r>
          </a:p>
          <a:p>
            <a:pPr algn="just"/>
            <a:r>
              <a:rPr lang="vi-VN" sz="2400" dirty="0" smtClean="0"/>
              <a:t>CSĐD </a:t>
            </a:r>
            <a:r>
              <a:rPr lang="vi-VN" sz="2400" b="1" dirty="0" smtClean="0"/>
              <a:t>March</a:t>
            </a:r>
            <a:r>
              <a:rPr lang="vi-VN" sz="2400" dirty="0" smtClean="0"/>
              <a:t>: chủ yếu cho các dòng có vận tốc chảy cao;</a:t>
            </a:r>
          </a:p>
          <a:p>
            <a:pPr algn="just"/>
            <a:r>
              <a:rPr lang="vi-VN" sz="2400" dirty="0" smtClean="0"/>
              <a:t>CSĐD </a:t>
            </a:r>
            <a:r>
              <a:rPr lang="vi-VN" sz="2400" b="1" dirty="0" smtClean="0"/>
              <a:t>Weber</a:t>
            </a:r>
            <a:r>
              <a:rPr lang="vi-VN" sz="2400" dirty="0" smtClean="0"/>
              <a:t>: quan trọng đối với các vấn đề liên quan đến tiếp xúc bề mặt giữa hai lưu chất và các đối tượng trọng lượng thấp;</a:t>
            </a:r>
          </a:p>
          <a:p>
            <a:pPr algn="just"/>
            <a:r>
              <a:rPr lang="vi-VN" sz="2400" dirty="0" smtClean="0"/>
              <a:t>CSĐD </a:t>
            </a:r>
            <a:r>
              <a:rPr lang="vi-VN" sz="2400" b="1" dirty="0" smtClean="0"/>
              <a:t>Strouhal</a:t>
            </a:r>
            <a:r>
              <a:rPr lang="vi-VN" sz="2400" dirty="0" smtClean="0"/>
              <a:t>: quan trọng đối với dòng chảy có dao động tuần hoàn (thời gian định kỳ).</a:t>
            </a:r>
          </a:p>
        </p:txBody>
      </p:sp>
      <p:sp>
        <p:nvSpPr>
          <p:cNvPr id="6" name="Slide Number Placeholder 5"/>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18</a:t>
            </a:fld>
            <a:r>
              <a:rPr lang="vi-VN" sz="1600" dirty="0" smtClean="0">
                <a:latin typeface="Arial" pitchFamily="34" charset="0"/>
                <a:cs typeface="Arial" pitchFamily="34" charset="0"/>
              </a:rPr>
              <a:t>/2</a:t>
            </a:r>
            <a:r>
              <a:rPr lang="en-US" sz="1600" dirty="0" smtClean="0">
                <a:latin typeface="Arial" pitchFamily="34" charset="0"/>
                <a:cs typeface="Arial" pitchFamily="34" charset="0"/>
              </a:rPr>
              <a:t>3</a:t>
            </a:r>
            <a:endParaRPr lang="en-US" sz="1600" dirty="0">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0" y="1501914"/>
            <a:ext cx="4343400" cy="4641476"/>
          </a:xfrm>
          <a:prstGeom prst="rect">
            <a:avLst/>
          </a:prstGeom>
          <a:noFill/>
          <a:ln w="9525">
            <a:noFill/>
            <a:miter lim="800000"/>
            <a:headEnd/>
            <a:tailEnd/>
          </a:ln>
        </p:spPr>
      </p:pic>
      <p:sp>
        <p:nvSpPr>
          <p:cNvPr id="4" name="Rectangle 3"/>
          <p:cNvSpPr/>
          <p:nvPr/>
        </p:nvSpPr>
        <p:spPr>
          <a:xfrm>
            <a:off x="0" y="6150114"/>
            <a:ext cx="4572000" cy="707886"/>
          </a:xfrm>
          <a:prstGeom prst="rect">
            <a:avLst/>
          </a:prstGeom>
        </p:spPr>
        <p:txBody>
          <a:bodyPr>
            <a:spAutoFit/>
          </a:bodyPr>
          <a:lstStyle/>
          <a:p>
            <a:r>
              <a:rPr lang="vi-VN" sz="2000" dirty="0" smtClean="0">
                <a:solidFill>
                  <a:srgbClr val="0070C0"/>
                </a:solidFill>
              </a:rPr>
              <a:t>Đồng dạng hình học giữa chiều dài xe nguyên mẫu và chiều dài xe mô hình.</a:t>
            </a:r>
            <a:endParaRPr lang="en-US" sz="2000" dirty="0">
              <a:solidFill>
                <a:srgbClr val="0070C0"/>
              </a:solidFill>
            </a:endParaRPr>
          </a:p>
        </p:txBody>
      </p:sp>
      <p:pic>
        <p:nvPicPr>
          <p:cNvPr id="4099" name="Picture 3"/>
          <p:cNvPicPr>
            <a:picLocks noChangeAspect="1" noChangeArrowheads="1"/>
          </p:cNvPicPr>
          <p:nvPr/>
        </p:nvPicPr>
        <p:blipFill>
          <a:blip r:embed="rId3" cstate="print"/>
          <a:srcRect/>
          <a:stretch>
            <a:fillRect/>
          </a:stretch>
        </p:blipFill>
        <p:spPr bwMode="auto">
          <a:xfrm>
            <a:off x="5049672" y="1981200"/>
            <a:ext cx="4094328" cy="3048000"/>
          </a:xfrm>
          <a:prstGeom prst="rect">
            <a:avLst/>
          </a:prstGeom>
          <a:noFill/>
          <a:ln w="9525">
            <a:noFill/>
            <a:miter lim="800000"/>
            <a:headEnd/>
            <a:tailEnd/>
          </a:ln>
        </p:spPr>
      </p:pic>
      <p:sp>
        <p:nvSpPr>
          <p:cNvPr id="6" name="Rectangle 5"/>
          <p:cNvSpPr/>
          <p:nvPr/>
        </p:nvSpPr>
        <p:spPr>
          <a:xfrm>
            <a:off x="4572000" y="4953000"/>
            <a:ext cx="4572000" cy="1631216"/>
          </a:xfrm>
          <a:prstGeom prst="rect">
            <a:avLst/>
          </a:prstGeom>
        </p:spPr>
        <p:txBody>
          <a:bodyPr>
            <a:spAutoFit/>
          </a:bodyPr>
          <a:lstStyle/>
          <a:p>
            <a:pPr algn="just"/>
            <a:r>
              <a:rPr lang="vi-VN" sz="2000" dirty="0" smtClean="0">
                <a:solidFill>
                  <a:srgbClr val="FF6600"/>
                </a:solidFill>
              </a:rPr>
              <a:t>Chuẩn số Reynolds được thành lập bởi tỷ số giữa khối lượng riêng, vận tốc và độ dài đặc trưng với độ nhớt. Hay cũng là tỷ số giữa vận tốc, chiều dài đặc trưng với độ nhớt động học.</a:t>
            </a:r>
            <a:endParaRPr lang="en-US" sz="2000" dirty="0">
              <a:solidFill>
                <a:srgbClr val="FF6600"/>
              </a:solidFill>
            </a:endParaRPr>
          </a:p>
        </p:txBody>
      </p:sp>
      <p:pic>
        <p:nvPicPr>
          <p:cNvPr id="4100" name="Picture 4"/>
          <p:cNvPicPr>
            <a:picLocks noChangeAspect="1" noChangeArrowheads="1"/>
          </p:cNvPicPr>
          <p:nvPr/>
        </p:nvPicPr>
        <p:blipFill>
          <a:blip r:embed="rId4" cstate="print"/>
          <a:srcRect/>
          <a:stretch>
            <a:fillRect/>
          </a:stretch>
        </p:blipFill>
        <p:spPr bwMode="auto">
          <a:xfrm>
            <a:off x="1109254" y="1219200"/>
            <a:ext cx="8034746" cy="838200"/>
          </a:xfrm>
          <a:prstGeom prst="rect">
            <a:avLst/>
          </a:prstGeom>
          <a:noFill/>
          <a:ln w="9525">
            <a:noFill/>
            <a:miter lim="800000"/>
            <a:headEnd/>
            <a:tailEnd/>
          </a:ln>
        </p:spPr>
      </p:pic>
      <p:sp>
        <p:nvSpPr>
          <p:cNvPr id="8" name="Rectangle 7"/>
          <p:cNvSpPr/>
          <p:nvPr/>
        </p:nvSpPr>
        <p:spPr>
          <a:xfrm>
            <a:off x="0" y="533400"/>
            <a:ext cx="9144000" cy="830997"/>
          </a:xfrm>
          <a:prstGeom prst="rect">
            <a:avLst/>
          </a:prstGeom>
        </p:spPr>
        <p:txBody>
          <a:bodyPr wrap="square">
            <a:spAutoFit/>
          </a:bodyPr>
          <a:lstStyle/>
          <a:p>
            <a:pPr algn="just"/>
            <a:r>
              <a:rPr lang="vi-VN" sz="2400" dirty="0" smtClean="0"/>
              <a:t>Chuẩn số Reynolds được biết khá rộng và là thông số vô TN hữu dụng trong tất cả bài toán cơ lưu chất. </a:t>
            </a:r>
            <a:endParaRPr lang="en-US" sz="2400" dirty="0"/>
          </a:p>
        </p:txBody>
      </p:sp>
      <p:sp>
        <p:nvSpPr>
          <p:cNvPr id="9" name="Rectangle 8"/>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5.4 Mô hình và nguyên mẫu </a:t>
            </a:r>
            <a:r>
              <a:rPr lang="vi-VN" sz="2400" b="1" dirty="0" smtClean="0">
                <a:solidFill>
                  <a:srgbClr val="0000FF"/>
                </a:solidFill>
                <a:latin typeface="Arial" pitchFamily="34" charset="0"/>
                <a:cs typeface="Arial" pitchFamily="34" charset="0"/>
              </a:rPr>
              <a:t>(model and prototype)</a:t>
            </a:r>
            <a:endParaRPr lang="en-US" sz="2400" b="1" dirty="0" smtClean="0">
              <a:solidFill>
                <a:srgbClr val="0000FF"/>
              </a:solidFill>
              <a:latin typeface="Arial" pitchFamily="34" charset="0"/>
              <a:cs typeface="Arial" pitchFamily="34" charset="0"/>
            </a:endParaRPr>
          </a:p>
        </p:txBody>
      </p:sp>
      <p:sp>
        <p:nvSpPr>
          <p:cNvPr id="10" name="Slide Number Placeholder 5"/>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19</a:t>
            </a:fld>
            <a:r>
              <a:rPr lang="vi-VN" sz="1600" dirty="0" smtClean="0">
                <a:latin typeface="Arial" pitchFamily="34" charset="0"/>
                <a:cs typeface="Arial" pitchFamily="34" charset="0"/>
              </a:rPr>
              <a:t>/2</a:t>
            </a:r>
            <a:r>
              <a:rPr lang="en-US" sz="1600" dirty="0" smtClean="0">
                <a:latin typeface="Arial" pitchFamily="34" charset="0"/>
                <a:cs typeface="Arial" pitchFamily="34" charset="0"/>
              </a:rPr>
              <a:t>3</a:t>
            </a:r>
            <a:endParaRPr lang="en-US" sz="1600"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52400" y="3810000"/>
            <a:ext cx="8552329" cy="914400"/>
          </a:xfrm>
          <a:prstGeom prst="rect">
            <a:avLst/>
          </a:prstGeom>
          <a:noFill/>
          <a:ln w="9525">
            <a:noFill/>
            <a:miter lim="800000"/>
            <a:headEnd/>
            <a:tailEnd/>
          </a:ln>
        </p:spPr>
      </p:pic>
      <p:sp>
        <p:nvSpPr>
          <p:cNvPr id="2" name="Rectangle 1"/>
          <p:cNvSpPr/>
          <p:nvPr/>
        </p:nvSpPr>
        <p:spPr>
          <a:xfrm>
            <a:off x="0" y="0"/>
            <a:ext cx="9144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5.</a:t>
            </a:r>
            <a:r>
              <a:rPr lang="en-US" sz="3200" b="1" dirty="0" smtClean="0">
                <a:solidFill>
                  <a:srgbClr val="0000FF"/>
                </a:solidFill>
                <a:latin typeface="Arial" pitchFamily="34" charset="0"/>
                <a:cs typeface="Arial" pitchFamily="34" charset="0"/>
              </a:rPr>
              <a:t>0</a:t>
            </a:r>
            <a:r>
              <a:rPr lang="vi-VN" sz="3200" b="1" dirty="0" smtClean="0">
                <a:solidFill>
                  <a:srgbClr val="0000FF"/>
                </a:solidFill>
                <a:latin typeface="Arial" pitchFamily="34" charset="0"/>
                <a:cs typeface="Arial" pitchFamily="34" charset="0"/>
              </a:rPr>
              <a:t> </a:t>
            </a:r>
            <a:r>
              <a:rPr lang="vi-VN" sz="3200" b="1" dirty="0" smtClean="0">
                <a:solidFill>
                  <a:srgbClr val="0000FF"/>
                </a:solidFill>
                <a:latin typeface="Arial" pitchFamily="34" charset="0"/>
                <a:cs typeface="Arial" pitchFamily="34" charset="0"/>
              </a:rPr>
              <a:t>Thứ nguyên và đơn vị (dimentions-units)</a:t>
            </a:r>
            <a:endParaRPr lang="en-US" sz="3200" b="1" dirty="0" smtClean="0">
              <a:solidFill>
                <a:srgbClr val="0000FF"/>
              </a:solidFill>
              <a:latin typeface="Arial" pitchFamily="34" charset="0"/>
              <a:cs typeface="Arial" pitchFamily="34" charset="0"/>
            </a:endParaRPr>
          </a:p>
        </p:txBody>
      </p:sp>
      <p:sp>
        <p:nvSpPr>
          <p:cNvPr id="3" name="Rectangle 2"/>
          <p:cNvSpPr/>
          <p:nvPr/>
        </p:nvSpPr>
        <p:spPr>
          <a:xfrm>
            <a:off x="0" y="533400"/>
            <a:ext cx="9144000" cy="3416320"/>
          </a:xfrm>
          <a:prstGeom prst="rect">
            <a:avLst/>
          </a:prstGeom>
        </p:spPr>
        <p:txBody>
          <a:bodyPr wrap="square">
            <a:spAutoFit/>
          </a:bodyPr>
          <a:lstStyle/>
          <a:p>
            <a:pPr algn="just"/>
            <a:r>
              <a:rPr lang="vi-VN" sz="2400" b="1" dirty="0" smtClean="0">
                <a:solidFill>
                  <a:srgbClr val="FF3399"/>
                </a:solidFill>
                <a:latin typeface="Arial" pitchFamily="34" charset="0"/>
                <a:cs typeface="Arial" pitchFamily="34" charset="0"/>
              </a:rPr>
              <a:t>Thứ nguyên (TN)</a:t>
            </a:r>
            <a:r>
              <a:rPr lang="vi-VN" sz="2400" dirty="0" smtClean="0">
                <a:latin typeface="Arial" pitchFamily="34" charset="0"/>
                <a:cs typeface="Arial" pitchFamily="34" charset="0"/>
              </a:rPr>
              <a:t>: sự đo lường của một đại lượng vật lý (không có trị số)</a:t>
            </a:r>
          </a:p>
          <a:p>
            <a:pPr algn="just"/>
            <a:r>
              <a:rPr lang="vi-VN" sz="2400" b="1" dirty="0" smtClean="0">
                <a:solidFill>
                  <a:srgbClr val="FF3399"/>
                </a:solidFill>
                <a:latin typeface="Arial" pitchFamily="34" charset="0"/>
                <a:cs typeface="Arial" pitchFamily="34" charset="0"/>
              </a:rPr>
              <a:t>Đơn vị</a:t>
            </a:r>
            <a:r>
              <a:rPr lang="vi-VN" sz="2400" dirty="0" smtClean="0">
                <a:solidFill>
                  <a:srgbClr val="0000FF"/>
                </a:solidFill>
                <a:latin typeface="Arial" pitchFamily="34" charset="0"/>
                <a:cs typeface="Arial" pitchFamily="34" charset="0"/>
              </a:rPr>
              <a:t>: </a:t>
            </a:r>
            <a:r>
              <a:rPr lang="vi-VN" sz="2400" dirty="0" smtClean="0">
                <a:latin typeface="Arial" pitchFamily="34" charset="0"/>
                <a:cs typeface="Arial" pitchFamily="34" charset="0"/>
              </a:rPr>
              <a:t>thể hiện độ lớn của thứ nguyên (có trị số)</a:t>
            </a:r>
          </a:p>
          <a:p>
            <a:pPr algn="just"/>
            <a:r>
              <a:rPr lang="vi-VN" sz="2400" dirty="0" smtClean="0">
                <a:latin typeface="Arial" pitchFamily="34" charset="0"/>
                <a:cs typeface="Arial" pitchFamily="34" charset="0"/>
                <a:sym typeface="Wingdings" pitchFamily="2" charset="2"/>
              </a:rPr>
              <a:t></a:t>
            </a:r>
            <a:r>
              <a:rPr lang="vi-VN" sz="2400" dirty="0" smtClean="0">
                <a:latin typeface="Arial" pitchFamily="34" charset="0"/>
                <a:cs typeface="Arial" pitchFamily="34" charset="0"/>
              </a:rPr>
              <a:t>Một thứ nguyên có nhiều đơn vị </a:t>
            </a:r>
          </a:p>
          <a:p>
            <a:pPr algn="just"/>
            <a:r>
              <a:rPr lang="vi-VN" sz="2400" b="1" dirty="0" smtClean="0">
                <a:solidFill>
                  <a:srgbClr val="FF3399"/>
                </a:solidFill>
                <a:latin typeface="Arial" pitchFamily="34" charset="0"/>
                <a:cs typeface="Arial" pitchFamily="34" charset="0"/>
              </a:rPr>
              <a:t>Thứ nguyên cơ bản </a:t>
            </a:r>
            <a:r>
              <a:rPr lang="vi-VN" sz="2400" dirty="0" smtClean="0">
                <a:latin typeface="Arial" pitchFamily="34" charset="0"/>
                <a:cs typeface="Arial" pitchFamily="34" charset="0"/>
              </a:rPr>
              <a:t>(primary dimentions): khối lượng, chiều dài, thời gian, nhiệt độ, cường độ dòng điện, lượng ánh sáng và lượng vật chất.</a:t>
            </a:r>
          </a:p>
          <a:p>
            <a:pPr algn="just"/>
            <a:r>
              <a:rPr lang="vi-VN" sz="2400" b="1" dirty="0" smtClean="0">
                <a:solidFill>
                  <a:srgbClr val="FF3399"/>
                </a:solidFill>
                <a:latin typeface="Arial" pitchFamily="34" charset="0"/>
                <a:cs typeface="Arial" pitchFamily="34" charset="0"/>
              </a:rPr>
              <a:t>Thứ nguyên không cơ bản </a:t>
            </a:r>
            <a:r>
              <a:rPr lang="vi-VN" sz="2400" dirty="0" smtClean="0">
                <a:latin typeface="Arial" pitchFamily="34" charset="0"/>
                <a:cs typeface="Arial" pitchFamily="34" charset="0"/>
              </a:rPr>
              <a:t>(nonprimary dimentions): kết hợp của 7 thứ nguyên cơ bản.</a:t>
            </a:r>
            <a:endParaRPr lang="en-US" sz="2400" dirty="0"/>
          </a:p>
        </p:txBody>
      </p:sp>
      <p:pic>
        <p:nvPicPr>
          <p:cNvPr id="1027" name="Picture 3"/>
          <p:cNvPicPr>
            <a:picLocks noChangeAspect="1" noChangeArrowheads="1"/>
          </p:cNvPicPr>
          <p:nvPr/>
        </p:nvPicPr>
        <p:blipFill>
          <a:blip r:embed="rId3" cstate="print"/>
          <a:srcRect/>
          <a:stretch>
            <a:fillRect/>
          </a:stretch>
        </p:blipFill>
        <p:spPr bwMode="auto">
          <a:xfrm>
            <a:off x="3048000" y="4683570"/>
            <a:ext cx="3048000" cy="2174430"/>
          </a:xfrm>
          <a:prstGeom prst="rect">
            <a:avLst/>
          </a:prstGeom>
          <a:noFill/>
          <a:ln w="9525">
            <a:noFill/>
            <a:miter lim="800000"/>
            <a:headEnd/>
            <a:tailEnd/>
          </a:ln>
        </p:spPr>
      </p:pic>
      <p:sp>
        <p:nvSpPr>
          <p:cNvPr id="7" name="Slide Number Placeholder 5"/>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2</a:t>
            </a:fld>
            <a:r>
              <a:rPr lang="vi-VN" sz="1600" dirty="0" smtClean="0">
                <a:latin typeface="Arial" pitchFamily="34" charset="0"/>
                <a:cs typeface="Arial" pitchFamily="34" charset="0"/>
              </a:rPr>
              <a:t>/2</a:t>
            </a:r>
            <a:r>
              <a:rPr lang="en-US" sz="1600" dirty="0" smtClean="0">
                <a:latin typeface="Arial" pitchFamily="34" charset="0"/>
                <a:cs typeface="Arial" pitchFamily="34" charset="0"/>
              </a:rPr>
              <a:t>3</a:t>
            </a:r>
            <a:endParaRPr lang="en-US" sz="1600"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5.5 Mối liên hệ giữa các định số đồng dạng </a:t>
            </a:r>
            <a:endParaRPr lang="en-US" sz="2400" b="1" dirty="0" smtClean="0">
              <a:solidFill>
                <a:srgbClr val="0000FF"/>
              </a:solidFill>
              <a:latin typeface="Arial" pitchFamily="34" charset="0"/>
              <a:cs typeface="Arial" pitchFamily="34" charset="0"/>
            </a:endParaRPr>
          </a:p>
        </p:txBody>
      </p:sp>
      <p:sp>
        <p:nvSpPr>
          <p:cNvPr id="5" name="Rectangle 4"/>
          <p:cNvSpPr/>
          <p:nvPr/>
        </p:nvSpPr>
        <p:spPr>
          <a:xfrm>
            <a:off x="0" y="609600"/>
            <a:ext cx="9144000" cy="5847755"/>
          </a:xfrm>
          <a:prstGeom prst="rect">
            <a:avLst/>
          </a:prstGeom>
        </p:spPr>
        <p:txBody>
          <a:bodyPr wrap="square">
            <a:spAutoFit/>
          </a:bodyPr>
          <a:lstStyle/>
          <a:p>
            <a:pPr algn="just"/>
            <a:r>
              <a:rPr lang="vi-VN" sz="2400" dirty="0" smtClean="0"/>
              <a:t>Theo định luật II Newton: F = ma = </a:t>
            </a:r>
            <a:r>
              <a:rPr lang="vi-VN" sz="2800" dirty="0" smtClean="0">
                <a:sym typeface="Symbol"/>
              </a:rPr>
              <a:t></a:t>
            </a:r>
            <a:r>
              <a:rPr lang="vi-VN" sz="2400" dirty="0" smtClean="0">
                <a:sym typeface="Symbol"/>
              </a:rPr>
              <a:t>Va</a:t>
            </a:r>
          </a:p>
          <a:p>
            <a:pPr algn="just"/>
            <a:r>
              <a:rPr lang="vi-VN" sz="2400" dirty="0" smtClean="0">
                <a:sym typeface="Symbol"/>
              </a:rPr>
              <a:t>Khi vật chuyển động sinh ra lực quán tính (inertia force), ĐS</a:t>
            </a:r>
            <a:r>
              <a:rPr lang="vi-VN" sz="2400" dirty="0" smtClean="0"/>
              <a:t>ĐD lực quán tính được biểu diễn:</a:t>
            </a:r>
          </a:p>
          <a:p>
            <a:pPr algn="just">
              <a:spcBef>
                <a:spcPts val="600"/>
              </a:spcBef>
            </a:pPr>
            <a:r>
              <a:rPr lang="vi-VN" sz="2400" dirty="0" smtClean="0"/>
              <a:t>Do tính đồng dạng động lực học giữa mô hình và nguyên mẫu:</a:t>
            </a:r>
          </a:p>
          <a:p>
            <a:pPr algn="just"/>
            <a:endParaRPr lang="vi-VN" sz="2400" dirty="0" smtClean="0"/>
          </a:p>
          <a:p>
            <a:pPr algn="just"/>
            <a:endParaRPr lang="en-US" sz="2400" dirty="0"/>
          </a:p>
          <a:p>
            <a:pPr algn="just">
              <a:spcBef>
                <a:spcPts val="600"/>
              </a:spcBef>
            </a:pPr>
            <a:r>
              <a:rPr lang="vi-VN" sz="2400" dirty="0" smtClean="0">
                <a:latin typeface="Arial (Body)"/>
              </a:rPr>
              <a:t>Tính đồng dạng có thể biểu diễn bằng </a:t>
            </a:r>
            <a:r>
              <a:rPr lang="en-US" sz="2400" dirty="0" err="1" smtClean="0">
                <a:latin typeface="Arial (Body)"/>
              </a:rPr>
              <a:t>một</a:t>
            </a:r>
            <a:r>
              <a:rPr lang="en-US" sz="2400" dirty="0" smtClean="0">
                <a:latin typeface="Arial (Body)"/>
              </a:rPr>
              <a:t> </a:t>
            </a:r>
            <a:r>
              <a:rPr lang="en-US" sz="2400" dirty="0" err="1" smtClean="0">
                <a:latin typeface="Arial (Body)"/>
              </a:rPr>
              <a:t>giá</a:t>
            </a:r>
            <a:r>
              <a:rPr lang="en-US" sz="2400" dirty="0" smtClean="0">
                <a:latin typeface="Arial (Body)"/>
              </a:rPr>
              <a:t> </a:t>
            </a:r>
            <a:r>
              <a:rPr lang="en-US" sz="2400" dirty="0" err="1" smtClean="0">
                <a:latin typeface="Arial (Body)"/>
              </a:rPr>
              <a:t>trị</a:t>
            </a:r>
            <a:r>
              <a:rPr lang="en-US" sz="2400" dirty="0" smtClean="0">
                <a:latin typeface="Arial (Body)"/>
              </a:rPr>
              <a:t> </a:t>
            </a:r>
            <a:r>
              <a:rPr lang="en-US" sz="2400" dirty="0" err="1" smtClean="0">
                <a:latin typeface="Arial (Body)"/>
              </a:rPr>
              <a:t>không</a:t>
            </a:r>
            <a:r>
              <a:rPr lang="en-US" sz="2400" dirty="0" smtClean="0">
                <a:latin typeface="Arial (Body)"/>
              </a:rPr>
              <a:t> TN </a:t>
            </a:r>
            <a:r>
              <a:rPr lang="en-US" sz="2400" dirty="0" err="1" smtClean="0">
                <a:latin typeface="Arial (Body)"/>
              </a:rPr>
              <a:t>được</a:t>
            </a:r>
            <a:r>
              <a:rPr lang="en-US" sz="2400" dirty="0" smtClean="0">
                <a:latin typeface="Arial (Body)"/>
              </a:rPr>
              <a:t> </a:t>
            </a:r>
            <a:r>
              <a:rPr lang="en-US" sz="2400" dirty="0" err="1" smtClean="0">
                <a:latin typeface="Arial (Body)"/>
              </a:rPr>
              <a:t>gọi</a:t>
            </a:r>
            <a:r>
              <a:rPr lang="en-US" sz="2400" dirty="0" smtClean="0">
                <a:latin typeface="Arial (Body)"/>
              </a:rPr>
              <a:t> </a:t>
            </a:r>
            <a:r>
              <a:rPr lang="vi-VN" sz="2400" dirty="0" smtClean="0">
                <a:latin typeface="Arial (Body)"/>
              </a:rPr>
              <a:t>CSĐD</a:t>
            </a:r>
            <a:r>
              <a:rPr lang="en-US" sz="2400" dirty="0">
                <a:latin typeface="Arial (Body)"/>
              </a:rPr>
              <a:t> </a:t>
            </a:r>
            <a:r>
              <a:rPr lang="en-US" sz="2400" dirty="0" err="1" smtClean="0">
                <a:latin typeface="Arial (Body)"/>
              </a:rPr>
              <a:t>là</a:t>
            </a:r>
            <a:r>
              <a:rPr lang="en-US" sz="2400" dirty="0" smtClean="0">
                <a:latin typeface="Arial (Body)"/>
              </a:rPr>
              <a:t> t</a:t>
            </a:r>
            <a:r>
              <a:rPr lang="vi-VN" sz="2400" dirty="0" smtClean="0">
                <a:latin typeface="Arial (Body)"/>
              </a:rPr>
              <a:t>ập hợp của các đại lượng có TN thành một số không TN.</a:t>
            </a:r>
            <a:endParaRPr lang="en-US" sz="2400" dirty="0" smtClean="0">
              <a:latin typeface="Arial (Body)"/>
            </a:endParaRPr>
          </a:p>
          <a:p>
            <a:pPr algn="just"/>
            <a:r>
              <a:rPr lang="en-US" sz="2400" dirty="0" smtClean="0"/>
              <a:t>V</a:t>
            </a:r>
            <a:r>
              <a:rPr lang="vi-VN" sz="2400" dirty="0" smtClean="0"/>
              <a:t>í dụ: </a:t>
            </a:r>
            <a:r>
              <a:rPr lang="vi-VN" sz="2400" b="1" dirty="0" smtClean="0">
                <a:solidFill>
                  <a:srgbClr val="FF3399"/>
                </a:solidFill>
              </a:rPr>
              <a:t>CSĐD Euler </a:t>
            </a:r>
            <a:r>
              <a:rPr lang="vi-VN" sz="2400" dirty="0" smtClean="0"/>
              <a:t>là tỉ số giữa lực áp suất và lực quán tính </a:t>
            </a:r>
          </a:p>
          <a:p>
            <a:pPr algn="just"/>
            <a:r>
              <a:rPr lang="vi-VN" sz="2400" dirty="0" smtClean="0"/>
              <a:t>ĐSĐD lực áp suất: </a:t>
            </a:r>
          </a:p>
          <a:p>
            <a:pPr algn="just"/>
            <a:r>
              <a:rPr lang="vi-VN" sz="2400" dirty="0" smtClean="0"/>
              <a:t>Điều kiện đồng dạng: </a:t>
            </a:r>
          </a:p>
          <a:p>
            <a:pPr algn="just"/>
            <a:endParaRPr lang="vi-VN" sz="2400" dirty="0" smtClean="0"/>
          </a:p>
          <a:p>
            <a:pPr algn="just"/>
            <a:endParaRPr lang="vi-VN" sz="2400" dirty="0" smtClean="0"/>
          </a:p>
          <a:p>
            <a:pPr algn="just"/>
            <a:r>
              <a:rPr lang="vi-VN" sz="2400" dirty="0" smtClean="0"/>
              <a:t>CSĐD Euler được viết:</a:t>
            </a:r>
          </a:p>
        </p:txBody>
      </p:sp>
      <p:graphicFrame>
        <p:nvGraphicFramePr>
          <p:cNvPr id="6" name="Object 5"/>
          <p:cNvGraphicFramePr>
            <a:graphicFrameLocks noChangeAspect="1"/>
          </p:cNvGraphicFramePr>
          <p:nvPr>
            <p:extLst>
              <p:ext uri="{D42A27DB-BD31-4B8C-83A1-F6EECF244321}">
                <p14:modId xmlns:p14="http://schemas.microsoft.com/office/powerpoint/2010/main" val="4149697563"/>
              </p:ext>
            </p:extLst>
          </p:nvPr>
        </p:nvGraphicFramePr>
        <p:xfrm>
          <a:off x="4495800" y="1354827"/>
          <a:ext cx="1912938" cy="626373"/>
        </p:xfrm>
        <a:graphic>
          <a:graphicData uri="http://schemas.openxmlformats.org/presentationml/2006/ole">
            <mc:AlternateContent xmlns:mc="http://schemas.openxmlformats.org/markup-compatibility/2006">
              <mc:Choice xmlns:v="urn:schemas-microsoft-com:vml" Requires="v">
                <p:oleObj spid="_x0000_s33891" name="Equation" r:id="rId3" imgW="774360" imgH="253800" progId="Equation.3">
                  <p:embed/>
                </p:oleObj>
              </mc:Choice>
              <mc:Fallback>
                <p:oleObj name="Equation" r:id="rId3" imgW="774360" imgH="253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354827"/>
                        <a:ext cx="1912938" cy="626373"/>
                      </a:xfrm>
                      <a:prstGeom prst="rect">
                        <a:avLst/>
                      </a:prstGeom>
                      <a:noFill/>
                      <a:extLst/>
                    </p:spPr>
                  </p:pic>
                </p:oleObj>
              </mc:Fallback>
            </mc:AlternateContent>
          </a:graphicData>
        </a:graphic>
      </p:graphicFrame>
      <p:graphicFrame>
        <p:nvGraphicFramePr>
          <p:cNvPr id="33795" name="Object 3"/>
          <p:cNvGraphicFramePr>
            <a:graphicFrameLocks noChangeAspect="1"/>
          </p:cNvGraphicFramePr>
          <p:nvPr>
            <p:extLst>
              <p:ext uri="{D42A27DB-BD31-4B8C-83A1-F6EECF244321}">
                <p14:modId xmlns:p14="http://schemas.microsoft.com/office/powerpoint/2010/main" val="857724911"/>
              </p:ext>
            </p:extLst>
          </p:nvPr>
        </p:nvGraphicFramePr>
        <p:xfrm>
          <a:off x="4191000" y="2209800"/>
          <a:ext cx="1033462" cy="1004887"/>
        </p:xfrm>
        <a:graphic>
          <a:graphicData uri="http://schemas.openxmlformats.org/presentationml/2006/ole">
            <mc:AlternateContent xmlns:mc="http://schemas.openxmlformats.org/markup-compatibility/2006">
              <mc:Choice xmlns:v="urn:schemas-microsoft-com:vml" Requires="v">
                <p:oleObj spid="_x0000_s33892" name="Equation" r:id="rId5" imgW="457200" imgH="444240" progId="Equation.3">
                  <p:embed/>
                </p:oleObj>
              </mc:Choice>
              <mc:Fallback>
                <p:oleObj name="Equation" r:id="rId5" imgW="457200" imgH="4442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2209800"/>
                        <a:ext cx="1033462" cy="1004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6" name="Object 4"/>
          <p:cNvGraphicFramePr>
            <a:graphicFrameLocks noChangeAspect="1"/>
          </p:cNvGraphicFramePr>
          <p:nvPr>
            <p:extLst>
              <p:ext uri="{D42A27DB-BD31-4B8C-83A1-F6EECF244321}">
                <p14:modId xmlns:p14="http://schemas.microsoft.com/office/powerpoint/2010/main" val="3575752647"/>
              </p:ext>
            </p:extLst>
          </p:nvPr>
        </p:nvGraphicFramePr>
        <p:xfrm>
          <a:off x="3352800" y="4495800"/>
          <a:ext cx="1376362" cy="574675"/>
        </p:xfrm>
        <a:graphic>
          <a:graphicData uri="http://schemas.openxmlformats.org/presentationml/2006/ole">
            <mc:AlternateContent xmlns:mc="http://schemas.openxmlformats.org/markup-compatibility/2006">
              <mc:Choice xmlns:v="urn:schemas-microsoft-com:vml" Requires="v">
                <p:oleObj spid="_x0000_s33893" name="Equation" r:id="rId7" imgW="609480" imgH="253800" progId="Equation.3">
                  <p:embed/>
                </p:oleObj>
              </mc:Choice>
              <mc:Fallback>
                <p:oleObj name="Equation" r:id="rId7" imgW="609480" imgH="2538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4495800"/>
                        <a:ext cx="1376362"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7" name="Object 5"/>
          <p:cNvGraphicFramePr>
            <a:graphicFrameLocks noChangeAspect="1"/>
          </p:cNvGraphicFramePr>
          <p:nvPr/>
        </p:nvGraphicFramePr>
        <p:xfrm>
          <a:off x="2940050" y="5014912"/>
          <a:ext cx="4984750" cy="1004888"/>
        </p:xfrm>
        <a:graphic>
          <a:graphicData uri="http://schemas.openxmlformats.org/presentationml/2006/ole">
            <mc:AlternateContent xmlns:mc="http://schemas.openxmlformats.org/markup-compatibility/2006">
              <mc:Choice xmlns:v="urn:schemas-microsoft-com:vml" Requires="v">
                <p:oleObj spid="_x0000_s33894" name="Equation" r:id="rId9" imgW="2336760" imgH="469800" progId="Equation.3">
                  <p:embed/>
                </p:oleObj>
              </mc:Choice>
              <mc:Fallback>
                <p:oleObj name="Equation" r:id="rId9" imgW="2336760" imgH="4698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40050" y="5014912"/>
                        <a:ext cx="4984750" cy="1004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8" name="Object 6"/>
          <p:cNvGraphicFramePr>
            <a:graphicFrameLocks noChangeAspect="1"/>
          </p:cNvGraphicFramePr>
          <p:nvPr>
            <p:extLst>
              <p:ext uri="{D42A27DB-BD31-4B8C-83A1-F6EECF244321}">
                <p14:modId xmlns:p14="http://schemas.microsoft.com/office/powerpoint/2010/main" val="134187952"/>
              </p:ext>
            </p:extLst>
          </p:nvPr>
        </p:nvGraphicFramePr>
        <p:xfrm>
          <a:off x="3619501" y="5963134"/>
          <a:ext cx="1409700" cy="894865"/>
        </p:xfrm>
        <a:graphic>
          <a:graphicData uri="http://schemas.openxmlformats.org/presentationml/2006/ole">
            <mc:AlternateContent xmlns:mc="http://schemas.openxmlformats.org/markup-compatibility/2006">
              <mc:Choice xmlns:v="urn:schemas-microsoft-com:vml" Requires="v">
                <p:oleObj spid="_x0000_s33895" name="Equation" r:id="rId11" imgW="660240" imgH="419040" progId="Equation.3">
                  <p:embed/>
                </p:oleObj>
              </mc:Choice>
              <mc:Fallback>
                <p:oleObj name="Equation" r:id="rId11" imgW="660240" imgH="419040" progId="Equation.3">
                  <p:embed/>
                  <p:pic>
                    <p:nvPicPr>
                      <p:cNvPr id="0" name="Picture 6"/>
                      <p:cNvPicPr>
                        <a:picLocks noChangeAspect="1" noChangeArrowheads="1"/>
                      </p:cNvPicPr>
                      <p:nvPr/>
                    </p:nvPicPr>
                    <p:blipFill>
                      <a:blip r:embed="rId12"/>
                      <a:srcRect/>
                      <a:stretch>
                        <a:fillRect/>
                      </a:stretch>
                    </p:blipFill>
                    <p:spPr bwMode="auto">
                      <a:xfrm>
                        <a:off x="3619501" y="5963134"/>
                        <a:ext cx="1409700" cy="894865"/>
                      </a:xfrm>
                      <a:prstGeom prst="rect">
                        <a:avLst/>
                      </a:prstGeom>
                      <a:noFill/>
                      <a:ln>
                        <a:noFill/>
                      </a:ln>
                      <a:effectLst/>
                      <a:extLst/>
                    </p:spPr>
                  </p:pic>
                </p:oleObj>
              </mc:Fallback>
            </mc:AlternateContent>
          </a:graphicData>
        </a:graphic>
      </p:graphicFrame>
      <p:sp>
        <p:nvSpPr>
          <p:cNvPr id="10" name="Slide Number Placeholder 5"/>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20</a:t>
            </a:fld>
            <a:r>
              <a:rPr lang="vi-VN" sz="1600" dirty="0" smtClean="0">
                <a:latin typeface="Arial" pitchFamily="34" charset="0"/>
                <a:cs typeface="Arial" pitchFamily="34" charset="0"/>
              </a:rPr>
              <a:t>/2</a:t>
            </a:r>
            <a:r>
              <a:rPr lang="en-US" sz="1600" dirty="0" smtClean="0">
                <a:latin typeface="Arial" pitchFamily="34" charset="0"/>
                <a:cs typeface="Arial" pitchFamily="34" charset="0"/>
              </a:rPr>
              <a:t>3</a:t>
            </a:r>
            <a:endParaRPr lang="en-US" sz="1600" dirty="0">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4636" y="4804350"/>
            <a:ext cx="9144000" cy="1938992"/>
          </a:xfrm>
          <a:prstGeom prst="rect">
            <a:avLst/>
          </a:prstGeom>
        </p:spPr>
        <p:txBody>
          <a:bodyPr wrap="square">
            <a:spAutoFit/>
          </a:bodyPr>
          <a:lstStyle/>
          <a:p>
            <a:pPr algn="just"/>
            <a:r>
              <a:rPr lang="vi-VN" sz="2400" dirty="0" smtClean="0">
                <a:solidFill>
                  <a:srgbClr val="FF3399"/>
                </a:solidFill>
              </a:rPr>
              <a:t>Hai hiện tượng mà có Re đồng dạng, thì Eu đồng dạng theo.</a:t>
            </a:r>
          </a:p>
          <a:p>
            <a:pPr algn="just"/>
            <a:r>
              <a:rPr lang="vi-VN" sz="2400" dirty="0" smtClean="0"/>
              <a:t>Khi thiết lập mô hình với đồng dạng Re, có thể tiến hành theo quan hệ:</a:t>
            </a:r>
          </a:p>
          <a:p>
            <a:pPr algn="just"/>
            <a:endParaRPr lang="vi-VN" sz="2400" dirty="0" smtClean="0"/>
          </a:p>
          <a:p>
            <a:pPr algn="just"/>
            <a:endParaRPr lang="vi-VN" sz="2400" dirty="0" smtClean="0"/>
          </a:p>
        </p:txBody>
      </p:sp>
      <p:sp>
        <p:nvSpPr>
          <p:cNvPr id="5" name="Rectangle 4"/>
          <p:cNvSpPr/>
          <p:nvPr/>
        </p:nvSpPr>
        <p:spPr>
          <a:xfrm>
            <a:off x="0" y="493216"/>
            <a:ext cx="9144000" cy="4154984"/>
          </a:xfrm>
          <a:prstGeom prst="rect">
            <a:avLst/>
          </a:prstGeom>
        </p:spPr>
        <p:txBody>
          <a:bodyPr wrap="square">
            <a:spAutoFit/>
          </a:bodyPr>
          <a:lstStyle/>
          <a:p>
            <a:pPr algn="just"/>
            <a:r>
              <a:rPr lang="en-US" sz="2400" dirty="0">
                <a:latin typeface="Arial (Body)"/>
              </a:rPr>
              <a:t>V</a:t>
            </a:r>
            <a:r>
              <a:rPr lang="vi-VN" sz="2400" dirty="0">
                <a:latin typeface="Arial (Body)"/>
              </a:rPr>
              <a:t>í dụ: </a:t>
            </a:r>
            <a:r>
              <a:rPr lang="vi-VN" sz="2400" b="1" dirty="0">
                <a:solidFill>
                  <a:srgbClr val="FF3399"/>
                </a:solidFill>
                <a:latin typeface="Arial (Body)"/>
              </a:rPr>
              <a:t>CSĐD </a:t>
            </a:r>
            <a:r>
              <a:rPr lang="en-US" sz="2400" b="1" dirty="0" smtClean="0">
                <a:solidFill>
                  <a:srgbClr val="FF3399"/>
                </a:solidFill>
                <a:latin typeface="Arial (Body)"/>
              </a:rPr>
              <a:t>Reynolds</a:t>
            </a:r>
            <a:r>
              <a:rPr lang="vi-VN" sz="2400" b="1" dirty="0" smtClean="0">
                <a:solidFill>
                  <a:srgbClr val="FF3399"/>
                </a:solidFill>
                <a:latin typeface="Arial (Body)"/>
              </a:rPr>
              <a:t> </a:t>
            </a:r>
            <a:r>
              <a:rPr lang="vi-VN" sz="2400" dirty="0">
                <a:latin typeface="Arial (Body)"/>
              </a:rPr>
              <a:t>là tỉ số giữa </a:t>
            </a:r>
            <a:r>
              <a:rPr lang="vi-VN" sz="2400" dirty="0" smtClean="0">
                <a:latin typeface="Arial (Body)"/>
              </a:rPr>
              <a:t>lực </a:t>
            </a:r>
            <a:r>
              <a:rPr lang="vi-VN" sz="2400" dirty="0">
                <a:latin typeface="Arial (Body)"/>
              </a:rPr>
              <a:t>quán </a:t>
            </a:r>
            <a:r>
              <a:rPr lang="vi-VN" sz="2400" dirty="0" smtClean="0">
                <a:latin typeface="Arial (Body)"/>
              </a:rPr>
              <a:t>tính</a:t>
            </a:r>
            <a:r>
              <a:rPr lang="en-US" sz="2400" dirty="0" smtClean="0">
                <a:latin typeface="Arial (Body)"/>
              </a:rPr>
              <a:t> </a:t>
            </a:r>
            <a:r>
              <a:rPr lang="en-US" sz="2400" dirty="0" err="1" smtClean="0">
                <a:latin typeface="Arial (Body)"/>
              </a:rPr>
              <a:t>và</a:t>
            </a:r>
            <a:r>
              <a:rPr lang="en-US" sz="2400" dirty="0" smtClean="0">
                <a:latin typeface="Arial (Body)"/>
              </a:rPr>
              <a:t> </a:t>
            </a:r>
            <a:r>
              <a:rPr lang="vi-VN" sz="2400" dirty="0">
                <a:latin typeface="Arial (Body)"/>
              </a:rPr>
              <a:t>lực </a:t>
            </a:r>
            <a:r>
              <a:rPr lang="en-US" sz="2400" dirty="0" err="1" smtClean="0">
                <a:latin typeface="Arial (Body)"/>
              </a:rPr>
              <a:t>nhớt</a:t>
            </a:r>
            <a:endParaRPr lang="vi-VN" sz="2400" dirty="0">
              <a:latin typeface="Arial (Body)"/>
            </a:endParaRPr>
          </a:p>
          <a:p>
            <a:pPr algn="just"/>
            <a:r>
              <a:rPr lang="en-US" sz="2400" dirty="0" smtClean="0">
                <a:latin typeface="Arial (Body)"/>
              </a:rPr>
              <a:t>ĐSĐD </a:t>
            </a:r>
            <a:r>
              <a:rPr lang="en-US" sz="2400" dirty="0" err="1" smtClean="0">
                <a:latin typeface="Arial (Body)"/>
              </a:rPr>
              <a:t>lực</a:t>
            </a:r>
            <a:r>
              <a:rPr lang="en-US" sz="2400" dirty="0" smtClean="0">
                <a:latin typeface="Arial (Body)"/>
              </a:rPr>
              <a:t> </a:t>
            </a:r>
            <a:r>
              <a:rPr lang="en-US" sz="2400" dirty="0" err="1" smtClean="0">
                <a:latin typeface="Arial (Body)"/>
              </a:rPr>
              <a:t>quán</a:t>
            </a:r>
            <a:r>
              <a:rPr lang="en-US" sz="2400" dirty="0" smtClean="0">
                <a:latin typeface="Arial (Body)"/>
              </a:rPr>
              <a:t> </a:t>
            </a:r>
            <a:r>
              <a:rPr lang="en-US" sz="2400" dirty="0" err="1" smtClean="0">
                <a:latin typeface="Arial (Body)"/>
              </a:rPr>
              <a:t>tính</a:t>
            </a:r>
            <a:r>
              <a:rPr lang="en-US" sz="2400" dirty="0" smtClean="0">
                <a:latin typeface="Arial (Body)"/>
              </a:rPr>
              <a:t>: </a:t>
            </a:r>
          </a:p>
          <a:p>
            <a:pPr algn="just"/>
            <a:endParaRPr lang="en-US" sz="2400" dirty="0" smtClean="0">
              <a:latin typeface="Arial (Body)"/>
            </a:endParaRPr>
          </a:p>
          <a:p>
            <a:pPr algn="just"/>
            <a:r>
              <a:rPr lang="vi-VN" sz="2400" dirty="0" smtClean="0">
                <a:latin typeface="Arial (Body)"/>
              </a:rPr>
              <a:t>ĐSĐD </a:t>
            </a:r>
            <a:r>
              <a:rPr lang="vi-VN" sz="2400" dirty="0">
                <a:latin typeface="Arial (Body)"/>
              </a:rPr>
              <a:t>lực </a:t>
            </a:r>
            <a:r>
              <a:rPr lang="en-US" sz="2400" dirty="0" err="1" smtClean="0">
                <a:latin typeface="Arial (Body)"/>
              </a:rPr>
              <a:t>nhớt</a:t>
            </a:r>
            <a:r>
              <a:rPr lang="vi-VN" sz="2400" dirty="0" smtClean="0">
                <a:latin typeface="Arial (Body)"/>
              </a:rPr>
              <a:t>: </a:t>
            </a:r>
            <a:endParaRPr lang="vi-VN" sz="2400" dirty="0">
              <a:latin typeface="Arial (Body)"/>
            </a:endParaRPr>
          </a:p>
          <a:p>
            <a:pPr algn="just"/>
            <a:endParaRPr lang="en-US" sz="2400" dirty="0" smtClean="0">
              <a:latin typeface="Arial (Body)"/>
            </a:endParaRPr>
          </a:p>
          <a:p>
            <a:pPr algn="just"/>
            <a:r>
              <a:rPr lang="vi-VN" sz="2400" dirty="0" smtClean="0">
                <a:latin typeface="Arial (Body)"/>
              </a:rPr>
              <a:t>Điều </a:t>
            </a:r>
            <a:r>
              <a:rPr lang="vi-VN" sz="2400" dirty="0">
                <a:latin typeface="Arial (Body)"/>
              </a:rPr>
              <a:t>kiện đồng dạng: </a:t>
            </a:r>
          </a:p>
          <a:p>
            <a:pPr algn="just"/>
            <a:endParaRPr lang="vi-VN" sz="2400" dirty="0">
              <a:latin typeface="Arial (Body)"/>
            </a:endParaRPr>
          </a:p>
          <a:p>
            <a:pPr algn="just"/>
            <a:endParaRPr lang="vi-VN" sz="2400" dirty="0">
              <a:latin typeface="Arial (Body)"/>
            </a:endParaRPr>
          </a:p>
          <a:p>
            <a:pPr algn="just"/>
            <a:endParaRPr lang="en-US" sz="2400" dirty="0" smtClean="0">
              <a:latin typeface="Arial (Body)"/>
            </a:endParaRPr>
          </a:p>
          <a:p>
            <a:pPr algn="just"/>
            <a:endParaRPr lang="en-US" sz="2400" dirty="0">
              <a:latin typeface="Arial (Body)"/>
            </a:endParaRPr>
          </a:p>
          <a:p>
            <a:pPr algn="just"/>
            <a:r>
              <a:rPr lang="vi-VN" sz="2400" dirty="0" smtClean="0">
                <a:latin typeface="Arial (Body)"/>
              </a:rPr>
              <a:t>CSĐD </a:t>
            </a:r>
            <a:r>
              <a:rPr lang="en-US" sz="2400" dirty="0" smtClean="0">
                <a:latin typeface="Arial (Body)"/>
              </a:rPr>
              <a:t>Reynolds </a:t>
            </a:r>
            <a:r>
              <a:rPr lang="vi-VN" sz="2400" dirty="0" smtClean="0">
                <a:latin typeface="Arial (Body)"/>
              </a:rPr>
              <a:t>được </a:t>
            </a:r>
            <a:r>
              <a:rPr lang="vi-VN" sz="2400" dirty="0">
                <a:latin typeface="Arial (Body)"/>
              </a:rPr>
              <a:t>viết:</a:t>
            </a:r>
          </a:p>
        </p:txBody>
      </p:sp>
      <p:sp>
        <p:nvSpPr>
          <p:cNvPr id="2" name="Rectangle 1"/>
          <p:cNvSpPr/>
          <p:nvPr/>
        </p:nvSpPr>
        <p:spPr>
          <a:xfrm>
            <a:off x="0" y="0"/>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5.5 Mối liên hệ giữa các định số đồng dạng </a:t>
            </a:r>
            <a:endParaRPr lang="en-US" sz="2400" b="1" dirty="0" smtClean="0">
              <a:solidFill>
                <a:srgbClr val="0000FF"/>
              </a:solidFill>
              <a:latin typeface="Arial" pitchFamily="34" charset="0"/>
              <a:cs typeface="Arial" pitchFamily="34" charset="0"/>
            </a:endParaRPr>
          </a:p>
        </p:txBody>
      </p:sp>
      <p:graphicFrame>
        <p:nvGraphicFramePr>
          <p:cNvPr id="33796" name="Object 4"/>
          <p:cNvGraphicFramePr>
            <a:graphicFrameLocks noChangeAspect="1"/>
          </p:cNvGraphicFramePr>
          <p:nvPr>
            <p:extLst>
              <p:ext uri="{D42A27DB-BD31-4B8C-83A1-F6EECF244321}">
                <p14:modId xmlns:p14="http://schemas.microsoft.com/office/powerpoint/2010/main" val="3986892061"/>
              </p:ext>
            </p:extLst>
          </p:nvPr>
        </p:nvGraphicFramePr>
        <p:xfrm>
          <a:off x="1143000" y="5631346"/>
          <a:ext cx="1219200" cy="1122468"/>
        </p:xfrm>
        <a:graphic>
          <a:graphicData uri="http://schemas.openxmlformats.org/presentationml/2006/ole">
            <mc:AlternateContent xmlns:mc="http://schemas.openxmlformats.org/markup-compatibility/2006">
              <mc:Choice xmlns:v="urn:schemas-microsoft-com:vml" Requires="v">
                <p:oleObj spid="_x0000_s34895" name="Equation" r:id="rId3" imgW="469800" imgH="431640" progId="Equation.3">
                  <p:embed/>
                </p:oleObj>
              </mc:Choice>
              <mc:Fallback>
                <p:oleObj name="Equation" r:id="rId3" imgW="469800" imgH="4316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5631346"/>
                        <a:ext cx="1219200" cy="1122468"/>
                      </a:xfrm>
                      <a:prstGeom prst="rect">
                        <a:avLst/>
                      </a:prstGeom>
                      <a:noFill/>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186946238"/>
              </p:ext>
            </p:extLst>
          </p:nvPr>
        </p:nvGraphicFramePr>
        <p:xfrm>
          <a:off x="3211513" y="1538288"/>
          <a:ext cx="1912937" cy="595312"/>
        </p:xfrm>
        <a:graphic>
          <a:graphicData uri="http://schemas.openxmlformats.org/presentationml/2006/ole">
            <mc:AlternateContent xmlns:mc="http://schemas.openxmlformats.org/markup-compatibility/2006">
              <mc:Choice xmlns:v="urn:schemas-microsoft-com:vml" Requires="v">
                <p:oleObj spid="_x0000_s34896" name="Equation" r:id="rId5" imgW="774360" imgH="241200" progId="Equation.3">
                  <p:embed/>
                </p:oleObj>
              </mc:Choice>
              <mc:Fallback>
                <p:oleObj name="Equation" r:id="rId5" imgW="774360" imgH="241200" progId="Equation.3">
                  <p:embed/>
                  <p:pic>
                    <p:nvPicPr>
                      <p:cNvPr id="0" name="Object 5"/>
                      <p:cNvPicPr>
                        <a:picLocks noChangeAspect="1" noChangeArrowheads="1"/>
                      </p:cNvPicPr>
                      <p:nvPr/>
                    </p:nvPicPr>
                    <p:blipFill>
                      <a:blip r:embed="rId6"/>
                      <a:srcRect/>
                      <a:stretch>
                        <a:fillRect/>
                      </a:stretch>
                    </p:blipFill>
                    <p:spPr bwMode="auto">
                      <a:xfrm>
                        <a:off x="3211513" y="1538288"/>
                        <a:ext cx="191293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798672330"/>
              </p:ext>
            </p:extLst>
          </p:nvPr>
        </p:nvGraphicFramePr>
        <p:xfrm>
          <a:off x="3219450" y="2241550"/>
          <a:ext cx="1584325" cy="654050"/>
        </p:xfrm>
        <a:graphic>
          <a:graphicData uri="http://schemas.openxmlformats.org/presentationml/2006/ole">
            <mc:AlternateContent xmlns:mc="http://schemas.openxmlformats.org/markup-compatibility/2006">
              <mc:Choice xmlns:v="urn:schemas-microsoft-com:vml" Requires="v">
                <p:oleObj spid="_x0000_s34897" name="Equation" r:id="rId7" imgW="583920" imgH="241200" progId="Equation.3">
                  <p:embed/>
                </p:oleObj>
              </mc:Choice>
              <mc:Fallback>
                <p:oleObj name="Equation" r:id="rId7" imgW="583920" imgH="241200" progId="Equation.3">
                  <p:embed/>
                  <p:pic>
                    <p:nvPicPr>
                      <p:cNvPr id="0" name=""/>
                      <p:cNvPicPr/>
                      <p:nvPr/>
                    </p:nvPicPr>
                    <p:blipFill>
                      <a:blip r:embed="rId8"/>
                      <a:stretch>
                        <a:fillRect/>
                      </a:stretch>
                    </p:blipFill>
                    <p:spPr>
                      <a:xfrm>
                        <a:off x="3219450" y="2241550"/>
                        <a:ext cx="1584325" cy="6540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8410369"/>
              </p:ext>
            </p:extLst>
          </p:nvPr>
        </p:nvGraphicFramePr>
        <p:xfrm>
          <a:off x="1447800" y="2819400"/>
          <a:ext cx="5364163" cy="1035050"/>
        </p:xfrm>
        <a:graphic>
          <a:graphicData uri="http://schemas.openxmlformats.org/presentationml/2006/ole">
            <mc:AlternateContent xmlns:mc="http://schemas.openxmlformats.org/markup-compatibility/2006">
              <mc:Choice xmlns:v="urn:schemas-microsoft-com:vml" Requires="v">
                <p:oleObj spid="_x0000_s34898" name="Equation" r:id="rId9" imgW="2234880" imgH="431640" progId="Equation.3">
                  <p:embed/>
                </p:oleObj>
              </mc:Choice>
              <mc:Fallback>
                <p:oleObj name="Equation" r:id="rId9" imgW="2234880" imgH="431640" progId="Equation.3">
                  <p:embed/>
                  <p:pic>
                    <p:nvPicPr>
                      <p:cNvPr id="0" name="Object 3"/>
                      <p:cNvPicPr>
                        <a:picLocks noChangeAspect="1" noChangeArrowheads="1"/>
                      </p:cNvPicPr>
                      <p:nvPr/>
                    </p:nvPicPr>
                    <p:blipFill>
                      <a:blip r:embed="rId10"/>
                      <a:srcRect/>
                      <a:stretch>
                        <a:fillRect/>
                      </a:stretch>
                    </p:blipFill>
                    <p:spPr bwMode="auto">
                      <a:xfrm>
                        <a:off x="1447800" y="2819400"/>
                        <a:ext cx="5364163" cy="1035050"/>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720551543"/>
              </p:ext>
            </p:extLst>
          </p:nvPr>
        </p:nvGraphicFramePr>
        <p:xfrm>
          <a:off x="4038600" y="3850433"/>
          <a:ext cx="1524000" cy="1026367"/>
        </p:xfrm>
        <a:graphic>
          <a:graphicData uri="http://schemas.openxmlformats.org/presentationml/2006/ole">
            <mc:AlternateContent xmlns:mc="http://schemas.openxmlformats.org/markup-compatibility/2006">
              <mc:Choice xmlns:v="urn:schemas-microsoft-com:vml" Requires="v">
                <p:oleObj spid="_x0000_s34899" name="Equation" r:id="rId11" imgW="622080" imgH="419040" progId="Equation.3">
                  <p:embed/>
                </p:oleObj>
              </mc:Choice>
              <mc:Fallback>
                <p:oleObj name="Equation" r:id="rId11" imgW="622080" imgH="419040" progId="Equation.3">
                  <p:embed/>
                  <p:pic>
                    <p:nvPicPr>
                      <p:cNvPr id="0" name=""/>
                      <p:cNvPicPr/>
                      <p:nvPr/>
                    </p:nvPicPr>
                    <p:blipFill>
                      <a:blip r:embed="rId12"/>
                      <a:stretch>
                        <a:fillRect/>
                      </a:stretch>
                    </p:blipFill>
                    <p:spPr>
                      <a:xfrm>
                        <a:off x="4038600" y="3850433"/>
                        <a:ext cx="1524000" cy="1026367"/>
                      </a:xfrm>
                      <a:prstGeom prst="rect">
                        <a:avLst/>
                      </a:prstGeom>
                    </p:spPr>
                  </p:pic>
                </p:oleObj>
              </mc:Fallback>
            </mc:AlternateContent>
          </a:graphicData>
        </a:graphic>
      </p:graphicFrame>
      <p:sp>
        <p:nvSpPr>
          <p:cNvPr id="12" name="Slide Number Placeholder 5"/>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21</a:t>
            </a:fld>
            <a:r>
              <a:rPr lang="vi-VN" sz="1600" dirty="0" smtClean="0">
                <a:latin typeface="Arial" pitchFamily="34" charset="0"/>
                <a:cs typeface="Arial" pitchFamily="34" charset="0"/>
              </a:rPr>
              <a:t>/2</a:t>
            </a:r>
            <a:r>
              <a:rPr lang="en-US" sz="1600" dirty="0" smtClean="0">
                <a:latin typeface="Arial" pitchFamily="34" charset="0"/>
                <a:cs typeface="Arial" pitchFamily="34" charset="0"/>
              </a:rPr>
              <a:t>3</a:t>
            </a:r>
            <a:endParaRPr lang="en-US" sz="1600" dirty="0">
              <a:latin typeface="Arial" pitchFamily="34" charset="0"/>
              <a:cs typeface="Arial" pitchFamily="34"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2802001649"/>
              </p:ext>
            </p:extLst>
          </p:nvPr>
        </p:nvGraphicFramePr>
        <p:xfrm>
          <a:off x="3268662" y="838200"/>
          <a:ext cx="1912938" cy="627062"/>
        </p:xfrm>
        <a:graphic>
          <a:graphicData uri="http://schemas.openxmlformats.org/presentationml/2006/ole">
            <mc:AlternateContent xmlns:mc="http://schemas.openxmlformats.org/markup-compatibility/2006">
              <mc:Choice xmlns:v="urn:schemas-microsoft-com:vml" Requires="v">
                <p:oleObj spid="_x0000_s34900" name="Equation" r:id="rId13" imgW="774364" imgH="253890" progId="Equation.3">
                  <p:embed/>
                </p:oleObj>
              </mc:Choice>
              <mc:Fallback>
                <p:oleObj name="Equation" r:id="rId13" imgW="774364" imgH="253890" progId="Equation.3">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68662" y="838200"/>
                        <a:ext cx="1912938"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p:nvPr/>
        </p:nvSpPr>
        <p:spPr>
          <a:xfrm>
            <a:off x="2438400" y="5503783"/>
            <a:ext cx="6705600" cy="1354217"/>
          </a:xfrm>
          <a:prstGeom prst="rect">
            <a:avLst/>
          </a:prstGeom>
        </p:spPr>
        <p:txBody>
          <a:bodyPr wrap="square">
            <a:spAutoFit/>
          </a:bodyPr>
          <a:lstStyle/>
          <a:p>
            <a:pPr algn="just"/>
            <a:r>
              <a:rPr lang="vi-VN" sz="2800" dirty="0">
                <a:sym typeface="Wingdings"/>
              </a:rPr>
              <a:t></a:t>
            </a:r>
            <a:r>
              <a:rPr lang="vi-VN" dirty="0">
                <a:sym typeface="Wingdings"/>
              </a:rPr>
              <a:t>Theo tính đồng dạng, v</a:t>
            </a:r>
            <a:r>
              <a:rPr lang="vi-VN" dirty="0"/>
              <a:t>ới cùng một giá trị Re trên mô hình và nguyên mẫu thì khi giảm kích thước hình học bao nhiêu lần, thì cũng phải giam độ nhớt bấy nhiêu lần để tốc độ trên mô hình và nguyên mẫu đạt giá trị như nhau.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5.6 Ứng dụng định lý Pi </a:t>
            </a:r>
            <a:endParaRPr lang="en-US" sz="2400" b="1" dirty="0" smtClean="0">
              <a:solidFill>
                <a:srgbClr val="0000FF"/>
              </a:solidFill>
              <a:latin typeface="Arial" pitchFamily="34" charset="0"/>
              <a:cs typeface="Arial" pitchFamily="34" charset="0"/>
            </a:endParaRPr>
          </a:p>
        </p:txBody>
      </p:sp>
      <p:sp>
        <p:nvSpPr>
          <p:cNvPr id="3" name="Rectangle 2"/>
          <p:cNvSpPr/>
          <p:nvPr/>
        </p:nvSpPr>
        <p:spPr>
          <a:xfrm>
            <a:off x="20782" y="653580"/>
            <a:ext cx="9123218" cy="4154984"/>
          </a:xfrm>
          <a:prstGeom prst="rect">
            <a:avLst/>
          </a:prstGeom>
        </p:spPr>
        <p:txBody>
          <a:bodyPr wrap="square">
            <a:spAutoFit/>
          </a:bodyPr>
          <a:lstStyle/>
          <a:p>
            <a:pPr algn="just"/>
            <a:r>
              <a:rPr lang="vi-VN" sz="2400" dirty="0" smtClean="0"/>
              <a:t>Dòng chảy của lưu chất trong ống dẫn chịu ảnh hưởng của 4 </a:t>
            </a:r>
            <a:br>
              <a:rPr lang="vi-VN" sz="2400" dirty="0" smtClean="0"/>
            </a:br>
            <a:r>
              <a:rPr lang="vi-VN" sz="2400" dirty="0" smtClean="0"/>
              <a:t>(n = 4) đại lượng vật lý: kích thước ống (d), khối lượng riêng lưu chất (</a:t>
            </a:r>
            <a:r>
              <a:rPr lang="vi-VN" sz="2400" dirty="0" smtClean="0">
                <a:sym typeface="Symbol"/>
              </a:rPr>
              <a:t>), tốc độ chảy (v) và độ nhớt lưu chất ().</a:t>
            </a:r>
          </a:p>
          <a:p>
            <a:r>
              <a:rPr lang="vi-VN" sz="2400" dirty="0" smtClean="0"/>
              <a:t>Theo định lý Pi: có n – k = 4 – 3 = 1 tập hợp không TN của 4 đại lượng có TN. Do đó:</a:t>
            </a:r>
          </a:p>
          <a:p>
            <a:endParaRPr lang="vi-VN" sz="2400" dirty="0"/>
          </a:p>
          <a:p>
            <a:r>
              <a:rPr lang="vi-VN" sz="2400" dirty="0" smtClean="0"/>
              <a:t>và viết dưới dạng TN:</a:t>
            </a:r>
          </a:p>
          <a:p>
            <a:endParaRPr lang="vi-VN" sz="2400" dirty="0"/>
          </a:p>
          <a:p>
            <a:endParaRPr lang="vi-VN" sz="2400" dirty="0" smtClean="0"/>
          </a:p>
          <a:p>
            <a:r>
              <a:rPr lang="vi-VN" sz="2400" dirty="0" smtClean="0"/>
              <a:t>Đồng nhất TN: </a:t>
            </a:r>
          </a:p>
          <a:p>
            <a:endParaRPr lang="en-US" sz="2400" dirty="0"/>
          </a:p>
        </p:txBody>
      </p:sp>
      <p:graphicFrame>
        <p:nvGraphicFramePr>
          <p:cNvPr id="4" name="Object 3"/>
          <p:cNvGraphicFramePr>
            <a:graphicFrameLocks noChangeAspect="1"/>
          </p:cNvGraphicFramePr>
          <p:nvPr>
            <p:extLst>
              <p:ext uri="{D42A27DB-BD31-4B8C-83A1-F6EECF244321}">
                <p14:modId xmlns:p14="http://schemas.microsoft.com/office/powerpoint/2010/main" val="1375545350"/>
              </p:ext>
            </p:extLst>
          </p:nvPr>
        </p:nvGraphicFramePr>
        <p:xfrm>
          <a:off x="3124200" y="2400300"/>
          <a:ext cx="2159000" cy="571500"/>
        </p:xfrm>
        <a:graphic>
          <a:graphicData uri="http://schemas.openxmlformats.org/presentationml/2006/ole">
            <mc:AlternateContent xmlns:mc="http://schemas.openxmlformats.org/markup-compatibility/2006">
              <mc:Choice xmlns:v="urn:schemas-microsoft-com:vml" Requires="v">
                <p:oleObj spid="_x0000_s36905" name="Equation" r:id="rId3" imgW="863280" imgH="228600" progId="Equation.3">
                  <p:embed/>
                </p:oleObj>
              </mc:Choice>
              <mc:Fallback>
                <p:oleObj name="Equation" r:id="rId3" imgW="863280" imgH="228600" progId="Equation.3">
                  <p:embed/>
                  <p:pic>
                    <p:nvPicPr>
                      <p:cNvPr id="0" name=""/>
                      <p:cNvPicPr/>
                      <p:nvPr/>
                    </p:nvPicPr>
                    <p:blipFill>
                      <a:blip r:embed="rId4"/>
                      <a:stretch>
                        <a:fillRect/>
                      </a:stretch>
                    </p:blipFill>
                    <p:spPr>
                      <a:xfrm>
                        <a:off x="3124200" y="2400300"/>
                        <a:ext cx="2159000" cy="5715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420066818"/>
              </p:ext>
            </p:extLst>
          </p:nvPr>
        </p:nvGraphicFramePr>
        <p:xfrm>
          <a:off x="1752600" y="3276600"/>
          <a:ext cx="6223000" cy="666750"/>
        </p:xfrm>
        <a:graphic>
          <a:graphicData uri="http://schemas.openxmlformats.org/presentationml/2006/ole">
            <mc:AlternateContent xmlns:mc="http://schemas.openxmlformats.org/markup-compatibility/2006">
              <mc:Choice xmlns:v="urn:schemas-microsoft-com:vml" Requires="v">
                <p:oleObj spid="_x0000_s36906" name="Equation" r:id="rId5" imgW="2489040" imgH="266400" progId="Equation.3">
                  <p:embed/>
                </p:oleObj>
              </mc:Choice>
              <mc:Fallback>
                <p:oleObj name="Equation" r:id="rId5" imgW="2489040" imgH="266400" progId="Equation.3">
                  <p:embed/>
                  <p:pic>
                    <p:nvPicPr>
                      <p:cNvPr id="0" name="Object 3"/>
                      <p:cNvPicPr>
                        <a:picLocks noChangeAspect="1" noChangeArrowheads="1"/>
                      </p:cNvPicPr>
                      <p:nvPr/>
                    </p:nvPicPr>
                    <p:blipFill>
                      <a:blip r:embed="rId6"/>
                      <a:srcRect/>
                      <a:stretch>
                        <a:fillRect/>
                      </a:stretch>
                    </p:blipFill>
                    <p:spPr bwMode="auto">
                      <a:xfrm>
                        <a:off x="1752600" y="3276600"/>
                        <a:ext cx="62230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741651868"/>
              </p:ext>
            </p:extLst>
          </p:nvPr>
        </p:nvGraphicFramePr>
        <p:xfrm>
          <a:off x="2153516" y="3962400"/>
          <a:ext cx="4857750" cy="1778000"/>
        </p:xfrm>
        <a:graphic>
          <a:graphicData uri="http://schemas.openxmlformats.org/presentationml/2006/ole">
            <mc:AlternateContent xmlns:mc="http://schemas.openxmlformats.org/markup-compatibility/2006">
              <mc:Choice xmlns:v="urn:schemas-microsoft-com:vml" Requires="v">
                <p:oleObj spid="_x0000_s36907" name="Equation" r:id="rId7" imgW="1942920" imgH="711000" progId="Equation.3">
                  <p:embed/>
                </p:oleObj>
              </mc:Choice>
              <mc:Fallback>
                <p:oleObj name="Equation" r:id="rId7" imgW="1942920" imgH="711000" progId="Equation.3">
                  <p:embed/>
                  <p:pic>
                    <p:nvPicPr>
                      <p:cNvPr id="0" name="Object 3"/>
                      <p:cNvPicPr>
                        <a:picLocks noChangeAspect="1" noChangeArrowheads="1"/>
                      </p:cNvPicPr>
                      <p:nvPr/>
                    </p:nvPicPr>
                    <p:blipFill>
                      <a:blip r:embed="rId8"/>
                      <a:srcRect/>
                      <a:stretch>
                        <a:fillRect/>
                      </a:stretch>
                    </p:blipFill>
                    <p:spPr bwMode="auto">
                      <a:xfrm>
                        <a:off x="2153516" y="3962400"/>
                        <a:ext cx="485775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725696918"/>
              </p:ext>
            </p:extLst>
          </p:nvPr>
        </p:nvGraphicFramePr>
        <p:xfrm>
          <a:off x="34637" y="5638800"/>
          <a:ext cx="2250831" cy="1219200"/>
        </p:xfrm>
        <a:graphic>
          <a:graphicData uri="http://schemas.openxmlformats.org/presentationml/2006/ole">
            <mc:AlternateContent xmlns:mc="http://schemas.openxmlformats.org/markup-compatibility/2006">
              <mc:Choice xmlns:v="urn:schemas-microsoft-com:vml" Requires="v">
                <p:oleObj spid="_x0000_s36908" name="Equation" r:id="rId9" imgW="914400" imgH="495000" progId="Equation.3">
                  <p:embed/>
                </p:oleObj>
              </mc:Choice>
              <mc:Fallback>
                <p:oleObj name="Equation" r:id="rId9" imgW="914400" imgH="495000" progId="Equation.3">
                  <p:embed/>
                  <p:pic>
                    <p:nvPicPr>
                      <p:cNvPr id="0" name=""/>
                      <p:cNvPicPr/>
                      <p:nvPr/>
                    </p:nvPicPr>
                    <p:blipFill>
                      <a:blip r:embed="rId10"/>
                      <a:stretch>
                        <a:fillRect/>
                      </a:stretch>
                    </p:blipFill>
                    <p:spPr>
                      <a:xfrm>
                        <a:off x="34637" y="5638800"/>
                        <a:ext cx="2250831" cy="1219200"/>
                      </a:xfrm>
                      <a:prstGeom prst="rect">
                        <a:avLst/>
                      </a:prstGeom>
                    </p:spPr>
                  </p:pic>
                </p:oleObj>
              </mc:Fallback>
            </mc:AlternateContent>
          </a:graphicData>
        </a:graphic>
      </p:graphicFrame>
      <p:sp>
        <p:nvSpPr>
          <p:cNvPr id="8" name="Rectangle 7"/>
          <p:cNvSpPr/>
          <p:nvPr/>
        </p:nvSpPr>
        <p:spPr>
          <a:xfrm>
            <a:off x="2366004" y="5715000"/>
            <a:ext cx="6777996" cy="1200329"/>
          </a:xfrm>
          <a:prstGeom prst="rect">
            <a:avLst/>
          </a:prstGeom>
        </p:spPr>
        <p:txBody>
          <a:bodyPr wrap="square">
            <a:spAutoFit/>
          </a:bodyPr>
          <a:lstStyle/>
          <a:p>
            <a:pPr algn="just"/>
            <a:r>
              <a:rPr lang="vi-VN" sz="2400" dirty="0" smtClean="0">
                <a:sym typeface="Wingdings"/>
              </a:rPr>
              <a:t></a:t>
            </a:r>
            <a:r>
              <a:rPr lang="vi-VN" sz="2400" dirty="0" smtClean="0"/>
              <a:t>Tập hợp vô TN này được gọi là chuẩn số Re đặc trưng cho chế độ thủy động lực học trong thiết bị.</a:t>
            </a:r>
            <a:endParaRPr lang="en-US" sz="2400" dirty="0"/>
          </a:p>
        </p:txBody>
      </p:sp>
      <p:sp>
        <p:nvSpPr>
          <p:cNvPr id="9" name="Slide Number Placeholder 5"/>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22</a:t>
            </a:fld>
            <a:r>
              <a:rPr lang="vi-VN" sz="1600" dirty="0" smtClean="0">
                <a:latin typeface="Arial" pitchFamily="34" charset="0"/>
                <a:cs typeface="Arial" pitchFamily="34" charset="0"/>
              </a:rPr>
              <a:t>/2</a:t>
            </a:r>
            <a:r>
              <a:rPr lang="en-US" sz="1600" dirty="0" smtClean="0">
                <a:latin typeface="Arial" pitchFamily="34" charset="0"/>
                <a:cs typeface="Arial" pitchFamily="34" charset="0"/>
              </a:rPr>
              <a:t>3</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1169917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5.6 Ứng dụng định lý Pi </a:t>
            </a:r>
            <a:endParaRPr lang="en-US" sz="2400" b="1" dirty="0" smtClean="0">
              <a:solidFill>
                <a:srgbClr val="0000FF"/>
              </a:solidFill>
              <a:latin typeface="Arial" pitchFamily="34" charset="0"/>
              <a:cs typeface="Arial" pitchFamily="34" charset="0"/>
            </a:endParaRPr>
          </a:p>
        </p:txBody>
      </p:sp>
      <p:sp>
        <p:nvSpPr>
          <p:cNvPr id="3" name="Rectangle 2"/>
          <p:cNvSpPr/>
          <p:nvPr/>
        </p:nvSpPr>
        <p:spPr>
          <a:xfrm>
            <a:off x="20782" y="653580"/>
            <a:ext cx="9123218" cy="4308872"/>
          </a:xfrm>
          <a:prstGeom prst="rect">
            <a:avLst/>
          </a:prstGeom>
        </p:spPr>
        <p:txBody>
          <a:bodyPr wrap="square">
            <a:spAutoFit/>
          </a:bodyPr>
          <a:lstStyle/>
          <a:p>
            <a:pPr algn="just"/>
            <a:r>
              <a:rPr lang="vi-VN" sz="2400" dirty="0" smtClean="0">
                <a:sym typeface="Wingdings"/>
              </a:rPr>
              <a:t></a:t>
            </a:r>
            <a:r>
              <a:rPr lang="vi-VN" sz="2400" dirty="0" smtClean="0"/>
              <a:t>Dựa vào định lý Pi và phương pháp phân tích TN có thể thiết lập các phương trình chuẩn số dùng cho tính toán trong nhiều kỹ thuật khác nhau.</a:t>
            </a:r>
          </a:p>
          <a:p>
            <a:pPr algn="just"/>
            <a:r>
              <a:rPr lang="vi-VN" sz="2400" b="1" dirty="0" smtClean="0">
                <a:solidFill>
                  <a:srgbClr val="FF3399"/>
                </a:solidFill>
              </a:rPr>
              <a:t>Nguyên tắc đánh giá một thiết bị:</a:t>
            </a:r>
          </a:p>
          <a:p>
            <a:pPr algn="just">
              <a:spcBef>
                <a:spcPts val="600"/>
              </a:spcBef>
              <a:spcAft>
                <a:spcPts val="600"/>
              </a:spcAft>
            </a:pPr>
            <a:r>
              <a:rPr lang="vi-VN" sz="2400" dirty="0" smtClean="0"/>
              <a:t>Một thiết bị trong dây chuyền sản xuất phải đảm bảo về chất lượng và số lượng.</a:t>
            </a:r>
          </a:p>
          <a:p>
            <a:pPr marL="342900" indent="-342900" algn="just">
              <a:buFont typeface="Wingdings" pitchFamily="2" charset="2"/>
              <a:buChar char="q"/>
            </a:pPr>
            <a:r>
              <a:rPr lang="vi-VN" sz="2400" b="1" dirty="0" smtClean="0">
                <a:solidFill>
                  <a:srgbClr val="FF6600"/>
                </a:solidFill>
              </a:rPr>
              <a:t>Số lượng</a:t>
            </a:r>
            <a:r>
              <a:rPr lang="vi-VN" sz="2400" dirty="0" smtClean="0"/>
              <a:t>: do năng suất và công suất của thiết bị quyết định dựa vào định luật bảo toàn;</a:t>
            </a:r>
          </a:p>
          <a:p>
            <a:pPr marL="342900" indent="-342900" algn="just">
              <a:buFont typeface="Wingdings" pitchFamily="2" charset="2"/>
              <a:buChar char="q"/>
            </a:pPr>
            <a:r>
              <a:rPr lang="vi-VN" sz="2400" b="1" dirty="0" smtClean="0">
                <a:solidFill>
                  <a:srgbClr val="009900"/>
                </a:solidFill>
              </a:rPr>
              <a:t>Chất lượng: </a:t>
            </a:r>
            <a:r>
              <a:rPr lang="vi-VN" sz="2400" dirty="0" smtClean="0"/>
              <a:t>do tiến bộ kỹ thuật, công nghệ, nguyên lý làm việc và cấu tạo thiết bị quyết định. Nguyên lý làm việc của thiết bị là sự kết hợp hài hòa của các định luật cơ bản trong cơ học.</a:t>
            </a:r>
            <a:endParaRPr lang="en-US" sz="2400" dirty="0"/>
          </a:p>
        </p:txBody>
      </p:sp>
      <p:sp>
        <p:nvSpPr>
          <p:cNvPr id="4" name="Slide Number Placeholder 5"/>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23</a:t>
            </a:fld>
            <a:r>
              <a:rPr lang="vi-VN" sz="1600" dirty="0" smtClean="0">
                <a:latin typeface="Arial" pitchFamily="34" charset="0"/>
                <a:cs typeface="Arial" pitchFamily="34" charset="0"/>
              </a:rPr>
              <a:t>/2</a:t>
            </a:r>
            <a:r>
              <a:rPr lang="en-US" sz="1600" dirty="0" smtClean="0">
                <a:latin typeface="Arial" pitchFamily="34" charset="0"/>
                <a:cs typeface="Arial" pitchFamily="34" charset="0"/>
              </a:rPr>
              <a:t>3</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2371883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96520" y="1676400"/>
            <a:ext cx="8971280" cy="3200400"/>
          </a:xfrm>
          <a:prstGeom prst="rect">
            <a:avLst/>
          </a:prstGeom>
          <a:noFill/>
          <a:ln w="9525">
            <a:noFill/>
            <a:miter lim="800000"/>
            <a:headEnd/>
            <a:tailEnd/>
          </a:ln>
        </p:spPr>
      </p:pic>
      <p:sp>
        <p:nvSpPr>
          <p:cNvPr id="3" name="Rectangle 2"/>
          <p:cNvSpPr/>
          <p:nvPr/>
        </p:nvSpPr>
        <p:spPr>
          <a:xfrm>
            <a:off x="0" y="693003"/>
            <a:ext cx="9144000" cy="830997"/>
          </a:xfrm>
          <a:prstGeom prst="rect">
            <a:avLst/>
          </a:prstGeom>
        </p:spPr>
        <p:txBody>
          <a:bodyPr wrap="square">
            <a:spAutoFit/>
          </a:bodyPr>
          <a:lstStyle/>
          <a:p>
            <a:r>
              <a:rPr lang="vi-VN" sz="2400" b="1" dirty="0" smtClean="0">
                <a:solidFill>
                  <a:srgbClr val="FF6600"/>
                </a:solidFill>
                <a:latin typeface="Arial" pitchFamily="34" charset="0"/>
                <a:cs typeface="Arial" pitchFamily="34" charset="0"/>
              </a:rPr>
              <a:t>Bảng thứ nguyên cơ bản và  đơn vị trong hệ đo lường quốc tế và Anh quốc </a:t>
            </a:r>
            <a:endParaRPr lang="en-US" sz="2400" b="1" dirty="0">
              <a:solidFill>
                <a:srgbClr val="FF6600"/>
              </a:solidFill>
            </a:endParaRPr>
          </a:p>
        </p:txBody>
      </p:sp>
      <p:sp>
        <p:nvSpPr>
          <p:cNvPr id="4" name="Rectangle 3"/>
          <p:cNvSpPr/>
          <p:nvPr/>
        </p:nvSpPr>
        <p:spPr>
          <a:xfrm>
            <a:off x="0" y="0"/>
            <a:ext cx="9144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5.</a:t>
            </a:r>
            <a:r>
              <a:rPr lang="en-US" sz="3200" b="1" dirty="0" smtClean="0">
                <a:solidFill>
                  <a:srgbClr val="0000FF"/>
                </a:solidFill>
                <a:latin typeface="Arial" pitchFamily="34" charset="0"/>
                <a:cs typeface="Arial" pitchFamily="34" charset="0"/>
              </a:rPr>
              <a:t>0</a:t>
            </a:r>
            <a:r>
              <a:rPr lang="vi-VN" sz="3200" b="1" dirty="0" smtClean="0">
                <a:solidFill>
                  <a:srgbClr val="0000FF"/>
                </a:solidFill>
                <a:latin typeface="Arial" pitchFamily="34" charset="0"/>
                <a:cs typeface="Arial" pitchFamily="34" charset="0"/>
              </a:rPr>
              <a:t> </a:t>
            </a:r>
            <a:r>
              <a:rPr lang="vi-VN" sz="3200" b="1" dirty="0" smtClean="0">
                <a:solidFill>
                  <a:srgbClr val="0000FF"/>
                </a:solidFill>
                <a:latin typeface="Arial" pitchFamily="34" charset="0"/>
                <a:cs typeface="Arial" pitchFamily="34" charset="0"/>
              </a:rPr>
              <a:t>Thứ nguyên và đơn vị</a:t>
            </a:r>
            <a:endParaRPr lang="en-US" sz="3200" b="1" dirty="0" smtClean="0">
              <a:solidFill>
                <a:srgbClr val="0000FF"/>
              </a:solidFill>
              <a:latin typeface="Arial" pitchFamily="34" charset="0"/>
              <a:cs typeface="Arial" pitchFamily="34" charset="0"/>
            </a:endParaRPr>
          </a:p>
        </p:txBody>
      </p:sp>
      <p:sp>
        <p:nvSpPr>
          <p:cNvPr id="6" name="Slide Number Placeholder 5"/>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3</a:t>
            </a:fld>
            <a:r>
              <a:rPr lang="vi-VN" sz="1600" dirty="0" smtClean="0">
                <a:latin typeface="Arial" pitchFamily="34" charset="0"/>
                <a:cs typeface="Arial" pitchFamily="34" charset="0"/>
              </a:rPr>
              <a:t>/2</a:t>
            </a:r>
            <a:r>
              <a:rPr lang="en-US" sz="1600" dirty="0" smtClean="0">
                <a:latin typeface="Arial" pitchFamily="34" charset="0"/>
                <a:cs typeface="Arial" pitchFamily="34" charset="0"/>
              </a:rPr>
              <a:t>3</a:t>
            </a:r>
            <a:endParaRPr lang="en-US" sz="1600"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0" y="3505200"/>
            <a:ext cx="4341199" cy="3276600"/>
          </a:xfrm>
          <a:prstGeom prst="rect">
            <a:avLst/>
          </a:prstGeom>
          <a:noFill/>
          <a:ln w="9525">
            <a:noFill/>
            <a:miter lim="800000"/>
            <a:headEnd/>
            <a:tailEnd/>
          </a:ln>
        </p:spPr>
      </p:pic>
      <p:sp>
        <p:nvSpPr>
          <p:cNvPr id="3" name="Rectangle 2"/>
          <p:cNvSpPr/>
          <p:nvPr/>
        </p:nvSpPr>
        <p:spPr>
          <a:xfrm>
            <a:off x="1" y="559713"/>
            <a:ext cx="9143999" cy="430887"/>
          </a:xfrm>
          <a:prstGeom prst="rect">
            <a:avLst/>
          </a:prstGeom>
        </p:spPr>
        <p:txBody>
          <a:bodyPr wrap="square">
            <a:spAutoFit/>
          </a:bodyPr>
          <a:lstStyle/>
          <a:p>
            <a:pPr algn="just"/>
            <a:r>
              <a:rPr lang="vi-VN" sz="2200" b="1" dirty="0" smtClean="0">
                <a:solidFill>
                  <a:srgbClr val="FF6600"/>
                </a:solidFill>
                <a:latin typeface="Arial" pitchFamily="34" charset="0"/>
                <a:cs typeface="Arial" pitchFamily="34" charset="0"/>
              </a:rPr>
              <a:t>Ví dụ: Thứ nguyên cơ bản của sức căng bề mặt (surface tension)</a:t>
            </a:r>
            <a:endParaRPr lang="en-US" sz="2200" b="1" dirty="0">
              <a:solidFill>
                <a:srgbClr val="FF6600"/>
              </a:solidFill>
            </a:endParaRPr>
          </a:p>
        </p:txBody>
      </p:sp>
      <p:sp>
        <p:nvSpPr>
          <p:cNvPr id="4" name="Rectangle 3"/>
          <p:cNvSpPr/>
          <p:nvPr/>
        </p:nvSpPr>
        <p:spPr>
          <a:xfrm>
            <a:off x="0" y="0"/>
            <a:ext cx="9144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5.</a:t>
            </a:r>
            <a:r>
              <a:rPr lang="en-US" sz="3200" b="1" dirty="0" smtClean="0">
                <a:solidFill>
                  <a:srgbClr val="0000FF"/>
                </a:solidFill>
                <a:latin typeface="Arial" pitchFamily="34" charset="0"/>
                <a:cs typeface="Arial" pitchFamily="34" charset="0"/>
              </a:rPr>
              <a:t>0</a:t>
            </a:r>
            <a:r>
              <a:rPr lang="vi-VN" sz="3200" b="1" dirty="0" smtClean="0">
                <a:solidFill>
                  <a:srgbClr val="0000FF"/>
                </a:solidFill>
                <a:latin typeface="Arial" pitchFamily="34" charset="0"/>
                <a:cs typeface="Arial" pitchFamily="34" charset="0"/>
              </a:rPr>
              <a:t> </a:t>
            </a:r>
            <a:r>
              <a:rPr lang="vi-VN" sz="3200" b="1" dirty="0" smtClean="0">
                <a:solidFill>
                  <a:srgbClr val="0000FF"/>
                </a:solidFill>
                <a:latin typeface="Arial" pitchFamily="34" charset="0"/>
                <a:cs typeface="Arial" pitchFamily="34" charset="0"/>
              </a:rPr>
              <a:t>Thứ nguyên và đơn vị</a:t>
            </a:r>
            <a:endParaRPr lang="en-US" sz="3200" b="1" dirty="0" smtClean="0">
              <a:solidFill>
                <a:srgbClr val="0000FF"/>
              </a:solidFill>
              <a:latin typeface="Arial" pitchFamily="34" charset="0"/>
              <a:cs typeface="Arial" pitchFamily="34" charset="0"/>
            </a:endParaRPr>
          </a:p>
        </p:txBody>
      </p:sp>
      <p:sp>
        <p:nvSpPr>
          <p:cNvPr id="5" name="Rectangle 4"/>
          <p:cNvSpPr/>
          <p:nvPr/>
        </p:nvSpPr>
        <p:spPr>
          <a:xfrm>
            <a:off x="1" y="990600"/>
            <a:ext cx="9144000" cy="1569660"/>
          </a:xfrm>
          <a:prstGeom prst="rect">
            <a:avLst/>
          </a:prstGeom>
        </p:spPr>
        <p:txBody>
          <a:bodyPr wrap="square">
            <a:spAutoFit/>
          </a:bodyPr>
          <a:lstStyle/>
          <a:p>
            <a:pPr algn="just"/>
            <a:r>
              <a:rPr lang="vi-VN" sz="2400" dirty="0" smtClean="0">
                <a:latin typeface="Arial" pitchFamily="34" charset="0"/>
                <a:cs typeface="Arial" pitchFamily="34" charset="0"/>
              </a:rPr>
              <a:t>Một kỹ sư đang nghiên cứu làm thế nào mà côn trùng có khả năng đi trên mặt nước. Một đặc điểm quan trọng của lưu chất là sức căng bề mặt (</a:t>
            </a:r>
            <a:r>
              <a:rPr lang="vi-VN" sz="2400" dirty="0" smtClean="0">
                <a:latin typeface="Arial" pitchFamily="34" charset="0"/>
                <a:cs typeface="Arial" pitchFamily="34" charset="0"/>
                <a:sym typeface="Symbol"/>
              </a:rPr>
              <a:t></a:t>
            </a:r>
            <a:r>
              <a:rPr lang="vi-VN" sz="2400" baseline="-25000" dirty="0" smtClean="0">
                <a:latin typeface="Arial" pitchFamily="34" charset="0"/>
                <a:cs typeface="Arial" pitchFamily="34" charset="0"/>
                <a:sym typeface="Symbol"/>
              </a:rPr>
              <a:t>s</a:t>
            </a:r>
            <a:r>
              <a:rPr lang="vi-VN" sz="2400" dirty="0" smtClean="0">
                <a:latin typeface="Arial" pitchFamily="34" charset="0"/>
                <a:cs typeface="Arial" pitchFamily="34" charset="0"/>
                <a:sym typeface="Symbol"/>
              </a:rPr>
              <a:t>) có thứ nguyên là lực trên đơn vị chiều dài. Viết thứ nguyên của </a:t>
            </a:r>
            <a:r>
              <a:rPr lang="vi-VN" sz="2400" baseline="-25000" dirty="0" smtClean="0">
                <a:latin typeface="Arial" pitchFamily="34" charset="0"/>
                <a:cs typeface="Arial" pitchFamily="34" charset="0"/>
                <a:sym typeface="Symbol"/>
              </a:rPr>
              <a:t>s</a:t>
            </a:r>
            <a:r>
              <a:rPr lang="vi-VN" sz="2400" dirty="0" smtClean="0">
                <a:latin typeface="Arial" pitchFamily="34" charset="0"/>
                <a:cs typeface="Arial" pitchFamily="34" charset="0"/>
                <a:sym typeface="Symbol"/>
              </a:rPr>
              <a:t> theo các thứ nguyên cơ bản.</a:t>
            </a:r>
            <a:endParaRPr lang="en-US" sz="2400" dirty="0"/>
          </a:p>
        </p:txBody>
      </p:sp>
      <p:pic>
        <p:nvPicPr>
          <p:cNvPr id="1026" name="Picture 2"/>
          <p:cNvPicPr>
            <a:picLocks noChangeAspect="1" noChangeArrowheads="1"/>
          </p:cNvPicPr>
          <p:nvPr/>
        </p:nvPicPr>
        <p:blipFill>
          <a:blip r:embed="rId3" cstate="print"/>
          <a:srcRect/>
          <a:stretch>
            <a:fillRect/>
          </a:stretch>
        </p:blipFill>
        <p:spPr bwMode="auto">
          <a:xfrm>
            <a:off x="457200" y="2590800"/>
            <a:ext cx="8068706" cy="766763"/>
          </a:xfrm>
          <a:prstGeom prst="rect">
            <a:avLst/>
          </a:prstGeom>
          <a:noFill/>
          <a:ln w="9525">
            <a:noFill/>
            <a:miter lim="800000"/>
            <a:headEnd/>
            <a:tailEnd/>
          </a:ln>
        </p:spPr>
      </p:pic>
      <p:sp>
        <p:nvSpPr>
          <p:cNvPr id="7" name="Rectangle 6"/>
          <p:cNvSpPr/>
          <p:nvPr/>
        </p:nvSpPr>
        <p:spPr>
          <a:xfrm>
            <a:off x="4419600" y="4778514"/>
            <a:ext cx="4724400" cy="830997"/>
          </a:xfrm>
          <a:prstGeom prst="rect">
            <a:avLst/>
          </a:prstGeom>
        </p:spPr>
        <p:txBody>
          <a:bodyPr wrap="square">
            <a:spAutoFit/>
          </a:bodyPr>
          <a:lstStyle/>
          <a:p>
            <a:r>
              <a:rPr lang="vi-VN" sz="2400" dirty="0" smtClean="0">
                <a:solidFill>
                  <a:srgbClr val="0070C0"/>
                </a:solidFill>
                <a:latin typeface="Arial" pitchFamily="34" charset="0"/>
                <a:cs typeface="Arial" pitchFamily="34" charset="0"/>
              </a:rPr>
              <a:t>Con nhện nước có thể đi trên mặt nước vì sức căng bề mặt.</a:t>
            </a:r>
            <a:endParaRPr lang="en-US" sz="2400" dirty="0">
              <a:solidFill>
                <a:srgbClr val="0070C0"/>
              </a:solidFill>
            </a:endParaRPr>
          </a:p>
        </p:txBody>
      </p:sp>
      <p:sp>
        <p:nvSpPr>
          <p:cNvPr id="9" name="Slide Number Placeholder 5"/>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4</a:t>
            </a:fld>
            <a:r>
              <a:rPr lang="vi-VN" sz="1600" dirty="0" smtClean="0">
                <a:latin typeface="Arial" pitchFamily="34" charset="0"/>
                <a:cs typeface="Arial" pitchFamily="34" charset="0"/>
              </a:rPr>
              <a:t>/2</a:t>
            </a:r>
            <a:r>
              <a:rPr lang="en-US" sz="1600" dirty="0" smtClean="0">
                <a:latin typeface="Arial" pitchFamily="34" charset="0"/>
                <a:cs typeface="Arial" pitchFamily="34" charset="0"/>
              </a:rPr>
              <a:t>3</a:t>
            </a:r>
            <a:endParaRPr lang="en-US" sz="16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5.1 Đồng nhất thứ nguyên </a:t>
            </a:r>
            <a:r>
              <a:rPr lang="vi-VN" sz="2000" b="1" dirty="0" smtClean="0">
                <a:solidFill>
                  <a:srgbClr val="0000FF"/>
                </a:solidFill>
                <a:latin typeface="Arial" pitchFamily="34" charset="0"/>
                <a:cs typeface="Arial" pitchFamily="34" charset="0"/>
              </a:rPr>
              <a:t>(dimentional homogeneity)</a:t>
            </a:r>
            <a:endParaRPr lang="en-US" sz="2000" b="1" dirty="0" smtClean="0">
              <a:solidFill>
                <a:srgbClr val="0000FF"/>
              </a:solidFill>
              <a:latin typeface="Arial" pitchFamily="34" charset="0"/>
              <a:cs typeface="Arial" pitchFamily="34" charset="0"/>
            </a:endParaRPr>
          </a:p>
        </p:txBody>
      </p:sp>
      <p:sp>
        <p:nvSpPr>
          <p:cNvPr id="3" name="Rectangle 2"/>
          <p:cNvSpPr/>
          <p:nvPr/>
        </p:nvSpPr>
        <p:spPr>
          <a:xfrm>
            <a:off x="0" y="616803"/>
            <a:ext cx="9144000" cy="830997"/>
          </a:xfrm>
          <a:prstGeom prst="rect">
            <a:avLst/>
          </a:prstGeom>
        </p:spPr>
        <p:txBody>
          <a:bodyPr wrap="square">
            <a:spAutoFit/>
          </a:bodyPr>
          <a:lstStyle/>
          <a:p>
            <a:r>
              <a:rPr lang="vi-VN" sz="2400" dirty="0" smtClean="0">
                <a:solidFill>
                  <a:srgbClr val="0070C0"/>
                </a:solidFill>
                <a:latin typeface="Arial" pitchFamily="34" charset="0"/>
                <a:cs typeface="Arial" pitchFamily="34" charset="0"/>
              </a:rPr>
              <a:t>Quy tắc đồng nhất thứ nguyên: các số hạng trong PT tổng phải có cùng thứ nguyên. </a:t>
            </a:r>
            <a:endParaRPr lang="en-US" sz="2400" dirty="0">
              <a:solidFill>
                <a:srgbClr val="0070C0"/>
              </a:solidFill>
            </a:endParaRPr>
          </a:p>
        </p:txBody>
      </p:sp>
      <p:sp>
        <p:nvSpPr>
          <p:cNvPr id="5" name="Rectangle 4"/>
          <p:cNvSpPr/>
          <p:nvPr/>
        </p:nvSpPr>
        <p:spPr>
          <a:xfrm>
            <a:off x="3505200" y="1219200"/>
            <a:ext cx="5267789" cy="461665"/>
          </a:xfrm>
          <a:prstGeom prst="rect">
            <a:avLst/>
          </a:prstGeom>
        </p:spPr>
        <p:txBody>
          <a:bodyPr wrap="none">
            <a:spAutoFit/>
          </a:bodyPr>
          <a:lstStyle/>
          <a:p>
            <a:r>
              <a:rPr lang="vi-VN" sz="2400" dirty="0" smtClean="0">
                <a:latin typeface="Arial" pitchFamily="34" charset="0"/>
                <a:cs typeface="Arial" pitchFamily="34" charset="0"/>
                <a:sym typeface="Symbol"/>
              </a:rPr>
              <a:t>Biến thiên tổng năng lượng của 1 hệ:</a:t>
            </a:r>
            <a:endParaRPr lang="en-US" sz="2400" dirty="0"/>
          </a:p>
        </p:txBody>
      </p:sp>
      <p:grpSp>
        <p:nvGrpSpPr>
          <p:cNvPr id="10" name="Group 9"/>
          <p:cNvGrpSpPr/>
          <p:nvPr/>
        </p:nvGrpSpPr>
        <p:grpSpPr>
          <a:xfrm>
            <a:off x="4267200" y="1600200"/>
            <a:ext cx="3124200" cy="1919527"/>
            <a:chOff x="4267200" y="2500073"/>
            <a:chExt cx="3124200" cy="1919527"/>
          </a:xfrm>
        </p:grpSpPr>
        <p:pic>
          <p:nvPicPr>
            <p:cNvPr id="2051" name="Picture 3"/>
            <p:cNvPicPr>
              <a:picLocks noChangeAspect="1" noChangeArrowheads="1"/>
            </p:cNvPicPr>
            <p:nvPr/>
          </p:nvPicPr>
          <p:blipFill>
            <a:blip r:embed="rId2" cstate="print"/>
            <a:srcRect/>
            <a:stretch>
              <a:fillRect/>
            </a:stretch>
          </p:blipFill>
          <p:spPr bwMode="auto">
            <a:xfrm>
              <a:off x="4419600" y="2500073"/>
              <a:ext cx="2971800" cy="395527"/>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267200" y="2895600"/>
              <a:ext cx="2425700" cy="457200"/>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4267200" y="3341775"/>
              <a:ext cx="2514600" cy="620625"/>
            </a:xfrm>
            <a:prstGeom prst="rect">
              <a:avLst/>
            </a:prstGeom>
            <a:noFill/>
            <a:ln w="9525">
              <a:noFill/>
              <a:miter lim="800000"/>
              <a:headEnd/>
              <a:tailEnd/>
            </a:ln>
          </p:spPr>
        </p:pic>
        <p:pic>
          <p:nvPicPr>
            <p:cNvPr id="2054" name="Picture 6"/>
            <p:cNvPicPr>
              <a:picLocks noChangeAspect="1" noChangeArrowheads="1"/>
            </p:cNvPicPr>
            <p:nvPr/>
          </p:nvPicPr>
          <p:blipFill>
            <a:blip r:embed="rId5" cstate="print"/>
            <a:srcRect/>
            <a:stretch>
              <a:fillRect/>
            </a:stretch>
          </p:blipFill>
          <p:spPr bwMode="auto">
            <a:xfrm>
              <a:off x="4267201" y="3933687"/>
              <a:ext cx="2514600" cy="485913"/>
            </a:xfrm>
            <a:prstGeom prst="rect">
              <a:avLst/>
            </a:prstGeom>
            <a:noFill/>
            <a:ln w="9525">
              <a:noFill/>
              <a:miter lim="800000"/>
              <a:headEnd/>
              <a:tailEnd/>
            </a:ln>
          </p:spPr>
        </p:pic>
      </p:grpSp>
      <p:grpSp>
        <p:nvGrpSpPr>
          <p:cNvPr id="13" name="Group 12"/>
          <p:cNvGrpSpPr/>
          <p:nvPr/>
        </p:nvGrpSpPr>
        <p:grpSpPr>
          <a:xfrm>
            <a:off x="0" y="1524000"/>
            <a:ext cx="3417871" cy="4876800"/>
            <a:chOff x="0" y="1981200"/>
            <a:chExt cx="3417871" cy="4876800"/>
          </a:xfrm>
        </p:grpSpPr>
        <p:pic>
          <p:nvPicPr>
            <p:cNvPr id="2050" name="Picture 2"/>
            <p:cNvPicPr>
              <a:picLocks noChangeAspect="1" noChangeArrowheads="1"/>
            </p:cNvPicPr>
            <p:nvPr/>
          </p:nvPicPr>
          <p:blipFill>
            <a:blip r:embed="rId6" cstate="print"/>
            <a:srcRect/>
            <a:stretch>
              <a:fillRect/>
            </a:stretch>
          </p:blipFill>
          <p:spPr bwMode="auto">
            <a:xfrm>
              <a:off x="0" y="1981200"/>
              <a:ext cx="3417871" cy="3895725"/>
            </a:xfrm>
            <a:prstGeom prst="rect">
              <a:avLst/>
            </a:prstGeom>
            <a:noFill/>
            <a:ln w="9525">
              <a:noFill/>
              <a:miter lim="800000"/>
              <a:headEnd/>
              <a:tailEnd/>
            </a:ln>
          </p:spPr>
        </p:pic>
        <p:pic>
          <p:nvPicPr>
            <p:cNvPr id="2055" name="Picture 7"/>
            <p:cNvPicPr>
              <a:picLocks noChangeAspect="1" noChangeArrowheads="1"/>
            </p:cNvPicPr>
            <p:nvPr/>
          </p:nvPicPr>
          <p:blipFill>
            <a:blip r:embed="rId7" cstate="print"/>
            <a:srcRect/>
            <a:stretch>
              <a:fillRect/>
            </a:stretch>
          </p:blipFill>
          <p:spPr bwMode="auto">
            <a:xfrm>
              <a:off x="0" y="5911186"/>
              <a:ext cx="3309937" cy="946814"/>
            </a:xfrm>
            <a:prstGeom prst="rect">
              <a:avLst/>
            </a:prstGeom>
            <a:noFill/>
            <a:ln w="9525">
              <a:noFill/>
              <a:miter lim="800000"/>
              <a:headEnd/>
              <a:tailEnd/>
            </a:ln>
          </p:spPr>
        </p:pic>
      </p:grpSp>
      <p:pic>
        <p:nvPicPr>
          <p:cNvPr id="2056" name="Picture 8"/>
          <p:cNvPicPr>
            <a:picLocks noChangeAspect="1" noChangeArrowheads="1"/>
          </p:cNvPicPr>
          <p:nvPr/>
        </p:nvPicPr>
        <p:blipFill>
          <a:blip r:embed="rId8" cstate="print"/>
          <a:srcRect/>
          <a:stretch>
            <a:fillRect/>
          </a:stretch>
        </p:blipFill>
        <p:spPr bwMode="auto">
          <a:xfrm>
            <a:off x="3733800" y="3595927"/>
            <a:ext cx="5157787" cy="2641613"/>
          </a:xfrm>
          <a:prstGeom prst="rect">
            <a:avLst/>
          </a:prstGeom>
          <a:noFill/>
          <a:ln w="9525">
            <a:noFill/>
            <a:miter lim="800000"/>
            <a:headEnd/>
            <a:tailEnd/>
          </a:ln>
        </p:spPr>
      </p:pic>
      <p:sp>
        <p:nvSpPr>
          <p:cNvPr id="14" name="Rectangle 13"/>
          <p:cNvSpPr/>
          <p:nvPr/>
        </p:nvSpPr>
        <p:spPr>
          <a:xfrm>
            <a:off x="0" y="6396335"/>
            <a:ext cx="9144000" cy="400110"/>
          </a:xfrm>
          <a:prstGeom prst="rect">
            <a:avLst/>
          </a:prstGeom>
        </p:spPr>
        <p:txBody>
          <a:bodyPr wrap="square">
            <a:spAutoFit/>
          </a:bodyPr>
          <a:lstStyle/>
          <a:p>
            <a:r>
              <a:rPr lang="vi-VN" sz="2000" dirty="0" smtClean="0">
                <a:solidFill>
                  <a:srgbClr val="009900"/>
                </a:solidFill>
                <a:latin typeface="Arial" pitchFamily="34" charset="0"/>
                <a:cs typeface="Arial" pitchFamily="34" charset="0"/>
              </a:rPr>
              <a:t>Một PT mà không đồng nhất về thứ nguyên thì PT có dấu hiệu sai</a:t>
            </a:r>
            <a:endParaRPr lang="en-US" sz="2000" dirty="0">
              <a:solidFill>
                <a:srgbClr val="009900"/>
              </a:solidFill>
            </a:endParaRPr>
          </a:p>
        </p:txBody>
      </p:sp>
      <p:sp>
        <p:nvSpPr>
          <p:cNvPr id="16" name="Slide Number Placeholder 5"/>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5</a:t>
            </a:fld>
            <a:r>
              <a:rPr lang="vi-VN" sz="1600" dirty="0" smtClean="0">
                <a:latin typeface="Arial" pitchFamily="34" charset="0"/>
                <a:cs typeface="Arial" pitchFamily="34" charset="0"/>
              </a:rPr>
              <a:t>/2</a:t>
            </a:r>
            <a:r>
              <a:rPr lang="en-US" sz="1600" dirty="0" smtClean="0">
                <a:latin typeface="Arial" pitchFamily="34" charset="0"/>
                <a:cs typeface="Arial" pitchFamily="34" charset="0"/>
              </a:rPr>
              <a:t>3</a:t>
            </a:r>
            <a:endParaRPr lang="en-US" sz="16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0" y="457200"/>
            <a:ext cx="4503229" cy="3962400"/>
          </a:xfrm>
          <a:prstGeom prst="rect">
            <a:avLst/>
          </a:prstGeom>
          <a:noFill/>
          <a:ln w="9525">
            <a:noFill/>
            <a:miter lim="800000"/>
            <a:headEnd/>
            <a:tailEnd/>
          </a:ln>
        </p:spPr>
      </p:pic>
      <p:sp>
        <p:nvSpPr>
          <p:cNvPr id="3" name="Rectangle 2"/>
          <p:cNvSpPr/>
          <p:nvPr/>
        </p:nvSpPr>
        <p:spPr>
          <a:xfrm>
            <a:off x="0" y="0"/>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5.1 Đồng nhất thứ nguyên </a:t>
            </a:r>
            <a:r>
              <a:rPr lang="vi-VN" sz="2000" b="1" dirty="0" smtClean="0">
                <a:solidFill>
                  <a:srgbClr val="0000FF"/>
                </a:solidFill>
                <a:latin typeface="Arial" pitchFamily="34" charset="0"/>
                <a:cs typeface="Arial" pitchFamily="34" charset="0"/>
              </a:rPr>
              <a:t>(dimentional homogeneity)</a:t>
            </a:r>
            <a:endParaRPr lang="en-US" sz="2000" b="1" dirty="0" smtClean="0">
              <a:solidFill>
                <a:srgbClr val="0000FF"/>
              </a:solidFill>
              <a:latin typeface="Arial" pitchFamily="34" charset="0"/>
              <a:cs typeface="Arial" pitchFamily="34" charset="0"/>
            </a:endParaRPr>
          </a:p>
        </p:txBody>
      </p:sp>
      <p:sp>
        <p:nvSpPr>
          <p:cNvPr id="4" name="Rectangle 3"/>
          <p:cNvSpPr/>
          <p:nvPr/>
        </p:nvSpPr>
        <p:spPr>
          <a:xfrm>
            <a:off x="4038600" y="1143000"/>
            <a:ext cx="5105400" cy="1938992"/>
          </a:xfrm>
          <a:prstGeom prst="rect">
            <a:avLst/>
          </a:prstGeom>
        </p:spPr>
        <p:txBody>
          <a:bodyPr wrap="square">
            <a:spAutoFit/>
          </a:bodyPr>
          <a:lstStyle/>
          <a:p>
            <a:pPr algn="just"/>
            <a:r>
              <a:rPr lang="vi-VN" sz="2400" dirty="0" smtClean="0">
                <a:latin typeface="Arial" pitchFamily="34" charset="0"/>
                <a:cs typeface="Arial" pitchFamily="34" charset="0"/>
                <a:sym typeface="Symbol"/>
              </a:rPr>
              <a:t>PT Bernoulli là PT đồng nhất TN. Tất cả các số hạng của PT kể cả hằng số đều có cùng TN của áp suất. Theo TN cơ bản thì mỗi số hạng có TN: {m/(t</a:t>
            </a:r>
            <a:r>
              <a:rPr lang="vi-VN" sz="2400" baseline="30000" dirty="0" smtClean="0">
                <a:latin typeface="Arial" pitchFamily="34" charset="0"/>
                <a:cs typeface="Arial" pitchFamily="34" charset="0"/>
                <a:sym typeface="Symbol"/>
              </a:rPr>
              <a:t>2</a:t>
            </a:r>
            <a:r>
              <a:rPr lang="vi-VN" sz="2400" dirty="0" smtClean="0">
                <a:latin typeface="Arial" pitchFamily="34" charset="0"/>
                <a:cs typeface="Arial" pitchFamily="34" charset="0"/>
                <a:sym typeface="Symbol"/>
              </a:rPr>
              <a:t>L)}.</a:t>
            </a:r>
            <a:endParaRPr lang="en-US" sz="2400" dirty="0"/>
          </a:p>
        </p:txBody>
      </p:sp>
      <p:pic>
        <p:nvPicPr>
          <p:cNvPr id="3075" name="Picture 3"/>
          <p:cNvPicPr>
            <a:picLocks noChangeAspect="1" noChangeArrowheads="1"/>
          </p:cNvPicPr>
          <p:nvPr/>
        </p:nvPicPr>
        <p:blipFill>
          <a:blip r:embed="rId3" cstate="print"/>
          <a:srcRect/>
          <a:stretch>
            <a:fillRect/>
          </a:stretch>
        </p:blipFill>
        <p:spPr bwMode="auto">
          <a:xfrm>
            <a:off x="342900" y="4391025"/>
            <a:ext cx="6667500" cy="2238375"/>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7334250" y="5181600"/>
            <a:ext cx="1276350" cy="609600"/>
          </a:xfrm>
          <a:prstGeom prst="rect">
            <a:avLst/>
          </a:prstGeom>
          <a:noFill/>
          <a:ln w="9525">
            <a:noFill/>
            <a:miter lim="800000"/>
            <a:headEnd/>
            <a:tailEnd/>
          </a:ln>
        </p:spPr>
      </p:pic>
      <p:sp>
        <p:nvSpPr>
          <p:cNvPr id="8" name="Slide Number Placeholder 5"/>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6</a:t>
            </a:fld>
            <a:r>
              <a:rPr lang="vi-VN" sz="1600" dirty="0" smtClean="0">
                <a:latin typeface="Arial" pitchFamily="34" charset="0"/>
                <a:cs typeface="Arial" pitchFamily="34" charset="0"/>
              </a:rPr>
              <a:t>/2</a:t>
            </a:r>
            <a:r>
              <a:rPr lang="en-US" sz="1600" dirty="0" smtClean="0">
                <a:latin typeface="Arial" pitchFamily="34" charset="0"/>
                <a:cs typeface="Arial" pitchFamily="34" charset="0"/>
              </a:rPr>
              <a:t>3</a:t>
            </a:r>
            <a:endParaRPr lang="en-US" sz="16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5.2 Phân tích thứ nguyên </a:t>
            </a:r>
            <a:r>
              <a:rPr lang="vi-VN" sz="2800" b="1" dirty="0" smtClean="0">
                <a:solidFill>
                  <a:srgbClr val="0000FF"/>
                </a:solidFill>
                <a:latin typeface="Arial" pitchFamily="34" charset="0"/>
                <a:cs typeface="Arial" pitchFamily="34" charset="0"/>
              </a:rPr>
              <a:t>(dimentional analysis)</a:t>
            </a:r>
            <a:endParaRPr lang="en-US" sz="2800" b="1" dirty="0" smtClean="0">
              <a:solidFill>
                <a:srgbClr val="0000FF"/>
              </a:solidFill>
              <a:latin typeface="Arial" pitchFamily="34" charset="0"/>
              <a:cs typeface="Arial" pitchFamily="34" charset="0"/>
            </a:endParaRPr>
          </a:p>
        </p:txBody>
      </p:sp>
      <p:sp>
        <p:nvSpPr>
          <p:cNvPr id="3" name="Rectangle 2"/>
          <p:cNvSpPr/>
          <p:nvPr/>
        </p:nvSpPr>
        <p:spPr>
          <a:xfrm>
            <a:off x="228600" y="533400"/>
            <a:ext cx="8763000" cy="6001643"/>
          </a:xfrm>
          <a:prstGeom prst="rect">
            <a:avLst/>
          </a:prstGeom>
        </p:spPr>
        <p:txBody>
          <a:bodyPr wrap="square">
            <a:spAutoFit/>
          </a:bodyPr>
          <a:lstStyle/>
          <a:p>
            <a:pPr algn="just">
              <a:buFont typeface="Wingdings" pitchFamily="2" charset="2"/>
              <a:buChar char="§"/>
            </a:pPr>
            <a:r>
              <a:rPr lang="vi-VN" sz="2400" dirty="0" smtClean="0"/>
              <a:t>Trong hầu hết các thí nghiệm, để tiết kiệm thời gian và tiền bạc, các thử nghiệm được tiến hành trên mô hình cùng quy cách hình học, chứ không thực hiện trên các nguyên mẫu với quy mô đầy đủ.</a:t>
            </a:r>
          </a:p>
          <a:p>
            <a:pPr algn="just">
              <a:buFont typeface="Wingdings" pitchFamily="2" charset="2"/>
              <a:buChar char="§"/>
            </a:pPr>
            <a:r>
              <a:rPr lang="vi-VN" sz="2400" dirty="0" smtClean="0"/>
              <a:t>Trong những trường hợp như vậy, chuyển đổi kết quả phải được thực hiện cẩn thận một cách chính xác. Một kỹ thuật hữu dụng được giới thiệu gọi là phương pháp phân tích TN.</a:t>
            </a:r>
          </a:p>
          <a:p>
            <a:pPr algn="just">
              <a:buFont typeface="Wingdings" pitchFamily="2" charset="2"/>
              <a:buChar char="§"/>
            </a:pPr>
            <a:r>
              <a:rPr lang="vi-VN" sz="2400" dirty="0" smtClean="0"/>
              <a:t>Phân tích thứ nguyên được sử dụng để mô tả một hiện tượng vật lý dưới dạng quan hệ giữa các nhóm vô TN của các biến và số lượng các nhóm này là ít hơn số lượng các biến có TN.</a:t>
            </a:r>
          </a:p>
          <a:p>
            <a:pPr algn="just"/>
            <a:r>
              <a:rPr lang="vi-VN" sz="2400" b="1" dirty="0" smtClean="0">
                <a:solidFill>
                  <a:srgbClr val="FF0000"/>
                </a:solidFill>
              </a:rPr>
              <a:t>Mục đích:</a:t>
            </a:r>
          </a:p>
          <a:p>
            <a:pPr algn="just">
              <a:buFont typeface="Wingdings" pitchFamily="2" charset="2"/>
              <a:buChar char="Ø"/>
            </a:pPr>
            <a:r>
              <a:rPr lang="vi-VN" sz="2400" dirty="0" smtClean="0"/>
              <a:t>Thành lập các thông số vô TN hỗ trợ trong việc thiết kế các thí nghiệm và báo cáo kết quả thí nghiệm;</a:t>
            </a:r>
          </a:p>
          <a:p>
            <a:pPr algn="just">
              <a:buFont typeface="Wingdings" pitchFamily="2" charset="2"/>
              <a:buChar char="Ø"/>
            </a:pPr>
            <a:r>
              <a:rPr lang="vi-VN" sz="2400" dirty="0" smtClean="0"/>
              <a:t>Thiết  lập các qui luật chuyển đổi mà qua đó tiến trình thực hiện của nguyên mẫu có thể được dự đoán từ mô hình;</a:t>
            </a:r>
          </a:p>
          <a:p>
            <a:pPr algn="just">
              <a:buFont typeface="Wingdings" pitchFamily="2" charset="2"/>
              <a:buChar char="Ø"/>
            </a:pPr>
            <a:r>
              <a:rPr lang="vi-VN" sz="2400" dirty="0" smtClean="0"/>
              <a:t>Tiên đoán chiều hướng của mối quan hệ giữa các thông số.</a:t>
            </a:r>
            <a:endParaRPr lang="en-US" sz="2400" dirty="0"/>
          </a:p>
        </p:txBody>
      </p:sp>
      <p:sp>
        <p:nvSpPr>
          <p:cNvPr id="5" name="Slide Number Placeholder 5"/>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7</a:t>
            </a:fld>
            <a:r>
              <a:rPr lang="vi-VN" sz="1600" dirty="0" smtClean="0">
                <a:latin typeface="Arial" pitchFamily="34" charset="0"/>
                <a:cs typeface="Arial" pitchFamily="34" charset="0"/>
              </a:rPr>
              <a:t>/2</a:t>
            </a:r>
            <a:r>
              <a:rPr lang="en-US" sz="1600" dirty="0" smtClean="0">
                <a:latin typeface="Arial" pitchFamily="34" charset="0"/>
                <a:cs typeface="Arial" pitchFamily="34" charset="0"/>
              </a:rPr>
              <a:t>3</a:t>
            </a:r>
            <a:endParaRPr lang="en-US" sz="16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5.2 Phân tích thứ nguyên</a:t>
            </a:r>
            <a:endParaRPr lang="en-US" sz="2000" b="1" dirty="0" smtClean="0">
              <a:solidFill>
                <a:srgbClr val="0000FF"/>
              </a:solidFill>
              <a:latin typeface="Arial" pitchFamily="34" charset="0"/>
              <a:cs typeface="Arial" pitchFamily="34" charset="0"/>
            </a:endParaRPr>
          </a:p>
        </p:txBody>
      </p:sp>
      <p:sp>
        <p:nvSpPr>
          <p:cNvPr id="16" name="Rectangle 15"/>
          <p:cNvSpPr/>
          <p:nvPr/>
        </p:nvSpPr>
        <p:spPr>
          <a:xfrm>
            <a:off x="0" y="609600"/>
            <a:ext cx="7855035" cy="461665"/>
          </a:xfrm>
          <a:prstGeom prst="rect">
            <a:avLst/>
          </a:prstGeom>
        </p:spPr>
        <p:txBody>
          <a:bodyPr wrap="none">
            <a:spAutoFit/>
          </a:bodyPr>
          <a:lstStyle/>
          <a:p>
            <a:r>
              <a:rPr lang="vi-VN" sz="2400" b="1" dirty="0" smtClean="0">
                <a:solidFill>
                  <a:srgbClr val="FF3399"/>
                </a:solidFill>
              </a:rPr>
              <a:t>Định lý </a:t>
            </a:r>
            <a:r>
              <a:rPr lang="vi-VN" sz="2400" b="1" dirty="0" smtClean="0">
                <a:solidFill>
                  <a:srgbClr val="FF3399"/>
                </a:solidFill>
                <a:sym typeface="Symbol"/>
              </a:rPr>
              <a:t> (Pi) Buckingham (Buckingham Pi theorem)</a:t>
            </a:r>
            <a:endParaRPr lang="en-US" sz="2400" b="1" dirty="0">
              <a:solidFill>
                <a:srgbClr val="FF3399"/>
              </a:solidFill>
            </a:endParaRPr>
          </a:p>
        </p:txBody>
      </p:sp>
      <p:sp>
        <p:nvSpPr>
          <p:cNvPr id="20" name="Rectangle 19"/>
          <p:cNvSpPr/>
          <p:nvPr/>
        </p:nvSpPr>
        <p:spPr>
          <a:xfrm>
            <a:off x="0" y="1066800"/>
            <a:ext cx="9144000" cy="2308324"/>
          </a:xfrm>
          <a:prstGeom prst="rect">
            <a:avLst/>
          </a:prstGeom>
        </p:spPr>
        <p:txBody>
          <a:bodyPr wrap="square">
            <a:spAutoFit/>
          </a:bodyPr>
          <a:lstStyle/>
          <a:p>
            <a:pPr algn="just"/>
            <a:r>
              <a:rPr lang="vi-VN" sz="2400" dirty="0" smtClean="0"/>
              <a:t>Phát biểu: một PT vật lý có nghĩa chứa n biến nhất định có TN và các biến này được mô tả bởi k đại lượng vật lý cơ bản độc lập (với hệ cơ lưu chất-</a:t>
            </a:r>
            <a:r>
              <a:rPr lang="vi-VN" sz="2400" b="1" dirty="0" smtClean="0"/>
              <a:t>CLC</a:t>
            </a:r>
            <a:r>
              <a:rPr lang="vi-VN" sz="2400" dirty="0" smtClean="0"/>
              <a:t>, k = 3), thì tương đương với một PT bao gồm tập hợp của p = n – k các thông số vô TN được xây dựng từ các biến ban đầu.</a:t>
            </a:r>
          </a:p>
          <a:p>
            <a:r>
              <a:rPr lang="vi-VN" sz="2400" dirty="0" smtClean="0"/>
              <a:t>Giả sử F là hàm của n các đại lượng có thứ nguyên </a:t>
            </a:r>
            <a:r>
              <a:rPr lang="vi-VN" sz="2400" dirty="0" smtClean="0">
                <a:latin typeface="+mj-lt"/>
              </a:rPr>
              <a:t>q</a:t>
            </a:r>
            <a:r>
              <a:rPr lang="vi-VN" sz="2400" baseline="-25000" dirty="0" smtClean="0">
                <a:latin typeface="+mj-lt"/>
              </a:rPr>
              <a:t>i</a:t>
            </a:r>
            <a:r>
              <a:rPr lang="vi-VN" sz="2400" dirty="0" smtClean="0"/>
              <a:t>:</a:t>
            </a:r>
            <a:endParaRPr lang="en-US" sz="2400" dirty="0"/>
          </a:p>
        </p:txBody>
      </p:sp>
      <p:graphicFrame>
        <p:nvGraphicFramePr>
          <p:cNvPr id="18" name="Object 17"/>
          <p:cNvGraphicFramePr>
            <a:graphicFrameLocks noChangeAspect="1"/>
          </p:cNvGraphicFramePr>
          <p:nvPr/>
        </p:nvGraphicFramePr>
        <p:xfrm>
          <a:off x="2514600" y="3473450"/>
          <a:ext cx="3025215" cy="565150"/>
        </p:xfrm>
        <a:graphic>
          <a:graphicData uri="http://schemas.openxmlformats.org/presentationml/2006/ole">
            <mc:AlternateContent xmlns:mc="http://schemas.openxmlformats.org/markup-compatibility/2006">
              <mc:Choice xmlns:v="urn:schemas-microsoft-com:vml" Requires="v">
                <p:oleObj spid="_x0000_s1056" name="Equation" r:id="rId3" imgW="1155600" imgH="215640" progId="Equation.3">
                  <p:embed/>
                </p:oleObj>
              </mc:Choice>
              <mc:Fallback>
                <p:oleObj name="Equation" r:id="rId3" imgW="115560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473450"/>
                        <a:ext cx="3025215"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8"/>
          <p:cNvSpPr/>
          <p:nvPr/>
        </p:nvSpPr>
        <p:spPr>
          <a:xfrm>
            <a:off x="0" y="4110335"/>
            <a:ext cx="4528804" cy="461665"/>
          </a:xfrm>
          <a:prstGeom prst="rect">
            <a:avLst/>
          </a:prstGeom>
        </p:spPr>
        <p:txBody>
          <a:bodyPr wrap="none">
            <a:spAutoFit/>
          </a:bodyPr>
          <a:lstStyle/>
          <a:p>
            <a:r>
              <a:rPr lang="vi-VN" sz="2400" dirty="0" smtClean="0"/>
              <a:t>Theo định lý </a:t>
            </a:r>
            <a:r>
              <a:rPr lang="vi-VN" sz="2400" dirty="0" smtClean="0">
                <a:sym typeface="Symbol"/>
              </a:rPr>
              <a:t>, có thể biểu diễn</a:t>
            </a:r>
            <a:endParaRPr lang="en-US" sz="2400" dirty="0"/>
          </a:p>
        </p:txBody>
      </p:sp>
      <p:grpSp>
        <p:nvGrpSpPr>
          <p:cNvPr id="22" name="Group 21"/>
          <p:cNvGrpSpPr/>
          <p:nvPr/>
        </p:nvGrpSpPr>
        <p:grpSpPr>
          <a:xfrm>
            <a:off x="1447799" y="4572000"/>
            <a:ext cx="6248401" cy="1600200"/>
            <a:chOff x="1447799" y="4060686"/>
            <a:chExt cx="6248401" cy="1600200"/>
          </a:xfrm>
        </p:grpSpPr>
        <p:grpSp>
          <p:nvGrpSpPr>
            <p:cNvPr id="21" name="Group 20"/>
            <p:cNvGrpSpPr/>
            <p:nvPr/>
          </p:nvGrpSpPr>
          <p:grpSpPr>
            <a:xfrm>
              <a:off x="1447799" y="4495800"/>
              <a:ext cx="6248401" cy="1165086"/>
              <a:chOff x="761999" y="4495800"/>
              <a:chExt cx="6248401" cy="1165086"/>
            </a:xfrm>
          </p:grpSpPr>
          <p:sp>
            <p:nvSpPr>
              <p:cNvPr id="5" name="Rectangle 4"/>
              <p:cNvSpPr/>
              <p:nvPr/>
            </p:nvSpPr>
            <p:spPr>
              <a:xfrm>
                <a:off x="761999" y="4876800"/>
                <a:ext cx="2590800" cy="707886"/>
              </a:xfrm>
              <a:prstGeom prst="rect">
                <a:avLst/>
              </a:prstGeom>
            </p:spPr>
            <p:txBody>
              <a:bodyPr wrap="square">
                <a:spAutoFit/>
              </a:bodyPr>
              <a:lstStyle/>
              <a:p>
                <a:r>
                  <a:rPr lang="vi-VN" sz="2000" dirty="0" smtClean="0"/>
                  <a:t>Thông số phụ thuộc, không thứ nguyên</a:t>
                </a:r>
                <a:endParaRPr lang="en-US" sz="2000" dirty="0"/>
              </a:p>
            </p:txBody>
          </p:sp>
          <p:sp>
            <p:nvSpPr>
              <p:cNvPr id="6" name="Rectangle 5"/>
              <p:cNvSpPr/>
              <p:nvPr/>
            </p:nvSpPr>
            <p:spPr>
              <a:xfrm>
                <a:off x="3886199" y="4953000"/>
                <a:ext cx="3124201" cy="707886"/>
              </a:xfrm>
              <a:prstGeom prst="rect">
                <a:avLst/>
              </a:prstGeom>
            </p:spPr>
            <p:txBody>
              <a:bodyPr wrap="square">
                <a:spAutoFit/>
              </a:bodyPr>
              <a:lstStyle/>
              <a:p>
                <a:r>
                  <a:rPr lang="vi-VN" sz="2000" dirty="0" smtClean="0"/>
                  <a:t>Thông số không phụ thuộc, không thứ nguyên</a:t>
                </a:r>
                <a:endParaRPr lang="en-US" sz="2000" dirty="0"/>
              </a:p>
            </p:txBody>
          </p:sp>
          <p:cxnSp>
            <p:nvCxnSpPr>
              <p:cNvPr id="11" name="Straight Arrow Connector 10"/>
              <p:cNvCxnSpPr/>
              <p:nvPr/>
            </p:nvCxnSpPr>
            <p:spPr>
              <a:xfrm flipH="1">
                <a:off x="1523999" y="4495800"/>
                <a:ext cx="4572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047999" y="4572000"/>
                <a:ext cx="11430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33800" y="4517886"/>
                <a:ext cx="609599" cy="5113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419599" y="4594086"/>
                <a:ext cx="304801" cy="4351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1027" name="Object 3"/>
            <p:cNvGraphicFramePr>
              <a:graphicFrameLocks noChangeAspect="1"/>
            </p:cNvGraphicFramePr>
            <p:nvPr/>
          </p:nvGraphicFramePr>
          <p:xfrm>
            <a:off x="2359025" y="4060686"/>
            <a:ext cx="3889375" cy="598488"/>
          </p:xfrm>
          <a:graphic>
            <a:graphicData uri="http://schemas.openxmlformats.org/presentationml/2006/ole">
              <mc:AlternateContent xmlns:mc="http://schemas.openxmlformats.org/markup-compatibility/2006">
                <mc:Choice xmlns:v="urn:schemas-microsoft-com:vml" Requires="v">
                  <p:oleObj spid="_x0000_s1057" name="Equation" r:id="rId5" imgW="1485720" imgH="228600" progId="Equation.3">
                    <p:embed/>
                  </p:oleObj>
                </mc:Choice>
                <mc:Fallback>
                  <p:oleObj name="Equation" r:id="rId5" imgW="148572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9025" y="4060686"/>
                          <a:ext cx="3889375"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3" name="Slide Number Placeholder 5"/>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8</a:t>
            </a:fld>
            <a:r>
              <a:rPr lang="vi-VN" sz="1600" dirty="0" smtClean="0">
                <a:latin typeface="Arial" pitchFamily="34" charset="0"/>
                <a:cs typeface="Arial" pitchFamily="34" charset="0"/>
              </a:rPr>
              <a:t>/2</a:t>
            </a:r>
            <a:r>
              <a:rPr lang="en-US" sz="1600" dirty="0" smtClean="0">
                <a:latin typeface="Arial" pitchFamily="34" charset="0"/>
                <a:cs typeface="Arial" pitchFamily="34" charset="0"/>
              </a:rPr>
              <a:t>3</a:t>
            </a:r>
            <a:endParaRPr lang="en-US" sz="1600" dirty="0">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5.2 Phân tích thứ nguyên</a:t>
            </a:r>
            <a:endParaRPr lang="en-US" sz="2000" b="1" dirty="0" smtClean="0">
              <a:solidFill>
                <a:srgbClr val="0000FF"/>
              </a:solidFill>
              <a:latin typeface="Arial" pitchFamily="34" charset="0"/>
              <a:cs typeface="Arial" pitchFamily="34" charset="0"/>
            </a:endParaRPr>
          </a:p>
        </p:txBody>
      </p:sp>
      <p:sp>
        <p:nvSpPr>
          <p:cNvPr id="16" name="Rectangle 15"/>
          <p:cNvSpPr/>
          <p:nvPr/>
        </p:nvSpPr>
        <p:spPr>
          <a:xfrm>
            <a:off x="0" y="533400"/>
            <a:ext cx="6296917" cy="461665"/>
          </a:xfrm>
          <a:prstGeom prst="rect">
            <a:avLst/>
          </a:prstGeom>
        </p:spPr>
        <p:txBody>
          <a:bodyPr wrap="none">
            <a:spAutoFit/>
          </a:bodyPr>
          <a:lstStyle/>
          <a:p>
            <a:r>
              <a:rPr lang="vi-VN" sz="2400" b="1" dirty="0" smtClean="0">
                <a:solidFill>
                  <a:srgbClr val="FF3399"/>
                </a:solidFill>
              </a:rPr>
              <a:t>Các bước tiến hành bài toán phân tích TN</a:t>
            </a:r>
            <a:endParaRPr lang="en-US" sz="2400" b="1" dirty="0">
              <a:solidFill>
                <a:srgbClr val="FF3399"/>
              </a:solidFill>
            </a:endParaRPr>
          </a:p>
        </p:txBody>
      </p:sp>
      <p:grpSp>
        <p:nvGrpSpPr>
          <p:cNvPr id="21" name="Group 20"/>
          <p:cNvGrpSpPr/>
          <p:nvPr/>
        </p:nvGrpSpPr>
        <p:grpSpPr>
          <a:xfrm>
            <a:off x="0" y="990600"/>
            <a:ext cx="9144000" cy="3046988"/>
            <a:chOff x="0" y="1219200"/>
            <a:chExt cx="9144000" cy="3046988"/>
          </a:xfrm>
        </p:grpSpPr>
        <p:sp>
          <p:nvSpPr>
            <p:cNvPr id="3" name="Rectangle 2"/>
            <p:cNvSpPr/>
            <p:nvPr/>
          </p:nvSpPr>
          <p:spPr>
            <a:xfrm>
              <a:off x="0" y="1219200"/>
              <a:ext cx="9144000" cy="3046988"/>
            </a:xfrm>
            <a:prstGeom prst="rect">
              <a:avLst/>
            </a:prstGeom>
          </p:spPr>
          <p:txBody>
            <a:bodyPr wrap="square">
              <a:spAutoFit/>
            </a:bodyPr>
            <a:lstStyle/>
            <a:p>
              <a:r>
                <a:rPr lang="vi-VN" sz="2400" b="1" dirty="0" smtClean="0"/>
                <a:t>Bước 1</a:t>
              </a:r>
              <a:r>
                <a:rPr lang="vi-VN" sz="2400" dirty="0" smtClean="0"/>
                <a:t>: liệt kê các biến (n) có TN có trong bài toán;</a:t>
              </a:r>
            </a:p>
            <a:p>
              <a:r>
                <a:rPr lang="vi-VN" sz="2400" b="1" dirty="0" smtClean="0"/>
                <a:t>Bước 2</a:t>
              </a:r>
              <a:r>
                <a:rPr lang="vi-VN" sz="2400" dirty="0" smtClean="0"/>
                <a:t>: mô tả các biến thông qua các TN cơ bản (k = 3);</a:t>
              </a:r>
            </a:p>
            <a:p>
              <a:endParaRPr lang="vi-VN" sz="2400" dirty="0" smtClean="0"/>
            </a:p>
            <a:p>
              <a:r>
                <a:rPr lang="vi-VN" sz="2400" b="1" dirty="0" smtClean="0"/>
                <a:t>Bước 3</a:t>
              </a:r>
              <a:r>
                <a:rPr lang="vi-VN" sz="2400" dirty="0" smtClean="0"/>
                <a:t>: xác định các biến lặp (repeating variables) mà chúng </a:t>
              </a:r>
              <a:br>
                <a:rPr lang="vi-VN" sz="2400" dirty="0" smtClean="0"/>
              </a:br>
              <a:r>
                <a:rPr lang="vi-VN" sz="2400" dirty="0" smtClean="0"/>
                <a:t>              được phép xuất hiện hơn 1 lần trong nhóm các biến Pi;</a:t>
              </a:r>
            </a:p>
            <a:p>
              <a:r>
                <a:rPr lang="vi-VN" sz="2400" b="1" dirty="0" smtClean="0"/>
                <a:t>Bước 4</a:t>
              </a:r>
              <a:r>
                <a:rPr lang="vi-VN" sz="2400" dirty="0" smtClean="0"/>
                <a:t>: xác định p = n – k nhóm Pi bởi kết hợp các biến lặp với </a:t>
              </a:r>
              <a:br>
                <a:rPr lang="vi-VN" sz="2400" dirty="0" smtClean="0"/>
              </a:br>
              <a:r>
                <a:rPr lang="vi-VN" sz="2400" dirty="0" smtClean="0"/>
                <a:t>              các biến không lặp (nonrepeating variables) và dựa trên </a:t>
              </a:r>
              <a:br>
                <a:rPr lang="vi-VN" sz="2400" dirty="0" smtClean="0"/>
              </a:br>
              <a:r>
                <a:rPr lang="vi-VN" sz="2400" dirty="0" smtClean="0"/>
                <a:t>              cơ sở nhóm Pi sẽ vô TN.</a:t>
              </a:r>
            </a:p>
          </p:txBody>
        </p:sp>
        <p:pic>
          <p:nvPicPr>
            <p:cNvPr id="2050" name="Picture 2"/>
            <p:cNvPicPr>
              <a:picLocks noChangeAspect="1" noChangeArrowheads="1"/>
            </p:cNvPicPr>
            <p:nvPr/>
          </p:nvPicPr>
          <p:blipFill>
            <a:blip r:embed="rId2" cstate="print"/>
            <a:srcRect/>
            <a:stretch>
              <a:fillRect/>
            </a:stretch>
          </p:blipFill>
          <p:spPr bwMode="auto">
            <a:xfrm>
              <a:off x="2285999" y="1981200"/>
              <a:ext cx="4529667" cy="381000"/>
            </a:xfrm>
            <a:prstGeom prst="rect">
              <a:avLst/>
            </a:prstGeom>
            <a:noFill/>
            <a:ln w="9525">
              <a:noFill/>
              <a:miter lim="800000"/>
              <a:headEnd/>
              <a:tailEnd/>
            </a:ln>
          </p:spPr>
        </p:pic>
      </p:grpSp>
      <p:sp>
        <p:nvSpPr>
          <p:cNvPr id="22" name="Rectangle 21"/>
          <p:cNvSpPr/>
          <p:nvPr/>
        </p:nvSpPr>
        <p:spPr>
          <a:xfrm>
            <a:off x="0" y="4038600"/>
            <a:ext cx="934871" cy="461665"/>
          </a:xfrm>
          <a:prstGeom prst="rect">
            <a:avLst/>
          </a:prstGeom>
        </p:spPr>
        <p:txBody>
          <a:bodyPr wrap="none">
            <a:spAutoFit/>
          </a:bodyPr>
          <a:lstStyle/>
          <a:p>
            <a:r>
              <a:rPr lang="vi-VN" sz="2400" b="1" dirty="0" smtClean="0">
                <a:solidFill>
                  <a:srgbClr val="FF3399"/>
                </a:solidFill>
              </a:rPr>
              <a:t>Ví dụ</a:t>
            </a:r>
            <a:endParaRPr lang="en-US" sz="2400" dirty="0"/>
          </a:p>
        </p:txBody>
      </p:sp>
      <p:pic>
        <p:nvPicPr>
          <p:cNvPr id="2052" name="Picture 4"/>
          <p:cNvPicPr>
            <a:picLocks noChangeAspect="1" noChangeArrowheads="1"/>
          </p:cNvPicPr>
          <p:nvPr/>
        </p:nvPicPr>
        <p:blipFill>
          <a:blip r:embed="rId3" cstate="print"/>
          <a:srcRect/>
          <a:stretch>
            <a:fillRect/>
          </a:stretch>
        </p:blipFill>
        <p:spPr bwMode="auto">
          <a:xfrm>
            <a:off x="0" y="4552858"/>
            <a:ext cx="5181600" cy="2152742"/>
          </a:xfrm>
          <a:prstGeom prst="rect">
            <a:avLst/>
          </a:prstGeom>
          <a:noFill/>
          <a:ln w="9525">
            <a:noFill/>
            <a:miter lim="800000"/>
            <a:headEnd/>
            <a:tailEnd/>
          </a:ln>
        </p:spPr>
      </p:pic>
      <p:sp>
        <p:nvSpPr>
          <p:cNvPr id="23" name="Rectangle 22"/>
          <p:cNvSpPr/>
          <p:nvPr/>
        </p:nvSpPr>
        <p:spPr>
          <a:xfrm>
            <a:off x="5181599" y="4831140"/>
            <a:ext cx="3962401" cy="1569660"/>
          </a:xfrm>
          <a:prstGeom prst="rect">
            <a:avLst/>
          </a:prstGeom>
        </p:spPr>
        <p:txBody>
          <a:bodyPr wrap="square">
            <a:spAutoFit/>
          </a:bodyPr>
          <a:lstStyle/>
          <a:p>
            <a:pPr algn="just"/>
            <a:r>
              <a:rPr lang="vi-VN" sz="2400" dirty="0" smtClean="0"/>
              <a:t>Xác định mô tả lực cản tác dụng lên một vật hình cầu nhẵn nhún trong dòng chảy lưu chất. </a:t>
            </a:r>
            <a:endParaRPr lang="en-US" sz="2400" dirty="0"/>
          </a:p>
        </p:txBody>
      </p:sp>
      <p:sp>
        <p:nvSpPr>
          <p:cNvPr id="11" name="Slide Number Placeholder 5"/>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9</a:t>
            </a:fld>
            <a:r>
              <a:rPr lang="vi-VN" sz="1600" dirty="0" smtClean="0">
                <a:latin typeface="Arial" pitchFamily="34" charset="0"/>
                <a:cs typeface="Arial" pitchFamily="34" charset="0"/>
              </a:rPr>
              <a:t>/2</a:t>
            </a:r>
            <a:r>
              <a:rPr lang="en-US" sz="1600" dirty="0" smtClean="0">
                <a:latin typeface="Arial" pitchFamily="34" charset="0"/>
                <a:cs typeface="Arial" pitchFamily="34" charset="0"/>
              </a:rPr>
              <a:t>3</a:t>
            </a:r>
            <a:endParaRPr lang="en-US" sz="1600" dirty="0">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37134</TotalTime>
  <Words>2525</Words>
  <Application>Microsoft Office PowerPoint</Application>
  <PresentationFormat>On-screen Show (4:3)</PresentationFormat>
  <Paragraphs>189</Paragraphs>
  <Slides>23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Bang Chu Cai Bang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Mr ProGhost</dc:creator>
  <cp:lastModifiedBy>inac</cp:lastModifiedBy>
  <cp:revision>1522</cp:revision>
  <dcterms:created xsi:type="dcterms:W3CDTF">2012-04-20T13:18:20Z</dcterms:created>
  <dcterms:modified xsi:type="dcterms:W3CDTF">2012-10-27T12:45:44Z</dcterms:modified>
</cp:coreProperties>
</file>