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4" r:id="rId2"/>
    <p:sldId id="325" r:id="rId3"/>
    <p:sldId id="332" r:id="rId4"/>
    <p:sldId id="326" r:id="rId5"/>
    <p:sldId id="330" r:id="rId6"/>
    <p:sldId id="329" r:id="rId7"/>
    <p:sldId id="331" r:id="rId8"/>
    <p:sldId id="333" r:id="rId9"/>
    <p:sldId id="335" r:id="rId10"/>
    <p:sldId id="334" r:id="rId11"/>
    <p:sldId id="344" r:id="rId12"/>
    <p:sldId id="336" r:id="rId13"/>
    <p:sldId id="343" r:id="rId14"/>
    <p:sldId id="337" r:id="rId15"/>
    <p:sldId id="338" r:id="rId16"/>
    <p:sldId id="340" r:id="rId17"/>
    <p:sldId id="341" r:id="rId18"/>
    <p:sldId id="342" r:id="rId19"/>
    <p:sldId id="345" r:id="rId20"/>
    <p:sldId id="327" r:id="rId21"/>
    <p:sldId id="32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6600"/>
    <a:srgbClr val="009900"/>
    <a:srgbClr val="FF3399"/>
    <a:srgbClr val="66FFFF"/>
    <a:srgbClr val="006666"/>
    <a:srgbClr val="00CC00"/>
    <a:srgbClr val="99FF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66" d="100"/>
          <a:sy n="66" d="100"/>
        </p:scale>
        <p:origin x="5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AD881-6C3C-4299-A382-7CABFFCEF0AE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BE8A-EC39-427F-B41D-9DF74518A5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7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4E24-8D1B-4674-AAC4-2994F42A9C15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4E24-8D1B-4674-AAC4-2994F42A9C15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4E24-8D1B-4674-AAC4-2994F42A9C15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4E24-8D1B-4674-AAC4-2994F42A9C15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4E24-8D1B-4674-AAC4-2994F42A9C15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4E24-8D1B-4674-AAC4-2994F42A9C15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4E24-8D1B-4674-AAC4-2994F42A9C15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4E24-8D1B-4674-AAC4-2994F42A9C15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4E24-8D1B-4674-AAC4-2994F42A9C15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4E24-8D1B-4674-AAC4-2994F42A9C15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4E24-8D1B-4674-AAC4-2994F42A9C15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4E24-8D1B-4674-AAC4-2994F42A9C15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5762-C891-4585-A291-5CEA99606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gif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4.jpe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7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gi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38.jpeg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066800"/>
            <a:ext cx="9144000" cy="1600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Chương</a:t>
            </a:r>
            <a:r>
              <a:rPr kumimoji="0" lang="vi-VN" sz="5400" b="1" i="0" u="none" strike="noStrike" kern="1200" cap="none" spc="0" normalizeH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11</a:t>
            </a:r>
            <a:endParaRPr kumimoji="0" lang="vi-VN" sz="5400" b="1" i="0" u="none" strike="noStrike" kern="1200" cap="none" spc="0" normalizeH="0" noProof="0" dirty="0" smtClean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err="1" smtClean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Khuấy</a:t>
            </a:r>
            <a:r>
              <a:rPr lang="en-US" sz="5400" b="1" dirty="0" smtClean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5400" b="1" dirty="0" err="1" smtClean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Chất</a:t>
            </a:r>
            <a:r>
              <a:rPr lang="en-US" sz="5400" b="1" dirty="0" smtClean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5400" b="1" dirty="0" err="1" smtClean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Lỏng</a:t>
            </a:r>
            <a:endParaRPr kumimoji="0" lang="vi-VN" sz="5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81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altLang="ko-KR" sz="2400" i="1" dirty="0" smtClean="0">
                <a:latin typeface="Arial" pitchFamily="34" charset="0"/>
                <a:cs typeface="Arial" pitchFamily="34" charset="0"/>
              </a:rPr>
              <a:t>Trình bày nguyên tắc cấu tạo và các </a:t>
            </a:r>
            <a:r>
              <a:rPr lang="en-US" altLang="ko-KR" sz="2400" i="1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altLang="ko-KR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altLang="ko-KR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altLang="ko-KR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altLang="ko-KR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altLang="ko-KR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i="1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vi-VN" altLang="ko-KR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vi-VN" altLang="ko-KR" sz="2400" i="1" dirty="0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altLang="ko-KR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altLang="ko-KR" sz="2400" i="1" dirty="0" smtClean="0">
                <a:latin typeface="Arial" pitchFamily="34" charset="0"/>
                <a:cs typeface="Arial" pitchFamily="34" charset="0"/>
              </a:rPr>
              <a:t>thiết </a:t>
            </a:r>
            <a:r>
              <a:rPr lang="vi-VN" altLang="ko-KR" sz="2400" i="1" dirty="0">
                <a:latin typeface="Arial" pitchFamily="34" charset="0"/>
                <a:cs typeface="Arial" pitchFamily="34" charset="0"/>
              </a:rPr>
              <a:t>bị </a:t>
            </a:r>
            <a:r>
              <a:rPr lang="vi-VN" altLang="ko-KR" sz="2400" i="1" dirty="0" smtClean="0">
                <a:latin typeface="Arial" pitchFamily="34" charset="0"/>
                <a:cs typeface="Arial" pitchFamily="34" charset="0"/>
              </a:rPr>
              <a:t>khuấy.</a:t>
            </a:r>
            <a:endParaRPr lang="en-US" altLang="ko-KR" sz="24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2743200"/>
            <a:ext cx="9144000" cy="990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vi-V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Hoàng Minh Nam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vi-V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Nguyễn Hữu Hiếu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fld id="{9C905762-C891-4585-A291-5CEA996061E6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1</a:t>
            </a:fld>
            <a:r>
              <a:rPr lang="en-US" sz="1600" dirty="0" smtClean="0">
                <a:latin typeface="Arial" pitchFamily="34" charset="0"/>
                <a:cs typeface="Arial" pitchFamily="34" charset="0"/>
              </a:rPr>
              <a:t>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3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11.2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4636" y="457200"/>
            <a:ext cx="9178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dạng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ứng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dụng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: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</a:p>
        </p:txBody>
      </p:sp>
      <p:pic>
        <p:nvPicPr>
          <p:cNvPr id="6152" name="Picture 8" descr="http://www.metaval.com.au/resources/webdav/userUploaded/.tinymce/images/db3f368a420778709d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37" y="891155"/>
            <a:ext cx="4961163" cy="59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877300"/>
            <a:ext cx="1676400" cy="134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2362200"/>
            <a:ext cx="1676400" cy="133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3860722"/>
            <a:ext cx="1676400" cy="134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334000"/>
            <a:ext cx="1676400" cy="134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fld id="{9C905762-C891-4585-A291-5CEA996061E6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10</a:t>
            </a:fld>
            <a:r>
              <a:rPr lang="en-US" sz="1600" dirty="0" smtClean="0">
                <a:latin typeface="Arial" pitchFamily="34" charset="0"/>
                <a:cs typeface="Arial" pitchFamily="34" charset="0"/>
              </a:rPr>
              <a:t>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b="4444"/>
          <a:stretch/>
        </p:blipFill>
        <p:spPr>
          <a:xfrm>
            <a:off x="4419600" y="20472"/>
            <a:ext cx="4726675" cy="6789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8680" y="2057400"/>
            <a:ext cx="39970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sz="28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8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dạng</a:t>
            </a:r>
            <a:r>
              <a:rPr lang="en-US" sz="28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8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8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8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8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8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28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8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ứng</a:t>
            </a:r>
            <a:r>
              <a:rPr lang="en-US" sz="28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8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dụng</a:t>
            </a:r>
            <a:r>
              <a:rPr lang="en-US" sz="28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: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>
                <a:latin typeface="Arial" pitchFamily="34" charset="0"/>
                <a:cs typeface="Arial" pitchFamily="34" charset="0"/>
              </a:rPr>
              <a:t>11/20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11.2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4636" y="528935"/>
            <a:ext cx="917863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thông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số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cơ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bản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của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hệ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Kích</a:t>
            </a:r>
            <a:r>
              <a:rPr lang="en-US" sz="20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thước</a:t>
            </a:r>
            <a:r>
              <a:rPr lang="en-US" sz="20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0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đường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kính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đường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kính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moay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-ơ,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chiều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cao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bề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rộng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góc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nghiêng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số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Bậc</a:t>
            </a:r>
            <a:r>
              <a:rPr lang="en-US" sz="2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tự</a:t>
            </a:r>
            <a:r>
              <a:rPr lang="en-US" sz="2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 do </a:t>
            </a:r>
            <a:r>
              <a:rPr lang="en-US" sz="20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của</a:t>
            </a:r>
            <a:r>
              <a:rPr lang="en-US" sz="2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hệ</a:t>
            </a:r>
            <a:r>
              <a:rPr lang="en-US" sz="2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thống</a:t>
            </a:r>
            <a:r>
              <a:rPr lang="en-US" sz="2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số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đại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lượng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đặc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trưng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cho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quá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trình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khuấy</a:t>
            </a:r>
            <a:endParaRPr lang="en-US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B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bậc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tự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do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hệ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cấu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tử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B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= K + 2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–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 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bậc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tự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do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công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nghệ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= 2(K + 2) + (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–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1)(K + 2)  (R + 2) – 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B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bậc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tự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do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kích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thước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hình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học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 G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= L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+ P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159904"/>
              </p:ext>
            </p:extLst>
          </p:nvPr>
        </p:nvGraphicFramePr>
        <p:xfrm>
          <a:off x="2362200" y="1905000"/>
          <a:ext cx="279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3" imgW="1117440" imgH="228600" progId="Equation.3">
                  <p:embed/>
                </p:oleObj>
              </mc:Choice>
              <mc:Fallback>
                <p:oleObj name="Equation" r:id="rId3" imgW="1117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905000"/>
                        <a:ext cx="27940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http://tdh.donet.com/~psg_europe/images/stories/Image/PfaudlerEurope/CE_Schnitt%200306c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3142767"/>
            <a:ext cx="2262943" cy="352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3434477"/>
            <a:ext cx="63592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K: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cấu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tử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tham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gia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hệ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; :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pha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tham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gia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hệ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; R: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phản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ứng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hóa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học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độc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lập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; L</a:t>
            </a:r>
            <a:r>
              <a:rPr lang="en-US" baseline="-25000" dirty="0">
                <a:latin typeface="Arial" pitchFamily="34" charset="0"/>
                <a:cs typeface="Arial" pitchFamily="34" charset="0"/>
                <a:sym typeface="Symbol"/>
              </a:rPr>
              <a:t>H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đại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lượng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mô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tả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hình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học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; P</a:t>
            </a:r>
            <a:r>
              <a:rPr lang="en-US" baseline="-25000" dirty="0">
                <a:latin typeface="Arial" pitchFamily="34" charset="0"/>
                <a:cs typeface="Arial" pitchFamily="34" charset="0"/>
                <a:sym typeface="Symbol"/>
              </a:rPr>
              <a:t>H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phương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liên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kết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đại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lượng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hình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học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đại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lượng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mô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tả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hình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học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(L</a:t>
            </a:r>
            <a:r>
              <a:rPr lang="en-US" b="1" baseline="-2500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H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):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đường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kính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thiết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bị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(D),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đường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kính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d</a:t>
            </a:r>
            <a:r>
              <a:rPr lang="en-US" baseline="-25000" dirty="0" err="1">
                <a:latin typeface="Arial" pitchFamily="34" charset="0"/>
                <a:cs typeface="Arial" pitchFamily="34" charset="0"/>
                <a:sym typeface="Symbol"/>
              </a:rPr>
              <a:t>ck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),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chiều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cao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thiết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bị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(H),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chiều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cao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mực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chất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lỏng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(H</a:t>
            </a:r>
            <a:r>
              <a:rPr lang="en-US" baseline="-25000" dirty="0">
                <a:latin typeface="Arial" pitchFamily="34" charset="0"/>
                <a:cs typeface="Arial" pitchFamily="34" charset="0"/>
                <a:sym typeface="Symbol"/>
              </a:rPr>
              <a:t>L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),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độ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nhúng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sâu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(h</a:t>
            </a:r>
            <a:r>
              <a:rPr lang="en-US" baseline="-25000" dirty="0">
                <a:latin typeface="Arial" pitchFamily="34" charset="0"/>
                <a:cs typeface="Arial" pitchFamily="34" charset="0"/>
                <a:sym typeface="Symbol"/>
              </a:rPr>
              <a:t>ck1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),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khoảng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cách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đến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đáy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thiết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bị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(h</a:t>
            </a:r>
            <a:r>
              <a:rPr lang="en-US" baseline="-25000" dirty="0">
                <a:latin typeface="Arial" pitchFamily="34" charset="0"/>
                <a:cs typeface="Arial" pitchFamily="34" charset="0"/>
                <a:sym typeface="Symbol"/>
              </a:rPr>
              <a:t>ck2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),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đồng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dạng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hình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học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L</a:t>
            </a:r>
            <a:r>
              <a:rPr lang="en-US" baseline="-25000" dirty="0" err="1">
                <a:latin typeface="Arial" pitchFamily="34" charset="0"/>
                <a:cs typeface="Arial" pitchFamily="34" charset="0"/>
                <a:sym typeface="Symbol"/>
              </a:rPr>
              <a:t>r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= D/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/>
              </a:rPr>
              <a:t>d</a:t>
            </a:r>
            <a:r>
              <a:rPr lang="en-US" baseline="-25000" dirty="0" err="1">
                <a:latin typeface="Arial" pitchFamily="34" charset="0"/>
                <a:cs typeface="Arial" pitchFamily="34" charset="0"/>
                <a:sym typeface="Symbol"/>
              </a:rPr>
              <a:t>ck</a:t>
            </a:r>
            <a:r>
              <a:rPr lang="en-US" baseline="-250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…</a:t>
            </a:r>
            <a:endParaRPr lang="en-US" baseline="-25000" dirty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fld id="{9C905762-C891-4585-A291-5CEA996061E6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12</a:t>
            </a:fld>
            <a:r>
              <a:rPr lang="en-US" sz="1600" dirty="0" smtClean="0">
                <a:latin typeface="Arial" pitchFamily="34" charset="0"/>
                <a:cs typeface="Arial" pitchFamily="34" charset="0"/>
              </a:rPr>
              <a:t>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11.2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4636" y="528935"/>
            <a:ext cx="9178636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thông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số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cơ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bản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của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hệ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:</a:t>
            </a:r>
          </a:p>
          <a:p>
            <a:pPr algn="just"/>
            <a:endParaRPr lang="en-US" sz="2000" baseline="-250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vi-VN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đại</a:t>
            </a:r>
            <a:r>
              <a:rPr lang="en-U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lượng</a:t>
            </a:r>
            <a:r>
              <a:rPr lang="en-U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mô</a:t>
            </a:r>
            <a:r>
              <a:rPr lang="en-U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tả</a:t>
            </a:r>
            <a:r>
              <a:rPr lang="en-U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hình</a:t>
            </a:r>
            <a:r>
              <a:rPr lang="en-U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học</a:t>
            </a:r>
            <a:r>
              <a:rPr lang="en-U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(L</a:t>
            </a:r>
            <a:r>
              <a:rPr lang="en-US" sz="2400" b="1" baseline="-2500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H</a:t>
            </a:r>
            <a:r>
              <a:rPr lang="en-U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):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đường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kính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thiết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bị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(D),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đường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kính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d</a:t>
            </a:r>
            <a:r>
              <a:rPr lang="en-US" sz="2400" baseline="-25000" dirty="0" err="1" smtClean="0">
                <a:latin typeface="Arial" pitchFamily="34" charset="0"/>
                <a:cs typeface="Arial" pitchFamily="34" charset="0"/>
                <a:sym typeface="Symbol"/>
              </a:rPr>
              <a:t>k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),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chiều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cao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thiết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bị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(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H</a:t>
            </a:r>
            <a:r>
              <a:rPr lang="vi-VN" sz="2400" baseline="-25000" dirty="0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),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chiều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cao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mực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chất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lỏng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(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H),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độ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nhúng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sâu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(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h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  <a:sym typeface="Symbol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),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khoảng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từ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đến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đáy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thiết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bị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(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h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  <a:sym typeface="Symbol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),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đồng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dạng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hình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học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  <a:sym typeface="Symbol"/>
              </a:rPr>
              <a:t/>
            </a:r>
            <a:br>
              <a:rPr lang="vi-VN" sz="2400" dirty="0" smtClean="0">
                <a:latin typeface="Arial" pitchFamily="34" charset="0"/>
                <a:cs typeface="Arial" pitchFamily="34" charset="0"/>
                <a:sym typeface="Symbol"/>
              </a:rPr>
            </a:b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L</a:t>
            </a:r>
            <a:r>
              <a:rPr lang="en-US" sz="2400" baseline="-25000" dirty="0" err="1" smtClean="0">
                <a:latin typeface="Arial" pitchFamily="34" charset="0"/>
                <a:cs typeface="Arial" pitchFamily="34" charset="0"/>
                <a:sym typeface="Symbol"/>
              </a:rPr>
              <a:t>r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= D/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/>
              </a:rPr>
              <a:t>d</a:t>
            </a:r>
            <a:r>
              <a:rPr lang="en-US" sz="2400" baseline="-25000" dirty="0" err="1">
                <a:latin typeface="Arial" pitchFamily="34" charset="0"/>
                <a:cs typeface="Arial" pitchFamily="34" charset="0"/>
                <a:sym typeface="Symbol"/>
              </a:rPr>
              <a:t>ck</a:t>
            </a:r>
            <a:r>
              <a:rPr lang="en-US" sz="2400" baseline="-250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…</a:t>
            </a:r>
            <a:endParaRPr lang="en-US" sz="2400" baseline="-25000" dirty="0">
              <a:latin typeface="Arial" pitchFamily="34" charset="0"/>
              <a:cs typeface="Arial" pitchFamily="34" charset="0"/>
              <a:sym typeface="Symbo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1" y="2590800"/>
            <a:ext cx="6875318" cy="4265503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13/20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11.2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4636" y="528935"/>
            <a:ext cx="91786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thông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số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cơ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bản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của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hệ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Cường</a:t>
            </a:r>
            <a:r>
              <a:rPr lang="en-US" sz="20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độ</a:t>
            </a:r>
            <a:r>
              <a:rPr lang="en-US" sz="20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0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: 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thể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hiện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chế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độ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thủy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động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lực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trong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thiết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bị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đặc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trưng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bởi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Chuẩn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số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ly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tâm</a:t>
            </a:r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:</a:t>
            </a:r>
            <a:endParaRPr lang="en-US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	n: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số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vòng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quay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1/s; </a:t>
            </a: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Vận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tốc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tiếp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tuyến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ở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đầu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</a:t>
            </a:r>
            <a:endParaRPr lang="vi-VN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endParaRPr lang="vi-VN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Công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suất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trộn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</a:t>
            </a: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	K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chuẩn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số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công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suất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 </a:t>
            </a:r>
          </a:p>
          <a:p>
            <a:pPr algn="just">
              <a:buFont typeface="Wingdings" pitchFamily="2" charset="2"/>
              <a:buChar char="§"/>
            </a:pPr>
            <a:r>
              <a:rPr lang="vi-VN" sz="2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Công</a:t>
            </a:r>
            <a:r>
              <a:rPr lang="en-US" sz="2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suất</a:t>
            </a:r>
            <a:r>
              <a:rPr lang="en-US" sz="2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riêng</a:t>
            </a:r>
            <a:r>
              <a:rPr lang="en-US" sz="2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 (</a:t>
            </a:r>
            <a:r>
              <a:rPr lang="en-US" sz="20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công</a:t>
            </a:r>
            <a:r>
              <a:rPr lang="en-US" sz="2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suất</a:t>
            </a:r>
            <a:r>
              <a:rPr lang="en-US" sz="2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thể</a:t>
            </a:r>
            <a:r>
              <a:rPr lang="en-US" sz="2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tích</a:t>
            </a:r>
            <a:r>
              <a:rPr lang="en-US" sz="2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):</a:t>
            </a:r>
          </a:p>
          <a:p>
            <a:pPr algn="just"/>
            <a:endParaRPr lang="vi-VN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endParaRPr lang="vi-VN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>
              <a:buFont typeface="Wingdings" pitchFamily="2" charset="2"/>
              <a:buChar char="§"/>
            </a:pPr>
            <a:r>
              <a:rPr lang="vi-V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Công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suất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động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cơ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: </a:t>
            </a: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: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hiệu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suất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sử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;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</a:t>
            </a:r>
            <a:r>
              <a:rPr lang="en-US" sz="2000" baseline="-25000" dirty="0" err="1" smtClean="0">
                <a:latin typeface="Arial" pitchFamily="34" charset="0"/>
                <a:cs typeface="Arial" pitchFamily="34" charset="0"/>
                <a:sym typeface="Symbol"/>
              </a:rPr>
              <a:t>d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hệ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số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dự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trữ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c</a:t>
            </a:r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ông suất.</a:t>
            </a:r>
            <a:endParaRPr lang="en-US" sz="20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656564"/>
              </p:ext>
            </p:extLst>
          </p:nvPr>
        </p:nvGraphicFramePr>
        <p:xfrm>
          <a:off x="2971800" y="1279475"/>
          <a:ext cx="29448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" name="Equation" r:id="rId3" imgW="1320480" imgH="457200" progId="Equation.3">
                  <p:embed/>
                </p:oleObj>
              </mc:Choice>
              <mc:Fallback>
                <p:oleObj name="Equation" r:id="rId3" imgW="13204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1279475"/>
                        <a:ext cx="2944813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0383"/>
              </p:ext>
            </p:extLst>
          </p:nvPr>
        </p:nvGraphicFramePr>
        <p:xfrm>
          <a:off x="3014663" y="3106738"/>
          <a:ext cx="21510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Equation" r:id="rId5" imgW="965160" imgH="241200" progId="Equation.3">
                  <p:embed/>
                </p:oleObj>
              </mc:Choice>
              <mc:Fallback>
                <p:oleObj name="Equation" r:id="rId5" imgW="9651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3106738"/>
                        <a:ext cx="215106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726271"/>
              </p:ext>
            </p:extLst>
          </p:nvPr>
        </p:nvGraphicFramePr>
        <p:xfrm>
          <a:off x="2971800" y="3594605"/>
          <a:ext cx="21510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name="Equation" r:id="rId7" imgW="965160" imgH="241200" progId="Equation.3">
                  <p:embed/>
                </p:oleObj>
              </mc:Choice>
              <mc:Fallback>
                <p:oleObj name="Equation" r:id="rId7" imgW="9651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94605"/>
                        <a:ext cx="21510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262634"/>
              </p:ext>
            </p:extLst>
          </p:nvPr>
        </p:nvGraphicFramePr>
        <p:xfrm>
          <a:off x="4191000" y="4953000"/>
          <a:ext cx="16192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3" name="Equation" r:id="rId9" imgW="863280" imgH="393480" progId="Equation.3">
                  <p:embed/>
                </p:oleObj>
              </mc:Choice>
              <mc:Fallback>
                <p:oleObj name="Equation" r:id="rId9" imgW="8632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1000" y="4953000"/>
                        <a:ext cx="1619250" cy="73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940931"/>
              </p:ext>
            </p:extLst>
          </p:nvPr>
        </p:nvGraphicFramePr>
        <p:xfrm>
          <a:off x="2667000" y="5334000"/>
          <a:ext cx="13811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4" name="Equation" r:id="rId11" imgW="736560" imgH="419040" progId="Equation.3">
                  <p:embed/>
                </p:oleObj>
              </mc:Choice>
              <mc:Fallback>
                <p:oleObj name="Equation" r:id="rId11" imgW="7365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13811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http://c767204.r4.cf2.rackcdn.com/f3bcf63a-4013-4e9b-ae15-c03379ebb17d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5" t="3271" r="12184" b="-425"/>
          <a:stretch/>
        </p:blipFill>
        <p:spPr bwMode="auto">
          <a:xfrm>
            <a:off x="6248400" y="1462953"/>
            <a:ext cx="2867891" cy="539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fld id="{9C905762-C891-4585-A291-5CEA996061E6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14</a:t>
            </a:fld>
            <a:r>
              <a:rPr lang="en-US" sz="1600" dirty="0" smtClean="0">
                <a:latin typeface="Arial" pitchFamily="34" charset="0"/>
                <a:cs typeface="Arial" pitchFamily="34" charset="0"/>
              </a:rPr>
              <a:t>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6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11.2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4636" y="528935"/>
            <a:ext cx="917863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thông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số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cơ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bản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của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hệ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vi-VN" sz="20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Mức</a:t>
            </a:r>
            <a:r>
              <a:rPr lang="en-US" sz="20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độ</a:t>
            </a:r>
            <a:r>
              <a:rPr lang="en-US" sz="20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0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:  </a:t>
            </a:r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đánh giá sự phân bố vật chất hay nhiệt độ trong thiết bị (đo hoặc thử mẫu).</a:t>
            </a:r>
          </a:p>
          <a:p>
            <a:pPr algn="just"/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Với trường nhiệt độ:</a:t>
            </a:r>
          </a:p>
          <a:p>
            <a:pPr algn="just"/>
            <a:endParaRPr lang="vi-VN" sz="2000" dirty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endParaRPr lang="vi-VN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Với trường vật chất:</a:t>
            </a:r>
          </a:p>
          <a:p>
            <a:pPr algn="just"/>
            <a:endParaRPr lang="vi-VN" sz="2000" dirty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endParaRPr lang="vi-VN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t, C: nhiệt độ và nồng độ cục bộ trong thiết bị; </a:t>
            </a:r>
          </a:p>
          <a:p>
            <a:pPr algn="just"/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vi-VN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tb</a:t>
            </a:r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, C</a:t>
            </a:r>
            <a:r>
              <a:rPr lang="vi-VN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tb</a:t>
            </a:r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: nhiệt độ và nồng độ trung bình cho trước;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</a:t>
            </a:r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: chênh lệch</a:t>
            </a:r>
          </a:p>
          <a:p>
            <a:pPr algn="just"/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t/t</a:t>
            </a:r>
            <a:r>
              <a:rPr lang="vi-VN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tb</a:t>
            </a:r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, C/C</a:t>
            </a:r>
            <a:r>
              <a:rPr lang="vi-VN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tb</a:t>
            </a:r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: nồng độ không đồng nhất của trường nhiệt độ và trường nồng độ;</a:t>
            </a:r>
          </a:p>
          <a:p>
            <a:pPr algn="just"/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t/t</a:t>
            </a:r>
            <a:r>
              <a:rPr lang="vi-VN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tb</a:t>
            </a:r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, C/C</a:t>
            </a:r>
            <a:r>
              <a:rPr lang="vi-VN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tb</a:t>
            </a:r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: mức độ đồng nhất của </a:t>
            </a:r>
            <a:r>
              <a:rPr lang="vi-VN" sz="2000" dirty="0">
                <a:latin typeface="Arial" pitchFamily="34" charset="0"/>
                <a:cs typeface="Arial" pitchFamily="34" charset="0"/>
                <a:sym typeface="Symbol"/>
              </a:rPr>
              <a:t>trường nhiệt độ và trường nồng </a:t>
            </a:r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độ.</a:t>
            </a:r>
          </a:p>
          <a:p>
            <a:pPr algn="just"/>
            <a:r>
              <a:rPr lang="vi-VN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Mức độ khuấy phụ thuộc: cánh khuấy, kích thước thiết bị, chế độ thủy động lực. </a:t>
            </a:r>
            <a:endParaRPr lang="en-US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  <a:sym typeface="Symbol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282797"/>
              </p:ext>
            </p:extLst>
          </p:nvPr>
        </p:nvGraphicFramePr>
        <p:xfrm>
          <a:off x="2514600" y="1306562"/>
          <a:ext cx="1600200" cy="95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3" imgW="723600" imgH="431640" progId="Equation.3">
                  <p:embed/>
                </p:oleObj>
              </mc:Choice>
              <mc:Fallback>
                <p:oleObj name="Equation" r:id="rId3" imgW="7236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306562"/>
                        <a:ext cx="1600200" cy="95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785395"/>
              </p:ext>
            </p:extLst>
          </p:nvPr>
        </p:nvGraphicFramePr>
        <p:xfrm>
          <a:off x="2478088" y="2360613"/>
          <a:ext cx="18256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5" imgW="825480" imgH="431640" progId="Equation.3">
                  <p:embed/>
                </p:oleObj>
              </mc:Choice>
              <mc:Fallback>
                <p:oleObj name="Equation" r:id="rId5" imgW="8254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2360613"/>
                        <a:ext cx="18256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7" name="Picture 9" descr="http://www.octo-medical.com/Agitator.files/image002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38100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fld id="{9C905762-C891-4585-A291-5CEA996061E6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15</a:t>
            </a:fld>
            <a:r>
              <a:rPr lang="en-US" sz="1600" dirty="0" smtClean="0">
                <a:latin typeface="Arial" pitchFamily="34" charset="0"/>
                <a:cs typeface="Arial" pitchFamily="34" charset="0"/>
              </a:rPr>
              <a:t>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</a:t>
            </a:r>
            <a:r>
              <a:rPr lang="vi-VN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Tính công suất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4636" y="528935"/>
            <a:ext cx="91786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 smtClean="0">
                <a:latin typeface="Arial" pitchFamily="34" charset="0"/>
                <a:cs typeface="Arial" pitchFamily="34" charset="0"/>
                <a:sym typeface="Symbol"/>
              </a:rPr>
              <a:t>Phụ thuộc vào tốc độ khuấy, tính chất môi trường và đặc tính hình học của thiết bị.</a:t>
            </a:r>
          </a:p>
          <a:p>
            <a:pPr algn="just"/>
            <a:endParaRPr lang="vi-VN" sz="2400" dirty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r>
              <a:rPr lang="vi-VN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Chuẩn số công suất khuấy: </a:t>
            </a:r>
            <a:r>
              <a:rPr lang="vi-VN" sz="2400" dirty="0" smtClean="0">
                <a:latin typeface="+mj-lt"/>
                <a:cs typeface="Arial" pitchFamily="34" charset="0"/>
                <a:sym typeface="Symbol"/>
              </a:rPr>
              <a:t>K</a:t>
            </a:r>
            <a:r>
              <a:rPr lang="vi-VN" sz="2400" baseline="-25000" dirty="0" smtClean="0">
                <a:latin typeface="+mj-lt"/>
                <a:cs typeface="Arial" pitchFamily="34" charset="0"/>
                <a:sym typeface="Symbol"/>
              </a:rPr>
              <a:t>N</a:t>
            </a:r>
            <a:r>
              <a:rPr lang="vi-VN" sz="2400" dirty="0" smtClean="0">
                <a:latin typeface="+mj-lt"/>
                <a:cs typeface="Arial" pitchFamily="34" charset="0"/>
                <a:sym typeface="Symbol"/>
              </a:rPr>
              <a:t> = f(Re</a:t>
            </a:r>
            <a:r>
              <a:rPr lang="vi-VN" sz="2400" baseline="-25000" dirty="0" smtClean="0">
                <a:latin typeface="+mj-lt"/>
                <a:cs typeface="Arial" pitchFamily="34" charset="0"/>
                <a:sym typeface="Symbol"/>
              </a:rPr>
              <a:t>C</a:t>
            </a:r>
            <a:r>
              <a:rPr lang="vi-VN" sz="2400" dirty="0" smtClean="0">
                <a:latin typeface="+mj-lt"/>
                <a:cs typeface="Arial" pitchFamily="34" charset="0"/>
                <a:sym typeface="Symbol"/>
              </a:rPr>
              <a:t>)</a:t>
            </a:r>
          </a:p>
          <a:p>
            <a:pPr algn="just"/>
            <a:r>
              <a:rPr lang="vi-VN" sz="2400" dirty="0" smtClean="0">
                <a:latin typeface="Arial" pitchFamily="34" charset="0"/>
                <a:cs typeface="Arial" pitchFamily="34" charset="0"/>
                <a:sym typeface="Symbol"/>
              </a:rPr>
              <a:t>Các phương pháp xác định chuẩn số công suất: theo giải tích, theo đồ thị và theo phương trình chuẩn số. </a:t>
            </a:r>
          </a:p>
          <a:p>
            <a:pPr algn="just"/>
            <a:r>
              <a:rPr lang="vi-VN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Xác định chuẩn số công suất theo phương trình chuẩn số:</a:t>
            </a:r>
            <a:r>
              <a:rPr lang="vi-VN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</a:p>
          <a:p>
            <a:pPr algn="just"/>
            <a:r>
              <a:rPr lang="vi-VN" sz="2400" b="1" dirty="0" smtClean="0">
                <a:latin typeface="Arial" pitchFamily="34" charset="0"/>
                <a:cs typeface="Arial" pitchFamily="34" charset="0"/>
                <a:sym typeface="Symbol"/>
              </a:rPr>
              <a:t>Đối với nhóm cánh khuấy tốc độ nhanh:</a:t>
            </a:r>
          </a:p>
          <a:p>
            <a:pPr algn="just"/>
            <a:endParaRPr lang="vi-VN" sz="2400" dirty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endParaRPr lang="vi-VN" sz="24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r>
              <a:rPr lang="vi-VN" sz="2400" dirty="0" smtClean="0">
                <a:latin typeface="Arial" pitchFamily="34" charset="0"/>
                <a:cs typeface="Arial" pitchFamily="34" charset="0"/>
                <a:sym typeface="Symbol"/>
              </a:rPr>
              <a:t>C, m: các hệ số được cho trong bảng.</a:t>
            </a:r>
          </a:p>
          <a:p>
            <a:pPr algn="just"/>
            <a:r>
              <a:rPr lang="vi-VN" sz="2400" b="1" dirty="0" smtClean="0">
                <a:latin typeface="Arial" pitchFamily="34" charset="0"/>
                <a:cs typeface="Arial" pitchFamily="34" charset="0"/>
                <a:sym typeface="Symbol"/>
              </a:rPr>
              <a:t>Đối với nhóm cánh khuấy tốc độ chậm:</a:t>
            </a:r>
          </a:p>
          <a:p>
            <a:pPr algn="just"/>
            <a:endParaRPr lang="vi-VN" sz="24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r>
              <a:rPr lang="vi-VN" sz="2400" dirty="0" smtClean="0">
                <a:latin typeface="Arial" pitchFamily="34" charset="0"/>
                <a:cs typeface="Arial" pitchFamily="34" charset="0"/>
                <a:sym typeface="Symbol"/>
              </a:rPr>
              <a:t>C’: phụ thuộc vào kích thước hình học cánh khuấy.</a:t>
            </a:r>
          </a:p>
          <a:p>
            <a:pPr algn="just"/>
            <a:endParaRPr lang="vi-VN" sz="24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endParaRPr lang="vi-VN" sz="24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959451"/>
              </p:ext>
            </p:extLst>
          </p:nvPr>
        </p:nvGraphicFramePr>
        <p:xfrm>
          <a:off x="3048000" y="1066800"/>
          <a:ext cx="21510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3" imgW="965160" imgH="241200" progId="Equation.3">
                  <p:embed/>
                </p:oleObj>
              </mc:Choice>
              <mc:Fallback>
                <p:oleObj name="Equation" r:id="rId3" imgW="9651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21510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868420"/>
              </p:ext>
            </p:extLst>
          </p:nvPr>
        </p:nvGraphicFramePr>
        <p:xfrm>
          <a:off x="2971800" y="3657600"/>
          <a:ext cx="18684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quation" r:id="rId5" imgW="838080" imgH="241200" progId="Equation.3">
                  <p:embed/>
                </p:oleObj>
              </mc:Choice>
              <mc:Fallback>
                <p:oleObj name="Equation" r:id="rId5" imgW="8380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57600"/>
                        <a:ext cx="186848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752099"/>
              </p:ext>
            </p:extLst>
          </p:nvPr>
        </p:nvGraphicFramePr>
        <p:xfrm>
          <a:off x="5791200" y="4308765"/>
          <a:ext cx="152876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7" imgW="685800" imgH="457200" progId="Equation.3">
                  <p:embed/>
                </p:oleObj>
              </mc:Choice>
              <mc:Fallback>
                <p:oleObj name="Equation" r:id="rId7" imgW="685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08765"/>
                        <a:ext cx="1528762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fld id="{9C905762-C891-4585-A291-5CEA996061E6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16</a:t>
            </a:fld>
            <a:r>
              <a:rPr lang="en-US" sz="1600" dirty="0" smtClean="0">
                <a:latin typeface="Arial" pitchFamily="34" charset="0"/>
                <a:cs typeface="Arial" pitchFamily="34" charset="0"/>
              </a:rPr>
              <a:t>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</a:t>
            </a:r>
            <a:r>
              <a:rPr lang="vi-VN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Tính công suất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3"/>
          <a:stretch/>
        </p:blipFill>
        <p:spPr>
          <a:xfrm>
            <a:off x="1113642" y="581890"/>
            <a:ext cx="6450478" cy="62848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91400" y="990600"/>
            <a:ext cx="1752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 smtClean="0">
                <a:latin typeface="Arial" pitchFamily="34" charset="0"/>
                <a:cs typeface="Arial" pitchFamily="34" charset="0"/>
                <a:sym typeface="Symbol"/>
              </a:rPr>
              <a:t>H: chiều cao mực chất lỏng trong thiết bị;</a:t>
            </a:r>
          </a:p>
          <a:p>
            <a:pPr algn="just"/>
            <a:r>
              <a:rPr lang="vi-VN" dirty="0" smtClean="0">
                <a:latin typeface="Arial" pitchFamily="34" charset="0"/>
                <a:cs typeface="Arial" pitchFamily="34" charset="0"/>
                <a:sym typeface="Symbol"/>
              </a:rPr>
              <a:t>h</a:t>
            </a:r>
            <a:r>
              <a:rPr lang="vi-VN" baseline="-25000" dirty="0" smtClean="0">
                <a:latin typeface="Arial" pitchFamily="34" charset="0"/>
                <a:cs typeface="Arial" pitchFamily="34" charset="0"/>
                <a:sym typeface="Symbol"/>
              </a:rPr>
              <a:t>K2</a:t>
            </a:r>
            <a:r>
              <a:rPr lang="vi-VN" dirty="0" smtClean="0">
                <a:latin typeface="Arial" pitchFamily="34" charset="0"/>
                <a:cs typeface="Arial" pitchFamily="34" charset="0"/>
                <a:sym typeface="Symbol"/>
              </a:rPr>
              <a:t>: khoảng cách từ cánh khuấy đến đáy thiết bị. 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fld id="{9C905762-C891-4585-A291-5CEA996061E6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17</a:t>
            </a:fld>
            <a:r>
              <a:rPr lang="en-US" sz="1600" dirty="0" smtClean="0">
                <a:latin typeface="Arial" pitchFamily="34" charset="0"/>
                <a:cs typeface="Arial" pitchFamily="34" charset="0"/>
              </a:rPr>
              <a:t>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</a:t>
            </a:r>
            <a:r>
              <a:rPr lang="vi-VN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Tính công suất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21916"/>
            <a:ext cx="7064755" cy="6001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Xác định </a:t>
            </a:r>
            <a:r>
              <a:rPr lang="vi-VN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N và K</a:t>
            </a:r>
            <a:r>
              <a:rPr lang="vi-VN" sz="2400" b="1" baseline="-25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N</a:t>
            </a:r>
            <a:r>
              <a:rPr lang="vi-VN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cho cánh khuấy tốc độ chậm:</a:t>
            </a:r>
          </a:p>
          <a:p>
            <a:r>
              <a:rPr lang="vi-VN" sz="24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Trong vùng chảy tầng </a:t>
            </a:r>
          </a:p>
          <a:p>
            <a:r>
              <a:rPr lang="vi-VN" sz="2400" dirty="0" smtClean="0">
                <a:latin typeface="Arial" pitchFamily="34" charset="0"/>
                <a:cs typeface="Arial" pitchFamily="34" charset="0"/>
                <a:sym typeface="Symbol"/>
              </a:rPr>
              <a:t>Cánh khuấy băng: </a:t>
            </a:r>
          </a:p>
          <a:p>
            <a:endParaRPr lang="vi-VN" sz="2400" dirty="0">
              <a:latin typeface="Arial" pitchFamily="34" charset="0"/>
              <a:cs typeface="Arial" pitchFamily="34" charset="0"/>
              <a:sym typeface="Symbol"/>
            </a:endParaRPr>
          </a:p>
          <a:p>
            <a:r>
              <a:rPr lang="vi-VN" sz="2400" dirty="0" smtClean="0">
                <a:latin typeface="Arial" pitchFamily="34" charset="0"/>
                <a:cs typeface="Arial" pitchFamily="34" charset="0"/>
                <a:sym typeface="Symbol"/>
              </a:rPr>
              <a:t>Cánh khuấy vít:</a:t>
            </a:r>
          </a:p>
          <a:p>
            <a:endParaRPr lang="vi-VN" sz="2400" dirty="0">
              <a:latin typeface="Arial" pitchFamily="34" charset="0"/>
              <a:cs typeface="Arial" pitchFamily="34" charset="0"/>
              <a:sym typeface="Symbol"/>
            </a:endParaRPr>
          </a:p>
          <a:p>
            <a:endParaRPr lang="vi-VN" sz="24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r>
              <a:rPr lang="vi-VN" sz="2400" dirty="0" smtClean="0">
                <a:latin typeface="Arial" pitchFamily="34" charset="0"/>
                <a:cs typeface="Arial" pitchFamily="34" charset="0"/>
                <a:sym typeface="Symbol"/>
              </a:rPr>
              <a:t>Cánh khuấy có ống tuần hoàn trung tâm:</a:t>
            </a:r>
          </a:p>
          <a:p>
            <a:endParaRPr lang="vi-VN" sz="2400" dirty="0">
              <a:latin typeface="Arial" pitchFamily="34" charset="0"/>
              <a:cs typeface="Arial" pitchFamily="34" charset="0"/>
              <a:sym typeface="Symbol"/>
            </a:endParaRPr>
          </a:p>
          <a:p>
            <a:r>
              <a:rPr lang="vi-VN" sz="2400" dirty="0" smtClean="0">
                <a:latin typeface="Arial" pitchFamily="34" charset="0"/>
                <a:cs typeface="Arial" pitchFamily="34" charset="0"/>
                <a:sym typeface="Symbol"/>
              </a:rPr>
              <a:t>Mỏ neo:  </a:t>
            </a:r>
          </a:p>
          <a:p>
            <a:r>
              <a:rPr lang="vi-VN" sz="24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Trong vùng chảy </a:t>
            </a:r>
            <a:r>
              <a:rPr lang="vi-VN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rối và quá độ </a:t>
            </a:r>
            <a:endParaRPr lang="vi-VN" sz="2400" b="1" dirty="0">
              <a:solidFill>
                <a:srgbClr val="FF6600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r>
              <a:rPr lang="vi-VN" sz="2400" dirty="0">
                <a:latin typeface="Arial" pitchFamily="34" charset="0"/>
                <a:cs typeface="Arial" pitchFamily="34" charset="0"/>
                <a:sym typeface="Symbol"/>
              </a:rPr>
              <a:t>Cánh khuấy </a:t>
            </a:r>
            <a:r>
              <a:rPr lang="vi-VN" sz="2400" dirty="0" smtClean="0">
                <a:latin typeface="Arial" pitchFamily="34" charset="0"/>
                <a:cs typeface="Arial" pitchFamily="34" charset="0"/>
                <a:sym typeface="Symbol"/>
              </a:rPr>
              <a:t>băng</a:t>
            </a:r>
            <a:r>
              <a:rPr lang="vi-VN" sz="2400" dirty="0">
                <a:latin typeface="Arial" pitchFamily="34" charset="0"/>
                <a:cs typeface="Arial" pitchFamily="34" charset="0"/>
                <a:sym typeface="Symbol"/>
              </a:rPr>
              <a:t>: </a:t>
            </a:r>
          </a:p>
          <a:p>
            <a:endParaRPr lang="vi-VN" sz="2400" dirty="0">
              <a:latin typeface="Arial" pitchFamily="34" charset="0"/>
              <a:cs typeface="Arial" pitchFamily="34" charset="0"/>
              <a:sym typeface="Symbol"/>
            </a:endParaRPr>
          </a:p>
          <a:p>
            <a:endParaRPr lang="vi-VN" sz="24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r>
              <a:rPr lang="vi-VN" sz="2400" dirty="0" smtClean="0">
                <a:latin typeface="Arial" pitchFamily="34" charset="0"/>
                <a:cs typeface="Arial" pitchFamily="34" charset="0"/>
                <a:sym typeface="Symbol"/>
              </a:rPr>
              <a:t>Cánh </a:t>
            </a:r>
            <a:r>
              <a:rPr lang="vi-VN" sz="2400" dirty="0">
                <a:latin typeface="Arial" pitchFamily="34" charset="0"/>
                <a:cs typeface="Arial" pitchFamily="34" charset="0"/>
                <a:sym typeface="Symbol"/>
              </a:rPr>
              <a:t>khuấy vít:</a:t>
            </a:r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136132"/>
              </p:ext>
            </p:extLst>
          </p:nvPr>
        </p:nvGraphicFramePr>
        <p:xfrm>
          <a:off x="2667000" y="990600"/>
          <a:ext cx="2895600" cy="1018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3" imgW="1371600" imgH="482400" progId="Equation.3">
                  <p:embed/>
                </p:oleObj>
              </mc:Choice>
              <mc:Fallback>
                <p:oleObj name="Equation" r:id="rId3" imgW="13716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990600"/>
                        <a:ext cx="2895600" cy="1018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79143"/>
              </p:ext>
            </p:extLst>
          </p:nvPr>
        </p:nvGraphicFramePr>
        <p:xfrm>
          <a:off x="2733675" y="1952625"/>
          <a:ext cx="27622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5" imgW="1307880" imgH="482400" progId="Equation.3">
                  <p:embed/>
                </p:oleObj>
              </mc:Choice>
              <mc:Fallback>
                <p:oleObj name="Equation" r:id="rId5" imgW="13078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1952625"/>
                        <a:ext cx="27622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406056"/>
              </p:ext>
            </p:extLst>
          </p:nvPr>
        </p:nvGraphicFramePr>
        <p:xfrm>
          <a:off x="5626100" y="2819400"/>
          <a:ext cx="29225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Equation" r:id="rId7" imgW="1384200" imgH="482400" progId="Equation.3">
                  <p:embed/>
                </p:oleObj>
              </mc:Choice>
              <mc:Fallback>
                <p:oleObj name="Equation" r:id="rId7" imgW="13842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2819400"/>
                        <a:ext cx="2922588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36739"/>
              </p:ext>
            </p:extLst>
          </p:nvPr>
        </p:nvGraphicFramePr>
        <p:xfrm>
          <a:off x="2717800" y="3797980"/>
          <a:ext cx="1930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Equation" r:id="rId9" imgW="914400" imgH="241200" progId="Equation.3">
                  <p:embed/>
                </p:oleObj>
              </mc:Choice>
              <mc:Fallback>
                <p:oleObj name="Equation" r:id="rId9" imgW="9144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797980"/>
                        <a:ext cx="19304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26976"/>
              </p:ext>
            </p:extLst>
          </p:nvPr>
        </p:nvGraphicFramePr>
        <p:xfrm>
          <a:off x="2863850" y="4543425"/>
          <a:ext cx="26543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11" imgW="1257120" imgH="482400" progId="Equation.3">
                  <p:embed/>
                </p:oleObj>
              </mc:Choice>
              <mc:Fallback>
                <p:oleObj name="Equation" r:id="rId11" imgW="125712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4543425"/>
                        <a:ext cx="26543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057643"/>
              </p:ext>
            </p:extLst>
          </p:nvPr>
        </p:nvGraphicFramePr>
        <p:xfrm>
          <a:off x="2895600" y="5504384"/>
          <a:ext cx="26543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quation" r:id="rId13" imgW="1257120" imgH="482400" progId="Equation.3">
                  <p:embed/>
                </p:oleObj>
              </mc:Choice>
              <mc:Fallback>
                <p:oleObj name="Equation" r:id="rId13" imgW="12571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04384"/>
                        <a:ext cx="26543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83" name="Picture 23" descr="http://img.directindustry.com/images_di/photo-m2/agitator-impellers-helical-ribbon-axial-flow-14821-2529813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91" y="152400"/>
            <a:ext cx="2209800" cy="24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10400" y="2514600"/>
            <a:ext cx="2039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dirty="0">
                <a:latin typeface="Arial" pitchFamily="34" charset="0"/>
                <a:cs typeface="Arial" pitchFamily="34" charset="0"/>
                <a:sym typeface="Symbol"/>
              </a:rPr>
              <a:t>R</a:t>
            </a:r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ibbon impeller </a:t>
            </a:r>
            <a:endParaRPr lang="en-US" sz="2000" dirty="0"/>
          </a:p>
        </p:txBody>
      </p:sp>
      <p:pic>
        <p:nvPicPr>
          <p:cNvPr id="15391" name="Picture 31" descr="http://www.northlandengineering.net/Content/chemineer/images/imp_screwauger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92" y="3962400"/>
            <a:ext cx="2021422" cy="240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934200" y="6172200"/>
            <a:ext cx="1938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dirty="0">
                <a:latin typeface="Arial" pitchFamily="34" charset="0"/>
                <a:cs typeface="Arial" pitchFamily="34" charset="0"/>
                <a:sym typeface="Symbol"/>
              </a:rPr>
              <a:t>S</a:t>
            </a:r>
            <a:r>
              <a:rPr lang="vi-VN" sz="2000" dirty="0" smtClean="0">
                <a:latin typeface="Arial" pitchFamily="34" charset="0"/>
                <a:cs typeface="Arial" pitchFamily="34" charset="0"/>
                <a:sym typeface="Symbol"/>
              </a:rPr>
              <a:t>crew impeller </a:t>
            </a:r>
            <a:endParaRPr lang="en-US" sz="2000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fld id="{9C905762-C891-4585-A291-5CEA996061E6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18</a:t>
            </a:fld>
            <a:r>
              <a:rPr lang="en-US" sz="1600" dirty="0" smtClean="0">
                <a:latin typeface="Arial" pitchFamily="34" charset="0"/>
                <a:cs typeface="Arial" pitchFamily="34" charset="0"/>
              </a:rPr>
              <a:t>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7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 smtClean="0">
                <a:solidFill>
                  <a:srgbClr val="0000FF"/>
                </a:solidFill>
              </a:rPr>
              <a:t>Ví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dụ</a:t>
            </a:r>
            <a:r>
              <a:rPr lang="en-US" sz="3600" dirty="0" smtClean="0">
                <a:solidFill>
                  <a:srgbClr val="0000FF"/>
                </a:solidFill>
              </a:rPr>
              <a:t>: </a:t>
            </a:r>
            <a:r>
              <a:rPr lang="en-US" sz="3600" dirty="0" err="1" smtClean="0">
                <a:solidFill>
                  <a:srgbClr val="0000FF"/>
                </a:solidFill>
              </a:rPr>
              <a:t>Nước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thải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có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tỉ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trọng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là</a:t>
            </a:r>
            <a:r>
              <a:rPr lang="en-US" sz="3600" dirty="0" smtClean="0">
                <a:solidFill>
                  <a:srgbClr val="0000FF"/>
                </a:solidFill>
              </a:rPr>
              <a:t> 1,2 ở </a:t>
            </a:r>
            <a:r>
              <a:rPr lang="en-US" sz="3600" dirty="0" err="1" smtClean="0">
                <a:solidFill>
                  <a:srgbClr val="0000FF"/>
                </a:solidFill>
              </a:rPr>
              <a:t>nhiệt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độ</a:t>
            </a:r>
            <a:r>
              <a:rPr lang="en-US" sz="3600" dirty="0" smtClean="0">
                <a:solidFill>
                  <a:srgbClr val="0000FF"/>
                </a:solidFill>
              </a:rPr>
              <a:t> 30 </a:t>
            </a:r>
            <a:r>
              <a:rPr lang="en-US" sz="3600" baseline="30000" dirty="0" err="1" smtClean="0">
                <a:solidFill>
                  <a:srgbClr val="0000FF"/>
                </a:solidFill>
              </a:rPr>
              <a:t>o</a:t>
            </a:r>
            <a:r>
              <a:rPr lang="en-US" sz="3600" dirty="0" err="1" smtClean="0">
                <a:solidFill>
                  <a:srgbClr val="0000FF"/>
                </a:solidFill>
              </a:rPr>
              <a:t>C</a:t>
            </a:r>
            <a:r>
              <a:rPr lang="en-US" sz="3600" dirty="0" smtClean="0">
                <a:solidFill>
                  <a:srgbClr val="0000FF"/>
                </a:solidFill>
              </a:rPr>
              <a:t>, </a:t>
            </a:r>
            <a:r>
              <a:rPr lang="en-US" sz="3600" dirty="0" err="1" smtClean="0">
                <a:solidFill>
                  <a:srgbClr val="0000FF"/>
                </a:solidFill>
              </a:rPr>
              <a:t>độ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nhớt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giống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nước</a:t>
            </a:r>
            <a:r>
              <a:rPr lang="en-US" sz="3600" dirty="0" smtClean="0">
                <a:solidFill>
                  <a:srgbClr val="0000FF"/>
                </a:solidFill>
              </a:rPr>
              <a:t>. </a:t>
            </a:r>
            <a:r>
              <a:rPr lang="en-US" sz="3600" dirty="0" err="1" smtClean="0">
                <a:solidFill>
                  <a:srgbClr val="0000FF"/>
                </a:solidFill>
              </a:rPr>
              <a:t>Tính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công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suất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khuấy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của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bể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xử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lý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nước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thải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này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với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chiều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cao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bể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là</a:t>
            </a:r>
            <a:r>
              <a:rPr lang="en-US" sz="3600" dirty="0" smtClean="0">
                <a:solidFill>
                  <a:srgbClr val="0000FF"/>
                </a:solidFill>
              </a:rPr>
              <a:t> 4 m, </a:t>
            </a:r>
            <a:r>
              <a:rPr lang="en-US" sz="3600" dirty="0" err="1" smtClean="0">
                <a:solidFill>
                  <a:srgbClr val="0000FF"/>
                </a:solidFill>
              </a:rPr>
              <a:t>đường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kính</a:t>
            </a:r>
            <a:r>
              <a:rPr lang="en-US" sz="3600" dirty="0" smtClean="0">
                <a:solidFill>
                  <a:srgbClr val="0000FF"/>
                </a:solidFill>
              </a:rPr>
              <a:t> 3 m, </a:t>
            </a:r>
            <a:r>
              <a:rPr lang="en-US" sz="3600" dirty="0" err="1" smtClean="0">
                <a:solidFill>
                  <a:srgbClr val="0000FF"/>
                </a:solidFill>
              </a:rPr>
              <a:t>hệ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số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chứa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đầy</a:t>
            </a:r>
            <a:r>
              <a:rPr lang="en-US" sz="3600" dirty="0" smtClean="0">
                <a:solidFill>
                  <a:srgbClr val="0000FF"/>
                </a:solidFill>
              </a:rPr>
              <a:t> 0,8. </a:t>
            </a:r>
            <a:r>
              <a:rPr lang="en-US" sz="3600" dirty="0" err="1" smtClean="0">
                <a:solidFill>
                  <a:srgbClr val="0000FF"/>
                </a:solidFill>
              </a:rPr>
              <a:t>Sử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dụng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cánh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khuấy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loại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bản</a:t>
            </a:r>
            <a:r>
              <a:rPr lang="en-US" sz="3600" dirty="0" smtClean="0">
                <a:solidFill>
                  <a:srgbClr val="0000FF"/>
                </a:solidFill>
              </a:rPr>
              <a:t> 4 </a:t>
            </a:r>
            <a:r>
              <a:rPr lang="en-US" sz="3600" dirty="0" err="1" smtClean="0">
                <a:solidFill>
                  <a:srgbClr val="0000FF"/>
                </a:solidFill>
              </a:rPr>
              <a:t>cánh</a:t>
            </a:r>
            <a:r>
              <a:rPr lang="en-US" sz="3600" dirty="0" smtClean="0">
                <a:solidFill>
                  <a:srgbClr val="0000FF"/>
                </a:solidFill>
              </a:rPr>
              <a:t>, </a:t>
            </a:r>
            <a:r>
              <a:rPr lang="en-US" sz="3600" dirty="0" err="1" smtClean="0">
                <a:solidFill>
                  <a:srgbClr val="0000FF"/>
                </a:solidFill>
              </a:rPr>
              <a:t>đường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kính</a:t>
            </a:r>
            <a:r>
              <a:rPr lang="en-US" sz="3600" dirty="0" smtClean="0">
                <a:solidFill>
                  <a:srgbClr val="0000FF"/>
                </a:solidFill>
              </a:rPr>
              <a:t> 2 m, </a:t>
            </a:r>
            <a:r>
              <a:rPr lang="en-US" sz="3600" dirty="0" err="1" smtClean="0">
                <a:solidFill>
                  <a:srgbClr val="0000FF"/>
                </a:solidFill>
              </a:rPr>
              <a:t>số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</a:rPr>
              <a:t>vòng</a:t>
            </a:r>
            <a:r>
              <a:rPr lang="en-US" sz="3600" dirty="0" smtClean="0">
                <a:solidFill>
                  <a:srgbClr val="0000FF"/>
                </a:solidFill>
              </a:rPr>
              <a:t> quay </a:t>
            </a:r>
            <a:r>
              <a:rPr lang="en-US" sz="3600" dirty="0" err="1" smtClean="0">
                <a:solidFill>
                  <a:srgbClr val="0000FF"/>
                </a:solidFill>
              </a:rPr>
              <a:t>là</a:t>
            </a:r>
            <a:r>
              <a:rPr lang="en-US" sz="3600" dirty="0" smtClean="0">
                <a:solidFill>
                  <a:srgbClr val="0000FF"/>
                </a:solidFill>
              </a:rPr>
              <a:t> 100 </a:t>
            </a:r>
            <a:r>
              <a:rPr lang="en-US" sz="3600" dirty="0" err="1" smtClean="0">
                <a:solidFill>
                  <a:srgbClr val="0000FF"/>
                </a:solidFill>
              </a:rPr>
              <a:t>vòng</a:t>
            </a:r>
            <a:r>
              <a:rPr lang="en-US" sz="3600" dirty="0" smtClean="0">
                <a:solidFill>
                  <a:srgbClr val="0000FF"/>
                </a:solidFill>
              </a:rPr>
              <a:t>/</a:t>
            </a:r>
            <a:r>
              <a:rPr lang="en-US" sz="3600" dirty="0" err="1" smtClean="0">
                <a:solidFill>
                  <a:srgbClr val="0000FF"/>
                </a:solidFill>
              </a:rPr>
              <a:t>phút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</a:p>
          <a:p>
            <a:pPr algn="just"/>
            <a:r>
              <a:rPr lang="en-US" sz="3600" dirty="0" smtClean="0">
                <a:solidFill>
                  <a:srgbClr val="0000FF"/>
                </a:solidFill>
              </a:rPr>
              <a:t>ĐS: Re </a:t>
            </a:r>
            <a:r>
              <a:rPr lang="en-US" sz="3600" dirty="0" smtClean="0">
                <a:solidFill>
                  <a:srgbClr val="0000FF"/>
                </a:solidFill>
                <a:sym typeface="Symbol" panose="05050102010706020507" pitchFamily="18" charset="2"/>
              </a:rPr>
              <a:t></a:t>
            </a:r>
            <a:r>
              <a:rPr lang="en-US" sz="3600" dirty="0" smtClean="0">
                <a:solidFill>
                  <a:srgbClr val="0000FF"/>
                </a:solidFill>
              </a:rPr>
              <a:t> 10</a:t>
            </a:r>
            <a:r>
              <a:rPr lang="en-US" sz="3600" baseline="30000" dirty="0" smtClean="0">
                <a:solidFill>
                  <a:srgbClr val="0000FF"/>
                </a:solidFill>
              </a:rPr>
              <a:t>7</a:t>
            </a:r>
            <a:r>
              <a:rPr lang="en-US" sz="3600" dirty="0" smtClean="0">
                <a:solidFill>
                  <a:srgbClr val="0000FF"/>
                </a:solidFill>
              </a:rPr>
              <a:t>, N 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</a:t>
            </a:r>
            <a:r>
              <a:rPr lang="en-US" sz="3600" dirty="0" smtClean="0">
                <a:solidFill>
                  <a:srgbClr val="0000FF"/>
                </a:solidFill>
              </a:rPr>
              <a:t> 60 KW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1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11.1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Khái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niệm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28935"/>
            <a:ext cx="9143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(agitation):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chuyển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khối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chất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lỏng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bị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nhờ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algn="just"/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Mục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đích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cung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năng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dòng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chảy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bị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nhằm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đáp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ứng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mục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tiêu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nghệ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đồng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đều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vật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chất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nhiệt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trình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:</a:t>
            </a:r>
            <a:endParaRPr lang="en-US" sz="24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Thủy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nhũ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tương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huyền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phù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hòa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tan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đồng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;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Truyền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khối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kết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tinh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trích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ly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hấp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thụ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điện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phân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;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Truyền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nhiệt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cô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đun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nóng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nguội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;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Phản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ứng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sinh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algn="just"/>
            <a:r>
              <a:rPr lang="en-US" sz="2400" b="1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chất</a:t>
            </a:r>
            <a:r>
              <a:rPr lang="en-US" sz="24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lỏng</a:t>
            </a:r>
            <a:r>
              <a:rPr lang="en-US" sz="24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(agitating liquid)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pha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tục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lỏng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pha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phân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tán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lỏng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hoặc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rắn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hoặc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khí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algn="just"/>
            <a:r>
              <a:rPr lang="en-US" sz="24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Cách</a:t>
            </a:r>
            <a:r>
              <a:rPr lang="en-US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tiến</a:t>
            </a:r>
            <a:r>
              <a:rPr lang="en-US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hành</a:t>
            </a:r>
            <a:r>
              <a:rPr lang="en-US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bằng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khí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khí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nén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hoặc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bằng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tiết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lưu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hay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tuần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chất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lỏng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algn="just"/>
            <a:r>
              <a:rPr lang="en-US" sz="2400" b="1" dirty="0" err="1" smtClean="0">
                <a:solidFill>
                  <a:srgbClr val="FF3399"/>
                </a:solidFill>
                <a:latin typeface="Arial" pitchFamily="34" charset="0"/>
                <a:cs typeface="Arial" pitchFamily="34" charset="0"/>
                <a:sym typeface="Symbol"/>
              </a:rPr>
              <a:t>Thiết</a:t>
            </a:r>
            <a:r>
              <a:rPr lang="en-US" sz="2400" b="1" dirty="0" smtClean="0">
                <a:solidFill>
                  <a:srgbClr val="FF3399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3399"/>
                </a:solidFill>
                <a:latin typeface="Arial" pitchFamily="34" charset="0"/>
                <a:cs typeface="Arial" pitchFamily="34" charset="0"/>
                <a:sym typeface="Symbol"/>
              </a:rPr>
              <a:t>bị</a:t>
            </a:r>
            <a:r>
              <a:rPr lang="en-US" sz="2400" b="1" dirty="0" smtClean="0">
                <a:solidFill>
                  <a:srgbClr val="FF3399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3399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b="1" dirty="0" smtClean="0">
                <a:solidFill>
                  <a:srgbClr val="FF3399"/>
                </a:solidFill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hoạt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tục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hay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gián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đoạn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kín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hoặc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hở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trụ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đứng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hay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nằm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ngang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algn="just"/>
            <a:r>
              <a:rPr lang="en-US" sz="2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Điều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kiện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nhiệt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áp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suất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nồng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pha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phân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tán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vi-VN" sz="24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fld id="{9C905762-C891-4585-A291-5CEA996061E6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2</a:t>
            </a:fld>
            <a:r>
              <a:rPr lang="en-US" sz="1600" dirty="0" smtClean="0">
                <a:latin typeface="Arial" pitchFamily="34" charset="0"/>
                <a:cs typeface="Arial" pitchFamily="34" charset="0"/>
              </a:rPr>
              <a:t>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weiku.com/waterpicture/2011/10/27/3/Mechanical_Mixing_Ingredient_Tank_634556555919947697_2.jp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5735"/>
            <a:ext cx="3844119" cy="526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</a:t>
            </a:r>
            <a:r>
              <a:rPr lang="vi-VN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ác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6" descr="Coaxial Agit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15735"/>
            <a:ext cx="3429000" cy="517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52800" y="6291896"/>
            <a:ext cx="2978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Dual purpose coaxial agitator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19/20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age.tradett.com/images/products/FA2011618150349579uiris666/gate-type-agitator-anchor-agitatormix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4387"/>
            <a:ext cx="4695825" cy="555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www.accessscience.com/loadBinary.aspx?filename=428500FG00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800"/>
            <a:ext cx="258127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wiwa.de/uploads/pics/prod_zubehoer_ruehrwerk_1_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3971925" cy="499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</a:t>
            </a:r>
            <a:r>
              <a:rPr lang="vi-VN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ác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20/20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67200" y="1066800"/>
            <a:ext cx="48767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Thùng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hình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trụ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đáy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tròn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hoặc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nón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có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nắp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. Theo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đường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tâm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của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thùng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lắp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trục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với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.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Trục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xuyên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qua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nắp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được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bít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kín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bởi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hộp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đệm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.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Động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cơ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truyền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chuyển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động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trục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qua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hộp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giảm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tốc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để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tạo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tốc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độ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thích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hợp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.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Tháo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lắp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trục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thông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qua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khớp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nối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với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động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cơ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.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Nhập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liệu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qua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cửa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trên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nắp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tháo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liệu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ở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đáy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.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Trên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nắp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thân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có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khi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lắp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cửa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sửa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chữa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kính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quan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sát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11.2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://www.superscientific.com/images/207_M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128"/>
            <a:ext cx="4267200" cy="643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fld id="{9C905762-C891-4585-A291-5CEA996061E6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3</a:t>
            </a:fld>
            <a:r>
              <a:rPr lang="en-US" sz="1600" dirty="0" smtClean="0">
                <a:latin typeface="Arial" pitchFamily="34" charset="0"/>
                <a:cs typeface="Arial" pitchFamily="34" charset="0"/>
              </a:rPr>
              <a:t>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11.2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4636" y="577334"/>
            <a:ext cx="9178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Dạng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thiết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bị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thẳng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đứng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hoặc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nằm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ngang</a:t>
            </a:r>
            <a:endParaRPr lang="vi-VN" sz="2400" b="1" dirty="0">
              <a:solidFill>
                <a:srgbClr val="FF0066"/>
              </a:solidFill>
              <a:latin typeface="Arial" pitchFamily="34" charset="0"/>
              <a:cs typeface="Arial" pitchFamily="34" charset="0"/>
              <a:sym typeface="Symbol"/>
            </a:endParaRPr>
          </a:p>
        </p:txBody>
      </p:sp>
      <p:pic>
        <p:nvPicPr>
          <p:cNvPr id="11" name="Picture 2" descr="http://www2.emersonprocess.com/en-US/brands/rosemount/Level/Non-contacting-Radar/5600-Series/PublishingImages/5600_mock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164" y="1138398"/>
            <a:ext cx="3404444" cy="564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28600" y="6296025"/>
            <a:ext cx="6229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  <a:sym typeface="Symbol"/>
              </a:rPr>
              <a:t>Hình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  <a:sym typeface="Symbol"/>
              </a:rPr>
              <a:t>Thiết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  <a:sym typeface="Symbol"/>
              </a:rPr>
              <a:t>bị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  <a:sym typeface="Symbol"/>
              </a:rPr>
              <a:t>nằm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  <a:sym typeface="Symbol"/>
              </a:rPr>
              <a:t>ngang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  <a:sym typeface="Symbol"/>
              </a:rPr>
              <a:t>đứng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en-US" sz="2400" b="1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fld id="{9C905762-C891-4585-A291-5CEA996061E6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4</a:t>
            </a:fld>
            <a:r>
              <a:rPr lang="en-US" sz="1600" dirty="0" smtClean="0">
                <a:latin typeface="Arial" pitchFamily="34" charset="0"/>
                <a:cs typeface="Arial" pitchFamily="34" charset="0"/>
              </a:rPr>
              <a:t>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1714900"/>
            <a:ext cx="5449155" cy="406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11.2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4636" y="577334"/>
            <a:ext cx="9178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Cách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lắp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trục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thẳng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đứng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hoặc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nghiêng</a:t>
            </a:r>
            <a:endParaRPr lang="vi-VN" sz="2400" b="1" dirty="0">
              <a:solidFill>
                <a:srgbClr val="FF0066"/>
              </a:solidFill>
              <a:latin typeface="Arial" pitchFamily="34" charset="0"/>
              <a:cs typeface="Arial" pitchFamily="34" charset="0"/>
              <a:sym typeface="Symbo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165860"/>
            <a:ext cx="8128000" cy="4526280"/>
          </a:xfrm>
          <a:prstGeom prst="rect">
            <a:avLst/>
          </a:prstGeom>
        </p:spPr>
      </p:pic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fld id="{9C905762-C891-4585-A291-5CEA996061E6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5</a:t>
            </a:fld>
            <a:r>
              <a:rPr lang="en-US" sz="1600" dirty="0" smtClean="0">
                <a:latin typeface="Arial" pitchFamily="34" charset="0"/>
                <a:cs typeface="Arial" pitchFamily="34" charset="0"/>
              </a:rPr>
              <a:t>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3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11.2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4636" y="577334"/>
            <a:ext cx="9178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bộ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phận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phụ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: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ống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dẫn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khí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đo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nhiệt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đo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áp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suất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ống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ngưng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tụ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ống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lưu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giàn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ống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gia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nhiệt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,…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yêu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cầu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nghệ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vi-VN" sz="2400" dirty="0">
              <a:latin typeface="Arial" pitchFamily="34" charset="0"/>
              <a:cs typeface="Arial" pitchFamily="34" charset="0"/>
              <a:sym typeface="Symbo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6" r="15820" b="54719"/>
          <a:stretch/>
        </p:blipFill>
        <p:spPr>
          <a:xfrm>
            <a:off x="0" y="1765957"/>
            <a:ext cx="3865417" cy="3263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26" b="9212"/>
          <a:stretch/>
        </p:blipFill>
        <p:spPr>
          <a:xfrm>
            <a:off x="3733800" y="1787198"/>
            <a:ext cx="5419521" cy="30992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635" y="5029200"/>
            <a:ext cx="9187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Sơ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đồ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bố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trí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giàn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ống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gia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nhiệt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:</a:t>
            </a:r>
          </a:p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  <a:sym typeface="Symbol"/>
              </a:rPr>
              <a:t>(a)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  <a:sym typeface="Symbol"/>
              </a:rPr>
              <a:t>Bố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  <a:sym typeface="Symbol"/>
              </a:rPr>
              <a:t>trí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  <a:sym typeface="Symbol"/>
              </a:rPr>
              <a:t>vòng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  <a:sym typeface="Symbol"/>
              </a:rPr>
              <a:t>xoắn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  <a:sym typeface="Symbol"/>
              </a:rPr>
              <a:t>đối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  <a:sym typeface="Symbol"/>
              </a:rPr>
              <a:t>xứng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sym typeface="Symbol"/>
              </a:rPr>
              <a:t>; (b)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  <a:sym typeface="Symbol"/>
              </a:rPr>
              <a:t>Vòng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  <a:sym typeface="Symbol"/>
              </a:rPr>
              <a:t>xoắn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  <a:sym typeface="Symbol"/>
              </a:rPr>
              <a:t>đồng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  <a:sym typeface="Symbol"/>
              </a:rPr>
              <a:t>tâm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sym typeface="Symbol"/>
              </a:rPr>
              <a:t>; (c)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  <a:sym typeface="Symbol"/>
              </a:rPr>
              <a:t>Nhiều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  <a:sym typeface="Symbol"/>
              </a:rPr>
              <a:t>vòng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  <a:sym typeface="Symbol"/>
              </a:rPr>
              <a:t>xoắn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  <a:sym typeface="Symbol"/>
              </a:rPr>
              <a:t>đồng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  <a:sym typeface="Symbol"/>
              </a:rPr>
              <a:t>tâm</a:t>
            </a:r>
            <a:endParaRPr lang="en-US" sz="1600" b="1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fld id="{9C905762-C891-4585-A291-5CEA996061E6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6</a:t>
            </a:fld>
            <a:r>
              <a:rPr lang="en-US" sz="1600" dirty="0" smtClean="0">
                <a:latin typeface="Arial" pitchFamily="34" charset="0"/>
                <a:cs typeface="Arial" pitchFamily="34" charset="0"/>
              </a:rPr>
              <a:t>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11.2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4636" y="457200"/>
            <a:ext cx="91786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Truyền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động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cho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trục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: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ạo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cho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trục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quay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với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tốc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độ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mong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muốn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cấp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năng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lượng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để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thực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hiện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chức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năng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công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nghệ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algn="just"/>
            <a:r>
              <a:rPr lang="en-US" sz="2400" b="1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sz="24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kiểu</a:t>
            </a:r>
            <a:r>
              <a:rPr lang="en-US" sz="24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truyền</a:t>
            </a:r>
            <a:r>
              <a:rPr lang="en-US" sz="24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động</a:t>
            </a:r>
            <a:r>
              <a:rPr lang="en-US" sz="24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:</a:t>
            </a:r>
            <a:r>
              <a:rPr lang="en-US" sz="24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endParaRPr lang="en-US" sz="2400" b="1" dirty="0" smtClean="0">
              <a:solidFill>
                <a:srgbClr val="009900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Qua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hộp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giảm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tốc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đơn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cấp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cấp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thông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qua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khớp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nối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liên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hệ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với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trục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ổ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đỡ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để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định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tâm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cho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trục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;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đai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</p:txBody>
      </p:sp>
      <p:pic>
        <p:nvPicPr>
          <p:cNvPr id="4" name="Picture 2" descr="http://www.dst-magnetic-couplings.com/grafiken/ruehrwerk_ob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" y="2519303"/>
            <a:ext cx="5687351" cy="399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1273" y="6515100"/>
            <a:ext cx="3615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Hình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Cấu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tạo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bộ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động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en-US" sz="2000" dirty="0"/>
          </a:p>
        </p:txBody>
      </p:sp>
      <p:pic>
        <p:nvPicPr>
          <p:cNvPr id="3074" name="Picture 2" descr="http://www.kompass.in/omega-kemix/images/Magnetic-Seal---Detailed-Vi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97" y="2131808"/>
            <a:ext cx="3526403" cy="47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fld id="{9C905762-C891-4585-A291-5CEA996061E6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7</a:t>
            </a:fld>
            <a:r>
              <a:rPr lang="en-US" sz="1600" dirty="0" smtClean="0">
                <a:latin typeface="Arial" pitchFamily="34" charset="0"/>
                <a:cs typeface="Arial" pitchFamily="34" charset="0"/>
              </a:rPr>
              <a:t>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11.2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4636" y="457200"/>
            <a:ext cx="91786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Dạng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(t</a:t>
            </a:r>
            <a:r>
              <a:rPr lang="en-US" sz="20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ypes </a:t>
            </a:r>
            <a:r>
              <a:rPr lang="en-US" sz="20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20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Impeller/agitator)</a:t>
            </a:r>
            <a:r>
              <a:rPr lang="en-US" sz="20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:</a:t>
            </a:r>
            <a:r>
              <a:rPr lang="en-US" sz="20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phân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loại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theo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tôc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độ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quay: </a:t>
            </a:r>
          </a:p>
          <a:p>
            <a:pPr algn="just"/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Nhóm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tốc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độ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quay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nhanh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bản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2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mái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chèo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),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bản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6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lồng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bản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3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chân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vịt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chong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chóng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), turbine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kín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turbine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hở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vít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  <a:p>
            <a:pPr algn="just"/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Nhóm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tốc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Symbol"/>
              </a:rPr>
              <a:t>độ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Symbol"/>
              </a:rPr>
              <a:t> quay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chậm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mỏ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neo,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khung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vít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khuấy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băng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băng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cào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</a:p>
        </p:txBody>
      </p:sp>
      <p:pic>
        <p:nvPicPr>
          <p:cNvPr id="5124" name="Picture 4" descr="http://ars.els-cdn.com/content/image/1-s2.0-S1369703X00000814-gr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575465" y="2425284"/>
            <a:ext cx="3501736" cy="441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ars.els-cdn.com/content/image/1-s2.0-S1369703X00000814-gr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62000" y="2438400"/>
            <a:ext cx="3505200" cy="442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fld id="{9C905762-C891-4585-A291-5CEA996061E6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8</a:t>
            </a:fld>
            <a:r>
              <a:rPr lang="en-US" sz="1600" dirty="0" smtClean="0">
                <a:latin typeface="Arial" pitchFamily="34" charset="0"/>
                <a:cs typeface="Arial" pitchFamily="34" charset="0"/>
              </a:rPr>
              <a:t>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03.i.aliimg.com/img/pb/664/323/208/1225096248871_hz_myalibaba_web8_11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" y="918865"/>
            <a:ext cx="9130145" cy="50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11.2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3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khuấy</a:t>
            </a:r>
            <a:endParaRPr lang="en-US" sz="2000" b="1" dirty="0" smtClean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34636" y="457200"/>
            <a:ext cx="9178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Dạng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cánh</a:t>
            </a:r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khuấ</a:t>
            </a:r>
            <a:r>
              <a:rPr lang="vi-VN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y</a:t>
            </a:r>
          </a:p>
        </p:txBody>
      </p:sp>
      <p:sp>
        <p:nvSpPr>
          <p:cNvPr id="2" name="Rectangle 1"/>
          <p:cNvSpPr/>
          <p:nvPr/>
        </p:nvSpPr>
        <p:spPr>
          <a:xfrm>
            <a:off x="-34637" y="5996270"/>
            <a:ext cx="9178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  <a:sym typeface="Symbol"/>
              </a:rPr>
              <a:t>Cấu tạo: </a:t>
            </a:r>
            <a:r>
              <a:rPr lang="vi-VN" sz="2400" dirty="0" smtClean="0">
                <a:latin typeface="Arial" pitchFamily="34" charset="0"/>
                <a:cs typeface="Arial" pitchFamily="34" charset="0"/>
                <a:sym typeface="Symbol"/>
              </a:rPr>
              <a:t>2 bộ phận chính: moay-ơ ở giữa có lỗ và rãnh then để lắp vào trục, các cánh khuấy dính vào moay-ơ. </a:t>
            </a:r>
            <a:endParaRPr lang="en-US" sz="240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89620" y="6481373"/>
            <a:ext cx="2133600" cy="365125"/>
          </a:xfrm>
        </p:spPr>
        <p:txBody>
          <a:bodyPr/>
          <a:lstStyle/>
          <a:p>
            <a:fld id="{9C905762-C891-4585-A291-5CEA996061E6}" type="slidenum">
              <a:rPr lang="en-US" sz="1600" smtClean="0">
                <a:latin typeface="Arial" pitchFamily="34" charset="0"/>
                <a:cs typeface="Arial" pitchFamily="34" charset="0"/>
              </a:rPr>
              <a:pPr/>
              <a:t>9</a:t>
            </a:fld>
            <a:r>
              <a:rPr lang="en-US" sz="1600" dirty="0" smtClean="0">
                <a:latin typeface="Arial" pitchFamily="34" charset="0"/>
                <a:cs typeface="Arial" pitchFamily="34" charset="0"/>
              </a:rPr>
              <a:t>/20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40687</TotalTime>
  <Words>1541</Words>
  <Application>Microsoft Office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맑은 고딕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Bang Chu Cai Bang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© Mr ProGhost</dc:creator>
  <cp:lastModifiedBy>Satellite</cp:lastModifiedBy>
  <cp:revision>1704</cp:revision>
  <cp:lastPrinted>2014-05-18T22:46:14Z</cp:lastPrinted>
  <dcterms:created xsi:type="dcterms:W3CDTF">2012-04-20T13:18:20Z</dcterms:created>
  <dcterms:modified xsi:type="dcterms:W3CDTF">2015-08-11T03:53:41Z</dcterms:modified>
</cp:coreProperties>
</file>