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4" r:id="rId2"/>
    <p:sldId id="291" r:id="rId3"/>
    <p:sldId id="329" r:id="rId4"/>
    <p:sldId id="323" r:id="rId5"/>
    <p:sldId id="351" r:id="rId6"/>
    <p:sldId id="352" r:id="rId7"/>
    <p:sldId id="344" r:id="rId8"/>
    <p:sldId id="345" r:id="rId9"/>
    <p:sldId id="346" r:id="rId10"/>
    <p:sldId id="353" r:id="rId11"/>
    <p:sldId id="355" r:id="rId12"/>
    <p:sldId id="356" r:id="rId13"/>
    <p:sldId id="357" r:id="rId14"/>
    <p:sldId id="358" r:id="rId15"/>
    <p:sldId id="324" r:id="rId16"/>
    <p:sldId id="325" r:id="rId17"/>
    <p:sldId id="326" r:id="rId18"/>
    <p:sldId id="327" r:id="rId19"/>
    <p:sldId id="328" r:id="rId20"/>
    <p:sldId id="334" r:id="rId21"/>
    <p:sldId id="335" r:id="rId22"/>
    <p:sldId id="336" r:id="rId23"/>
    <p:sldId id="337" r:id="rId24"/>
    <p:sldId id="342" r:id="rId25"/>
    <p:sldId id="360" r:id="rId26"/>
    <p:sldId id="35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6600"/>
    <a:srgbClr val="FF0066"/>
    <a:srgbClr val="00CC00"/>
    <a:srgbClr val="FF3399"/>
    <a:srgbClr val="66FFFF"/>
    <a:srgbClr val="006666"/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AD881-6C3C-4299-A382-7CABFFCEF0AE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BE8A-EC39-427F-B41D-9DF74518A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BE8A-EC39-427F-B41D-9DF74518A5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BE8A-EC39-427F-B41D-9DF74518A5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6043-DE29-4506-BC15-6D81F2A19DB3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41A9-856D-4A4F-9514-F563272509B3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6491-5965-420F-A404-E5F8E97A010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B945-0F29-4B3C-B28C-F4D872C99DFA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587D-4D93-488A-B950-16158DED9C85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9B7D-04DF-42C6-8F43-B892FCC8AE93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046A-44D7-4277-892B-148DEDA97F2D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7D4-2EEC-4A5C-88BB-A4A50441E8D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6FD-71A5-467B-ADBC-5932ED5D79F7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EA84-A958-4BC6-B63B-79999266E2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90DD-6225-4C6B-BDA9-5E4B30A1D8D1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C8FB-6526-4AC1-944A-AFCFAB755D98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pn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676400"/>
            <a:ext cx="91440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Phần</a:t>
            </a:r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vi-VN" sz="6000" b="1" dirty="0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3</a:t>
            </a:r>
            <a:endParaRPr lang="en-US" sz="6000" b="1" dirty="0">
              <a:solidFill>
                <a:srgbClr val="C0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7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Cơ</a:t>
            </a:r>
            <a:r>
              <a:rPr lang="en-US" sz="7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7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Học</a:t>
            </a:r>
            <a:r>
              <a:rPr lang="en-US" sz="7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7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Vật</a:t>
            </a:r>
            <a:r>
              <a:rPr lang="en-US" sz="7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7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Liệu</a:t>
            </a:r>
            <a:r>
              <a:rPr lang="en-US" sz="7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7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Rời</a:t>
            </a:r>
            <a:endParaRPr kumimoji="0" 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9143999" cy="637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Vùng</a:t>
            </a:r>
            <a:r>
              <a:rPr lang="en-US" sz="2400" b="1" dirty="0" smtClean="0">
                <a:solidFill>
                  <a:srgbClr val="0000FF"/>
                </a:solidFill>
              </a:rPr>
              <a:t> 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Trạng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thái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tĩnh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v &lt;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vận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tốc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tới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hạn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tại</a:t>
            </a:r>
            <a:r>
              <a:rPr lang="en-US" sz="2400" dirty="0" smtClean="0">
                <a:solidFill>
                  <a:srgbClr val="0000FF"/>
                </a:solidFill>
              </a:rPr>
              <a:t> A), </a:t>
            </a:r>
            <a:r>
              <a:rPr lang="en-US" sz="2400" dirty="0">
                <a:solidFill>
                  <a:srgbClr val="0000FF"/>
                </a:solidFill>
              </a:rPr>
              <a:t>trở </a:t>
            </a:r>
            <a:r>
              <a:rPr lang="en-US" sz="2400" dirty="0" err="1" smtClean="0">
                <a:solidFill>
                  <a:srgbClr val="0000FF"/>
                </a:solidFill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tăng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theo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cực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đại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tại</a:t>
            </a:r>
            <a:r>
              <a:rPr lang="en-US" sz="2400" dirty="0" smtClean="0">
                <a:solidFill>
                  <a:srgbClr val="0000FF"/>
                </a:solidFill>
              </a:rPr>
              <a:t> A. </a:t>
            </a:r>
            <a:endParaRPr lang="en-US" sz="2800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Vùng</a:t>
            </a:r>
            <a:r>
              <a:rPr lang="en-US" sz="2400" b="1" dirty="0" smtClean="0">
                <a:solidFill>
                  <a:srgbClr val="0000FF"/>
                </a:solidFill>
              </a:rPr>
              <a:t> II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giả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lỏng</a:t>
            </a:r>
            <a:r>
              <a:rPr lang="en-US" sz="2400" dirty="0">
                <a:solidFill>
                  <a:srgbClr val="0000FF"/>
                </a:solidFill>
              </a:rPr>
              <a:t>: v =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, trở </a:t>
            </a:r>
            <a:r>
              <a:rPr lang="en-US" sz="2400" dirty="0" err="1" smtClean="0">
                <a:solidFill>
                  <a:srgbClr val="0000FF"/>
                </a:solidFill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cực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đại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các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từ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nằm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yên</a:t>
            </a:r>
            <a:r>
              <a:rPr lang="en-US" sz="2400" dirty="0" smtClean="0">
                <a:solidFill>
                  <a:srgbClr val="0000FF"/>
                </a:solidFill>
              </a:rPr>
              <a:t> trở </a:t>
            </a:r>
            <a:r>
              <a:rPr lang="en-US" sz="2400" dirty="0" err="1" smtClean="0">
                <a:solidFill>
                  <a:srgbClr val="0000FF"/>
                </a:solidFill>
              </a:rPr>
              <a:t>nên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linh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r>
              <a:rPr lang="en-US" sz="2400" dirty="0" err="1" smtClean="0">
                <a:solidFill>
                  <a:srgbClr val="0000FF"/>
                </a:solidFill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o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 </a:t>
            </a:r>
            <a:r>
              <a:rPr 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  <a:r>
              <a:rPr lang="en-US" sz="2400" dirty="0" err="1" smtClean="0">
                <a:solidFill>
                  <a:srgbClr val="0000FF"/>
                </a:solidFill>
              </a:rPr>
              <a:t>Khi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 &lt; v, </a:t>
            </a:r>
            <a:r>
              <a:rPr lang="en-US" sz="2400" dirty="0" err="1" smtClean="0">
                <a:solidFill>
                  <a:srgbClr val="0000FF"/>
                </a:solidFill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hạt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trở </a:t>
            </a:r>
            <a:r>
              <a:rPr lang="en-US" sz="2400" dirty="0" err="1" smtClean="0">
                <a:solidFill>
                  <a:srgbClr val="0000FF"/>
                </a:solidFill>
              </a:rPr>
              <a:t>nên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linh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hoạt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hiện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chảy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giống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lưu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nên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gọi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trạng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thái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giả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lỏng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</a:rPr>
              <a:t>lơ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lửng</a:t>
            </a:r>
            <a:r>
              <a:rPr lang="en-US" sz="2400" dirty="0" smtClean="0">
                <a:solidFill>
                  <a:srgbClr val="0000FF"/>
                </a:solidFill>
              </a:rPr>
              <a:t>. Trở </a:t>
            </a:r>
            <a:r>
              <a:rPr lang="en-US" sz="2400" dirty="0" err="1">
                <a:solidFill>
                  <a:srgbClr val="0000FF"/>
                </a:solidFill>
              </a:rPr>
              <a:t>lực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lớp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hạt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bằng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trọng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lượng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của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lớp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hạt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trong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môi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trường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gây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ra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trạng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thái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sôi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nên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có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tính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ổn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ts val="4000"/>
              </a:lnSpc>
            </a:pPr>
            <a:endParaRPr lang="en-US" sz="28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h,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: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sau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điểm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tới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sz="2400" b="1" dirty="0" err="1">
                <a:solidFill>
                  <a:srgbClr val="009900"/>
                </a:solidFill>
              </a:rPr>
              <a:t>Vùng</a:t>
            </a:r>
            <a:r>
              <a:rPr lang="en-US" sz="2400" b="1" dirty="0">
                <a:solidFill>
                  <a:srgbClr val="009900"/>
                </a:solidFill>
              </a:rPr>
              <a:t> II </a:t>
            </a:r>
            <a:r>
              <a:rPr lang="en-US" sz="2400" b="1" dirty="0" smtClean="0">
                <a:solidFill>
                  <a:srgbClr val="009900"/>
                </a:solidFill>
              </a:rPr>
              <a:t>= </a:t>
            </a:r>
            <a:r>
              <a:rPr lang="en-US" sz="2400" b="1" dirty="0" err="1" smtClean="0">
                <a:solidFill>
                  <a:srgbClr val="009900"/>
                </a:solidFill>
              </a:rPr>
              <a:t>tầng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sôi</a:t>
            </a:r>
            <a:r>
              <a:rPr lang="en-US" sz="2400" b="1" dirty="0" smtClean="0">
                <a:solidFill>
                  <a:srgbClr val="009900"/>
                </a:solidFill>
              </a:rPr>
              <a:t> + </a:t>
            </a:r>
            <a:r>
              <a:rPr lang="en-US" sz="2400" b="1" dirty="0" err="1">
                <a:solidFill>
                  <a:srgbClr val="009900"/>
                </a:solidFill>
              </a:rPr>
              <a:t>lơ</a:t>
            </a:r>
            <a:r>
              <a:rPr lang="en-US" sz="2400" b="1" dirty="0">
                <a:solidFill>
                  <a:srgbClr val="009900"/>
                </a:solidFill>
              </a:rPr>
              <a:t> </a:t>
            </a:r>
            <a:r>
              <a:rPr lang="en-US" sz="2400" b="1" dirty="0" err="1">
                <a:solidFill>
                  <a:srgbClr val="009900"/>
                </a:solidFill>
              </a:rPr>
              <a:t>lửng</a:t>
            </a:r>
            <a:r>
              <a:rPr lang="en-US" sz="2400" b="1" dirty="0">
                <a:solidFill>
                  <a:srgbClr val="009900"/>
                </a:solidFill>
              </a:rPr>
              <a:t> </a:t>
            </a:r>
            <a:r>
              <a:rPr lang="en-US" sz="2400" b="1" dirty="0" smtClean="0">
                <a:solidFill>
                  <a:srgbClr val="009900"/>
                </a:solidFill>
              </a:rPr>
              <a:t>+ </a:t>
            </a:r>
            <a:r>
              <a:rPr lang="en-US" sz="2400" b="1" dirty="0" err="1" smtClean="0">
                <a:solidFill>
                  <a:srgbClr val="009900"/>
                </a:solidFill>
              </a:rPr>
              <a:t>phụt</a:t>
            </a:r>
            <a:endParaRPr lang="en-US" sz="2400" b="1" dirty="0">
              <a:solidFill>
                <a:srgbClr val="009900"/>
              </a:solidFill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1101"/>
              </p:ext>
            </p:extLst>
          </p:nvPr>
        </p:nvGraphicFramePr>
        <p:xfrm>
          <a:off x="1066800" y="4876800"/>
          <a:ext cx="7289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3" imgW="3251160" imgH="419040" progId="Equation.3">
                  <p:embed/>
                </p:oleObj>
              </mc:Choice>
              <mc:Fallback>
                <p:oleObj name="Equation" r:id="rId3" imgW="3251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72898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12.4 </a:t>
            </a:r>
            <a:r>
              <a:rPr lang="en-US" sz="3600" b="1" dirty="0" err="1" smtClean="0">
                <a:solidFill>
                  <a:srgbClr val="FF3399"/>
                </a:solidFill>
              </a:rPr>
              <a:t>Đường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cong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giả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lỏng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của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lớp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01551"/>
              </p:ext>
            </p:extLst>
          </p:nvPr>
        </p:nvGraphicFramePr>
        <p:xfrm>
          <a:off x="2590800" y="1295400"/>
          <a:ext cx="31972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5" imgW="1206360" imgH="457200" progId="Equation.3">
                  <p:embed/>
                </p:oleObj>
              </mc:Choice>
              <mc:Fallback>
                <p:oleObj name="Equation" r:id="rId5" imgW="1206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295400"/>
                        <a:ext cx="3197225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9/37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12" y="533400"/>
            <a:ext cx="9136488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Vùng</a:t>
            </a:r>
            <a:r>
              <a:rPr lang="en-US" sz="2400" b="1" dirty="0" smtClean="0">
                <a:solidFill>
                  <a:srgbClr val="0000FF"/>
                </a:solidFill>
              </a:rPr>
              <a:t> III </a:t>
            </a:r>
            <a:r>
              <a:rPr lang="en-US" sz="2400" dirty="0" smtClean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lôi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</a:rPr>
              <a:t>: v =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err="1">
                <a:solidFill>
                  <a:srgbClr val="0000FF"/>
                </a:solidFill>
              </a:rPr>
              <a:t>vận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tốc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lôi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tại</a:t>
            </a:r>
            <a:r>
              <a:rPr lang="en-US" sz="2400" dirty="0" smtClean="0">
                <a:solidFill>
                  <a:srgbClr val="0000FF"/>
                </a:solidFill>
              </a:rPr>
              <a:t> B),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 = 1,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các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từ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lơ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lửng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bắt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đầu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chảy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.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Khi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 &gt;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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&gt; 1, </a:t>
            </a:r>
            <a:r>
              <a:rPr lang="en-US" sz="2400" dirty="0" smtClean="0">
                <a:solidFill>
                  <a:srgbClr val="0000FF"/>
                </a:solidFill>
              </a:rPr>
              <a:t>trở </a:t>
            </a:r>
            <a:r>
              <a:rPr lang="en-US" sz="2400" dirty="0" err="1">
                <a:solidFill>
                  <a:srgbClr val="0000FF"/>
                </a:solidFill>
              </a:rPr>
              <a:t>lực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của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lớp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hạt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lại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bắt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đầu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tăng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cùng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với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sự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tăng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của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vận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tốc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dòng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khí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theo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lôi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bằng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thủy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khí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</a:rPr>
              <a:t>).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13.4 </a:t>
            </a:r>
            <a:r>
              <a:rPr lang="en-US" sz="3600" b="1" dirty="0" err="1" smtClean="0">
                <a:solidFill>
                  <a:srgbClr val="FF3399"/>
                </a:solidFill>
              </a:rPr>
              <a:t>Đường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cong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giả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lỏng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của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lớp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0" y="3286780"/>
            <a:ext cx="8024510" cy="3156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5221" y="602998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v &lt; </a:t>
            </a:r>
            <a:r>
              <a:rPr lang="en-US" sz="2800" b="1" dirty="0" err="1" smtClean="0">
                <a:solidFill>
                  <a:srgbClr val="0000FF"/>
                </a:solidFill>
              </a:rPr>
              <a:t>v</a:t>
            </a:r>
            <a:r>
              <a:rPr lang="en-US" sz="2800" b="1" baseline="-25000" dirty="0" err="1">
                <a:solidFill>
                  <a:srgbClr val="0000FF"/>
                </a:solidFill>
              </a:rPr>
              <a:t>k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7315200" y="5953780"/>
            <a:ext cx="970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v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00FF"/>
                </a:solidFill>
              </a:rPr>
              <a:t>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495800" y="5979538"/>
            <a:ext cx="1000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v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00FF"/>
                </a:solidFill>
              </a:rPr>
              <a:t>k</a:t>
            </a:r>
            <a:endParaRPr lang="en-US" sz="2800" b="1" baseline="-25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10/37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2800" b="1" dirty="0" smtClean="0">
                <a:solidFill>
                  <a:srgbClr val="FF3399"/>
                </a:solidFill>
              </a:rPr>
              <a:t>12.5 </a:t>
            </a:r>
            <a:r>
              <a:rPr lang="en-US" sz="2800" b="1" dirty="0" err="1" smtClean="0">
                <a:solidFill>
                  <a:srgbClr val="FF3399"/>
                </a:solidFill>
              </a:rPr>
              <a:t>Đặc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điểm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và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ứng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dụng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của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trạng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thái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giả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lỏng</a:t>
            </a:r>
            <a:endParaRPr lang="en-US" sz="28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05294"/>
            <a:ext cx="9143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iếp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sấy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năng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truyền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nhiệt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nhiệt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nhiệt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Trở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đổi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chảy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riêng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giả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lỏng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chọn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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cần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thiết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Tồn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3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rắn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bọt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dụng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Xúc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hấp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phụ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sấy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truyền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đốt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riêng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nung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…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12222"/>
              </p:ext>
            </p:extLst>
          </p:nvPr>
        </p:nvGraphicFramePr>
        <p:xfrm>
          <a:off x="2743200" y="3886200"/>
          <a:ext cx="3274364" cy="66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" imgW="1155600" imgH="241200" progId="Equation.3">
                  <p:embed/>
                </p:oleObj>
              </mc:Choice>
              <mc:Fallback>
                <p:oleObj name="Equation" r:id="rId3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3274364" cy="6681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11/37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865" y="642857"/>
            <a:ext cx="914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sấy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" y="2438400"/>
            <a:ext cx="2947348" cy="3495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9" y="1984687"/>
            <a:ext cx="2594968" cy="442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43456"/>
            <a:ext cx="3159420" cy="496997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2800" b="1" dirty="0" smtClean="0">
                <a:solidFill>
                  <a:srgbClr val="FF3399"/>
                </a:solidFill>
              </a:rPr>
              <a:t>12.5 </a:t>
            </a:r>
            <a:r>
              <a:rPr lang="en-US" sz="2800" b="1" dirty="0" err="1" smtClean="0">
                <a:solidFill>
                  <a:srgbClr val="FF3399"/>
                </a:solidFill>
              </a:rPr>
              <a:t>Đặc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điểm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và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ứng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dụng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của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trạng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thái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giả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lỏng</a:t>
            </a:r>
            <a:endParaRPr lang="en-US" sz="2800" dirty="0" smtClean="0">
              <a:solidFill>
                <a:srgbClr val="FF3399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12/37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2" y="605294"/>
            <a:ext cx="913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6396335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Fluidized Bed Energy Systems</a:t>
            </a:r>
            <a:endParaRPr lang="en-US" sz="24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68891"/>
            <a:ext cx="5286375" cy="3827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39949" y="1524000"/>
            <a:ext cx="5065451" cy="2414671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13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2800" b="1" dirty="0" smtClean="0">
                <a:solidFill>
                  <a:srgbClr val="FF3399"/>
                </a:solidFill>
              </a:rPr>
              <a:t>12.5 </a:t>
            </a:r>
            <a:r>
              <a:rPr lang="en-US" sz="2800" b="1" dirty="0" err="1" smtClean="0">
                <a:solidFill>
                  <a:srgbClr val="FF3399"/>
                </a:solidFill>
              </a:rPr>
              <a:t>Đặc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điểm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và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ứng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dụng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của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trạng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thái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giả</a:t>
            </a:r>
            <a:r>
              <a:rPr lang="en-US" sz="2800" b="1" dirty="0" smtClean="0">
                <a:solidFill>
                  <a:srgbClr val="FF3399"/>
                </a:solidFill>
              </a:rPr>
              <a:t> </a:t>
            </a:r>
            <a:r>
              <a:rPr lang="en-US" sz="2800" b="1" dirty="0" err="1" smtClean="0">
                <a:solidFill>
                  <a:srgbClr val="FF3399"/>
                </a:solidFill>
              </a:rPr>
              <a:t>lỏng</a:t>
            </a:r>
            <a:endParaRPr lang="en-US" sz="2800" dirty="0" smtClean="0">
              <a:solidFill>
                <a:srgbClr val="FF3399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13/37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12.5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629785" cy="42731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755" y="5257800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Xét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hạt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(d, m,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sz="2800" baseline="-25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chịu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tác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động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dòng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(v,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sz="2800" baseline="-25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dưới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thẳng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đứng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14/37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12" y="1510670"/>
            <a:ext cx="84296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Trọng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lực</a:t>
            </a:r>
            <a:r>
              <a:rPr lang="en-US" sz="2800" dirty="0" smtClean="0">
                <a:solidFill>
                  <a:srgbClr val="0000FF"/>
                </a:solidFill>
              </a:rPr>
              <a:t>:  		   G </a:t>
            </a:r>
            <a:r>
              <a:rPr lang="en-US" sz="2800" dirty="0">
                <a:solidFill>
                  <a:srgbClr val="0000FF"/>
                </a:solidFill>
              </a:rPr>
              <a:t>= mg = </a:t>
            </a:r>
            <a:r>
              <a:rPr lang="en-US" sz="2800" dirty="0" err="1" smtClean="0">
                <a:solidFill>
                  <a:srgbClr val="0000FF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p</a:t>
            </a:r>
            <a:r>
              <a:rPr lang="en-US" sz="28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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p</a:t>
            </a:r>
            <a:r>
              <a:rPr lang="en-US" sz="2800" dirty="0" err="1" smtClean="0">
                <a:solidFill>
                  <a:srgbClr val="0000FF"/>
                </a:solidFill>
              </a:rPr>
              <a:t>g</a:t>
            </a: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Lực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đẩy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Archimede</a:t>
            </a:r>
            <a:r>
              <a:rPr lang="en-US" sz="2800" dirty="0" smtClean="0">
                <a:solidFill>
                  <a:srgbClr val="0000FF"/>
                </a:solidFill>
              </a:rPr>
              <a:t>:   </a:t>
            </a:r>
            <a:r>
              <a:rPr lang="en-US" sz="2800" dirty="0" err="1" smtClean="0">
                <a:solidFill>
                  <a:srgbClr val="0000FF"/>
                </a:solidFill>
              </a:rPr>
              <a:t>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p</a:t>
            </a:r>
            <a:r>
              <a:rPr lang="en-US" sz="28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</a:t>
            </a:r>
            <a:r>
              <a:rPr lang="en-US" sz="2800" dirty="0" err="1" smtClean="0">
                <a:solidFill>
                  <a:srgbClr val="0000FF"/>
                </a:solidFill>
              </a:rPr>
              <a:t>g</a:t>
            </a: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Lực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cản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môi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trường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512" y="485242"/>
            <a:ext cx="9136487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2800" b="1" dirty="0" err="1" smtClean="0">
                <a:solidFill>
                  <a:srgbClr val="FF6600"/>
                </a:solidFill>
              </a:rPr>
              <a:t>Tốc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độ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cân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bằng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của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hạt</a:t>
            </a:r>
            <a:endParaRPr lang="en-US" sz="2800" dirty="0" smtClean="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67849"/>
            <a:ext cx="4281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Các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lực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hạt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47651"/>
              </p:ext>
            </p:extLst>
          </p:nvPr>
        </p:nvGraphicFramePr>
        <p:xfrm>
          <a:off x="4176713" y="2224088"/>
          <a:ext cx="17811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224088"/>
                        <a:ext cx="1781175" cy="900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1389" r="9589" b="9713"/>
          <a:stretch/>
        </p:blipFill>
        <p:spPr bwMode="auto">
          <a:xfrm>
            <a:off x="6631413" y="950375"/>
            <a:ext cx="2428875" cy="499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2984718"/>
            <a:ext cx="65477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dòng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chất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lơ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lửng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hạt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là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800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i="1" baseline="-25000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i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i="1" baseline="-25000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22132"/>
              </p:ext>
            </p:extLst>
          </p:nvPr>
        </p:nvGraphicFramePr>
        <p:xfrm>
          <a:off x="3008313" y="4708525"/>
          <a:ext cx="37734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Equation" r:id="rId6" imgW="1587240" imgH="495000" progId="Equation.3">
                  <p:embed/>
                </p:oleObj>
              </mc:Choice>
              <mc:Fallback>
                <p:oleObj name="Equation" r:id="rId6" imgW="15872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708525"/>
                        <a:ext cx="3773487" cy="1174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72172"/>
              </p:ext>
            </p:extLst>
          </p:nvPr>
        </p:nvGraphicFramePr>
        <p:xfrm>
          <a:off x="588758" y="5051206"/>
          <a:ext cx="2393951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Equation" r:id="rId8" imgW="876240" imgH="177480" progId="Equation.3">
                  <p:embed/>
                </p:oleObj>
              </mc:Choice>
              <mc:Fallback>
                <p:oleObj name="Equation" r:id="rId8" imgW="8762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8758" y="5051206"/>
                        <a:ext cx="2393951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6006" y="5953333"/>
            <a:ext cx="913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trở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15/37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93924"/>
            <a:ext cx="9115023" cy="45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buClr>
                <a:srgbClr val="009900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Xác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định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hê</a:t>
            </a:r>
            <a:r>
              <a:rPr lang="en-US" sz="2800" b="1" dirty="0" smtClean="0">
                <a:solidFill>
                  <a:srgbClr val="009900"/>
                </a:solidFill>
              </a:rPr>
              <a:t>̣ </a:t>
            </a:r>
            <a:r>
              <a:rPr lang="en-US" sz="2800" b="1" dirty="0" err="1">
                <a:solidFill>
                  <a:srgbClr val="009900"/>
                </a:solidFill>
              </a:rPr>
              <a:t>sô</a:t>
            </a:r>
            <a:r>
              <a:rPr lang="en-US" sz="2800" b="1" dirty="0">
                <a:solidFill>
                  <a:srgbClr val="009900"/>
                </a:solidFill>
              </a:rPr>
              <a:t>́ </a:t>
            </a:r>
            <a:r>
              <a:rPr lang="en-US" sz="2800" b="1" dirty="0" smtClean="0">
                <a:solidFill>
                  <a:srgbClr val="009900"/>
                </a:solidFill>
              </a:rPr>
              <a:t>trở </a:t>
            </a:r>
            <a:r>
              <a:rPr lang="en-US" sz="2800" b="1" dirty="0" err="1" smtClean="0">
                <a:solidFill>
                  <a:srgbClr val="009900"/>
                </a:solidFill>
              </a:rPr>
              <a:t>lực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của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môi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trường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</a:rPr>
              <a:t>C</a:t>
            </a:r>
            <a:r>
              <a:rPr lang="en-US" sz="2800" b="1" baseline="-25000" dirty="0" err="1" smtClean="0">
                <a:solidFill>
                  <a:srgbClr val="009900"/>
                </a:solidFill>
              </a:rPr>
              <a:t>f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</a:p>
          <a:p>
            <a:pPr eaLnBrk="1" hangingPunct="1">
              <a:lnSpc>
                <a:spcPts val="44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ts val="44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Vùng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chảy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tầng</a:t>
            </a:r>
            <a:r>
              <a:rPr lang="en-US" sz="2800" dirty="0" smtClean="0">
                <a:solidFill>
                  <a:srgbClr val="0000FF"/>
                </a:solidFill>
              </a:rPr>
              <a:t> (Stocks):  Re &lt; 0,2 </a:t>
            </a:r>
            <a:r>
              <a:rPr lang="en-US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ts val="8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Vùng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quá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độ</a:t>
            </a:r>
            <a:r>
              <a:rPr lang="en-US" sz="2800" dirty="0" smtClean="0">
                <a:solidFill>
                  <a:srgbClr val="0000FF"/>
                </a:solidFill>
              </a:rPr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Alen</a:t>
            </a:r>
            <a:r>
              <a:rPr lang="en-US" sz="2800" dirty="0" smtClean="0">
                <a:solidFill>
                  <a:srgbClr val="0000FF"/>
                </a:solidFill>
              </a:rPr>
              <a:t>):  0,2 &lt; Re &lt; 50 </a:t>
            </a:r>
            <a:r>
              <a:rPr lang="en-US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Vùng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chảy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rối</a:t>
            </a:r>
            <a:r>
              <a:rPr lang="en-US" sz="2800" dirty="0" smtClean="0">
                <a:solidFill>
                  <a:srgbClr val="0000FF"/>
                </a:solidFill>
              </a:rPr>
              <a:t> (Newton </a:t>
            </a:r>
            <a:r>
              <a:rPr lang="en-US" sz="2800" dirty="0">
                <a:solidFill>
                  <a:srgbClr val="0000FF"/>
                </a:solidFill>
              </a:rPr>
              <a:t>– </a:t>
            </a:r>
            <a:r>
              <a:rPr lang="en-US" sz="2800" dirty="0" err="1" smtClean="0">
                <a:solidFill>
                  <a:srgbClr val="0000FF"/>
                </a:solidFill>
              </a:rPr>
              <a:t>Rittinger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 		           500 &lt; Re &lt; 150000 </a:t>
            </a:r>
            <a:r>
              <a:rPr lang="en-US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 0,44</a:t>
            </a:r>
          </a:p>
          <a:p>
            <a:pPr eaLnBrk="1" hangingPunct="1">
              <a:lnSpc>
                <a:spcPts val="4000"/>
              </a:lnSpc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17340"/>
              </p:ext>
            </p:extLst>
          </p:nvPr>
        </p:nvGraphicFramePr>
        <p:xfrm>
          <a:off x="6553200" y="1905000"/>
          <a:ext cx="1295400" cy="9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905000"/>
                        <a:ext cx="1295400" cy="908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7425"/>
              </p:ext>
            </p:extLst>
          </p:nvPr>
        </p:nvGraphicFramePr>
        <p:xfrm>
          <a:off x="6553200" y="2819400"/>
          <a:ext cx="1580906" cy="8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Equation" r:id="rId5" imgW="698400" imgH="393480" progId="Equation.3">
                  <p:embed/>
                </p:oleObj>
              </mc:Choice>
              <mc:Fallback>
                <p:oleObj name="Equation" r:id="rId5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0"/>
                        <a:ext cx="1580906" cy="8843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16/37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90" y="1143000"/>
            <a:ext cx="898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sz="24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/</a:t>
            </a:r>
            <a:r>
              <a:rPr lang="en-US" sz="24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2400" baseline="30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58" y="619125"/>
            <a:ext cx="913434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9900"/>
                </a:solidFill>
              </a:rPr>
              <a:t> </a:t>
            </a:r>
            <a:r>
              <a:rPr lang="en-US" sz="2800" b="1" dirty="0" err="1">
                <a:solidFill>
                  <a:srgbClr val="009900"/>
                </a:solidFill>
              </a:rPr>
              <a:t>Chuẩn</a:t>
            </a:r>
            <a:r>
              <a:rPr lang="en-US" sz="2800" b="1" dirty="0">
                <a:solidFill>
                  <a:srgbClr val="009900"/>
                </a:solidFill>
              </a:rPr>
              <a:t> </a:t>
            </a:r>
            <a:r>
              <a:rPr lang="en-US" sz="2800" b="1" dirty="0" err="1">
                <a:solidFill>
                  <a:srgbClr val="009900"/>
                </a:solidFill>
              </a:rPr>
              <a:t>sô</a:t>
            </a:r>
            <a:r>
              <a:rPr lang="en-US" sz="2800" b="1" dirty="0">
                <a:solidFill>
                  <a:srgbClr val="009900"/>
                </a:solidFill>
              </a:rPr>
              <a:t>́ </a:t>
            </a:r>
            <a:r>
              <a:rPr lang="en-US" sz="2800" b="1" dirty="0" smtClean="0">
                <a:solidFill>
                  <a:srgbClr val="009900"/>
                </a:solidFill>
              </a:rPr>
              <a:t>Archimedes (</a:t>
            </a:r>
            <a:r>
              <a:rPr lang="en-US" sz="2800" b="1" dirty="0" err="1" smtClean="0">
                <a:solidFill>
                  <a:srgbClr val="009900"/>
                </a:solidFill>
              </a:rPr>
              <a:t>Ar</a:t>
            </a:r>
            <a:r>
              <a:rPr lang="en-US" sz="2800" b="1" dirty="0" smtClean="0">
                <a:solidFill>
                  <a:srgbClr val="009900"/>
                </a:solidFill>
              </a:rPr>
              <a:t>)</a:t>
            </a:r>
            <a:endParaRPr 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775497"/>
              </p:ext>
            </p:extLst>
          </p:nvPr>
        </p:nvGraphicFramePr>
        <p:xfrm>
          <a:off x="2676525" y="3105150"/>
          <a:ext cx="28003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105150"/>
                        <a:ext cx="2800350" cy="1020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88820"/>
              </p:ext>
            </p:extLst>
          </p:nvPr>
        </p:nvGraphicFramePr>
        <p:xfrm>
          <a:off x="458788" y="1863725"/>
          <a:ext cx="403383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" name="Equation" r:id="rId5" imgW="1701720" imgH="507960" progId="Equation.3">
                  <p:embed/>
                </p:oleObj>
              </mc:Choice>
              <mc:Fallback>
                <p:oleObj name="Equation" r:id="rId5" imgW="1701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863725"/>
                        <a:ext cx="4033837" cy="1200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51201"/>
              </p:ext>
            </p:extLst>
          </p:nvPr>
        </p:nvGraphicFramePr>
        <p:xfrm>
          <a:off x="4415732" y="2057400"/>
          <a:ext cx="3425793" cy="93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Equation" r:id="rId7" imgW="1447560" imgH="393480" progId="Equation.3">
                  <p:embed/>
                </p:oleObj>
              </mc:Choice>
              <mc:Fallback>
                <p:oleObj name="Equation" r:id="rId7" imgW="1447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732" y="2057400"/>
                        <a:ext cx="3425793" cy="93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6964" y="3352800"/>
            <a:ext cx="66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Với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16" y="4238852"/>
            <a:ext cx="6843309" cy="2157655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81600" y="4632325"/>
            <a:ext cx="228600" cy="24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6143446"/>
            <a:ext cx="152400" cy="24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5486400"/>
            <a:ext cx="152400" cy="24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17/37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658" y="619125"/>
            <a:ext cx="913434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9900"/>
                </a:solidFill>
              </a:rPr>
              <a:t> </a:t>
            </a:r>
            <a:r>
              <a:rPr lang="en-US" sz="2800" b="1" dirty="0" err="1">
                <a:solidFill>
                  <a:srgbClr val="009900"/>
                </a:solidFill>
              </a:rPr>
              <a:t>Chuẩn</a:t>
            </a:r>
            <a:r>
              <a:rPr lang="en-US" sz="2800" b="1" dirty="0">
                <a:solidFill>
                  <a:srgbClr val="009900"/>
                </a:solidFill>
              </a:rPr>
              <a:t> </a:t>
            </a:r>
            <a:r>
              <a:rPr lang="en-US" sz="2800" b="1" dirty="0" err="1">
                <a:solidFill>
                  <a:srgbClr val="009900"/>
                </a:solidFill>
              </a:rPr>
              <a:t>sô</a:t>
            </a:r>
            <a:r>
              <a:rPr lang="en-US" sz="2800" b="1" dirty="0">
                <a:solidFill>
                  <a:srgbClr val="009900"/>
                </a:solidFill>
              </a:rPr>
              <a:t>́ </a:t>
            </a:r>
            <a:r>
              <a:rPr lang="en-US" sz="2800" b="1" dirty="0" err="1" smtClean="0">
                <a:solidFill>
                  <a:srgbClr val="009900"/>
                </a:solidFill>
              </a:rPr>
              <a:t>Lyasenko</a:t>
            </a:r>
            <a:r>
              <a:rPr lang="en-US" sz="2800" b="1" dirty="0" smtClean="0">
                <a:solidFill>
                  <a:srgbClr val="009900"/>
                </a:solidFill>
              </a:rPr>
              <a:t> (Ly)</a:t>
            </a:r>
            <a:endParaRPr 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46592"/>
              </p:ext>
            </p:extLst>
          </p:nvPr>
        </p:nvGraphicFramePr>
        <p:xfrm>
          <a:off x="3254375" y="1371600"/>
          <a:ext cx="277812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3" imgW="1066680" imgH="888840" progId="Equation.3">
                  <p:embed/>
                </p:oleObj>
              </mc:Choice>
              <mc:Fallback>
                <p:oleObj name="Equation" r:id="rId3" imgW="1066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1371600"/>
                        <a:ext cx="2778125" cy="231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62113" y="4224338"/>
            <a:ext cx="2220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v = </a:t>
            </a:r>
            <a:r>
              <a:rPr 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76072"/>
              </p:ext>
            </p:extLst>
          </p:nvPr>
        </p:nvGraphicFramePr>
        <p:xfrm>
          <a:off x="3956050" y="3924300"/>
          <a:ext cx="2632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924300"/>
                        <a:ext cx="2632075" cy="118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18/37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814940"/>
            <a:ext cx="91440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 smtClean="0">
                <a:solidFill>
                  <a:srgbClr val="00CC00"/>
                </a:solidFill>
                <a:latin typeface="Arial" pitchFamily="34" charset="0"/>
                <a:ea typeface="+mj-ea"/>
                <a:cs typeface="Arial" pitchFamily="34" charset="0"/>
              </a:rPr>
              <a:t>Chương</a:t>
            </a:r>
            <a:r>
              <a:rPr lang="en-US" sz="5400" b="1" dirty="0" smtClean="0">
                <a:solidFill>
                  <a:srgbClr val="00CC00"/>
                </a:solidFill>
                <a:latin typeface="Arial" pitchFamily="34" charset="0"/>
                <a:ea typeface="+mj-ea"/>
                <a:cs typeface="Arial" pitchFamily="34" charset="0"/>
              </a:rPr>
              <a:t> 12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Chế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Độ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Thủy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Động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Lực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Học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Của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Lớp</a:t>
            </a:r>
            <a:r>
              <a:rPr lang="en-US" sz="5200" b="1" dirty="0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200" b="1" dirty="0" err="1" smtClean="0">
                <a:solidFill>
                  <a:srgbClr val="0000CC"/>
                </a:solidFill>
                <a:latin typeface="Arial" pitchFamily="34" charset="0"/>
                <a:ea typeface="+mj-ea"/>
                <a:cs typeface="Arial" pitchFamily="34" charset="0"/>
              </a:rPr>
              <a:t>Hạt</a:t>
            </a:r>
            <a:endParaRPr kumimoji="0" lang="en-US" sz="52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50366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bày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đường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lỏng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hạt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Chế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thủy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vật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altLang="ko-KR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ở 03 </a:t>
            </a:r>
            <a:r>
              <a:rPr lang="en-US" altLang="ko-KR" sz="2400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altLang="ko-KR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tĩnh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sôi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lôi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cuốn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sôi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sôi</a:t>
            </a:r>
            <a:r>
              <a:rPr lang="en-US" altLang="ko-KR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459402"/>
            <a:ext cx="91440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Hoàng Minh Nam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Nguyễn Hữu Hiếu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57200"/>
            <a:ext cx="914399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Xác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định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vận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tốc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cân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bằng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theo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phương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pháp</a:t>
            </a:r>
            <a:r>
              <a:rPr lang="en-US" sz="2800" b="1" dirty="0" smtClean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ea typeface="Calibri" panose="020F0502020204030204" pitchFamily="34" charset="0"/>
              </a:rPr>
              <a:t>lặp</a:t>
            </a:r>
            <a:endParaRPr lang="en-US" sz="2800" b="1" dirty="0">
              <a:solidFill>
                <a:srgbClr val="009900"/>
              </a:solidFill>
              <a:ea typeface="Calibri" panose="020F0502020204030204" pitchFamily="34" charset="0"/>
            </a:endParaRPr>
          </a:p>
          <a:p>
            <a:pPr>
              <a:lnSpc>
                <a:spcPts val="4000"/>
              </a:lnSpc>
              <a:buClr>
                <a:srgbClr val="0000FF"/>
              </a:buClr>
              <a:buFontTx/>
              <a:buChar char="•"/>
            </a:pPr>
            <a:r>
              <a:rPr lang="en-US" sz="2800" dirty="0">
                <a:solidFill>
                  <a:srgbClr val="800000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Chọn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trước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gia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́ trị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v’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</a:rPr>
              <a:t>cb</a:t>
            </a:r>
            <a:endParaRPr lang="en-US" sz="2400" dirty="0">
              <a:solidFill>
                <a:srgbClr val="0000FF"/>
              </a:solidFill>
              <a:ea typeface="Calibri" panose="020F0502020204030204" pitchFamily="34" charset="0"/>
            </a:endParaRPr>
          </a:p>
          <a:p>
            <a:pPr>
              <a:lnSpc>
                <a:spcPts val="4000"/>
              </a:lnSpc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ea typeface="Calibri" panose="020F0502020204030204" pitchFamily="34" charset="0"/>
              </a:rPr>
              <a:t>Tính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</a:rPr>
              <a:t> Re 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rgbClr val="0000FF"/>
                </a:solidFill>
                <a:ea typeface="Calibri" panose="020F0502020204030204" pitchFamily="34" charset="0"/>
              </a:rPr>
              <a:t>C</a:t>
            </a:r>
            <a:r>
              <a:rPr lang="en-US" sz="2400" baseline="-30000" dirty="0" err="1" smtClean="0">
                <a:solidFill>
                  <a:srgbClr val="0000FF"/>
                </a:solidFill>
                <a:ea typeface="Calibri" panose="020F0502020204030204" pitchFamily="34" charset="0"/>
              </a:rPr>
              <a:t>f</a:t>
            </a:r>
            <a:r>
              <a:rPr lang="en-US" sz="2400" baseline="-30000" dirty="0" smtClean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endParaRPr lang="en-US" sz="2400" dirty="0">
              <a:solidFill>
                <a:srgbClr val="0000FF"/>
              </a:solidFill>
              <a:ea typeface="Calibri" panose="020F0502020204030204" pitchFamily="34" charset="0"/>
            </a:endParaRPr>
          </a:p>
          <a:p>
            <a:pPr>
              <a:lnSpc>
                <a:spcPts val="4000"/>
              </a:lnSpc>
              <a:buFontTx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ea typeface="Calibri" panose="020F050202020403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v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</a:rPr>
              <a:t>cb</a:t>
            </a:r>
            <a:endParaRPr lang="en-US" sz="2400" dirty="0">
              <a:solidFill>
                <a:srgbClr val="0000FF"/>
              </a:solidFill>
              <a:ea typeface="Calibri" panose="020F0502020204030204" pitchFamily="34" charset="0"/>
            </a:endParaRPr>
          </a:p>
          <a:p>
            <a:pPr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Nếu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v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</a:rPr>
              <a:t>cb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v</a:t>
            </a:r>
            <a:r>
              <a:rPr lang="en-US" sz="2400" baseline="30000" dirty="0" err="1">
                <a:solidFill>
                  <a:srgbClr val="0000FF"/>
                </a:solidFill>
                <a:ea typeface="Calibri" panose="020F0502020204030204" pitchFamily="34" charset="0"/>
              </a:rPr>
              <a:t>’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</a:rPr>
              <a:t>cb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chính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là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kết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quả,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nếu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v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</a:rPr>
              <a:t>cb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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300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cb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thi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̀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chọn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/>
            </a:r>
            <a:b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</a:b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lại</a:t>
            </a:r>
            <a:r>
              <a:rPr lang="en-US" sz="2400" dirty="0" smtClean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300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US" sz="2400" baseline="-300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cb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va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̀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tính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lặp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tư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̀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đầu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FF6600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Nhược</a:t>
            </a:r>
            <a:r>
              <a:rPr lang="en-US" sz="2800" b="1" dirty="0">
                <a:solidFill>
                  <a:srgbClr val="FF6600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điểm</a:t>
            </a:r>
            <a:r>
              <a:rPr lang="en-US" sz="2800" b="1" dirty="0">
                <a:solidFill>
                  <a:srgbClr val="FF6600"/>
                </a:solidFill>
                <a:ea typeface="Calibri" panose="020F0502020204030204" pitchFamily="34" charset="0"/>
                <a:sym typeface="Symbol" panose="05050102010706020507" pitchFamily="18" charset="2"/>
              </a:rPr>
              <a:t>:</a:t>
            </a:r>
          </a:p>
          <a:p>
            <a:pPr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pháp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này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nhược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mất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nhiều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</a:rPr>
              <a:t>thời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</a:rPr>
              <a:t>gian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</a:rPr>
              <a:t>tính</a:t>
            </a:r>
            <a:endParaRPr lang="en-US" sz="2800" dirty="0">
              <a:solidFill>
                <a:srgbClr val="0000FF"/>
              </a:solidFill>
              <a:ea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ts val="4000"/>
              </a:lnSpc>
            </a:pPr>
            <a:endParaRPr lang="en-US" sz="2800" dirty="0">
              <a:solidFill>
                <a:srgbClr val="800000"/>
              </a:solidFill>
              <a:ea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95800"/>
            <a:ext cx="9144000" cy="52322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Xác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định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vận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tốc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cân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bằng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ea typeface="Calibri" panose="020F0502020204030204" pitchFamily="34" charset="0"/>
              </a:rPr>
              <a:t>theo</a:t>
            </a:r>
            <a:r>
              <a:rPr lang="en-US" sz="28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pháp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chuẩn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64900"/>
              </p:ext>
            </p:extLst>
          </p:nvPr>
        </p:nvGraphicFramePr>
        <p:xfrm>
          <a:off x="3646868" y="4876800"/>
          <a:ext cx="3080544" cy="91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3" imgW="1397000" imgH="482600" progId="Equation.3">
                  <p:embed/>
                </p:oleObj>
              </mc:Choice>
              <mc:Fallback>
                <p:oleObj name="Equation" r:id="rId3" imgW="139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868" y="4876800"/>
                        <a:ext cx="3080544" cy="911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2165" y="5020148"/>
            <a:ext cx="242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165" y="6075691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51204"/>
              </p:ext>
            </p:extLst>
          </p:nvPr>
        </p:nvGraphicFramePr>
        <p:xfrm>
          <a:off x="3722688" y="5789613"/>
          <a:ext cx="25082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789613"/>
                        <a:ext cx="2508250" cy="1035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19/37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" y="609600"/>
            <a:ext cx="8429625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Xác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định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vận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tốc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cân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bằng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ea typeface="Calibri" panose="020F0502020204030204" pitchFamily="34" charset="0"/>
              </a:rPr>
              <a:t>theo</a:t>
            </a:r>
            <a:r>
              <a:rPr lang="en-US" sz="3200" b="1" dirty="0">
                <a:solidFill>
                  <a:srgbClr val="009900"/>
                </a:solidFill>
                <a:ea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</a:rPr>
              <a:t>chế</a:t>
            </a:r>
            <a:r>
              <a:rPr lang="en-US" sz="3200" b="1" dirty="0" smtClean="0">
                <a:solidFill>
                  <a:srgbClr val="009900"/>
                </a:solidFill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</a:rPr>
              <a:t>độ</a:t>
            </a:r>
            <a:r>
              <a:rPr lang="en-US" sz="3200" b="1" dirty="0" smtClean="0">
                <a:solidFill>
                  <a:srgbClr val="009900"/>
                </a:solidFill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</a:rPr>
              <a:t>thủy</a:t>
            </a:r>
            <a:r>
              <a:rPr lang="en-US" sz="3200" b="1" dirty="0" smtClean="0">
                <a:solidFill>
                  <a:srgbClr val="009900"/>
                </a:solidFill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</a:rPr>
              <a:t>động</a:t>
            </a:r>
            <a:r>
              <a:rPr lang="en-US" sz="3200" b="1" dirty="0" smtClean="0">
                <a:solidFill>
                  <a:srgbClr val="009900"/>
                </a:solidFill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</a:rPr>
              <a:t>lực</a:t>
            </a:r>
            <a:endParaRPr lang="en-US" sz="3200" b="1" dirty="0">
              <a:solidFill>
                <a:srgbClr val="0099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chuẩn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số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và</a:t>
            </a:r>
            <a:r>
              <a:rPr lang="en-US" sz="2800" dirty="0" smtClean="0">
                <a:solidFill>
                  <a:srgbClr val="0000FF"/>
                </a:solidFill>
              </a:rPr>
              <a:t> Re:</a:t>
            </a:r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/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cb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21648"/>
              </p:ext>
            </p:extLst>
          </p:nvPr>
        </p:nvGraphicFramePr>
        <p:xfrm>
          <a:off x="2799009" y="2215952"/>
          <a:ext cx="4858996" cy="340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4" imgW="2158920" imgH="1511280" progId="Equation.3">
                  <p:embed/>
                </p:oleObj>
              </mc:Choice>
              <mc:Fallback>
                <p:oleObj name="Equation" r:id="rId4" imgW="215892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09" y="2215952"/>
                        <a:ext cx="4858996" cy="3404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21693"/>
              </p:ext>
            </p:extLst>
          </p:nvPr>
        </p:nvGraphicFramePr>
        <p:xfrm>
          <a:off x="2774950" y="5624512"/>
          <a:ext cx="19431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6" imgW="685800" imgH="431640" progId="Equation.3">
                  <p:embed/>
                </p:oleObj>
              </mc:Choice>
              <mc:Fallback>
                <p:oleObj name="Equation" r:id="rId6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624512"/>
                        <a:ext cx="1943100" cy="1233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20/37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12" y="605294"/>
            <a:ext cx="7555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3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32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2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37744"/>
            <a:ext cx="8429684" cy="419602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unset" dir="t"/>
            </a:scene3d>
          </a:bodyPr>
          <a:lstStyle/>
          <a:p>
            <a:pPr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chuẩn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 (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trục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phải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 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cb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  <a:defRPr/>
            </a:pP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  <a:defRPr/>
            </a:pP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Ly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cb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cb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54926"/>
              </p:ext>
            </p:extLst>
          </p:nvPr>
        </p:nvGraphicFramePr>
        <p:xfrm>
          <a:off x="3048000" y="2590800"/>
          <a:ext cx="250734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507340" cy="10048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63551"/>
              </p:ext>
            </p:extLst>
          </p:nvPr>
        </p:nvGraphicFramePr>
        <p:xfrm>
          <a:off x="1812925" y="4933950"/>
          <a:ext cx="51371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5" imgW="1777680" imgH="482400" progId="Equation.3">
                  <p:embed/>
                </p:oleObj>
              </mc:Choice>
              <mc:Fallback>
                <p:oleObj name="Equation" r:id="rId5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933950"/>
                        <a:ext cx="5137150" cy="1400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12.6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cân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bằng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21/37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197"/>
            <a:ext cx="619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662940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041593" y="3142585"/>
            <a:ext cx="6655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22/37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12.7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85800"/>
            <a:ext cx="9143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≥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870261"/>
            <a:ext cx="9143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FF"/>
                </a:solidFill>
              </a:rPr>
              <a:t>Độ </a:t>
            </a:r>
            <a:r>
              <a:rPr lang="en-US" sz="2400" dirty="0" err="1">
                <a:solidFill>
                  <a:srgbClr val="0000FF"/>
                </a:solidFill>
              </a:rPr>
              <a:t>xốp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của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lớp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sôi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xác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định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theo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phương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trình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chuẩn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số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40887"/>
              </p:ext>
            </p:extLst>
          </p:nvPr>
        </p:nvGraphicFramePr>
        <p:xfrm>
          <a:off x="2861530" y="2353506"/>
          <a:ext cx="346307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3" imgW="1841500" imgH="622300" progId="Equation.3">
                  <p:embed/>
                </p:oleObj>
              </mc:Choice>
              <mc:Fallback>
                <p:oleObj name="Equation" r:id="rId3" imgW="18415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530" y="2353506"/>
                        <a:ext cx="3463070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468864"/>
            <a:ext cx="9143998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sz="2400" dirty="0">
                <a:solidFill>
                  <a:srgbClr val="0000FF"/>
                </a:solidFill>
              </a:rPr>
              <a:t>Reynolds </a:t>
            </a:r>
            <a:r>
              <a:rPr lang="en-US" sz="2400" dirty="0" err="1">
                <a:solidFill>
                  <a:srgbClr val="0000FF"/>
                </a:solidFill>
              </a:rPr>
              <a:t>tới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hạn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tại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điểm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 </a:t>
            </a:r>
            <a:r>
              <a:rPr lang="en-US" sz="2400" dirty="0" err="1" smtClean="0">
                <a:solidFill>
                  <a:srgbClr val="0000FF"/>
                </a:solidFill>
              </a:rPr>
              <a:t>cũng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xác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định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theo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phương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trình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chuẩn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sô</a:t>
            </a:r>
            <a:r>
              <a:rPr lang="en-US" sz="2400" dirty="0">
                <a:solidFill>
                  <a:srgbClr val="0000FF"/>
                </a:solidFill>
              </a:rPr>
              <a:t>́.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-9525" y="5368467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solidFill>
                  <a:srgbClr val="0000FF"/>
                </a:solidFill>
              </a:rPr>
              <a:t>Khi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</a:t>
            </a:r>
            <a:r>
              <a:rPr lang="en-US" sz="2400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sz="2400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= 0,4 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thi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̀ 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79806"/>
              </p:ext>
            </p:extLst>
          </p:nvPr>
        </p:nvGraphicFramePr>
        <p:xfrm>
          <a:off x="2566988" y="565467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5" imgW="1434960" imgH="431640" progId="Equation.3">
                  <p:embed/>
                </p:oleObj>
              </mc:Choice>
              <mc:Fallback>
                <p:oleObj name="Equation" r:id="rId5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654675"/>
                        <a:ext cx="3317875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13839"/>
              </p:ext>
            </p:extLst>
          </p:nvPr>
        </p:nvGraphicFramePr>
        <p:xfrm>
          <a:off x="2565400" y="4192588"/>
          <a:ext cx="385762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7" imgW="1752480" imgH="660240" progId="Equation.3">
                  <p:embed/>
                </p:oleObj>
              </mc:Choice>
              <mc:Fallback>
                <p:oleObj name="Equation" r:id="rId7" imgW="17524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192588"/>
                        <a:ext cx="3857625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23/37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12.7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8580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hạn-v</a:t>
            </a:r>
            <a:r>
              <a:rPr lang="en-US" sz="28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b="1" baseline="-25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8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800" b="1" baseline="-25000" dirty="0" smtClean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027363" y="4479925"/>
          <a:ext cx="25146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4479925"/>
                        <a:ext cx="2514600" cy="1387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24/37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12.7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8580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hạn-v</a:t>
            </a:r>
            <a:r>
              <a:rPr lang="en-US" sz="28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8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baseline="-25000" dirty="0" smtClean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54341"/>
              </p:ext>
            </p:extLst>
          </p:nvPr>
        </p:nvGraphicFramePr>
        <p:xfrm>
          <a:off x="2017712" y="1524000"/>
          <a:ext cx="5108575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1981080" imgH="1473120" progId="Equation.3">
                  <p:embed/>
                </p:oleObj>
              </mc:Choice>
              <mc:Fallback>
                <p:oleObj name="Equation" r:id="rId3" imgW="198108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1524000"/>
                        <a:ext cx="5108575" cy="3824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25/37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12.7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0960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8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800" b="1" baseline="-25000" dirty="0" smtClean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15424"/>
              </p:ext>
            </p:extLst>
          </p:nvPr>
        </p:nvGraphicFramePr>
        <p:xfrm>
          <a:off x="2630173" y="4985662"/>
          <a:ext cx="35702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3" imgW="1384200" imgH="507960" progId="Equation.3">
                  <p:embed/>
                </p:oleObj>
              </mc:Choice>
              <mc:Fallback>
                <p:oleObj name="Equation" r:id="rId3" imgW="1384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173" y="4985662"/>
                        <a:ext cx="3570287" cy="1319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11" y="1289526"/>
            <a:ext cx="9136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Ly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US" sz="2800" baseline="-25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Ly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Ly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Ly = f(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55823"/>
              </p:ext>
            </p:extLst>
          </p:nvPr>
        </p:nvGraphicFramePr>
        <p:xfrm>
          <a:off x="2590800" y="3105150"/>
          <a:ext cx="36639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5" imgW="1562040" imgH="495000" progId="Equation.3">
                  <p:embed/>
                </p:oleObj>
              </mc:Choice>
              <mc:Fallback>
                <p:oleObj name="Equation" r:id="rId5" imgW="156204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105150"/>
                        <a:ext cx="366395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14385"/>
              </p:ext>
            </p:extLst>
          </p:nvPr>
        </p:nvGraphicFramePr>
        <p:xfrm>
          <a:off x="3124200" y="1078571"/>
          <a:ext cx="2582234" cy="10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7" imgW="1130040" imgH="469800" progId="Equation.3">
                  <p:embed/>
                </p:oleObj>
              </mc:Choice>
              <mc:Fallback>
                <p:oleObj name="Equation" r:id="rId7" imgW="11300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1078571"/>
                        <a:ext cx="2582234" cy="10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26/37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6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5243" y="6626423"/>
            <a:ext cx="7665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Giản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đồ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212033" y="3121966"/>
            <a:ext cx="670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b="1" baseline="-25000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="1" baseline="-25000" dirty="0" smtClean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27/37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0443" y="6351494"/>
            <a:ext cx="7665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Giản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đồ</a:t>
            </a:r>
            <a:endParaRPr lang="en-US" sz="1400" b="1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28/37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12.1 </a:t>
            </a:r>
            <a:r>
              <a:rPr lang="en-US" sz="3600" b="1" dirty="0" err="1" smtClean="0">
                <a:solidFill>
                  <a:srgbClr val="FF3399"/>
                </a:solidFill>
              </a:rPr>
              <a:t>Khái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niệm</a:t>
            </a:r>
            <a:r>
              <a:rPr lang="en-US" sz="3600" dirty="0" smtClean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11" y="640258"/>
            <a:ext cx="9136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đệm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lửng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thổi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250"/>
            <a:ext cx="7516233" cy="4125071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12.7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2" y="605294"/>
            <a:ext cx="91364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xốp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9" y="3472825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28945"/>
              </p:ext>
            </p:extLst>
          </p:nvPr>
        </p:nvGraphicFramePr>
        <p:xfrm>
          <a:off x="3361303" y="1204982"/>
          <a:ext cx="12763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3" imgW="558720" imgH="431640" progId="Equation.3">
                  <p:embed/>
                </p:oleObj>
              </mc:Choice>
              <mc:Fallback>
                <p:oleObj name="Equation" r:id="rId3" imgW="558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1303" y="1204982"/>
                        <a:ext cx="1276350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7409"/>
              </p:ext>
            </p:extLst>
          </p:nvPr>
        </p:nvGraphicFramePr>
        <p:xfrm>
          <a:off x="2286000" y="2330292"/>
          <a:ext cx="35687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5" imgW="1562040" imgH="507960" progId="Equation.3">
                  <p:embed/>
                </p:oleObj>
              </mc:Choice>
              <mc:Fallback>
                <p:oleObj name="Equation" r:id="rId5" imgW="15620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2330292"/>
                        <a:ext cx="3568700" cy="116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74389"/>
              </p:ext>
            </p:extLst>
          </p:nvPr>
        </p:nvGraphicFramePr>
        <p:xfrm>
          <a:off x="2954338" y="4022725"/>
          <a:ext cx="20891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7" imgW="914400" imgH="431640" progId="Equation.3">
                  <p:embed/>
                </p:oleObj>
              </mc:Choice>
              <mc:Fallback>
                <p:oleObj name="Equation" r:id="rId7" imgW="914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4338" y="4022725"/>
                        <a:ext cx="208915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512" y="5024735"/>
            <a:ext cx="9136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v (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&lt;v &lt;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lửng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thành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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muốn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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giản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Ly,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. </a:t>
            </a:r>
            <a:endParaRPr lang="en-US" sz="24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29/37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12.8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cuốn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2" y="605294"/>
            <a:ext cx="9136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cuốn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Ly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9" y="2590800"/>
            <a:ext cx="912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≤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1,22 x 10</a:t>
            </a:r>
            <a:r>
              <a:rPr lang="en-US" sz="24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&lt; Re ≤ 2 x 10</a:t>
            </a:r>
            <a:r>
              <a:rPr lang="en-US" sz="24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TODEC</a:t>
            </a:r>
            <a:endParaRPr lang="en-US" sz="2400" baseline="30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99638"/>
              </p:ext>
            </p:extLst>
          </p:nvPr>
        </p:nvGraphicFramePr>
        <p:xfrm>
          <a:off x="1524000" y="1363824"/>
          <a:ext cx="52530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3" imgW="2298600" imgH="482400" progId="Equation.3">
                  <p:embed/>
                </p:oleObj>
              </mc:Choice>
              <mc:Fallback>
                <p:oleObj name="Equation" r:id="rId3" imgW="2298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363824"/>
                        <a:ext cx="5253038" cy="110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75676"/>
              </p:ext>
            </p:extLst>
          </p:nvPr>
        </p:nvGraphicFramePr>
        <p:xfrm>
          <a:off x="959644" y="3222491"/>
          <a:ext cx="63817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5" imgW="2793960" imgH="495000" progId="Equation.3">
                  <p:embed/>
                </p:oleObj>
              </mc:Choice>
              <mc:Fallback>
                <p:oleObj name="Equation" r:id="rId5" imgW="27939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644" y="3222491"/>
                        <a:ext cx="6381750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267200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00580"/>
              </p:ext>
            </p:extLst>
          </p:nvPr>
        </p:nvGraphicFramePr>
        <p:xfrm>
          <a:off x="2019300" y="4849812"/>
          <a:ext cx="45942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7" imgW="1993680" imgH="507960" progId="Equation.3">
                  <p:embed/>
                </p:oleObj>
              </mc:Choice>
              <mc:Fallback>
                <p:oleObj name="Equation" r:id="rId7" imgW="19936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9300" y="4849812"/>
                        <a:ext cx="45942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019800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30/37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12.8 </a:t>
            </a:r>
            <a:r>
              <a:rPr lang="en-US" sz="3600" b="1" dirty="0" err="1" smtClean="0">
                <a:solidFill>
                  <a:srgbClr val="FF3399"/>
                </a:solidFill>
              </a:rPr>
              <a:t>Trạng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thái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cuốn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2" y="605294"/>
            <a:ext cx="9143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(0,9 ÷ 3,5) m; 15 &lt; Re &lt; 300; 19,5 &lt;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6,05 x 10</a:t>
            </a:r>
            <a:r>
              <a:rPr lang="en-US" sz="24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(0,75 ÷ 2,5) mm; h = (0,05 ÷ 0,5) m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66387"/>
              </p:ext>
            </p:extLst>
          </p:nvPr>
        </p:nvGraphicFramePr>
        <p:xfrm>
          <a:off x="2057400" y="3134196"/>
          <a:ext cx="4952495" cy="67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3" imgW="1676160" imgH="228600" progId="Equation.3">
                  <p:embed/>
                </p:oleObj>
              </mc:Choice>
              <mc:Fallback>
                <p:oleObj name="Equation" r:id="rId3" imgW="1676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134196"/>
                        <a:ext cx="4952495" cy="675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31/37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6" y="685800"/>
            <a:ext cx="9129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5357" r="5350" b="9877"/>
          <a:stretch/>
        </p:blipFill>
        <p:spPr bwMode="auto">
          <a:xfrm>
            <a:off x="1295400" y="2499099"/>
            <a:ext cx="6572250" cy="428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5812" y="2133600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bị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tầng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32/37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812" y="762000"/>
            <a:ext cx="399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bị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tầng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t="5864" r="5852" b="14663"/>
          <a:stretch/>
        </p:blipFill>
        <p:spPr bwMode="auto">
          <a:xfrm>
            <a:off x="1447800" y="1428750"/>
            <a:ext cx="62865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91000" y="6324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33/37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812" y="762000"/>
            <a:ext cx="4956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bị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tầng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endParaRPr lang="en-US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6324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6862" r="7945" b="9316"/>
          <a:stretch/>
        </p:blipFill>
        <p:spPr bwMode="auto">
          <a:xfrm>
            <a:off x="1643063" y="1357313"/>
            <a:ext cx="6281737" cy="551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34/37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812" y="685800"/>
            <a:ext cx="9149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bị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tầng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6324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11" y="1798796"/>
            <a:ext cx="91364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, kg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kg/s; :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thời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gian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ban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riêng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liệu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782570"/>
              </p:ext>
            </p:extLst>
          </p:nvPr>
        </p:nvGraphicFramePr>
        <p:xfrm>
          <a:off x="4191000" y="2287990"/>
          <a:ext cx="1509712" cy="95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Equation" r:id="rId3" imgW="660240" imgH="419040" progId="Equation.3">
                  <p:embed/>
                </p:oleObj>
              </mc:Choice>
              <mc:Fallback>
                <p:oleObj name="Equation" r:id="rId3" imgW="660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2287990"/>
                        <a:ext cx="1509712" cy="958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24727"/>
              </p:ext>
            </p:extLst>
          </p:nvPr>
        </p:nvGraphicFramePr>
        <p:xfrm>
          <a:off x="9525" y="3236259"/>
          <a:ext cx="9810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" y="3236259"/>
                        <a:ext cx="981075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79172"/>
              </p:ext>
            </p:extLst>
          </p:nvPr>
        </p:nvGraphicFramePr>
        <p:xfrm>
          <a:off x="4206875" y="4945221"/>
          <a:ext cx="17986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7" imgW="787320" imgH="457200" progId="Equation.3">
                  <p:embed/>
                </p:oleObj>
              </mc:Choice>
              <mc:Fallback>
                <p:oleObj name="Equation" r:id="rId7" imgW="7873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6875" y="4945221"/>
                        <a:ext cx="1798638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35/37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6324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11" y="655796"/>
            <a:ext cx="9136487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đục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khe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(5÷10) %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0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t</a:t>
            </a:r>
            <a:r>
              <a:rPr lang="en-US" sz="20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v: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việc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trung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bình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toàn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diện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Trở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tổn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áp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chảy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lỗ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</a:t>
            </a:r>
            <a:r>
              <a:rPr lang="en-US" sz="2000" baseline="-25000" dirty="0" smtClean="0">
                <a:solidFill>
                  <a:srgbClr val="0000FF"/>
                </a:solidFill>
                <a:latin typeface="VNI-Diudang" pitchFamily="2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trở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lực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lưới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</a:t>
            </a:r>
            <a:r>
              <a:rPr lang="en-US" sz="2000" baseline="-25000" dirty="0" smtClean="0">
                <a:solidFill>
                  <a:srgbClr val="0000FF"/>
                </a:solidFill>
                <a:latin typeface="VNI-Diudang" pitchFamily="2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=f(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bề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dày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lưới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đường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kính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lỗ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Trở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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TB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baseline="-25000" dirty="0" err="1" smtClean="0">
                <a:solidFill>
                  <a:srgbClr val="0000FF"/>
                </a:solidFill>
                <a:latin typeface="VNI-Diudang" pitchFamily="2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45053"/>
              </p:ext>
            </p:extLst>
          </p:nvPr>
        </p:nvGraphicFramePr>
        <p:xfrm>
          <a:off x="5715000" y="1371600"/>
          <a:ext cx="2362200" cy="10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0" y="1371600"/>
                        <a:ext cx="2362200" cy="104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34598"/>
              </p:ext>
            </p:extLst>
          </p:nvPr>
        </p:nvGraphicFramePr>
        <p:xfrm>
          <a:off x="3352800" y="4727762"/>
          <a:ext cx="37798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5" imgW="2120760" imgH="736560" progId="Equation.3">
                  <p:embed/>
                </p:oleObj>
              </mc:Choice>
              <mc:Fallback>
                <p:oleObj name="Equation" r:id="rId5" imgW="212076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4727762"/>
                        <a:ext cx="3779838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47073"/>
              </p:ext>
            </p:extLst>
          </p:nvPr>
        </p:nvGraphicFramePr>
        <p:xfrm>
          <a:off x="3822700" y="2765425"/>
          <a:ext cx="3098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7" imgW="1282680" imgH="431640" progId="Equation.3">
                  <p:embed/>
                </p:oleObj>
              </mc:Choice>
              <mc:Fallback>
                <p:oleObj name="Equation" r:id="rId7" imgW="12826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2700" y="2765425"/>
                        <a:ext cx="30988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36/37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80506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12.9 </a:t>
            </a:r>
            <a:r>
              <a:rPr lang="en-US" sz="3600" b="1" dirty="0" err="1" smtClean="0">
                <a:solidFill>
                  <a:srgbClr val="FF3399"/>
                </a:solidFill>
              </a:rPr>
              <a:t>Thiết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bị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tầng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sôi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6324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11" y="655796"/>
            <a:ext cx="913648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 = h +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400" baseline="-25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sự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giảm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1,1 ÷ 1,2.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buồng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cb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bé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lôi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cuốn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cb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53792"/>
              </p:ext>
            </p:extLst>
          </p:nvPr>
        </p:nvGraphicFramePr>
        <p:xfrm>
          <a:off x="3048000" y="3474231"/>
          <a:ext cx="191977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3" imgW="761760" imgH="457200" progId="Equation.3">
                  <p:embed/>
                </p:oleObj>
              </mc:Choice>
              <mc:Fallback>
                <p:oleObj name="Equation" r:id="rId3" imgW="7617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3474231"/>
                        <a:ext cx="1919777" cy="115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37896"/>
              </p:ext>
            </p:extLst>
          </p:nvPr>
        </p:nvGraphicFramePr>
        <p:xfrm>
          <a:off x="2133600" y="2209800"/>
          <a:ext cx="5480050" cy="70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5" imgW="1981080" imgH="253800" progId="Equation.3">
                  <p:embed/>
                </p:oleObj>
              </mc:Choice>
              <mc:Fallback>
                <p:oleObj name="Equation" r:id="rId5" imgW="1981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209800"/>
                        <a:ext cx="5480050" cy="703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smtClean="0">
                <a:latin typeface="Arial" pitchFamily="34" charset="0"/>
                <a:cs typeface="Arial" pitchFamily="34" charset="0"/>
              </a:rPr>
              <a:t>37/37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12.1 </a:t>
            </a:r>
            <a:r>
              <a:rPr lang="en-US" sz="3600" b="1" dirty="0" err="1" smtClean="0">
                <a:solidFill>
                  <a:srgbClr val="FF3399"/>
                </a:solidFill>
              </a:rPr>
              <a:t>Khái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niệm</a:t>
            </a:r>
            <a:r>
              <a:rPr lang="en-US" sz="3600" dirty="0" smtClean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15025" y="3227605"/>
            <a:ext cx="5826881" cy="1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4000"/>
              </a:lnSpc>
            </a:pPr>
            <a:r>
              <a:rPr lang="en-US" sz="2400" dirty="0" err="1">
                <a:solidFill>
                  <a:srgbClr val="0000FF"/>
                </a:solidFill>
              </a:rPr>
              <a:t>Sư</a:t>
            </a:r>
            <a:r>
              <a:rPr lang="en-US" sz="2400" dirty="0">
                <a:solidFill>
                  <a:srgbClr val="0000FF"/>
                </a:solidFill>
              </a:rPr>
              <a:t>̣ </a:t>
            </a:r>
            <a:r>
              <a:rPr lang="en-US" sz="2400" dirty="0" err="1">
                <a:solidFill>
                  <a:srgbClr val="0000FF"/>
                </a:solidFill>
              </a:rPr>
              <a:t>tác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động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tương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hô</a:t>
            </a:r>
            <a:r>
              <a:rPr lang="en-US" sz="2400" dirty="0">
                <a:solidFill>
                  <a:srgbClr val="0000FF"/>
                </a:solidFill>
              </a:rPr>
              <a:t>̃ </a:t>
            </a:r>
            <a:r>
              <a:rPr lang="en-US" sz="2400" dirty="0" err="1">
                <a:solidFill>
                  <a:srgbClr val="0000FF"/>
                </a:solidFill>
              </a:rPr>
              <a:t>giữa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khối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hạt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</a:t>
            </a:r>
            <a:r>
              <a:rPr lang="en-US" sz="2400" dirty="0">
                <a:solidFill>
                  <a:srgbClr val="0000FF"/>
                </a:solidFill>
              </a:rPr>
              <a:t>̀ </a:t>
            </a:r>
            <a:r>
              <a:rPr lang="en-US" sz="2400" dirty="0" err="1">
                <a:solidFill>
                  <a:srgbClr val="0000FF"/>
                </a:solidFill>
              </a:rPr>
              <a:t>dòng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lưu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chất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đánh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gia</a:t>
            </a:r>
            <a:r>
              <a:rPr lang="en-US" sz="2400" dirty="0">
                <a:solidFill>
                  <a:srgbClr val="0000FF"/>
                </a:solidFill>
              </a:rPr>
              <a:t>́ </a:t>
            </a:r>
            <a:r>
              <a:rPr lang="en-US" sz="2400" dirty="0" err="1">
                <a:solidFill>
                  <a:srgbClr val="0000FF"/>
                </a:solidFill>
              </a:rPr>
              <a:t>bằng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chuẩn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sô</a:t>
            </a:r>
            <a:r>
              <a:rPr lang="en-US" sz="2400" dirty="0">
                <a:solidFill>
                  <a:srgbClr val="0000FF"/>
                </a:solidFill>
              </a:rPr>
              <a:t>́ </a:t>
            </a:r>
            <a:r>
              <a:rPr lang="en-US" sz="2400" dirty="0" err="1">
                <a:solidFill>
                  <a:srgbClr val="0000FF"/>
                </a:solidFill>
              </a:rPr>
              <a:t>đồng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dạng</a:t>
            </a:r>
            <a:r>
              <a:rPr lang="en-US" sz="2400" dirty="0">
                <a:solidFill>
                  <a:srgbClr val="0000FF"/>
                </a:solidFill>
              </a:rPr>
              <a:t> Reynolds (</a:t>
            </a:r>
            <a:r>
              <a:rPr lang="en-US" sz="2400" dirty="0" err="1">
                <a:solidFill>
                  <a:srgbClr val="0000FF"/>
                </a:solidFill>
              </a:rPr>
              <a:t>của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hạt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7170"/>
              </p:ext>
            </p:extLst>
          </p:nvPr>
        </p:nvGraphicFramePr>
        <p:xfrm>
          <a:off x="1352550" y="4972050"/>
          <a:ext cx="26098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3" imgW="1041120" imgH="419040" progId="Equation.3">
                  <p:embed/>
                </p:oleObj>
              </mc:Choice>
              <mc:Fallback>
                <p:oleObj name="Equation" r:id="rId3" imgW="1041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972050"/>
                        <a:ext cx="2609850" cy="10541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511" y="640258"/>
            <a:ext cx="5840835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dòng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chất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chuyển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hạt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nào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hạt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động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hẳn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trạng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tầng</a:t>
            </a:r>
            <a:r>
              <a:rPr lang="en-US" sz="2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2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(fluidization)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hạt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196739"/>
            <a:ext cx="5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: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nhớt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tuyệt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đối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môi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trường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chất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54" y="838200"/>
            <a:ext cx="3295650" cy="5172075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12.2 </a:t>
            </a:r>
            <a:r>
              <a:rPr lang="en-US" sz="3600" b="1" dirty="0" err="1" smtClean="0">
                <a:solidFill>
                  <a:srgbClr val="FF3399"/>
                </a:solidFill>
              </a:rPr>
              <a:t>Đặc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tính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khối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1155684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5528"/>
              </p:ext>
            </p:extLst>
          </p:nvPr>
        </p:nvGraphicFramePr>
        <p:xfrm>
          <a:off x="2532063" y="1577975"/>
          <a:ext cx="34877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3" imgW="1625400" imgH="507960" progId="Equation.3">
                  <p:embed/>
                </p:oleObj>
              </mc:Choice>
              <mc:Fallback>
                <p:oleObj name="Equation" r:id="rId3" imgW="16254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2063" y="1577975"/>
                        <a:ext cx="34877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799" y="2666999"/>
            <a:ext cx="88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S, V: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605135"/>
            <a:ext cx="91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61110"/>
              </p:ext>
            </p:extLst>
          </p:nvPr>
        </p:nvGraphicFramePr>
        <p:xfrm>
          <a:off x="304800" y="3810000"/>
          <a:ext cx="8610600" cy="79248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1752600"/>
                <a:gridCol w="1508760"/>
                <a:gridCol w="1722120"/>
                <a:gridCol w="172212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dạng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Góc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cạnh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Dài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mỏng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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2,33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3803" y="5461000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57931"/>
              </p:ext>
            </p:extLst>
          </p:nvPr>
        </p:nvGraphicFramePr>
        <p:xfrm>
          <a:off x="3563937" y="6000996"/>
          <a:ext cx="2016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5" imgW="939600" imgH="253800" progId="Equation.3">
                  <p:embed/>
                </p:oleObj>
              </mc:Choice>
              <mc:Fallback>
                <p:oleObj name="Equation" r:id="rId5" imgW="939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7" y="6000996"/>
                        <a:ext cx="20161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3803" y="4867362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81495"/>
              </p:ext>
            </p:extLst>
          </p:nvPr>
        </p:nvGraphicFramePr>
        <p:xfrm>
          <a:off x="4098131" y="4648931"/>
          <a:ext cx="3540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7" imgW="164880" imgH="419040" progId="Equation.3">
                  <p:embed/>
                </p:oleObj>
              </mc:Choice>
              <mc:Fallback>
                <p:oleObj name="Equation" r:id="rId7" imgW="164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8131" y="4648931"/>
                        <a:ext cx="354012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4/37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12.2 </a:t>
            </a:r>
            <a:r>
              <a:rPr lang="en-US" sz="3600" b="1" dirty="0" err="1" smtClean="0">
                <a:solidFill>
                  <a:srgbClr val="FF3399"/>
                </a:solidFill>
              </a:rPr>
              <a:t>Đặc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tính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khối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895" y="910822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02801" y="762000"/>
          <a:ext cx="1524000" cy="77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801" y="762000"/>
                        <a:ext cx="1524000" cy="774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730" y="1602472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rây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rây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58" y="222652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893707" y="2108971"/>
          <a:ext cx="11747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Equation" r:id="rId5" imgW="596880" imgH="431640" progId="Equation.3">
                  <p:embed/>
                </p:oleObj>
              </mc:Choice>
              <mc:Fallback>
                <p:oleObj name="Equation" r:id="rId5" imgW="5968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3707" y="2108971"/>
                        <a:ext cx="1174750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2386" y="2988188"/>
            <a:ext cx="842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58" y="3581400"/>
            <a:ext cx="87325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12.2 </a:t>
            </a:r>
            <a:r>
              <a:rPr lang="en-US" sz="3600" b="1" dirty="0" err="1" smtClean="0">
                <a:solidFill>
                  <a:srgbClr val="FF3399"/>
                </a:solidFill>
              </a:rPr>
              <a:t>Đặc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tính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khối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551" y="120512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01609"/>
              </p:ext>
            </p:extLst>
          </p:nvPr>
        </p:nvGraphicFramePr>
        <p:xfrm>
          <a:off x="3095625" y="990600"/>
          <a:ext cx="30257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3" imgW="1295280" imgH="469800" progId="Equation.3">
                  <p:embed/>
                </p:oleObj>
              </mc:Choice>
              <mc:Fallback>
                <p:oleObj name="Equation" r:id="rId3" imgW="12952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625" y="990600"/>
                        <a:ext cx="3025775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386" y="2201571"/>
            <a:ext cx="752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lượng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riêng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xốp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386" y="2889791"/>
            <a:ext cx="341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0,4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58" y="3581401"/>
            <a:ext cx="717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hở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2513" y="4130675"/>
          <a:ext cx="275950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5" imgW="990360" imgH="431640" progId="Equation.3">
                  <p:embed/>
                </p:oleObj>
              </mc:Choice>
              <mc:Fallback>
                <p:oleObj name="Equation" r:id="rId5" imgW="9903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2513" y="4130675"/>
                        <a:ext cx="275950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6/37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12.3 Trở </a:t>
            </a:r>
            <a:r>
              <a:rPr lang="en-US" sz="3600" b="1" dirty="0" err="1" smtClean="0">
                <a:solidFill>
                  <a:srgbClr val="FF3399"/>
                </a:solidFill>
              </a:rPr>
              <a:t>lực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của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lớp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trở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05" y="1368195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Daksi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23" y="2209800"/>
            <a:ext cx="776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: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trở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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897" y="4960203"/>
            <a:ext cx="8727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khe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</a:t>
            </a:r>
            <a:endParaRPr lang="en-US" sz="2400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612348" y="1092757"/>
          <a:ext cx="451008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3" imgW="1701720" imgH="457200" progId="Equation.3">
                  <p:embed/>
                </p:oleObj>
              </mc:Choice>
              <mc:Fallback>
                <p:oleObj name="Equation" r:id="rId3" imgW="1701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348" y="1092757"/>
                        <a:ext cx="4510088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270705" y="2667000"/>
            <a:ext cx="4610100" cy="2209800"/>
            <a:chOff x="2270705" y="2835412"/>
            <a:chExt cx="4610100" cy="2209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705" y="2835412"/>
              <a:ext cx="4610100" cy="2209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67200" y="3124200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0" y="4029829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3981" y="4816612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3130372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199" y="3983795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198" y="4816612"/>
              <a:ext cx="17702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46349" y="5553626"/>
          <a:ext cx="1355263" cy="115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6" imgW="507960" imgH="431640" progId="Equation.3">
                  <p:embed/>
                </p:oleObj>
              </mc:Choice>
              <mc:Fallback>
                <p:oleObj name="Equation" r:id="rId6" imgW="507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6349" y="5553626"/>
                        <a:ext cx="1355263" cy="115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3526" y="6248400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VNI-Diudang" pitchFamily="2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cao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lớp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hạt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7/37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12" y="0"/>
            <a:ext cx="91364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3399"/>
                </a:solidFill>
              </a:rPr>
              <a:t>12.4 </a:t>
            </a:r>
            <a:r>
              <a:rPr lang="en-US" sz="3600" b="1" dirty="0" err="1" smtClean="0">
                <a:solidFill>
                  <a:srgbClr val="FF3399"/>
                </a:solidFill>
              </a:rPr>
              <a:t>Đường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cong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giả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lỏng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của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lớp</a:t>
            </a:r>
            <a:r>
              <a:rPr lang="en-US" sz="3600" b="1" dirty="0" smtClean="0">
                <a:solidFill>
                  <a:srgbClr val="FF3399"/>
                </a:solidFill>
              </a:rPr>
              <a:t> </a:t>
            </a:r>
            <a:r>
              <a:rPr lang="en-US" sz="3600" b="1" dirty="0" err="1" smtClean="0">
                <a:solidFill>
                  <a:srgbClr val="FF3399"/>
                </a:solidFill>
              </a:rPr>
              <a:t>hạt</a:t>
            </a:r>
            <a:endParaRPr lang="en-US" sz="3600" dirty="0" smtClean="0">
              <a:solidFill>
                <a:srgbClr val="FF3399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5310" r="5672" b="2065"/>
          <a:stretch>
            <a:fillRect/>
          </a:stretch>
        </p:blipFill>
        <p:spPr bwMode="auto">
          <a:xfrm>
            <a:off x="1295400" y="1600200"/>
            <a:ext cx="6778579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11" y="609600"/>
            <a:ext cx="9136487" cy="1060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Đồ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biểu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mối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hê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giữa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trơ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lực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lớp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hạt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bình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dòng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chất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6324600"/>
            <a:ext cx="61745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Hình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lỏng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vật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hạt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962400"/>
            <a:ext cx="827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6600"/>
                </a:solidFill>
              </a:rPr>
              <a:t>Trạng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</a:p>
          <a:p>
            <a:r>
              <a:rPr lang="en-US" sz="2000" b="1" dirty="0" err="1" smtClean="0">
                <a:solidFill>
                  <a:srgbClr val="FF6600"/>
                </a:solidFill>
              </a:rPr>
              <a:t>thái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</a:p>
          <a:p>
            <a:r>
              <a:rPr lang="en-US" sz="2000" b="1" dirty="0" err="1" smtClean="0">
                <a:solidFill>
                  <a:srgbClr val="FF6600"/>
                </a:solidFill>
              </a:rPr>
              <a:t>tĩnh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4114800"/>
            <a:ext cx="1896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9900"/>
                </a:solidFill>
              </a:rPr>
              <a:t>Trạng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thái</a:t>
            </a:r>
            <a:endParaRPr lang="en-US" sz="2000" b="1" dirty="0" smtClean="0">
              <a:solidFill>
                <a:srgbClr val="009900"/>
              </a:solidFill>
            </a:endParaRPr>
          </a:p>
          <a:p>
            <a:r>
              <a:rPr lang="en-US" sz="2000" b="1" dirty="0" err="1" smtClean="0">
                <a:solidFill>
                  <a:srgbClr val="009900"/>
                </a:solidFill>
              </a:rPr>
              <a:t>lơ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lửng</a:t>
            </a:r>
            <a:r>
              <a:rPr lang="en-US" sz="2000" b="1" dirty="0" smtClean="0">
                <a:solidFill>
                  <a:srgbClr val="009900"/>
                </a:solidFill>
              </a:rPr>
              <a:t>/</a:t>
            </a:r>
            <a:r>
              <a:rPr lang="en-US" sz="2000" b="1" dirty="0" err="1" smtClean="0">
                <a:solidFill>
                  <a:srgbClr val="009900"/>
                </a:solidFill>
              </a:rPr>
              <a:t>giả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lỏng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6074" y="4051355"/>
            <a:ext cx="124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Trạng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thái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lôi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cuốn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4711" y="3429000"/>
            <a:ext cx="1605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hạn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5916706"/>
            <a:ext cx="1676400" cy="40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800" b="1" dirty="0" smtClean="0">
                <a:solidFill>
                  <a:schemeClr val="tx1"/>
                </a:solidFill>
              </a:rPr>
              <a:t> &lt; v &lt; </a:t>
            </a:r>
            <a:r>
              <a:rPr lang="en-US" sz="2800" b="1" dirty="0" err="1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tx1"/>
                </a:solidFill>
              </a:rPr>
              <a:t>t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896" y="5877580"/>
            <a:ext cx="114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 =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k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790593" y="3366247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</a:rPr>
              <a:t>= </a:t>
            </a:r>
            <a:r>
              <a:rPr lang="en-US" b="1" dirty="0" err="1" smtClean="0">
                <a:solidFill>
                  <a:srgbClr val="FF0066"/>
                </a:solidFill>
              </a:rPr>
              <a:t>Điểm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lôi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cuốn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3306" y="5848300"/>
            <a:ext cx="114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 =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t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8/37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39155</TotalTime>
  <Words>2295</Words>
  <Application>Microsoft Office PowerPoint</Application>
  <PresentationFormat>On-screen Show (4:3)</PresentationFormat>
  <Paragraphs>300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맑은 고딕</vt:lpstr>
      <vt:lpstr>Arial</vt:lpstr>
      <vt:lpstr>Calibri</vt:lpstr>
      <vt:lpstr>Courier New</vt:lpstr>
      <vt:lpstr>Symbol</vt:lpstr>
      <vt:lpstr>Tahoma</vt:lpstr>
      <vt:lpstr>Times New Roman</vt:lpstr>
      <vt:lpstr>VNI-Diudang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Bang Chu Cai Bang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© Mr ProGhost</dc:creator>
  <cp:lastModifiedBy>Satellite</cp:lastModifiedBy>
  <cp:revision>1669</cp:revision>
  <dcterms:created xsi:type="dcterms:W3CDTF">2012-04-20T13:18:20Z</dcterms:created>
  <dcterms:modified xsi:type="dcterms:W3CDTF">2015-11-03T09:04:02Z</dcterms:modified>
</cp:coreProperties>
</file>