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91" r:id="rId2"/>
    <p:sldId id="431" r:id="rId3"/>
    <p:sldId id="292" r:id="rId4"/>
    <p:sldId id="364" r:id="rId5"/>
    <p:sldId id="365" r:id="rId6"/>
    <p:sldId id="433" r:id="rId7"/>
    <p:sldId id="338" r:id="rId8"/>
    <p:sldId id="434" r:id="rId9"/>
    <p:sldId id="414" r:id="rId10"/>
    <p:sldId id="416" r:id="rId11"/>
    <p:sldId id="417" r:id="rId12"/>
    <p:sldId id="418" r:id="rId13"/>
    <p:sldId id="419" r:id="rId14"/>
    <p:sldId id="420" r:id="rId15"/>
    <p:sldId id="435" r:id="rId16"/>
    <p:sldId id="422" r:id="rId17"/>
    <p:sldId id="391" r:id="rId18"/>
    <p:sldId id="436" r:id="rId19"/>
    <p:sldId id="437" r:id="rId20"/>
    <p:sldId id="438" r:id="rId21"/>
    <p:sldId id="439" r:id="rId22"/>
    <p:sldId id="440" r:id="rId23"/>
    <p:sldId id="384" r:id="rId24"/>
    <p:sldId id="386" r:id="rId25"/>
    <p:sldId id="385" r:id="rId26"/>
    <p:sldId id="387" r:id="rId27"/>
    <p:sldId id="388" r:id="rId28"/>
    <p:sldId id="389" r:id="rId29"/>
    <p:sldId id="398" r:id="rId30"/>
    <p:sldId id="399" r:id="rId31"/>
    <p:sldId id="402" r:id="rId32"/>
    <p:sldId id="405" r:id="rId33"/>
    <p:sldId id="408" r:id="rId34"/>
    <p:sldId id="423" r:id="rId35"/>
    <p:sldId id="411" r:id="rId36"/>
    <p:sldId id="412" r:id="rId37"/>
    <p:sldId id="424" r:id="rId38"/>
    <p:sldId id="425" r:id="rId39"/>
    <p:sldId id="426" r:id="rId40"/>
    <p:sldId id="427" r:id="rId41"/>
    <p:sldId id="428" r:id="rId42"/>
    <p:sldId id="413" r:id="rId4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860" autoAdjust="0"/>
  </p:normalViewPr>
  <p:slideViewPr>
    <p:cSldViewPr>
      <p:cViewPr varScale="1">
        <p:scale>
          <a:sx n="62" d="100"/>
          <a:sy n="62" d="100"/>
        </p:scale>
        <p:origin x="7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zh-TW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E8A36484-65A8-48C8-B5C3-AA64F941BAD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45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TW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zh-TW" alt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TW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C4CD7FAF-E0FA-4C9F-ABA8-0460ED08732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B1094-CF84-4389-9CCA-6A6772F1042D}" type="slidenum">
              <a:rPr lang="zh-TW" altLang="en-US" smtClean="0"/>
              <a:pPr/>
              <a:t>17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1869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D7FAF-E0FA-4C9F-ABA8-0460ED087328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0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E4028-1380-4EA5-966C-7E09603D06C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A9FB5-3E65-4F83-86FF-EF1F8C3265E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11EF7-9B3C-4941-9AB3-D765A1F9769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64675-1FE4-4254-97F6-7749CB23B48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970C9-7D10-452A-ACCB-BA566F03C6A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1AD58-6B84-431A-9300-5ADEEAB6566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63978-D511-413D-B5D0-26E9208B571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6F8F9-FAB3-4FB3-881E-FFD13B7C586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2206D-5AFF-4167-BDA9-5ECECB3BF33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12E07-C57B-42C0-8935-8448047F061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4A330-EA68-4131-A6B8-D3F51D339D8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第二層</a:t>
            </a:r>
            <a:endParaRPr lang="zh-TW" altLang="zh-TW" smtClean="0"/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2BC7CA0-3290-4DDF-A098-FB95D17C708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 dir="d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1128" y="1600200"/>
            <a:ext cx="8820472" cy="28803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THIẾT KẾ HỆ THỐNG QUY TRÌNH CÔNG NGHỆ HÓA HỌC</a:t>
            </a:r>
          </a:p>
          <a:p>
            <a:pPr algn="ctr">
              <a:defRPr/>
            </a:pPr>
            <a:endParaRPr 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defRPr/>
            </a:pPr>
            <a:r>
              <a:rPr lang="en-US" sz="40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CHƯƠNG 1. GIỚI THIỆU</a:t>
            </a:r>
            <a:endParaRPr 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686800" cy="487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5867400"/>
            <a:ext cx="873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Tầm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ban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chi </a:t>
            </a:r>
            <a:r>
              <a:rPr lang="en-US" sz="2800" dirty="0" err="1" smtClean="0"/>
              <a:t>phí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45956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438400" y="19812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Project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Sponsor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6629400" y="4724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Contractors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4902200" y="4724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Civil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Engineers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4800600" y="19812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Business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Input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447800" y="4724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R&amp;D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Specialists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2266950" y="3962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Technical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Specialists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5734050" y="3962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Cost Engineer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4000500" y="3962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Control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</a:t>
            </a: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7467600" y="3962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Consultants</a:t>
            </a: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3175000" y="4724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Mechanical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Engineer(s)</a:t>
            </a: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533400" y="3962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Process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Engineer(s)</a:t>
            </a:r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2438400" y="28956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Project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Manager</a:t>
            </a:r>
          </a:p>
        </p:txBody>
      </p:sp>
      <p:sp>
        <p:nvSpPr>
          <p:cNvPr id="31761" name="Freeform 17"/>
          <p:cNvSpPr>
            <a:spLocks/>
          </p:cNvSpPr>
          <p:nvPr/>
        </p:nvSpPr>
        <p:spPr bwMode="auto">
          <a:xfrm>
            <a:off x="1143000" y="3657600"/>
            <a:ext cx="70104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0"/>
              </a:cxn>
              <a:cxn ang="0">
                <a:pos x="4416" y="0"/>
              </a:cxn>
              <a:cxn ang="0">
                <a:pos x="4416" y="192"/>
              </a:cxn>
            </a:cxnLst>
            <a:rect l="0" t="0" r="r" b="b"/>
            <a:pathLst>
              <a:path w="4416" h="192">
                <a:moveTo>
                  <a:pt x="0" y="192"/>
                </a:moveTo>
                <a:lnTo>
                  <a:pt x="0" y="0"/>
                </a:lnTo>
                <a:lnTo>
                  <a:pt x="4416" y="0"/>
                </a:lnTo>
                <a:lnTo>
                  <a:pt x="4416" y="19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0574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V="1">
            <a:off x="73152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V="1">
            <a:off x="55626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V="1">
            <a:off x="38100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V="1">
            <a:off x="2895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3048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64008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V="1">
            <a:off x="464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3810000" y="2209800"/>
            <a:ext cx="990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71" name="Freeform 27"/>
          <p:cNvSpPr>
            <a:spLocks/>
          </p:cNvSpPr>
          <p:nvPr/>
        </p:nvSpPr>
        <p:spPr bwMode="auto">
          <a:xfrm>
            <a:off x="3810000" y="2514600"/>
            <a:ext cx="1676400" cy="609600"/>
          </a:xfrm>
          <a:custGeom>
            <a:avLst/>
            <a:gdLst/>
            <a:ahLst/>
            <a:cxnLst>
              <a:cxn ang="0">
                <a:pos x="1056" y="0"/>
              </a:cxn>
              <a:cxn ang="0">
                <a:pos x="1056" y="384"/>
              </a:cxn>
              <a:cxn ang="0">
                <a:pos x="0" y="384"/>
              </a:cxn>
            </a:cxnLst>
            <a:rect l="0" t="0" r="r" b="b"/>
            <a:pathLst>
              <a:path w="1056" h="384">
                <a:moveTo>
                  <a:pt x="1056" y="0"/>
                </a:moveTo>
                <a:lnTo>
                  <a:pt x="1056" y="384"/>
                </a:lnTo>
                <a:lnTo>
                  <a:pt x="0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3048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43000" y="53340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ngũ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3976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Freeform 9"/>
          <p:cNvSpPr>
            <a:spLocks/>
          </p:cNvSpPr>
          <p:nvPr/>
        </p:nvSpPr>
        <p:spPr bwMode="auto">
          <a:xfrm>
            <a:off x="1587500" y="4433888"/>
            <a:ext cx="5480050" cy="2119312"/>
          </a:xfrm>
          <a:custGeom>
            <a:avLst/>
            <a:gdLst/>
            <a:ahLst/>
            <a:cxnLst>
              <a:cxn ang="0">
                <a:pos x="241" y="335"/>
              </a:cxn>
              <a:cxn ang="0">
                <a:pos x="444" y="184"/>
              </a:cxn>
              <a:cxn ang="0">
                <a:pos x="524" y="113"/>
              </a:cxn>
              <a:cxn ang="0">
                <a:pos x="746" y="140"/>
              </a:cxn>
              <a:cxn ang="0">
                <a:pos x="852" y="104"/>
              </a:cxn>
              <a:cxn ang="0">
                <a:pos x="985" y="104"/>
              </a:cxn>
              <a:cxn ang="0">
                <a:pos x="1118" y="95"/>
              </a:cxn>
              <a:cxn ang="0">
                <a:pos x="1348" y="78"/>
              </a:cxn>
              <a:cxn ang="0">
                <a:pos x="1508" y="7"/>
              </a:cxn>
              <a:cxn ang="0">
                <a:pos x="1827" y="51"/>
              </a:cxn>
              <a:cxn ang="0">
                <a:pos x="1907" y="69"/>
              </a:cxn>
              <a:cxn ang="0">
                <a:pos x="2004" y="42"/>
              </a:cxn>
              <a:cxn ang="0">
                <a:pos x="2252" y="7"/>
              </a:cxn>
              <a:cxn ang="0">
                <a:pos x="2438" y="104"/>
              </a:cxn>
              <a:cxn ang="0">
                <a:pos x="2695" y="60"/>
              </a:cxn>
              <a:cxn ang="0">
                <a:pos x="2872" y="78"/>
              </a:cxn>
              <a:cxn ang="0">
                <a:pos x="3094" y="131"/>
              </a:cxn>
              <a:cxn ang="0">
                <a:pos x="3369" y="290"/>
              </a:cxn>
              <a:cxn ang="0">
                <a:pos x="3218" y="467"/>
              </a:cxn>
              <a:cxn ang="0">
                <a:pos x="3271" y="654"/>
              </a:cxn>
              <a:cxn ang="0">
                <a:pos x="3227" y="733"/>
              </a:cxn>
              <a:cxn ang="0">
                <a:pos x="3351" y="928"/>
              </a:cxn>
              <a:cxn ang="0">
                <a:pos x="3404" y="1114"/>
              </a:cxn>
              <a:cxn ang="0">
                <a:pos x="3271" y="1159"/>
              </a:cxn>
              <a:cxn ang="0">
                <a:pos x="3041" y="1283"/>
              </a:cxn>
              <a:cxn ang="0">
                <a:pos x="2864" y="1265"/>
              </a:cxn>
              <a:cxn ang="0">
                <a:pos x="2810" y="1283"/>
              </a:cxn>
              <a:cxn ang="0">
                <a:pos x="2589" y="1274"/>
              </a:cxn>
              <a:cxn ang="0">
                <a:pos x="2314" y="1265"/>
              </a:cxn>
              <a:cxn ang="0">
                <a:pos x="2234" y="1274"/>
              </a:cxn>
              <a:cxn ang="0">
                <a:pos x="1933" y="1300"/>
              </a:cxn>
              <a:cxn ang="0">
                <a:pos x="1765" y="1274"/>
              </a:cxn>
              <a:cxn ang="0">
                <a:pos x="1517" y="1309"/>
              </a:cxn>
              <a:cxn ang="0">
                <a:pos x="1295" y="1283"/>
              </a:cxn>
              <a:cxn ang="0">
                <a:pos x="1118" y="1230"/>
              </a:cxn>
              <a:cxn ang="0">
                <a:pos x="1012" y="1292"/>
              </a:cxn>
              <a:cxn ang="0">
                <a:pos x="710" y="1292"/>
              </a:cxn>
              <a:cxn ang="0">
                <a:pos x="498" y="1309"/>
              </a:cxn>
              <a:cxn ang="0">
                <a:pos x="249" y="1203"/>
              </a:cxn>
              <a:cxn ang="0">
                <a:pos x="1" y="1052"/>
              </a:cxn>
              <a:cxn ang="0">
                <a:pos x="117" y="911"/>
              </a:cxn>
              <a:cxn ang="0">
                <a:pos x="46" y="848"/>
              </a:cxn>
              <a:cxn ang="0">
                <a:pos x="19" y="707"/>
              </a:cxn>
              <a:cxn ang="0">
                <a:pos x="117" y="627"/>
              </a:cxn>
              <a:cxn ang="0">
                <a:pos x="90" y="450"/>
              </a:cxn>
            </a:cxnLst>
            <a:rect l="0" t="0" r="r" b="b"/>
            <a:pathLst>
              <a:path w="3452" h="1335">
                <a:moveTo>
                  <a:pt x="90" y="450"/>
                </a:moveTo>
                <a:cubicBezTo>
                  <a:pt x="54" y="341"/>
                  <a:pt x="169" y="342"/>
                  <a:pt x="241" y="335"/>
                </a:cubicBezTo>
                <a:cubicBezTo>
                  <a:pt x="251" y="289"/>
                  <a:pt x="282" y="255"/>
                  <a:pt x="320" y="228"/>
                </a:cubicBezTo>
                <a:cubicBezTo>
                  <a:pt x="366" y="162"/>
                  <a:pt x="303" y="239"/>
                  <a:pt x="444" y="184"/>
                </a:cubicBezTo>
                <a:cubicBezTo>
                  <a:pt x="462" y="177"/>
                  <a:pt x="454" y="141"/>
                  <a:pt x="471" y="131"/>
                </a:cubicBezTo>
                <a:cubicBezTo>
                  <a:pt x="487" y="121"/>
                  <a:pt x="506" y="119"/>
                  <a:pt x="524" y="113"/>
                </a:cubicBezTo>
                <a:cubicBezTo>
                  <a:pt x="533" y="110"/>
                  <a:pt x="551" y="104"/>
                  <a:pt x="551" y="104"/>
                </a:cubicBezTo>
                <a:cubicBezTo>
                  <a:pt x="625" y="110"/>
                  <a:pt x="678" y="123"/>
                  <a:pt x="746" y="140"/>
                </a:cubicBezTo>
                <a:cubicBezTo>
                  <a:pt x="772" y="131"/>
                  <a:pt x="799" y="122"/>
                  <a:pt x="825" y="113"/>
                </a:cubicBezTo>
                <a:cubicBezTo>
                  <a:pt x="834" y="110"/>
                  <a:pt x="843" y="107"/>
                  <a:pt x="852" y="104"/>
                </a:cubicBezTo>
                <a:cubicBezTo>
                  <a:pt x="861" y="101"/>
                  <a:pt x="879" y="95"/>
                  <a:pt x="879" y="95"/>
                </a:cubicBezTo>
                <a:cubicBezTo>
                  <a:pt x="914" y="98"/>
                  <a:pt x="951" y="94"/>
                  <a:pt x="985" y="104"/>
                </a:cubicBezTo>
                <a:cubicBezTo>
                  <a:pt x="1006" y="110"/>
                  <a:pt x="1038" y="140"/>
                  <a:pt x="1038" y="140"/>
                </a:cubicBezTo>
                <a:cubicBezTo>
                  <a:pt x="1067" y="130"/>
                  <a:pt x="1118" y="95"/>
                  <a:pt x="1118" y="95"/>
                </a:cubicBezTo>
                <a:cubicBezTo>
                  <a:pt x="1139" y="65"/>
                  <a:pt x="1154" y="54"/>
                  <a:pt x="1189" y="42"/>
                </a:cubicBezTo>
                <a:cubicBezTo>
                  <a:pt x="1266" y="48"/>
                  <a:pt x="1293" y="40"/>
                  <a:pt x="1348" y="78"/>
                </a:cubicBezTo>
                <a:cubicBezTo>
                  <a:pt x="1398" y="66"/>
                  <a:pt x="1395" y="45"/>
                  <a:pt x="1437" y="24"/>
                </a:cubicBezTo>
                <a:cubicBezTo>
                  <a:pt x="1457" y="14"/>
                  <a:pt x="1489" y="11"/>
                  <a:pt x="1508" y="7"/>
                </a:cubicBezTo>
                <a:cubicBezTo>
                  <a:pt x="1616" y="18"/>
                  <a:pt x="1570" y="12"/>
                  <a:pt x="1641" y="60"/>
                </a:cubicBezTo>
                <a:cubicBezTo>
                  <a:pt x="1709" y="37"/>
                  <a:pt x="1752" y="45"/>
                  <a:pt x="1827" y="51"/>
                </a:cubicBezTo>
                <a:cubicBezTo>
                  <a:pt x="1846" y="57"/>
                  <a:pt x="1860" y="75"/>
                  <a:pt x="1880" y="78"/>
                </a:cubicBezTo>
                <a:cubicBezTo>
                  <a:pt x="1889" y="80"/>
                  <a:pt x="1898" y="71"/>
                  <a:pt x="1907" y="69"/>
                </a:cubicBezTo>
                <a:cubicBezTo>
                  <a:pt x="1922" y="65"/>
                  <a:pt x="1937" y="64"/>
                  <a:pt x="1951" y="60"/>
                </a:cubicBezTo>
                <a:cubicBezTo>
                  <a:pt x="1969" y="55"/>
                  <a:pt x="2004" y="42"/>
                  <a:pt x="2004" y="42"/>
                </a:cubicBezTo>
                <a:cubicBezTo>
                  <a:pt x="2152" y="54"/>
                  <a:pt x="2082" y="47"/>
                  <a:pt x="2172" y="78"/>
                </a:cubicBezTo>
                <a:cubicBezTo>
                  <a:pt x="2233" y="17"/>
                  <a:pt x="2205" y="38"/>
                  <a:pt x="2252" y="7"/>
                </a:cubicBezTo>
                <a:cubicBezTo>
                  <a:pt x="2353" y="17"/>
                  <a:pt x="2310" y="0"/>
                  <a:pt x="2385" y="51"/>
                </a:cubicBezTo>
                <a:cubicBezTo>
                  <a:pt x="2406" y="65"/>
                  <a:pt x="2438" y="104"/>
                  <a:pt x="2438" y="104"/>
                </a:cubicBezTo>
                <a:cubicBezTo>
                  <a:pt x="2490" y="87"/>
                  <a:pt x="2519" y="42"/>
                  <a:pt x="2571" y="24"/>
                </a:cubicBezTo>
                <a:cubicBezTo>
                  <a:pt x="2628" y="31"/>
                  <a:pt x="2652" y="30"/>
                  <a:pt x="2695" y="60"/>
                </a:cubicBezTo>
                <a:cubicBezTo>
                  <a:pt x="2707" y="95"/>
                  <a:pt x="2723" y="101"/>
                  <a:pt x="2757" y="113"/>
                </a:cubicBezTo>
                <a:cubicBezTo>
                  <a:pt x="2795" y="100"/>
                  <a:pt x="2833" y="90"/>
                  <a:pt x="2872" y="78"/>
                </a:cubicBezTo>
                <a:cubicBezTo>
                  <a:pt x="2919" y="81"/>
                  <a:pt x="2967" y="81"/>
                  <a:pt x="3014" y="86"/>
                </a:cubicBezTo>
                <a:cubicBezTo>
                  <a:pt x="3057" y="90"/>
                  <a:pt x="3039" y="117"/>
                  <a:pt x="3094" y="131"/>
                </a:cubicBezTo>
                <a:cubicBezTo>
                  <a:pt x="3166" y="119"/>
                  <a:pt x="3229" y="128"/>
                  <a:pt x="3298" y="148"/>
                </a:cubicBezTo>
                <a:cubicBezTo>
                  <a:pt x="3348" y="183"/>
                  <a:pt x="3357" y="233"/>
                  <a:pt x="3369" y="290"/>
                </a:cubicBezTo>
                <a:cubicBezTo>
                  <a:pt x="3368" y="305"/>
                  <a:pt x="3371" y="419"/>
                  <a:pt x="3333" y="441"/>
                </a:cubicBezTo>
                <a:cubicBezTo>
                  <a:pt x="3307" y="456"/>
                  <a:pt x="3248" y="460"/>
                  <a:pt x="3218" y="467"/>
                </a:cubicBezTo>
                <a:cubicBezTo>
                  <a:pt x="3256" y="505"/>
                  <a:pt x="3264" y="534"/>
                  <a:pt x="3280" y="583"/>
                </a:cubicBezTo>
                <a:cubicBezTo>
                  <a:pt x="3277" y="607"/>
                  <a:pt x="3279" y="632"/>
                  <a:pt x="3271" y="654"/>
                </a:cubicBezTo>
                <a:cubicBezTo>
                  <a:pt x="3264" y="674"/>
                  <a:pt x="3243" y="687"/>
                  <a:pt x="3236" y="707"/>
                </a:cubicBezTo>
                <a:cubicBezTo>
                  <a:pt x="3233" y="716"/>
                  <a:pt x="3230" y="724"/>
                  <a:pt x="3227" y="733"/>
                </a:cubicBezTo>
                <a:cubicBezTo>
                  <a:pt x="3256" y="743"/>
                  <a:pt x="3278" y="759"/>
                  <a:pt x="3307" y="769"/>
                </a:cubicBezTo>
                <a:cubicBezTo>
                  <a:pt x="3342" y="823"/>
                  <a:pt x="3325" y="890"/>
                  <a:pt x="3351" y="928"/>
                </a:cubicBezTo>
                <a:cubicBezTo>
                  <a:pt x="3361" y="943"/>
                  <a:pt x="3389" y="950"/>
                  <a:pt x="3404" y="955"/>
                </a:cubicBezTo>
                <a:cubicBezTo>
                  <a:pt x="3441" y="1008"/>
                  <a:pt x="3452" y="1012"/>
                  <a:pt x="3404" y="1114"/>
                </a:cubicBezTo>
                <a:cubicBezTo>
                  <a:pt x="3404" y="1115"/>
                  <a:pt x="3337" y="1136"/>
                  <a:pt x="3324" y="1141"/>
                </a:cubicBezTo>
                <a:cubicBezTo>
                  <a:pt x="3306" y="1147"/>
                  <a:pt x="3271" y="1159"/>
                  <a:pt x="3271" y="1159"/>
                </a:cubicBezTo>
                <a:cubicBezTo>
                  <a:pt x="3246" y="1231"/>
                  <a:pt x="3236" y="1265"/>
                  <a:pt x="3156" y="1292"/>
                </a:cubicBezTo>
                <a:cubicBezTo>
                  <a:pt x="3118" y="1289"/>
                  <a:pt x="3079" y="1290"/>
                  <a:pt x="3041" y="1283"/>
                </a:cubicBezTo>
                <a:cubicBezTo>
                  <a:pt x="3014" y="1278"/>
                  <a:pt x="2989" y="1230"/>
                  <a:pt x="2970" y="1212"/>
                </a:cubicBezTo>
                <a:cubicBezTo>
                  <a:pt x="2902" y="1257"/>
                  <a:pt x="2937" y="1241"/>
                  <a:pt x="2864" y="1265"/>
                </a:cubicBezTo>
                <a:cubicBezTo>
                  <a:pt x="2855" y="1268"/>
                  <a:pt x="2846" y="1271"/>
                  <a:pt x="2837" y="1274"/>
                </a:cubicBezTo>
                <a:cubicBezTo>
                  <a:pt x="2828" y="1277"/>
                  <a:pt x="2810" y="1283"/>
                  <a:pt x="2810" y="1283"/>
                </a:cubicBezTo>
                <a:cubicBezTo>
                  <a:pt x="2743" y="1272"/>
                  <a:pt x="2726" y="1248"/>
                  <a:pt x="2669" y="1230"/>
                </a:cubicBezTo>
                <a:cubicBezTo>
                  <a:pt x="2608" y="1270"/>
                  <a:pt x="2636" y="1258"/>
                  <a:pt x="2589" y="1274"/>
                </a:cubicBezTo>
                <a:cubicBezTo>
                  <a:pt x="2526" y="1335"/>
                  <a:pt x="2503" y="1307"/>
                  <a:pt x="2394" y="1300"/>
                </a:cubicBezTo>
                <a:cubicBezTo>
                  <a:pt x="2363" y="1291"/>
                  <a:pt x="2341" y="1283"/>
                  <a:pt x="2314" y="1265"/>
                </a:cubicBezTo>
                <a:cubicBezTo>
                  <a:pt x="2303" y="1231"/>
                  <a:pt x="2308" y="1218"/>
                  <a:pt x="2252" y="1247"/>
                </a:cubicBezTo>
                <a:cubicBezTo>
                  <a:pt x="2242" y="1252"/>
                  <a:pt x="2242" y="1267"/>
                  <a:pt x="2234" y="1274"/>
                </a:cubicBezTo>
                <a:cubicBezTo>
                  <a:pt x="2223" y="1283"/>
                  <a:pt x="2138" y="1321"/>
                  <a:pt x="2119" y="1327"/>
                </a:cubicBezTo>
                <a:cubicBezTo>
                  <a:pt x="2057" y="1320"/>
                  <a:pt x="1989" y="1328"/>
                  <a:pt x="1933" y="1300"/>
                </a:cubicBezTo>
                <a:cubicBezTo>
                  <a:pt x="1891" y="1280"/>
                  <a:pt x="1878" y="1236"/>
                  <a:pt x="1836" y="1221"/>
                </a:cubicBezTo>
                <a:cubicBezTo>
                  <a:pt x="1801" y="1233"/>
                  <a:pt x="1796" y="1255"/>
                  <a:pt x="1765" y="1274"/>
                </a:cubicBezTo>
                <a:cubicBezTo>
                  <a:pt x="1727" y="1298"/>
                  <a:pt x="1701" y="1307"/>
                  <a:pt x="1658" y="1318"/>
                </a:cubicBezTo>
                <a:cubicBezTo>
                  <a:pt x="1611" y="1315"/>
                  <a:pt x="1564" y="1316"/>
                  <a:pt x="1517" y="1309"/>
                </a:cubicBezTo>
                <a:cubicBezTo>
                  <a:pt x="1469" y="1302"/>
                  <a:pt x="1493" y="1240"/>
                  <a:pt x="1437" y="1221"/>
                </a:cubicBezTo>
                <a:cubicBezTo>
                  <a:pt x="1396" y="1261"/>
                  <a:pt x="1347" y="1266"/>
                  <a:pt x="1295" y="1283"/>
                </a:cubicBezTo>
                <a:cubicBezTo>
                  <a:pt x="1282" y="1282"/>
                  <a:pt x="1201" y="1282"/>
                  <a:pt x="1171" y="1265"/>
                </a:cubicBezTo>
                <a:cubicBezTo>
                  <a:pt x="1152" y="1255"/>
                  <a:pt x="1136" y="1242"/>
                  <a:pt x="1118" y="1230"/>
                </a:cubicBezTo>
                <a:cubicBezTo>
                  <a:pt x="1109" y="1224"/>
                  <a:pt x="1091" y="1212"/>
                  <a:pt x="1091" y="1212"/>
                </a:cubicBezTo>
                <a:cubicBezTo>
                  <a:pt x="1059" y="1234"/>
                  <a:pt x="1044" y="1271"/>
                  <a:pt x="1012" y="1292"/>
                </a:cubicBezTo>
                <a:cubicBezTo>
                  <a:pt x="989" y="1307"/>
                  <a:pt x="950" y="1318"/>
                  <a:pt x="923" y="1327"/>
                </a:cubicBezTo>
                <a:cubicBezTo>
                  <a:pt x="743" y="1316"/>
                  <a:pt x="818" y="1324"/>
                  <a:pt x="710" y="1292"/>
                </a:cubicBezTo>
                <a:cubicBezTo>
                  <a:pt x="681" y="1272"/>
                  <a:pt x="669" y="1249"/>
                  <a:pt x="639" y="1230"/>
                </a:cubicBezTo>
                <a:cubicBezTo>
                  <a:pt x="588" y="1268"/>
                  <a:pt x="562" y="1296"/>
                  <a:pt x="498" y="1309"/>
                </a:cubicBezTo>
                <a:cubicBezTo>
                  <a:pt x="422" y="1296"/>
                  <a:pt x="448" y="1290"/>
                  <a:pt x="391" y="1247"/>
                </a:cubicBezTo>
                <a:cubicBezTo>
                  <a:pt x="371" y="1168"/>
                  <a:pt x="334" y="1196"/>
                  <a:pt x="249" y="1203"/>
                </a:cubicBezTo>
                <a:cubicBezTo>
                  <a:pt x="195" y="1240"/>
                  <a:pt x="135" y="1221"/>
                  <a:pt x="81" y="1194"/>
                </a:cubicBezTo>
                <a:cubicBezTo>
                  <a:pt x="37" y="1148"/>
                  <a:pt x="16" y="1112"/>
                  <a:pt x="1" y="1052"/>
                </a:cubicBezTo>
                <a:cubicBezTo>
                  <a:pt x="4" y="1020"/>
                  <a:pt x="0" y="986"/>
                  <a:pt x="10" y="955"/>
                </a:cubicBezTo>
                <a:cubicBezTo>
                  <a:pt x="16" y="937"/>
                  <a:pt x="92" y="918"/>
                  <a:pt x="117" y="911"/>
                </a:cubicBezTo>
                <a:cubicBezTo>
                  <a:pt x="111" y="902"/>
                  <a:pt x="107" y="891"/>
                  <a:pt x="99" y="884"/>
                </a:cubicBezTo>
                <a:cubicBezTo>
                  <a:pt x="83" y="870"/>
                  <a:pt x="46" y="848"/>
                  <a:pt x="46" y="848"/>
                </a:cubicBezTo>
                <a:cubicBezTo>
                  <a:pt x="34" y="830"/>
                  <a:pt x="8" y="816"/>
                  <a:pt x="10" y="795"/>
                </a:cubicBezTo>
                <a:cubicBezTo>
                  <a:pt x="13" y="766"/>
                  <a:pt x="10" y="735"/>
                  <a:pt x="19" y="707"/>
                </a:cubicBezTo>
                <a:cubicBezTo>
                  <a:pt x="22" y="697"/>
                  <a:pt x="38" y="696"/>
                  <a:pt x="46" y="689"/>
                </a:cubicBezTo>
                <a:cubicBezTo>
                  <a:pt x="76" y="664"/>
                  <a:pt x="79" y="640"/>
                  <a:pt x="117" y="627"/>
                </a:cubicBezTo>
                <a:cubicBezTo>
                  <a:pt x="150" y="574"/>
                  <a:pt x="153" y="567"/>
                  <a:pt x="99" y="529"/>
                </a:cubicBezTo>
                <a:cubicBezTo>
                  <a:pt x="90" y="456"/>
                  <a:pt x="90" y="483"/>
                  <a:pt x="90" y="45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6" name="Freeform 8"/>
          <p:cNvSpPr>
            <a:spLocks/>
          </p:cNvSpPr>
          <p:nvPr/>
        </p:nvSpPr>
        <p:spPr bwMode="auto">
          <a:xfrm>
            <a:off x="4699000" y="1462088"/>
            <a:ext cx="4171950" cy="2973387"/>
          </a:xfrm>
          <a:custGeom>
            <a:avLst/>
            <a:gdLst/>
            <a:ahLst/>
            <a:cxnLst>
              <a:cxn ang="0">
                <a:pos x="150" y="1613"/>
              </a:cxn>
              <a:cxn ang="0">
                <a:pos x="97" y="1436"/>
              </a:cxn>
              <a:cxn ang="0">
                <a:pos x="80" y="1179"/>
              </a:cxn>
              <a:cxn ang="0">
                <a:pos x="17" y="1117"/>
              </a:cxn>
              <a:cxn ang="0">
                <a:pos x="80" y="930"/>
              </a:cxn>
              <a:cxn ang="0">
                <a:pos x="26" y="824"/>
              </a:cxn>
              <a:cxn ang="0">
                <a:pos x="97" y="709"/>
              </a:cxn>
              <a:cxn ang="0">
                <a:pos x="62" y="558"/>
              </a:cxn>
              <a:cxn ang="0">
                <a:pos x="230" y="230"/>
              </a:cxn>
              <a:cxn ang="0">
                <a:pos x="345" y="213"/>
              </a:cxn>
              <a:cxn ang="0">
                <a:pos x="461" y="106"/>
              </a:cxn>
              <a:cxn ang="0">
                <a:pos x="585" y="133"/>
              </a:cxn>
              <a:cxn ang="0">
                <a:pos x="700" y="27"/>
              </a:cxn>
              <a:cxn ang="0">
                <a:pos x="912" y="142"/>
              </a:cxn>
              <a:cxn ang="0">
                <a:pos x="1081" y="97"/>
              </a:cxn>
              <a:cxn ang="0">
                <a:pos x="1223" y="97"/>
              </a:cxn>
              <a:cxn ang="0">
                <a:pos x="1418" y="89"/>
              </a:cxn>
              <a:cxn ang="0">
                <a:pos x="1453" y="142"/>
              </a:cxn>
              <a:cxn ang="0">
                <a:pos x="1595" y="80"/>
              </a:cxn>
              <a:cxn ang="0">
                <a:pos x="1745" y="124"/>
              </a:cxn>
              <a:cxn ang="0">
                <a:pos x="1985" y="9"/>
              </a:cxn>
              <a:cxn ang="0">
                <a:pos x="2162" y="115"/>
              </a:cxn>
              <a:cxn ang="0">
                <a:pos x="2304" y="328"/>
              </a:cxn>
              <a:cxn ang="0">
                <a:pos x="2384" y="381"/>
              </a:cxn>
              <a:cxn ang="0">
                <a:pos x="2348" y="656"/>
              </a:cxn>
              <a:cxn ang="0">
                <a:pos x="2366" y="798"/>
              </a:cxn>
              <a:cxn ang="0">
                <a:pos x="2197" y="1081"/>
              </a:cxn>
              <a:cxn ang="0">
                <a:pos x="2357" y="1152"/>
              </a:cxn>
              <a:cxn ang="0">
                <a:pos x="2392" y="1223"/>
              </a:cxn>
              <a:cxn ang="0">
                <a:pos x="2490" y="1311"/>
              </a:cxn>
              <a:cxn ang="0">
                <a:pos x="2516" y="1409"/>
              </a:cxn>
              <a:cxn ang="0">
                <a:pos x="2570" y="1489"/>
              </a:cxn>
              <a:cxn ang="0">
                <a:pos x="2428" y="1693"/>
              </a:cxn>
              <a:cxn ang="0">
                <a:pos x="2375" y="1737"/>
              </a:cxn>
              <a:cxn ang="0">
                <a:pos x="2171" y="1763"/>
              </a:cxn>
              <a:cxn ang="0">
                <a:pos x="2127" y="1746"/>
              </a:cxn>
              <a:cxn ang="0">
                <a:pos x="1834" y="1781"/>
              </a:cxn>
              <a:cxn ang="0">
                <a:pos x="1728" y="1799"/>
              </a:cxn>
              <a:cxn ang="0">
                <a:pos x="1506" y="1843"/>
              </a:cxn>
              <a:cxn ang="0">
                <a:pos x="1462" y="1719"/>
              </a:cxn>
              <a:cxn ang="0">
                <a:pos x="1302" y="1817"/>
              </a:cxn>
              <a:cxn ang="0">
                <a:pos x="1063" y="1746"/>
              </a:cxn>
              <a:cxn ang="0">
                <a:pos x="983" y="1781"/>
              </a:cxn>
              <a:cxn ang="0">
                <a:pos x="700" y="1755"/>
              </a:cxn>
              <a:cxn ang="0">
                <a:pos x="531" y="1861"/>
              </a:cxn>
              <a:cxn ang="0">
                <a:pos x="434" y="1808"/>
              </a:cxn>
              <a:cxn ang="0">
                <a:pos x="363" y="1657"/>
              </a:cxn>
            </a:cxnLst>
            <a:rect l="0" t="0" r="r" b="b"/>
            <a:pathLst>
              <a:path w="2628" h="1873">
                <a:moveTo>
                  <a:pt x="266" y="1684"/>
                </a:moveTo>
                <a:cubicBezTo>
                  <a:pt x="199" y="1674"/>
                  <a:pt x="172" y="1678"/>
                  <a:pt x="150" y="1613"/>
                </a:cubicBezTo>
                <a:cubicBezTo>
                  <a:pt x="152" y="1592"/>
                  <a:pt x="182" y="1488"/>
                  <a:pt x="150" y="1462"/>
                </a:cubicBezTo>
                <a:cubicBezTo>
                  <a:pt x="135" y="1450"/>
                  <a:pt x="114" y="1446"/>
                  <a:pt x="97" y="1436"/>
                </a:cubicBezTo>
                <a:cubicBezTo>
                  <a:pt x="49" y="1359"/>
                  <a:pt x="80" y="1284"/>
                  <a:pt x="106" y="1205"/>
                </a:cubicBezTo>
                <a:cubicBezTo>
                  <a:pt x="97" y="1196"/>
                  <a:pt x="91" y="1184"/>
                  <a:pt x="80" y="1179"/>
                </a:cubicBezTo>
                <a:cubicBezTo>
                  <a:pt x="66" y="1172"/>
                  <a:pt x="46" y="1181"/>
                  <a:pt x="35" y="1170"/>
                </a:cubicBezTo>
                <a:cubicBezTo>
                  <a:pt x="22" y="1157"/>
                  <a:pt x="23" y="1135"/>
                  <a:pt x="17" y="1117"/>
                </a:cubicBezTo>
                <a:cubicBezTo>
                  <a:pt x="14" y="1107"/>
                  <a:pt x="6" y="1099"/>
                  <a:pt x="0" y="1090"/>
                </a:cubicBezTo>
                <a:cubicBezTo>
                  <a:pt x="7" y="1014"/>
                  <a:pt x="1" y="956"/>
                  <a:pt x="80" y="930"/>
                </a:cubicBezTo>
                <a:cubicBezTo>
                  <a:pt x="50" y="843"/>
                  <a:pt x="101" y="978"/>
                  <a:pt x="44" y="877"/>
                </a:cubicBezTo>
                <a:cubicBezTo>
                  <a:pt x="35" y="861"/>
                  <a:pt x="32" y="842"/>
                  <a:pt x="26" y="824"/>
                </a:cubicBezTo>
                <a:cubicBezTo>
                  <a:pt x="23" y="815"/>
                  <a:pt x="17" y="798"/>
                  <a:pt x="17" y="798"/>
                </a:cubicBezTo>
                <a:cubicBezTo>
                  <a:pt x="31" y="755"/>
                  <a:pt x="53" y="724"/>
                  <a:pt x="97" y="709"/>
                </a:cubicBezTo>
                <a:cubicBezTo>
                  <a:pt x="125" y="667"/>
                  <a:pt x="115" y="660"/>
                  <a:pt x="88" y="620"/>
                </a:cubicBezTo>
                <a:cubicBezTo>
                  <a:pt x="81" y="599"/>
                  <a:pt x="64" y="580"/>
                  <a:pt x="62" y="558"/>
                </a:cubicBezTo>
                <a:cubicBezTo>
                  <a:pt x="53" y="441"/>
                  <a:pt x="76" y="429"/>
                  <a:pt x="177" y="416"/>
                </a:cubicBezTo>
                <a:cubicBezTo>
                  <a:pt x="187" y="369"/>
                  <a:pt x="175" y="244"/>
                  <a:pt x="230" y="230"/>
                </a:cubicBezTo>
                <a:cubicBezTo>
                  <a:pt x="256" y="224"/>
                  <a:pt x="283" y="225"/>
                  <a:pt x="310" y="222"/>
                </a:cubicBezTo>
                <a:cubicBezTo>
                  <a:pt x="322" y="219"/>
                  <a:pt x="337" y="222"/>
                  <a:pt x="345" y="213"/>
                </a:cubicBezTo>
                <a:cubicBezTo>
                  <a:pt x="360" y="198"/>
                  <a:pt x="349" y="168"/>
                  <a:pt x="363" y="151"/>
                </a:cubicBezTo>
                <a:cubicBezTo>
                  <a:pt x="385" y="125"/>
                  <a:pt x="430" y="114"/>
                  <a:pt x="461" y="106"/>
                </a:cubicBezTo>
                <a:cubicBezTo>
                  <a:pt x="493" y="109"/>
                  <a:pt x="526" y="108"/>
                  <a:pt x="558" y="115"/>
                </a:cubicBezTo>
                <a:cubicBezTo>
                  <a:pt x="569" y="117"/>
                  <a:pt x="574" y="133"/>
                  <a:pt x="585" y="133"/>
                </a:cubicBezTo>
                <a:cubicBezTo>
                  <a:pt x="596" y="133"/>
                  <a:pt x="602" y="121"/>
                  <a:pt x="611" y="115"/>
                </a:cubicBezTo>
                <a:cubicBezTo>
                  <a:pt x="638" y="75"/>
                  <a:pt x="652" y="41"/>
                  <a:pt x="700" y="27"/>
                </a:cubicBezTo>
                <a:cubicBezTo>
                  <a:pt x="735" y="30"/>
                  <a:pt x="771" y="28"/>
                  <a:pt x="806" y="35"/>
                </a:cubicBezTo>
                <a:cubicBezTo>
                  <a:pt x="859" y="45"/>
                  <a:pt x="860" y="124"/>
                  <a:pt x="912" y="142"/>
                </a:cubicBezTo>
                <a:cubicBezTo>
                  <a:pt x="942" y="122"/>
                  <a:pt x="949" y="99"/>
                  <a:pt x="983" y="89"/>
                </a:cubicBezTo>
                <a:cubicBezTo>
                  <a:pt x="1016" y="92"/>
                  <a:pt x="1049" y="90"/>
                  <a:pt x="1081" y="97"/>
                </a:cubicBezTo>
                <a:cubicBezTo>
                  <a:pt x="1108" y="103"/>
                  <a:pt x="1128" y="144"/>
                  <a:pt x="1152" y="159"/>
                </a:cubicBezTo>
                <a:cubicBezTo>
                  <a:pt x="1189" y="147"/>
                  <a:pt x="1193" y="122"/>
                  <a:pt x="1223" y="97"/>
                </a:cubicBezTo>
                <a:cubicBezTo>
                  <a:pt x="1248" y="76"/>
                  <a:pt x="1252" y="79"/>
                  <a:pt x="1285" y="71"/>
                </a:cubicBezTo>
                <a:cubicBezTo>
                  <a:pt x="1330" y="75"/>
                  <a:pt x="1386" y="57"/>
                  <a:pt x="1418" y="89"/>
                </a:cubicBezTo>
                <a:cubicBezTo>
                  <a:pt x="1424" y="95"/>
                  <a:pt x="1421" y="107"/>
                  <a:pt x="1426" y="115"/>
                </a:cubicBezTo>
                <a:cubicBezTo>
                  <a:pt x="1433" y="126"/>
                  <a:pt x="1444" y="133"/>
                  <a:pt x="1453" y="142"/>
                </a:cubicBezTo>
                <a:cubicBezTo>
                  <a:pt x="1482" y="132"/>
                  <a:pt x="1504" y="106"/>
                  <a:pt x="1533" y="97"/>
                </a:cubicBezTo>
                <a:cubicBezTo>
                  <a:pt x="1571" y="85"/>
                  <a:pt x="1550" y="91"/>
                  <a:pt x="1595" y="80"/>
                </a:cubicBezTo>
                <a:cubicBezTo>
                  <a:pt x="1627" y="83"/>
                  <a:pt x="1661" y="80"/>
                  <a:pt x="1692" y="89"/>
                </a:cubicBezTo>
                <a:cubicBezTo>
                  <a:pt x="1712" y="95"/>
                  <a:pt x="1745" y="124"/>
                  <a:pt x="1745" y="124"/>
                </a:cubicBezTo>
                <a:cubicBezTo>
                  <a:pt x="1774" y="80"/>
                  <a:pt x="1846" y="17"/>
                  <a:pt x="1896" y="0"/>
                </a:cubicBezTo>
                <a:cubicBezTo>
                  <a:pt x="1926" y="3"/>
                  <a:pt x="1957" y="0"/>
                  <a:pt x="1985" y="9"/>
                </a:cubicBezTo>
                <a:cubicBezTo>
                  <a:pt x="2001" y="14"/>
                  <a:pt x="2056" y="58"/>
                  <a:pt x="2073" y="71"/>
                </a:cubicBezTo>
                <a:cubicBezTo>
                  <a:pt x="2089" y="116"/>
                  <a:pt x="2116" y="105"/>
                  <a:pt x="2162" y="115"/>
                </a:cubicBezTo>
                <a:cubicBezTo>
                  <a:pt x="2194" y="122"/>
                  <a:pt x="2228" y="131"/>
                  <a:pt x="2259" y="142"/>
                </a:cubicBezTo>
                <a:cubicBezTo>
                  <a:pt x="2305" y="209"/>
                  <a:pt x="2265" y="236"/>
                  <a:pt x="2304" y="328"/>
                </a:cubicBezTo>
                <a:cubicBezTo>
                  <a:pt x="2312" y="348"/>
                  <a:pt x="2339" y="351"/>
                  <a:pt x="2357" y="363"/>
                </a:cubicBezTo>
                <a:cubicBezTo>
                  <a:pt x="2366" y="369"/>
                  <a:pt x="2384" y="381"/>
                  <a:pt x="2384" y="381"/>
                </a:cubicBezTo>
                <a:cubicBezTo>
                  <a:pt x="2423" y="442"/>
                  <a:pt x="2414" y="507"/>
                  <a:pt x="2392" y="576"/>
                </a:cubicBezTo>
                <a:cubicBezTo>
                  <a:pt x="2383" y="605"/>
                  <a:pt x="2348" y="656"/>
                  <a:pt x="2348" y="656"/>
                </a:cubicBezTo>
                <a:cubicBezTo>
                  <a:pt x="2358" y="685"/>
                  <a:pt x="2374" y="706"/>
                  <a:pt x="2384" y="735"/>
                </a:cubicBezTo>
                <a:cubicBezTo>
                  <a:pt x="2378" y="756"/>
                  <a:pt x="2372" y="777"/>
                  <a:pt x="2366" y="798"/>
                </a:cubicBezTo>
                <a:cubicBezTo>
                  <a:pt x="2338" y="888"/>
                  <a:pt x="2316" y="875"/>
                  <a:pt x="2233" y="904"/>
                </a:cubicBezTo>
                <a:cubicBezTo>
                  <a:pt x="2245" y="972"/>
                  <a:pt x="2248" y="1032"/>
                  <a:pt x="2197" y="1081"/>
                </a:cubicBezTo>
                <a:cubicBezTo>
                  <a:pt x="2229" y="1102"/>
                  <a:pt x="2268" y="1118"/>
                  <a:pt x="2304" y="1134"/>
                </a:cubicBezTo>
                <a:cubicBezTo>
                  <a:pt x="2321" y="1141"/>
                  <a:pt x="2357" y="1152"/>
                  <a:pt x="2357" y="1152"/>
                </a:cubicBezTo>
                <a:cubicBezTo>
                  <a:pt x="2360" y="1173"/>
                  <a:pt x="2357" y="1195"/>
                  <a:pt x="2366" y="1214"/>
                </a:cubicBezTo>
                <a:cubicBezTo>
                  <a:pt x="2370" y="1222"/>
                  <a:pt x="2384" y="1219"/>
                  <a:pt x="2392" y="1223"/>
                </a:cubicBezTo>
                <a:cubicBezTo>
                  <a:pt x="2420" y="1237"/>
                  <a:pt x="2442" y="1248"/>
                  <a:pt x="2472" y="1258"/>
                </a:cubicBezTo>
                <a:cubicBezTo>
                  <a:pt x="2478" y="1276"/>
                  <a:pt x="2484" y="1293"/>
                  <a:pt x="2490" y="1311"/>
                </a:cubicBezTo>
                <a:cubicBezTo>
                  <a:pt x="2493" y="1320"/>
                  <a:pt x="2499" y="1338"/>
                  <a:pt x="2499" y="1338"/>
                </a:cubicBezTo>
                <a:cubicBezTo>
                  <a:pt x="2484" y="1428"/>
                  <a:pt x="2478" y="1365"/>
                  <a:pt x="2516" y="1409"/>
                </a:cubicBezTo>
                <a:cubicBezTo>
                  <a:pt x="2530" y="1425"/>
                  <a:pt x="2540" y="1444"/>
                  <a:pt x="2552" y="1462"/>
                </a:cubicBezTo>
                <a:cubicBezTo>
                  <a:pt x="2558" y="1471"/>
                  <a:pt x="2570" y="1489"/>
                  <a:pt x="2570" y="1489"/>
                </a:cubicBezTo>
                <a:cubicBezTo>
                  <a:pt x="2591" y="1580"/>
                  <a:pt x="2628" y="1679"/>
                  <a:pt x="2508" y="1701"/>
                </a:cubicBezTo>
                <a:cubicBezTo>
                  <a:pt x="2481" y="1698"/>
                  <a:pt x="2454" y="1697"/>
                  <a:pt x="2428" y="1693"/>
                </a:cubicBezTo>
                <a:cubicBezTo>
                  <a:pt x="2419" y="1692"/>
                  <a:pt x="2410" y="1680"/>
                  <a:pt x="2401" y="1684"/>
                </a:cubicBezTo>
                <a:cubicBezTo>
                  <a:pt x="2383" y="1692"/>
                  <a:pt x="2390" y="1724"/>
                  <a:pt x="2375" y="1737"/>
                </a:cubicBezTo>
                <a:cubicBezTo>
                  <a:pt x="2359" y="1751"/>
                  <a:pt x="2321" y="1772"/>
                  <a:pt x="2321" y="1772"/>
                </a:cubicBezTo>
                <a:cubicBezTo>
                  <a:pt x="2271" y="1769"/>
                  <a:pt x="2220" y="1773"/>
                  <a:pt x="2171" y="1763"/>
                </a:cubicBezTo>
                <a:cubicBezTo>
                  <a:pt x="2161" y="1761"/>
                  <a:pt x="2163" y="1741"/>
                  <a:pt x="2153" y="1737"/>
                </a:cubicBezTo>
                <a:cubicBezTo>
                  <a:pt x="2144" y="1734"/>
                  <a:pt x="2135" y="1742"/>
                  <a:pt x="2127" y="1746"/>
                </a:cubicBezTo>
                <a:cubicBezTo>
                  <a:pt x="2083" y="1770"/>
                  <a:pt x="2056" y="1804"/>
                  <a:pt x="2011" y="1825"/>
                </a:cubicBezTo>
                <a:cubicBezTo>
                  <a:pt x="1940" y="1819"/>
                  <a:pt x="1891" y="1819"/>
                  <a:pt x="1834" y="1781"/>
                </a:cubicBezTo>
                <a:cubicBezTo>
                  <a:pt x="1815" y="1753"/>
                  <a:pt x="1820" y="1744"/>
                  <a:pt x="1781" y="1763"/>
                </a:cubicBezTo>
                <a:cubicBezTo>
                  <a:pt x="1762" y="1773"/>
                  <a:pt x="1728" y="1799"/>
                  <a:pt x="1728" y="1799"/>
                </a:cubicBezTo>
                <a:cubicBezTo>
                  <a:pt x="1699" y="1841"/>
                  <a:pt x="1662" y="1858"/>
                  <a:pt x="1613" y="1870"/>
                </a:cubicBezTo>
                <a:cubicBezTo>
                  <a:pt x="1593" y="1868"/>
                  <a:pt x="1527" y="1873"/>
                  <a:pt x="1506" y="1843"/>
                </a:cubicBezTo>
                <a:cubicBezTo>
                  <a:pt x="1491" y="1821"/>
                  <a:pt x="1471" y="1772"/>
                  <a:pt x="1471" y="1772"/>
                </a:cubicBezTo>
                <a:cubicBezTo>
                  <a:pt x="1468" y="1754"/>
                  <a:pt x="1475" y="1732"/>
                  <a:pt x="1462" y="1719"/>
                </a:cubicBezTo>
                <a:cubicBezTo>
                  <a:pt x="1450" y="1707"/>
                  <a:pt x="1407" y="1741"/>
                  <a:pt x="1400" y="1746"/>
                </a:cubicBezTo>
                <a:cubicBezTo>
                  <a:pt x="1375" y="1783"/>
                  <a:pt x="1343" y="1803"/>
                  <a:pt x="1302" y="1817"/>
                </a:cubicBezTo>
                <a:cubicBezTo>
                  <a:pt x="1243" y="1814"/>
                  <a:pt x="1183" y="1818"/>
                  <a:pt x="1125" y="1808"/>
                </a:cubicBezTo>
                <a:cubicBezTo>
                  <a:pt x="1092" y="1802"/>
                  <a:pt x="1106" y="1760"/>
                  <a:pt x="1063" y="1746"/>
                </a:cubicBezTo>
                <a:cubicBezTo>
                  <a:pt x="1054" y="1752"/>
                  <a:pt x="1046" y="1759"/>
                  <a:pt x="1037" y="1763"/>
                </a:cubicBezTo>
                <a:cubicBezTo>
                  <a:pt x="1020" y="1771"/>
                  <a:pt x="983" y="1781"/>
                  <a:pt x="983" y="1781"/>
                </a:cubicBezTo>
                <a:cubicBezTo>
                  <a:pt x="923" y="1823"/>
                  <a:pt x="887" y="1805"/>
                  <a:pt x="806" y="1799"/>
                </a:cubicBezTo>
                <a:cubicBezTo>
                  <a:pt x="760" y="1730"/>
                  <a:pt x="816" y="1742"/>
                  <a:pt x="700" y="1755"/>
                </a:cubicBezTo>
                <a:cubicBezTo>
                  <a:pt x="659" y="1781"/>
                  <a:pt x="625" y="1815"/>
                  <a:pt x="585" y="1843"/>
                </a:cubicBezTo>
                <a:cubicBezTo>
                  <a:pt x="570" y="1854"/>
                  <a:pt x="531" y="1861"/>
                  <a:pt x="531" y="1861"/>
                </a:cubicBezTo>
                <a:cubicBezTo>
                  <a:pt x="510" y="1858"/>
                  <a:pt x="489" y="1858"/>
                  <a:pt x="469" y="1852"/>
                </a:cubicBezTo>
                <a:cubicBezTo>
                  <a:pt x="434" y="1841"/>
                  <a:pt x="448" y="1833"/>
                  <a:pt x="434" y="1808"/>
                </a:cubicBezTo>
                <a:cubicBezTo>
                  <a:pt x="424" y="1790"/>
                  <a:pt x="406" y="1775"/>
                  <a:pt x="399" y="1755"/>
                </a:cubicBezTo>
                <a:cubicBezTo>
                  <a:pt x="376" y="1686"/>
                  <a:pt x="388" y="1719"/>
                  <a:pt x="363" y="1657"/>
                </a:cubicBezTo>
                <a:cubicBezTo>
                  <a:pt x="326" y="1663"/>
                  <a:pt x="298" y="1667"/>
                  <a:pt x="266" y="1684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5" name="Freeform 7"/>
          <p:cNvSpPr>
            <a:spLocks/>
          </p:cNvSpPr>
          <p:nvPr/>
        </p:nvSpPr>
        <p:spPr bwMode="auto">
          <a:xfrm>
            <a:off x="279400" y="1209675"/>
            <a:ext cx="4021138" cy="3230563"/>
          </a:xfrm>
          <a:custGeom>
            <a:avLst/>
            <a:gdLst/>
            <a:ahLst/>
            <a:cxnLst>
              <a:cxn ang="0">
                <a:pos x="106" y="354"/>
              </a:cxn>
              <a:cxn ang="0">
                <a:pos x="124" y="531"/>
              </a:cxn>
              <a:cxn ang="0">
                <a:pos x="27" y="691"/>
              </a:cxn>
              <a:cxn ang="0">
                <a:pos x="89" y="815"/>
              </a:cxn>
              <a:cxn ang="0">
                <a:pos x="27" y="992"/>
              </a:cxn>
              <a:cxn ang="0">
                <a:pos x="0" y="1099"/>
              </a:cxn>
              <a:cxn ang="0">
                <a:pos x="35" y="1329"/>
              </a:cxn>
              <a:cxn ang="0">
                <a:pos x="177" y="1568"/>
              </a:cxn>
              <a:cxn ang="0">
                <a:pos x="239" y="1683"/>
              </a:cxn>
              <a:cxn ang="0">
                <a:pos x="363" y="1630"/>
              </a:cxn>
              <a:cxn ang="0">
                <a:pos x="505" y="1772"/>
              </a:cxn>
              <a:cxn ang="0">
                <a:pos x="753" y="1737"/>
              </a:cxn>
              <a:cxn ang="0">
                <a:pos x="992" y="1799"/>
              </a:cxn>
              <a:cxn ang="0">
                <a:pos x="1161" y="1701"/>
              </a:cxn>
              <a:cxn ang="0">
                <a:pos x="1453" y="1763"/>
              </a:cxn>
              <a:cxn ang="0">
                <a:pos x="1542" y="1604"/>
              </a:cxn>
              <a:cxn ang="0">
                <a:pos x="1763" y="1781"/>
              </a:cxn>
              <a:cxn ang="0">
                <a:pos x="1825" y="1737"/>
              </a:cxn>
              <a:cxn ang="0">
                <a:pos x="1967" y="1559"/>
              </a:cxn>
              <a:cxn ang="0">
                <a:pos x="2180" y="1453"/>
              </a:cxn>
              <a:cxn ang="0">
                <a:pos x="2189" y="1347"/>
              </a:cxn>
              <a:cxn ang="0">
                <a:pos x="2242" y="1267"/>
              </a:cxn>
              <a:cxn ang="0">
                <a:pos x="2322" y="1152"/>
              </a:cxn>
              <a:cxn ang="0">
                <a:pos x="2304" y="957"/>
              </a:cxn>
              <a:cxn ang="0">
                <a:pos x="2260" y="842"/>
              </a:cxn>
              <a:cxn ang="0">
                <a:pos x="2357" y="744"/>
              </a:cxn>
              <a:cxn ang="0">
                <a:pos x="2304" y="514"/>
              </a:cxn>
              <a:cxn ang="0">
                <a:pos x="2224" y="266"/>
              </a:cxn>
              <a:cxn ang="0">
                <a:pos x="2047" y="168"/>
              </a:cxn>
              <a:cxn ang="0">
                <a:pos x="1941" y="88"/>
              </a:cxn>
              <a:cxn ang="0">
                <a:pos x="1755" y="9"/>
              </a:cxn>
              <a:cxn ang="0">
                <a:pos x="1630" y="150"/>
              </a:cxn>
              <a:cxn ang="0">
                <a:pos x="1595" y="97"/>
              </a:cxn>
              <a:cxn ang="0">
                <a:pos x="1347" y="97"/>
              </a:cxn>
              <a:cxn ang="0">
                <a:pos x="1241" y="35"/>
              </a:cxn>
              <a:cxn ang="0">
                <a:pos x="1072" y="26"/>
              </a:cxn>
              <a:cxn ang="0">
                <a:pos x="833" y="62"/>
              </a:cxn>
              <a:cxn ang="0">
                <a:pos x="647" y="221"/>
              </a:cxn>
              <a:cxn ang="0">
                <a:pos x="496" y="141"/>
              </a:cxn>
              <a:cxn ang="0">
                <a:pos x="319" y="230"/>
              </a:cxn>
              <a:cxn ang="0">
                <a:pos x="230" y="310"/>
              </a:cxn>
            </a:cxnLst>
            <a:rect l="0" t="0" r="r" b="b"/>
            <a:pathLst>
              <a:path w="2387" h="1825">
                <a:moveTo>
                  <a:pt x="230" y="310"/>
                </a:moveTo>
                <a:cubicBezTo>
                  <a:pt x="190" y="338"/>
                  <a:pt x="147" y="327"/>
                  <a:pt x="106" y="354"/>
                </a:cubicBezTo>
                <a:cubicBezTo>
                  <a:pt x="79" y="397"/>
                  <a:pt x="69" y="422"/>
                  <a:pt x="89" y="478"/>
                </a:cubicBezTo>
                <a:cubicBezTo>
                  <a:pt x="96" y="498"/>
                  <a:pt x="124" y="531"/>
                  <a:pt x="124" y="531"/>
                </a:cubicBezTo>
                <a:cubicBezTo>
                  <a:pt x="62" y="573"/>
                  <a:pt x="83" y="549"/>
                  <a:pt x="53" y="593"/>
                </a:cubicBezTo>
                <a:cubicBezTo>
                  <a:pt x="42" y="625"/>
                  <a:pt x="34" y="658"/>
                  <a:pt x="27" y="691"/>
                </a:cubicBezTo>
                <a:cubicBezTo>
                  <a:pt x="30" y="721"/>
                  <a:pt x="22" y="753"/>
                  <a:pt x="35" y="780"/>
                </a:cubicBezTo>
                <a:cubicBezTo>
                  <a:pt x="45" y="799"/>
                  <a:pt x="89" y="815"/>
                  <a:pt x="89" y="815"/>
                </a:cubicBezTo>
                <a:cubicBezTo>
                  <a:pt x="70" y="889"/>
                  <a:pt x="93" y="815"/>
                  <a:pt x="62" y="877"/>
                </a:cubicBezTo>
                <a:cubicBezTo>
                  <a:pt x="46" y="910"/>
                  <a:pt x="37" y="958"/>
                  <a:pt x="27" y="992"/>
                </a:cubicBezTo>
                <a:cubicBezTo>
                  <a:pt x="20" y="1015"/>
                  <a:pt x="15" y="1039"/>
                  <a:pt x="9" y="1063"/>
                </a:cubicBezTo>
                <a:cubicBezTo>
                  <a:pt x="6" y="1075"/>
                  <a:pt x="0" y="1099"/>
                  <a:pt x="0" y="1099"/>
                </a:cubicBezTo>
                <a:cubicBezTo>
                  <a:pt x="9" y="1152"/>
                  <a:pt x="10" y="1166"/>
                  <a:pt x="53" y="1196"/>
                </a:cubicBezTo>
                <a:cubicBezTo>
                  <a:pt x="64" y="1249"/>
                  <a:pt x="59" y="1281"/>
                  <a:pt x="35" y="1329"/>
                </a:cubicBezTo>
                <a:cubicBezTo>
                  <a:pt x="24" y="1389"/>
                  <a:pt x="11" y="1441"/>
                  <a:pt x="35" y="1506"/>
                </a:cubicBezTo>
                <a:cubicBezTo>
                  <a:pt x="49" y="1545"/>
                  <a:pt x="142" y="1559"/>
                  <a:pt x="177" y="1568"/>
                </a:cubicBezTo>
                <a:cubicBezTo>
                  <a:pt x="189" y="1604"/>
                  <a:pt x="201" y="1639"/>
                  <a:pt x="213" y="1675"/>
                </a:cubicBezTo>
                <a:cubicBezTo>
                  <a:pt x="216" y="1684"/>
                  <a:pt x="230" y="1680"/>
                  <a:pt x="239" y="1683"/>
                </a:cubicBezTo>
                <a:cubicBezTo>
                  <a:pt x="269" y="1680"/>
                  <a:pt x="299" y="1682"/>
                  <a:pt x="328" y="1675"/>
                </a:cubicBezTo>
                <a:cubicBezTo>
                  <a:pt x="377" y="1664"/>
                  <a:pt x="337" y="1656"/>
                  <a:pt x="363" y="1630"/>
                </a:cubicBezTo>
                <a:cubicBezTo>
                  <a:pt x="370" y="1623"/>
                  <a:pt x="381" y="1624"/>
                  <a:pt x="390" y="1621"/>
                </a:cubicBezTo>
                <a:cubicBezTo>
                  <a:pt x="409" y="1677"/>
                  <a:pt x="456" y="1739"/>
                  <a:pt x="505" y="1772"/>
                </a:cubicBezTo>
                <a:cubicBezTo>
                  <a:pt x="654" y="1760"/>
                  <a:pt x="615" y="1779"/>
                  <a:pt x="700" y="1692"/>
                </a:cubicBezTo>
                <a:cubicBezTo>
                  <a:pt x="800" y="1758"/>
                  <a:pt x="648" y="1654"/>
                  <a:pt x="753" y="1737"/>
                </a:cubicBezTo>
                <a:cubicBezTo>
                  <a:pt x="796" y="1771"/>
                  <a:pt x="846" y="1800"/>
                  <a:pt x="895" y="1825"/>
                </a:cubicBezTo>
                <a:cubicBezTo>
                  <a:pt x="927" y="1817"/>
                  <a:pt x="963" y="1816"/>
                  <a:pt x="992" y="1799"/>
                </a:cubicBezTo>
                <a:cubicBezTo>
                  <a:pt x="1134" y="1714"/>
                  <a:pt x="995" y="1782"/>
                  <a:pt x="1090" y="1737"/>
                </a:cubicBezTo>
                <a:cubicBezTo>
                  <a:pt x="1114" y="1700"/>
                  <a:pt x="1116" y="1686"/>
                  <a:pt x="1161" y="1701"/>
                </a:cubicBezTo>
                <a:cubicBezTo>
                  <a:pt x="1203" y="1730"/>
                  <a:pt x="1244" y="1753"/>
                  <a:pt x="1294" y="1763"/>
                </a:cubicBezTo>
                <a:cubicBezTo>
                  <a:pt x="1347" y="1790"/>
                  <a:pt x="1397" y="1782"/>
                  <a:pt x="1453" y="1763"/>
                </a:cubicBezTo>
                <a:cubicBezTo>
                  <a:pt x="1469" y="1740"/>
                  <a:pt x="1478" y="1729"/>
                  <a:pt x="1489" y="1701"/>
                </a:cubicBezTo>
                <a:cubicBezTo>
                  <a:pt x="1506" y="1657"/>
                  <a:pt x="1492" y="1621"/>
                  <a:pt x="1542" y="1604"/>
                </a:cubicBezTo>
                <a:cubicBezTo>
                  <a:pt x="1592" y="1637"/>
                  <a:pt x="1611" y="1710"/>
                  <a:pt x="1666" y="1737"/>
                </a:cubicBezTo>
                <a:cubicBezTo>
                  <a:pt x="1745" y="1776"/>
                  <a:pt x="1712" y="1763"/>
                  <a:pt x="1763" y="1781"/>
                </a:cubicBezTo>
                <a:cubicBezTo>
                  <a:pt x="1775" y="1778"/>
                  <a:pt x="1789" y="1779"/>
                  <a:pt x="1799" y="1772"/>
                </a:cubicBezTo>
                <a:cubicBezTo>
                  <a:pt x="1811" y="1764"/>
                  <a:pt x="1815" y="1747"/>
                  <a:pt x="1825" y="1737"/>
                </a:cubicBezTo>
                <a:cubicBezTo>
                  <a:pt x="1892" y="1670"/>
                  <a:pt x="1837" y="1747"/>
                  <a:pt x="1879" y="1683"/>
                </a:cubicBezTo>
                <a:cubicBezTo>
                  <a:pt x="1894" y="1633"/>
                  <a:pt x="1925" y="1588"/>
                  <a:pt x="1967" y="1559"/>
                </a:cubicBezTo>
                <a:cubicBezTo>
                  <a:pt x="2024" y="1578"/>
                  <a:pt x="2042" y="1576"/>
                  <a:pt x="2109" y="1568"/>
                </a:cubicBezTo>
                <a:cubicBezTo>
                  <a:pt x="2144" y="1534"/>
                  <a:pt x="2162" y="1498"/>
                  <a:pt x="2180" y="1453"/>
                </a:cubicBezTo>
                <a:cubicBezTo>
                  <a:pt x="2187" y="1436"/>
                  <a:pt x="2198" y="1400"/>
                  <a:pt x="2198" y="1400"/>
                </a:cubicBezTo>
                <a:cubicBezTo>
                  <a:pt x="2195" y="1382"/>
                  <a:pt x="2196" y="1363"/>
                  <a:pt x="2189" y="1347"/>
                </a:cubicBezTo>
                <a:cubicBezTo>
                  <a:pt x="2184" y="1335"/>
                  <a:pt x="2157" y="1332"/>
                  <a:pt x="2162" y="1320"/>
                </a:cubicBezTo>
                <a:cubicBezTo>
                  <a:pt x="2174" y="1291"/>
                  <a:pt x="2215" y="1285"/>
                  <a:pt x="2242" y="1267"/>
                </a:cubicBezTo>
                <a:cubicBezTo>
                  <a:pt x="2272" y="1247"/>
                  <a:pt x="2284" y="1208"/>
                  <a:pt x="2304" y="1178"/>
                </a:cubicBezTo>
                <a:cubicBezTo>
                  <a:pt x="2310" y="1169"/>
                  <a:pt x="2322" y="1152"/>
                  <a:pt x="2322" y="1152"/>
                </a:cubicBezTo>
                <a:cubicBezTo>
                  <a:pt x="2344" y="1082"/>
                  <a:pt x="2354" y="1075"/>
                  <a:pt x="2331" y="983"/>
                </a:cubicBezTo>
                <a:cubicBezTo>
                  <a:pt x="2328" y="971"/>
                  <a:pt x="2314" y="965"/>
                  <a:pt x="2304" y="957"/>
                </a:cubicBezTo>
                <a:cubicBezTo>
                  <a:pt x="2270" y="931"/>
                  <a:pt x="2238" y="909"/>
                  <a:pt x="2198" y="895"/>
                </a:cubicBezTo>
                <a:cubicBezTo>
                  <a:pt x="2209" y="858"/>
                  <a:pt x="2224" y="853"/>
                  <a:pt x="2260" y="842"/>
                </a:cubicBezTo>
                <a:cubicBezTo>
                  <a:pt x="2281" y="827"/>
                  <a:pt x="2301" y="812"/>
                  <a:pt x="2322" y="797"/>
                </a:cubicBezTo>
                <a:cubicBezTo>
                  <a:pt x="2339" y="785"/>
                  <a:pt x="2357" y="744"/>
                  <a:pt x="2357" y="744"/>
                </a:cubicBezTo>
                <a:cubicBezTo>
                  <a:pt x="2377" y="665"/>
                  <a:pt x="2387" y="610"/>
                  <a:pt x="2304" y="585"/>
                </a:cubicBezTo>
                <a:cubicBezTo>
                  <a:pt x="2254" y="552"/>
                  <a:pt x="2257" y="549"/>
                  <a:pt x="2304" y="514"/>
                </a:cubicBezTo>
                <a:cubicBezTo>
                  <a:pt x="2323" y="485"/>
                  <a:pt x="2337" y="458"/>
                  <a:pt x="2348" y="425"/>
                </a:cubicBezTo>
                <a:cubicBezTo>
                  <a:pt x="2334" y="356"/>
                  <a:pt x="2299" y="283"/>
                  <a:pt x="2224" y="266"/>
                </a:cubicBezTo>
                <a:cubicBezTo>
                  <a:pt x="2212" y="229"/>
                  <a:pt x="2193" y="191"/>
                  <a:pt x="2171" y="159"/>
                </a:cubicBezTo>
                <a:cubicBezTo>
                  <a:pt x="2130" y="162"/>
                  <a:pt x="2088" y="170"/>
                  <a:pt x="2047" y="168"/>
                </a:cubicBezTo>
                <a:cubicBezTo>
                  <a:pt x="2032" y="167"/>
                  <a:pt x="2002" y="131"/>
                  <a:pt x="1994" y="124"/>
                </a:cubicBezTo>
                <a:cubicBezTo>
                  <a:pt x="1977" y="111"/>
                  <a:pt x="1941" y="88"/>
                  <a:pt x="1941" y="88"/>
                </a:cubicBezTo>
                <a:cubicBezTo>
                  <a:pt x="1907" y="37"/>
                  <a:pt x="1903" y="15"/>
                  <a:pt x="1843" y="0"/>
                </a:cubicBezTo>
                <a:cubicBezTo>
                  <a:pt x="1814" y="3"/>
                  <a:pt x="1783" y="0"/>
                  <a:pt x="1755" y="9"/>
                </a:cubicBezTo>
                <a:cubicBezTo>
                  <a:pt x="1724" y="18"/>
                  <a:pt x="1713" y="64"/>
                  <a:pt x="1701" y="88"/>
                </a:cubicBezTo>
                <a:cubicBezTo>
                  <a:pt x="1685" y="121"/>
                  <a:pt x="1664" y="139"/>
                  <a:pt x="1630" y="150"/>
                </a:cubicBezTo>
                <a:cubicBezTo>
                  <a:pt x="1621" y="141"/>
                  <a:pt x="1611" y="134"/>
                  <a:pt x="1604" y="124"/>
                </a:cubicBezTo>
                <a:cubicBezTo>
                  <a:pt x="1599" y="116"/>
                  <a:pt x="1602" y="104"/>
                  <a:pt x="1595" y="97"/>
                </a:cubicBezTo>
                <a:cubicBezTo>
                  <a:pt x="1550" y="52"/>
                  <a:pt x="1531" y="61"/>
                  <a:pt x="1471" y="53"/>
                </a:cubicBezTo>
                <a:cubicBezTo>
                  <a:pt x="1409" y="60"/>
                  <a:pt x="1380" y="49"/>
                  <a:pt x="1347" y="97"/>
                </a:cubicBezTo>
                <a:cubicBezTo>
                  <a:pt x="1318" y="87"/>
                  <a:pt x="1296" y="72"/>
                  <a:pt x="1267" y="62"/>
                </a:cubicBezTo>
                <a:cubicBezTo>
                  <a:pt x="1258" y="53"/>
                  <a:pt x="1252" y="41"/>
                  <a:pt x="1241" y="35"/>
                </a:cubicBezTo>
                <a:cubicBezTo>
                  <a:pt x="1224" y="26"/>
                  <a:pt x="1187" y="17"/>
                  <a:pt x="1187" y="17"/>
                </a:cubicBezTo>
                <a:cubicBezTo>
                  <a:pt x="1149" y="20"/>
                  <a:pt x="1110" y="19"/>
                  <a:pt x="1072" y="26"/>
                </a:cubicBezTo>
                <a:cubicBezTo>
                  <a:pt x="1014" y="37"/>
                  <a:pt x="997" y="124"/>
                  <a:pt x="939" y="141"/>
                </a:cubicBezTo>
                <a:cubicBezTo>
                  <a:pt x="909" y="111"/>
                  <a:pt x="873" y="75"/>
                  <a:pt x="833" y="62"/>
                </a:cubicBezTo>
                <a:cubicBezTo>
                  <a:pt x="759" y="69"/>
                  <a:pt x="738" y="69"/>
                  <a:pt x="682" y="106"/>
                </a:cubicBezTo>
                <a:cubicBezTo>
                  <a:pt x="678" y="118"/>
                  <a:pt x="655" y="211"/>
                  <a:pt x="647" y="221"/>
                </a:cubicBezTo>
                <a:cubicBezTo>
                  <a:pt x="640" y="229"/>
                  <a:pt x="629" y="233"/>
                  <a:pt x="620" y="239"/>
                </a:cubicBezTo>
                <a:cubicBezTo>
                  <a:pt x="590" y="192"/>
                  <a:pt x="549" y="159"/>
                  <a:pt x="496" y="141"/>
                </a:cubicBezTo>
                <a:cubicBezTo>
                  <a:pt x="464" y="144"/>
                  <a:pt x="431" y="143"/>
                  <a:pt x="399" y="150"/>
                </a:cubicBezTo>
                <a:cubicBezTo>
                  <a:pt x="355" y="160"/>
                  <a:pt x="374" y="212"/>
                  <a:pt x="319" y="230"/>
                </a:cubicBezTo>
                <a:cubicBezTo>
                  <a:pt x="249" y="207"/>
                  <a:pt x="261" y="238"/>
                  <a:pt x="230" y="283"/>
                </a:cubicBezTo>
                <a:cubicBezTo>
                  <a:pt x="220" y="313"/>
                  <a:pt x="212" y="310"/>
                  <a:pt x="230" y="31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4025" y="1633538"/>
            <a:ext cx="3733800" cy="2590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u="sng"/>
              <a:t>Operating Companies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1800" b="1"/>
              <a:t>Own plants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1800" b="1"/>
              <a:t>Produce chemicals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1800" b="1"/>
              <a:t>High sales revenue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1800" b="1"/>
              <a:t>Margins &amp; return on assets (ROA) vary by sector</a:t>
            </a:r>
          </a:p>
          <a:p>
            <a:pPr eaLnBrk="1" hangingPunct="1">
              <a:lnSpc>
                <a:spcPct val="70000"/>
              </a:lnSpc>
              <a:defRPr/>
            </a:pPr>
            <a:endParaRPr lang="en-US" sz="1800" b="1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029200" y="1816100"/>
            <a:ext cx="373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18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Technology Vendors</a:t>
            </a:r>
          </a:p>
          <a:p>
            <a:pPr marL="342900" indent="-342900">
              <a:lnSpc>
                <a:spcPct val="7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Own patents</a:t>
            </a:r>
          </a:p>
          <a:p>
            <a:pPr marL="342900" indent="-342900">
              <a:lnSpc>
                <a:spcPct val="7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Sell catalysts, enzymes, equipment, licenses</a:t>
            </a:r>
          </a:p>
          <a:p>
            <a:pPr marL="342900" indent="-342900">
              <a:lnSpc>
                <a:spcPct val="7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Sales volume low</a:t>
            </a:r>
          </a:p>
          <a:p>
            <a:pPr marL="342900" indent="-342900">
              <a:lnSpc>
                <a:spcPct val="7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Margins, ROA usually high</a:t>
            </a:r>
          </a:p>
          <a:p>
            <a:pPr marL="342900" indent="-342900">
              <a:lnSpc>
                <a:spcPct val="70000"/>
              </a:lnSpc>
              <a:spcBef>
                <a:spcPct val="80000"/>
              </a:spcBef>
              <a:buFontTx/>
              <a:buChar char="•"/>
              <a:defRPr/>
            </a:pPr>
            <a:endParaRPr lang="en-US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905000" y="4711700"/>
            <a:ext cx="5410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18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Engineering &amp; Construction Companies</a:t>
            </a:r>
          </a:p>
          <a:p>
            <a:pPr marL="342900" indent="-342900">
              <a:lnSpc>
                <a:spcPct val="7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Experienced project managers</a:t>
            </a:r>
          </a:p>
          <a:p>
            <a:pPr marL="342900" indent="-342900">
              <a:lnSpc>
                <a:spcPct val="7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Highly competitive &amp; cost effective</a:t>
            </a:r>
          </a:p>
          <a:p>
            <a:pPr marL="342900" indent="-342900">
              <a:lnSpc>
                <a:spcPct val="7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Medium sales volume, low margins</a:t>
            </a:r>
          </a:p>
          <a:p>
            <a:pPr marL="342900" indent="-342900">
              <a:lnSpc>
                <a:spcPct val="70000"/>
              </a:lnSpc>
              <a:spcBef>
                <a:spcPct val="80000"/>
              </a:spcBef>
              <a:buFontTx/>
              <a:buChar char="•"/>
              <a:defRPr/>
            </a:pPr>
            <a:endParaRPr lang="en-US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12693"/>
            <a:ext cx="6629400" cy="954107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Chuyên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vận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997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32773" grpId="0"/>
      <p:bldP spid="327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73038"/>
            <a:ext cx="84772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Long ago (&lt;1980s) most </a:t>
            </a:r>
            <a:r>
              <a:rPr lang="en-US" sz="2800" dirty="0"/>
              <a:t>projects were done “in house”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438400" y="19050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Project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Sponsor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29400" y="4648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99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Contractors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902200" y="4648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Civil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Engineers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800600" y="19050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Business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Input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447800" y="4648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R&amp;D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Specialists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266950" y="3886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Technical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Specialists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734050" y="3886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Cost Engineer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000500" y="3886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Control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467600" y="3886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Consultants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175000" y="4648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Mechanical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Engineer(s)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33400" y="3886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Process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Engineer(s)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438400" y="28194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Project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Manager</a:t>
            </a:r>
          </a:p>
        </p:txBody>
      </p:sp>
      <p:sp>
        <p:nvSpPr>
          <p:cNvPr id="39951" name="Freeform 15"/>
          <p:cNvSpPr>
            <a:spLocks/>
          </p:cNvSpPr>
          <p:nvPr/>
        </p:nvSpPr>
        <p:spPr bwMode="auto">
          <a:xfrm>
            <a:off x="1143000" y="3581400"/>
            <a:ext cx="70104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0"/>
              </a:cxn>
              <a:cxn ang="0">
                <a:pos x="4416" y="0"/>
              </a:cxn>
              <a:cxn ang="0">
                <a:pos x="4416" y="192"/>
              </a:cxn>
            </a:cxnLst>
            <a:rect l="0" t="0" r="r" b="b"/>
            <a:pathLst>
              <a:path w="4416" h="192">
                <a:moveTo>
                  <a:pt x="0" y="192"/>
                </a:moveTo>
                <a:lnTo>
                  <a:pt x="0" y="0"/>
                </a:lnTo>
                <a:lnTo>
                  <a:pt x="4416" y="0"/>
                </a:lnTo>
                <a:lnTo>
                  <a:pt x="4416" y="19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20574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73152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55626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V="1">
            <a:off x="38100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V="1">
            <a:off x="28956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30480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V="1">
            <a:off x="64008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46482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 flipH="1">
            <a:off x="3810000" y="2133600"/>
            <a:ext cx="990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61" name="Freeform 25"/>
          <p:cNvSpPr>
            <a:spLocks/>
          </p:cNvSpPr>
          <p:nvPr/>
        </p:nvSpPr>
        <p:spPr bwMode="auto">
          <a:xfrm>
            <a:off x="3810000" y="2438400"/>
            <a:ext cx="1676400" cy="609600"/>
          </a:xfrm>
          <a:custGeom>
            <a:avLst/>
            <a:gdLst/>
            <a:ahLst/>
            <a:cxnLst>
              <a:cxn ang="0">
                <a:pos x="1056" y="0"/>
              </a:cxn>
              <a:cxn ang="0">
                <a:pos x="1056" y="384"/>
              </a:cxn>
              <a:cxn ang="0">
                <a:pos x="0" y="384"/>
              </a:cxn>
            </a:cxnLst>
            <a:rect l="0" t="0" r="r" b="b"/>
            <a:pathLst>
              <a:path w="1056" h="384">
                <a:moveTo>
                  <a:pt x="1056" y="0"/>
                </a:moveTo>
                <a:lnTo>
                  <a:pt x="1056" y="384"/>
                </a:lnTo>
                <a:lnTo>
                  <a:pt x="0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3048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6577013" y="5608638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99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E&amp;C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Company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1381125" y="5762625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Technology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Vendor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758825" y="16129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Operating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Company</a:t>
            </a:r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V="1">
            <a:off x="7467600" y="3886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67" name="Freeform 31"/>
          <p:cNvSpPr>
            <a:spLocks/>
          </p:cNvSpPr>
          <p:nvPr/>
        </p:nvSpPr>
        <p:spPr bwMode="auto">
          <a:xfrm>
            <a:off x="328613" y="1168400"/>
            <a:ext cx="7191375" cy="4584700"/>
          </a:xfrm>
          <a:custGeom>
            <a:avLst/>
            <a:gdLst/>
            <a:ahLst/>
            <a:cxnLst>
              <a:cxn ang="0">
                <a:pos x="147" y="310"/>
              </a:cxn>
              <a:cxn ang="0">
                <a:pos x="50" y="398"/>
              </a:cxn>
              <a:cxn ang="0">
                <a:pos x="50" y="611"/>
              </a:cxn>
              <a:cxn ang="0">
                <a:pos x="41" y="877"/>
              </a:cxn>
              <a:cxn ang="0">
                <a:pos x="41" y="1072"/>
              </a:cxn>
              <a:cxn ang="0">
                <a:pos x="15" y="1169"/>
              </a:cxn>
              <a:cxn ang="0">
                <a:pos x="77" y="1302"/>
              </a:cxn>
              <a:cxn ang="0">
                <a:pos x="50" y="1674"/>
              </a:cxn>
              <a:cxn ang="0">
                <a:pos x="23" y="1763"/>
              </a:cxn>
              <a:cxn ang="0">
                <a:pos x="112" y="1896"/>
              </a:cxn>
              <a:cxn ang="0">
                <a:pos x="59" y="2020"/>
              </a:cxn>
              <a:cxn ang="0">
                <a:pos x="103" y="2383"/>
              </a:cxn>
              <a:cxn ang="0">
                <a:pos x="174" y="2428"/>
              </a:cxn>
              <a:cxn ang="0">
                <a:pos x="688" y="2649"/>
              </a:cxn>
              <a:cxn ang="0">
                <a:pos x="812" y="2702"/>
              </a:cxn>
              <a:cxn ang="0">
                <a:pos x="1051" y="2747"/>
              </a:cxn>
              <a:cxn ang="0">
                <a:pos x="1344" y="2755"/>
              </a:cxn>
              <a:cxn ang="0">
                <a:pos x="1565" y="2720"/>
              </a:cxn>
              <a:cxn ang="0">
                <a:pos x="1982" y="2773"/>
              </a:cxn>
              <a:cxn ang="0">
                <a:pos x="2221" y="2809"/>
              </a:cxn>
              <a:cxn ang="0">
                <a:pos x="2283" y="2773"/>
              </a:cxn>
              <a:cxn ang="0">
                <a:pos x="2753" y="2871"/>
              </a:cxn>
              <a:cxn ang="0">
                <a:pos x="2983" y="2826"/>
              </a:cxn>
              <a:cxn ang="0">
                <a:pos x="3240" y="2817"/>
              </a:cxn>
              <a:cxn ang="0">
                <a:pos x="3409" y="2693"/>
              </a:cxn>
              <a:cxn ang="0">
                <a:pos x="3763" y="2667"/>
              </a:cxn>
              <a:cxn ang="0">
                <a:pos x="3843" y="2507"/>
              </a:cxn>
              <a:cxn ang="0">
                <a:pos x="3869" y="2259"/>
              </a:cxn>
              <a:cxn ang="0">
                <a:pos x="3976" y="2179"/>
              </a:cxn>
              <a:cxn ang="0">
                <a:pos x="4135" y="2109"/>
              </a:cxn>
              <a:cxn ang="0">
                <a:pos x="4357" y="1949"/>
              </a:cxn>
              <a:cxn ang="0">
                <a:pos x="4366" y="1665"/>
              </a:cxn>
              <a:cxn ang="0">
                <a:pos x="4304" y="1603"/>
              </a:cxn>
              <a:cxn ang="0">
                <a:pos x="4401" y="1453"/>
              </a:cxn>
              <a:cxn ang="0">
                <a:pos x="4490" y="1125"/>
              </a:cxn>
              <a:cxn ang="0">
                <a:pos x="4472" y="832"/>
              </a:cxn>
              <a:cxn ang="0">
                <a:pos x="4348" y="708"/>
              </a:cxn>
              <a:cxn ang="0">
                <a:pos x="4082" y="505"/>
              </a:cxn>
              <a:cxn ang="0">
                <a:pos x="3772" y="389"/>
              </a:cxn>
              <a:cxn ang="0">
                <a:pos x="3595" y="301"/>
              </a:cxn>
              <a:cxn ang="0">
                <a:pos x="3116" y="310"/>
              </a:cxn>
              <a:cxn ang="0">
                <a:pos x="2877" y="221"/>
              </a:cxn>
              <a:cxn ang="0">
                <a:pos x="2682" y="203"/>
              </a:cxn>
              <a:cxn ang="0">
                <a:pos x="2443" y="159"/>
              </a:cxn>
              <a:cxn ang="0">
                <a:pos x="2257" y="203"/>
              </a:cxn>
              <a:cxn ang="0">
                <a:pos x="2044" y="124"/>
              </a:cxn>
              <a:cxn ang="0">
                <a:pos x="1654" y="88"/>
              </a:cxn>
              <a:cxn ang="0">
                <a:pos x="1370" y="97"/>
              </a:cxn>
              <a:cxn ang="0">
                <a:pos x="1175" y="0"/>
              </a:cxn>
              <a:cxn ang="0">
                <a:pos x="998" y="79"/>
              </a:cxn>
              <a:cxn ang="0">
                <a:pos x="759" y="8"/>
              </a:cxn>
              <a:cxn ang="0">
                <a:pos x="537" y="150"/>
              </a:cxn>
              <a:cxn ang="0">
                <a:pos x="298" y="70"/>
              </a:cxn>
              <a:cxn ang="0">
                <a:pos x="156" y="203"/>
              </a:cxn>
            </a:cxnLst>
            <a:rect l="0" t="0" r="r" b="b"/>
            <a:pathLst>
              <a:path w="4530" h="2888">
                <a:moveTo>
                  <a:pt x="156" y="194"/>
                </a:moveTo>
                <a:cubicBezTo>
                  <a:pt x="153" y="233"/>
                  <a:pt x="162" y="274"/>
                  <a:pt x="147" y="310"/>
                </a:cubicBezTo>
                <a:cubicBezTo>
                  <a:pt x="139" y="330"/>
                  <a:pt x="112" y="333"/>
                  <a:pt x="94" y="345"/>
                </a:cubicBezTo>
                <a:cubicBezTo>
                  <a:pt x="77" y="356"/>
                  <a:pt x="62" y="381"/>
                  <a:pt x="50" y="398"/>
                </a:cubicBezTo>
                <a:cubicBezTo>
                  <a:pt x="38" y="459"/>
                  <a:pt x="45" y="487"/>
                  <a:pt x="77" y="540"/>
                </a:cubicBezTo>
                <a:cubicBezTo>
                  <a:pt x="93" y="593"/>
                  <a:pt x="83" y="579"/>
                  <a:pt x="50" y="611"/>
                </a:cubicBezTo>
                <a:cubicBezTo>
                  <a:pt x="39" y="621"/>
                  <a:pt x="32" y="634"/>
                  <a:pt x="23" y="646"/>
                </a:cubicBezTo>
                <a:cubicBezTo>
                  <a:pt x="0" y="722"/>
                  <a:pt x="16" y="803"/>
                  <a:pt x="41" y="877"/>
                </a:cubicBezTo>
                <a:cubicBezTo>
                  <a:pt x="7" y="925"/>
                  <a:pt x="17" y="980"/>
                  <a:pt x="50" y="1027"/>
                </a:cubicBezTo>
                <a:cubicBezTo>
                  <a:pt x="47" y="1042"/>
                  <a:pt x="45" y="1057"/>
                  <a:pt x="41" y="1072"/>
                </a:cubicBezTo>
                <a:cubicBezTo>
                  <a:pt x="39" y="1081"/>
                  <a:pt x="34" y="1089"/>
                  <a:pt x="32" y="1098"/>
                </a:cubicBezTo>
                <a:cubicBezTo>
                  <a:pt x="26" y="1122"/>
                  <a:pt x="15" y="1169"/>
                  <a:pt x="15" y="1169"/>
                </a:cubicBezTo>
                <a:cubicBezTo>
                  <a:pt x="16" y="1174"/>
                  <a:pt x="29" y="1235"/>
                  <a:pt x="32" y="1240"/>
                </a:cubicBezTo>
                <a:cubicBezTo>
                  <a:pt x="44" y="1262"/>
                  <a:pt x="77" y="1302"/>
                  <a:pt x="77" y="1302"/>
                </a:cubicBezTo>
                <a:cubicBezTo>
                  <a:pt x="64" y="1391"/>
                  <a:pt x="36" y="1486"/>
                  <a:pt x="112" y="1559"/>
                </a:cubicBezTo>
                <a:cubicBezTo>
                  <a:pt x="101" y="1604"/>
                  <a:pt x="75" y="1634"/>
                  <a:pt x="50" y="1674"/>
                </a:cubicBezTo>
                <a:cubicBezTo>
                  <a:pt x="47" y="1686"/>
                  <a:pt x="45" y="1698"/>
                  <a:pt x="41" y="1710"/>
                </a:cubicBezTo>
                <a:cubicBezTo>
                  <a:pt x="36" y="1728"/>
                  <a:pt x="23" y="1763"/>
                  <a:pt x="23" y="1763"/>
                </a:cubicBezTo>
                <a:cubicBezTo>
                  <a:pt x="36" y="1837"/>
                  <a:pt x="40" y="1832"/>
                  <a:pt x="103" y="1869"/>
                </a:cubicBezTo>
                <a:cubicBezTo>
                  <a:pt x="106" y="1878"/>
                  <a:pt x="114" y="1887"/>
                  <a:pt x="112" y="1896"/>
                </a:cubicBezTo>
                <a:cubicBezTo>
                  <a:pt x="110" y="1906"/>
                  <a:pt x="99" y="1913"/>
                  <a:pt x="94" y="1922"/>
                </a:cubicBezTo>
                <a:cubicBezTo>
                  <a:pt x="79" y="1952"/>
                  <a:pt x="67" y="1987"/>
                  <a:pt x="59" y="2020"/>
                </a:cubicBezTo>
                <a:cubicBezTo>
                  <a:pt x="71" y="2112"/>
                  <a:pt x="69" y="2080"/>
                  <a:pt x="112" y="2144"/>
                </a:cubicBezTo>
                <a:cubicBezTo>
                  <a:pt x="91" y="2245"/>
                  <a:pt x="90" y="2237"/>
                  <a:pt x="103" y="2383"/>
                </a:cubicBezTo>
                <a:cubicBezTo>
                  <a:pt x="104" y="2392"/>
                  <a:pt x="105" y="2404"/>
                  <a:pt x="112" y="2410"/>
                </a:cubicBezTo>
                <a:cubicBezTo>
                  <a:pt x="129" y="2424"/>
                  <a:pt x="154" y="2421"/>
                  <a:pt x="174" y="2428"/>
                </a:cubicBezTo>
                <a:cubicBezTo>
                  <a:pt x="241" y="2478"/>
                  <a:pt x="266" y="2534"/>
                  <a:pt x="351" y="2560"/>
                </a:cubicBezTo>
                <a:cubicBezTo>
                  <a:pt x="484" y="2693"/>
                  <a:pt x="347" y="2637"/>
                  <a:pt x="688" y="2649"/>
                </a:cubicBezTo>
                <a:cubicBezTo>
                  <a:pt x="783" y="2673"/>
                  <a:pt x="664" y="2637"/>
                  <a:pt x="750" y="2685"/>
                </a:cubicBezTo>
                <a:cubicBezTo>
                  <a:pt x="769" y="2696"/>
                  <a:pt x="792" y="2695"/>
                  <a:pt x="812" y="2702"/>
                </a:cubicBezTo>
                <a:cubicBezTo>
                  <a:pt x="833" y="2700"/>
                  <a:pt x="933" y="2682"/>
                  <a:pt x="972" y="2702"/>
                </a:cubicBezTo>
                <a:cubicBezTo>
                  <a:pt x="1092" y="2763"/>
                  <a:pt x="955" y="2722"/>
                  <a:pt x="1051" y="2747"/>
                </a:cubicBezTo>
                <a:cubicBezTo>
                  <a:pt x="1131" y="2740"/>
                  <a:pt x="1155" y="2749"/>
                  <a:pt x="1211" y="2711"/>
                </a:cubicBezTo>
                <a:cubicBezTo>
                  <a:pt x="1255" y="2726"/>
                  <a:pt x="1299" y="2742"/>
                  <a:pt x="1344" y="2755"/>
                </a:cubicBezTo>
                <a:cubicBezTo>
                  <a:pt x="1400" y="2749"/>
                  <a:pt x="1456" y="2747"/>
                  <a:pt x="1512" y="2738"/>
                </a:cubicBezTo>
                <a:cubicBezTo>
                  <a:pt x="1530" y="2735"/>
                  <a:pt x="1565" y="2720"/>
                  <a:pt x="1565" y="2720"/>
                </a:cubicBezTo>
                <a:cubicBezTo>
                  <a:pt x="1634" y="2754"/>
                  <a:pt x="1702" y="2793"/>
                  <a:pt x="1778" y="2809"/>
                </a:cubicBezTo>
                <a:cubicBezTo>
                  <a:pt x="1999" y="2796"/>
                  <a:pt x="1869" y="2811"/>
                  <a:pt x="1982" y="2773"/>
                </a:cubicBezTo>
                <a:cubicBezTo>
                  <a:pt x="2037" y="2792"/>
                  <a:pt x="2085" y="2812"/>
                  <a:pt x="2141" y="2826"/>
                </a:cubicBezTo>
                <a:cubicBezTo>
                  <a:pt x="2168" y="2820"/>
                  <a:pt x="2196" y="2819"/>
                  <a:pt x="2221" y="2809"/>
                </a:cubicBezTo>
                <a:cubicBezTo>
                  <a:pt x="2233" y="2804"/>
                  <a:pt x="2237" y="2788"/>
                  <a:pt x="2248" y="2782"/>
                </a:cubicBezTo>
                <a:cubicBezTo>
                  <a:pt x="2258" y="2776"/>
                  <a:pt x="2271" y="2776"/>
                  <a:pt x="2283" y="2773"/>
                </a:cubicBezTo>
                <a:cubicBezTo>
                  <a:pt x="2404" y="2863"/>
                  <a:pt x="2526" y="2879"/>
                  <a:pt x="2673" y="2888"/>
                </a:cubicBezTo>
                <a:cubicBezTo>
                  <a:pt x="2679" y="2887"/>
                  <a:pt x="2744" y="2876"/>
                  <a:pt x="2753" y="2871"/>
                </a:cubicBezTo>
                <a:cubicBezTo>
                  <a:pt x="2773" y="2859"/>
                  <a:pt x="2787" y="2839"/>
                  <a:pt x="2806" y="2826"/>
                </a:cubicBezTo>
                <a:cubicBezTo>
                  <a:pt x="2854" y="2832"/>
                  <a:pt x="2939" y="2848"/>
                  <a:pt x="2983" y="2826"/>
                </a:cubicBezTo>
                <a:cubicBezTo>
                  <a:pt x="3000" y="2818"/>
                  <a:pt x="3001" y="2773"/>
                  <a:pt x="3001" y="2773"/>
                </a:cubicBezTo>
                <a:cubicBezTo>
                  <a:pt x="3086" y="2787"/>
                  <a:pt x="3155" y="2809"/>
                  <a:pt x="3240" y="2817"/>
                </a:cubicBezTo>
                <a:cubicBezTo>
                  <a:pt x="3279" y="2805"/>
                  <a:pt x="3286" y="2785"/>
                  <a:pt x="3311" y="2755"/>
                </a:cubicBezTo>
                <a:cubicBezTo>
                  <a:pt x="3339" y="2722"/>
                  <a:pt x="3368" y="2703"/>
                  <a:pt x="3409" y="2693"/>
                </a:cubicBezTo>
                <a:cubicBezTo>
                  <a:pt x="3521" y="2697"/>
                  <a:pt x="3639" y="2728"/>
                  <a:pt x="3745" y="2693"/>
                </a:cubicBezTo>
                <a:cubicBezTo>
                  <a:pt x="3755" y="2690"/>
                  <a:pt x="3754" y="2672"/>
                  <a:pt x="3763" y="2667"/>
                </a:cubicBezTo>
                <a:cubicBezTo>
                  <a:pt x="3784" y="2655"/>
                  <a:pt x="3811" y="2657"/>
                  <a:pt x="3834" y="2649"/>
                </a:cubicBezTo>
                <a:cubicBezTo>
                  <a:pt x="3865" y="2611"/>
                  <a:pt x="3921" y="2534"/>
                  <a:pt x="3843" y="2507"/>
                </a:cubicBezTo>
                <a:cubicBezTo>
                  <a:pt x="3851" y="2474"/>
                  <a:pt x="3867" y="2451"/>
                  <a:pt x="3878" y="2419"/>
                </a:cubicBezTo>
                <a:cubicBezTo>
                  <a:pt x="3875" y="2366"/>
                  <a:pt x="3861" y="2312"/>
                  <a:pt x="3869" y="2259"/>
                </a:cubicBezTo>
                <a:cubicBezTo>
                  <a:pt x="3871" y="2243"/>
                  <a:pt x="3944" y="2215"/>
                  <a:pt x="3958" y="2206"/>
                </a:cubicBezTo>
                <a:cubicBezTo>
                  <a:pt x="3964" y="2197"/>
                  <a:pt x="3972" y="2189"/>
                  <a:pt x="3976" y="2179"/>
                </a:cubicBezTo>
                <a:cubicBezTo>
                  <a:pt x="3981" y="2165"/>
                  <a:pt x="3973" y="2144"/>
                  <a:pt x="3985" y="2135"/>
                </a:cubicBezTo>
                <a:cubicBezTo>
                  <a:pt x="4007" y="2118"/>
                  <a:pt x="4113" y="2111"/>
                  <a:pt x="4135" y="2109"/>
                </a:cubicBezTo>
                <a:cubicBezTo>
                  <a:pt x="4214" y="2070"/>
                  <a:pt x="4196" y="2073"/>
                  <a:pt x="4312" y="2064"/>
                </a:cubicBezTo>
                <a:cubicBezTo>
                  <a:pt x="4329" y="2014"/>
                  <a:pt x="4317" y="1989"/>
                  <a:pt x="4357" y="1949"/>
                </a:cubicBezTo>
                <a:cubicBezTo>
                  <a:pt x="4371" y="1908"/>
                  <a:pt x="4363" y="1878"/>
                  <a:pt x="4339" y="1843"/>
                </a:cubicBezTo>
                <a:cubicBezTo>
                  <a:pt x="4345" y="1769"/>
                  <a:pt x="4353" y="1731"/>
                  <a:pt x="4366" y="1665"/>
                </a:cubicBezTo>
                <a:cubicBezTo>
                  <a:pt x="4360" y="1656"/>
                  <a:pt x="4357" y="1645"/>
                  <a:pt x="4348" y="1639"/>
                </a:cubicBezTo>
                <a:cubicBezTo>
                  <a:pt x="4296" y="1605"/>
                  <a:pt x="4321" y="1659"/>
                  <a:pt x="4304" y="1603"/>
                </a:cubicBezTo>
                <a:cubicBezTo>
                  <a:pt x="4317" y="1559"/>
                  <a:pt x="4347" y="1524"/>
                  <a:pt x="4374" y="1488"/>
                </a:cubicBezTo>
                <a:cubicBezTo>
                  <a:pt x="4383" y="1476"/>
                  <a:pt x="4401" y="1453"/>
                  <a:pt x="4401" y="1453"/>
                </a:cubicBezTo>
                <a:cubicBezTo>
                  <a:pt x="4385" y="1373"/>
                  <a:pt x="4383" y="1277"/>
                  <a:pt x="4428" y="1205"/>
                </a:cubicBezTo>
                <a:cubicBezTo>
                  <a:pt x="4446" y="1176"/>
                  <a:pt x="4471" y="1153"/>
                  <a:pt x="4490" y="1125"/>
                </a:cubicBezTo>
                <a:cubicBezTo>
                  <a:pt x="4496" y="1116"/>
                  <a:pt x="4507" y="1098"/>
                  <a:pt x="4507" y="1098"/>
                </a:cubicBezTo>
                <a:cubicBezTo>
                  <a:pt x="4530" y="1008"/>
                  <a:pt x="4497" y="918"/>
                  <a:pt x="4472" y="832"/>
                </a:cubicBezTo>
                <a:cubicBezTo>
                  <a:pt x="4468" y="818"/>
                  <a:pt x="4452" y="748"/>
                  <a:pt x="4445" y="744"/>
                </a:cubicBezTo>
                <a:cubicBezTo>
                  <a:pt x="4386" y="708"/>
                  <a:pt x="4418" y="720"/>
                  <a:pt x="4348" y="708"/>
                </a:cubicBezTo>
                <a:cubicBezTo>
                  <a:pt x="4320" y="668"/>
                  <a:pt x="4330" y="615"/>
                  <a:pt x="4304" y="576"/>
                </a:cubicBezTo>
                <a:cubicBezTo>
                  <a:pt x="4264" y="515"/>
                  <a:pt x="4142" y="514"/>
                  <a:pt x="4082" y="505"/>
                </a:cubicBezTo>
                <a:cubicBezTo>
                  <a:pt x="4057" y="486"/>
                  <a:pt x="4037" y="461"/>
                  <a:pt x="4011" y="443"/>
                </a:cubicBezTo>
                <a:cubicBezTo>
                  <a:pt x="3943" y="395"/>
                  <a:pt x="3851" y="395"/>
                  <a:pt x="3772" y="389"/>
                </a:cubicBezTo>
                <a:cubicBezTo>
                  <a:pt x="3721" y="378"/>
                  <a:pt x="3703" y="368"/>
                  <a:pt x="3657" y="336"/>
                </a:cubicBezTo>
                <a:cubicBezTo>
                  <a:pt x="3641" y="325"/>
                  <a:pt x="3618" y="302"/>
                  <a:pt x="3595" y="301"/>
                </a:cubicBezTo>
                <a:cubicBezTo>
                  <a:pt x="3503" y="296"/>
                  <a:pt x="3412" y="295"/>
                  <a:pt x="3320" y="292"/>
                </a:cubicBezTo>
                <a:cubicBezTo>
                  <a:pt x="3249" y="277"/>
                  <a:pt x="3183" y="283"/>
                  <a:pt x="3116" y="310"/>
                </a:cubicBezTo>
                <a:cubicBezTo>
                  <a:pt x="3058" y="290"/>
                  <a:pt x="3005" y="258"/>
                  <a:pt x="2948" y="239"/>
                </a:cubicBezTo>
                <a:cubicBezTo>
                  <a:pt x="2925" y="231"/>
                  <a:pt x="2877" y="221"/>
                  <a:pt x="2877" y="221"/>
                </a:cubicBezTo>
                <a:cubicBezTo>
                  <a:pt x="2824" y="224"/>
                  <a:pt x="2770" y="235"/>
                  <a:pt x="2717" y="230"/>
                </a:cubicBezTo>
                <a:cubicBezTo>
                  <a:pt x="2702" y="229"/>
                  <a:pt x="2695" y="211"/>
                  <a:pt x="2682" y="203"/>
                </a:cubicBezTo>
                <a:cubicBezTo>
                  <a:pt x="2650" y="183"/>
                  <a:pt x="2639" y="185"/>
                  <a:pt x="2602" y="177"/>
                </a:cubicBezTo>
                <a:cubicBezTo>
                  <a:pt x="2539" y="145"/>
                  <a:pt x="2521" y="151"/>
                  <a:pt x="2443" y="159"/>
                </a:cubicBezTo>
                <a:cubicBezTo>
                  <a:pt x="2345" y="207"/>
                  <a:pt x="2385" y="193"/>
                  <a:pt x="2327" y="212"/>
                </a:cubicBezTo>
                <a:cubicBezTo>
                  <a:pt x="2304" y="209"/>
                  <a:pt x="2280" y="209"/>
                  <a:pt x="2257" y="203"/>
                </a:cubicBezTo>
                <a:cubicBezTo>
                  <a:pt x="2234" y="197"/>
                  <a:pt x="2216" y="178"/>
                  <a:pt x="2194" y="168"/>
                </a:cubicBezTo>
                <a:cubicBezTo>
                  <a:pt x="2146" y="146"/>
                  <a:pt x="2095" y="133"/>
                  <a:pt x="2044" y="124"/>
                </a:cubicBezTo>
                <a:cubicBezTo>
                  <a:pt x="1972" y="135"/>
                  <a:pt x="1925" y="173"/>
                  <a:pt x="1858" y="194"/>
                </a:cubicBezTo>
                <a:cubicBezTo>
                  <a:pt x="1784" y="172"/>
                  <a:pt x="1726" y="112"/>
                  <a:pt x="1654" y="88"/>
                </a:cubicBezTo>
                <a:cubicBezTo>
                  <a:pt x="1581" y="94"/>
                  <a:pt x="1536" y="103"/>
                  <a:pt x="1468" y="115"/>
                </a:cubicBezTo>
                <a:cubicBezTo>
                  <a:pt x="1435" y="109"/>
                  <a:pt x="1402" y="106"/>
                  <a:pt x="1370" y="97"/>
                </a:cubicBezTo>
                <a:cubicBezTo>
                  <a:pt x="1335" y="87"/>
                  <a:pt x="1297" y="50"/>
                  <a:pt x="1264" y="35"/>
                </a:cubicBezTo>
                <a:cubicBezTo>
                  <a:pt x="1235" y="22"/>
                  <a:pt x="1175" y="0"/>
                  <a:pt x="1175" y="0"/>
                </a:cubicBezTo>
                <a:cubicBezTo>
                  <a:pt x="1149" y="3"/>
                  <a:pt x="1122" y="2"/>
                  <a:pt x="1096" y="8"/>
                </a:cubicBezTo>
                <a:cubicBezTo>
                  <a:pt x="1055" y="17"/>
                  <a:pt x="1032" y="58"/>
                  <a:pt x="998" y="79"/>
                </a:cubicBezTo>
                <a:cubicBezTo>
                  <a:pt x="861" y="57"/>
                  <a:pt x="924" y="75"/>
                  <a:pt x="803" y="26"/>
                </a:cubicBezTo>
                <a:cubicBezTo>
                  <a:pt x="788" y="20"/>
                  <a:pt x="759" y="8"/>
                  <a:pt x="759" y="8"/>
                </a:cubicBezTo>
                <a:cubicBezTo>
                  <a:pt x="721" y="11"/>
                  <a:pt x="680" y="5"/>
                  <a:pt x="644" y="17"/>
                </a:cubicBezTo>
                <a:cubicBezTo>
                  <a:pt x="620" y="25"/>
                  <a:pt x="550" y="124"/>
                  <a:pt x="537" y="150"/>
                </a:cubicBezTo>
                <a:cubicBezTo>
                  <a:pt x="483" y="139"/>
                  <a:pt x="443" y="112"/>
                  <a:pt x="396" y="88"/>
                </a:cubicBezTo>
                <a:cubicBezTo>
                  <a:pt x="369" y="74"/>
                  <a:pt x="321" y="73"/>
                  <a:pt x="298" y="70"/>
                </a:cubicBezTo>
                <a:cubicBezTo>
                  <a:pt x="226" y="76"/>
                  <a:pt x="184" y="60"/>
                  <a:pt x="147" y="115"/>
                </a:cubicBezTo>
                <a:cubicBezTo>
                  <a:pt x="138" y="146"/>
                  <a:pt x="141" y="174"/>
                  <a:pt x="156" y="203"/>
                </a:cubicBezTo>
                <a:cubicBezTo>
                  <a:pt x="157" y="206"/>
                  <a:pt x="156" y="197"/>
                  <a:pt x="156" y="19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68" name="Freeform 32"/>
          <p:cNvSpPr>
            <a:spLocks/>
          </p:cNvSpPr>
          <p:nvPr/>
        </p:nvSpPr>
        <p:spPr bwMode="auto">
          <a:xfrm>
            <a:off x="6075363" y="4460875"/>
            <a:ext cx="2266950" cy="1968500"/>
          </a:xfrm>
          <a:custGeom>
            <a:avLst/>
            <a:gdLst/>
            <a:ahLst/>
            <a:cxnLst>
              <a:cxn ang="0">
                <a:pos x="45" y="1080"/>
              </a:cxn>
              <a:cxn ang="0">
                <a:pos x="1" y="1000"/>
              </a:cxn>
              <a:cxn ang="0">
                <a:pos x="10" y="938"/>
              </a:cxn>
              <a:cxn ang="0">
                <a:pos x="99" y="912"/>
              </a:cxn>
              <a:cxn ang="0">
                <a:pos x="108" y="806"/>
              </a:cxn>
              <a:cxn ang="0">
                <a:pos x="196" y="770"/>
              </a:cxn>
              <a:cxn ang="0">
                <a:pos x="205" y="708"/>
              </a:cxn>
              <a:cxn ang="0">
                <a:pos x="187" y="655"/>
              </a:cxn>
              <a:cxn ang="0">
                <a:pos x="223" y="549"/>
              </a:cxn>
              <a:cxn ang="0">
                <a:pos x="232" y="460"/>
              </a:cxn>
              <a:cxn ang="0">
                <a:pos x="258" y="442"/>
              </a:cxn>
              <a:cxn ang="0">
                <a:pos x="267" y="416"/>
              </a:cxn>
              <a:cxn ang="0">
                <a:pos x="267" y="221"/>
              </a:cxn>
              <a:cxn ang="0">
                <a:pos x="294" y="203"/>
              </a:cxn>
              <a:cxn ang="0">
                <a:pos x="320" y="176"/>
              </a:cxn>
              <a:cxn ang="0">
                <a:pos x="418" y="79"/>
              </a:cxn>
              <a:cxn ang="0">
                <a:pos x="471" y="70"/>
              </a:cxn>
              <a:cxn ang="0">
                <a:pos x="746" y="17"/>
              </a:cxn>
              <a:cxn ang="0">
                <a:pos x="1171" y="43"/>
              </a:cxn>
              <a:cxn ang="0">
                <a:pos x="1251" y="88"/>
              </a:cxn>
              <a:cxn ang="0">
                <a:pos x="1330" y="105"/>
              </a:cxn>
              <a:cxn ang="0">
                <a:pos x="1366" y="123"/>
              </a:cxn>
              <a:cxn ang="0">
                <a:pos x="1348" y="247"/>
              </a:cxn>
              <a:cxn ang="0">
                <a:pos x="1410" y="336"/>
              </a:cxn>
              <a:cxn ang="0">
                <a:pos x="1401" y="407"/>
              </a:cxn>
              <a:cxn ang="0">
                <a:pos x="1375" y="433"/>
              </a:cxn>
              <a:cxn ang="0">
                <a:pos x="1428" y="557"/>
              </a:cxn>
              <a:cxn ang="0">
                <a:pos x="1419" y="611"/>
              </a:cxn>
              <a:cxn ang="0">
                <a:pos x="1384" y="637"/>
              </a:cxn>
              <a:cxn ang="0">
                <a:pos x="1419" y="743"/>
              </a:cxn>
              <a:cxn ang="0">
                <a:pos x="1410" y="806"/>
              </a:cxn>
              <a:cxn ang="0">
                <a:pos x="1384" y="823"/>
              </a:cxn>
              <a:cxn ang="0">
                <a:pos x="1375" y="850"/>
              </a:cxn>
              <a:cxn ang="0">
                <a:pos x="1401" y="983"/>
              </a:cxn>
              <a:cxn ang="0">
                <a:pos x="1339" y="1009"/>
              </a:cxn>
              <a:cxn ang="0">
                <a:pos x="1313" y="1107"/>
              </a:cxn>
              <a:cxn ang="0">
                <a:pos x="1189" y="1160"/>
              </a:cxn>
              <a:cxn ang="0">
                <a:pos x="1082" y="1240"/>
              </a:cxn>
              <a:cxn ang="0">
                <a:pos x="994" y="1231"/>
              </a:cxn>
              <a:cxn ang="0">
                <a:pos x="941" y="1195"/>
              </a:cxn>
              <a:cxn ang="0">
                <a:pos x="914" y="1187"/>
              </a:cxn>
              <a:cxn ang="0">
                <a:pos x="772" y="1213"/>
              </a:cxn>
              <a:cxn ang="0">
                <a:pos x="621" y="1187"/>
              </a:cxn>
              <a:cxn ang="0">
                <a:pos x="320" y="1178"/>
              </a:cxn>
              <a:cxn ang="0">
                <a:pos x="134" y="1151"/>
              </a:cxn>
              <a:cxn ang="0">
                <a:pos x="81" y="1133"/>
              </a:cxn>
              <a:cxn ang="0">
                <a:pos x="45" y="1080"/>
              </a:cxn>
            </a:cxnLst>
            <a:rect l="0" t="0" r="r" b="b"/>
            <a:pathLst>
              <a:path w="1428" h="1240">
                <a:moveTo>
                  <a:pt x="45" y="1080"/>
                </a:moveTo>
                <a:cubicBezTo>
                  <a:pt x="5" y="1019"/>
                  <a:pt x="17" y="1047"/>
                  <a:pt x="1" y="1000"/>
                </a:cubicBezTo>
                <a:cubicBezTo>
                  <a:pt x="4" y="979"/>
                  <a:pt x="0" y="957"/>
                  <a:pt x="10" y="938"/>
                </a:cubicBezTo>
                <a:cubicBezTo>
                  <a:pt x="11" y="937"/>
                  <a:pt x="89" y="915"/>
                  <a:pt x="99" y="912"/>
                </a:cubicBezTo>
                <a:cubicBezTo>
                  <a:pt x="102" y="877"/>
                  <a:pt x="98" y="840"/>
                  <a:pt x="108" y="806"/>
                </a:cubicBezTo>
                <a:cubicBezTo>
                  <a:pt x="115" y="783"/>
                  <a:pt x="177" y="777"/>
                  <a:pt x="196" y="770"/>
                </a:cubicBezTo>
                <a:cubicBezTo>
                  <a:pt x="219" y="735"/>
                  <a:pt x="218" y="751"/>
                  <a:pt x="205" y="708"/>
                </a:cubicBezTo>
                <a:cubicBezTo>
                  <a:pt x="200" y="690"/>
                  <a:pt x="187" y="655"/>
                  <a:pt x="187" y="655"/>
                </a:cubicBezTo>
                <a:cubicBezTo>
                  <a:pt x="196" y="602"/>
                  <a:pt x="207" y="594"/>
                  <a:pt x="223" y="549"/>
                </a:cubicBezTo>
                <a:cubicBezTo>
                  <a:pt x="226" y="519"/>
                  <a:pt x="223" y="488"/>
                  <a:pt x="232" y="460"/>
                </a:cubicBezTo>
                <a:cubicBezTo>
                  <a:pt x="235" y="450"/>
                  <a:pt x="251" y="450"/>
                  <a:pt x="258" y="442"/>
                </a:cubicBezTo>
                <a:cubicBezTo>
                  <a:pt x="264" y="435"/>
                  <a:pt x="264" y="425"/>
                  <a:pt x="267" y="416"/>
                </a:cubicBezTo>
                <a:cubicBezTo>
                  <a:pt x="259" y="347"/>
                  <a:pt x="248" y="292"/>
                  <a:pt x="267" y="221"/>
                </a:cubicBezTo>
                <a:cubicBezTo>
                  <a:pt x="270" y="211"/>
                  <a:pt x="286" y="210"/>
                  <a:pt x="294" y="203"/>
                </a:cubicBezTo>
                <a:cubicBezTo>
                  <a:pt x="304" y="195"/>
                  <a:pt x="311" y="185"/>
                  <a:pt x="320" y="176"/>
                </a:cubicBezTo>
                <a:cubicBezTo>
                  <a:pt x="350" y="89"/>
                  <a:pt x="327" y="96"/>
                  <a:pt x="418" y="79"/>
                </a:cubicBezTo>
                <a:cubicBezTo>
                  <a:pt x="436" y="76"/>
                  <a:pt x="453" y="73"/>
                  <a:pt x="471" y="70"/>
                </a:cubicBezTo>
                <a:cubicBezTo>
                  <a:pt x="577" y="0"/>
                  <a:pt x="568" y="25"/>
                  <a:pt x="746" y="17"/>
                </a:cubicBezTo>
                <a:cubicBezTo>
                  <a:pt x="888" y="26"/>
                  <a:pt x="1030" y="30"/>
                  <a:pt x="1171" y="43"/>
                </a:cubicBezTo>
                <a:cubicBezTo>
                  <a:pt x="1200" y="53"/>
                  <a:pt x="1222" y="78"/>
                  <a:pt x="1251" y="88"/>
                </a:cubicBezTo>
                <a:cubicBezTo>
                  <a:pt x="1294" y="103"/>
                  <a:pt x="1268" y="96"/>
                  <a:pt x="1330" y="105"/>
                </a:cubicBezTo>
                <a:cubicBezTo>
                  <a:pt x="1342" y="111"/>
                  <a:pt x="1356" y="114"/>
                  <a:pt x="1366" y="123"/>
                </a:cubicBezTo>
                <a:cubicBezTo>
                  <a:pt x="1410" y="160"/>
                  <a:pt x="1361" y="209"/>
                  <a:pt x="1348" y="247"/>
                </a:cubicBezTo>
                <a:cubicBezTo>
                  <a:pt x="1376" y="275"/>
                  <a:pt x="1397" y="298"/>
                  <a:pt x="1410" y="336"/>
                </a:cubicBezTo>
                <a:cubicBezTo>
                  <a:pt x="1407" y="360"/>
                  <a:pt x="1409" y="385"/>
                  <a:pt x="1401" y="407"/>
                </a:cubicBezTo>
                <a:cubicBezTo>
                  <a:pt x="1397" y="419"/>
                  <a:pt x="1378" y="421"/>
                  <a:pt x="1375" y="433"/>
                </a:cubicBezTo>
                <a:cubicBezTo>
                  <a:pt x="1368" y="460"/>
                  <a:pt x="1418" y="528"/>
                  <a:pt x="1428" y="557"/>
                </a:cubicBezTo>
                <a:cubicBezTo>
                  <a:pt x="1425" y="575"/>
                  <a:pt x="1428" y="595"/>
                  <a:pt x="1419" y="611"/>
                </a:cubicBezTo>
                <a:cubicBezTo>
                  <a:pt x="1412" y="624"/>
                  <a:pt x="1390" y="624"/>
                  <a:pt x="1384" y="637"/>
                </a:cubicBezTo>
                <a:cubicBezTo>
                  <a:pt x="1379" y="648"/>
                  <a:pt x="1414" y="725"/>
                  <a:pt x="1419" y="743"/>
                </a:cubicBezTo>
                <a:cubicBezTo>
                  <a:pt x="1416" y="764"/>
                  <a:pt x="1419" y="787"/>
                  <a:pt x="1410" y="806"/>
                </a:cubicBezTo>
                <a:cubicBezTo>
                  <a:pt x="1406" y="815"/>
                  <a:pt x="1390" y="815"/>
                  <a:pt x="1384" y="823"/>
                </a:cubicBezTo>
                <a:cubicBezTo>
                  <a:pt x="1378" y="830"/>
                  <a:pt x="1378" y="841"/>
                  <a:pt x="1375" y="850"/>
                </a:cubicBezTo>
                <a:cubicBezTo>
                  <a:pt x="1405" y="896"/>
                  <a:pt x="1425" y="923"/>
                  <a:pt x="1401" y="983"/>
                </a:cubicBezTo>
                <a:cubicBezTo>
                  <a:pt x="1395" y="999"/>
                  <a:pt x="1349" y="1006"/>
                  <a:pt x="1339" y="1009"/>
                </a:cubicBezTo>
                <a:cubicBezTo>
                  <a:pt x="1284" y="1047"/>
                  <a:pt x="1344" y="1040"/>
                  <a:pt x="1313" y="1107"/>
                </a:cubicBezTo>
                <a:cubicBezTo>
                  <a:pt x="1292" y="1154"/>
                  <a:pt x="1228" y="1155"/>
                  <a:pt x="1189" y="1160"/>
                </a:cubicBezTo>
                <a:cubicBezTo>
                  <a:pt x="1147" y="1221"/>
                  <a:pt x="1156" y="1225"/>
                  <a:pt x="1082" y="1240"/>
                </a:cubicBezTo>
                <a:cubicBezTo>
                  <a:pt x="1053" y="1237"/>
                  <a:pt x="1022" y="1240"/>
                  <a:pt x="994" y="1231"/>
                </a:cubicBezTo>
                <a:cubicBezTo>
                  <a:pt x="974" y="1225"/>
                  <a:pt x="961" y="1201"/>
                  <a:pt x="941" y="1195"/>
                </a:cubicBezTo>
                <a:cubicBezTo>
                  <a:pt x="932" y="1192"/>
                  <a:pt x="923" y="1190"/>
                  <a:pt x="914" y="1187"/>
                </a:cubicBezTo>
                <a:cubicBezTo>
                  <a:pt x="865" y="1196"/>
                  <a:pt x="823" y="1207"/>
                  <a:pt x="772" y="1213"/>
                </a:cubicBezTo>
                <a:cubicBezTo>
                  <a:pt x="705" y="1207"/>
                  <a:pt x="677" y="1204"/>
                  <a:pt x="621" y="1187"/>
                </a:cubicBezTo>
                <a:cubicBezTo>
                  <a:pt x="520" y="1195"/>
                  <a:pt x="420" y="1203"/>
                  <a:pt x="320" y="1178"/>
                </a:cubicBezTo>
                <a:cubicBezTo>
                  <a:pt x="246" y="1127"/>
                  <a:pt x="326" y="1175"/>
                  <a:pt x="134" y="1151"/>
                </a:cubicBezTo>
                <a:cubicBezTo>
                  <a:pt x="115" y="1149"/>
                  <a:pt x="81" y="1133"/>
                  <a:pt x="81" y="1133"/>
                </a:cubicBezTo>
                <a:cubicBezTo>
                  <a:pt x="57" y="1098"/>
                  <a:pt x="69" y="1116"/>
                  <a:pt x="45" y="108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44655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Nowadays</a:t>
            </a:r>
            <a:br>
              <a:rPr lang="en-US" dirty="0"/>
            </a:br>
            <a:r>
              <a:rPr lang="en-US" sz="2400" dirty="0"/>
              <a:t>(For most companies, most sectors)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438400" y="19050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Project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Sponsor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4648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99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Contractors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902200" y="4648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99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Civil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800600" y="19050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Business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Input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447800" y="4648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R&amp;D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Specialists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266950" y="3886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Technical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Specialists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734050" y="3886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Cost Engineer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000500" y="3886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Control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7467600" y="3886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Consultants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175000" y="46482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99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Mechanical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Engineer(s)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533400" y="3886200"/>
            <a:ext cx="13716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Process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Engineer(s)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438400" y="2819400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Project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Manager</a:t>
            </a:r>
          </a:p>
        </p:txBody>
      </p:sp>
      <p:sp>
        <p:nvSpPr>
          <p:cNvPr id="40975" name="Freeform 15"/>
          <p:cNvSpPr>
            <a:spLocks/>
          </p:cNvSpPr>
          <p:nvPr/>
        </p:nvSpPr>
        <p:spPr bwMode="auto">
          <a:xfrm>
            <a:off x="1143000" y="3581400"/>
            <a:ext cx="70104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0"/>
              </a:cxn>
              <a:cxn ang="0">
                <a:pos x="4416" y="0"/>
              </a:cxn>
              <a:cxn ang="0">
                <a:pos x="4416" y="192"/>
              </a:cxn>
            </a:cxnLst>
            <a:rect l="0" t="0" r="r" b="b"/>
            <a:pathLst>
              <a:path w="4416" h="192">
                <a:moveTo>
                  <a:pt x="0" y="192"/>
                </a:moveTo>
                <a:lnTo>
                  <a:pt x="0" y="0"/>
                </a:lnTo>
                <a:lnTo>
                  <a:pt x="4416" y="0"/>
                </a:lnTo>
                <a:lnTo>
                  <a:pt x="4416" y="19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20574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73152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55626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38100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28956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30480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V="1">
            <a:off x="64008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V="1">
            <a:off x="46482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H="1">
            <a:off x="3810000" y="2133600"/>
            <a:ext cx="990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5" name="Freeform 25"/>
          <p:cNvSpPr>
            <a:spLocks/>
          </p:cNvSpPr>
          <p:nvPr/>
        </p:nvSpPr>
        <p:spPr bwMode="auto">
          <a:xfrm>
            <a:off x="3810000" y="2438400"/>
            <a:ext cx="1676400" cy="609600"/>
          </a:xfrm>
          <a:custGeom>
            <a:avLst/>
            <a:gdLst/>
            <a:ahLst/>
            <a:cxnLst>
              <a:cxn ang="0">
                <a:pos x="1056" y="0"/>
              </a:cxn>
              <a:cxn ang="0">
                <a:pos x="1056" y="384"/>
              </a:cxn>
              <a:cxn ang="0">
                <a:pos x="0" y="384"/>
              </a:cxn>
            </a:cxnLst>
            <a:rect l="0" t="0" r="r" b="b"/>
            <a:pathLst>
              <a:path w="1056" h="384">
                <a:moveTo>
                  <a:pt x="1056" y="0"/>
                </a:moveTo>
                <a:lnTo>
                  <a:pt x="1056" y="384"/>
                </a:lnTo>
                <a:lnTo>
                  <a:pt x="0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3048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773863" y="5635625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99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E&amp;C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Company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904875" y="5635625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Technology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Vendor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17538" y="2090738"/>
            <a:ext cx="1371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Operating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Company</a:t>
            </a:r>
          </a:p>
        </p:txBody>
      </p:sp>
      <p:sp>
        <p:nvSpPr>
          <p:cNvPr id="40993" name="Freeform 33"/>
          <p:cNvSpPr>
            <a:spLocks/>
          </p:cNvSpPr>
          <p:nvPr/>
        </p:nvSpPr>
        <p:spPr bwMode="auto">
          <a:xfrm>
            <a:off x="5734050" y="3886200"/>
            <a:ext cx="13716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864" y="336"/>
              </a:cxn>
              <a:cxn ang="0">
                <a:pos x="864" y="0"/>
              </a:cxn>
            </a:cxnLst>
            <a:rect l="0" t="0" r="r" b="b"/>
            <a:pathLst>
              <a:path w="864" h="336">
                <a:moveTo>
                  <a:pt x="0" y="336"/>
                </a:moveTo>
                <a:lnTo>
                  <a:pt x="864" y="336"/>
                </a:lnTo>
                <a:lnTo>
                  <a:pt x="864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4" name="Freeform 34"/>
          <p:cNvSpPr>
            <a:spLocks/>
          </p:cNvSpPr>
          <p:nvPr/>
        </p:nvSpPr>
        <p:spPr bwMode="auto">
          <a:xfrm>
            <a:off x="2266950" y="3886200"/>
            <a:ext cx="13716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864" y="336"/>
              </a:cxn>
              <a:cxn ang="0">
                <a:pos x="864" y="0"/>
              </a:cxn>
            </a:cxnLst>
            <a:rect l="0" t="0" r="r" b="b"/>
            <a:pathLst>
              <a:path w="864" h="336">
                <a:moveTo>
                  <a:pt x="0" y="336"/>
                </a:moveTo>
                <a:lnTo>
                  <a:pt x="864" y="336"/>
                </a:lnTo>
                <a:lnTo>
                  <a:pt x="864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5" name="Freeform 35"/>
          <p:cNvSpPr>
            <a:spLocks/>
          </p:cNvSpPr>
          <p:nvPr/>
        </p:nvSpPr>
        <p:spPr bwMode="auto">
          <a:xfrm>
            <a:off x="4000500" y="3886200"/>
            <a:ext cx="13716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864" y="336"/>
              </a:cxn>
              <a:cxn ang="0">
                <a:pos x="864" y="0"/>
              </a:cxn>
            </a:cxnLst>
            <a:rect l="0" t="0" r="r" b="b"/>
            <a:pathLst>
              <a:path w="864" h="336">
                <a:moveTo>
                  <a:pt x="0" y="336"/>
                </a:moveTo>
                <a:lnTo>
                  <a:pt x="864" y="336"/>
                </a:lnTo>
                <a:lnTo>
                  <a:pt x="864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533400" y="4419600"/>
            <a:ext cx="13716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V="1">
            <a:off x="1905000" y="3886200"/>
            <a:ext cx="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9" name="Freeform 39"/>
          <p:cNvSpPr>
            <a:spLocks/>
          </p:cNvSpPr>
          <p:nvPr/>
        </p:nvSpPr>
        <p:spPr bwMode="auto">
          <a:xfrm>
            <a:off x="2438400" y="2819400"/>
            <a:ext cx="13716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864" y="336"/>
              </a:cxn>
              <a:cxn ang="0">
                <a:pos x="864" y="0"/>
              </a:cxn>
            </a:cxnLst>
            <a:rect l="0" t="0" r="r" b="b"/>
            <a:pathLst>
              <a:path w="864" h="336">
                <a:moveTo>
                  <a:pt x="0" y="336"/>
                </a:moveTo>
                <a:lnTo>
                  <a:pt x="864" y="336"/>
                </a:lnTo>
                <a:lnTo>
                  <a:pt x="864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0" name="Freeform 40"/>
          <p:cNvSpPr>
            <a:spLocks/>
          </p:cNvSpPr>
          <p:nvPr/>
        </p:nvSpPr>
        <p:spPr bwMode="auto">
          <a:xfrm>
            <a:off x="3175000" y="4646613"/>
            <a:ext cx="1588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</a:cxnLst>
            <a:rect l="0" t="0" r="r" b="b"/>
            <a:pathLst>
              <a:path w="1" h="336">
                <a:moveTo>
                  <a:pt x="0" y="0"/>
                </a:moveTo>
                <a:lnTo>
                  <a:pt x="0" y="336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3200400" y="4648200"/>
            <a:ext cx="13716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>
            <a:off x="1447800" y="4648200"/>
            <a:ext cx="13716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3" name="Freeform 43"/>
          <p:cNvSpPr>
            <a:spLocks/>
          </p:cNvSpPr>
          <p:nvPr/>
        </p:nvSpPr>
        <p:spPr bwMode="auto">
          <a:xfrm>
            <a:off x="76200" y="1463675"/>
            <a:ext cx="7218363" cy="4081463"/>
          </a:xfrm>
          <a:custGeom>
            <a:avLst/>
            <a:gdLst/>
            <a:ahLst/>
            <a:cxnLst>
              <a:cxn ang="0">
                <a:pos x="1299" y="159"/>
              </a:cxn>
              <a:cxn ang="0">
                <a:pos x="1095" y="168"/>
              </a:cxn>
              <a:cxn ang="0">
                <a:pos x="936" y="106"/>
              </a:cxn>
              <a:cxn ang="0">
                <a:pos x="758" y="203"/>
              </a:cxn>
              <a:cxn ang="0">
                <a:pos x="625" y="150"/>
              </a:cxn>
              <a:cxn ang="0">
                <a:pos x="422" y="257"/>
              </a:cxn>
              <a:cxn ang="0">
                <a:pos x="182" y="416"/>
              </a:cxn>
              <a:cxn ang="0">
                <a:pos x="218" y="496"/>
              </a:cxn>
              <a:cxn ang="0">
                <a:pos x="85" y="620"/>
              </a:cxn>
              <a:cxn ang="0">
                <a:pos x="218" y="921"/>
              </a:cxn>
              <a:cxn ang="0">
                <a:pos x="41" y="1169"/>
              </a:cxn>
              <a:cxn ang="0">
                <a:pos x="67" y="1249"/>
              </a:cxn>
              <a:cxn ang="0">
                <a:pos x="165" y="1400"/>
              </a:cxn>
              <a:cxn ang="0">
                <a:pos x="129" y="1568"/>
              </a:cxn>
              <a:cxn ang="0">
                <a:pos x="209" y="1630"/>
              </a:cxn>
              <a:cxn ang="0">
                <a:pos x="147" y="1719"/>
              </a:cxn>
              <a:cxn ang="0">
                <a:pos x="298" y="1967"/>
              </a:cxn>
              <a:cxn ang="0">
                <a:pos x="404" y="2295"/>
              </a:cxn>
              <a:cxn ang="0">
                <a:pos x="688" y="2374"/>
              </a:cxn>
              <a:cxn ang="0">
                <a:pos x="953" y="2392"/>
              </a:cxn>
              <a:cxn ang="0">
                <a:pos x="1653" y="2481"/>
              </a:cxn>
              <a:cxn ang="0">
                <a:pos x="1990" y="2561"/>
              </a:cxn>
              <a:cxn ang="0">
                <a:pos x="2256" y="2569"/>
              </a:cxn>
              <a:cxn ang="0">
                <a:pos x="2593" y="2534"/>
              </a:cxn>
              <a:cxn ang="0">
                <a:pos x="2735" y="2454"/>
              </a:cxn>
              <a:cxn ang="0">
                <a:pos x="2956" y="2233"/>
              </a:cxn>
              <a:cxn ang="0">
                <a:pos x="2992" y="2064"/>
              </a:cxn>
              <a:cxn ang="0">
                <a:pos x="3257" y="1967"/>
              </a:cxn>
              <a:cxn ang="0">
                <a:pos x="3479" y="1976"/>
              </a:cxn>
              <a:cxn ang="0">
                <a:pos x="4161" y="1923"/>
              </a:cxn>
              <a:cxn ang="0">
                <a:pos x="4445" y="1852"/>
              </a:cxn>
              <a:cxn ang="0">
                <a:pos x="4516" y="1621"/>
              </a:cxn>
              <a:cxn ang="0">
                <a:pos x="4418" y="1462"/>
              </a:cxn>
              <a:cxn ang="0">
                <a:pos x="4507" y="1302"/>
              </a:cxn>
              <a:cxn ang="0">
                <a:pos x="4312" y="1028"/>
              </a:cxn>
              <a:cxn ang="0">
                <a:pos x="4338" y="779"/>
              </a:cxn>
              <a:cxn ang="0">
                <a:pos x="4232" y="602"/>
              </a:cxn>
              <a:cxn ang="0">
                <a:pos x="4188" y="319"/>
              </a:cxn>
              <a:cxn ang="0">
                <a:pos x="3966" y="239"/>
              </a:cxn>
              <a:cxn ang="0">
                <a:pos x="3824" y="115"/>
              </a:cxn>
              <a:cxn ang="0">
                <a:pos x="3612" y="141"/>
              </a:cxn>
              <a:cxn ang="0">
                <a:pos x="3169" y="168"/>
              </a:cxn>
              <a:cxn ang="0">
                <a:pos x="2947" y="70"/>
              </a:cxn>
              <a:cxn ang="0">
                <a:pos x="2788" y="97"/>
              </a:cxn>
              <a:cxn ang="0">
                <a:pos x="2619" y="88"/>
              </a:cxn>
              <a:cxn ang="0">
                <a:pos x="2362" y="0"/>
              </a:cxn>
              <a:cxn ang="0">
                <a:pos x="2132" y="88"/>
              </a:cxn>
              <a:cxn ang="0">
                <a:pos x="1848" y="97"/>
              </a:cxn>
              <a:cxn ang="0">
                <a:pos x="1609" y="124"/>
              </a:cxn>
              <a:cxn ang="0">
                <a:pos x="1529" y="79"/>
              </a:cxn>
              <a:cxn ang="0">
                <a:pos x="1370" y="124"/>
              </a:cxn>
            </a:cxnLst>
            <a:rect l="0" t="0" r="r" b="b"/>
            <a:pathLst>
              <a:path w="4547" h="2571">
                <a:moveTo>
                  <a:pt x="1370" y="124"/>
                </a:moveTo>
                <a:cubicBezTo>
                  <a:pt x="1392" y="187"/>
                  <a:pt x="1339" y="166"/>
                  <a:pt x="1299" y="159"/>
                </a:cubicBezTo>
                <a:cubicBezTo>
                  <a:pt x="1236" y="117"/>
                  <a:pt x="1235" y="124"/>
                  <a:pt x="1148" y="141"/>
                </a:cubicBezTo>
                <a:cubicBezTo>
                  <a:pt x="1138" y="148"/>
                  <a:pt x="1110" y="171"/>
                  <a:pt x="1095" y="168"/>
                </a:cubicBezTo>
                <a:cubicBezTo>
                  <a:pt x="1084" y="166"/>
                  <a:pt x="1028" y="130"/>
                  <a:pt x="1015" y="124"/>
                </a:cubicBezTo>
                <a:cubicBezTo>
                  <a:pt x="991" y="112"/>
                  <a:pt x="960" y="110"/>
                  <a:pt x="936" y="106"/>
                </a:cubicBezTo>
                <a:cubicBezTo>
                  <a:pt x="909" y="109"/>
                  <a:pt x="882" y="108"/>
                  <a:pt x="856" y="115"/>
                </a:cubicBezTo>
                <a:cubicBezTo>
                  <a:pt x="814" y="125"/>
                  <a:pt x="793" y="181"/>
                  <a:pt x="758" y="203"/>
                </a:cubicBezTo>
                <a:cubicBezTo>
                  <a:pt x="720" y="191"/>
                  <a:pt x="690" y="172"/>
                  <a:pt x="652" y="159"/>
                </a:cubicBezTo>
                <a:cubicBezTo>
                  <a:pt x="643" y="156"/>
                  <a:pt x="625" y="150"/>
                  <a:pt x="625" y="150"/>
                </a:cubicBezTo>
                <a:cubicBezTo>
                  <a:pt x="623" y="150"/>
                  <a:pt x="514" y="158"/>
                  <a:pt x="493" y="168"/>
                </a:cubicBezTo>
                <a:cubicBezTo>
                  <a:pt x="443" y="191"/>
                  <a:pt x="455" y="224"/>
                  <a:pt x="422" y="257"/>
                </a:cubicBezTo>
                <a:cubicBezTo>
                  <a:pt x="399" y="280"/>
                  <a:pt x="357" y="270"/>
                  <a:pt x="324" y="274"/>
                </a:cubicBezTo>
                <a:cubicBezTo>
                  <a:pt x="238" y="304"/>
                  <a:pt x="212" y="330"/>
                  <a:pt x="182" y="416"/>
                </a:cubicBezTo>
                <a:cubicBezTo>
                  <a:pt x="185" y="434"/>
                  <a:pt x="184" y="453"/>
                  <a:pt x="191" y="469"/>
                </a:cubicBezTo>
                <a:cubicBezTo>
                  <a:pt x="196" y="481"/>
                  <a:pt x="211" y="485"/>
                  <a:pt x="218" y="496"/>
                </a:cubicBezTo>
                <a:cubicBezTo>
                  <a:pt x="223" y="504"/>
                  <a:pt x="224" y="513"/>
                  <a:pt x="227" y="522"/>
                </a:cubicBezTo>
                <a:cubicBezTo>
                  <a:pt x="195" y="570"/>
                  <a:pt x="127" y="578"/>
                  <a:pt x="85" y="620"/>
                </a:cubicBezTo>
                <a:cubicBezTo>
                  <a:pt x="71" y="633"/>
                  <a:pt x="61" y="649"/>
                  <a:pt x="49" y="664"/>
                </a:cubicBezTo>
                <a:cubicBezTo>
                  <a:pt x="0" y="829"/>
                  <a:pt x="102" y="874"/>
                  <a:pt x="218" y="921"/>
                </a:cubicBezTo>
                <a:cubicBezTo>
                  <a:pt x="201" y="989"/>
                  <a:pt x="160" y="1032"/>
                  <a:pt x="103" y="1072"/>
                </a:cubicBezTo>
                <a:cubicBezTo>
                  <a:pt x="57" y="1139"/>
                  <a:pt x="78" y="1107"/>
                  <a:pt x="41" y="1169"/>
                </a:cubicBezTo>
                <a:cubicBezTo>
                  <a:pt x="38" y="1184"/>
                  <a:pt x="27" y="1199"/>
                  <a:pt x="32" y="1214"/>
                </a:cubicBezTo>
                <a:cubicBezTo>
                  <a:pt x="37" y="1230"/>
                  <a:pt x="54" y="1238"/>
                  <a:pt x="67" y="1249"/>
                </a:cubicBezTo>
                <a:cubicBezTo>
                  <a:pt x="104" y="1280"/>
                  <a:pt x="154" y="1308"/>
                  <a:pt x="200" y="1320"/>
                </a:cubicBezTo>
                <a:cubicBezTo>
                  <a:pt x="167" y="1416"/>
                  <a:pt x="198" y="1338"/>
                  <a:pt x="165" y="1400"/>
                </a:cubicBezTo>
                <a:cubicBezTo>
                  <a:pt x="152" y="1423"/>
                  <a:pt x="129" y="1471"/>
                  <a:pt x="129" y="1471"/>
                </a:cubicBezTo>
                <a:cubicBezTo>
                  <a:pt x="125" y="1496"/>
                  <a:pt x="110" y="1542"/>
                  <a:pt x="129" y="1568"/>
                </a:cubicBezTo>
                <a:cubicBezTo>
                  <a:pt x="143" y="1587"/>
                  <a:pt x="171" y="1590"/>
                  <a:pt x="191" y="1604"/>
                </a:cubicBezTo>
                <a:cubicBezTo>
                  <a:pt x="197" y="1613"/>
                  <a:pt x="212" y="1620"/>
                  <a:pt x="209" y="1630"/>
                </a:cubicBezTo>
                <a:cubicBezTo>
                  <a:pt x="204" y="1644"/>
                  <a:pt x="184" y="1646"/>
                  <a:pt x="174" y="1657"/>
                </a:cubicBezTo>
                <a:cubicBezTo>
                  <a:pt x="161" y="1672"/>
                  <a:pt x="153" y="1700"/>
                  <a:pt x="147" y="1719"/>
                </a:cubicBezTo>
                <a:cubicBezTo>
                  <a:pt x="160" y="1844"/>
                  <a:pt x="172" y="1872"/>
                  <a:pt x="280" y="1940"/>
                </a:cubicBezTo>
                <a:cubicBezTo>
                  <a:pt x="286" y="1949"/>
                  <a:pt x="298" y="1956"/>
                  <a:pt x="298" y="1967"/>
                </a:cubicBezTo>
                <a:cubicBezTo>
                  <a:pt x="298" y="1998"/>
                  <a:pt x="279" y="2025"/>
                  <a:pt x="271" y="2055"/>
                </a:cubicBezTo>
                <a:cubicBezTo>
                  <a:pt x="286" y="2177"/>
                  <a:pt x="276" y="2263"/>
                  <a:pt x="404" y="2295"/>
                </a:cubicBezTo>
                <a:cubicBezTo>
                  <a:pt x="479" y="2287"/>
                  <a:pt x="502" y="2278"/>
                  <a:pt x="581" y="2295"/>
                </a:cubicBezTo>
                <a:cubicBezTo>
                  <a:pt x="624" y="2304"/>
                  <a:pt x="652" y="2349"/>
                  <a:pt x="688" y="2374"/>
                </a:cubicBezTo>
                <a:cubicBezTo>
                  <a:pt x="731" y="2404"/>
                  <a:pt x="769" y="2418"/>
                  <a:pt x="820" y="2428"/>
                </a:cubicBezTo>
                <a:cubicBezTo>
                  <a:pt x="877" y="2421"/>
                  <a:pt x="902" y="2409"/>
                  <a:pt x="953" y="2392"/>
                </a:cubicBezTo>
                <a:cubicBezTo>
                  <a:pt x="1052" y="2442"/>
                  <a:pt x="1115" y="2477"/>
                  <a:pt x="1228" y="2490"/>
                </a:cubicBezTo>
                <a:cubicBezTo>
                  <a:pt x="1333" y="2487"/>
                  <a:pt x="1528" y="2460"/>
                  <a:pt x="1653" y="2481"/>
                </a:cubicBezTo>
                <a:cubicBezTo>
                  <a:pt x="1698" y="2524"/>
                  <a:pt x="1754" y="2551"/>
                  <a:pt x="1813" y="2569"/>
                </a:cubicBezTo>
                <a:cubicBezTo>
                  <a:pt x="1872" y="2566"/>
                  <a:pt x="1931" y="2566"/>
                  <a:pt x="1990" y="2561"/>
                </a:cubicBezTo>
                <a:cubicBezTo>
                  <a:pt x="2030" y="2558"/>
                  <a:pt x="2065" y="2533"/>
                  <a:pt x="2105" y="2525"/>
                </a:cubicBezTo>
                <a:cubicBezTo>
                  <a:pt x="2162" y="2534"/>
                  <a:pt x="2201" y="2559"/>
                  <a:pt x="2256" y="2569"/>
                </a:cubicBezTo>
                <a:cubicBezTo>
                  <a:pt x="2356" y="2566"/>
                  <a:pt x="2457" y="2571"/>
                  <a:pt x="2557" y="2561"/>
                </a:cubicBezTo>
                <a:cubicBezTo>
                  <a:pt x="2572" y="2559"/>
                  <a:pt x="2580" y="2541"/>
                  <a:pt x="2593" y="2534"/>
                </a:cubicBezTo>
                <a:cubicBezTo>
                  <a:pt x="2612" y="2524"/>
                  <a:pt x="2636" y="2525"/>
                  <a:pt x="2655" y="2516"/>
                </a:cubicBezTo>
                <a:cubicBezTo>
                  <a:pt x="2686" y="2501"/>
                  <a:pt x="2707" y="2473"/>
                  <a:pt x="2735" y="2454"/>
                </a:cubicBezTo>
                <a:cubicBezTo>
                  <a:pt x="2807" y="2466"/>
                  <a:pt x="2876" y="2463"/>
                  <a:pt x="2947" y="2445"/>
                </a:cubicBezTo>
                <a:cubicBezTo>
                  <a:pt x="2988" y="2366"/>
                  <a:pt x="2985" y="2385"/>
                  <a:pt x="2956" y="2233"/>
                </a:cubicBezTo>
                <a:cubicBezTo>
                  <a:pt x="2952" y="2212"/>
                  <a:pt x="2921" y="2180"/>
                  <a:pt x="2921" y="2180"/>
                </a:cubicBezTo>
                <a:cubicBezTo>
                  <a:pt x="2947" y="2141"/>
                  <a:pt x="2971" y="2106"/>
                  <a:pt x="2992" y="2064"/>
                </a:cubicBezTo>
                <a:cubicBezTo>
                  <a:pt x="3023" y="1930"/>
                  <a:pt x="2983" y="1986"/>
                  <a:pt x="3213" y="1976"/>
                </a:cubicBezTo>
                <a:cubicBezTo>
                  <a:pt x="3228" y="1973"/>
                  <a:pt x="3243" y="1971"/>
                  <a:pt x="3257" y="1967"/>
                </a:cubicBezTo>
                <a:cubicBezTo>
                  <a:pt x="3275" y="1962"/>
                  <a:pt x="3311" y="1949"/>
                  <a:pt x="3311" y="1949"/>
                </a:cubicBezTo>
                <a:cubicBezTo>
                  <a:pt x="3368" y="1956"/>
                  <a:pt x="3423" y="1966"/>
                  <a:pt x="3479" y="1976"/>
                </a:cubicBezTo>
                <a:cubicBezTo>
                  <a:pt x="3705" y="1964"/>
                  <a:pt x="3815" y="1955"/>
                  <a:pt x="4073" y="1949"/>
                </a:cubicBezTo>
                <a:cubicBezTo>
                  <a:pt x="4137" y="1927"/>
                  <a:pt x="4108" y="1935"/>
                  <a:pt x="4161" y="1923"/>
                </a:cubicBezTo>
                <a:cubicBezTo>
                  <a:pt x="4235" y="1874"/>
                  <a:pt x="4271" y="1893"/>
                  <a:pt x="4383" y="1887"/>
                </a:cubicBezTo>
                <a:cubicBezTo>
                  <a:pt x="4421" y="1849"/>
                  <a:pt x="4393" y="1868"/>
                  <a:pt x="4445" y="1852"/>
                </a:cubicBezTo>
                <a:cubicBezTo>
                  <a:pt x="4463" y="1847"/>
                  <a:pt x="4498" y="1834"/>
                  <a:pt x="4498" y="1834"/>
                </a:cubicBezTo>
                <a:cubicBezTo>
                  <a:pt x="4547" y="1761"/>
                  <a:pt x="4527" y="1735"/>
                  <a:pt x="4516" y="1621"/>
                </a:cubicBezTo>
                <a:cubicBezTo>
                  <a:pt x="4513" y="1588"/>
                  <a:pt x="4471" y="1533"/>
                  <a:pt x="4471" y="1533"/>
                </a:cubicBezTo>
                <a:cubicBezTo>
                  <a:pt x="4460" y="1497"/>
                  <a:pt x="4450" y="1482"/>
                  <a:pt x="4418" y="1462"/>
                </a:cubicBezTo>
                <a:cubicBezTo>
                  <a:pt x="4432" y="1420"/>
                  <a:pt x="4458" y="1395"/>
                  <a:pt x="4489" y="1364"/>
                </a:cubicBezTo>
                <a:cubicBezTo>
                  <a:pt x="4494" y="1350"/>
                  <a:pt x="4507" y="1314"/>
                  <a:pt x="4507" y="1302"/>
                </a:cubicBezTo>
                <a:cubicBezTo>
                  <a:pt x="4507" y="1261"/>
                  <a:pt x="4503" y="1219"/>
                  <a:pt x="4498" y="1178"/>
                </a:cubicBezTo>
                <a:cubicBezTo>
                  <a:pt x="4488" y="1096"/>
                  <a:pt x="4370" y="1066"/>
                  <a:pt x="4312" y="1028"/>
                </a:cubicBezTo>
                <a:cubicBezTo>
                  <a:pt x="4283" y="969"/>
                  <a:pt x="4305" y="921"/>
                  <a:pt x="4321" y="859"/>
                </a:cubicBezTo>
                <a:cubicBezTo>
                  <a:pt x="4328" y="833"/>
                  <a:pt x="4338" y="779"/>
                  <a:pt x="4338" y="779"/>
                </a:cubicBezTo>
                <a:cubicBezTo>
                  <a:pt x="4335" y="750"/>
                  <a:pt x="4336" y="720"/>
                  <a:pt x="4330" y="691"/>
                </a:cubicBezTo>
                <a:cubicBezTo>
                  <a:pt x="4319" y="638"/>
                  <a:pt x="4270" y="627"/>
                  <a:pt x="4232" y="602"/>
                </a:cubicBezTo>
                <a:cubicBezTo>
                  <a:pt x="4209" y="569"/>
                  <a:pt x="4205" y="545"/>
                  <a:pt x="4197" y="505"/>
                </a:cubicBezTo>
                <a:cubicBezTo>
                  <a:pt x="4194" y="443"/>
                  <a:pt x="4201" y="380"/>
                  <a:pt x="4188" y="319"/>
                </a:cubicBezTo>
                <a:cubicBezTo>
                  <a:pt x="4185" y="304"/>
                  <a:pt x="4165" y="299"/>
                  <a:pt x="4152" y="292"/>
                </a:cubicBezTo>
                <a:cubicBezTo>
                  <a:pt x="4094" y="263"/>
                  <a:pt x="4027" y="259"/>
                  <a:pt x="3966" y="239"/>
                </a:cubicBezTo>
                <a:cubicBezTo>
                  <a:pt x="3956" y="222"/>
                  <a:pt x="3953" y="201"/>
                  <a:pt x="3940" y="186"/>
                </a:cubicBezTo>
                <a:cubicBezTo>
                  <a:pt x="3912" y="153"/>
                  <a:pt x="3861" y="134"/>
                  <a:pt x="3824" y="115"/>
                </a:cubicBezTo>
                <a:cubicBezTo>
                  <a:pt x="3771" y="118"/>
                  <a:pt x="3718" y="118"/>
                  <a:pt x="3665" y="124"/>
                </a:cubicBezTo>
                <a:cubicBezTo>
                  <a:pt x="3647" y="126"/>
                  <a:pt x="3612" y="141"/>
                  <a:pt x="3612" y="141"/>
                </a:cubicBezTo>
                <a:cubicBezTo>
                  <a:pt x="3554" y="131"/>
                  <a:pt x="3510" y="100"/>
                  <a:pt x="3452" y="88"/>
                </a:cubicBezTo>
                <a:cubicBezTo>
                  <a:pt x="3335" y="96"/>
                  <a:pt x="3264" y="103"/>
                  <a:pt x="3169" y="168"/>
                </a:cubicBezTo>
                <a:cubicBezTo>
                  <a:pt x="3119" y="151"/>
                  <a:pt x="3066" y="112"/>
                  <a:pt x="3018" y="88"/>
                </a:cubicBezTo>
                <a:cubicBezTo>
                  <a:pt x="2996" y="77"/>
                  <a:pt x="2971" y="76"/>
                  <a:pt x="2947" y="70"/>
                </a:cubicBezTo>
                <a:cubicBezTo>
                  <a:pt x="2929" y="65"/>
                  <a:pt x="2894" y="53"/>
                  <a:pt x="2894" y="53"/>
                </a:cubicBezTo>
                <a:cubicBezTo>
                  <a:pt x="2852" y="62"/>
                  <a:pt x="2825" y="75"/>
                  <a:pt x="2788" y="97"/>
                </a:cubicBezTo>
                <a:cubicBezTo>
                  <a:pt x="2764" y="111"/>
                  <a:pt x="2717" y="141"/>
                  <a:pt x="2717" y="141"/>
                </a:cubicBezTo>
                <a:cubicBezTo>
                  <a:pt x="2648" y="129"/>
                  <a:pt x="2670" y="120"/>
                  <a:pt x="2619" y="88"/>
                </a:cubicBezTo>
                <a:cubicBezTo>
                  <a:pt x="2597" y="74"/>
                  <a:pt x="2572" y="65"/>
                  <a:pt x="2548" y="53"/>
                </a:cubicBezTo>
                <a:cubicBezTo>
                  <a:pt x="2491" y="25"/>
                  <a:pt x="2423" y="18"/>
                  <a:pt x="2362" y="0"/>
                </a:cubicBezTo>
                <a:cubicBezTo>
                  <a:pt x="2310" y="7"/>
                  <a:pt x="2278" y="23"/>
                  <a:pt x="2229" y="35"/>
                </a:cubicBezTo>
                <a:cubicBezTo>
                  <a:pt x="2149" y="75"/>
                  <a:pt x="2181" y="56"/>
                  <a:pt x="2132" y="88"/>
                </a:cubicBezTo>
                <a:cubicBezTo>
                  <a:pt x="2076" y="170"/>
                  <a:pt x="2117" y="143"/>
                  <a:pt x="1990" y="133"/>
                </a:cubicBezTo>
                <a:cubicBezTo>
                  <a:pt x="1942" y="121"/>
                  <a:pt x="1895" y="113"/>
                  <a:pt x="1848" y="97"/>
                </a:cubicBezTo>
                <a:cubicBezTo>
                  <a:pt x="1790" y="112"/>
                  <a:pt x="1762" y="158"/>
                  <a:pt x="1707" y="177"/>
                </a:cubicBezTo>
                <a:cubicBezTo>
                  <a:pt x="1661" y="166"/>
                  <a:pt x="1651" y="168"/>
                  <a:pt x="1609" y="124"/>
                </a:cubicBezTo>
                <a:cubicBezTo>
                  <a:pt x="1600" y="115"/>
                  <a:pt x="1594" y="103"/>
                  <a:pt x="1583" y="97"/>
                </a:cubicBezTo>
                <a:cubicBezTo>
                  <a:pt x="1566" y="88"/>
                  <a:pt x="1529" y="79"/>
                  <a:pt x="1529" y="79"/>
                </a:cubicBezTo>
                <a:cubicBezTo>
                  <a:pt x="1491" y="82"/>
                  <a:pt x="1452" y="83"/>
                  <a:pt x="1414" y="88"/>
                </a:cubicBezTo>
                <a:cubicBezTo>
                  <a:pt x="1395" y="90"/>
                  <a:pt x="1370" y="124"/>
                  <a:pt x="1370" y="12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4" name="Freeform 44"/>
          <p:cNvSpPr>
            <a:spLocks/>
          </p:cNvSpPr>
          <p:nvPr/>
        </p:nvSpPr>
        <p:spPr bwMode="auto">
          <a:xfrm>
            <a:off x="2116138" y="2673350"/>
            <a:ext cx="6338887" cy="3840163"/>
          </a:xfrm>
          <a:custGeom>
            <a:avLst/>
            <a:gdLst/>
            <a:ahLst/>
            <a:cxnLst>
              <a:cxn ang="0">
                <a:pos x="1166" y="2011"/>
              </a:cxn>
              <a:cxn ang="0">
                <a:pos x="971" y="1932"/>
              </a:cxn>
              <a:cxn ang="0">
                <a:pos x="874" y="1745"/>
              </a:cxn>
              <a:cxn ang="0">
                <a:pos x="741" y="1701"/>
              </a:cxn>
              <a:cxn ang="0">
                <a:pos x="687" y="1675"/>
              </a:cxn>
              <a:cxn ang="0">
                <a:pos x="581" y="1462"/>
              </a:cxn>
              <a:cxn ang="0">
                <a:pos x="519" y="1276"/>
              </a:cxn>
              <a:cxn ang="0">
                <a:pos x="625" y="1231"/>
              </a:cxn>
              <a:cxn ang="0">
                <a:pos x="900" y="1178"/>
              </a:cxn>
              <a:cxn ang="0">
                <a:pos x="1051" y="1090"/>
              </a:cxn>
              <a:cxn ang="0">
                <a:pos x="1131" y="788"/>
              </a:cxn>
              <a:cxn ang="0">
                <a:pos x="785" y="620"/>
              </a:cxn>
              <a:cxn ang="0">
                <a:pos x="652" y="611"/>
              </a:cxn>
              <a:cxn ang="0">
                <a:pos x="422" y="567"/>
              </a:cxn>
              <a:cxn ang="0">
                <a:pos x="129" y="523"/>
              </a:cxn>
              <a:cxn ang="0">
                <a:pos x="76" y="496"/>
              </a:cxn>
              <a:cxn ang="0">
                <a:pos x="85" y="204"/>
              </a:cxn>
              <a:cxn ang="0">
                <a:pos x="218" y="9"/>
              </a:cxn>
              <a:cxn ang="0">
                <a:pos x="608" y="0"/>
              </a:cxn>
              <a:cxn ang="0">
                <a:pos x="918" y="35"/>
              </a:cxn>
              <a:cxn ang="0">
                <a:pos x="1139" y="35"/>
              </a:cxn>
              <a:cxn ang="0">
                <a:pos x="1414" y="150"/>
              </a:cxn>
              <a:cxn ang="0">
                <a:pos x="1777" y="292"/>
              </a:cxn>
              <a:cxn ang="0">
                <a:pos x="2212" y="425"/>
              </a:cxn>
              <a:cxn ang="0">
                <a:pos x="2610" y="390"/>
              </a:cxn>
              <a:cxn ang="0">
                <a:pos x="2770" y="460"/>
              </a:cxn>
              <a:cxn ang="0">
                <a:pos x="3027" y="549"/>
              </a:cxn>
              <a:cxn ang="0">
                <a:pos x="3115" y="673"/>
              </a:cxn>
              <a:cxn ang="0">
                <a:pos x="3310" y="815"/>
              </a:cxn>
              <a:cxn ang="0">
                <a:pos x="3355" y="992"/>
              </a:cxn>
              <a:cxn ang="0">
                <a:pos x="3523" y="1161"/>
              </a:cxn>
              <a:cxn ang="0">
                <a:pos x="3621" y="1196"/>
              </a:cxn>
              <a:cxn ang="0">
                <a:pos x="3780" y="1391"/>
              </a:cxn>
              <a:cxn ang="0">
                <a:pos x="3922" y="1524"/>
              </a:cxn>
              <a:cxn ang="0">
                <a:pos x="3940" y="1728"/>
              </a:cxn>
              <a:cxn ang="0">
                <a:pos x="3922" y="1923"/>
              </a:cxn>
              <a:cxn ang="0">
                <a:pos x="3984" y="2056"/>
              </a:cxn>
              <a:cxn ang="0">
                <a:pos x="3913" y="2215"/>
              </a:cxn>
              <a:cxn ang="0">
                <a:pos x="3798" y="2419"/>
              </a:cxn>
              <a:cxn ang="0">
                <a:pos x="3638" y="2357"/>
              </a:cxn>
              <a:cxn ang="0">
                <a:pos x="3160" y="2357"/>
              </a:cxn>
              <a:cxn ang="0">
                <a:pos x="3115" y="2304"/>
              </a:cxn>
              <a:cxn ang="0">
                <a:pos x="3071" y="2339"/>
              </a:cxn>
              <a:cxn ang="0">
                <a:pos x="2832" y="2375"/>
              </a:cxn>
              <a:cxn ang="0">
                <a:pos x="2628" y="2224"/>
              </a:cxn>
              <a:cxn ang="0">
                <a:pos x="2637" y="2206"/>
              </a:cxn>
              <a:cxn ang="0">
                <a:pos x="2619" y="2242"/>
              </a:cxn>
              <a:cxn ang="0">
                <a:pos x="2318" y="2242"/>
              </a:cxn>
              <a:cxn ang="0">
                <a:pos x="2229" y="2180"/>
              </a:cxn>
              <a:cxn ang="0">
                <a:pos x="1866" y="2188"/>
              </a:cxn>
              <a:cxn ang="0">
                <a:pos x="1520" y="2144"/>
              </a:cxn>
              <a:cxn ang="0">
                <a:pos x="1396" y="2091"/>
              </a:cxn>
            </a:cxnLst>
            <a:rect l="0" t="0" r="r" b="b"/>
            <a:pathLst>
              <a:path w="3993" h="2419">
                <a:moveTo>
                  <a:pt x="1396" y="2091"/>
                </a:moveTo>
                <a:cubicBezTo>
                  <a:pt x="1324" y="2116"/>
                  <a:pt x="1217" y="2062"/>
                  <a:pt x="1166" y="2011"/>
                </a:cubicBezTo>
                <a:cubicBezTo>
                  <a:pt x="1163" y="2002"/>
                  <a:pt x="1164" y="1990"/>
                  <a:pt x="1157" y="1985"/>
                </a:cubicBezTo>
                <a:cubicBezTo>
                  <a:pt x="1126" y="1963"/>
                  <a:pt x="1014" y="1945"/>
                  <a:pt x="971" y="1932"/>
                </a:cubicBezTo>
                <a:cubicBezTo>
                  <a:pt x="944" y="1914"/>
                  <a:pt x="918" y="1905"/>
                  <a:pt x="891" y="1887"/>
                </a:cubicBezTo>
                <a:cubicBezTo>
                  <a:pt x="879" y="1841"/>
                  <a:pt x="888" y="1791"/>
                  <a:pt x="874" y="1745"/>
                </a:cubicBezTo>
                <a:cubicBezTo>
                  <a:pt x="871" y="1736"/>
                  <a:pt x="856" y="1740"/>
                  <a:pt x="847" y="1737"/>
                </a:cubicBezTo>
                <a:cubicBezTo>
                  <a:pt x="812" y="1725"/>
                  <a:pt x="776" y="1713"/>
                  <a:pt x="741" y="1701"/>
                </a:cubicBezTo>
                <a:cubicBezTo>
                  <a:pt x="731" y="1697"/>
                  <a:pt x="724" y="1688"/>
                  <a:pt x="714" y="1683"/>
                </a:cubicBezTo>
                <a:cubicBezTo>
                  <a:pt x="706" y="1679"/>
                  <a:pt x="696" y="1678"/>
                  <a:pt x="687" y="1675"/>
                </a:cubicBezTo>
                <a:cubicBezTo>
                  <a:pt x="653" y="1640"/>
                  <a:pt x="624" y="1625"/>
                  <a:pt x="608" y="1577"/>
                </a:cubicBezTo>
                <a:cubicBezTo>
                  <a:pt x="618" y="1520"/>
                  <a:pt x="648" y="1484"/>
                  <a:pt x="581" y="1462"/>
                </a:cubicBezTo>
                <a:cubicBezTo>
                  <a:pt x="556" y="1424"/>
                  <a:pt x="525" y="1400"/>
                  <a:pt x="510" y="1356"/>
                </a:cubicBezTo>
                <a:cubicBezTo>
                  <a:pt x="513" y="1329"/>
                  <a:pt x="510" y="1301"/>
                  <a:pt x="519" y="1276"/>
                </a:cubicBezTo>
                <a:cubicBezTo>
                  <a:pt x="524" y="1261"/>
                  <a:pt x="583" y="1246"/>
                  <a:pt x="599" y="1240"/>
                </a:cubicBezTo>
                <a:cubicBezTo>
                  <a:pt x="608" y="1237"/>
                  <a:pt x="625" y="1231"/>
                  <a:pt x="625" y="1231"/>
                </a:cubicBezTo>
                <a:cubicBezTo>
                  <a:pt x="653" y="1191"/>
                  <a:pt x="637" y="1171"/>
                  <a:pt x="679" y="1143"/>
                </a:cubicBezTo>
                <a:cubicBezTo>
                  <a:pt x="759" y="1149"/>
                  <a:pt x="826" y="1152"/>
                  <a:pt x="900" y="1178"/>
                </a:cubicBezTo>
                <a:cubicBezTo>
                  <a:pt x="917" y="1129"/>
                  <a:pt x="954" y="1120"/>
                  <a:pt x="998" y="1107"/>
                </a:cubicBezTo>
                <a:cubicBezTo>
                  <a:pt x="1016" y="1102"/>
                  <a:pt x="1033" y="1096"/>
                  <a:pt x="1051" y="1090"/>
                </a:cubicBezTo>
                <a:cubicBezTo>
                  <a:pt x="1060" y="1087"/>
                  <a:pt x="1077" y="1081"/>
                  <a:pt x="1077" y="1081"/>
                </a:cubicBezTo>
                <a:cubicBezTo>
                  <a:pt x="1069" y="990"/>
                  <a:pt x="1019" y="825"/>
                  <a:pt x="1131" y="788"/>
                </a:cubicBezTo>
                <a:cubicBezTo>
                  <a:pt x="1156" y="706"/>
                  <a:pt x="1091" y="667"/>
                  <a:pt x="1024" y="647"/>
                </a:cubicBezTo>
                <a:cubicBezTo>
                  <a:pt x="967" y="650"/>
                  <a:pt x="829" y="686"/>
                  <a:pt x="785" y="620"/>
                </a:cubicBezTo>
                <a:cubicBezTo>
                  <a:pt x="782" y="608"/>
                  <a:pt x="787" y="590"/>
                  <a:pt x="776" y="585"/>
                </a:cubicBezTo>
                <a:cubicBezTo>
                  <a:pt x="775" y="585"/>
                  <a:pt x="653" y="611"/>
                  <a:pt x="652" y="611"/>
                </a:cubicBezTo>
                <a:cubicBezTo>
                  <a:pt x="627" y="609"/>
                  <a:pt x="533" y="606"/>
                  <a:pt x="492" y="593"/>
                </a:cubicBezTo>
                <a:cubicBezTo>
                  <a:pt x="338" y="543"/>
                  <a:pt x="570" y="605"/>
                  <a:pt x="422" y="567"/>
                </a:cubicBezTo>
                <a:cubicBezTo>
                  <a:pt x="393" y="548"/>
                  <a:pt x="366" y="542"/>
                  <a:pt x="333" y="531"/>
                </a:cubicBezTo>
                <a:cubicBezTo>
                  <a:pt x="268" y="553"/>
                  <a:pt x="196" y="532"/>
                  <a:pt x="129" y="523"/>
                </a:cubicBezTo>
                <a:cubicBezTo>
                  <a:pt x="120" y="517"/>
                  <a:pt x="112" y="510"/>
                  <a:pt x="103" y="505"/>
                </a:cubicBezTo>
                <a:cubicBezTo>
                  <a:pt x="95" y="501"/>
                  <a:pt x="84" y="501"/>
                  <a:pt x="76" y="496"/>
                </a:cubicBezTo>
                <a:cubicBezTo>
                  <a:pt x="36" y="469"/>
                  <a:pt x="25" y="424"/>
                  <a:pt x="14" y="381"/>
                </a:cubicBezTo>
                <a:cubicBezTo>
                  <a:pt x="20" y="298"/>
                  <a:pt x="0" y="229"/>
                  <a:pt x="85" y="204"/>
                </a:cubicBezTo>
                <a:cubicBezTo>
                  <a:pt x="103" y="192"/>
                  <a:pt x="135" y="189"/>
                  <a:pt x="138" y="168"/>
                </a:cubicBezTo>
                <a:cubicBezTo>
                  <a:pt x="149" y="93"/>
                  <a:pt x="137" y="33"/>
                  <a:pt x="218" y="9"/>
                </a:cubicBezTo>
                <a:cubicBezTo>
                  <a:pt x="284" y="14"/>
                  <a:pt x="341" y="8"/>
                  <a:pt x="395" y="44"/>
                </a:cubicBezTo>
                <a:cubicBezTo>
                  <a:pt x="469" y="31"/>
                  <a:pt x="532" y="9"/>
                  <a:pt x="608" y="0"/>
                </a:cubicBezTo>
                <a:cubicBezTo>
                  <a:pt x="761" y="10"/>
                  <a:pt x="729" y="8"/>
                  <a:pt x="838" y="44"/>
                </a:cubicBezTo>
                <a:cubicBezTo>
                  <a:pt x="865" y="41"/>
                  <a:pt x="892" y="40"/>
                  <a:pt x="918" y="35"/>
                </a:cubicBezTo>
                <a:cubicBezTo>
                  <a:pt x="936" y="31"/>
                  <a:pt x="971" y="17"/>
                  <a:pt x="971" y="17"/>
                </a:cubicBezTo>
                <a:cubicBezTo>
                  <a:pt x="1027" y="23"/>
                  <a:pt x="1083" y="27"/>
                  <a:pt x="1139" y="35"/>
                </a:cubicBezTo>
                <a:cubicBezTo>
                  <a:pt x="1208" y="45"/>
                  <a:pt x="1263" y="132"/>
                  <a:pt x="1299" y="186"/>
                </a:cubicBezTo>
                <a:cubicBezTo>
                  <a:pt x="1340" y="172"/>
                  <a:pt x="1369" y="158"/>
                  <a:pt x="1414" y="150"/>
                </a:cubicBezTo>
                <a:cubicBezTo>
                  <a:pt x="1485" y="154"/>
                  <a:pt x="1565" y="133"/>
                  <a:pt x="1627" y="168"/>
                </a:cubicBezTo>
                <a:cubicBezTo>
                  <a:pt x="1689" y="203"/>
                  <a:pt x="1707" y="274"/>
                  <a:pt x="1777" y="292"/>
                </a:cubicBezTo>
                <a:cubicBezTo>
                  <a:pt x="1880" y="275"/>
                  <a:pt x="1986" y="275"/>
                  <a:pt x="2088" y="301"/>
                </a:cubicBezTo>
                <a:cubicBezTo>
                  <a:pt x="2135" y="338"/>
                  <a:pt x="2179" y="375"/>
                  <a:pt x="2212" y="425"/>
                </a:cubicBezTo>
                <a:cubicBezTo>
                  <a:pt x="2270" y="364"/>
                  <a:pt x="2372" y="379"/>
                  <a:pt x="2451" y="372"/>
                </a:cubicBezTo>
                <a:cubicBezTo>
                  <a:pt x="2462" y="373"/>
                  <a:pt x="2579" y="380"/>
                  <a:pt x="2610" y="390"/>
                </a:cubicBezTo>
                <a:cubicBezTo>
                  <a:pt x="2644" y="401"/>
                  <a:pt x="2665" y="443"/>
                  <a:pt x="2699" y="452"/>
                </a:cubicBezTo>
                <a:cubicBezTo>
                  <a:pt x="2722" y="458"/>
                  <a:pt x="2746" y="457"/>
                  <a:pt x="2770" y="460"/>
                </a:cubicBezTo>
                <a:cubicBezTo>
                  <a:pt x="2805" y="465"/>
                  <a:pt x="2876" y="478"/>
                  <a:pt x="2876" y="478"/>
                </a:cubicBezTo>
                <a:cubicBezTo>
                  <a:pt x="2925" y="503"/>
                  <a:pt x="2976" y="532"/>
                  <a:pt x="3027" y="549"/>
                </a:cubicBezTo>
                <a:cubicBezTo>
                  <a:pt x="3054" y="586"/>
                  <a:pt x="3065" y="621"/>
                  <a:pt x="3080" y="664"/>
                </a:cubicBezTo>
                <a:cubicBezTo>
                  <a:pt x="3084" y="675"/>
                  <a:pt x="3103" y="670"/>
                  <a:pt x="3115" y="673"/>
                </a:cubicBezTo>
                <a:cubicBezTo>
                  <a:pt x="3155" y="685"/>
                  <a:pt x="3183" y="713"/>
                  <a:pt x="3222" y="726"/>
                </a:cubicBezTo>
                <a:cubicBezTo>
                  <a:pt x="3257" y="755"/>
                  <a:pt x="3286" y="777"/>
                  <a:pt x="3310" y="815"/>
                </a:cubicBezTo>
                <a:cubicBezTo>
                  <a:pt x="3313" y="868"/>
                  <a:pt x="3306" y="923"/>
                  <a:pt x="3319" y="974"/>
                </a:cubicBezTo>
                <a:cubicBezTo>
                  <a:pt x="3322" y="987"/>
                  <a:pt x="3344" y="985"/>
                  <a:pt x="3355" y="992"/>
                </a:cubicBezTo>
                <a:cubicBezTo>
                  <a:pt x="3415" y="1028"/>
                  <a:pt x="3409" y="1029"/>
                  <a:pt x="3461" y="1081"/>
                </a:cubicBezTo>
                <a:cubicBezTo>
                  <a:pt x="3482" y="1102"/>
                  <a:pt x="3509" y="1134"/>
                  <a:pt x="3523" y="1161"/>
                </a:cubicBezTo>
                <a:cubicBezTo>
                  <a:pt x="3527" y="1169"/>
                  <a:pt x="3523" y="1184"/>
                  <a:pt x="3532" y="1187"/>
                </a:cubicBezTo>
                <a:cubicBezTo>
                  <a:pt x="3560" y="1197"/>
                  <a:pt x="3591" y="1193"/>
                  <a:pt x="3621" y="1196"/>
                </a:cubicBezTo>
                <a:cubicBezTo>
                  <a:pt x="3692" y="1214"/>
                  <a:pt x="3731" y="1250"/>
                  <a:pt x="3771" y="1311"/>
                </a:cubicBezTo>
                <a:cubicBezTo>
                  <a:pt x="3774" y="1338"/>
                  <a:pt x="3773" y="1365"/>
                  <a:pt x="3780" y="1391"/>
                </a:cubicBezTo>
                <a:cubicBezTo>
                  <a:pt x="3789" y="1425"/>
                  <a:pt x="3834" y="1436"/>
                  <a:pt x="3860" y="1453"/>
                </a:cubicBezTo>
                <a:cubicBezTo>
                  <a:pt x="3879" y="1482"/>
                  <a:pt x="3903" y="1495"/>
                  <a:pt x="3922" y="1524"/>
                </a:cubicBezTo>
                <a:cubicBezTo>
                  <a:pt x="3913" y="1559"/>
                  <a:pt x="3907" y="1582"/>
                  <a:pt x="3886" y="1612"/>
                </a:cubicBezTo>
                <a:cubicBezTo>
                  <a:pt x="3870" y="1665"/>
                  <a:pt x="3904" y="1692"/>
                  <a:pt x="3940" y="1728"/>
                </a:cubicBezTo>
                <a:cubicBezTo>
                  <a:pt x="3943" y="1735"/>
                  <a:pt x="3966" y="1778"/>
                  <a:pt x="3966" y="1790"/>
                </a:cubicBezTo>
                <a:cubicBezTo>
                  <a:pt x="3966" y="1843"/>
                  <a:pt x="3938" y="1876"/>
                  <a:pt x="3922" y="1923"/>
                </a:cubicBezTo>
                <a:cubicBezTo>
                  <a:pt x="3965" y="1986"/>
                  <a:pt x="3916" y="1908"/>
                  <a:pt x="3948" y="1985"/>
                </a:cubicBezTo>
                <a:cubicBezTo>
                  <a:pt x="3958" y="2010"/>
                  <a:pt x="3975" y="2031"/>
                  <a:pt x="3984" y="2056"/>
                </a:cubicBezTo>
                <a:cubicBezTo>
                  <a:pt x="3987" y="2065"/>
                  <a:pt x="3990" y="2073"/>
                  <a:pt x="3993" y="2082"/>
                </a:cubicBezTo>
                <a:cubicBezTo>
                  <a:pt x="3984" y="2158"/>
                  <a:pt x="3986" y="2191"/>
                  <a:pt x="3913" y="2215"/>
                </a:cubicBezTo>
                <a:cubicBezTo>
                  <a:pt x="3899" y="2270"/>
                  <a:pt x="3928" y="2333"/>
                  <a:pt x="3886" y="2383"/>
                </a:cubicBezTo>
                <a:cubicBezTo>
                  <a:pt x="3866" y="2407"/>
                  <a:pt x="3826" y="2412"/>
                  <a:pt x="3798" y="2419"/>
                </a:cubicBezTo>
                <a:cubicBezTo>
                  <a:pt x="3771" y="2414"/>
                  <a:pt x="3715" y="2408"/>
                  <a:pt x="3691" y="2392"/>
                </a:cubicBezTo>
                <a:cubicBezTo>
                  <a:pt x="3673" y="2380"/>
                  <a:pt x="3638" y="2357"/>
                  <a:pt x="3638" y="2357"/>
                </a:cubicBezTo>
                <a:cubicBezTo>
                  <a:pt x="3573" y="2370"/>
                  <a:pt x="3507" y="2385"/>
                  <a:pt x="3443" y="2401"/>
                </a:cubicBezTo>
                <a:cubicBezTo>
                  <a:pt x="3265" y="2386"/>
                  <a:pt x="3276" y="2387"/>
                  <a:pt x="3160" y="2357"/>
                </a:cubicBezTo>
                <a:cubicBezTo>
                  <a:pt x="3151" y="2348"/>
                  <a:pt x="3141" y="2340"/>
                  <a:pt x="3133" y="2330"/>
                </a:cubicBezTo>
                <a:cubicBezTo>
                  <a:pt x="3126" y="2322"/>
                  <a:pt x="3126" y="2304"/>
                  <a:pt x="3115" y="2304"/>
                </a:cubicBezTo>
                <a:cubicBezTo>
                  <a:pt x="3106" y="2304"/>
                  <a:pt x="3114" y="2324"/>
                  <a:pt x="3107" y="2330"/>
                </a:cubicBezTo>
                <a:cubicBezTo>
                  <a:pt x="3097" y="2338"/>
                  <a:pt x="3083" y="2335"/>
                  <a:pt x="3071" y="2339"/>
                </a:cubicBezTo>
                <a:cubicBezTo>
                  <a:pt x="3015" y="2356"/>
                  <a:pt x="2972" y="2375"/>
                  <a:pt x="2912" y="2383"/>
                </a:cubicBezTo>
                <a:cubicBezTo>
                  <a:pt x="2885" y="2380"/>
                  <a:pt x="2858" y="2382"/>
                  <a:pt x="2832" y="2375"/>
                </a:cubicBezTo>
                <a:cubicBezTo>
                  <a:pt x="2802" y="2366"/>
                  <a:pt x="2732" y="2320"/>
                  <a:pt x="2699" y="2304"/>
                </a:cubicBezTo>
                <a:cubicBezTo>
                  <a:pt x="2664" y="2268"/>
                  <a:pt x="2660" y="2265"/>
                  <a:pt x="2628" y="2224"/>
                </a:cubicBezTo>
                <a:cubicBezTo>
                  <a:pt x="2621" y="2215"/>
                  <a:pt x="2605" y="2207"/>
                  <a:pt x="2610" y="2197"/>
                </a:cubicBezTo>
                <a:cubicBezTo>
                  <a:pt x="2614" y="2189"/>
                  <a:pt x="2628" y="2203"/>
                  <a:pt x="2637" y="2206"/>
                </a:cubicBezTo>
                <a:cubicBezTo>
                  <a:pt x="2640" y="2215"/>
                  <a:pt x="2650" y="2225"/>
                  <a:pt x="2646" y="2233"/>
                </a:cubicBezTo>
                <a:cubicBezTo>
                  <a:pt x="2642" y="2241"/>
                  <a:pt x="2628" y="2240"/>
                  <a:pt x="2619" y="2242"/>
                </a:cubicBezTo>
                <a:cubicBezTo>
                  <a:pt x="2587" y="2250"/>
                  <a:pt x="2555" y="2254"/>
                  <a:pt x="2522" y="2259"/>
                </a:cubicBezTo>
                <a:cubicBezTo>
                  <a:pt x="2454" y="2255"/>
                  <a:pt x="2382" y="2265"/>
                  <a:pt x="2318" y="2242"/>
                </a:cubicBezTo>
                <a:cubicBezTo>
                  <a:pt x="2293" y="2233"/>
                  <a:pt x="2247" y="2206"/>
                  <a:pt x="2247" y="2206"/>
                </a:cubicBezTo>
                <a:cubicBezTo>
                  <a:pt x="2241" y="2197"/>
                  <a:pt x="2239" y="2182"/>
                  <a:pt x="2229" y="2180"/>
                </a:cubicBezTo>
                <a:cubicBezTo>
                  <a:pt x="2184" y="2172"/>
                  <a:pt x="2115" y="2194"/>
                  <a:pt x="2070" y="2206"/>
                </a:cubicBezTo>
                <a:cubicBezTo>
                  <a:pt x="2002" y="2200"/>
                  <a:pt x="1934" y="2196"/>
                  <a:pt x="1866" y="2188"/>
                </a:cubicBezTo>
                <a:cubicBezTo>
                  <a:pt x="1836" y="2185"/>
                  <a:pt x="1786" y="2144"/>
                  <a:pt x="1786" y="2144"/>
                </a:cubicBezTo>
                <a:cubicBezTo>
                  <a:pt x="1655" y="2156"/>
                  <a:pt x="1683" y="2158"/>
                  <a:pt x="1520" y="2144"/>
                </a:cubicBezTo>
                <a:cubicBezTo>
                  <a:pt x="1490" y="2141"/>
                  <a:pt x="1432" y="2118"/>
                  <a:pt x="1432" y="2118"/>
                </a:cubicBezTo>
                <a:cubicBezTo>
                  <a:pt x="1401" y="2098"/>
                  <a:pt x="1413" y="2108"/>
                  <a:pt x="1396" y="209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5" name="Freeform 45"/>
          <p:cNvSpPr>
            <a:spLocks/>
          </p:cNvSpPr>
          <p:nvPr/>
        </p:nvSpPr>
        <p:spPr bwMode="auto">
          <a:xfrm>
            <a:off x="225425" y="3382963"/>
            <a:ext cx="4473575" cy="3159125"/>
          </a:xfrm>
          <a:custGeom>
            <a:avLst/>
            <a:gdLst/>
            <a:ahLst/>
            <a:cxnLst>
              <a:cxn ang="0">
                <a:pos x="186" y="1396"/>
              </a:cxn>
              <a:cxn ang="0">
                <a:pos x="186" y="1626"/>
              </a:cxn>
              <a:cxn ang="0">
                <a:pos x="266" y="1662"/>
              </a:cxn>
              <a:cxn ang="0">
                <a:pos x="301" y="1874"/>
              </a:cxn>
              <a:cxn ang="0">
                <a:pos x="372" y="1919"/>
              </a:cxn>
              <a:cxn ang="0">
                <a:pos x="726" y="1892"/>
              </a:cxn>
              <a:cxn ang="0">
                <a:pos x="913" y="1972"/>
              </a:cxn>
              <a:cxn ang="0">
                <a:pos x="1196" y="1981"/>
              </a:cxn>
              <a:cxn ang="0">
                <a:pos x="1338" y="1928"/>
              </a:cxn>
              <a:cxn ang="0">
                <a:pos x="1568" y="1936"/>
              </a:cxn>
              <a:cxn ang="0">
                <a:pos x="1772" y="1874"/>
              </a:cxn>
              <a:cxn ang="0">
                <a:pos x="1834" y="1662"/>
              </a:cxn>
              <a:cxn ang="0">
                <a:pos x="1923" y="1662"/>
              </a:cxn>
              <a:cxn ang="0">
                <a:pos x="2259" y="1688"/>
              </a:cxn>
              <a:cxn ang="0">
                <a:pos x="2437" y="1520"/>
              </a:cxn>
              <a:cxn ang="0">
                <a:pos x="2570" y="1440"/>
              </a:cxn>
              <a:cxn ang="0">
                <a:pos x="2703" y="1334"/>
              </a:cxn>
              <a:cxn ang="0">
                <a:pos x="2773" y="1201"/>
              </a:cxn>
              <a:cxn ang="0">
                <a:pos x="2800" y="962"/>
              </a:cxn>
              <a:cxn ang="0">
                <a:pos x="2809" y="829"/>
              </a:cxn>
              <a:cxn ang="0">
                <a:pos x="2543" y="660"/>
              </a:cxn>
              <a:cxn ang="0">
                <a:pos x="2313" y="634"/>
              </a:cxn>
              <a:cxn ang="0">
                <a:pos x="2020" y="208"/>
              </a:cxn>
              <a:cxn ang="0">
                <a:pos x="1692" y="102"/>
              </a:cxn>
              <a:cxn ang="0">
                <a:pos x="1621" y="129"/>
              </a:cxn>
              <a:cxn ang="0">
                <a:pos x="1400" y="129"/>
              </a:cxn>
              <a:cxn ang="0">
                <a:pos x="1285" y="58"/>
              </a:cxn>
              <a:cxn ang="0">
                <a:pos x="948" y="138"/>
              </a:cxn>
              <a:cxn ang="0">
                <a:pos x="726" y="5"/>
              </a:cxn>
              <a:cxn ang="0">
                <a:pos x="274" y="111"/>
              </a:cxn>
              <a:cxn ang="0">
                <a:pos x="150" y="217"/>
              </a:cxn>
              <a:cxn ang="0">
                <a:pos x="18" y="306"/>
              </a:cxn>
              <a:cxn ang="0">
                <a:pos x="71" y="492"/>
              </a:cxn>
              <a:cxn ang="0">
                <a:pos x="71" y="598"/>
              </a:cxn>
              <a:cxn ang="0">
                <a:pos x="195" y="891"/>
              </a:cxn>
              <a:cxn ang="0">
                <a:pos x="150" y="1024"/>
              </a:cxn>
              <a:cxn ang="0">
                <a:pos x="168" y="1228"/>
              </a:cxn>
              <a:cxn ang="0">
                <a:pos x="257" y="1290"/>
              </a:cxn>
            </a:cxnLst>
            <a:rect l="0" t="0" r="r" b="b"/>
            <a:pathLst>
              <a:path w="2818" h="1990">
                <a:moveTo>
                  <a:pt x="274" y="1352"/>
                </a:moveTo>
                <a:cubicBezTo>
                  <a:pt x="247" y="1393"/>
                  <a:pt x="229" y="1381"/>
                  <a:pt x="186" y="1396"/>
                </a:cubicBezTo>
                <a:cubicBezTo>
                  <a:pt x="152" y="1428"/>
                  <a:pt x="142" y="1459"/>
                  <a:pt x="124" y="1502"/>
                </a:cubicBezTo>
                <a:cubicBezTo>
                  <a:pt x="131" y="1576"/>
                  <a:pt x="119" y="1604"/>
                  <a:pt x="186" y="1626"/>
                </a:cubicBezTo>
                <a:cubicBezTo>
                  <a:pt x="195" y="1632"/>
                  <a:pt x="202" y="1640"/>
                  <a:pt x="212" y="1644"/>
                </a:cubicBezTo>
                <a:cubicBezTo>
                  <a:pt x="229" y="1652"/>
                  <a:pt x="266" y="1662"/>
                  <a:pt x="266" y="1662"/>
                </a:cubicBezTo>
                <a:cubicBezTo>
                  <a:pt x="293" y="1704"/>
                  <a:pt x="269" y="1702"/>
                  <a:pt x="257" y="1750"/>
                </a:cubicBezTo>
                <a:cubicBezTo>
                  <a:pt x="267" y="1831"/>
                  <a:pt x="256" y="1821"/>
                  <a:pt x="301" y="1874"/>
                </a:cubicBezTo>
                <a:cubicBezTo>
                  <a:pt x="308" y="1882"/>
                  <a:pt x="310" y="1895"/>
                  <a:pt x="319" y="1901"/>
                </a:cubicBezTo>
                <a:cubicBezTo>
                  <a:pt x="335" y="1911"/>
                  <a:pt x="372" y="1919"/>
                  <a:pt x="372" y="1919"/>
                </a:cubicBezTo>
                <a:cubicBezTo>
                  <a:pt x="472" y="1910"/>
                  <a:pt x="567" y="1899"/>
                  <a:pt x="664" y="1874"/>
                </a:cubicBezTo>
                <a:cubicBezTo>
                  <a:pt x="684" y="1881"/>
                  <a:pt x="707" y="1882"/>
                  <a:pt x="726" y="1892"/>
                </a:cubicBezTo>
                <a:cubicBezTo>
                  <a:pt x="772" y="1915"/>
                  <a:pt x="809" y="1948"/>
                  <a:pt x="859" y="1963"/>
                </a:cubicBezTo>
                <a:cubicBezTo>
                  <a:pt x="876" y="1968"/>
                  <a:pt x="895" y="1969"/>
                  <a:pt x="913" y="1972"/>
                </a:cubicBezTo>
                <a:cubicBezTo>
                  <a:pt x="942" y="1978"/>
                  <a:pt x="1001" y="1990"/>
                  <a:pt x="1001" y="1990"/>
                </a:cubicBezTo>
                <a:cubicBezTo>
                  <a:pt x="1066" y="1987"/>
                  <a:pt x="1132" y="1990"/>
                  <a:pt x="1196" y="1981"/>
                </a:cubicBezTo>
                <a:cubicBezTo>
                  <a:pt x="1233" y="1976"/>
                  <a:pt x="1265" y="1951"/>
                  <a:pt x="1302" y="1945"/>
                </a:cubicBezTo>
                <a:cubicBezTo>
                  <a:pt x="1314" y="1939"/>
                  <a:pt x="1327" y="1935"/>
                  <a:pt x="1338" y="1928"/>
                </a:cubicBezTo>
                <a:cubicBezTo>
                  <a:pt x="1356" y="1917"/>
                  <a:pt x="1391" y="1892"/>
                  <a:pt x="1391" y="1892"/>
                </a:cubicBezTo>
                <a:cubicBezTo>
                  <a:pt x="1451" y="1907"/>
                  <a:pt x="1506" y="1927"/>
                  <a:pt x="1568" y="1936"/>
                </a:cubicBezTo>
                <a:cubicBezTo>
                  <a:pt x="1621" y="1933"/>
                  <a:pt x="1676" y="1938"/>
                  <a:pt x="1728" y="1928"/>
                </a:cubicBezTo>
                <a:cubicBezTo>
                  <a:pt x="1742" y="1925"/>
                  <a:pt x="1764" y="1884"/>
                  <a:pt x="1772" y="1874"/>
                </a:cubicBezTo>
                <a:cubicBezTo>
                  <a:pt x="1823" y="1814"/>
                  <a:pt x="1823" y="1792"/>
                  <a:pt x="1843" y="1715"/>
                </a:cubicBezTo>
                <a:cubicBezTo>
                  <a:pt x="1840" y="1697"/>
                  <a:pt x="1843" y="1678"/>
                  <a:pt x="1834" y="1662"/>
                </a:cubicBezTo>
                <a:cubicBezTo>
                  <a:pt x="1829" y="1654"/>
                  <a:pt x="1799" y="1653"/>
                  <a:pt x="1808" y="1653"/>
                </a:cubicBezTo>
                <a:cubicBezTo>
                  <a:pt x="1846" y="1653"/>
                  <a:pt x="1885" y="1659"/>
                  <a:pt x="1923" y="1662"/>
                </a:cubicBezTo>
                <a:cubicBezTo>
                  <a:pt x="1988" y="1679"/>
                  <a:pt x="2053" y="1684"/>
                  <a:pt x="2118" y="1697"/>
                </a:cubicBezTo>
                <a:cubicBezTo>
                  <a:pt x="2165" y="1694"/>
                  <a:pt x="2212" y="1693"/>
                  <a:pt x="2259" y="1688"/>
                </a:cubicBezTo>
                <a:cubicBezTo>
                  <a:pt x="2296" y="1684"/>
                  <a:pt x="2311" y="1653"/>
                  <a:pt x="2330" y="1626"/>
                </a:cubicBezTo>
                <a:cubicBezTo>
                  <a:pt x="2360" y="1584"/>
                  <a:pt x="2394" y="1548"/>
                  <a:pt x="2437" y="1520"/>
                </a:cubicBezTo>
                <a:cubicBezTo>
                  <a:pt x="2447" y="1503"/>
                  <a:pt x="2449" y="1481"/>
                  <a:pt x="2463" y="1467"/>
                </a:cubicBezTo>
                <a:cubicBezTo>
                  <a:pt x="2475" y="1455"/>
                  <a:pt x="2555" y="1443"/>
                  <a:pt x="2570" y="1440"/>
                </a:cubicBezTo>
                <a:cubicBezTo>
                  <a:pt x="2615" y="1421"/>
                  <a:pt x="2654" y="1410"/>
                  <a:pt x="2685" y="1369"/>
                </a:cubicBezTo>
                <a:cubicBezTo>
                  <a:pt x="2693" y="1359"/>
                  <a:pt x="2696" y="1345"/>
                  <a:pt x="2703" y="1334"/>
                </a:cubicBezTo>
                <a:cubicBezTo>
                  <a:pt x="2714" y="1316"/>
                  <a:pt x="2738" y="1281"/>
                  <a:pt x="2738" y="1281"/>
                </a:cubicBezTo>
                <a:cubicBezTo>
                  <a:pt x="2748" y="1252"/>
                  <a:pt x="2764" y="1231"/>
                  <a:pt x="2773" y="1201"/>
                </a:cubicBezTo>
                <a:cubicBezTo>
                  <a:pt x="2760" y="1132"/>
                  <a:pt x="2750" y="1058"/>
                  <a:pt x="2791" y="997"/>
                </a:cubicBezTo>
                <a:cubicBezTo>
                  <a:pt x="2794" y="985"/>
                  <a:pt x="2796" y="974"/>
                  <a:pt x="2800" y="962"/>
                </a:cubicBezTo>
                <a:cubicBezTo>
                  <a:pt x="2805" y="944"/>
                  <a:pt x="2818" y="909"/>
                  <a:pt x="2818" y="909"/>
                </a:cubicBezTo>
                <a:cubicBezTo>
                  <a:pt x="2815" y="882"/>
                  <a:pt x="2818" y="854"/>
                  <a:pt x="2809" y="829"/>
                </a:cubicBezTo>
                <a:cubicBezTo>
                  <a:pt x="2796" y="791"/>
                  <a:pt x="2683" y="774"/>
                  <a:pt x="2649" y="767"/>
                </a:cubicBezTo>
                <a:cubicBezTo>
                  <a:pt x="2633" y="713"/>
                  <a:pt x="2596" y="678"/>
                  <a:pt x="2543" y="660"/>
                </a:cubicBezTo>
                <a:cubicBezTo>
                  <a:pt x="2472" y="663"/>
                  <a:pt x="2401" y="677"/>
                  <a:pt x="2330" y="669"/>
                </a:cubicBezTo>
                <a:cubicBezTo>
                  <a:pt x="2317" y="668"/>
                  <a:pt x="2316" y="647"/>
                  <a:pt x="2313" y="634"/>
                </a:cubicBezTo>
                <a:cubicBezTo>
                  <a:pt x="2295" y="550"/>
                  <a:pt x="2302" y="461"/>
                  <a:pt x="2286" y="377"/>
                </a:cubicBezTo>
                <a:cubicBezTo>
                  <a:pt x="2264" y="260"/>
                  <a:pt x="2116" y="222"/>
                  <a:pt x="2020" y="208"/>
                </a:cubicBezTo>
                <a:cubicBezTo>
                  <a:pt x="1976" y="141"/>
                  <a:pt x="1933" y="105"/>
                  <a:pt x="1852" y="84"/>
                </a:cubicBezTo>
                <a:cubicBezTo>
                  <a:pt x="1836" y="85"/>
                  <a:pt x="1725" y="92"/>
                  <a:pt x="1692" y="102"/>
                </a:cubicBezTo>
                <a:cubicBezTo>
                  <a:pt x="1679" y="106"/>
                  <a:pt x="1669" y="115"/>
                  <a:pt x="1657" y="120"/>
                </a:cubicBezTo>
                <a:cubicBezTo>
                  <a:pt x="1645" y="124"/>
                  <a:pt x="1633" y="126"/>
                  <a:pt x="1621" y="129"/>
                </a:cubicBezTo>
                <a:cubicBezTo>
                  <a:pt x="1585" y="156"/>
                  <a:pt x="1548" y="196"/>
                  <a:pt x="1506" y="208"/>
                </a:cubicBezTo>
                <a:cubicBezTo>
                  <a:pt x="1457" y="193"/>
                  <a:pt x="1447" y="145"/>
                  <a:pt x="1400" y="129"/>
                </a:cubicBezTo>
                <a:cubicBezTo>
                  <a:pt x="1382" y="111"/>
                  <a:pt x="1361" y="88"/>
                  <a:pt x="1338" y="76"/>
                </a:cubicBezTo>
                <a:cubicBezTo>
                  <a:pt x="1321" y="68"/>
                  <a:pt x="1285" y="58"/>
                  <a:pt x="1285" y="58"/>
                </a:cubicBezTo>
                <a:cubicBezTo>
                  <a:pt x="1232" y="61"/>
                  <a:pt x="1178" y="62"/>
                  <a:pt x="1125" y="67"/>
                </a:cubicBezTo>
                <a:cubicBezTo>
                  <a:pt x="1059" y="73"/>
                  <a:pt x="1008" y="118"/>
                  <a:pt x="948" y="138"/>
                </a:cubicBezTo>
                <a:cubicBezTo>
                  <a:pt x="903" y="123"/>
                  <a:pt x="892" y="97"/>
                  <a:pt x="859" y="67"/>
                </a:cubicBezTo>
                <a:cubicBezTo>
                  <a:pt x="819" y="31"/>
                  <a:pt x="776" y="20"/>
                  <a:pt x="726" y="5"/>
                </a:cubicBezTo>
                <a:cubicBezTo>
                  <a:pt x="603" y="9"/>
                  <a:pt x="473" y="0"/>
                  <a:pt x="354" y="40"/>
                </a:cubicBezTo>
                <a:cubicBezTo>
                  <a:pt x="322" y="64"/>
                  <a:pt x="296" y="78"/>
                  <a:pt x="274" y="111"/>
                </a:cubicBezTo>
                <a:cubicBezTo>
                  <a:pt x="266" y="137"/>
                  <a:pt x="275" y="171"/>
                  <a:pt x="257" y="191"/>
                </a:cubicBezTo>
                <a:cubicBezTo>
                  <a:pt x="246" y="204"/>
                  <a:pt x="164" y="215"/>
                  <a:pt x="150" y="217"/>
                </a:cubicBezTo>
                <a:cubicBezTo>
                  <a:pt x="120" y="238"/>
                  <a:pt x="97" y="244"/>
                  <a:pt x="62" y="253"/>
                </a:cubicBezTo>
                <a:cubicBezTo>
                  <a:pt x="46" y="269"/>
                  <a:pt x="26" y="283"/>
                  <a:pt x="18" y="306"/>
                </a:cubicBezTo>
                <a:cubicBezTo>
                  <a:pt x="10" y="329"/>
                  <a:pt x="0" y="377"/>
                  <a:pt x="0" y="377"/>
                </a:cubicBezTo>
                <a:cubicBezTo>
                  <a:pt x="18" y="430"/>
                  <a:pt x="31" y="452"/>
                  <a:pt x="71" y="492"/>
                </a:cubicBezTo>
                <a:cubicBezTo>
                  <a:pt x="77" y="511"/>
                  <a:pt x="94" y="526"/>
                  <a:pt x="97" y="545"/>
                </a:cubicBezTo>
                <a:cubicBezTo>
                  <a:pt x="99" y="561"/>
                  <a:pt x="77" y="587"/>
                  <a:pt x="71" y="598"/>
                </a:cubicBezTo>
                <a:cubicBezTo>
                  <a:pt x="36" y="663"/>
                  <a:pt x="42" y="649"/>
                  <a:pt x="26" y="696"/>
                </a:cubicBezTo>
                <a:cubicBezTo>
                  <a:pt x="43" y="795"/>
                  <a:pt x="98" y="859"/>
                  <a:pt x="195" y="891"/>
                </a:cubicBezTo>
                <a:cubicBezTo>
                  <a:pt x="212" y="941"/>
                  <a:pt x="205" y="894"/>
                  <a:pt x="177" y="944"/>
                </a:cubicBezTo>
                <a:cubicBezTo>
                  <a:pt x="176" y="946"/>
                  <a:pt x="155" y="1010"/>
                  <a:pt x="150" y="1024"/>
                </a:cubicBezTo>
                <a:cubicBezTo>
                  <a:pt x="142" y="1047"/>
                  <a:pt x="133" y="1095"/>
                  <a:pt x="133" y="1095"/>
                </a:cubicBezTo>
                <a:cubicBezTo>
                  <a:pt x="137" y="1130"/>
                  <a:pt x="135" y="1198"/>
                  <a:pt x="168" y="1228"/>
                </a:cubicBezTo>
                <a:cubicBezTo>
                  <a:pt x="187" y="1245"/>
                  <a:pt x="209" y="1258"/>
                  <a:pt x="230" y="1272"/>
                </a:cubicBezTo>
                <a:cubicBezTo>
                  <a:pt x="239" y="1278"/>
                  <a:pt x="257" y="1290"/>
                  <a:pt x="257" y="1290"/>
                </a:cubicBezTo>
                <a:cubicBezTo>
                  <a:pt x="269" y="1308"/>
                  <a:pt x="294" y="1332"/>
                  <a:pt x="274" y="1352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17082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762000"/>
            <a:ext cx="7543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Các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khó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khăn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thách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thức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khi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thiết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kế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một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hệ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thống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quy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trình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công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nghệ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hóa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học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0070C0"/>
                </a:solidFill>
              </a:rPr>
              <a:t>Có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nhiều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yêu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cầu</a:t>
            </a:r>
            <a:r>
              <a:rPr lang="en-US" sz="3200" dirty="0" smtClean="0">
                <a:solidFill>
                  <a:srgbClr val="0070C0"/>
                </a:solidFill>
              </a:rPr>
              <a:t> / </a:t>
            </a:r>
            <a:r>
              <a:rPr lang="en-US" sz="3200" dirty="0" err="1" smtClean="0">
                <a:solidFill>
                  <a:srgbClr val="0070C0"/>
                </a:solidFill>
              </a:rPr>
              <a:t>ràng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buộc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cần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được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tuân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thủ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0070C0"/>
                </a:solidFill>
              </a:rPr>
              <a:t>Nhiều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phương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án</a:t>
            </a:r>
            <a:r>
              <a:rPr lang="en-US" sz="3200" dirty="0" smtClean="0">
                <a:solidFill>
                  <a:srgbClr val="0070C0"/>
                </a:solidFill>
              </a:rPr>
              <a:t> (options) </a:t>
            </a:r>
            <a:r>
              <a:rPr lang="en-US" sz="3200" dirty="0" err="1" smtClean="0">
                <a:solidFill>
                  <a:srgbClr val="0070C0"/>
                </a:solidFill>
              </a:rPr>
              <a:t>khác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nhau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được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khảo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sát</a:t>
            </a:r>
            <a:r>
              <a:rPr lang="en-US" sz="3200" dirty="0" smtClean="0">
                <a:solidFill>
                  <a:srgbClr val="0070C0"/>
                </a:solidFill>
              </a:rPr>
              <a:t> =&gt; </a:t>
            </a:r>
            <a:r>
              <a:rPr lang="en-US" sz="3200" dirty="0" err="1" smtClean="0">
                <a:solidFill>
                  <a:srgbClr val="0070C0"/>
                </a:solidFill>
              </a:rPr>
              <a:t>để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đạt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được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một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thiết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kế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tối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ưu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70C0"/>
              </a:solidFill>
            </a:endParaRPr>
          </a:p>
          <a:p>
            <a:r>
              <a:rPr lang="vi-VN" sz="3200" dirty="0" smtClean="0">
                <a:solidFill>
                  <a:srgbClr val="0070C0"/>
                </a:solidFill>
              </a:rPr>
              <a:t>Ngườ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kỹ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sư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thiết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kế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thường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sử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dụng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kết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hợp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các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kiến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thức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hàn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lâm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với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tầm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nhìn</a:t>
            </a:r>
            <a:r>
              <a:rPr lang="en-US" sz="3200" dirty="0" smtClean="0">
                <a:solidFill>
                  <a:srgbClr val="0070C0"/>
                </a:solidFill>
              </a:rPr>
              <a:t> / </a:t>
            </a:r>
            <a:r>
              <a:rPr lang="en-US" sz="3200" dirty="0" err="1" smtClean="0">
                <a:solidFill>
                  <a:srgbClr val="0070C0"/>
                </a:solidFill>
              </a:rPr>
              <a:t>kinh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nghiệm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thực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tế</a:t>
            </a:r>
            <a:r>
              <a:rPr lang="en-US" sz="3200" dirty="0" smtClean="0">
                <a:solidFill>
                  <a:srgbClr val="0070C0"/>
                </a:solidFill>
              </a:rPr>
              <a:t>, </a:t>
            </a:r>
            <a:r>
              <a:rPr lang="en-US" sz="3200" dirty="0" err="1" smtClean="0">
                <a:solidFill>
                  <a:srgbClr val="0070C0"/>
                </a:solidFill>
              </a:rPr>
              <a:t>và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suy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nghĩ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sáng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tạo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1931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6341398" cy="670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9800" y="152400"/>
            <a:ext cx="274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Các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ràng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buộc</a:t>
            </a:r>
            <a:r>
              <a:rPr lang="en-US" sz="3200" dirty="0" smtClean="0">
                <a:solidFill>
                  <a:srgbClr val="0070C0"/>
                </a:solidFill>
              </a:rPr>
              <a:t>, </a:t>
            </a:r>
            <a:r>
              <a:rPr lang="en-US" sz="3200" dirty="0" err="1" smtClean="0">
                <a:solidFill>
                  <a:srgbClr val="0070C0"/>
                </a:solidFill>
              </a:rPr>
              <a:t>các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yêu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cầu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khi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thiết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kế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4614208"/>
            <a:ext cx="350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Các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yêu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cầu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về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bảo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vệ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môi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trường</a:t>
            </a:r>
            <a:r>
              <a:rPr lang="en-US" b="1" dirty="0" smtClean="0">
                <a:solidFill>
                  <a:srgbClr val="00B050"/>
                </a:solidFill>
              </a:rPr>
              <a:t> (</a:t>
            </a:r>
            <a:r>
              <a:rPr lang="en-US" b="1" dirty="0" err="1" smtClean="0">
                <a:solidFill>
                  <a:srgbClr val="00B050"/>
                </a:solidFill>
              </a:rPr>
              <a:t>tối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thiểu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hóa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tiêu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thụ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nguồn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lực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tác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động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môi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trường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err="1" smtClean="0">
                <a:solidFill>
                  <a:srgbClr val="00B050"/>
                </a:solidFill>
              </a:rPr>
              <a:t>ngày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càng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trở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nên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quan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trọng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2873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080" y="1440597"/>
            <a:ext cx="7848600" cy="3124200"/>
          </a:xfrm>
          <a:prstGeom prst="rect">
            <a:avLst/>
          </a:prstGeom>
        </p:spPr>
        <p:txBody>
          <a:bodyPr/>
          <a:lstStyle/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u="sng" kern="0" dirty="0">
                <a:latin typeface="+mn-lt"/>
                <a:ea typeface="+mn-ea"/>
              </a:rPr>
              <a:t>Toluene </a:t>
            </a:r>
            <a:r>
              <a:rPr kumimoji="1" lang="en-US" u="sng" kern="0" dirty="0" err="1" smtClean="0">
                <a:latin typeface="+mn-lt"/>
                <a:ea typeface="+mn-ea"/>
              </a:rPr>
              <a:t>Hydrodealkylation</a:t>
            </a:r>
            <a:endParaRPr kumimoji="1" lang="en-US" u="sng" kern="0" dirty="0">
              <a:latin typeface="+mn-lt"/>
              <a:ea typeface="+mn-ea"/>
            </a:endParaRP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endParaRPr kumimoji="1" lang="en-US" kern="0" dirty="0">
              <a:latin typeface="+mn-lt"/>
              <a:ea typeface="+mn-ea"/>
            </a:endParaRP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kern="0" dirty="0">
                <a:latin typeface="+mn-lt"/>
                <a:ea typeface="+mn-ea"/>
              </a:rPr>
              <a:t>C</a:t>
            </a:r>
            <a:r>
              <a:rPr kumimoji="1" lang="en-US" kern="0" baseline="-25000" dirty="0">
                <a:latin typeface="+mn-lt"/>
                <a:ea typeface="+mn-ea"/>
              </a:rPr>
              <a:t>6</a:t>
            </a:r>
            <a:r>
              <a:rPr kumimoji="1" lang="en-US" kern="0" dirty="0">
                <a:latin typeface="+mn-lt"/>
                <a:ea typeface="+mn-ea"/>
              </a:rPr>
              <a:t>H</a:t>
            </a:r>
            <a:r>
              <a:rPr kumimoji="1" lang="en-US" kern="0" baseline="-25000" dirty="0">
                <a:latin typeface="+mn-lt"/>
                <a:ea typeface="+mn-ea"/>
              </a:rPr>
              <a:t>5</a:t>
            </a:r>
            <a:r>
              <a:rPr kumimoji="1" lang="en-US" kern="0" dirty="0">
                <a:latin typeface="+mn-lt"/>
                <a:ea typeface="+mn-ea"/>
              </a:rPr>
              <a:t>CH</a:t>
            </a:r>
            <a:r>
              <a:rPr kumimoji="1" lang="en-US" kern="0" baseline="-25000" dirty="0">
                <a:latin typeface="+mn-lt"/>
                <a:ea typeface="+mn-ea"/>
              </a:rPr>
              <a:t>3</a:t>
            </a:r>
            <a:r>
              <a:rPr kumimoji="1" lang="en-US" kern="0" dirty="0">
                <a:latin typeface="+mn-lt"/>
                <a:ea typeface="+mn-ea"/>
              </a:rPr>
              <a:t> + H</a:t>
            </a:r>
            <a:r>
              <a:rPr kumimoji="1" lang="en-US" kern="0" baseline="-25000" dirty="0">
                <a:latin typeface="+mn-lt"/>
                <a:ea typeface="+mn-ea"/>
              </a:rPr>
              <a:t>2</a:t>
            </a:r>
            <a:r>
              <a:rPr kumimoji="1" lang="en-US" kern="0" dirty="0">
                <a:latin typeface="+mn-lt"/>
                <a:ea typeface="+mn-ea"/>
              </a:rPr>
              <a:t> </a:t>
            </a: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 C</a:t>
            </a:r>
            <a:r>
              <a:rPr kumimoji="1" lang="en-US" kern="0" baseline="-25000" dirty="0" smtClean="0">
                <a:latin typeface="+mn-lt"/>
                <a:ea typeface="+mn-ea"/>
                <a:sym typeface="Symbol" pitchFamily="18" charset="2"/>
              </a:rPr>
              <a:t>6</a:t>
            </a: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H</a:t>
            </a:r>
            <a:r>
              <a:rPr kumimoji="1" lang="en-US" kern="0" baseline="-25000" dirty="0" smtClean="0">
                <a:latin typeface="+mn-lt"/>
                <a:ea typeface="+mn-ea"/>
                <a:sym typeface="Symbol" pitchFamily="18" charset="2"/>
              </a:rPr>
              <a:t>6</a:t>
            </a: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en-US" kern="0" dirty="0">
                <a:latin typeface="+mn-lt"/>
                <a:ea typeface="+mn-ea"/>
                <a:sym typeface="Symbol" pitchFamily="18" charset="2"/>
              </a:rPr>
              <a:t>+ CH</a:t>
            </a:r>
            <a:r>
              <a:rPr kumimoji="1" lang="en-US" kern="0" baseline="-25000" dirty="0">
                <a:latin typeface="+mn-lt"/>
                <a:ea typeface="+mn-ea"/>
                <a:sym typeface="Symbol" pitchFamily="18" charset="2"/>
              </a:rPr>
              <a:t>4</a:t>
            </a: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kern="0" baseline="-25000" dirty="0">
                <a:latin typeface="+mn-lt"/>
                <a:ea typeface="+mn-ea"/>
              </a:rPr>
              <a:t>Toluene		</a:t>
            </a:r>
            <a:r>
              <a:rPr kumimoji="1" lang="en-US" kern="0" baseline="-25000" dirty="0" smtClean="0">
                <a:latin typeface="+mn-lt"/>
                <a:ea typeface="+mn-ea"/>
              </a:rPr>
              <a:t>Benzene</a:t>
            </a:r>
            <a:endParaRPr kumimoji="1" lang="en-US" kern="0" baseline="-25000" dirty="0">
              <a:latin typeface="+mn-lt"/>
              <a:ea typeface="+mn-ea"/>
            </a:endParaRP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endParaRPr kumimoji="1" lang="en-US" kern="0" dirty="0">
              <a:latin typeface="+mn-lt"/>
              <a:ea typeface="+mn-ea"/>
            </a:endParaRP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2C</a:t>
            </a:r>
            <a:r>
              <a:rPr kumimoji="1" lang="en-US" kern="0" baseline="-25000" dirty="0" smtClean="0">
                <a:latin typeface="+mn-lt"/>
                <a:ea typeface="+mn-ea"/>
                <a:sym typeface="Symbol" pitchFamily="18" charset="2"/>
              </a:rPr>
              <a:t>6</a:t>
            </a: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H</a:t>
            </a:r>
            <a:r>
              <a:rPr kumimoji="1" lang="en-US" kern="0" baseline="-25000" dirty="0" smtClean="0">
                <a:latin typeface="+mn-lt"/>
                <a:ea typeface="+mn-ea"/>
                <a:sym typeface="Symbol" pitchFamily="18" charset="2"/>
              </a:rPr>
              <a:t>6  </a:t>
            </a: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  </a:t>
            </a:r>
            <a:r>
              <a:rPr kumimoji="1" lang="en-US" kern="0" dirty="0" smtClean="0">
                <a:latin typeface="+mn-lt"/>
                <a:ea typeface="+mn-ea"/>
              </a:rPr>
              <a:t>C</a:t>
            </a:r>
            <a:r>
              <a:rPr kumimoji="1" lang="en-US" kern="0" baseline="-25000" dirty="0" smtClean="0">
                <a:latin typeface="+mn-lt"/>
                <a:ea typeface="+mn-ea"/>
              </a:rPr>
              <a:t>6</a:t>
            </a:r>
            <a:r>
              <a:rPr kumimoji="1" lang="en-US" kern="0" dirty="0" smtClean="0">
                <a:latin typeface="+mn-lt"/>
                <a:ea typeface="+mn-ea"/>
              </a:rPr>
              <a:t>H</a:t>
            </a:r>
            <a:r>
              <a:rPr kumimoji="1" lang="en-US" kern="0" baseline="-25000" dirty="0" smtClean="0">
                <a:latin typeface="+mn-lt"/>
                <a:ea typeface="+mn-ea"/>
              </a:rPr>
              <a:t>5</a:t>
            </a:r>
            <a:r>
              <a:rPr kumimoji="1" lang="en-US" kern="0" dirty="0" smtClean="0">
                <a:latin typeface="+mn-lt"/>
                <a:ea typeface="+mn-ea"/>
              </a:rPr>
              <a:t>-</a:t>
            </a:r>
            <a:r>
              <a:rPr kumimoji="1" lang="en-US" kern="0" dirty="0"/>
              <a:t>C</a:t>
            </a:r>
            <a:r>
              <a:rPr kumimoji="1" lang="en-US" kern="0" baseline="-25000" dirty="0"/>
              <a:t>6</a:t>
            </a:r>
            <a:r>
              <a:rPr kumimoji="1" lang="en-US" kern="0" dirty="0"/>
              <a:t>H</a:t>
            </a:r>
            <a:r>
              <a:rPr kumimoji="1" lang="en-US" kern="0" baseline="-25000" dirty="0"/>
              <a:t>5</a:t>
            </a:r>
            <a:r>
              <a:rPr kumimoji="1" lang="en-US" kern="0" dirty="0" smtClean="0">
                <a:latin typeface="+mn-lt"/>
                <a:ea typeface="+mn-ea"/>
              </a:rPr>
              <a:t> </a:t>
            </a: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+ </a:t>
            </a:r>
            <a:r>
              <a:rPr kumimoji="1" lang="en-US" kern="0" dirty="0" smtClean="0">
                <a:latin typeface="+mn-lt"/>
                <a:ea typeface="+mn-ea"/>
              </a:rPr>
              <a:t>H</a:t>
            </a:r>
            <a:r>
              <a:rPr kumimoji="1" lang="en-US" kern="0" baseline="-25000" dirty="0" smtClean="0">
                <a:latin typeface="+mn-lt"/>
                <a:ea typeface="+mn-ea"/>
              </a:rPr>
              <a:t>2</a:t>
            </a:r>
            <a:endParaRPr kumimoji="1" lang="en-US" kern="0" baseline="-25000" dirty="0">
              <a:latin typeface="+mn-lt"/>
              <a:ea typeface="+mn-ea"/>
            </a:endParaRP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kern="0" baseline="-25000" dirty="0" smtClean="0">
                <a:latin typeface="+mn-lt"/>
                <a:ea typeface="+mn-ea"/>
              </a:rPr>
              <a:t>Benzene</a:t>
            </a:r>
            <a:r>
              <a:rPr kumimoji="1" lang="en-US" kern="0" baseline="-25000" dirty="0">
                <a:latin typeface="+mn-lt"/>
                <a:ea typeface="+mn-ea"/>
              </a:rPr>
              <a:t>	</a:t>
            </a:r>
            <a:r>
              <a:rPr kumimoji="1" lang="en-US" kern="0" baseline="-25000" dirty="0" smtClean="0">
                <a:latin typeface="+mn-lt"/>
                <a:ea typeface="+mn-ea"/>
              </a:rPr>
              <a:t> Diphenyl</a:t>
            </a:r>
            <a:endParaRPr kumimoji="1" lang="en-US" kern="0" baseline="-25000" dirty="0">
              <a:latin typeface="+mn-lt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8440" y="76200"/>
            <a:ext cx="6742559" cy="1200329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 ?</a:t>
            </a:r>
          </a:p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Sản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xuất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benzene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bằng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đường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tổng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toluene</a:t>
            </a:r>
            <a:endParaRPr lang="en-US" b="1" u="sng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80" y="4800600"/>
            <a:ext cx="7870321" cy="1752600"/>
          </a:xfrm>
          <a:prstGeom prst="rect">
            <a:avLst/>
          </a:prstGeom>
        </p:spPr>
        <p:txBody>
          <a:bodyPr/>
          <a:lstStyle/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u="sng" kern="0" dirty="0" smtClean="0">
                <a:latin typeface="+mn-lt"/>
                <a:ea typeface="+mn-ea"/>
              </a:rPr>
              <a:t>Toluene </a:t>
            </a:r>
            <a:r>
              <a:rPr kumimoji="1" lang="en-US" u="sng" kern="0" dirty="0">
                <a:latin typeface="+mn-lt"/>
                <a:ea typeface="+mn-ea"/>
              </a:rPr>
              <a:t>Disproportionation</a:t>
            </a: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endParaRPr kumimoji="1" lang="en-US" kern="0" dirty="0">
              <a:latin typeface="+mn-lt"/>
              <a:ea typeface="+mn-ea"/>
            </a:endParaRP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kern="0" dirty="0" smtClean="0">
                <a:latin typeface="+mn-lt"/>
                <a:ea typeface="+mn-ea"/>
              </a:rPr>
              <a:t>2C</a:t>
            </a:r>
            <a:r>
              <a:rPr kumimoji="1" lang="en-US" kern="0" baseline="-25000" dirty="0" smtClean="0">
                <a:latin typeface="+mn-lt"/>
                <a:ea typeface="+mn-ea"/>
              </a:rPr>
              <a:t>6</a:t>
            </a:r>
            <a:r>
              <a:rPr kumimoji="1" lang="en-US" kern="0" dirty="0" smtClean="0">
                <a:latin typeface="+mn-lt"/>
                <a:ea typeface="+mn-ea"/>
              </a:rPr>
              <a:t>H</a:t>
            </a:r>
            <a:r>
              <a:rPr kumimoji="1" lang="en-US" kern="0" baseline="-25000" dirty="0" smtClean="0">
                <a:latin typeface="+mn-lt"/>
                <a:ea typeface="+mn-ea"/>
              </a:rPr>
              <a:t>5</a:t>
            </a:r>
            <a:r>
              <a:rPr kumimoji="1" lang="en-US" kern="0" dirty="0" smtClean="0">
                <a:latin typeface="+mn-lt"/>
                <a:ea typeface="+mn-ea"/>
              </a:rPr>
              <a:t>CH</a:t>
            </a:r>
            <a:r>
              <a:rPr kumimoji="1" lang="en-US" kern="0" baseline="-25000" dirty="0" smtClean="0">
                <a:latin typeface="+mn-lt"/>
                <a:ea typeface="+mn-ea"/>
              </a:rPr>
              <a:t>3 </a:t>
            </a: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 C</a:t>
            </a:r>
            <a:r>
              <a:rPr kumimoji="1" lang="en-US" kern="0" baseline="-25000" dirty="0" smtClean="0">
                <a:latin typeface="+mn-lt"/>
                <a:ea typeface="+mn-ea"/>
                <a:sym typeface="Symbol" pitchFamily="18" charset="2"/>
              </a:rPr>
              <a:t>6</a:t>
            </a: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H</a:t>
            </a:r>
            <a:r>
              <a:rPr kumimoji="1" lang="en-US" kern="0" baseline="-25000" dirty="0" smtClean="0">
                <a:latin typeface="+mn-lt"/>
                <a:ea typeface="+mn-ea"/>
                <a:sym typeface="Symbol" pitchFamily="18" charset="2"/>
              </a:rPr>
              <a:t>6</a:t>
            </a:r>
            <a:r>
              <a:rPr kumimoji="1" lang="en-US" kern="0" dirty="0" smtClean="0">
                <a:latin typeface="+mn-lt"/>
                <a:ea typeface="+mn-ea"/>
                <a:sym typeface="Symbol" pitchFamily="18" charset="2"/>
              </a:rPr>
              <a:t>  +   </a:t>
            </a:r>
            <a:r>
              <a:rPr kumimoji="1" lang="en-US" kern="0" dirty="0" smtClean="0">
                <a:latin typeface="+mn-lt"/>
                <a:ea typeface="+mn-ea"/>
              </a:rPr>
              <a:t>C</a:t>
            </a:r>
            <a:r>
              <a:rPr kumimoji="1" lang="en-US" kern="0" baseline="-25000" dirty="0" smtClean="0">
                <a:latin typeface="+mn-lt"/>
                <a:ea typeface="+mn-ea"/>
              </a:rPr>
              <a:t>6</a:t>
            </a:r>
            <a:r>
              <a:rPr kumimoji="1" lang="en-US" kern="0" dirty="0" smtClean="0">
                <a:latin typeface="+mn-lt"/>
                <a:ea typeface="+mn-ea"/>
              </a:rPr>
              <a:t>H</a:t>
            </a:r>
            <a:r>
              <a:rPr kumimoji="1" lang="en-US" kern="0" baseline="-25000" dirty="0" smtClean="0">
                <a:latin typeface="+mn-lt"/>
                <a:ea typeface="+mn-ea"/>
              </a:rPr>
              <a:t>4</a:t>
            </a:r>
            <a:r>
              <a:rPr kumimoji="1" lang="en-US" kern="0" dirty="0" smtClean="0">
                <a:latin typeface="+mn-lt"/>
                <a:ea typeface="+mn-ea"/>
              </a:rPr>
              <a:t>(CH</a:t>
            </a:r>
            <a:r>
              <a:rPr kumimoji="1" lang="en-US" kern="0" baseline="-25000" dirty="0" smtClean="0">
                <a:latin typeface="+mn-lt"/>
                <a:ea typeface="+mn-ea"/>
              </a:rPr>
              <a:t>3</a:t>
            </a:r>
            <a:r>
              <a:rPr kumimoji="1" lang="en-US" kern="0" dirty="0" smtClean="0">
                <a:latin typeface="+mn-lt"/>
                <a:ea typeface="+mn-ea"/>
              </a:rPr>
              <a:t>)</a:t>
            </a:r>
            <a:r>
              <a:rPr kumimoji="1" lang="en-US" kern="0" baseline="-25000" dirty="0" smtClean="0">
                <a:latin typeface="+mn-lt"/>
                <a:ea typeface="+mn-ea"/>
              </a:rPr>
              <a:t>2</a:t>
            </a:r>
            <a:endParaRPr kumimoji="1" lang="en-US" kern="0" baseline="-25000" dirty="0">
              <a:latin typeface="+mn-lt"/>
              <a:ea typeface="+mn-ea"/>
            </a:endParaRP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kern="0" baseline="-25000" dirty="0">
                <a:latin typeface="+mn-lt"/>
                <a:ea typeface="+mn-ea"/>
              </a:rPr>
              <a:t>Toluene	</a:t>
            </a:r>
            <a:r>
              <a:rPr kumimoji="1" lang="en-US" kern="0" baseline="-25000" dirty="0" smtClean="0">
                <a:latin typeface="+mn-lt"/>
                <a:ea typeface="+mn-ea"/>
              </a:rPr>
              <a:t>       Benzene          </a:t>
            </a:r>
            <a:r>
              <a:rPr kumimoji="1" lang="en-US" kern="0" baseline="-25000" dirty="0">
                <a:latin typeface="+mn-lt"/>
                <a:ea typeface="+mn-ea"/>
              </a:rPr>
              <a:t>X</a:t>
            </a:r>
            <a:r>
              <a:rPr kumimoji="1" lang="en-US" kern="0" baseline="-25000" dirty="0" smtClean="0">
                <a:latin typeface="+mn-lt"/>
                <a:ea typeface="+mn-ea"/>
              </a:rPr>
              <a:t>ylene</a:t>
            </a:r>
            <a:endParaRPr kumimoji="1" lang="en-US" kern="0" baseline="-25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34638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9531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kern="0" dirty="0" err="1" smtClean="0"/>
              <a:t>Quy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trình</a:t>
            </a:r>
            <a:r>
              <a:rPr kumimoji="1" lang="en-US" kern="0" dirty="0" smtClean="0"/>
              <a:t> Toluene </a:t>
            </a:r>
            <a:r>
              <a:rPr kumimoji="1" lang="en-US" kern="0" dirty="0" err="1" smtClean="0"/>
              <a:t>Hydrodealkylation</a:t>
            </a:r>
            <a:r>
              <a:rPr kumimoji="1" lang="en-US" kern="0" dirty="0" smtClean="0"/>
              <a:t> (HDA)</a:t>
            </a:r>
            <a:endParaRPr kumimoji="1" lang="en-US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298"/>
            <a:ext cx="9144000" cy="51455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8441" y="7620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Options ?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6659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118" y="2514600"/>
            <a:ext cx="4395198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18" y="2743200"/>
            <a:ext cx="4728482" cy="27167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4419600" y="1600200"/>
            <a:ext cx="0" cy="449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29478" y="163690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Hồi</a:t>
            </a:r>
            <a:r>
              <a:rPr lang="en-US" u="sng" dirty="0" smtClean="0"/>
              <a:t> </a:t>
            </a:r>
            <a:r>
              <a:rPr lang="en-US" u="sng" dirty="0" err="1" smtClean="0"/>
              <a:t>lưu</a:t>
            </a:r>
            <a:r>
              <a:rPr lang="en-US" u="sng" dirty="0" smtClean="0"/>
              <a:t> diphenyl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815661" y="1636901"/>
            <a:ext cx="346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Không</a:t>
            </a:r>
            <a:r>
              <a:rPr lang="en-US" u="sng" dirty="0" smtClean="0"/>
              <a:t> </a:t>
            </a:r>
            <a:r>
              <a:rPr lang="en-US" u="sng" dirty="0" err="1" smtClean="0"/>
              <a:t>hồi</a:t>
            </a:r>
            <a:r>
              <a:rPr lang="en-US" u="sng" dirty="0" smtClean="0"/>
              <a:t> </a:t>
            </a:r>
            <a:r>
              <a:rPr lang="en-US" u="sng" dirty="0" err="1" smtClean="0"/>
              <a:t>lưu</a:t>
            </a:r>
            <a:r>
              <a:rPr lang="en-US" u="sng" dirty="0" smtClean="0"/>
              <a:t> diphenyl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689531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kern="0" dirty="0" err="1"/>
              <a:t>Quy</a:t>
            </a:r>
            <a:r>
              <a:rPr kumimoji="1" lang="en-US" kern="0" dirty="0"/>
              <a:t> </a:t>
            </a:r>
            <a:r>
              <a:rPr kumimoji="1" lang="en-US" kern="0" dirty="0" err="1"/>
              <a:t>trình</a:t>
            </a:r>
            <a:r>
              <a:rPr kumimoji="1" lang="en-US" kern="0" dirty="0"/>
              <a:t> Toluene </a:t>
            </a:r>
            <a:r>
              <a:rPr kumimoji="1" lang="en-US" kern="0" dirty="0" err="1" smtClean="0"/>
              <a:t>Hydrodealkylation</a:t>
            </a:r>
            <a:r>
              <a:rPr kumimoji="1" lang="en-US" kern="0" dirty="0" smtClean="0"/>
              <a:t> (HDA)</a:t>
            </a:r>
            <a:endParaRPr kumimoji="1" lang="en-US" kern="0" dirty="0"/>
          </a:p>
        </p:txBody>
      </p:sp>
      <p:sp>
        <p:nvSpPr>
          <p:cNvPr id="12" name="Rectangle 11"/>
          <p:cNvSpPr/>
          <p:nvPr/>
        </p:nvSpPr>
        <p:spPr>
          <a:xfrm>
            <a:off x="1258441" y="7620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Options ?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9831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pc="1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TS. </a:t>
            </a:r>
            <a:r>
              <a:rPr lang="en-US" sz="2800" b="1" spc="100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Nguyễn</a:t>
            </a:r>
            <a:r>
              <a:rPr lang="en-US" sz="2800" b="1" spc="1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800" b="1" spc="100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Thành</a:t>
            </a:r>
            <a:r>
              <a:rPr lang="en-US" sz="2800" b="1" spc="1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800" b="1" spc="100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Duy</a:t>
            </a:r>
            <a:r>
              <a:rPr lang="en-US" sz="2800" b="1" spc="1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800" b="1" spc="100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Quang</a:t>
            </a:r>
            <a:endParaRPr lang="en-US" sz="2800" b="1" spc="100" dirty="0">
              <a:solidFill>
                <a:srgbClr val="3399FF"/>
              </a:solidFill>
              <a:latin typeface="+mn-lt"/>
              <a:cs typeface="Arial" panose="020B0604020202020204" pitchFamily="34" charset="0"/>
            </a:endParaRPr>
          </a:p>
          <a:p>
            <a:pPr marL="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 err="1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Giảng</a:t>
            </a:r>
            <a:r>
              <a:rPr lang="en-US" sz="2800" b="1" i="1" dirty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</a:t>
            </a:r>
            <a:r>
              <a:rPr lang="en-US" sz="2800" b="1" i="1" dirty="0" err="1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v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iên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bộ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môn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</a:t>
            </a:r>
            <a:r>
              <a:rPr lang="en-US" sz="2800" b="1" i="1" dirty="0" err="1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C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hế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biến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dầu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khí</a:t>
            </a:r>
            <a:endParaRPr lang="en-US" sz="2800" b="1" i="1" dirty="0" smtClean="0">
              <a:solidFill>
                <a:srgbClr val="000080"/>
              </a:solidFill>
              <a:latin typeface="+mn-lt"/>
              <a:cs typeface="Tahoma" panose="020B0604030504040204" pitchFamily="34" charset="0"/>
            </a:endParaRPr>
          </a:p>
          <a:p>
            <a:pPr marL="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i="1" dirty="0" smtClean="0">
              <a:solidFill>
                <a:srgbClr val="000080"/>
              </a:solidFill>
              <a:effectLst/>
              <a:latin typeface="+mn-lt"/>
              <a:cs typeface="Tahoma" panose="020B0604030504040204" pitchFamily="34" charset="0"/>
            </a:endParaRPr>
          </a:p>
          <a:p>
            <a:pPr marL="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Phòng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109B2. </a:t>
            </a:r>
          </a:p>
          <a:p>
            <a:pPr marL="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Office hour: 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Sáng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thứ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4 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hàng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</a:t>
            </a:r>
            <a:r>
              <a:rPr lang="en-US" sz="2800" b="1" i="1" dirty="0" err="1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tuần</a:t>
            </a:r>
            <a:r>
              <a:rPr lang="en-US" sz="2800" b="1" i="1" dirty="0" smtClean="0">
                <a:solidFill>
                  <a:srgbClr val="000080"/>
                </a:solidFill>
                <a:latin typeface="+mn-lt"/>
                <a:cs typeface="Tahoma" panose="020B0604030504040204" pitchFamily="34" charset="0"/>
              </a:rPr>
              <a:t> (8h30-11h30)</a:t>
            </a:r>
            <a:endParaRPr lang="en-US" sz="2800" b="1" i="1" dirty="0">
              <a:solidFill>
                <a:srgbClr val="000080"/>
              </a:solidFill>
              <a:effectLst/>
              <a:latin typeface="+mn-lt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800" i="1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800" i="1" dirty="0" smtClean="0">
                <a:latin typeface="+mn-lt"/>
              </a:rPr>
              <a:t>E-mail1:  </a:t>
            </a:r>
            <a:r>
              <a:rPr lang="en-US" sz="2800" dirty="0" smtClean="0">
                <a:latin typeface="+mn-lt"/>
              </a:rPr>
              <a:t>ntdquang@hcmut.edu.vn  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>
                <a:latin typeface="+mn-lt"/>
              </a:rPr>
              <a:t>E-mail2</a:t>
            </a:r>
            <a:r>
              <a:rPr lang="en-US" sz="2800" dirty="0" smtClean="0">
                <a:latin typeface="+mn-lt"/>
              </a:rPr>
              <a:t>:  ntdquang@gmail.com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395127"/>
      </p:ext>
    </p:extLst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46546"/>
            <a:ext cx="8534400" cy="4982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89531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kern="0" dirty="0" err="1"/>
              <a:t>Quy</a:t>
            </a:r>
            <a:r>
              <a:rPr kumimoji="1" lang="en-US" kern="0" dirty="0"/>
              <a:t> </a:t>
            </a:r>
            <a:r>
              <a:rPr kumimoji="1" lang="en-US" kern="0" dirty="0" err="1"/>
              <a:t>trình</a:t>
            </a:r>
            <a:r>
              <a:rPr kumimoji="1" lang="en-US" kern="0" dirty="0"/>
              <a:t> Toluene </a:t>
            </a:r>
            <a:r>
              <a:rPr kumimoji="1" lang="en-US" kern="0" dirty="0" err="1" smtClean="0"/>
              <a:t>Hydrodealkylation</a:t>
            </a:r>
            <a:r>
              <a:rPr kumimoji="1" lang="en-US" kern="0" dirty="0" smtClean="0"/>
              <a:t> (HDA) </a:t>
            </a:r>
            <a:r>
              <a:rPr kumimoji="1" lang="en-US" kern="0" dirty="0" err="1" smtClean="0"/>
              <a:t>với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thiết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bị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tách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màng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để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tách</a:t>
            </a:r>
            <a:r>
              <a:rPr kumimoji="1" lang="en-US" kern="0" dirty="0" smtClean="0"/>
              <a:t> H</a:t>
            </a:r>
            <a:r>
              <a:rPr kumimoji="1" lang="en-US" kern="0" baseline="-25000" dirty="0" smtClean="0"/>
              <a:t>2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ra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khỏi</a:t>
            </a:r>
            <a:r>
              <a:rPr kumimoji="1" lang="en-US" kern="0" dirty="0" smtClean="0"/>
              <a:t> CH</a:t>
            </a:r>
            <a:r>
              <a:rPr kumimoji="1" lang="en-US" kern="0" baseline="-25000" dirty="0" smtClean="0"/>
              <a:t>4</a:t>
            </a:r>
            <a:r>
              <a:rPr kumimoji="1" lang="en-US" kern="0" dirty="0" smtClean="0"/>
              <a:t> (</a:t>
            </a:r>
            <a:r>
              <a:rPr kumimoji="1" lang="en-US" kern="0" dirty="0" err="1" smtClean="0"/>
              <a:t>pha</a:t>
            </a:r>
            <a:r>
              <a:rPr kumimoji="1" lang="en-US" kern="0" dirty="0" smtClean="0"/>
              <a:t> </a:t>
            </a:r>
            <a:r>
              <a:rPr kumimoji="1" lang="en-US" kern="0" dirty="0" err="1" smtClean="0"/>
              <a:t>khí</a:t>
            </a:r>
            <a:r>
              <a:rPr kumimoji="1" lang="en-US" kern="0" dirty="0" smtClean="0"/>
              <a:t>)</a:t>
            </a:r>
            <a:endParaRPr kumimoji="1"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1258441" y="7620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Options ?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7209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8441" y="7620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hồi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nhiệt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1" y="762000"/>
            <a:ext cx="8991600" cy="57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114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8441" y="7620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hồi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nhiệt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38200"/>
            <a:ext cx="8991600" cy="531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215049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367" y="1143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)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973"/>
            <a:ext cx="9144000" cy="51455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8441" y="76200"/>
            <a:ext cx="6629400" cy="954107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quả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đạt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được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sau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khi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hoàn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công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việc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9573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8441" y="76200"/>
            <a:ext cx="6629400" cy="954107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quả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đạt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được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sau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khi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hoàn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công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việc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367" y="1143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3" y="1604665"/>
            <a:ext cx="8074917" cy="52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0586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367" y="1150203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391791"/>
            <a:ext cx="909828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29891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8441" y="76200"/>
            <a:ext cx="6629400" cy="954107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quả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đạt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được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sau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khi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hoàn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công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việc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9320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8441" y="36493"/>
            <a:ext cx="6629400" cy="954107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quả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đạt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được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sau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khi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hoàn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công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việc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66" y="4238625"/>
            <a:ext cx="7558634" cy="2619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" y="990600"/>
            <a:ext cx="904725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8488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45665"/>
            <a:ext cx="389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Kết</a:t>
            </a:r>
            <a:r>
              <a:rPr lang="en-US" u="sng" dirty="0" smtClean="0"/>
              <a:t> </a:t>
            </a:r>
            <a:r>
              <a:rPr lang="en-US" u="sng" dirty="0" err="1" smtClean="0"/>
              <a:t>quả</a:t>
            </a:r>
            <a:r>
              <a:rPr lang="en-US" u="sng" dirty="0" smtClean="0"/>
              <a:t> </a:t>
            </a:r>
            <a:r>
              <a:rPr lang="en-US" u="sng" dirty="0" err="1" smtClean="0"/>
              <a:t>tổng</a:t>
            </a:r>
            <a:r>
              <a:rPr lang="en-US" u="sng" dirty="0" smtClean="0"/>
              <a:t> </a:t>
            </a:r>
            <a:r>
              <a:rPr lang="en-US" u="sng" dirty="0" err="1" smtClean="0"/>
              <a:t>kết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1258441" y="36493"/>
            <a:ext cx="6629400" cy="954107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quả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đạt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được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sau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khi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hoàn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công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việc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401" y="1676400"/>
            <a:ext cx="9245401" cy="47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1298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8441" y="36493"/>
            <a:ext cx="6629400" cy="954107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quả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đạt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được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sau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khi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hoàn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công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việc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067800" cy="53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515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00200" y="1676550"/>
            <a:ext cx="5181600" cy="373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800" kern="0" dirty="0">
                <a:latin typeface="+mn-lt"/>
                <a:ea typeface="+mn-ea"/>
              </a:rPr>
              <a:t>Block Flow Diagram (BFD)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800" kern="0" dirty="0">
                <a:latin typeface="+mn-lt"/>
                <a:ea typeface="+mn-ea"/>
              </a:rPr>
              <a:t>Process Flow Diagram (PFD)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800" kern="0" dirty="0">
                <a:latin typeface="+mn-lt"/>
                <a:ea typeface="+mn-ea"/>
              </a:rPr>
              <a:t>Piping and Instrumentation Diagram (P&amp;ID) </a:t>
            </a:r>
            <a:r>
              <a:rPr kumimoji="1" lang="en-US" sz="2800" kern="0" dirty="0" smtClean="0">
                <a:latin typeface="+mn-lt"/>
                <a:ea typeface="+mn-ea"/>
              </a:rPr>
              <a:t>(</a:t>
            </a:r>
            <a:r>
              <a:rPr kumimoji="1" lang="en-US" sz="2800" kern="0" dirty="0" err="1" smtClean="0">
                <a:latin typeface="+mn-lt"/>
                <a:ea typeface="+mn-ea"/>
              </a:rPr>
              <a:t>allo</a:t>
            </a:r>
            <a:r>
              <a:rPr kumimoji="1" lang="en-US" sz="2800" kern="0" dirty="0" smtClean="0">
                <a:latin typeface="+mn-lt"/>
                <a:ea typeface="+mn-ea"/>
              </a:rPr>
              <a:t> called </a:t>
            </a:r>
            <a:r>
              <a:rPr kumimoji="1" lang="en-US" sz="2800" kern="0" dirty="0">
                <a:latin typeface="+mn-lt"/>
                <a:ea typeface="+mn-ea"/>
              </a:rPr>
              <a:t>Mechanical Flow </a:t>
            </a:r>
            <a:r>
              <a:rPr kumimoji="1" lang="en-US" sz="2800" kern="0" dirty="0" smtClean="0">
                <a:latin typeface="+mn-lt"/>
                <a:ea typeface="+mn-ea"/>
              </a:rPr>
              <a:t>Diagram)</a:t>
            </a:r>
            <a:endParaRPr kumimoji="1" lang="en-US" sz="2800" kern="0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sz="2800" kern="0" dirty="0">
                <a:latin typeface="+mn-lt"/>
                <a:ea typeface="+mn-ea"/>
              </a:rPr>
              <a:t> 			</a:t>
            </a:r>
            <a:r>
              <a:rPr kumimoji="1" lang="en-US" sz="2800" kern="0" dirty="0" smtClean="0">
                <a:latin typeface="+mn-lt"/>
                <a:ea typeface="+mn-ea"/>
              </a:rPr>
              <a:t>  </a:t>
            </a:r>
            <a:r>
              <a:rPr kumimoji="1" lang="en-US" sz="2800" kern="0" dirty="0">
                <a:latin typeface="+mn-lt"/>
                <a:ea typeface="+mn-ea"/>
              </a:rPr>
              <a:t>			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kumimoji="1" lang="en-US" sz="2800" kern="0" dirty="0">
              <a:latin typeface="+mn-lt"/>
              <a:ea typeface="+mn-ea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600200" y="2057550"/>
            <a:ext cx="0" cy="2438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6477000" y="2057550"/>
            <a:ext cx="0" cy="2362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med" len="med"/>
            <a:tailEnd type="triangle" w="med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0499" y="2330891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2057550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)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634335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(3)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52550"/>
            <a:ext cx="8001000" cy="1307537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 err="1"/>
              <a:t>Cách</a:t>
            </a:r>
            <a:r>
              <a:rPr lang="en-US" altLang="zh-TW" sz="2800" dirty="0"/>
              <a:t> </a:t>
            </a:r>
            <a:r>
              <a:rPr lang="en-US" altLang="zh-TW" sz="2800" dirty="0" err="1"/>
              <a:t>hiệu</a:t>
            </a:r>
            <a:r>
              <a:rPr lang="en-US" altLang="zh-TW" sz="2800" dirty="0"/>
              <a:t> </a:t>
            </a:r>
            <a:r>
              <a:rPr lang="en-US" altLang="zh-TW" sz="2800" dirty="0" err="1"/>
              <a:t>quả</a:t>
            </a:r>
            <a:r>
              <a:rPr lang="en-US" altLang="zh-TW" sz="2800" dirty="0"/>
              <a:t> </a:t>
            </a:r>
            <a:r>
              <a:rPr lang="en-US" altLang="zh-TW" sz="2800" dirty="0" err="1"/>
              <a:t>nhất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để</a:t>
            </a:r>
            <a:r>
              <a:rPr lang="en-US" altLang="zh-TW" sz="2800" dirty="0"/>
              <a:t> </a:t>
            </a:r>
            <a:r>
              <a:rPr lang="en-US" altLang="zh-TW" sz="2800" dirty="0" err="1"/>
              <a:t>trình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bày</a:t>
            </a:r>
            <a:r>
              <a:rPr lang="en-US" altLang="zh-TW" sz="2800" dirty="0"/>
              <a:t> </a:t>
            </a:r>
            <a:r>
              <a:rPr lang="en-US" altLang="zh-TW" sz="2800" dirty="0" err="1"/>
              <a:t>kết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quả</a:t>
            </a:r>
            <a:r>
              <a:rPr lang="en-US" altLang="zh-TW" sz="2800" dirty="0"/>
              <a:t> </a:t>
            </a:r>
            <a:r>
              <a:rPr lang="en-US" altLang="zh-TW" sz="2800" dirty="0" err="1"/>
              <a:t>thiết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kế</a:t>
            </a:r>
            <a:r>
              <a:rPr lang="en-US" altLang="zh-TW" sz="2800" dirty="0"/>
              <a:t> </a:t>
            </a:r>
            <a:r>
              <a:rPr lang="en-US" altLang="zh-TW" sz="2800" dirty="0" err="1"/>
              <a:t>quy</a:t>
            </a:r>
            <a:r>
              <a:rPr lang="en-US" altLang="zh-TW" sz="2800" dirty="0"/>
              <a:t> </a:t>
            </a:r>
            <a:r>
              <a:rPr lang="en-US" altLang="zh-TW" sz="2800" dirty="0" err="1"/>
              <a:t>trình</a:t>
            </a:r>
            <a:r>
              <a:rPr lang="en-US" altLang="zh-TW" sz="2800" dirty="0"/>
              <a:t> CNHH </a:t>
            </a:r>
            <a:r>
              <a:rPr lang="en-US" altLang="zh-TW" sz="2800" dirty="0" err="1"/>
              <a:t>là</a:t>
            </a:r>
            <a:r>
              <a:rPr lang="en-US" altLang="zh-TW" sz="2800" dirty="0"/>
              <a:t> </a:t>
            </a:r>
            <a:r>
              <a:rPr lang="en-US" altLang="zh-TW" sz="2800" dirty="0" err="1"/>
              <a:t>thông</a:t>
            </a:r>
            <a:r>
              <a:rPr lang="en-US" altLang="zh-TW" sz="2800" dirty="0"/>
              <a:t> qua </a:t>
            </a:r>
            <a:r>
              <a:rPr lang="en-US" altLang="zh-TW" sz="2800" dirty="0" err="1"/>
              <a:t>sơ</a:t>
            </a:r>
            <a:r>
              <a:rPr lang="en-US" altLang="zh-TW" sz="2800" dirty="0"/>
              <a:t> </a:t>
            </a:r>
            <a:r>
              <a:rPr lang="en-US" altLang="zh-TW" sz="2800" dirty="0" err="1"/>
              <a:t>đồ</a:t>
            </a:r>
            <a:r>
              <a:rPr lang="en-US" altLang="zh-TW" sz="2800" dirty="0"/>
              <a:t> </a:t>
            </a:r>
            <a:r>
              <a:rPr lang="en-US" altLang="zh-TW" sz="2800" dirty="0" err="1"/>
              <a:t>quy</a:t>
            </a:r>
            <a:r>
              <a:rPr lang="en-US" altLang="zh-TW" sz="2800" dirty="0"/>
              <a:t> </a:t>
            </a:r>
            <a:r>
              <a:rPr lang="en-US" altLang="zh-TW" sz="2800" dirty="0" err="1"/>
              <a:t>trình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5380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332656"/>
            <a:ext cx="7128792" cy="769441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Giới</a:t>
            </a:r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thiệu</a:t>
            </a:r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về</a:t>
            </a:r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môn</a:t>
            </a:r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học</a:t>
            </a:r>
            <a:endParaRPr lang="en-US" sz="44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905000"/>
            <a:ext cx="716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200" dirty="0" err="1" smtClean="0">
                <a:latin typeface="+mn-lt"/>
                <a:ea typeface="Times New Roman"/>
              </a:rPr>
              <a:t>Môn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học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giới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thiệu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các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phương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pháp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thiết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kế</a:t>
            </a:r>
            <a:r>
              <a:rPr lang="en-US" sz="3200" dirty="0" smtClean="0">
                <a:latin typeface="+mn-lt"/>
                <a:ea typeface="Times New Roman"/>
              </a:rPr>
              <a:t>, </a:t>
            </a:r>
            <a:r>
              <a:rPr lang="en-US" sz="3200" dirty="0" err="1" smtClean="0">
                <a:latin typeface="+mn-lt"/>
                <a:ea typeface="Times New Roman"/>
              </a:rPr>
              <a:t>các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bước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thiết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kế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tiêu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biểu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để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đạt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được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một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thiết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kế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hợp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lý</a:t>
            </a:r>
            <a:r>
              <a:rPr lang="en-US" sz="3200" dirty="0" smtClean="0">
                <a:latin typeface="+mn-lt"/>
                <a:ea typeface="Times New Roman"/>
              </a:rPr>
              <a:t>, </a:t>
            </a:r>
            <a:r>
              <a:rPr lang="en-US" sz="3200" dirty="0" err="1" smtClean="0">
                <a:latin typeface="+mn-lt"/>
                <a:ea typeface="Times New Roman"/>
              </a:rPr>
              <a:t>hiệu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quả</a:t>
            </a:r>
            <a:r>
              <a:rPr lang="en-US" sz="3200" dirty="0" smtClean="0">
                <a:latin typeface="+mn-lt"/>
                <a:ea typeface="Times New Roman"/>
              </a:rPr>
              <a:t> (</a:t>
            </a:r>
            <a:r>
              <a:rPr lang="en-US" sz="3200" dirty="0" err="1" smtClean="0">
                <a:latin typeface="+mn-lt"/>
                <a:ea typeface="Times New Roman"/>
              </a:rPr>
              <a:t>và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tối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ưu</a:t>
            </a:r>
            <a:r>
              <a:rPr lang="en-US" sz="3200" dirty="0" smtClean="0">
                <a:latin typeface="+mn-lt"/>
                <a:ea typeface="Times New Roman"/>
              </a:rPr>
              <a:t>) </a:t>
            </a:r>
            <a:r>
              <a:rPr lang="en-US" sz="3200" dirty="0" err="1" smtClean="0">
                <a:latin typeface="+mn-lt"/>
                <a:ea typeface="Times New Roman"/>
              </a:rPr>
              <a:t>của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một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quy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trình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sản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xuất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sản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phẩm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hóa</a:t>
            </a:r>
            <a:r>
              <a:rPr lang="en-US" sz="3200" dirty="0" smtClean="0">
                <a:latin typeface="+mn-lt"/>
                <a:ea typeface="Times New Roman"/>
              </a:rPr>
              <a:t> </a:t>
            </a:r>
            <a:r>
              <a:rPr lang="en-US" sz="3200" dirty="0" err="1" smtClean="0">
                <a:latin typeface="+mn-lt"/>
                <a:ea typeface="Times New Roman"/>
              </a:rPr>
              <a:t>chất</a:t>
            </a:r>
            <a:endParaRPr lang="en-US" sz="3200" dirty="0" smtClean="0">
              <a:latin typeface="+mn-lt"/>
              <a:ea typeface="Times New Roman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098"/>
          <p:cNvSpPr>
            <a:spLocks noChangeArrowheads="1"/>
          </p:cNvSpPr>
          <p:nvPr/>
        </p:nvSpPr>
        <p:spPr bwMode="auto">
          <a:xfrm>
            <a:off x="1828800" y="920414"/>
            <a:ext cx="838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4099"/>
          <p:cNvSpPr>
            <a:spLocks noChangeArrowheads="1"/>
          </p:cNvSpPr>
          <p:nvPr/>
        </p:nvSpPr>
        <p:spPr bwMode="auto">
          <a:xfrm>
            <a:off x="3962400" y="1682414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100"/>
          <p:cNvSpPr>
            <a:spLocks noChangeArrowheads="1"/>
          </p:cNvSpPr>
          <p:nvPr/>
        </p:nvSpPr>
        <p:spPr bwMode="auto">
          <a:xfrm>
            <a:off x="6705600" y="2063414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4101"/>
          <p:cNvSpPr>
            <a:spLocks noChangeShapeType="1"/>
          </p:cNvSpPr>
          <p:nvPr/>
        </p:nvSpPr>
        <p:spPr bwMode="auto">
          <a:xfrm>
            <a:off x="609600" y="130141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4102"/>
          <p:cNvSpPr>
            <a:spLocks noChangeShapeType="1"/>
          </p:cNvSpPr>
          <p:nvPr/>
        </p:nvSpPr>
        <p:spPr bwMode="auto">
          <a:xfrm>
            <a:off x="609600" y="221581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4103"/>
          <p:cNvSpPr>
            <a:spLocks noChangeShapeType="1"/>
          </p:cNvSpPr>
          <p:nvPr/>
        </p:nvSpPr>
        <p:spPr bwMode="auto">
          <a:xfrm>
            <a:off x="2667000" y="2063414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4104"/>
          <p:cNvSpPr>
            <a:spLocks noChangeShapeType="1"/>
          </p:cNvSpPr>
          <p:nvPr/>
        </p:nvSpPr>
        <p:spPr bwMode="auto">
          <a:xfrm>
            <a:off x="4419600" y="996614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4105"/>
          <p:cNvSpPr>
            <a:spLocks noChangeShapeType="1"/>
          </p:cNvSpPr>
          <p:nvPr/>
        </p:nvSpPr>
        <p:spPr bwMode="auto">
          <a:xfrm flipV="1">
            <a:off x="6934200" y="175861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4106"/>
          <p:cNvSpPr>
            <a:spLocks noChangeShapeType="1"/>
          </p:cNvSpPr>
          <p:nvPr/>
        </p:nvSpPr>
        <p:spPr bwMode="auto">
          <a:xfrm>
            <a:off x="6934200" y="175861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4107"/>
          <p:cNvSpPr>
            <a:spLocks noChangeShapeType="1"/>
          </p:cNvSpPr>
          <p:nvPr/>
        </p:nvSpPr>
        <p:spPr bwMode="auto">
          <a:xfrm>
            <a:off x="4419600" y="244441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4108"/>
          <p:cNvSpPr>
            <a:spLocks noChangeShapeType="1"/>
          </p:cNvSpPr>
          <p:nvPr/>
        </p:nvSpPr>
        <p:spPr bwMode="auto">
          <a:xfrm>
            <a:off x="4419600" y="297781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4109"/>
          <p:cNvSpPr>
            <a:spLocks noChangeShapeType="1"/>
          </p:cNvSpPr>
          <p:nvPr/>
        </p:nvSpPr>
        <p:spPr bwMode="auto">
          <a:xfrm>
            <a:off x="6934200" y="419701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4110"/>
          <p:cNvSpPr>
            <a:spLocks noChangeShapeType="1"/>
          </p:cNvSpPr>
          <p:nvPr/>
        </p:nvSpPr>
        <p:spPr bwMode="auto">
          <a:xfrm flipH="1">
            <a:off x="2286000" y="4425614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4111"/>
          <p:cNvSpPr>
            <a:spLocks noChangeShapeType="1"/>
          </p:cNvSpPr>
          <p:nvPr/>
        </p:nvSpPr>
        <p:spPr bwMode="auto">
          <a:xfrm flipV="1">
            <a:off x="2286000" y="2596814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4112"/>
          <p:cNvSpPr txBox="1">
            <a:spLocks noChangeArrowheads="1"/>
          </p:cNvSpPr>
          <p:nvPr/>
        </p:nvSpPr>
        <p:spPr bwMode="auto">
          <a:xfrm>
            <a:off x="6629400" y="691814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dirty="0"/>
              <a:t>Mixed Gas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dirty="0"/>
              <a:t>(2,610 kg/h)</a:t>
            </a:r>
          </a:p>
        </p:txBody>
      </p:sp>
      <p:sp>
        <p:nvSpPr>
          <p:cNvPr id="38929" name="Text Box 4113"/>
          <p:cNvSpPr txBox="1">
            <a:spLocks noChangeArrowheads="1"/>
          </p:cNvSpPr>
          <p:nvPr/>
        </p:nvSpPr>
        <p:spPr bwMode="auto">
          <a:xfrm>
            <a:off x="7239000" y="1911014"/>
            <a:ext cx="152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Benzene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(8,210 kg/h)</a:t>
            </a:r>
          </a:p>
        </p:txBody>
      </p:sp>
      <p:sp>
        <p:nvSpPr>
          <p:cNvPr id="38930" name="Text Box 4114"/>
          <p:cNvSpPr txBox="1">
            <a:spLocks noChangeArrowheads="1"/>
          </p:cNvSpPr>
          <p:nvPr/>
        </p:nvSpPr>
        <p:spPr bwMode="auto">
          <a:xfrm>
            <a:off x="4572000" y="1149014"/>
            <a:ext cx="167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altLang="zh-TW" b="1"/>
              <a:t>Gas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altLang="zh-TW" b="1"/>
              <a:t>Separator</a:t>
            </a:r>
          </a:p>
        </p:txBody>
      </p:sp>
      <p:sp>
        <p:nvSpPr>
          <p:cNvPr id="38931" name="Line 4115"/>
          <p:cNvSpPr>
            <a:spLocks noChangeShapeType="1"/>
          </p:cNvSpPr>
          <p:nvPr/>
        </p:nvSpPr>
        <p:spPr bwMode="auto">
          <a:xfrm>
            <a:off x="4419600" y="99661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Text Box 4116"/>
          <p:cNvSpPr txBox="1">
            <a:spLocks noChangeArrowheads="1"/>
          </p:cNvSpPr>
          <p:nvPr/>
        </p:nvSpPr>
        <p:spPr bwMode="auto">
          <a:xfrm>
            <a:off x="4495800" y="2520614"/>
            <a:ext cx="175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zh-TW" altLang="en-US" sz="2000"/>
          </a:p>
        </p:txBody>
      </p:sp>
      <p:sp>
        <p:nvSpPr>
          <p:cNvPr id="38933" name="Text Box 4117"/>
          <p:cNvSpPr txBox="1">
            <a:spLocks noChangeArrowheads="1"/>
          </p:cNvSpPr>
          <p:nvPr/>
        </p:nvSpPr>
        <p:spPr bwMode="auto">
          <a:xfrm>
            <a:off x="4495800" y="2673014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Mixed Liquids</a:t>
            </a:r>
          </a:p>
        </p:txBody>
      </p:sp>
      <p:sp>
        <p:nvSpPr>
          <p:cNvPr id="38934" name="Text Box 4118"/>
          <p:cNvSpPr txBox="1">
            <a:spLocks noChangeArrowheads="1"/>
          </p:cNvSpPr>
          <p:nvPr/>
        </p:nvSpPr>
        <p:spPr bwMode="auto">
          <a:xfrm>
            <a:off x="2667000" y="1315554"/>
            <a:ext cx="12192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b="1" dirty="0"/>
              <a:t>Reactor</a:t>
            </a:r>
          </a:p>
        </p:txBody>
      </p:sp>
      <p:sp>
        <p:nvSpPr>
          <p:cNvPr id="38935" name="Text Box 4119"/>
          <p:cNvSpPr txBox="1">
            <a:spLocks noChangeArrowheads="1"/>
          </p:cNvSpPr>
          <p:nvPr/>
        </p:nvSpPr>
        <p:spPr bwMode="auto">
          <a:xfrm>
            <a:off x="228600" y="615614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Toluene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(10,000 kg/h)</a:t>
            </a:r>
          </a:p>
        </p:txBody>
      </p:sp>
      <p:sp>
        <p:nvSpPr>
          <p:cNvPr id="38936" name="Text Box 4120"/>
          <p:cNvSpPr txBox="1">
            <a:spLocks noChangeArrowheads="1"/>
          </p:cNvSpPr>
          <p:nvPr/>
        </p:nvSpPr>
        <p:spPr bwMode="auto">
          <a:xfrm>
            <a:off x="381000" y="2292014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Hydrogen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(820 kg/h)</a:t>
            </a:r>
          </a:p>
        </p:txBody>
      </p:sp>
      <p:sp>
        <p:nvSpPr>
          <p:cNvPr id="38937" name="Text Box 4121"/>
          <p:cNvSpPr txBox="1">
            <a:spLocks noChangeArrowheads="1"/>
          </p:cNvSpPr>
          <p:nvPr/>
        </p:nvSpPr>
        <p:spPr bwMode="auto">
          <a:xfrm>
            <a:off x="2286000" y="2673014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Conversion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75% Toluene</a:t>
            </a:r>
          </a:p>
        </p:txBody>
      </p:sp>
      <p:sp>
        <p:nvSpPr>
          <p:cNvPr id="38938" name="Text Box 4122"/>
          <p:cNvSpPr txBox="1">
            <a:spLocks noChangeArrowheads="1"/>
          </p:cNvSpPr>
          <p:nvPr/>
        </p:nvSpPr>
        <p:spPr bwMode="auto">
          <a:xfrm>
            <a:off x="3657599" y="4022609"/>
            <a:ext cx="236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/>
              <a:t>Toluene + Diphenyl</a:t>
            </a:r>
            <a:endParaRPr lang="en-US" altLang="zh-TW" sz="2000" dirty="0"/>
          </a:p>
        </p:txBody>
      </p:sp>
      <p:sp>
        <p:nvSpPr>
          <p:cNvPr id="38940" name="Text Box 4124"/>
          <p:cNvSpPr txBox="1">
            <a:spLocks noChangeArrowheads="1"/>
          </p:cNvSpPr>
          <p:nvPr/>
        </p:nvSpPr>
        <p:spPr bwMode="auto">
          <a:xfrm>
            <a:off x="800100" y="5141893"/>
            <a:ext cx="7620000" cy="9541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Hình</a:t>
            </a:r>
            <a:r>
              <a:rPr lang="en-US" altLang="zh-TW" sz="2800" b="1" dirty="0" smtClean="0"/>
              <a:t> 1. </a:t>
            </a:r>
            <a:r>
              <a:rPr lang="en-US" altLang="zh-TW" sz="2800" dirty="0" smtClean="0"/>
              <a:t>Block </a:t>
            </a:r>
            <a:r>
              <a:rPr lang="en-US" altLang="zh-TW" sz="2800" dirty="0"/>
              <a:t>F</a:t>
            </a:r>
            <a:r>
              <a:rPr lang="en-US" altLang="zh-TW" sz="2800" dirty="0" smtClean="0"/>
              <a:t>low Diagram – </a:t>
            </a:r>
            <a:r>
              <a:rPr lang="en-US" altLang="zh-TW" sz="2800" dirty="0" err="1"/>
              <a:t>Q</a:t>
            </a:r>
            <a:r>
              <a:rPr lang="en-US" altLang="zh-TW" sz="2800" dirty="0" err="1" smtClean="0"/>
              <a:t>uy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trình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hydrodealkyl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hóa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để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sản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xuất</a:t>
            </a:r>
            <a:r>
              <a:rPr lang="en-US" altLang="zh-TW" sz="2800" dirty="0" smtClean="0"/>
              <a:t> benzene </a:t>
            </a:r>
            <a:r>
              <a:rPr lang="en-US" altLang="zh-TW" sz="2800" dirty="0" err="1" smtClean="0"/>
              <a:t>từ</a:t>
            </a:r>
            <a:r>
              <a:rPr lang="en-US" altLang="zh-TW" sz="2800" dirty="0" smtClean="0"/>
              <a:t> toluene</a:t>
            </a:r>
            <a:endParaRPr lang="en-US" altLang="zh-TW" sz="2800" b="1" dirty="0"/>
          </a:p>
        </p:txBody>
      </p:sp>
      <p:sp>
        <p:nvSpPr>
          <p:cNvPr id="30" name="Line 4103"/>
          <p:cNvSpPr>
            <a:spLocks noChangeShapeType="1"/>
          </p:cNvSpPr>
          <p:nvPr/>
        </p:nvSpPr>
        <p:spPr bwMode="auto">
          <a:xfrm flipH="1">
            <a:off x="2682240" y="996614"/>
            <a:ext cx="1737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056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4397376"/>
          </a:xfrm>
          <a:prstGeom prst="rect">
            <a:avLst/>
          </a:prstGeom>
        </p:spPr>
      </p:pic>
      <p:sp>
        <p:nvSpPr>
          <p:cNvPr id="4" name="Text Box 4124"/>
          <p:cNvSpPr txBox="1">
            <a:spLocks noChangeArrowheads="1"/>
          </p:cNvSpPr>
          <p:nvPr/>
        </p:nvSpPr>
        <p:spPr bwMode="auto">
          <a:xfrm>
            <a:off x="762000" y="5141893"/>
            <a:ext cx="7620000" cy="9541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Hình</a:t>
            </a:r>
            <a:r>
              <a:rPr lang="en-US" altLang="zh-TW" sz="2800" b="1" dirty="0" smtClean="0"/>
              <a:t> 2. </a:t>
            </a:r>
            <a:r>
              <a:rPr lang="en-US" altLang="zh-TW" sz="2800" dirty="0" smtClean="0"/>
              <a:t>Process </a:t>
            </a:r>
            <a:r>
              <a:rPr lang="en-US" altLang="zh-TW" sz="2800" dirty="0"/>
              <a:t>F</a:t>
            </a:r>
            <a:r>
              <a:rPr lang="en-US" altLang="zh-TW" sz="2800" dirty="0" smtClean="0"/>
              <a:t>low Diagram – </a:t>
            </a:r>
            <a:r>
              <a:rPr lang="en-US" altLang="zh-TW" sz="2800" dirty="0" err="1"/>
              <a:t>Q</a:t>
            </a:r>
            <a:r>
              <a:rPr lang="en-US" altLang="zh-TW" sz="2800" dirty="0" err="1" smtClean="0"/>
              <a:t>uy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trình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hydrodealkyl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hóa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để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sản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xuất</a:t>
            </a:r>
            <a:r>
              <a:rPr lang="en-US" altLang="zh-TW" sz="2800" dirty="0" smtClean="0"/>
              <a:t> benzene </a:t>
            </a:r>
            <a:r>
              <a:rPr lang="en-US" altLang="zh-TW" sz="2800" dirty="0" err="1" smtClean="0"/>
              <a:t>từ</a:t>
            </a:r>
            <a:r>
              <a:rPr lang="en-US" altLang="zh-TW" sz="2800" dirty="0" smtClean="0"/>
              <a:t> toluene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121327739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44000" cy="584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124"/>
          <p:cNvSpPr txBox="1">
            <a:spLocks noChangeArrowheads="1"/>
          </p:cNvSpPr>
          <p:nvPr/>
        </p:nvSpPr>
        <p:spPr bwMode="auto">
          <a:xfrm>
            <a:off x="685800" y="5943600"/>
            <a:ext cx="77724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 err="1" smtClean="0"/>
              <a:t>Hình</a:t>
            </a:r>
            <a:r>
              <a:rPr lang="en-US" altLang="zh-TW" sz="2800" b="1" dirty="0" smtClean="0"/>
              <a:t> 3. </a:t>
            </a:r>
            <a:r>
              <a:rPr lang="en-US" altLang="zh-TW" sz="2800" dirty="0" smtClean="0"/>
              <a:t>Piping &amp; Instrumentation Diagram (P &amp; ID)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189761248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TW" altLang="en-US" sz="2400" dirty="0">
                <a:solidFill>
                  <a:schemeClr val="accent2"/>
                </a:solidFill>
              </a:rPr>
              <a:t>(1</a:t>
            </a:r>
            <a:r>
              <a:rPr lang="zh-TW" altLang="en-US" sz="2400" dirty="0" smtClean="0">
                <a:solidFill>
                  <a:schemeClr val="accent2"/>
                </a:solidFill>
              </a:rPr>
              <a:t>)</a:t>
            </a:r>
            <a:r>
              <a:rPr lang="en-US" altLang="zh-TW" sz="2400" dirty="0">
                <a:solidFill>
                  <a:schemeClr val="accent2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Tổng</a:t>
            </a:r>
            <a:r>
              <a:rPr lang="en-US" altLang="zh-TW" sz="2400" dirty="0" smtClean="0">
                <a:solidFill>
                  <a:schemeClr val="accent2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hợp</a:t>
            </a:r>
            <a:r>
              <a:rPr lang="en-US" altLang="zh-TW" sz="2400" dirty="0" smtClean="0">
                <a:solidFill>
                  <a:schemeClr val="accent2"/>
                </a:solidFill>
              </a:rPr>
              <a:t> /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tạo</a:t>
            </a:r>
            <a:r>
              <a:rPr lang="en-US" altLang="zh-TW" sz="2400" dirty="0" smtClean="0">
                <a:solidFill>
                  <a:schemeClr val="accent2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ra</a:t>
            </a:r>
            <a:r>
              <a:rPr lang="en-US" altLang="zh-TW" sz="2400" dirty="0" smtClean="0">
                <a:solidFill>
                  <a:schemeClr val="accent2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quy</a:t>
            </a:r>
            <a:r>
              <a:rPr lang="en-US" altLang="zh-TW" sz="2400" dirty="0" smtClean="0">
                <a:solidFill>
                  <a:schemeClr val="accent2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trình</a:t>
            </a:r>
            <a:endParaRPr lang="en-US" altLang="zh-TW" sz="2400" dirty="0"/>
          </a:p>
          <a:p>
            <a:pPr algn="just">
              <a:buFontTx/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 smtClean="0"/>
              <a:t>Kỹ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sư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thiết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kế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sẽ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thiết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kế</a:t>
            </a:r>
            <a:r>
              <a:rPr lang="en-US" altLang="zh-TW" sz="2400" dirty="0" smtClean="0"/>
              <a:t> / </a:t>
            </a:r>
            <a:r>
              <a:rPr lang="en-US" altLang="zh-TW" sz="2400" dirty="0" err="1" smtClean="0"/>
              <a:t>chọn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lựa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các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thiết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bị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cơ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sở</a:t>
            </a:r>
            <a:r>
              <a:rPr lang="en-US" altLang="zh-TW" sz="2400" dirty="0" smtClean="0"/>
              <a:t> (</a:t>
            </a:r>
            <a:r>
              <a:rPr lang="en-US" altLang="zh-TW" sz="2400" dirty="0" err="1" smtClean="0"/>
              <a:t>ví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dụ</a:t>
            </a:r>
            <a:r>
              <a:rPr lang="en-US" altLang="zh-TW" sz="2400" dirty="0" smtClean="0"/>
              <a:t>: </a:t>
            </a:r>
            <a:r>
              <a:rPr lang="en-US" altLang="zh-TW" sz="2400" dirty="0" err="1" smtClean="0"/>
              <a:t>thiết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bị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phản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ứng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cột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chưng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cất</a:t>
            </a:r>
            <a:r>
              <a:rPr lang="en-US" altLang="zh-TW" sz="2400" dirty="0" smtClean="0"/>
              <a:t>…) </a:t>
            </a:r>
            <a:r>
              <a:rPr lang="en-US" altLang="zh-TW" sz="2400" dirty="0" err="1" smtClean="0"/>
              <a:t>và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các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kết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nối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giữa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các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thiết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bị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cơ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sở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này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để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đạt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được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sự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chuyển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hóa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cần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thiết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từ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nguyên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liệu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sản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phẩm</a:t>
            </a:r>
            <a:endParaRPr lang="en-US" altLang="zh-TW" sz="2400" dirty="0"/>
          </a:p>
          <a:p>
            <a:pPr algn="just"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(</a:t>
            </a:r>
            <a:r>
              <a:rPr lang="en-US" altLang="zh-TW" sz="2400" dirty="0" smtClean="0">
                <a:solidFill>
                  <a:schemeClr val="accent2"/>
                </a:solidFill>
              </a:rPr>
              <a:t>2)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Phân</a:t>
            </a:r>
            <a:r>
              <a:rPr lang="en-US" altLang="zh-TW" sz="2400" dirty="0" smtClean="0">
                <a:solidFill>
                  <a:schemeClr val="accent2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tích</a:t>
            </a:r>
            <a:r>
              <a:rPr lang="en-US" altLang="zh-TW" sz="2400" dirty="0" smtClean="0">
                <a:solidFill>
                  <a:schemeClr val="accent2"/>
                </a:solidFill>
              </a:rPr>
              <a:t> (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mô</a:t>
            </a:r>
            <a:r>
              <a:rPr lang="en-US" altLang="zh-TW" sz="2400" dirty="0" smtClean="0">
                <a:solidFill>
                  <a:schemeClr val="accent2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phỏng</a:t>
            </a:r>
            <a:r>
              <a:rPr lang="en-US" altLang="zh-TW" sz="2400" dirty="0" smtClean="0">
                <a:solidFill>
                  <a:schemeClr val="accent2"/>
                </a:solidFill>
              </a:rPr>
              <a:t>)</a:t>
            </a:r>
            <a:endParaRPr lang="en-US" altLang="zh-TW" sz="2400" dirty="0"/>
          </a:p>
          <a:p>
            <a:pPr algn="just">
              <a:buFontTx/>
              <a:buNone/>
            </a:pPr>
            <a:r>
              <a:rPr lang="en-US" altLang="zh-TW" sz="2400" dirty="0" smtClean="0"/>
              <a:t>     </a:t>
            </a:r>
            <a:r>
              <a:rPr lang="en-US" altLang="zh-TW" sz="2400" dirty="0" err="1" smtClean="0"/>
              <a:t>Phân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tích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đánh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giá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xem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quy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trình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có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đạt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được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yêu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cầu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về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sản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lượng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chất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lượng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của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sản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phẩm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đầu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ra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sử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dụng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công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cụ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phần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mềm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mô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phỏng</a:t>
            </a:r>
            <a:r>
              <a:rPr lang="en-US" altLang="zh-TW" sz="2400" dirty="0" smtClean="0"/>
              <a:t> </a:t>
            </a:r>
            <a:endParaRPr lang="en-US" altLang="zh-TW" sz="2400" dirty="0"/>
          </a:p>
          <a:p>
            <a:pPr algn="just"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(3</a:t>
            </a:r>
            <a:r>
              <a:rPr lang="en-US" altLang="zh-TW" sz="2400" dirty="0" smtClean="0">
                <a:solidFill>
                  <a:schemeClr val="accent2"/>
                </a:solidFill>
              </a:rPr>
              <a:t>)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Đánh</a:t>
            </a:r>
            <a:r>
              <a:rPr lang="en-US" altLang="zh-TW" sz="2400" dirty="0" smtClean="0">
                <a:solidFill>
                  <a:schemeClr val="accent2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giá</a:t>
            </a:r>
            <a:endParaRPr lang="en-US" altLang="zh-TW" sz="2400" dirty="0"/>
          </a:p>
          <a:p>
            <a:pPr algn="just">
              <a:buFontTx/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 smtClean="0"/>
              <a:t>Đánh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giá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mức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độ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tiêu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thụ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năng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lượng</a:t>
            </a:r>
            <a:r>
              <a:rPr lang="en-US" altLang="zh-TW" sz="2400" dirty="0" smtClean="0"/>
              <a:t>, chi </a:t>
            </a:r>
            <a:r>
              <a:rPr lang="en-US" altLang="zh-TW" sz="2400" dirty="0" err="1" smtClean="0"/>
              <a:t>phí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đầu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tư</a:t>
            </a:r>
            <a:r>
              <a:rPr lang="en-US" altLang="zh-TW" sz="2400" dirty="0" smtClean="0"/>
              <a:t>, chi </a:t>
            </a:r>
            <a:r>
              <a:rPr lang="en-US" altLang="zh-TW" sz="2400" dirty="0" err="1" smtClean="0"/>
              <a:t>phí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vận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hành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của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quy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trình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dựa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trên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kết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quả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mô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phỏng</a:t>
            </a:r>
            <a:endParaRPr lang="en-US" altLang="zh-TW" sz="2400" dirty="0"/>
          </a:p>
          <a:p>
            <a:pPr algn="just"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(4)Optimization</a:t>
            </a:r>
            <a:endParaRPr lang="en-US" altLang="zh-TW" sz="2400" dirty="0"/>
          </a:p>
          <a:p>
            <a:pPr algn="just">
              <a:buFontTx/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 smtClean="0"/>
              <a:t>Tối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ưu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hóa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các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thông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số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vận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hành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để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cải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thiện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chi </a:t>
            </a:r>
            <a:r>
              <a:rPr lang="en-US" altLang="zh-TW" sz="2400" dirty="0" err="1"/>
              <a:t>phí</a:t>
            </a:r>
            <a:r>
              <a:rPr lang="en-US" altLang="zh-TW" sz="2400" dirty="0"/>
              <a:t> </a:t>
            </a:r>
            <a:r>
              <a:rPr lang="en-US" altLang="zh-TW" sz="2400" dirty="0" err="1"/>
              <a:t>đầu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tư</a:t>
            </a:r>
            <a:r>
              <a:rPr lang="en-US" altLang="zh-TW" sz="2400" dirty="0"/>
              <a:t>, chi </a:t>
            </a:r>
            <a:r>
              <a:rPr lang="en-US" altLang="zh-TW" sz="2400" dirty="0" err="1"/>
              <a:t>phí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vận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hành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hết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mức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có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thể</a:t>
            </a:r>
            <a:endParaRPr lang="en-US" altLang="zh-TW" sz="2400" dirty="0"/>
          </a:p>
        </p:txBody>
      </p:sp>
      <p:sp>
        <p:nvSpPr>
          <p:cNvPr id="4" name="Rectangle 3"/>
          <p:cNvSpPr/>
          <p:nvPr/>
        </p:nvSpPr>
        <p:spPr>
          <a:xfrm>
            <a:off x="1257300" y="7620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b="1" dirty="0" err="1">
                <a:solidFill>
                  <a:srgbClr val="0070C0"/>
                </a:solidFill>
              </a:rPr>
              <a:t>Các</a:t>
            </a:r>
            <a:r>
              <a:rPr lang="en-US" altLang="zh-TW" sz="2800" b="1" dirty="0">
                <a:solidFill>
                  <a:srgbClr val="0070C0"/>
                </a:solidFill>
              </a:rPr>
              <a:t> </a:t>
            </a:r>
            <a:r>
              <a:rPr lang="en-US" altLang="zh-TW" sz="2800" b="1" dirty="0" err="1">
                <a:solidFill>
                  <a:srgbClr val="0070C0"/>
                </a:solidFill>
              </a:rPr>
              <a:t>bước</a:t>
            </a:r>
            <a:r>
              <a:rPr lang="en-US" altLang="zh-TW" sz="2800" b="1" dirty="0">
                <a:solidFill>
                  <a:srgbClr val="0070C0"/>
                </a:solidFill>
              </a:rPr>
              <a:t> </a:t>
            </a:r>
            <a:r>
              <a:rPr lang="en-US" altLang="zh-TW" sz="2800" b="1" dirty="0" err="1">
                <a:solidFill>
                  <a:srgbClr val="0070C0"/>
                </a:solidFill>
              </a:rPr>
              <a:t>trong</a:t>
            </a:r>
            <a:r>
              <a:rPr lang="en-US" altLang="zh-TW" sz="2800" b="1" dirty="0">
                <a:solidFill>
                  <a:srgbClr val="0070C0"/>
                </a:solidFill>
              </a:rPr>
              <a:t> </a:t>
            </a:r>
            <a:r>
              <a:rPr lang="en-US" altLang="zh-TW" sz="2800" b="1" dirty="0" err="1">
                <a:solidFill>
                  <a:srgbClr val="0070C0"/>
                </a:solidFill>
              </a:rPr>
              <a:t>công</a:t>
            </a:r>
            <a:r>
              <a:rPr lang="en-US" altLang="zh-TW" sz="2800" b="1" dirty="0">
                <a:solidFill>
                  <a:srgbClr val="0070C0"/>
                </a:solidFill>
              </a:rPr>
              <a:t> </a:t>
            </a:r>
            <a:r>
              <a:rPr lang="en-US" altLang="zh-TW" sz="2800" b="1" dirty="0" err="1">
                <a:solidFill>
                  <a:srgbClr val="0070C0"/>
                </a:solidFill>
              </a:rPr>
              <a:t>tác</a:t>
            </a:r>
            <a:r>
              <a:rPr lang="en-US" altLang="zh-TW" sz="2800" b="1" dirty="0">
                <a:solidFill>
                  <a:srgbClr val="0070C0"/>
                </a:solidFill>
              </a:rPr>
              <a:t> </a:t>
            </a:r>
            <a:r>
              <a:rPr lang="en-US" altLang="zh-TW" sz="2800" b="1" dirty="0" err="1">
                <a:solidFill>
                  <a:srgbClr val="0070C0"/>
                </a:solidFill>
              </a:rPr>
              <a:t>thiết</a:t>
            </a:r>
            <a:r>
              <a:rPr lang="en-US" altLang="zh-TW" sz="2800" b="1" dirty="0">
                <a:solidFill>
                  <a:srgbClr val="0070C0"/>
                </a:solidFill>
              </a:rPr>
              <a:t> </a:t>
            </a:r>
            <a:r>
              <a:rPr lang="en-US" altLang="zh-TW" sz="2800" b="1" dirty="0" err="1">
                <a:solidFill>
                  <a:srgbClr val="0070C0"/>
                </a:solidFill>
              </a:rPr>
              <a:t>kế</a:t>
            </a:r>
            <a:endParaRPr lang="en-US" sz="2800" b="1" u="sng" dirty="0">
              <a:solidFill>
                <a:srgbClr val="0070C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12818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7300" y="7620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b="1" dirty="0" smtClean="0">
                <a:solidFill>
                  <a:srgbClr val="0070C0"/>
                </a:solidFill>
              </a:rPr>
              <a:t>Process design vs. Process simulation</a:t>
            </a:r>
            <a:endParaRPr lang="en-US" sz="2800" b="1" u="sng" dirty="0">
              <a:solidFill>
                <a:srgbClr val="0070C0"/>
              </a:solidFill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3" y="685800"/>
            <a:ext cx="8639175" cy="234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" y="2895600"/>
            <a:ext cx="815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Process design</a:t>
            </a:r>
            <a:r>
              <a:rPr lang="en-US" dirty="0" smtClean="0"/>
              <a:t>: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3" y="3839635"/>
            <a:ext cx="8495348" cy="2034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8627" y="5874603"/>
            <a:ext cx="815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Process simulation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,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8415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7391400" cy="659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Hình</a:t>
            </a:r>
            <a:r>
              <a:rPr lang="en-US" u="sng" dirty="0" smtClean="0"/>
              <a:t> 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44906"/>
      </p:ext>
    </p:extLst>
  </p:cSld>
  <p:clrMapOvr>
    <a:masterClrMapping/>
  </p:clrMapOvr>
  <p:transition>
    <p:cover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3352800" y="1371600"/>
            <a:ext cx="1752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733800" y="1828800"/>
            <a:ext cx="1036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/>
              <a:t>Reactor 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895600" y="1066800"/>
            <a:ext cx="25908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352800" y="2667000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/>
              <a:t>Separation and</a:t>
            </a:r>
          </a:p>
          <a:p>
            <a:r>
              <a:rPr lang="en-US" altLang="zh-TW" sz="1800"/>
              <a:t> Recycle System</a:t>
            </a:r>
            <a:endParaRPr lang="en-US" altLang="zh-TW" sz="1600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2438400" y="838200"/>
            <a:ext cx="34290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429000" y="3352800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800"/>
              <a:t>Heat Exchanger </a:t>
            </a:r>
          </a:p>
          <a:p>
            <a:pPr algn="ctr"/>
            <a:r>
              <a:rPr lang="en-US" altLang="zh-TW" sz="1800"/>
              <a:t>Network</a:t>
            </a:r>
            <a:endParaRPr lang="en-US" altLang="zh-TW" sz="1600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133600" y="533400"/>
            <a:ext cx="41148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657600" y="4038600"/>
            <a:ext cx="1062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/>
              <a:t>Utilities 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46186" y="4971475"/>
            <a:ext cx="79469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u="sng" dirty="0" err="1" smtClean="0"/>
              <a:t>Hình</a:t>
            </a:r>
            <a:r>
              <a:rPr lang="en-US" altLang="zh-TW" sz="3200" u="sng" dirty="0" smtClean="0"/>
              <a:t> 5</a:t>
            </a:r>
            <a:r>
              <a:rPr lang="en-US" altLang="zh-TW" sz="3200" dirty="0" smtClean="0"/>
              <a:t>. </a:t>
            </a:r>
            <a:r>
              <a:rPr lang="en-US" altLang="zh-TW" sz="3200" dirty="0" err="1" smtClean="0"/>
              <a:t>Mô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hình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“onion model” </a:t>
            </a:r>
            <a:r>
              <a:rPr lang="en-US" altLang="zh-TW" sz="3200" dirty="0" err="1" smtClean="0"/>
              <a:t>của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thiết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kế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quy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trình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công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nghệ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hóa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học</a:t>
            </a:r>
            <a:endParaRPr lang="en-US" altLang="zh-TW" sz="3200" i="1" dirty="0"/>
          </a:p>
        </p:txBody>
      </p:sp>
    </p:spTree>
    <p:extLst>
      <p:ext uri="{BB962C8B-B14F-4D97-AF65-F5344CB8AC3E}">
        <p14:creationId xmlns:p14="http://schemas.microsoft.com/office/powerpoint/2010/main" val="349528626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"/>
            <a:ext cx="6648450" cy="2066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819400"/>
            <a:ext cx="72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39909"/>
      </p:ext>
    </p:extLst>
  </p:cSld>
  <p:clrMapOvr>
    <a:masterClrMapping/>
  </p:clrMapOvr>
  <p:transition>
    <p:cover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181600"/>
            <a:ext cx="830580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305800" cy="48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84360"/>
      </p:ext>
    </p:extLst>
  </p:cSld>
  <p:clrMapOvr>
    <a:masterClrMapping/>
  </p:clrMapOvr>
  <p:transition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5453063" cy="6745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3048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2048"/>
      </p:ext>
    </p:extLst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524000" y="228600"/>
            <a:ext cx="62484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 err="1" smtClean="0">
                <a:latin typeface="+mn-lt"/>
              </a:rPr>
              <a:t>Tài</a:t>
            </a:r>
            <a:r>
              <a:rPr lang="en-US" altLang="zh-TW" sz="2800" b="1" dirty="0" smtClean="0">
                <a:latin typeface="+mn-lt"/>
              </a:rPr>
              <a:t> </a:t>
            </a:r>
            <a:r>
              <a:rPr lang="en-US" altLang="zh-TW" sz="2800" b="1" dirty="0" err="1" smtClean="0">
                <a:latin typeface="+mn-lt"/>
              </a:rPr>
              <a:t>liệu</a:t>
            </a:r>
            <a:r>
              <a:rPr lang="en-US" altLang="zh-TW" sz="2800" b="1" dirty="0" smtClean="0">
                <a:latin typeface="+mn-lt"/>
              </a:rPr>
              <a:t> </a:t>
            </a:r>
            <a:r>
              <a:rPr lang="en-US" altLang="zh-TW" sz="2800" b="1" dirty="0" err="1" smtClean="0">
                <a:latin typeface="+mn-lt"/>
              </a:rPr>
              <a:t>tham</a:t>
            </a:r>
            <a:r>
              <a:rPr lang="en-US" altLang="zh-TW" sz="2800" b="1" dirty="0" smtClean="0">
                <a:latin typeface="+mn-lt"/>
              </a:rPr>
              <a:t> </a:t>
            </a:r>
            <a:r>
              <a:rPr lang="en-US" altLang="zh-TW" sz="2800" b="1" dirty="0" err="1" smtClean="0">
                <a:latin typeface="+mn-lt"/>
              </a:rPr>
              <a:t>khảo</a:t>
            </a:r>
            <a:endParaRPr lang="en-US" altLang="zh-TW" sz="2800" b="1" dirty="0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066800"/>
            <a:ext cx="8763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lvl="1" indent="-6096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 err="1" smtClean="0"/>
              <a:t>Turton</a:t>
            </a:r>
            <a:r>
              <a:rPr lang="en-US" sz="2200" dirty="0" smtClean="0"/>
              <a:t>,  </a:t>
            </a:r>
            <a:r>
              <a:rPr lang="en-US" sz="2200" dirty="0" err="1" smtClean="0"/>
              <a:t>Bailie</a:t>
            </a:r>
            <a:r>
              <a:rPr lang="en-US" sz="2200" dirty="0" smtClean="0"/>
              <a:t>,  Whiting,  and  </a:t>
            </a:r>
            <a:r>
              <a:rPr lang="en-US" sz="2200" dirty="0" err="1" smtClean="0"/>
              <a:t>Shaeiwitz</a:t>
            </a:r>
            <a:r>
              <a:rPr lang="en-US" sz="2200" dirty="0" smtClean="0"/>
              <a:t>. </a:t>
            </a:r>
            <a:r>
              <a:rPr lang="en-US" sz="2200" dirty="0"/>
              <a:t>(</a:t>
            </a:r>
            <a:r>
              <a:rPr lang="en-US" sz="2200" dirty="0" smtClean="0"/>
              <a:t>2012). </a:t>
            </a:r>
            <a:r>
              <a:rPr lang="en-US" sz="2200" i="1" dirty="0"/>
              <a:t>Analysis, Synthesis and Design of Chemical Processes, </a:t>
            </a:r>
            <a:r>
              <a:rPr lang="en-US" sz="2200" i="1" dirty="0" smtClean="0"/>
              <a:t>Fourth </a:t>
            </a:r>
            <a:r>
              <a:rPr lang="en-US" sz="2200" i="1" dirty="0"/>
              <a:t>Edition. </a:t>
            </a:r>
            <a:r>
              <a:rPr lang="en-US" sz="2200" dirty="0"/>
              <a:t>Prentice </a:t>
            </a:r>
            <a:r>
              <a:rPr lang="en-US" sz="2200" dirty="0" smtClean="0"/>
              <a:t>Hall.</a:t>
            </a:r>
          </a:p>
          <a:p>
            <a:pPr marL="609600" lvl="1" indent="-6096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 err="1" smtClean="0"/>
              <a:t>Seider</a:t>
            </a:r>
            <a:r>
              <a:rPr lang="en-US" sz="2200" dirty="0"/>
              <a:t>, W. D., </a:t>
            </a:r>
            <a:r>
              <a:rPr lang="en-US" sz="2200" dirty="0" err="1"/>
              <a:t>Seader</a:t>
            </a:r>
            <a:r>
              <a:rPr lang="en-US" sz="2200" dirty="0"/>
              <a:t>, J. D., Lewin, D. R., &amp; </a:t>
            </a:r>
            <a:r>
              <a:rPr lang="en-US" sz="2200" dirty="0" err="1"/>
              <a:t>Seider</a:t>
            </a:r>
            <a:r>
              <a:rPr lang="en-US" sz="2200" dirty="0"/>
              <a:t>, W. D. (</a:t>
            </a:r>
            <a:r>
              <a:rPr lang="en-US" sz="2200" dirty="0" smtClean="0"/>
              <a:t>2016). </a:t>
            </a:r>
            <a:r>
              <a:rPr lang="en-US" sz="2200" i="1" dirty="0" smtClean="0"/>
              <a:t>Product and Process Design Principles: Synthesis, Analysis, and Evaluation, Fourth Edition</a:t>
            </a:r>
            <a:r>
              <a:rPr lang="en-US" sz="2200" dirty="0" smtClean="0"/>
              <a:t>. </a:t>
            </a:r>
            <a:r>
              <a:rPr lang="en-US" sz="2200" dirty="0"/>
              <a:t>Wiley. </a:t>
            </a:r>
            <a:endParaRPr lang="en-US" sz="2200" dirty="0" smtClean="0"/>
          </a:p>
          <a:p>
            <a:pPr marL="609600" lvl="1" indent="-6096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/>
              <a:t>Gavin </a:t>
            </a:r>
            <a:r>
              <a:rPr lang="en-US" sz="2200" dirty="0" err="1"/>
              <a:t>Towler</a:t>
            </a:r>
            <a:r>
              <a:rPr lang="en-US" sz="2200" dirty="0"/>
              <a:t> </a:t>
            </a:r>
            <a:r>
              <a:rPr lang="en-US" sz="2200" dirty="0" smtClean="0"/>
              <a:t>and R </a:t>
            </a:r>
            <a:r>
              <a:rPr lang="en-US" sz="2200" dirty="0"/>
              <a:t>K </a:t>
            </a:r>
            <a:r>
              <a:rPr lang="en-US" sz="2200" dirty="0" err="1" smtClean="0"/>
              <a:t>Sinnott</a:t>
            </a:r>
            <a:r>
              <a:rPr lang="en-US" sz="2200" dirty="0" smtClean="0"/>
              <a:t>. </a:t>
            </a:r>
            <a:r>
              <a:rPr lang="en-US" sz="2200" dirty="0"/>
              <a:t>(</a:t>
            </a:r>
            <a:r>
              <a:rPr lang="en-US" sz="2200" dirty="0" smtClean="0"/>
              <a:t>2013). </a:t>
            </a:r>
            <a:r>
              <a:rPr lang="en-US" sz="2200" i="1" dirty="0"/>
              <a:t>Chemical Engineering Design: Principles, Practice and Economics of Plant and Process Design, Second </a:t>
            </a:r>
            <a:r>
              <a:rPr lang="en-US" sz="2200" i="1" dirty="0" smtClean="0"/>
              <a:t>Edition</a:t>
            </a:r>
            <a:r>
              <a:rPr lang="en-US" sz="2200" dirty="0" smtClean="0"/>
              <a:t>. Elsevier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</a:p>
          <a:p>
            <a:pPr marL="609600" lvl="1" indent="-6096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/>
              <a:t>Douglas</a:t>
            </a:r>
            <a:r>
              <a:rPr lang="en-US" sz="2200" dirty="0"/>
              <a:t>, J. M. (1988). </a:t>
            </a:r>
            <a:r>
              <a:rPr lang="en-US" sz="2200" i="1" dirty="0" smtClean="0"/>
              <a:t>Conceptual Design of Chemical Processes</a:t>
            </a:r>
            <a:r>
              <a:rPr lang="en-US" sz="2200" dirty="0" smtClean="0"/>
              <a:t>. </a:t>
            </a:r>
            <a:r>
              <a:rPr lang="en-US" sz="2200" dirty="0"/>
              <a:t>McGraw-Hill.</a:t>
            </a:r>
          </a:p>
          <a:p>
            <a:pPr marL="609600" indent="-609600" algn="just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067800" cy="5041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5334000"/>
            <a:ext cx="792480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3587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9800" y="609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(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5673556" cy="68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0180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8441" y="36493"/>
            <a:ext cx="6629400" cy="954107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phổ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CNHH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143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</a:t>
            </a:r>
            <a:r>
              <a:rPr lang="en-US" dirty="0" err="1" smtClean="0"/>
              <a:t>hình</a:t>
            </a:r>
            <a:r>
              <a:rPr lang="en-US" dirty="0" smtClean="0"/>
              <a:t> 4, </a:t>
            </a:r>
            <a:r>
              <a:rPr lang="en-US" dirty="0" err="1" smtClean="0"/>
              <a:t>hình</a:t>
            </a:r>
            <a:r>
              <a:rPr lang="en-US" dirty="0" smtClean="0"/>
              <a:t> 5,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)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2.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,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,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…)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“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”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2355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524000" y="228600"/>
            <a:ext cx="6248400" cy="584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200" b="1" dirty="0" err="1" smtClean="0">
                <a:latin typeface="+mn-lt"/>
              </a:rPr>
              <a:t>Điểm</a:t>
            </a:r>
            <a:r>
              <a:rPr lang="en-US" altLang="zh-TW" sz="3200" b="1" dirty="0" smtClean="0">
                <a:latin typeface="+mn-lt"/>
              </a:rPr>
              <a:t> </a:t>
            </a:r>
            <a:r>
              <a:rPr lang="en-US" altLang="zh-TW" sz="3200" b="1" dirty="0" err="1" smtClean="0">
                <a:latin typeface="+mn-lt"/>
              </a:rPr>
              <a:t>đánh</a:t>
            </a:r>
            <a:r>
              <a:rPr lang="en-US" altLang="zh-TW" sz="3200" b="1" dirty="0" smtClean="0">
                <a:latin typeface="+mn-lt"/>
              </a:rPr>
              <a:t> </a:t>
            </a:r>
            <a:r>
              <a:rPr lang="en-US" altLang="zh-TW" sz="3200" b="1" dirty="0" err="1" smtClean="0">
                <a:latin typeface="+mn-lt"/>
              </a:rPr>
              <a:t>giá</a:t>
            </a:r>
            <a:endParaRPr lang="en-US" altLang="zh-TW" sz="3200" b="1" dirty="0">
              <a:latin typeface="+mn-lt"/>
            </a:endParaRPr>
          </a:p>
        </p:txBody>
      </p:sp>
      <p:sp>
        <p:nvSpPr>
          <p:cNvPr id="136193" name="Rectangle 1"/>
          <p:cNvSpPr>
            <a:spLocks noChangeArrowheads="1"/>
          </p:cNvSpPr>
          <p:nvPr/>
        </p:nvSpPr>
        <p:spPr bwMode="auto">
          <a:xfrm>
            <a:off x="762000" y="1712415"/>
            <a:ext cx="6781800" cy="21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Đồ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án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: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40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%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Thi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: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60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%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571638"/>
            <a:ext cx="8610600" cy="621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/>
              <a:t>Chương</a:t>
            </a:r>
            <a:r>
              <a:rPr lang="en-US" sz="2200" dirty="0" smtClean="0"/>
              <a:t> 1. </a:t>
            </a:r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thiệu</a:t>
            </a:r>
            <a:endParaRPr lang="en-US" sz="2200" dirty="0"/>
          </a:p>
          <a:p>
            <a:pPr>
              <a:lnSpc>
                <a:spcPct val="130000"/>
              </a:lnSpc>
            </a:pPr>
            <a:r>
              <a:rPr lang="en-US" sz="2200" dirty="0" err="1" smtClean="0"/>
              <a:t>Chương</a:t>
            </a:r>
            <a:r>
              <a:rPr lang="en-US" sz="2200" dirty="0" smtClean="0"/>
              <a:t> 2.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– </a:t>
            </a:r>
            <a:r>
              <a:rPr lang="en-US" sz="2200" dirty="0" err="1" smtClean="0"/>
              <a:t>dòng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/>
              <a:t>, </a:t>
            </a: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dòng</a:t>
            </a:r>
            <a:r>
              <a:rPr lang="en-US" sz="2200" dirty="0"/>
              <a:t>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endParaRPr lang="en-US" sz="2200" dirty="0" smtClean="0"/>
          </a:p>
          <a:p>
            <a:pPr>
              <a:lnSpc>
                <a:spcPct val="130000"/>
              </a:lnSpc>
            </a:pPr>
            <a:r>
              <a:rPr lang="en-US" sz="2200" dirty="0" err="1" smtClean="0"/>
              <a:t>Chương</a:t>
            </a:r>
            <a:r>
              <a:rPr lang="en-US" sz="2200" dirty="0" smtClean="0"/>
              <a:t> 3. </a:t>
            </a:r>
            <a:r>
              <a:rPr lang="en-US" sz="2200" dirty="0" err="1" smtClean="0"/>
              <a:t>Lựa</a:t>
            </a:r>
            <a:r>
              <a:rPr lang="en-US" sz="2200" dirty="0" smtClean="0"/>
              <a:t> </a:t>
            </a:r>
            <a:r>
              <a:rPr lang="en-US" sz="2200" dirty="0" err="1" smtClean="0"/>
              <a:t>chọn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endParaRPr lang="en-US" sz="2200" dirty="0" smtClean="0"/>
          </a:p>
          <a:p>
            <a:pPr>
              <a:lnSpc>
                <a:spcPct val="130000"/>
              </a:lnSpc>
            </a:pPr>
            <a:r>
              <a:rPr lang="en-US" sz="2200" dirty="0" err="1" smtClean="0"/>
              <a:t>Chương</a:t>
            </a:r>
            <a:r>
              <a:rPr lang="en-US" sz="2200" dirty="0" smtClean="0"/>
              <a:t> 4.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tách</a:t>
            </a:r>
            <a:r>
              <a:rPr lang="en-US" sz="2200" dirty="0" smtClean="0"/>
              <a:t>.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tách</a:t>
            </a:r>
            <a:r>
              <a:rPr lang="en-US" sz="2200" dirty="0" smtClean="0"/>
              <a:t> </a:t>
            </a:r>
            <a:r>
              <a:rPr lang="en-US" sz="2200" dirty="0" err="1" smtClean="0"/>
              <a:t>khí</a:t>
            </a:r>
            <a:endParaRPr lang="en-US" sz="2200" dirty="0" smtClean="0"/>
          </a:p>
          <a:p>
            <a:pPr>
              <a:lnSpc>
                <a:spcPct val="130000"/>
              </a:lnSpc>
            </a:pPr>
            <a:r>
              <a:rPr lang="en-US" sz="2200" dirty="0" err="1" smtClean="0"/>
              <a:t>Chương</a:t>
            </a:r>
            <a:r>
              <a:rPr lang="en-US" sz="2200" dirty="0" smtClean="0"/>
              <a:t> 5</a:t>
            </a:r>
            <a:r>
              <a:rPr lang="en-US" sz="2200" dirty="0"/>
              <a:t>.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tách</a:t>
            </a:r>
            <a:r>
              <a:rPr lang="en-US" sz="2200" dirty="0"/>
              <a:t> </a:t>
            </a:r>
            <a:r>
              <a:rPr lang="en-US" sz="2200" dirty="0" err="1" smtClean="0"/>
              <a:t>lỏng</a:t>
            </a:r>
            <a:r>
              <a:rPr lang="en-US" sz="2200" dirty="0" smtClean="0"/>
              <a:t>.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chuỗi</a:t>
            </a:r>
            <a:r>
              <a:rPr lang="en-US" sz="2200" dirty="0" smtClean="0"/>
              <a:t> </a:t>
            </a:r>
            <a:r>
              <a:rPr lang="en-US" sz="2200" dirty="0" err="1" smtClean="0"/>
              <a:t>chưng</a:t>
            </a:r>
            <a:r>
              <a:rPr lang="en-US" sz="2200" dirty="0" smtClean="0"/>
              <a:t> </a:t>
            </a:r>
            <a:r>
              <a:rPr lang="en-US" sz="2200" dirty="0" err="1" smtClean="0"/>
              <a:t>cất</a:t>
            </a:r>
            <a:endParaRPr lang="en-US" sz="2200" dirty="0" smtClean="0"/>
          </a:p>
          <a:p>
            <a:pPr>
              <a:lnSpc>
                <a:spcPct val="130000"/>
              </a:lnSpc>
            </a:pPr>
            <a:r>
              <a:rPr lang="en-US" sz="2200" dirty="0" err="1" smtClean="0"/>
              <a:t>Chương</a:t>
            </a:r>
            <a:r>
              <a:rPr lang="en-US" sz="2200" dirty="0" smtClean="0"/>
              <a:t> 6.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mềm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phỏng</a:t>
            </a:r>
            <a:r>
              <a:rPr lang="en-US" sz="2200" dirty="0" smtClean="0"/>
              <a:t> Aspen </a:t>
            </a:r>
            <a:r>
              <a:rPr lang="en-US" sz="2200" dirty="0" err="1" smtClean="0"/>
              <a:t>Hysys</a:t>
            </a:r>
            <a:r>
              <a:rPr lang="en-US" sz="2200" dirty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phỏng</a:t>
            </a:r>
            <a:r>
              <a:rPr lang="en-US" sz="2200" dirty="0" smtClean="0"/>
              <a:t> </a:t>
            </a:r>
            <a:r>
              <a:rPr lang="en-US" sz="2200" dirty="0" err="1" smtClean="0"/>
              <a:t>quy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smtClean="0"/>
              <a:t>7.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kinh</a:t>
            </a:r>
            <a:r>
              <a:rPr lang="en-US" sz="2200" dirty="0"/>
              <a:t> </a:t>
            </a:r>
            <a:r>
              <a:rPr lang="en-US" sz="2200" dirty="0" err="1"/>
              <a:t>tế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 </a:t>
            </a:r>
            <a:r>
              <a:rPr lang="en-US" sz="2200" dirty="0" err="1" smtClean="0"/>
              <a:t>trình</a:t>
            </a:r>
            <a:endParaRPr lang="en-US" sz="2200" dirty="0" smtClean="0"/>
          </a:p>
          <a:p>
            <a:pPr>
              <a:lnSpc>
                <a:spcPct val="130000"/>
              </a:lnSpc>
            </a:pPr>
            <a:r>
              <a:rPr lang="en-US" sz="2200" dirty="0" err="1" smtClean="0"/>
              <a:t>Chương</a:t>
            </a:r>
            <a:r>
              <a:rPr lang="en-US" sz="2200" dirty="0" smtClean="0"/>
              <a:t> 8.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khiển</a:t>
            </a:r>
            <a:r>
              <a:rPr lang="en-US" sz="2200" dirty="0" smtClean="0"/>
              <a:t> </a:t>
            </a: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(Basic Process Control System - BPCS)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quy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endParaRPr lang="en-US" sz="2200" dirty="0" smtClean="0"/>
          </a:p>
          <a:p>
            <a:pPr>
              <a:lnSpc>
                <a:spcPct val="130000"/>
              </a:lnSpc>
            </a:pPr>
            <a:r>
              <a:rPr lang="en-US" sz="2200" dirty="0" err="1" smtClean="0"/>
              <a:t>Chương</a:t>
            </a:r>
            <a:r>
              <a:rPr lang="en-US" sz="2200" dirty="0" smtClean="0"/>
              <a:t> </a:t>
            </a:r>
            <a:r>
              <a:rPr lang="en-US" sz="2200" dirty="0" smtClean="0"/>
              <a:t>9. </a:t>
            </a: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pinch.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thụ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tối</a:t>
            </a:r>
            <a:r>
              <a:rPr lang="en-US" sz="2200" dirty="0" smtClean="0"/>
              <a:t> </a:t>
            </a:r>
            <a:r>
              <a:rPr lang="en-US" sz="2200" dirty="0" err="1" smtClean="0"/>
              <a:t>thiểu</a:t>
            </a:r>
            <a:r>
              <a:rPr lang="en-US" sz="22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smtClean="0"/>
              <a:t>10</a:t>
            </a:r>
            <a:r>
              <a:rPr lang="en-US" sz="2200" dirty="0" smtClean="0"/>
              <a:t>.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nhiệt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tắc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/>
              <a:t>pinch.</a:t>
            </a:r>
          </a:p>
        </p:txBody>
      </p:sp>
    </p:spTree>
    <p:extLst>
      <p:ext uri="{BB962C8B-B14F-4D97-AF65-F5344CB8AC3E}">
        <p14:creationId xmlns:p14="http://schemas.microsoft.com/office/powerpoint/2010/main" val="316170470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9050"/>
            <a:ext cx="62865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 bwMode="auto">
          <a:xfrm>
            <a:off x="1295400" y="1600200"/>
            <a:ext cx="27051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Left Brace 2"/>
          <p:cNvSpPr/>
          <p:nvPr/>
        </p:nvSpPr>
        <p:spPr bwMode="auto">
          <a:xfrm>
            <a:off x="609600" y="838200"/>
            <a:ext cx="1143000" cy="2667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25" y="304800"/>
            <a:ext cx="104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&amp; D work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 bwMode="auto">
          <a:xfrm>
            <a:off x="838200" y="1135797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26670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Chemical product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0"/>
            <a:ext cx="6076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02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838200" y="16002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Determine </a:t>
            </a:r>
          </a:p>
          <a:p>
            <a:pPr algn="ctr"/>
            <a:r>
              <a:rPr lang="en-US" sz="1600">
                <a:latin typeface="Times New Roman" pitchFamily="18" charset="0"/>
              </a:rPr>
              <a:t>Customer Needs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2895600" y="16002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Set Design</a:t>
            </a:r>
          </a:p>
          <a:p>
            <a:pPr algn="ctr"/>
            <a:r>
              <a:rPr lang="en-US" sz="1600">
                <a:latin typeface="Times New Roman" pitchFamily="18" charset="0"/>
              </a:rPr>
              <a:t>Specifications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7086600" y="26670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R&amp;D if Needed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2895600" y="37338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Evaluate Economics</a:t>
            </a:r>
          </a:p>
          <a:p>
            <a:pPr algn="ctr"/>
            <a:r>
              <a:rPr lang="en-US" sz="1600">
                <a:latin typeface="Times New Roman" pitchFamily="18" charset="0"/>
              </a:rPr>
              <a:t>&amp; Select Design 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5029200" y="30480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Predict Fitness</a:t>
            </a:r>
          </a:p>
          <a:p>
            <a:pPr algn="ctr"/>
            <a:r>
              <a:rPr lang="en-US" sz="1600">
                <a:latin typeface="Times New Roman" pitchFamily="18" charset="0"/>
              </a:rPr>
              <a:t>For Service</a:t>
            </a: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5029200" y="21336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Build Performance</a:t>
            </a:r>
          </a:p>
          <a:p>
            <a:pPr algn="ctr"/>
            <a:r>
              <a:rPr lang="en-US" sz="1600">
                <a:latin typeface="Times New Roman" pitchFamily="18" charset="0"/>
              </a:rPr>
              <a:t>Models</a:t>
            </a: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2895600" y="26670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Generate Design</a:t>
            </a:r>
          </a:p>
          <a:p>
            <a:pPr algn="ctr"/>
            <a:r>
              <a:rPr lang="en-US" sz="1600">
                <a:latin typeface="Times New Roman" pitchFamily="18" charset="0"/>
              </a:rPr>
              <a:t>Concepts</a:t>
            </a:r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5105400" y="48006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Procurement</a:t>
            </a:r>
          </a:p>
          <a:p>
            <a:pPr algn="ctr"/>
            <a:r>
              <a:rPr lang="en-US" sz="1600">
                <a:latin typeface="Times New Roman" pitchFamily="18" charset="0"/>
              </a:rPr>
              <a:t>&amp; Construction</a:t>
            </a:r>
          </a:p>
        </p:txBody>
      </p:sp>
      <p:sp>
        <p:nvSpPr>
          <p:cNvPr id="3083" name="Rectangle 12"/>
          <p:cNvSpPr>
            <a:spLocks noChangeArrowheads="1"/>
          </p:cNvSpPr>
          <p:nvPr/>
        </p:nvSpPr>
        <p:spPr bwMode="auto">
          <a:xfrm>
            <a:off x="7086600" y="48006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Begin Operation</a:t>
            </a:r>
          </a:p>
        </p:txBody>
      </p:sp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838200" y="41910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Customer</a:t>
            </a:r>
          </a:p>
          <a:p>
            <a:pPr algn="ctr"/>
            <a:r>
              <a:rPr lang="en-US" sz="1600">
                <a:latin typeface="Times New Roman" pitchFamily="18" charset="0"/>
              </a:rPr>
              <a:t>Approval</a:t>
            </a:r>
          </a:p>
        </p:txBody>
      </p:sp>
      <p:sp>
        <p:nvSpPr>
          <p:cNvPr id="3085" name="Rectangle 14"/>
          <p:cNvSpPr>
            <a:spLocks noChangeArrowheads="1"/>
          </p:cNvSpPr>
          <p:nvPr/>
        </p:nvSpPr>
        <p:spPr bwMode="auto">
          <a:xfrm>
            <a:off x="2895600" y="48006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Detailed Design &amp;</a:t>
            </a:r>
          </a:p>
          <a:p>
            <a:pPr algn="ctr"/>
            <a:r>
              <a:rPr lang="en-US" sz="1600">
                <a:latin typeface="Times New Roman" pitchFamily="18" charset="0"/>
              </a:rPr>
              <a:t>Equipment Selection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2590800" y="19050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3733800" y="2286000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3733800" y="3352800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3733800" y="4419600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648200" y="51054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6858000" y="51054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7" name="Freeform 21"/>
          <p:cNvSpPr>
            <a:spLocks/>
          </p:cNvSpPr>
          <p:nvPr/>
        </p:nvSpPr>
        <p:spPr bwMode="auto">
          <a:xfrm>
            <a:off x="2590800" y="4038600"/>
            <a:ext cx="3048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96" y="0"/>
              </a:cxn>
              <a:cxn ang="0">
                <a:pos x="192" y="0"/>
              </a:cxn>
            </a:cxnLst>
            <a:rect l="0" t="0" r="r" b="b"/>
            <a:pathLst>
              <a:path w="19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4648200" y="2438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5867400" y="28194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 flipV="1">
            <a:off x="4648200" y="3124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6781800" y="2438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67818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2743200" y="4495800"/>
            <a:ext cx="152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96" y="384"/>
              </a:cxn>
            </a:cxnLst>
            <a:rect l="0" t="0" r="r" b="b"/>
            <a:pathLst>
              <a:path w="96" h="384">
                <a:moveTo>
                  <a:pt x="0" y="0"/>
                </a:moveTo>
                <a:lnTo>
                  <a:pt x="0" y="384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–"/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99" name="Text Box 28"/>
          <p:cNvSpPr txBox="1">
            <a:spLocks noChangeArrowheads="1"/>
          </p:cNvSpPr>
          <p:nvPr/>
        </p:nvSpPr>
        <p:spPr bwMode="auto">
          <a:xfrm>
            <a:off x="1524000" y="6019800"/>
            <a:ext cx="64071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Common to all design problems in all industries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19200" y="347990"/>
            <a:ext cx="6629400" cy="523220"/>
          </a:xfrm>
          <a:prstGeom prst="rect">
            <a:avLst/>
          </a:prstGeom>
          <a:solidFill>
            <a:srgbClr val="FFFFCC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37147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Giới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thiệu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về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quy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trình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thiết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kế</a:t>
            </a:r>
            <a:endParaRPr lang="en-US" sz="28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7287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1632</Words>
  <Application>Microsoft Office PowerPoint</Application>
  <PresentationFormat>On-screen Show (4:3)</PresentationFormat>
  <Paragraphs>252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MS Mincho</vt:lpstr>
      <vt:lpstr>新細明體</vt:lpstr>
      <vt:lpstr>Symbol</vt:lpstr>
      <vt:lpstr>Tahoma</vt:lpstr>
      <vt:lpstr>Times New Roman</vt:lpstr>
      <vt:lpstr>Wingdings</vt:lpstr>
      <vt:lpstr>預設簡報設計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Chemical product tree</vt:lpstr>
      <vt:lpstr>PowerPoint Presentation</vt:lpstr>
      <vt:lpstr>PowerPoint Presentation</vt:lpstr>
      <vt:lpstr>PowerPoint Presentation</vt:lpstr>
      <vt:lpstr>PowerPoint Presentation</vt:lpstr>
      <vt:lpstr>Long ago (&lt;1980s) most projects were done “in house”</vt:lpstr>
      <vt:lpstr>Nowadays (For most companies, most sectors)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QuangNguyen</dc:creator>
  <cp:lastModifiedBy>Admin</cp:lastModifiedBy>
  <cp:revision>136</cp:revision>
  <cp:lastPrinted>1999-08-25T07:55:46Z</cp:lastPrinted>
  <dcterms:created xsi:type="dcterms:W3CDTF">1601-01-01T00:00:00Z</dcterms:created>
  <dcterms:modified xsi:type="dcterms:W3CDTF">2022-01-02T10:56:16Z</dcterms:modified>
</cp:coreProperties>
</file>