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78" r:id="rId3"/>
    <p:sldId id="288" r:id="rId4"/>
    <p:sldId id="289" r:id="rId5"/>
    <p:sldId id="296" r:id="rId6"/>
    <p:sldId id="306" r:id="rId7"/>
    <p:sldId id="311" r:id="rId8"/>
    <p:sldId id="308" r:id="rId9"/>
    <p:sldId id="309" r:id="rId10"/>
    <p:sldId id="312" r:id="rId11"/>
    <p:sldId id="313" r:id="rId12"/>
    <p:sldId id="314" r:id="rId13"/>
    <p:sldId id="315" r:id="rId14"/>
    <p:sldId id="316" r:id="rId15"/>
    <p:sldId id="317" r:id="rId16"/>
    <p:sldId id="301" r:id="rId17"/>
    <p:sldId id="302" r:id="rId18"/>
    <p:sldId id="303" r:id="rId19"/>
    <p:sldId id="299" r:id="rId20"/>
    <p:sldId id="300" r:id="rId21"/>
    <p:sldId id="259" r:id="rId22"/>
    <p:sldId id="319" r:id="rId23"/>
    <p:sldId id="304" r:id="rId24"/>
    <p:sldId id="261" r:id="rId25"/>
    <p:sldId id="262" r:id="rId26"/>
    <p:sldId id="290" r:id="rId27"/>
    <p:sldId id="291" r:id="rId28"/>
    <p:sldId id="292" r:id="rId29"/>
    <p:sldId id="293" r:id="rId30"/>
    <p:sldId id="270" r:id="rId31"/>
    <p:sldId id="294" r:id="rId32"/>
    <p:sldId id="295" r:id="rId33"/>
    <p:sldId id="320" r:id="rId34"/>
    <p:sldId id="280" r:id="rId35"/>
    <p:sldId id="281" r:id="rId36"/>
    <p:sldId id="284" r:id="rId37"/>
    <p:sldId id="285" r:id="rId3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669900"/>
    <a:srgbClr val="CC33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B1CC8-F21D-4D9D-8955-225E61541E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6CE63-ACB8-4E85-9691-95BF0857EE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E91C-DC39-446B-B529-82B5FB1095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7742-5267-4A54-BEB7-420402E75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8D796-3FB2-473F-933C-F2F63E4475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A9D4D-5458-4D1E-ADA7-E48AEF68E8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76AF-66CB-4C1D-93F4-2D340A1815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8FEDE-3EC3-4C8E-A2D7-185B321642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4D62E-25B4-424E-A52F-F52019CA5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8AB64-18EA-417A-BE36-F12058E693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673D-C6B2-4C5F-B063-B157EAFBEA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2F0C9D-992B-40DB-A506-7C4090376B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1128" y="1600200"/>
            <a:ext cx="8820472" cy="2880320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CHƯƠNG </a:t>
            </a:r>
            <a:r>
              <a:rPr lang="en-US" sz="4000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</a:t>
            </a:r>
            <a:r>
              <a:rPr lang="en-US" sz="40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CẤU TRÚC DÒNG VÀO – DÒNG RA VÀ DÒNG HỒI LƯU</a:t>
            </a:r>
            <a:endParaRPr lang="en-US" sz="4000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42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0" y="2362200"/>
            <a:ext cx="2895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5940152" y="31409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9812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181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3657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657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181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705600" y="1066800"/>
            <a:ext cx="1682824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By-product</a:t>
            </a:r>
            <a:endParaRPr lang="en-US" altLang="zh-TW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CH</a:t>
            </a:r>
            <a:r>
              <a:rPr lang="en-US" altLang="zh-TW" baseline="-25000" dirty="0" smtClean="0"/>
              <a:t>4</a:t>
            </a:r>
            <a:endParaRPr lang="en-US" altLang="zh-TW" dirty="0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020272" y="292494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Benzene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33400" y="2286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85800" y="259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endParaRPr lang="en-US" altLang="zh-TW" dirty="0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Toluene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03848" y="1052736"/>
            <a:ext cx="2520280" cy="33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Recycle</a:t>
            </a:r>
            <a:endParaRPr lang="en-US" altLang="zh-TW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5364088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3851920" y="436510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3851920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635896" y="4437112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Toluene + </a:t>
            </a:r>
            <a:r>
              <a:rPr lang="en-US" altLang="zh-TW" dirty="0" err="1" smtClean="0"/>
              <a:t>Diphenyl</a:t>
            </a:r>
            <a:r>
              <a:rPr lang="en-US" altLang="zh-TW" dirty="0" smtClean="0"/>
              <a:t>  Recycle</a:t>
            </a:r>
            <a:endParaRPr lang="en-US" altLang="zh-TW" dirty="0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1313209" y="5427221"/>
            <a:ext cx="6909048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trúc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vào</a:t>
            </a:r>
            <a:r>
              <a:rPr lang="en-US" altLang="zh-TW" sz="2800" b="1" dirty="0" smtClean="0"/>
              <a:t> –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ra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2</a:t>
            </a:r>
            <a:endParaRPr lang="en-US" altLang="zh-TW" sz="2800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44000" cy="39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403648" y="6093296"/>
            <a:ext cx="6909048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3 </a:t>
            </a:r>
            <a:endParaRPr lang="en-US" altLang="zh-TW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0" y="2362200"/>
            <a:ext cx="2895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5940152" y="314096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9812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181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3657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657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181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020272" y="292494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Benzene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33400" y="2286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85800" y="2590800"/>
            <a:ext cx="1653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CH</a:t>
            </a:r>
            <a:r>
              <a:rPr lang="en-US" altLang="zh-TW" baseline="-25000" dirty="0" smtClean="0"/>
              <a:t>4</a:t>
            </a:r>
            <a:endParaRPr lang="en-US" altLang="zh-TW" baseline="-25000" dirty="0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Toluene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03848" y="1052736"/>
            <a:ext cx="144016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Recycle</a:t>
            </a:r>
            <a:endParaRPr lang="en-US" altLang="zh-TW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5364088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3851920" y="436510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3851920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635896" y="4437112"/>
            <a:ext cx="2808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Toluene + </a:t>
            </a:r>
            <a:r>
              <a:rPr lang="en-US" altLang="zh-TW" dirty="0" err="1" smtClean="0"/>
              <a:t>Diphenyl</a:t>
            </a:r>
            <a:r>
              <a:rPr lang="en-US" altLang="zh-TW" dirty="0" smtClean="0"/>
              <a:t>  Recycle</a:t>
            </a:r>
            <a:endParaRPr lang="en-US" altLang="zh-TW" dirty="0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220072" y="1772816"/>
            <a:ext cx="1653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CH</a:t>
            </a:r>
            <a:r>
              <a:rPr lang="en-US" altLang="zh-TW" baseline="-25000" dirty="0" smtClean="0"/>
              <a:t>4</a:t>
            </a:r>
            <a:endParaRPr lang="en-US" altLang="zh-TW" baseline="-25000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228184" y="1052736"/>
            <a:ext cx="122413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Purge</a:t>
            </a:r>
            <a:endParaRPr lang="en-US" altLang="zh-TW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1313209" y="5427221"/>
            <a:ext cx="6909048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trúc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vào</a:t>
            </a:r>
            <a:r>
              <a:rPr lang="en-US" altLang="zh-TW" sz="2800" b="1" dirty="0" smtClean="0"/>
              <a:t> –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ra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3</a:t>
            </a:r>
            <a:endParaRPr lang="en-US" altLang="zh-TW" sz="2800" b="1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8820472" cy="4824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3768" y="407707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Toluene Recycle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868144" y="4509120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868144" y="5013176"/>
            <a:ext cx="208823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084168" y="50131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Diphenyl</a:t>
            </a:r>
            <a:endParaRPr lang="en-US" dirty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1403648" y="6093296"/>
            <a:ext cx="6909048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</a:t>
            </a:r>
            <a:r>
              <a:rPr lang="en-US" altLang="zh-TW" sz="2800" b="1" dirty="0"/>
              <a:t>4</a:t>
            </a:r>
            <a:r>
              <a:rPr lang="en-US" altLang="zh-TW" sz="2800" b="1" dirty="0" smtClean="0"/>
              <a:t> </a:t>
            </a:r>
            <a:endParaRPr lang="en-US" altLang="zh-TW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0" y="2362200"/>
            <a:ext cx="2895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5940152" y="278092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9812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181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3657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657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181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020272" y="2564904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Benzene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33400" y="2286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85800" y="2590800"/>
            <a:ext cx="1653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CH</a:t>
            </a:r>
            <a:r>
              <a:rPr lang="en-US" altLang="zh-TW" baseline="-25000" dirty="0" smtClean="0"/>
              <a:t>4</a:t>
            </a:r>
            <a:endParaRPr lang="en-US" altLang="zh-TW" baseline="-25000" dirty="0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Toluene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03848" y="1052736"/>
            <a:ext cx="144016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Recycle</a:t>
            </a:r>
            <a:endParaRPr lang="en-US" altLang="zh-TW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5364088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3851920" y="436510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3851920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635896" y="4437112"/>
            <a:ext cx="280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Toluene Recycle</a:t>
            </a:r>
            <a:endParaRPr lang="en-US" altLang="zh-TW" dirty="0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220072" y="1772816"/>
            <a:ext cx="1653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+ CH</a:t>
            </a:r>
            <a:r>
              <a:rPr lang="en-US" altLang="zh-TW" baseline="-25000" dirty="0" smtClean="0"/>
              <a:t>4</a:t>
            </a:r>
            <a:endParaRPr lang="en-US" altLang="zh-TW" baseline="-25000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228184" y="1052736"/>
            <a:ext cx="1224136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Purge</a:t>
            </a:r>
            <a:endParaRPr lang="en-US" altLang="zh-TW" dirty="0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5940152" y="3429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020272" y="3212976"/>
            <a:ext cx="15121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err="1" smtClean="0"/>
              <a:t>Diphenyl</a:t>
            </a:r>
            <a:endParaRPr lang="en-US" altLang="zh-TW" dirty="0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1313209" y="5427221"/>
            <a:ext cx="6909048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trúc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vào</a:t>
            </a:r>
            <a:r>
              <a:rPr lang="en-US" altLang="zh-TW" sz="2800" b="1" dirty="0" smtClean="0"/>
              <a:t> –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ra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4</a:t>
            </a:r>
            <a:endParaRPr lang="en-US" altLang="zh-TW" sz="2800" b="1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80728"/>
            <a:ext cx="7488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err="1" smtClean="0"/>
              <a:t>Lưu</a:t>
            </a:r>
            <a:r>
              <a:rPr lang="en-US" sz="3600" dirty="0" smtClean="0"/>
              <a:t> ý: </a:t>
            </a:r>
            <a:r>
              <a:rPr lang="en-US" sz="3600" dirty="0" err="1" smtClean="0"/>
              <a:t>sản</a:t>
            </a:r>
            <a:r>
              <a:rPr lang="en-US" sz="3600" dirty="0" smtClean="0"/>
              <a:t> </a:t>
            </a:r>
            <a:r>
              <a:rPr lang="en-US" sz="3600" dirty="0" err="1" smtClean="0"/>
              <a:t>phẩm</a:t>
            </a:r>
            <a:r>
              <a:rPr lang="en-US" sz="3600" dirty="0" smtClean="0"/>
              <a:t> </a:t>
            </a:r>
            <a:r>
              <a:rPr lang="en-US" sz="3600" dirty="0" err="1" smtClean="0"/>
              <a:t>phụ</a:t>
            </a:r>
            <a:r>
              <a:rPr lang="en-US" sz="3600" dirty="0" smtClean="0"/>
              <a:t> </a:t>
            </a:r>
            <a:r>
              <a:rPr lang="en-US" sz="3600" dirty="0" err="1" smtClean="0"/>
              <a:t>của</a:t>
            </a:r>
            <a:r>
              <a:rPr lang="en-US" sz="3600" dirty="0" smtClean="0"/>
              <a:t> </a:t>
            </a:r>
            <a:r>
              <a:rPr lang="en-US" sz="3600" dirty="0" err="1" smtClean="0"/>
              <a:t>một</a:t>
            </a:r>
            <a:r>
              <a:rPr lang="en-US" sz="3600" dirty="0" smtClean="0"/>
              <a:t> </a:t>
            </a:r>
            <a:r>
              <a:rPr lang="en-US" sz="3600" dirty="0" err="1" smtClean="0"/>
              <a:t>phản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phụ</a:t>
            </a:r>
            <a:r>
              <a:rPr lang="en-US" sz="3600" dirty="0" smtClean="0"/>
              <a:t> </a:t>
            </a:r>
            <a:r>
              <a:rPr lang="en-US" sz="3600" dirty="0" err="1" smtClean="0"/>
              <a:t>không</a:t>
            </a:r>
            <a:r>
              <a:rPr lang="en-US" sz="3600" dirty="0" smtClean="0"/>
              <a:t> </a:t>
            </a:r>
            <a:r>
              <a:rPr lang="en-US" sz="3600" dirty="0" err="1" smtClean="0"/>
              <a:t>mong</a:t>
            </a:r>
            <a:r>
              <a:rPr lang="en-US" sz="3600" dirty="0" smtClean="0"/>
              <a:t> </a:t>
            </a:r>
            <a:r>
              <a:rPr lang="en-US" sz="3600" dirty="0" err="1" smtClean="0"/>
              <a:t>muốn</a:t>
            </a:r>
            <a:r>
              <a:rPr lang="en-US" sz="3600" dirty="0" smtClean="0"/>
              <a:t> </a:t>
            </a:r>
            <a:r>
              <a:rPr lang="en-US" sz="3600" dirty="0" err="1" smtClean="0"/>
              <a:t>có</a:t>
            </a:r>
            <a:r>
              <a:rPr lang="en-US" sz="3600" dirty="0" smtClean="0"/>
              <a:t> </a:t>
            </a:r>
            <a:r>
              <a:rPr lang="en-US" sz="3600" dirty="0" err="1" smtClean="0"/>
              <a:t>thể</a:t>
            </a:r>
            <a:r>
              <a:rPr lang="en-US" sz="3600" dirty="0" smtClean="0"/>
              <a:t> </a:t>
            </a:r>
            <a:r>
              <a:rPr lang="en-US" sz="3600" dirty="0" err="1" smtClean="0"/>
              <a:t>được</a:t>
            </a:r>
            <a:r>
              <a:rPr lang="en-US" sz="3600" dirty="0" smtClean="0"/>
              <a:t> </a:t>
            </a:r>
            <a:r>
              <a:rPr lang="en-US" sz="3600" dirty="0" err="1" smtClean="0"/>
              <a:t>hồi</a:t>
            </a:r>
            <a:r>
              <a:rPr lang="en-US" sz="3600" dirty="0" smtClean="0"/>
              <a:t> </a:t>
            </a:r>
            <a:r>
              <a:rPr lang="en-US" sz="3600" dirty="0" err="1" smtClean="0"/>
              <a:t>lưu</a:t>
            </a:r>
            <a:r>
              <a:rPr lang="en-US" sz="3600" dirty="0" smtClean="0"/>
              <a:t> </a:t>
            </a:r>
            <a:r>
              <a:rPr lang="en-US" sz="3600" dirty="0" err="1" smtClean="0"/>
              <a:t>về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</a:t>
            </a:r>
            <a:r>
              <a:rPr lang="en-US" sz="3600" dirty="0" err="1" smtClean="0"/>
              <a:t>phản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r>
              <a:rPr lang="en-US" sz="3600" dirty="0" smtClean="0"/>
              <a:t> </a:t>
            </a:r>
            <a:r>
              <a:rPr lang="en-US" sz="3600" dirty="0" err="1" smtClean="0"/>
              <a:t>khi</a:t>
            </a:r>
            <a:r>
              <a:rPr lang="en-US" sz="3600" dirty="0" smtClean="0"/>
              <a:t> </a:t>
            </a:r>
            <a:r>
              <a:rPr lang="en-US" sz="3600" dirty="0" err="1" smtClean="0"/>
              <a:t>phản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phụ</a:t>
            </a:r>
            <a:r>
              <a:rPr lang="en-US" sz="3600" dirty="0" smtClean="0"/>
              <a:t> </a:t>
            </a:r>
            <a:r>
              <a:rPr lang="en-US" sz="3600" dirty="0" err="1" smtClean="0"/>
              <a:t>đó</a:t>
            </a:r>
            <a:r>
              <a:rPr lang="en-US" sz="3600" dirty="0" smtClean="0"/>
              <a:t> </a:t>
            </a:r>
            <a:r>
              <a:rPr lang="en-US" sz="3600" dirty="0" err="1" smtClean="0"/>
              <a:t>là</a:t>
            </a:r>
            <a:r>
              <a:rPr lang="en-US" sz="3600" dirty="0" smtClean="0"/>
              <a:t> </a:t>
            </a:r>
            <a:r>
              <a:rPr lang="en-US" sz="3600" dirty="0" err="1" smtClean="0"/>
              <a:t>phản</a:t>
            </a:r>
            <a:r>
              <a:rPr lang="en-US" sz="3600" dirty="0" smtClean="0"/>
              <a:t> </a:t>
            </a:r>
            <a:r>
              <a:rPr lang="en-US" sz="3600" dirty="0" err="1" smtClean="0"/>
              <a:t>ứng</a:t>
            </a:r>
            <a:r>
              <a:rPr lang="en-US" sz="3600" dirty="0" smtClean="0"/>
              <a:t> </a:t>
            </a:r>
            <a:r>
              <a:rPr lang="en-US" sz="3600" dirty="0" err="1" smtClean="0"/>
              <a:t>thuận</a:t>
            </a:r>
            <a:r>
              <a:rPr lang="en-US" sz="3600" dirty="0" smtClean="0"/>
              <a:t> </a:t>
            </a:r>
            <a:r>
              <a:rPr lang="en-US" sz="3600" dirty="0" err="1" smtClean="0"/>
              <a:t>nghịch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511092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/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•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“profit margin”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•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(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(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•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(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)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1560" y="4293096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=&gt;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tiềm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nhuận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88640"/>
            <a:ext cx="9108504" cy="282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2976"/>
            <a:ext cx="9144000" cy="355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268760"/>
            <a:ext cx="3981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51520" y="188640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Disproportionation</a:t>
            </a:r>
            <a:r>
              <a:rPr lang="en-US" dirty="0" smtClean="0"/>
              <a:t> or </a:t>
            </a:r>
            <a:r>
              <a:rPr lang="en-US" dirty="0" err="1" smtClean="0"/>
              <a:t>transalkylation</a:t>
            </a:r>
            <a:r>
              <a:rPr lang="en-US" dirty="0" smtClean="0"/>
              <a:t> of toluene to produce benzene and a mixture of </a:t>
            </a:r>
            <a:r>
              <a:rPr lang="en-US" dirty="0" err="1" smtClean="0"/>
              <a:t>para</a:t>
            </a:r>
            <a:r>
              <a:rPr lang="en-US" dirty="0" smtClean="0"/>
              <a:t>-, </a:t>
            </a:r>
            <a:r>
              <a:rPr lang="en-US" dirty="0" err="1" smtClean="0"/>
              <a:t>ortho</a:t>
            </a:r>
            <a:r>
              <a:rPr lang="en-US" dirty="0" smtClean="0"/>
              <a:t>-, and meta-</a:t>
            </a:r>
            <a:r>
              <a:rPr lang="en-US" dirty="0" err="1" smtClean="0"/>
              <a:t>xylene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12" y="2492896"/>
            <a:ext cx="90226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765175"/>
            <a:ext cx="1692275" cy="205263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260648"/>
            <a:ext cx="8496944" cy="8763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trúc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tổng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quát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trình</a:t>
            </a:r>
            <a:r>
              <a:rPr lang="en-US" sz="36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CNHH</a:t>
            </a:r>
            <a:endParaRPr lang="en-US" sz="36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072020" cy="437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>
            <a:off x="6660232" y="177281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948264" y="126876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15616" y="174248"/>
            <a:ext cx="6553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600" b="1" u="sng" dirty="0" err="1" smtClean="0">
                <a:solidFill>
                  <a:schemeClr val="accent2"/>
                </a:solidFill>
              </a:rPr>
              <a:t>Quyết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định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thiết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kế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cấp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độ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1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: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Quy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trình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dạng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mẻ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(batch) vs</a:t>
            </a:r>
            <a:r>
              <a:rPr lang="en-US" altLang="zh-TW" sz="2600" b="1" dirty="0">
                <a:solidFill>
                  <a:schemeClr val="accent2"/>
                </a:solidFill>
              </a:rPr>
              <a:t>. </a:t>
            </a:r>
            <a:r>
              <a:rPr lang="en-US" altLang="zh-TW" sz="2600" b="1" dirty="0" err="1">
                <a:solidFill>
                  <a:schemeClr val="accent2"/>
                </a:solidFill>
              </a:rPr>
              <a:t>Quy</a:t>
            </a:r>
            <a:r>
              <a:rPr lang="en-US" altLang="zh-TW" sz="2600" b="1" dirty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trình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liên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tục</a:t>
            </a:r>
            <a:endParaRPr lang="en-US" altLang="zh-TW" sz="26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59632" y="1268760"/>
            <a:ext cx="5562600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 err="1" smtClean="0"/>
              <a:t>Chọn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quy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trình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dạng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mẻ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nếu</a:t>
            </a:r>
            <a:r>
              <a:rPr lang="en-US" altLang="zh-TW" sz="2000" dirty="0" smtClean="0"/>
              <a:t>: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6666"/>
                </a:solidFill>
              </a:rPr>
              <a:t>1.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Công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suất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sản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xuất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a ) </a:t>
            </a:r>
            <a:r>
              <a:rPr lang="en-US" altLang="zh-TW" sz="2000" dirty="0" err="1" smtClean="0"/>
              <a:t>nhỏ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hơn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5000 </a:t>
            </a:r>
            <a:r>
              <a:rPr lang="en-US" altLang="zh-TW" sz="2000" dirty="0" err="1" smtClean="0"/>
              <a:t>tấn</a:t>
            </a:r>
            <a:r>
              <a:rPr lang="en-US" altLang="zh-TW" sz="2000" dirty="0" smtClean="0"/>
              <a:t> / </a:t>
            </a:r>
            <a:r>
              <a:rPr lang="en-US" altLang="zh-TW" sz="2000" dirty="0" err="1" smtClean="0"/>
              <a:t>năm</a:t>
            </a:r>
            <a:r>
              <a:rPr lang="en-US" altLang="zh-TW" sz="2000" dirty="0" smtClean="0"/>
              <a:t> (</a:t>
            </a:r>
            <a:r>
              <a:rPr lang="en-US" altLang="zh-TW" sz="2000" dirty="0" err="1" smtClean="0"/>
              <a:t>thỉnh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thoảng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áp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dụng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b ) </a:t>
            </a:r>
            <a:r>
              <a:rPr lang="en-US" altLang="zh-TW" sz="2000" dirty="0" err="1" smtClean="0"/>
              <a:t>nhỏ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hơn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500 </a:t>
            </a:r>
            <a:r>
              <a:rPr lang="en-US" altLang="zh-TW" sz="2000" dirty="0" err="1"/>
              <a:t>tấn</a:t>
            </a:r>
            <a:r>
              <a:rPr lang="en-US" altLang="zh-TW" sz="2000" dirty="0"/>
              <a:t> / </a:t>
            </a:r>
            <a:r>
              <a:rPr lang="en-US" altLang="zh-TW" sz="2000" dirty="0" err="1"/>
              <a:t>năm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thường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xuyên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c ) </a:t>
            </a:r>
            <a:r>
              <a:rPr lang="en-US" altLang="zh-TW" sz="2000" dirty="0" err="1" smtClean="0"/>
              <a:t>nhà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máy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nhiều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chủng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loại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sản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phẩm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6666"/>
                </a:solidFill>
              </a:rPr>
              <a:t>2.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Thay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đổi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theo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nhu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cầu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thị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trường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a ) </a:t>
            </a:r>
            <a:r>
              <a:rPr lang="en-US" altLang="zh-TW" sz="2000" dirty="0" err="1" smtClean="0"/>
              <a:t>chỉ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tiêu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sản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phẩm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thay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đổi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theo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thời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gian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trong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năm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b) </a:t>
            </a:r>
            <a:r>
              <a:rPr lang="en-US" altLang="zh-TW" sz="2000" dirty="0" err="1" smtClean="0"/>
              <a:t>vòng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đời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sản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phẩm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ngắn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>
                <a:solidFill>
                  <a:srgbClr val="006666"/>
                </a:solidFill>
              </a:rPr>
              <a:t>3.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Các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vấn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đề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về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vận</a:t>
            </a:r>
            <a:r>
              <a:rPr lang="en-US" altLang="zh-TW" sz="2000" dirty="0" smtClean="0">
                <a:solidFill>
                  <a:srgbClr val="006666"/>
                </a:solidFill>
              </a:rPr>
              <a:t> </a:t>
            </a:r>
            <a:r>
              <a:rPr lang="en-US" altLang="zh-TW" sz="2000" dirty="0" err="1" smtClean="0">
                <a:solidFill>
                  <a:srgbClr val="006666"/>
                </a:solidFill>
              </a:rPr>
              <a:t>hành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a ) </a:t>
            </a:r>
            <a:r>
              <a:rPr lang="en-US" altLang="zh-TW" sz="2000" dirty="0" err="1"/>
              <a:t>t</a:t>
            </a:r>
            <a:r>
              <a:rPr lang="en-US" altLang="zh-TW" sz="2000" dirty="0" err="1" smtClean="0"/>
              <a:t>hời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gian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phản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ứng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rất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dài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b ) </a:t>
            </a:r>
            <a:r>
              <a:rPr lang="en-US" altLang="zh-TW" sz="2000" dirty="0" err="1" smtClean="0"/>
              <a:t>xử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lý</a:t>
            </a:r>
            <a:r>
              <a:rPr lang="en-US" altLang="zh-TW" sz="2000" dirty="0" smtClean="0"/>
              <a:t> “slurries” (</a:t>
            </a:r>
            <a:r>
              <a:rPr lang="en-US" altLang="zh-TW" sz="2000" dirty="0" err="1" smtClean="0"/>
              <a:t>chất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rắn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phân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tán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trong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chất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lỏng</a:t>
            </a:r>
            <a:r>
              <a:rPr lang="en-US" altLang="zh-TW" sz="2000" dirty="0" smtClean="0"/>
              <a:t>) </a:t>
            </a:r>
            <a:r>
              <a:rPr lang="en-US" altLang="zh-TW" sz="2000" dirty="0" err="1" smtClean="0"/>
              <a:t>với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tốc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độ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chảy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thấp</a:t>
            </a:r>
            <a:endParaRPr lang="en-US" altLang="zh-TW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dirty="0"/>
              <a:t>    c ) </a:t>
            </a:r>
            <a:r>
              <a:rPr lang="en-US" altLang="zh-TW" sz="2000" dirty="0" err="1" smtClean="0"/>
              <a:t>lưu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chất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bám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bẩn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nhanh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chóng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765175"/>
            <a:ext cx="1692275" cy="205263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628800"/>
            <a:ext cx="9144000" cy="395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5292080" y="1628800"/>
            <a:ext cx="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427984" y="162880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Purge</a:t>
            </a:r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188640"/>
            <a:ext cx="8496944" cy="108012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trúc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tổng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quát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của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quy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trình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CNHH</a:t>
            </a:r>
          </a:p>
          <a:p>
            <a:pPr algn="ctr" eaLnBrk="0" hangingPunct="0">
              <a:defRPr/>
            </a:pP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cần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nhiều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thiết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bị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phản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ứng</a:t>
            </a:r>
            <a:r>
              <a:rPr lang="en-US" sz="32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762000" y="1676400"/>
            <a:ext cx="7696200" cy="148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4000" b="1" dirty="0" err="1" smtClean="0">
                <a:solidFill>
                  <a:schemeClr val="accent2"/>
                </a:solidFill>
                <a:sym typeface="Symbol" pitchFamily="18" charset="2"/>
              </a:rPr>
              <a:t>Quy</a:t>
            </a:r>
            <a:r>
              <a:rPr lang="en-US" altLang="zh-TW" sz="40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sz="4000" b="1" dirty="0" err="1" smtClean="0">
                <a:solidFill>
                  <a:schemeClr val="accent2"/>
                </a:solidFill>
                <a:sym typeface="Symbol" pitchFamily="18" charset="2"/>
              </a:rPr>
              <a:t>tắc</a:t>
            </a:r>
            <a:r>
              <a:rPr lang="en-US" altLang="zh-TW" sz="40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sz="4000" b="1" dirty="0" err="1" smtClean="0">
                <a:solidFill>
                  <a:schemeClr val="accent2"/>
                </a:solidFill>
                <a:sym typeface="Symbol" pitchFamily="18" charset="2"/>
              </a:rPr>
              <a:t>thực</a:t>
            </a:r>
            <a:r>
              <a:rPr lang="en-US" altLang="zh-TW" sz="4000" b="1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TW" sz="4000" b="1" dirty="0" err="1" smtClean="0">
                <a:solidFill>
                  <a:schemeClr val="accent2"/>
                </a:solidFill>
                <a:sym typeface="Symbol" pitchFamily="18" charset="2"/>
              </a:rPr>
              <a:t>nghiệm</a:t>
            </a:r>
            <a:r>
              <a:rPr lang="en-US" altLang="zh-TW" sz="4000" b="1" dirty="0" smtClean="0">
                <a:solidFill>
                  <a:schemeClr val="accent2"/>
                </a:solidFill>
                <a:sym typeface="Symbol" pitchFamily="18" charset="2"/>
              </a:rPr>
              <a:t>:</a:t>
            </a:r>
            <a:endParaRPr lang="en-US" altLang="zh-TW" sz="2800" b="1" dirty="0"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1800" dirty="0">
                <a:sym typeface="Symbol" pitchFamily="18" charset="2"/>
              </a:rPr>
              <a:t>               </a:t>
            </a:r>
            <a:r>
              <a:rPr lang="en-US" altLang="zh-TW" dirty="0" smtClean="0">
                <a:sym typeface="Symbol" pitchFamily="18" charset="2"/>
              </a:rPr>
              <a:t>Thu </a:t>
            </a:r>
            <a:r>
              <a:rPr lang="en-US" altLang="zh-TW" dirty="0" err="1" smtClean="0">
                <a:sym typeface="Symbol" pitchFamily="18" charset="2"/>
              </a:rPr>
              <a:t>hồi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ít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nhất</a:t>
            </a:r>
            <a:r>
              <a:rPr lang="en-US" altLang="zh-TW" dirty="0" smtClean="0">
                <a:sym typeface="Symbol" pitchFamily="18" charset="2"/>
              </a:rPr>
              <a:t> 99% </a:t>
            </a:r>
            <a:r>
              <a:rPr lang="en-US" altLang="zh-TW" dirty="0" err="1" smtClean="0">
                <a:sym typeface="Symbol" pitchFamily="18" charset="2"/>
              </a:rPr>
              <a:t>cấu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tử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có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giá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trị</a:t>
            </a:r>
            <a:r>
              <a:rPr lang="en-US" altLang="zh-TW" dirty="0" smtClean="0">
                <a:sym typeface="Symbol" pitchFamily="18" charset="2"/>
              </a:rPr>
              <a:t> (</a:t>
            </a:r>
            <a:r>
              <a:rPr lang="en-US" altLang="zh-TW" dirty="0" err="1" smtClean="0">
                <a:sym typeface="Symbol" pitchFamily="18" charset="2"/>
              </a:rPr>
              <a:t>sản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phẩm</a:t>
            </a:r>
            <a:r>
              <a:rPr lang="en-US" altLang="zh-TW" dirty="0" smtClean="0">
                <a:sym typeface="Symbol" pitchFamily="18" charset="2"/>
              </a:rPr>
              <a:t> + </a:t>
            </a:r>
            <a:r>
              <a:rPr lang="en-US" altLang="zh-TW" dirty="0" err="1" smtClean="0">
                <a:sym typeface="Symbol" pitchFamily="18" charset="2"/>
              </a:rPr>
              <a:t>tác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chất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chưa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phản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ứng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hết</a:t>
            </a:r>
            <a:r>
              <a:rPr lang="en-US" altLang="zh-TW" dirty="0" smtClean="0">
                <a:sym typeface="Symbol" pitchFamily="18" charset="2"/>
              </a:rPr>
              <a:t>). </a:t>
            </a:r>
            <a:r>
              <a:rPr lang="en-US" altLang="zh-TW" dirty="0" err="1" smtClean="0">
                <a:sym typeface="Symbol" pitchFamily="18" charset="2"/>
              </a:rPr>
              <a:t>Trong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err="1" smtClean="0">
                <a:sym typeface="Symbol" pitchFamily="18" charset="2"/>
              </a:rPr>
              <a:t>đó</a:t>
            </a:r>
            <a:r>
              <a:rPr lang="en-US" altLang="zh-TW" dirty="0" smtClean="0">
                <a:sym typeface="Symbol" pitchFamily="18" charset="2"/>
              </a:rPr>
              <a:t>:</a:t>
            </a:r>
            <a:endParaRPr lang="en-US" altLang="zh-TW" dirty="0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3657600"/>
            <a:ext cx="68580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Thu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hồi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hoàn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toàn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và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hồi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lưu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tác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chất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giá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trị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mà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chưa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phản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ứng</a:t>
            </a:r>
            <a:r>
              <a:rPr lang="en-US" altLang="zh-TW" sz="3600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3600" u="sng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hết</a:t>
            </a:r>
            <a:endParaRPr lang="en-US" altLang="zh-TW" sz="3600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498975" y="3856038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autoUpdateAnimBg="0"/>
      <p:bldP spid="71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81000" y="231031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 dirty="0" smtClean="0">
                <a:solidFill>
                  <a:schemeClr val="accent2"/>
                </a:solidFill>
              </a:rPr>
              <a:t>TRƯỜNG HỢP NGOẠI LỆ</a:t>
            </a:r>
            <a:r>
              <a:rPr lang="en-US" altLang="zh-TW" sz="2000" b="1" dirty="0" smtClean="0">
                <a:sym typeface="Symbol" pitchFamily="18" charset="2"/>
              </a:rPr>
              <a:t>       </a:t>
            </a:r>
            <a:endParaRPr lang="en-US" altLang="zh-TW" sz="1800" b="1" dirty="0"/>
          </a:p>
        </p:txBody>
      </p:sp>
      <p:sp>
        <p:nvSpPr>
          <p:cNvPr id="12291" name="Rectangle 6"/>
          <p:cNvSpPr>
            <a:spLocks noChangeArrowheads="1"/>
          </p:cNvSpPr>
          <p:nvPr/>
        </p:nvSpPr>
        <p:spPr bwMode="auto">
          <a:xfrm>
            <a:off x="3390900" y="1580219"/>
            <a:ext cx="1295400" cy="457200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FF9900"/>
                </a:solidFill>
              </a:rPr>
              <a:t>Process</a:t>
            </a:r>
            <a:endParaRPr lang="en-US" altLang="zh-TW"/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>
            <a:off x="2552700" y="1732619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8"/>
          <p:cNvSpPr>
            <a:spLocks noChangeShapeType="1"/>
          </p:cNvSpPr>
          <p:nvPr/>
        </p:nvSpPr>
        <p:spPr bwMode="auto">
          <a:xfrm>
            <a:off x="2552700" y="1961219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4686300" y="1732619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>
            <a:off x="4686300" y="1961219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11"/>
          <p:cNvSpPr txBox="1">
            <a:spLocks noChangeArrowheads="1"/>
          </p:cNvSpPr>
          <p:nvPr/>
        </p:nvSpPr>
        <p:spPr bwMode="auto">
          <a:xfrm>
            <a:off x="1181100" y="1557994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9900"/>
                </a:solidFill>
              </a:rPr>
              <a:t>Feed streams</a:t>
            </a:r>
            <a:endParaRPr lang="en-US" altLang="zh-TW" sz="2000">
              <a:solidFill>
                <a:srgbClr val="FF9900"/>
              </a:solidFill>
            </a:endParaRPr>
          </a:p>
        </p:txBody>
      </p:sp>
      <p:sp>
        <p:nvSpPr>
          <p:cNvPr id="12297" name="Text Box 12"/>
          <p:cNvSpPr txBox="1">
            <a:spLocks noChangeArrowheads="1"/>
          </p:cNvSpPr>
          <p:nvPr/>
        </p:nvSpPr>
        <p:spPr bwMode="auto">
          <a:xfrm>
            <a:off x="5524500" y="1543235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FF9900"/>
                </a:solidFill>
              </a:rPr>
              <a:t>Products</a:t>
            </a:r>
          </a:p>
        </p:txBody>
      </p:sp>
      <p:sp>
        <p:nvSpPr>
          <p:cNvPr id="12298" name="Text Box 13"/>
          <p:cNvSpPr txBox="1">
            <a:spLocks noChangeArrowheads="1"/>
          </p:cNvSpPr>
          <p:nvPr/>
        </p:nvSpPr>
        <p:spPr bwMode="auto">
          <a:xfrm>
            <a:off x="5524500" y="1808819"/>
            <a:ext cx="137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FF9900"/>
                </a:solidFill>
              </a:rPr>
              <a:t>By-products</a:t>
            </a:r>
            <a:endParaRPr lang="en-US" altLang="zh-TW" sz="1800" dirty="0">
              <a:solidFill>
                <a:srgbClr val="FF9900"/>
              </a:solidFill>
            </a:endParaRPr>
          </a:p>
        </p:txBody>
      </p:sp>
      <p:sp>
        <p:nvSpPr>
          <p:cNvPr id="12299" name="Text Box 14"/>
          <p:cNvSpPr txBox="1">
            <a:spLocks noChangeArrowheads="1"/>
          </p:cNvSpPr>
          <p:nvPr/>
        </p:nvSpPr>
        <p:spPr bwMode="auto">
          <a:xfrm>
            <a:off x="1181100" y="2943780"/>
            <a:ext cx="6080233" cy="83099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(2</a:t>
            </a:r>
            <a:r>
              <a:rPr lang="en-US" altLang="zh-TW" dirty="0" smtClean="0"/>
              <a:t>):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hết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chất</a:t>
            </a:r>
            <a:r>
              <a:rPr lang="en-US" altLang="zh-TW" dirty="0" smtClean="0"/>
              <a:t>,  </a:t>
            </a:r>
            <a:r>
              <a:rPr lang="en-US" altLang="zh-TW" dirty="0" err="1" smtClean="0"/>
              <a:t>thất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thoát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chất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dòng</a:t>
            </a:r>
            <a:r>
              <a:rPr lang="en-US" altLang="zh-TW" dirty="0" smtClean="0"/>
              <a:t> purge </a:t>
            </a:r>
            <a:endParaRPr lang="en-US" altLang="zh-TW" dirty="0"/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3221732" y="4350816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FF9900"/>
                </a:solidFill>
              </a:rPr>
              <a:t>Process</a:t>
            </a:r>
          </a:p>
        </p:txBody>
      </p:sp>
      <p:sp>
        <p:nvSpPr>
          <p:cNvPr id="12301" name="Line 16"/>
          <p:cNvSpPr>
            <a:spLocks noChangeShapeType="1"/>
          </p:cNvSpPr>
          <p:nvPr/>
        </p:nvSpPr>
        <p:spPr bwMode="auto">
          <a:xfrm>
            <a:off x="4517132" y="4503216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7"/>
          <p:cNvSpPr>
            <a:spLocks noChangeShapeType="1"/>
          </p:cNvSpPr>
          <p:nvPr/>
        </p:nvSpPr>
        <p:spPr bwMode="auto">
          <a:xfrm>
            <a:off x="4517132" y="4731816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8"/>
          <p:cNvSpPr>
            <a:spLocks noChangeShapeType="1"/>
          </p:cNvSpPr>
          <p:nvPr/>
        </p:nvSpPr>
        <p:spPr bwMode="auto">
          <a:xfrm>
            <a:off x="2383532" y="4503216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9"/>
          <p:cNvSpPr>
            <a:spLocks noChangeShapeType="1"/>
          </p:cNvSpPr>
          <p:nvPr/>
        </p:nvSpPr>
        <p:spPr bwMode="auto">
          <a:xfrm>
            <a:off x="2383532" y="4808016"/>
            <a:ext cx="838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20"/>
          <p:cNvSpPr>
            <a:spLocks noChangeShapeType="1"/>
          </p:cNvSpPr>
          <p:nvPr/>
        </p:nvSpPr>
        <p:spPr bwMode="auto">
          <a:xfrm flipV="1">
            <a:off x="4136132" y="4046016"/>
            <a:ext cx="0" cy="304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21"/>
          <p:cNvSpPr>
            <a:spLocks noChangeShapeType="1"/>
          </p:cNvSpPr>
          <p:nvPr/>
        </p:nvSpPr>
        <p:spPr bwMode="auto">
          <a:xfrm flipH="1">
            <a:off x="3831332" y="4046016"/>
            <a:ext cx="3048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2"/>
          <p:cNvSpPr>
            <a:spLocks noChangeShapeType="1"/>
          </p:cNvSpPr>
          <p:nvPr/>
        </p:nvSpPr>
        <p:spPr bwMode="auto">
          <a:xfrm>
            <a:off x="4136132" y="4046016"/>
            <a:ext cx="4572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3"/>
          <p:cNvSpPr>
            <a:spLocks noChangeShapeType="1"/>
          </p:cNvSpPr>
          <p:nvPr/>
        </p:nvSpPr>
        <p:spPr bwMode="auto">
          <a:xfrm flipH="1">
            <a:off x="3602732" y="4046016"/>
            <a:ext cx="2286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4"/>
          <p:cNvSpPr>
            <a:spLocks noChangeShapeType="1"/>
          </p:cNvSpPr>
          <p:nvPr/>
        </p:nvSpPr>
        <p:spPr bwMode="auto">
          <a:xfrm>
            <a:off x="3602732" y="4046016"/>
            <a:ext cx="0" cy="304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Text Box 25"/>
          <p:cNvSpPr txBox="1">
            <a:spLocks noChangeArrowheads="1"/>
          </p:cNvSpPr>
          <p:nvPr/>
        </p:nvSpPr>
        <p:spPr bwMode="auto">
          <a:xfrm>
            <a:off x="4603988" y="385378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solidFill>
                  <a:srgbClr val="FF9900"/>
                </a:solidFill>
              </a:rPr>
              <a:t>Purge</a:t>
            </a:r>
            <a:endParaRPr lang="en-US" altLang="zh-TW" sz="1800" dirty="0"/>
          </a:p>
        </p:txBody>
      </p:sp>
      <p:sp>
        <p:nvSpPr>
          <p:cNvPr id="12311" name="Text Box 26"/>
          <p:cNvSpPr txBox="1">
            <a:spLocks noChangeArrowheads="1"/>
          </p:cNvSpPr>
          <p:nvPr/>
        </p:nvSpPr>
        <p:spPr bwMode="auto">
          <a:xfrm>
            <a:off x="5355332" y="4274616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9900"/>
                </a:solidFill>
              </a:rPr>
              <a:t>Products</a:t>
            </a: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5355332" y="4579416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9900"/>
                </a:solidFill>
              </a:rPr>
              <a:t>By-Products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1011932" y="4427016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FF9900"/>
                </a:solidFill>
              </a:rPr>
              <a:t>Feed streams</a:t>
            </a:r>
          </a:p>
        </p:txBody>
      </p:sp>
      <p:sp>
        <p:nvSpPr>
          <p:cNvPr id="12314" name="Text Box 29"/>
          <p:cNvSpPr txBox="1">
            <a:spLocks noChangeArrowheads="1"/>
          </p:cNvSpPr>
          <p:nvPr/>
        </p:nvSpPr>
        <p:spPr bwMode="auto">
          <a:xfrm>
            <a:off x="833872" y="5157192"/>
            <a:ext cx="7704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6666"/>
                </a:solidFill>
              </a:rPr>
              <a:t>Lý</a:t>
            </a:r>
            <a:r>
              <a:rPr lang="en-US" altLang="zh-TW" dirty="0" smtClean="0">
                <a:solidFill>
                  <a:srgbClr val="006666"/>
                </a:solidFill>
              </a:rPr>
              <a:t> do: </a:t>
            </a:r>
            <a:r>
              <a:rPr lang="en-US" altLang="zh-TW" dirty="0" err="1" smtClean="0"/>
              <a:t>Tốn</a:t>
            </a:r>
            <a:r>
              <a:rPr lang="en-US" altLang="zh-TW" dirty="0" smtClean="0"/>
              <a:t> chi </a:t>
            </a:r>
            <a:r>
              <a:rPr lang="en-US" altLang="zh-TW" dirty="0" err="1" smtClean="0"/>
              <a:t>phí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để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tách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chất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chưa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phản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ứng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hết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khỏi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sản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phẩm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phụ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trường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hợp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thường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gặp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cấu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khí</a:t>
            </a:r>
            <a:r>
              <a:rPr lang="en-US" altLang="zh-TW" dirty="0" smtClean="0"/>
              <a:t>)  </a:t>
            </a:r>
            <a:endParaRPr lang="en-US" altLang="zh-TW" dirty="0"/>
          </a:p>
        </p:txBody>
      </p:sp>
      <p:sp>
        <p:nvSpPr>
          <p:cNvPr id="12315" name="Text Box 30"/>
          <p:cNvSpPr txBox="1">
            <a:spLocks noChangeArrowheads="1"/>
          </p:cNvSpPr>
          <p:nvPr/>
        </p:nvSpPr>
        <p:spPr bwMode="auto">
          <a:xfrm>
            <a:off x="1209403" y="936324"/>
            <a:ext cx="5931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(1</a:t>
            </a:r>
            <a:r>
              <a:rPr lang="en-US" altLang="zh-TW" dirty="0" smtClean="0"/>
              <a:t>): 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chất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chưa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phản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ứng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hết</a:t>
            </a:r>
            <a:endParaRPr lang="en-US" altLang="zh-TW" dirty="0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861086" y="2314467"/>
            <a:ext cx="7704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TW" dirty="0" err="1" smtClean="0">
                <a:solidFill>
                  <a:srgbClr val="006666"/>
                </a:solidFill>
              </a:rPr>
              <a:t>Lý</a:t>
            </a:r>
            <a:r>
              <a:rPr lang="en-US" altLang="zh-TW" dirty="0" smtClean="0">
                <a:solidFill>
                  <a:srgbClr val="006666"/>
                </a:solidFill>
              </a:rPr>
              <a:t> do: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tác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chất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rẻ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tiền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ví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dụ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nước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khí</a:t>
            </a:r>
            <a:r>
              <a:rPr lang="en-US" altLang="zh-TW" dirty="0" smtClean="0"/>
              <a:t>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98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 dirty="0" smtClean="0"/>
              <a:t>The HDA process</a:t>
            </a:r>
            <a:endParaRPr lang="en-US" altLang="zh-TW" dirty="0"/>
          </a:p>
        </p:txBody>
      </p:sp>
      <p:pic>
        <p:nvPicPr>
          <p:cNvPr id="19459" name="Picture 3" descr="E:\程設講義\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9067800" cy="904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33600" y="51816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Toluene  + H2  </a:t>
            </a:r>
            <a:r>
              <a:rPr lang="en-US" altLang="zh-TW">
                <a:sym typeface="Symbol" pitchFamily="18" charset="2"/>
              </a:rPr>
              <a:t>  Benzene  + CH4</a:t>
            </a:r>
            <a:endParaRPr lang="en-US" altLang="zh-TW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133600" y="56388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2  Benzene        Diphenyl  + H2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133600" y="6019800"/>
            <a:ext cx="44196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/>
              <a:t>1150 </a:t>
            </a:r>
            <a:r>
              <a:rPr lang="en-US" altLang="zh-TW" sz="1800">
                <a:sym typeface="Symbol" pitchFamily="18" charset="2"/>
              </a:rPr>
              <a:t> F </a:t>
            </a:r>
            <a:r>
              <a:rPr lang="zh-TW" altLang="en-US" sz="1800"/>
              <a:t>～ </a:t>
            </a:r>
            <a:r>
              <a:rPr lang="en-US" altLang="zh-TW" sz="1800"/>
              <a:t>1300 </a:t>
            </a:r>
            <a:r>
              <a:rPr lang="en-US" altLang="zh-TW" sz="1800">
                <a:sym typeface="Symbol" pitchFamily="18" charset="2"/>
              </a:rPr>
              <a:t> F</a:t>
            </a:r>
          </a:p>
          <a:p>
            <a:pPr algn="ctr">
              <a:lnSpc>
                <a:spcPct val="40000"/>
              </a:lnSpc>
              <a:spcBef>
                <a:spcPct val="50000"/>
              </a:spcBef>
            </a:pPr>
            <a:r>
              <a:rPr lang="en-US" altLang="zh-TW" sz="1800">
                <a:sym typeface="Symbol" pitchFamily="18" charset="2"/>
              </a:rPr>
              <a:t>500 psia 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733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3733800" y="594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9552" y="304800"/>
            <a:ext cx="8147248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600" b="1" u="sng" dirty="0" err="1">
                <a:solidFill>
                  <a:schemeClr val="accent2"/>
                </a:solidFill>
              </a:rPr>
              <a:t>Quyết</a:t>
            </a:r>
            <a:r>
              <a:rPr lang="en-US" altLang="zh-TW" sz="2600" b="1" u="sng" dirty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>
                <a:solidFill>
                  <a:schemeClr val="accent2"/>
                </a:solidFill>
              </a:rPr>
              <a:t>định</a:t>
            </a:r>
            <a:r>
              <a:rPr lang="en-US" altLang="zh-TW" sz="2600" b="1" u="sng" dirty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>
                <a:solidFill>
                  <a:schemeClr val="accent2"/>
                </a:solidFill>
              </a:rPr>
              <a:t>thiết</a:t>
            </a:r>
            <a:r>
              <a:rPr lang="en-US" altLang="zh-TW" sz="2600" b="1" u="sng" dirty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>
                <a:solidFill>
                  <a:schemeClr val="accent2"/>
                </a:solidFill>
              </a:rPr>
              <a:t>kế</a:t>
            </a:r>
            <a:r>
              <a:rPr lang="en-US" altLang="zh-TW" sz="2600" b="1" u="sng" dirty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>
                <a:solidFill>
                  <a:schemeClr val="accent2"/>
                </a:solidFill>
              </a:rPr>
              <a:t>cấp</a:t>
            </a:r>
            <a:r>
              <a:rPr lang="en-US" altLang="zh-TW" sz="2600" b="1" u="sng" dirty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>
                <a:solidFill>
                  <a:schemeClr val="accent2"/>
                </a:solidFill>
              </a:rPr>
              <a:t>độ</a:t>
            </a:r>
            <a:r>
              <a:rPr lang="en-US" altLang="zh-TW" sz="2600" b="1" u="sng" dirty="0">
                <a:solidFill>
                  <a:schemeClr val="accent2"/>
                </a:solidFill>
              </a:rPr>
              <a:t> 2</a:t>
            </a:r>
            <a:r>
              <a:rPr lang="en-US" altLang="zh-TW" sz="2600" b="1" dirty="0" smtClean="0"/>
              <a:t>:</a:t>
            </a:r>
            <a:endParaRPr lang="en-US" altLang="zh-TW" sz="1200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altLang="zh-TW" sz="1000" b="1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200" dirty="0"/>
              <a:t>1 ) </a:t>
            </a:r>
            <a:r>
              <a:rPr lang="en-US" altLang="zh-TW" sz="2200" dirty="0" err="1" smtClean="0"/>
              <a:t>Có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nên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làm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tinh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dòng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nhập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liệu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trước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khi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đưa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vào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thiết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bị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phản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ứng</a:t>
            </a:r>
            <a:r>
              <a:rPr lang="en-US" altLang="zh-TW" sz="2200" dirty="0" smtClean="0"/>
              <a:t>?</a:t>
            </a:r>
            <a:endParaRPr lang="en-US" altLang="zh-TW" sz="22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200" dirty="0"/>
              <a:t>2 ) </a:t>
            </a:r>
            <a:r>
              <a:rPr lang="en-US" altLang="zh-TW" sz="2200" dirty="0" err="1" smtClean="0"/>
              <a:t>Có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nên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hồi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lưu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sản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phẩm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phụ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là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sản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phẩm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của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một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phản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ứng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thuận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nghịch</a:t>
            </a:r>
            <a:r>
              <a:rPr lang="en-US" altLang="zh-TW" sz="2200" dirty="0" smtClean="0"/>
              <a:t>?</a:t>
            </a:r>
            <a:endParaRPr lang="en-US" altLang="zh-TW" sz="2200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TW" sz="2200" dirty="0"/>
              <a:t>3 ) </a:t>
            </a:r>
            <a:r>
              <a:rPr lang="en-US" altLang="zh-TW" sz="2200" dirty="0" err="1" smtClean="0"/>
              <a:t>Có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nên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thu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hồi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hoàn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toàn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các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tác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chất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chưa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phản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ứng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hết</a:t>
            </a:r>
            <a:r>
              <a:rPr lang="en-US" altLang="zh-TW" sz="2200" dirty="0" smtClean="0"/>
              <a:t> hay </a:t>
            </a:r>
            <a:r>
              <a:rPr lang="en-US" altLang="zh-TW" sz="2200" dirty="0" err="1" smtClean="0"/>
              <a:t>là</a:t>
            </a:r>
            <a:r>
              <a:rPr lang="en-US" altLang="zh-TW" sz="2200" dirty="0"/>
              <a:t> </a:t>
            </a:r>
            <a:r>
              <a:rPr lang="en-US" altLang="zh-TW" sz="2200" dirty="0" err="1" smtClean="0"/>
              <a:t>sử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dụng</a:t>
            </a:r>
            <a:r>
              <a:rPr lang="en-US" altLang="zh-TW" sz="2200" dirty="0" smtClean="0"/>
              <a:t> </a:t>
            </a:r>
            <a:r>
              <a:rPr lang="en-US" altLang="zh-TW" sz="2200" dirty="0" err="1" smtClean="0"/>
              <a:t>dòng</a:t>
            </a:r>
            <a:r>
              <a:rPr lang="en-US" altLang="zh-TW" sz="2200" dirty="0" smtClean="0"/>
              <a:t> purge ?</a:t>
            </a:r>
            <a:endParaRPr lang="en-US" altLang="zh-TW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611560" y="1268413"/>
            <a:ext cx="8136904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200" kern="0" dirty="0" err="1" smtClean="0">
                <a:latin typeface="+mn-lt"/>
                <a:ea typeface="+mn-ea"/>
              </a:rPr>
              <a:t>Làm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tinh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dòng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nhập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liệu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>
                <a:latin typeface="+mn-lt"/>
                <a:ea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err="1" smtClean="0">
                <a:latin typeface="+mn-lt"/>
                <a:ea typeface="+mn-ea"/>
              </a:rPr>
              <a:t>Nếu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tạp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hiện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diện</a:t>
            </a:r>
            <a:r>
              <a:rPr lang="en-US" sz="2800" kern="0" dirty="0" smtClean="0">
                <a:latin typeface="+mn-lt"/>
                <a:ea typeface="+mn-ea"/>
              </a:rPr>
              <a:t> ở </a:t>
            </a:r>
            <a:r>
              <a:rPr lang="en-US" sz="2800" kern="0" dirty="0" err="1" smtClean="0">
                <a:latin typeface="+mn-lt"/>
                <a:ea typeface="+mn-ea"/>
              </a:rPr>
              <a:t>lượng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nhỏ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và</a:t>
            </a:r>
            <a:r>
              <a:rPr lang="en-US" sz="2800" kern="0" dirty="0" smtClean="0">
                <a:latin typeface="+mn-lt"/>
                <a:ea typeface="+mn-ea"/>
              </a:rPr>
              <a:t> “</a:t>
            </a:r>
            <a:r>
              <a:rPr lang="en-US" sz="2800" kern="0" dirty="0" err="1" smtClean="0">
                <a:latin typeface="+mn-lt"/>
                <a:ea typeface="+mn-ea"/>
              </a:rPr>
              <a:t>trơ</a:t>
            </a:r>
            <a:r>
              <a:rPr lang="en-US" sz="2800" kern="0" dirty="0" smtClean="0">
                <a:latin typeface="+mn-lt"/>
                <a:ea typeface="+mn-ea"/>
              </a:rPr>
              <a:t>” (</a:t>
            </a:r>
            <a:r>
              <a:rPr lang="en-US" sz="2800" kern="0" dirty="0" err="1" smtClean="0">
                <a:latin typeface="+mn-lt"/>
                <a:ea typeface="+mn-ea"/>
              </a:rPr>
              <a:t>không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tham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gia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vào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ứng</a:t>
            </a:r>
            <a:r>
              <a:rPr lang="en-US" sz="2800" kern="0" dirty="0" smtClean="0">
                <a:latin typeface="+mn-lt"/>
                <a:ea typeface="+mn-ea"/>
              </a:rPr>
              <a:t>) </a:t>
            </a:r>
            <a:r>
              <a:rPr lang="en-US" sz="2800" kern="0" dirty="0">
                <a:latin typeface="+mn-lt"/>
                <a:ea typeface="+mn-ea"/>
              </a:rPr>
              <a:t>– </a:t>
            </a:r>
            <a:r>
              <a:rPr lang="en-US" sz="2800" kern="0" dirty="0" err="1" smtClean="0">
                <a:latin typeface="+mn-lt"/>
                <a:ea typeface="+mn-ea"/>
              </a:rPr>
              <a:t>không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tách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endParaRPr lang="en-US" sz="28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sz="2800" kern="0" dirty="0" smtClean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 kern="0" dirty="0" err="1" smtClean="0">
                <a:latin typeface="+mn-lt"/>
                <a:ea typeface="+mn-ea"/>
              </a:rPr>
              <a:t>Ví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dụ</a:t>
            </a:r>
            <a:r>
              <a:rPr lang="en-US" sz="2800" kern="0" dirty="0" smtClean="0">
                <a:latin typeface="+mn-lt"/>
                <a:ea typeface="+mn-ea"/>
              </a:rPr>
              <a:t>: </a:t>
            </a:r>
            <a:r>
              <a:rPr lang="en-US" sz="2800" kern="0" dirty="0" err="1" smtClean="0">
                <a:latin typeface="+mn-lt"/>
                <a:ea typeface="+mn-ea"/>
              </a:rPr>
              <a:t>Dòng</a:t>
            </a:r>
            <a:r>
              <a:rPr lang="en-US" sz="2800" kern="0" dirty="0" smtClean="0">
                <a:latin typeface="+mn-lt"/>
                <a:ea typeface="+mn-ea"/>
              </a:rPr>
              <a:t> H</a:t>
            </a:r>
            <a:r>
              <a:rPr lang="en-US" sz="2800" kern="0" baseline="-25000" dirty="0" smtClean="0">
                <a:latin typeface="+mn-lt"/>
                <a:ea typeface="+mn-ea"/>
              </a:rPr>
              <a:t>2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nhập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liệu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chứa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lượng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nhỏ</a:t>
            </a:r>
            <a:r>
              <a:rPr lang="en-US" sz="2800" kern="0" dirty="0" smtClean="0">
                <a:latin typeface="+mn-lt"/>
                <a:ea typeface="+mn-ea"/>
              </a:rPr>
              <a:t> CH</a:t>
            </a:r>
            <a:r>
              <a:rPr lang="en-US" sz="2800" kern="0" baseline="-25000" dirty="0" smtClean="0">
                <a:latin typeface="+mn-lt"/>
                <a:ea typeface="+mn-ea"/>
              </a:rPr>
              <a:t>4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2800" kern="0" dirty="0" smtClean="0">
                <a:latin typeface="+mn-lt"/>
                <a:ea typeface="+mn-ea"/>
              </a:rPr>
              <a:t>CH</a:t>
            </a:r>
            <a:r>
              <a:rPr lang="en-US" sz="2800" kern="0" baseline="-25000" dirty="0" smtClean="0">
                <a:latin typeface="+mn-lt"/>
                <a:ea typeface="+mn-ea"/>
              </a:rPr>
              <a:t>4 </a:t>
            </a:r>
            <a:r>
              <a:rPr lang="en-US" sz="2800" kern="0" dirty="0" err="1" smtClean="0">
                <a:latin typeface="+mn-lt"/>
                <a:ea typeface="+mn-ea"/>
              </a:rPr>
              <a:t>không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ứng</a:t>
            </a:r>
            <a:r>
              <a:rPr lang="en-US" sz="2800" kern="0" dirty="0" smtClean="0">
                <a:latin typeface="+mn-lt"/>
                <a:ea typeface="+mn-ea"/>
              </a:rPr>
              <a:t>, </a:t>
            </a:r>
            <a:r>
              <a:rPr lang="en-US" sz="2800" kern="0" dirty="0" err="1" smtClean="0">
                <a:latin typeface="+mn-lt"/>
                <a:ea typeface="+mn-ea"/>
              </a:rPr>
              <a:t>nên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không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cần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phải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phân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tách</a:t>
            </a:r>
            <a:endParaRPr 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1124744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err="1" smtClean="0">
                <a:latin typeface="+mn-lt"/>
                <a:ea typeface="+mn-ea"/>
              </a:rPr>
              <a:t>Nếu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việc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phân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tách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là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khó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khăn</a:t>
            </a:r>
            <a:r>
              <a:rPr lang="en-US" sz="3200" kern="0" dirty="0">
                <a:latin typeface="+mn-lt"/>
                <a:ea typeface="+mn-ea"/>
              </a:rPr>
              <a:t>,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tốn</a:t>
            </a:r>
            <a:r>
              <a:rPr lang="en-US" sz="3200" kern="0" dirty="0" smtClean="0">
                <a:latin typeface="+mn-lt"/>
                <a:ea typeface="+mn-ea"/>
              </a:rPr>
              <a:t> chi </a:t>
            </a:r>
            <a:r>
              <a:rPr lang="en-US" sz="3200" kern="0" dirty="0" err="1" smtClean="0">
                <a:latin typeface="+mn-lt"/>
                <a:ea typeface="+mn-ea"/>
              </a:rPr>
              <a:t>phí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cao</a:t>
            </a:r>
            <a:r>
              <a:rPr lang="en-US" sz="3200" kern="0" dirty="0" smtClean="0">
                <a:latin typeface="+mn-lt"/>
                <a:ea typeface="+mn-ea"/>
              </a:rPr>
              <a:t> – </a:t>
            </a:r>
            <a:r>
              <a:rPr lang="en-US" sz="3200" kern="0" dirty="0" err="1" smtClean="0">
                <a:latin typeface="+mn-lt"/>
                <a:ea typeface="+mn-ea"/>
              </a:rPr>
              <a:t>Không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tách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loại</a:t>
            </a:r>
            <a:endParaRPr lang="en-US" sz="32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Hỗn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hợp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đẵng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phí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>
                <a:latin typeface="+mn-lt"/>
                <a:ea typeface="+mn-ea"/>
              </a:rPr>
              <a:t>– </a:t>
            </a:r>
            <a:r>
              <a:rPr lang="en-US" sz="2800" kern="0" dirty="0" smtClean="0">
                <a:latin typeface="+mn-lt"/>
                <a:ea typeface="+mn-ea"/>
              </a:rPr>
              <a:t>(</a:t>
            </a:r>
            <a:r>
              <a:rPr lang="en-US" sz="2800" kern="0" dirty="0" err="1" smtClean="0">
                <a:latin typeface="+mn-lt"/>
                <a:ea typeface="+mn-ea"/>
              </a:rPr>
              <a:t>ví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dụ</a:t>
            </a:r>
            <a:r>
              <a:rPr lang="en-US" sz="2800" kern="0" dirty="0" smtClean="0">
                <a:latin typeface="+mn-lt"/>
                <a:ea typeface="+mn-ea"/>
              </a:rPr>
              <a:t>: </a:t>
            </a:r>
            <a:r>
              <a:rPr lang="en-US" sz="2800" kern="0" dirty="0" err="1" smtClean="0">
                <a:latin typeface="+mn-lt"/>
                <a:ea typeface="+mn-ea"/>
              </a:rPr>
              <a:t>nước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và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>
                <a:latin typeface="+mn-lt"/>
                <a:ea typeface="+mn-ea"/>
              </a:rPr>
              <a:t>ethanol)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Hỗn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hợp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khí</a:t>
            </a:r>
            <a:endParaRPr lang="en-US" sz="28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39552" y="513560"/>
            <a:ext cx="8064896" cy="4751734"/>
          </a:xfrm>
          <a:prstGeom prst="rect">
            <a:avLst/>
          </a:prstGeom>
        </p:spPr>
        <p:txBody>
          <a:bodyPr/>
          <a:lstStyle/>
          <a:p>
            <a:pPr marL="520700" indent="-5207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 err="1" smtClean="0">
                <a:latin typeface="+mn-lt"/>
                <a:ea typeface="+mn-ea"/>
              </a:rPr>
              <a:t>Nếu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tạp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đầu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độc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xúc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tác</a:t>
            </a:r>
            <a:r>
              <a:rPr lang="en-US" sz="2800" kern="0" dirty="0" smtClean="0">
                <a:latin typeface="+mn-lt"/>
                <a:ea typeface="+mn-ea"/>
              </a:rPr>
              <a:t> =&gt; </a:t>
            </a:r>
            <a:r>
              <a:rPr lang="en-US" sz="2800" kern="0" dirty="0" err="1" smtClean="0">
                <a:latin typeface="+mn-lt"/>
                <a:ea typeface="+mn-ea"/>
              </a:rPr>
              <a:t>cần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phải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tách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endParaRPr lang="en-US" sz="2800" b="1" i="1" u="sng" kern="0" dirty="0">
              <a:latin typeface="+mn-lt"/>
              <a:ea typeface="+mn-ea"/>
            </a:endParaRPr>
          </a:p>
          <a:p>
            <a:pPr marL="9207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 err="1" smtClean="0">
                <a:latin typeface="+mn-lt"/>
                <a:ea typeface="+mn-ea"/>
              </a:rPr>
              <a:t>Hợp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lưu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huỳnh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đầu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độc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xúc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tác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dựa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trên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kim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nhóm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>
                <a:latin typeface="+mn-lt"/>
                <a:ea typeface="+mn-ea"/>
              </a:rPr>
              <a:t>VIII </a:t>
            </a:r>
            <a:r>
              <a:rPr lang="en-US" sz="2800" kern="0" dirty="0" smtClean="0">
                <a:latin typeface="+mn-lt"/>
                <a:ea typeface="+mn-ea"/>
              </a:rPr>
              <a:t>(Pt</a:t>
            </a:r>
            <a:r>
              <a:rPr lang="en-US" sz="2800" kern="0" dirty="0">
                <a:latin typeface="+mn-lt"/>
                <a:ea typeface="+mn-ea"/>
              </a:rPr>
              <a:t>, Pd, Ru, Rh</a:t>
            </a:r>
            <a:r>
              <a:rPr lang="en-US" sz="2800" kern="0" dirty="0" smtClean="0">
                <a:latin typeface="+mn-lt"/>
                <a:ea typeface="+mn-ea"/>
              </a:rPr>
              <a:t>) </a:t>
            </a:r>
            <a:r>
              <a:rPr lang="en-US" sz="2800" kern="0" dirty="0" err="1" smtClean="0">
                <a:latin typeface="+mn-lt"/>
                <a:ea typeface="+mn-ea"/>
              </a:rPr>
              <a:t>trong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các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quy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trình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lọc</a:t>
            </a:r>
            <a:r>
              <a:rPr lang="en-US" sz="2800" kern="0" dirty="0" smtClean="0">
                <a:latin typeface="+mn-lt"/>
                <a:ea typeface="+mn-ea"/>
              </a:rPr>
              <a:t>, </a:t>
            </a:r>
            <a:r>
              <a:rPr lang="en-US" sz="2800" kern="0" dirty="0" err="1" smtClean="0">
                <a:latin typeface="+mn-lt"/>
                <a:ea typeface="+mn-ea"/>
              </a:rPr>
              <a:t>hóa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dầu</a:t>
            </a:r>
            <a:endParaRPr lang="en-US" sz="2800" kern="0" dirty="0">
              <a:latin typeface="+mn-lt"/>
              <a:ea typeface="+mn-ea"/>
            </a:endParaRPr>
          </a:p>
          <a:p>
            <a:pPr marL="920750" lvl="1" indent="-28575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CO </a:t>
            </a:r>
            <a:r>
              <a:rPr lang="en-US" sz="2800" kern="0" dirty="0" err="1" smtClean="0">
                <a:latin typeface="+mn-lt"/>
                <a:ea typeface="+mn-ea"/>
              </a:rPr>
              <a:t>đầu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độc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xúc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tác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smtClean="0">
                <a:latin typeface="+mn-lt"/>
                <a:ea typeface="+mn-ea"/>
              </a:rPr>
              <a:t>platinum </a:t>
            </a:r>
            <a:r>
              <a:rPr lang="en-US" sz="2800" kern="0" dirty="0" err="1" smtClean="0">
                <a:latin typeface="+mn-lt"/>
                <a:ea typeface="+mn-ea"/>
              </a:rPr>
              <a:t>trong</a:t>
            </a:r>
            <a:r>
              <a:rPr lang="en-US" sz="2800" kern="0" dirty="0" smtClean="0">
                <a:latin typeface="+mn-lt"/>
                <a:ea typeface="+mn-ea"/>
              </a:rPr>
              <a:t> PEM </a:t>
            </a:r>
            <a:r>
              <a:rPr lang="en-US" sz="2800" kern="0" dirty="0">
                <a:latin typeface="+mn-lt"/>
                <a:ea typeface="+mn-ea"/>
              </a:rPr>
              <a:t>fuel cells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47664" y="5085184"/>
            <a:ext cx="5761037" cy="11339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huỳnh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ở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/>
              <a:t>(ppm)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11560" y="332656"/>
            <a:ext cx="7992888" cy="6192688"/>
          </a:xfrm>
          <a:prstGeom prst="rect">
            <a:avLst/>
          </a:prstGeom>
        </p:spPr>
        <p:txBody>
          <a:bodyPr/>
          <a:lstStyle/>
          <a:p>
            <a:pPr marL="568325" indent="-568325">
              <a:spcBef>
                <a:spcPct val="20000"/>
              </a:spcBef>
              <a:buFontTx/>
              <a:buChar char="•"/>
              <a:defRPr/>
            </a:pPr>
            <a:r>
              <a:rPr lang="en-US" kern="0" dirty="0" err="1" smtClean="0">
                <a:latin typeface="+mn-lt"/>
                <a:ea typeface="+mn-ea"/>
              </a:rPr>
              <a:t>Nếu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tạp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chất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phản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ứng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để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tạo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sản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phẩm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không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mong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muốn</a:t>
            </a:r>
            <a:r>
              <a:rPr lang="en-US" kern="0" dirty="0" smtClean="0">
                <a:latin typeface="+mn-lt"/>
                <a:ea typeface="+mn-ea"/>
              </a:rPr>
              <a:t>, </a:t>
            </a:r>
            <a:r>
              <a:rPr lang="en-US" kern="0" dirty="0" err="1" smtClean="0">
                <a:latin typeface="+mn-lt"/>
                <a:ea typeface="+mn-ea"/>
              </a:rPr>
              <a:t>khó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tách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loại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hoặc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gây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hại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thì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cần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phải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tách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loại</a:t>
            </a:r>
            <a:endParaRPr lang="en-US" b="1" i="1" u="sng" kern="0" dirty="0">
              <a:latin typeface="+mn-lt"/>
              <a:ea typeface="+mn-ea"/>
            </a:endParaRPr>
          </a:p>
          <a:p>
            <a:pPr marL="568325" indent="-568325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 err="1" smtClean="0">
                <a:latin typeface="+mn-lt"/>
                <a:ea typeface="+mn-ea"/>
              </a:rPr>
              <a:t>Ví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dụ</a:t>
            </a:r>
            <a:r>
              <a:rPr lang="en-US" kern="0" dirty="0" smtClean="0">
                <a:latin typeface="+mn-lt"/>
                <a:ea typeface="+mn-ea"/>
              </a:rPr>
              <a:t> Phosgene </a:t>
            </a:r>
            <a:r>
              <a:rPr lang="en-US" kern="0" baseline="-25000" dirty="0">
                <a:latin typeface="+mn-lt"/>
                <a:ea typeface="+mn-ea"/>
              </a:rPr>
              <a:t>			</a:t>
            </a:r>
          </a:p>
          <a:p>
            <a:pPr marL="568325" indent="-568325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kern="0" dirty="0">
                <a:latin typeface="+mn-lt"/>
                <a:ea typeface="+mn-ea"/>
              </a:rPr>
              <a:t>			CO + Cl</a:t>
            </a:r>
            <a:r>
              <a:rPr lang="en-US" kern="0" baseline="-25000" dirty="0">
                <a:latin typeface="+mn-lt"/>
                <a:ea typeface="+mn-ea"/>
              </a:rPr>
              <a:t>2</a:t>
            </a:r>
            <a:r>
              <a:rPr lang="en-US" kern="0" dirty="0">
                <a:latin typeface="+mn-lt"/>
                <a:ea typeface="+mn-ea"/>
              </a:rPr>
              <a:t>           COCl</a:t>
            </a:r>
            <a:r>
              <a:rPr lang="en-US" kern="0" baseline="-25000" dirty="0">
                <a:latin typeface="+mn-lt"/>
                <a:ea typeface="+mn-ea"/>
              </a:rPr>
              <a:t>2</a:t>
            </a: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 smtClean="0">
                <a:latin typeface="+mn-lt"/>
              </a:rPr>
              <a:t>(phosgene + </a:t>
            </a:r>
            <a:r>
              <a:rPr lang="en-US" kern="0" dirty="0">
                <a:latin typeface="+mn-lt"/>
              </a:rPr>
              <a:t>amine       </a:t>
            </a:r>
            <a:r>
              <a:rPr lang="en-US" kern="0" dirty="0" smtClean="0">
                <a:latin typeface="+mn-lt"/>
              </a:rPr>
              <a:t>  </a:t>
            </a:r>
            <a:r>
              <a:rPr lang="en-US" kern="0" dirty="0" err="1" smtClean="0">
                <a:latin typeface="+mn-lt"/>
              </a:rPr>
              <a:t>isocyanates</a:t>
            </a:r>
            <a:r>
              <a:rPr lang="en-US" kern="0" dirty="0" smtClean="0">
                <a:latin typeface="+mn-lt"/>
              </a:rPr>
              <a:t>    </a:t>
            </a:r>
            <a:r>
              <a:rPr lang="de-DE" kern="0" dirty="0" smtClean="0">
                <a:latin typeface="+mn-lt"/>
              </a:rPr>
              <a:t>        polyurethanes</a:t>
            </a:r>
            <a:r>
              <a:rPr lang="en-US" kern="0" dirty="0" smtClean="0">
                <a:latin typeface="+mn-lt"/>
              </a:rPr>
              <a:t> </a:t>
            </a: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 err="1" smtClean="0">
                <a:latin typeface="+mn-lt"/>
              </a:rPr>
              <a:t>Sản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xuất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>
                <a:latin typeface="+mn-lt"/>
              </a:rPr>
              <a:t>CO </a:t>
            </a:r>
            <a:r>
              <a:rPr lang="en-US" kern="0" dirty="0" err="1" smtClean="0">
                <a:latin typeface="+mn-lt"/>
              </a:rPr>
              <a:t>bằng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quy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trình</a:t>
            </a:r>
            <a:r>
              <a:rPr lang="en-US" kern="0" dirty="0" smtClean="0">
                <a:latin typeface="+mn-lt"/>
              </a:rPr>
              <a:t> reforming </a:t>
            </a:r>
            <a:r>
              <a:rPr lang="en-US" kern="0" dirty="0" err="1" smtClean="0">
                <a:latin typeface="+mn-lt"/>
              </a:rPr>
              <a:t>hơi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nước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khí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thiên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nhiên</a:t>
            </a:r>
            <a:endParaRPr lang="en-US" kern="0" dirty="0">
              <a:latin typeface="+mn-lt"/>
            </a:endParaRP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>
                <a:latin typeface="+mn-lt"/>
              </a:rPr>
              <a:t>CH</a:t>
            </a:r>
            <a:r>
              <a:rPr lang="en-US" kern="0" baseline="-25000" dirty="0">
                <a:latin typeface="+mn-lt"/>
              </a:rPr>
              <a:t>4 </a:t>
            </a:r>
            <a:r>
              <a:rPr lang="en-US" kern="0" dirty="0">
                <a:latin typeface="+mn-lt"/>
              </a:rPr>
              <a:t>+</a:t>
            </a:r>
            <a:r>
              <a:rPr lang="en-US" kern="0" baseline="-25000" dirty="0">
                <a:latin typeface="+mn-lt"/>
              </a:rPr>
              <a:t> </a:t>
            </a:r>
            <a:r>
              <a:rPr lang="en-US" kern="0" dirty="0">
                <a:latin typeface="+mn-lt"/>
              </a:rPr>
              <a:t>H</a:t>
            </a:r>
            <a:r>
              <a:rPr lang="en-US" kern="0" baseline="-25000" dirty="0">
                <a:latin typeface="+mn-lt"/>
              </a:rPr>
              <a:t>2</a:t>
            </a:r>
            <a:r>
              <a:rPr lang="en-US" kern="0" dirty="0">
                <a:latin typeface="+mn-lt"/>
              </a:rPr>
              <a:t>O    	  CO + 3H</a:t>
            </a:r>
            <a:r>
              <a:rPr lang="en-US" kern="0" baseline="-25000" dirty="0">
                <a:latin typeface="+mn-lt"/>
              </a:rPr>
              <a:t>2 </a:t>
            </a: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 err="1" smtClean="0">
                <a:latin typeface="+mn-lt"/>
              </a:rPr>
              <a:t>Nếu</a:t>
            </a:r>
            <a:r>
              <a:rPr lang="en-US" kern="0" dirty="0" smtClean="0">
                <a:latin typeface="+mn-lt"/>
              </a:rPr>
              <a:t> H</a:t>
            </a:r>
            <a:r>
              <a:rPr lang="en-US" kern="0" baseline="-25000" dirty="0" smtClean="0">
                <a:latin typeface="+mn-lt"/>
              </a:rPr>
              <a:t>2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không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được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tách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loại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khỏi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CO, </a:t>
            </a:r>
            <a:r>
              <a:rPr lang="en-US" kern="0" dirty="0" err="1" smtClean="0">
                <a:latin typeface="+mn-lt"/>
              </a:rPr>
              <a:t>thì</a:t>
            </a:r>
            <a:r>
              <a:rPr lang="en-US" kern="0" dirty="0" smtClean="0">
                <a:latin typeface="+mn-lt"/>
              </a:rPr>
              <a:t>:</a:t>
            </a:r>
            <a:endParaRPr lang="en-US" kern="0" dirty="0" smtClean="0">
              <a:latin typeface="+mn-lt"/>
            </a:endParaRP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 smtClean="0">
                <a:latin typeface="+mn-lt"/>
              </a:rPr>
              <a:t>H</a:t>
            </a:r>
            <a:r>
              <a:rPr lang="en-US" kern="0" baseline="-25000" dirty="0" smtClean="0">
                <a:latin typeface="+mn-lt"/>
              </a:rPr>
              <a:t>2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>
                <a:latin typeface="+mn-lt"/>
              </a:rPr>
              <a:t>+ Cl</a:t>
            </a:r>
            <a:r>
              <a:rPr lang="en-US" kern="0" baseline="-25000" dirty="0">
                <a:latin typeface="+mn-lt"/>
              </a:rPr>
              <a:t>2</a:t>
            </a:r>
            <a:r>
              <a:rPr lang="en-US" kern="0" dirty="0">
                <a:latin typeface="+mn-lt"/>
              </a:rPr>
              <a:t>           2HCl</a:t>
            </a:r>
            <a:r>
              <a:rPr lang="en-US" kern="0" dirty="0">
                <a:latin typeface="+mn-lt"/>
                <a:ea typeface="+mn-ea"/>
              </a:rPr>
              <a:t>	</a:t>
            </a:r>
            <a:endParaRPr lang="en-US" kern="0" dirty="0" smtClean="0">
              <a:latin typeface="+mn-lt"/>
              <a:ea typeface="+mn-ea"/>
            </a:endParaRP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 err="1" smtClean="0">
                <a:latin typeface="+mn-lt"/>
                <a:ea typeface="+mn-ea"/>
              </a:rPr>
              <a:t>HCl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khó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tách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loại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khỏi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>
                <a:latin typeface="+mn-lt"/>
                <a:ea typeface="+mn-ea"/>
              </a:rPr>
              <a:t>phosgene, </a:t>
            </a:r>
            <a:r>
              <a:rPr lang="en-US" kern="0" dirty="0" err="1" smtClean="0">
                <a:latin typeface="+mn-lt"/>
                <a:ea typeface="+mn-ea"/>
              </a:rPr>
              <a:t>có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tính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ăn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mòn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cao</a:t>
            </a:r>
            <a:r>
              <a:rPr lang="en-US" kern="0" dirty="0" smtClean="0">
                <a:latin typeface="+mn-lt"/>
                <a:ea typeface="+mn-ea"/>
              </a:rPr>
              <a:t>, </a:t>
            </a:r>
            <a:r>
              <a:rPr lang="en-US" kern="0" dirty="0" err="1" smtClean="0">
                <a:latin typeface="+mn-lt"/>
                <a:ea typeface="+mn-ea"/>
              </a:rPr>
              <a:t>và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gây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hại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đến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sản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phẩm</a:t>
            </a:r>
            <a:r>
              <a:rPr lang="en-US" kern="0" dirty="0" smtClean="0">
                <a:latin typeface="+mn-lt"/>
                <a:ea typeface="+mn-ea"/>
              </a:rPr>
              <a:t> isocyanate</a:t>
            </a:r>
            <a:endParaRPr lang="en-US" kern="0" dirty="0" smtClean="0">
              <a:latin typeface="+mn-lt"/>
              <a:ea typeface="+mn-ea"/>
            </a:endParaRPr>
          </a:p>
          <a:p>
            <a:pPr marL="568325" indent="-568325">
              <a:spcBef>
                <a:spcPct val="20000"/>
              </a:spcBef>
              <a:defRPr/>
            </a:pPr>
            <a:r>
              <a:rPr lang="en-US" kern="0" dirty="0" smtClean="0">
                <a:latin typeface="+mn-lt"/>
                <a:ea typeface="+mn-ea"/>
              </a:rPr>
              <a:t>=&gt; </a:t>
            </a:r>
            <a:r>
              <a:rPr lang="en-US" kern="0" dirty="0" err="1" smtClean="0">
                <a:latin typeface="+mn-lt"/>
                <a:ea typeface="+mn-ea"/>
              </a:rPr>
              <a:t>cần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tách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smtClean="0">
                <a:latin typeface="+mn-lt"/>
                <a:ea typeface="+mn-ea"/>
              </a:rPr>
              <a:t>H</a:t>
            </a:r>
            <a:r>
              <a:rPr lang="en-US" kern="0" baseline="-25000" dirty="0" smtClean="0">
                <a:latin typeface="+mn-lt"/>
                <a:ea typeface="+mn-ea"/>
              </a:rPr>
              <a:t>2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ra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err="1" smtClean="0">
                <a:latin typeface="+mn-lt"/>
                <a:ea typeface="+mn-ea"/>
              </a:rPr>
              <a:t>khỏi</a:t>
            </a:r>
            <a:r>
              <a:rPr lang="en-US" kern="0" dirty="0" smtClean="0">
                <a:latin typeface="+mn-lt"/>
                <a:ea typeface="+mn-ea"/>
              </a:rPr>
              <a:t> </a:t>
            </a:r>
            <a:r>
              <a:rPr lang="en-US" kern="0" dirty="0" smtClean="0">
                <a:latin typeface="+mn-lt"/>
                <a:ea typeface="+mn-ea"/>
              </a:rPr>
              <a:t>CO</a:t>
            </a:r>
            <a:r>
              <a:rPr lang="en-US" kern="0" dirty="0">
                <a:latin typeface="+mn-lt"/>
                <a:ea typeface="+mn-ea"/>
              </a:rPr>
              <a:t>	</a:t>
            </a:r>
          </a:p>
          <a:p>
            <a:pPr marL="568325" indent="-568325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kern="0" dirty="0">
              <a:latin typeface="+mn-lt"/>
              <a:ea typeface="+mn-ea"/>
            </a:endParaRPr>
          </a:p>
        </p:txBody>
      </p:sp>
      <p:cxnSp>
        <p:nvCxnSpPr>
          <p:cNvPr id="17412" name="Straight Arrow Connector 4"/>
          <p:cNvCxnSpPr>
            <a:cxnSpLocks noChangeShapeType="1"/>
          </p:cNvCxnSpPr>
          <p:nvPr/>
        </p:nvCxnSpPr>
        <p:spPr bwMode="auto">
          <a:xfrm>
            <a:off x="3851920" y="1844824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" name="Straight Arrow Connector 4"/>
          <p:cNvCxnSpPr>
            <a:cxnSpLocks noChangeShapeType="1"/>
          </p:cNvCxnSpPr>
          <p:nvPr/>
        </p:nvCxnSpPr>
        <p:spPr bwMode="auto">
          <a:xfrm>
            <a:off x="2123728" y="3140968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4"/>
          <p:cNvCxnSpPr>
            <a:cxnSpLocks noChangeShapeType="1"/>
          </p:cNvCxnSpPr>
          <p:nvPr/>
        </p:nvCxnSpPr>
        <p:spPr bwMode="auto">
          <a:xfrm>
            <a:off x="1827530" y="4005064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"/>
          <p:cNvCxnSpPr>
            <a:cxnSpLocks noChangeShapeType="1"/>
          </p:cNvCxnSpPr>
          <p:nvPr/>
        </p:nvCxnSpPr>
        <p:spPr bwMode="auto">
          <a:xfrm>
            <a:off x="3131840" y="2276872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" name="Straight Arrow Connector 4"/>
          <p:cNvCxnSpPr>
            <a:cxnSpLocks noChangeShapeType="1"/>
          </p:cNvCxnSpPr>
          <p:nvPr/>
        </p:nvCxnSpPr>
        <p:spPr bwMode="auto">
          <a:xfrm>
            <a:off x="5364088" y="2276872"/>
            <a:ext cx="504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827584" y="764704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err="1" smtClean="0">
                <a:latin typeface="+mn-lt"/>
                <a:ea typeface="+mn-ea"/>
              </a:rPr>
              <a:t>Nếu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tạp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chất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hiện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diện</a:t>
            </a:r>
            <a:r>
              <a:rPr lang="en-US" sz="3200" kern="0" dirty="0" smtClean="0">
                <a:latin typeface="+mn-lt"/>
                <a:ea typeface="+mn-ea"/>
              </a:rPr>
              <a:t> ở </a:t>
            </a:r>
            <a:r>
              <a:rPr lang="en-US" sz="3200" kern="0" dirty="0" err="1" smtClean="0">
                <a:latin typeface="+mn-lt"/>
                <a:ea typeface="+mn-ea"/>
              </a:rPr>
              <a:t>hàm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lượng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lớn</a:t>
            </a:r>
            <a:r>
              <a:rPr lang="en-US" sz="3200" kern="0" dirty="0" smtClean="0">
                <a:latin typeface="+mn-lt"/>
                <a:ea typeface="+mn-ea"/>
              </a:rPr>
              <a:t> =&gt; </a:t>
            </a:r>
            <a:r>
              <a:rPr lang="en-US" sz="3200" kern="0" dirty="0" err="1" smtClean="0">
                <a:latin typeface="+mn-lt"/>
                <a:ea typeface="+mn-ea"/>
              </a:rPr>
              <a:t>cần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phải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tách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loại</a:t>
            </a:r>
            <a:r>
              <a:rPr lang="en-US" sz="3200" kern="0" dirty="0">
                <a:latin typeface="+mn-lt"/>
                <a:ea typeface="+mn-ea"/>
              </a:rPr>
              <a:t> </a:t>
            </a:r>
            <a:r>
              <a:rPr lang="en-US" sz="3200" kern="0" dirty="0" smtClean="0">
                <a:latin typeface="+mn-lt"/>
                <a:ea typeface="+mn-ea"/>
              </a:rPr>
              <a:t>– </a:t>
            </a:r>
            <a:r>
              <a:rPr lang="en-US" sz="3200" kern="0" dirty="0" err="1" smtClean="0">
                <a:latin typeface="+mn-lt"/>
                <a:ea typeface="+mn-ea"/>
              </a:rPr>
              <a:t>tại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sao</a:t>
            </a:r>
            <a:r>
              <a:rPr lang="en-US" sz="3200" kern="0" dirty="0" smtClean="0">
                <a:latin typeface="+mn-lt"/>
                <a:ea typeface="+mn-ea"/>
              </a:rPr>
              <a:t>?</a:t>
            </a:r>
            <a:endParaRPr lang="en-US" sz="3200" kern="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200" kern="0" dirty="0">
                <a:latin typeface="+mn-lt"/>
                <a:ea typeface="+mn-ea"/>
              </a:rPr>
              <a:t>	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200" kern="0" dirty="0">
                <a:latin typeface="+mn-lt"/>
                <a:ea typeface="+mn-ea"/>
              </a:rPr>
              <a:t>	</a:t>
            </a:r>
            <a:r>
              <a:rPr lang="en-US" sz="3200" kern="0" dirty="0" err="1" smtClean="0">
                <a:latin typeface="+mn-lt"/>
                <a:ea typeface="+mn-ea"/>
              </a:rPr>
              <a:t>Một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ngoại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lệ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đáng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chú</a:t>
            </a:r>
            <a:r>
              <a:rPr lang="en-US" sz="3200" kern="0" dirty="0" smtClean="0">
                <a:latin typeface="+mn-lt"/>
                <a:ea typeface="+mn-ea"/>
              </a:rPr>
              <a:t> ý </a:t>
            </a:r>
            <a:r>
              <a:rPr lang="en-US" sz="3200" kern="0" dirty="0" err="1" smtClean="0">
                <a:latin typeface="+mn-lt"/>
                <a:ea typeface="+mn-ea"/>
              </a:rPr>
              <a:t>là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không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khí</a:t>
            </a:r>
            <a:endParaRPr lang="en-US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1550" y="1628775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err="1" smtClean="0">
                <a:latin typeface="+mn-lt"/>
                <a:ea typeface="+mn-ea"/>
              </a:rPr>
              <a:t>Tính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linh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hoạt</a:t>
            </a:r>
            <a:endParaRPr lang="en-US" sz="32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Quy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trình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dạng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mẻ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có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thể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xử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lý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nhiều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nguyên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liệu</a:t>
            </a:r>
            <a:r>
              <a:rPr lang="en-US" sz="2800" kern="0" dirty="0" smtClean="0">
                <a:latin typeface="+mn-lt"/>
                <a:ea typeface="+mn-ea"/>
              </a:rPr>
              <a:t>, </a:t>
            </a:r>
            <a:r>
              <a:rPr lang="en-US" sz="2800" kern="0" dirty="0" err="1" smtClean="0">
                <a:latin typeface="+mn-lt"/>
                <a:ea typeface="+mn-ea"/>
              </a:rPr>
              <a:t>sản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xuất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ra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nhiều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chủng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phẩm</a:t>
            </a:r>
            <a:r>
              <a:rPr lang="en-US" sz="2800" kern="0" dirty="0" smtClean="0">
                <a:latin typeface="+mn-lt"/>
                <a:ea typeface="+mn-ea"/>
              </a:rPr>
              <a:t> =&gt; </a:t>
            </a:r>
            <a:r>
              <a:rPr lang="en-US" sz="2800" kern="0" dirty="0" err="1" smtClean="0">
                <a:latin typeface="+mn-lt"/>
                <a:ea typeface="+mn-ea"/>
              </a:rPr>
              <a:t>linh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hoạt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hơn</a:t>
            </a:r>
            <a:endParaRPr lang="en-US" sz="2800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Quy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trình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liên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tục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thích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hợp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cho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trường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hợp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nguyên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liệu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và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chủng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loại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phẩm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là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ít</a:t>
            </a:r>
            <a:endParaRPr lang="en-US" sz="2800" kern="0" dirty="0">
              <a:latin typeface="+mn-lt"/>
              <a:ea typeface="+mn-ea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174248"/>
            <a:ext cx="6553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600" b="1" u="sng" dirty="0" err="1" smtClean="0">
                <a:solidFill>
                  <a:schemeClr val="accent2"/>
                </a:solidFill>
              </a:rPr>
              <a:t>Quyết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định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thiết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kế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cấp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độ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1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: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Quy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trình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dạng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mẻ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(batch) vs</a:t>
            </a:r>
            <a:r>
              <a:rPr lang="en-US" altLang="zh-TW" sz="2600" b="1" dirty="0">
                <a:solidFill>
                  <a:schemeClr val="accent2"/>
                </a:solidFill>
              </a:rPr>
              <a:t>. </a:t>
            </a:r>
            <a:r>
              <a:rPr lang="en-US" altLang="zh-TW" sz="2600" b="1" dirty="0" err="1">
                <a:solidFill>
                  <a:schemeClr val="accent2"/>
                </a:solidFill>
              </a:rPr>
              <a:t>Quy</a:t>
            </a:r>
            <a:r>
              <a:rPr lang="en-US" altLang="zh-TW" sz="2600" b="1" dirty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trình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liên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tục</a:t>
            </a:r>
            <a:endParaRPr lang="en-US" altLang="zh-TW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15616" y="548680"/>
            <a:ext cx="67818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en-US" altLang="zh-TW" sz="3200" b="1" u="sng" dirty="0" err="1" smtClean="0">
                <a:solidFill>
                  <a:srgbClr val="CC3300"/>
                </a:solidFill>
              </a:rPr>
              <a:t>Các</a:t>
            </a:r>
            <a:r>
              <a:rPr lang="en-US" altLang="zh-TW" sz="3200" b="1" u="sng" dirty="0" smtClean="0">
                <a:solidFill>
                  <a:srgbClr val="CC3300"/>
                </a:solidFill>
              </a:rPr>
              <a:t> </a:t>
            </a:r>
            <a:r>
              <a:rPr lang="en-US" altLang="zh-TW" sz="3200" b="1" u="sng" dirty="0" err="1" smtClean="0">
                <a:solidFill>
                  <a:srgbClr val="CC3300"/>
                </a:solidFill>
              </a:rPr>
              <a:t>phương</a:t>
            </a:r>
            <a:r>
              <a:rPr lang="en-US" altLang="zh-TW" sz="3200" b="1" u="sng" dirty="0" smtClean="0">
                <a:solidFill>
                  <a:srgbClr val="CC3300"/>
                </a:solidFill>
              </a:rPr>
              <a:t> </a:t>
            </a:r>
            <a:r>
              <a:rPr lang="en-US" altLang="zh-TW" sz="3200" b="1" u="sng" dirty="0" err="1" smtClean="0">
                <a:solidFill>
                  <a:srgbClr val="CC3300"/>
                </a:solidFill>
              </a:rPr>
              <a:t>án</a:t>
            </a:r>
            <a:r>
              <a:rPr lang="en-US" altLang="zh-TW" sz="3200" b="1" u="sng" dirty="0" smtClean="0">
                <a:solidFill>
                  <a:srgbClr val="CC3300"/>
                </a:solidFill>
              </a:rPr>
              <a:t> </a:t>
            </a:r>
            <a:r>
              <a:rPr lang="en-US" altLang="zh-TW" sz="3200" b="1" u="sng" dirty="0" err="1" smtClean="0">
                <a:solidFill>
                  <a:srgbClr val="CC3300"/>
                </a:solidFill>
              </a:rPr>
              <a:t>cho</a:t>
            </a:r>
            <a:r>
              <a:rPr lang="en-US" altLang="zh-TW" sz="3200" b="1" u="sng" dirty="0" smtClean="0">
                <a:solidFill>
                  <a:srgbClr val="CC3300"/>
                </a:solidFill>
              </a:rPr>
              <a:t> </a:t>
            </a:r>
            <a:r>
              <a:rPr lang="en-US" altLang="zh-TW" sz="3200" b="1" u="sng" dirty="0" err="1" smtClean="0">
                <a:solidFill>
                  <a:srgbClr val="CC3300"/>
                </a:solidFill>
              </a:rPr>
              <a:t>quy</a:t>
            </a:r>
            <a:r>
              <a:rPr lang="en-US" altLang="zh-TW" sz="3200" b="1" u="sng" dirty="0" smtClean="0">
                <a:solidFill>
                  <a:srgbClr val="CC3300"/>
                </a:solidFill>
              </a:rPr>
              <a:t> </a:t>
            </a:r>
            <a:r>
              <a:rPr lang="en-US" altLang="zh-TW" sz="3200" b="1" u="sng" dirty="0" err="1" smtClean="0">
                <a:solidFill>
                  <a:srgbClr val="CC3300"/>
                </a:solidFill>
              </a:rPr>
              <a:t>trình</a:t>
            </a:r>
            <a:r>
              <a:rPr lang="en-US" altLang="zh-TW" sz="3200" b="1" u="sng" dirty="0" smtClean="0">
                <a:solidFill>
                  <a:srgbClr val="CC3300"/>
                </a:solidFill>
              </a:rPr>
              <a:t> HDA</a:t>
            </a:r>
            <a:endParaRPr lang="en-US" altLang="zh-TW" sz="3200" u="sng" dirty="0"/>
          </a:p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en-US" altLang="zh-TW" sz="3200" dirty="0"/>
              <a:t>1. </a:t>
            </a:r>
            <a:r>
              <a:rPr lang="en-US" altLang="zh-TW" sz="3200" dirty="0" err="1" smtClean="0"/>
              <a:t>Làm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tinh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dòng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nhập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liệu</a:t>
            </a:r>
            <a:r>
              <a:rPr lang="en-US" altLang="zh-TW" sz="3200" dirty="0" smtClean="0"/>
              <a:t> H</a:t>
            </a:r>
            <a:r>
              <a:rPr lang="en-US" altLang="zh-TW" sz="3200" baseline="-25000" dirty="0" smtClean="0"/>
              <a:t>2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en-US" altLang="zh-TW" sz="3200" dirty="0"/>
              <a:t>2.  </a:t>
            </a:r>
            <a:r>
              <a:rPr lang="en-US" altLang="zh-TW" sz="3200" dirty="0" err="1" smtClean="0"/>
              <a:t>Hồi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lưu</a:t>
            </a:r>
            <a:r>
              <a:rPr lang="en-US" altLang="zh-TW" sz="3200" dirty="0" smtClean="0"/>
              <a:t> </a:t>
            </a:r>
            <a:r>
              <a:rPr lang="en-US" altLang="zh-TW" sz="3200" dirty="0" smtClean="0"/>
              <a:t>diphenyl ?</a:t>
            </a:r>
            <a:endParaRPr lang="en-US" altLang="zh-TW" sz="3200" dirty="0"/>
          </a:p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en-US" altLang="zh-TW" sz="3200" dirty="0"/>
              <a:t>3.  </a:t>
            </a:r>
            <a:r>
              <a:rPr lang="en-US" altLang="zh-TW" sz="3200" dirty="0" err="1" smtClean="0"/>
              <a:t>Tách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riêng</a:t>
            </a:r>
            <a:r>
              <a:rPr lang="en-US" altLang="zh-TW" sz="3200" dirty="0" smtClean="0"/>
              <a:t> H</a:t>
            </a:r>
            <a:r>
              <a:rPr lang="en-US" altLang="zh-TW" sz="3200" baseline="-25000" dirty="0" smtClean="0"/>
              <a:t>2</a:t>
            </a:r>
            <a:r>
              <a:rPr lang="en-US" altLang="zh-TW" sz="3200" dirty="0" smtClean="0"/>
              <a:t> / CH</a:t>
            </a:r>
            <a:r>
              <a:rPr lang="en-US" altLang="zh-TW" sz="3200" baseline="-25000" dirty="0" smtClean="0"/>
              <a:t>4</a:t>
            </a:r>
            <a:r>
              <a:rPr lang="en-US" altLang="zh-TW" sz="3200" dirty="0" smtClean="0"/>
              <a:t> hay </a:t>
            </a:r>
            <a:r>
              <a:rPr lang="en-US" altLang="zh-TW" sz="3200" dirty="0" err="1" smtClean="0"/>
              <a:t>dùng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dòng</a:t>
            </a:r>
            <a:r>
              <a:rPr lang="en-US" altLang="zh-TW" sz="3200" dirty="0" smtClean="0"/>
              <a:t> purge </a:t>
            </a:r>
            <a:r>
              <a:rPr lang="en-US" altLang="zh-TW" sz="3200" dirty="0" smtClean="0"/>
              <a:t>?</a:t>
            </a:r>
            <a:endParaRPr lang="en-US" altLang="zh-TW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igure E2-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856932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igure E2-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20713"/>
            <a:ext cx="8281987" cy="542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6192688" cy="3401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365104"/>
            <a:ext cx="6451917" cy="2016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2160" y="1628800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Tách</a:t>
            </a:r>
            <a:r>
              <a:rPr lang="en-US" dirty="0" smtClean="0">
                <a:solidFill>
                  <a:srgbClr val="0070C0"/>
                </a:solidFill>
              </a:rPr>
              <a:t> H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khỏi</a:t>
            </a:r>
            <a:r>
              <a:rPr lang="en-US" dirty="0" smtClean="0">
                <a:solidFill>
                  <a:srgbClr val="0070C0"/>
                </a:solidFill>
              </a:rPr>
              <a:t> CH</a:t>
            </a:r>
            <a:r>
              <a:rPr lang="en-US" baseline="-25000" dirty="0" smtClean="0">
                <a:solidFill>
                  <a:srgbClr val="0070C0"/>
                </a:solidFill>
              </a:rPr>
              <a:t>4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76172" y="5040489"/>
            <a:ext cx="2410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Dùng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dòng</a:t>
            </a:r>
            <a:r>
              <a:rPr lang="en-US" dirty="0" smtClean="0">
                <a:solidFill>
                  <a:srgbClr val="0070C0"/>
                </a:solidFill>
              </a:rPr>
              <a:t> purge</a:t>
            </a:r>
            <a:endParaRPr lang="en-US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solidFill>
                  <a:schemeClr val="accent2"/>
                </a:solidFill>
              </a:rPr>
              <a:t>Hiệu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err="1" smtClean="0">
                <a:solidFill>
                  <a:schemeClr val="accent2"/>
                </a:solidFill>
              </a:rPr>
              <a:t>năng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err="1" smtClean="0">
                <a:solidFill>
                  <a:schemeClr val="accent2"/>
                </a:solidFill>
              </a:rPr>
              <a:t>phản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err="1" smtClean="0">
                <a:solidFill>
                  <a:schemeClr val="accent2"/>
                </a:solidFill>
              </a:rPr>
              <a:t>ứng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7772400" cy="446449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rgbClr val="669900"/>
                </a:solidFill>
              </a:rPr>
              <a:t>Độ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chuyển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hóa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smtClean="0">
                <a:solidFill>
                  <a:srgbClr val="669900"/>
                </a:solidFill>
              </a:rPr>
              <a:t>(x)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tx2"/>
                </a:solidFill>
              </a:rPr>
              <a:t>= </a:t>
            </a:r>
            <a:r>
              <a:rPr lang="en-US" altLang="zh-TW" sz="2800" dirty="0" smtClean="0">
                <a:solidFill>
                  <a:schemeClr val="tx2"/>
                </a:solidFill>
              </a:rPr>
              <a:t>(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tổng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lượng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tác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chất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đã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phản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ứng</a:t>
            </a:r>
            <a:r>
              <a:rPr lang="en-US" altLang="zh-TW" sz="2800" dirty="0" smtClean="0">
                <a:solidFill>
                  <a:schemeClr val="tx2"/>
                </a:solidFill>
              </a:rPr>
              <a:t>)/(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lượng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tác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chất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nhập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liệu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vào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thiết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bị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phản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ứng</a:t>
            </a:r>
            <a:r>
              <a:rPr lang="en-US" altLang="zh-TW" sz="2800" dirty="0" smtClean="0">
                <a:solidFill>
                  <a:schemeClr val="tx2"/>
                </a:solidFill>
              </a:rPr>
              <a:t>)</a:t>
            </a:r>
            <a:endParaRPr lang="en-US" altLang="zh-TW" sz="28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 err="1" smtClean="0">
                <a:solidFill>
                  <a:srgbClr val="669900"/>
                </a:solidFill>
              </a:rPr>
              <a:t>Độ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chọn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lọc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smtClean="0">
                <a:solidFill>
                  <a:srgbClr val="669900"/>
                </a:solidFill>
              </a:rPr>
              <a:t>(S)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chemeClr val="tx2"/>
                </a:solidFill>
              </a:rPr>
              <a:t>= [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lượng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sản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phẩm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chính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tạo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thành</a:t>
            </a:r>
            <a:r>
              <a:rPr lang="en-US" altLang="zh-TW" sz="2800" dirty="0" smtClean="0">
                <a:solidFill>
                  <a:schemeClr val="tx2"/>
                </a:solidFill>
              </a:rPr>
              <a:t>/(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lượng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tác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chất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tiêu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thụ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trong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thiết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bị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phản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ứng</a:t>
            </a:r>
            <a:r>
              <a:rPr lang="en-US" altLang="zh-TW" sz="2800" dirty="0" smtClean="0">
                <a:solidFill>
                  <a:schemeClr val="tx2"/>
                </a:solidFill>
              </a:rPr>
              <a:t>)]*</a:t>
            </a:r>
            <a:r>
              <a:rPr lang="en-US" altLang="zh-TW" sz="2800" dirty="0" smtClean="0">
                <a:solidFill>
                  <a:schemeClr val="tx2"/>
                </a:solidFill>
              </a:rPr>
              <a:t>SF</a:t>
            </a:r>
          </a:p>
          <a:p>
            <a:pPr eaLnBrk="1" hangingPunct="1">
              <a:buFontTx/>
              <a:buNone/>
            </a:pPr>
            <a:r>
              <a:rPr lang="en-US" altLang="zh-TW" sz="2800" dirty="0" smtClean="0">
                <a:solidFill>
                  <a:srgbClr val="669900"/>
                </a:solidFill>
              </a:rPr>
              <a:t>Reactor </a:t>
            </a:r>
            <a:r>
              <a:rPr lang="en-US" altLang="zh-TW" sz="2800" dirty="0" smtClean="0">
                <a:solidFill>
                  <a:srgbClr val="669900"/>
                </a:solidFill>
              </a:rPr>
              <a:t>Yield (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hiệu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suất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phản</a:t>
            </a:r>
            <a:r>
              <a:rPr lang="en-US" altLang="zh-TW" sz="2800" dirty="0" smtClean="0">
                <a:solidFill>
                  <a:srgbClr val="669900"/>
                </a:solidFill>
              </a:rPr>
              <a:t> </a:t>
            </a:r>
            <a:r>
              <a:rPr lang="en-US" altLang="zh-TW" sz="2800" dirty="0" err="1" smtClean="0">
                <a:solidFill>
                  <a:srgbClr val="669900"/>
                </a:solidFill>
              </a:rPr>
              <a:t>ứng</a:t>
            </a:r>
            <a:r>
              <a:rPr lang="en-US" altLang="zh-TW" sz="2800" dirty="0" smtClean="0">
                <a:solidFill>
                  <a:srgbClr val="669900"/>
                </a:solidFill>
              </a:rPr>
              <a:t>) </a:t>
            </a:r>
            <a:r>
              <a:rPr lang="en-US" altLang="zh-TW" sz="2800" dirty="0" smtClean="0">
                <a:solidFill>
                  <a:srgbClr val="669900"/>
                </a:solidFill>
              </a:rPr>
              <a:t>(Y)</a:t>
            </a:r>
          </a:p>
          <a:p>
            <a:pPr eaLnBrk="1" hangingPunct="1">
              <a:buNone/>
            </a:pPr>
            <a:r>
              <a:rPr lang="en-US" altLang="zh-TW" sz="2800" dirty="0" smtClean="0">
                <a:solidFill>
                  <a:schemeClr val="tx2"/>
                </a:solidFill>
              </a:rPr>
              <a:t>= [</a:t>
            </a:r>
            <a:r>
              <a:rPr lang="en-US" altLang="zh-TW" sz="2800" dirty="0" err="1">
                <a:solidFill>
                  <a:schemeClr val="tx2"/>
                </a:solidFill>
              </a:rPr>
              <a:t>lượng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sản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phẩm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chính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tạo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thành</a:t>
            </a:r>
            <a:r>
              <a:rPr lang="en-US" altLang="zh-TW" sz="2800" dirty="0">
                <a:solidFill>
                  <a:schemeClr val="tx2"/>
                </a:solidFill>
              </a:rPr>
              <a:t>/(</a:t>
            </a:r>
            <a:r>
              <a:rPr lang="en-US" altLang="zh-TW" sz="2800" dirty="0" err="1">
                <a:solidFill>
                  <a:schemeClr val="tx2"/>
                </a:solidFill>
              </a:rPr>
              <a:t>lượng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tác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chất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nhập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liệu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vào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thiết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bị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phản</a:t>
            </a:r>
            <a:r>
              <a:rPr lang="en-US" altLang="zh-TW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 err="1">
                <a:solidFill>
                  <a:schemeClr val="tx2"/>
                </a:solidFill>
              </a:rPr>
              <a:t>ứng</a:t>
            </a:r>
            <a:r>
              <a:rPr lang="en-US" altLang="zh-TW" sz="2800" dirty="0">
                <a:solidFill>
                  <a:schemeClr val="tx2"/>
                </a:solidFill>
              </a:rPr>
              <a:t>)]*</a:t>
            </a:r>
            <a:r>
              <a:rPr lang="en-US" altLang="zh-TW" sz="2800" dirty="0" smtClean="0">
                <a:solidFill>
                  <a:schemeClr val="tx2"/>
                </a:solidFill>
              </a:rPr>
              <a:t>SF</a:t>
            </a:r>
            <a:endParaRPr lang="en-US" altLang="zh-TW" sz="2800" dirty="0" smtClean="0">
              <a:solidFill>
                <a:srgbClr val="6699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30723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accent2"/>
                </a:solidFill>
              </a:rPr>
              <a:t>STOICHIOMETRIC </a:t>
            </a:r>
            <a:r>
              <a:rPr lang="en-US" altLang="zh-TW" dirty="0" smtClean="0">
                <a:solidFill>
                  <a:schemeClr val="accent2"/>
                </a:solidFill>
              </a:rPr>
              <a:t>FACTOR (</a:t>
            </a:r>
            <a:r>
              <a:rPr lang="en-US" altLang="zh-TW" dirty="0" err="1" smtClean="0">
                <a:solidFill>
                  <a:schemeClr val="accent2"/>
                </a:solidFill>
              </a:rPr>
              <a:t>tỷ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err="1" smtClean="0">
                <a:solidFill>
                  <a:schemeClr val="accent2"/>
                </a:solidFill>
              </a:rPr>
              <a:t>lệ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err="1" smtClean="0">
                <a:solidFill>
                  <a:schemeClr val="accent2"/>
                </a:solidFill>
              </a:rPr>
              <a:t>đương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err="1" smtClean="0">
                <a:solidFill>
                  <a:schemeClr val="accent2"/>
                </a:solidFill>
              </a:rPr>
              <a:t>lượng</a:t>
            </a:r>
            <a:r>
              <a:rPr lang="en-US" altLang="zh-TW" dirty="0" smtClean="0">
                <a:solidFill>
                  <a:schemeClr val="accent2"/>
                </a:solidFill>
              </a:rPr>
              <a:t>) </a:t>
            </a:r>
            <a:r>
              <a:rPr lang="en-US" altLang="zh-TW" dirty="0" smtClean="0">
                <a:solidFill>
                  <a:schemeClr val="accent2"/>
                </a:solidFill>
              </a:rPr>
              <a:t>(SF)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80928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4000" dirty="0" err="1" smtClean="0">
                <a:solidFill>
                  <a:srgbClr val="996633"/>
                </a:solidFill>
              </a:rPr>
              <a:t>Số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mol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cần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thiết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của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tác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chất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trên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một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mol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sản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phẩm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tạo</a:t>
            </a:r>
            <a:r>
              <a:rPr lang="en-US" altLang="zh-TW" sz="4000" dirty="0" smtClean="0">
                <a:solidFill>
                  <a:srgbClr val="996633"/>
                </a:solidFill>
              </a:rPr>
              <a:t> </a:t>
            </a:r>
            <a:r>
              <a:rPr lang="en-US" altLang="zh-TW" sz="4000" dirty="0" err="1" smtClean="0">
                <a:solidFill>
                  <a:srgbClr val="996633"/>
                </a:solidFill>
              </a:rPr>
              <a:t>thành</a:t>
            </a:r>
            <a:endParaRPr lang="en-US" altLang="zh-TW" sz="4000" dirty="0" smtClean="0">
              <a:solidFill>
                <a:srgbClr val="99663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4476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accent2"/>
                </a:solidFill>
              </a:rPr>
              <a:t>Material Balance of Limiting Reactant in Reactor</a:t>
            </a:r>
            <a:endParaRPr lang="en-US" altLang="zh-TW" sz="2800">
              <a:solidFill>
                <a:schemeClr val="accent2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03325" y="3165475"/>
            <a:ext cx="12239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solidFill>
                  <a:srgbClr val="006600"/>
                </a:solidFill>
              </a:rPr>
              <a:t>Toluene</a:t>
            </a:r>
          </a:p>
          <a:p>
            <a:pPr algn="ctr"/>
            <a:r>
              <a:rPr lang="en-US" altLang="zh-TW">
                <a:solidFill>
                  <a:srgbClr val="006600"/>
                </a:solidFill>
              </a:rPr>
              <a:t>feed </a:t>
            </a:r>
          </a:p>
          <a:p>
            <a:pPr algn="ctr"/>
            <a:r>
              <a:rPr lang="en-US" altLang="zh-TW"/>
              <a:t>(1 mole)</a:t>
            </a:r>
            <a:endParaRPr lang="en-US" altLang="zh-TW">
              <a:solidFill>
                <a:srgbClr val="006600"/>
              </a:solidFill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2514600" y="25146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2590800" y="4038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413125" y="1676400"/>
            <a:ext cx="1689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006600"/>
                </a:solidFill>
              </a:rPr>
              <a:t>Toluene</a:t>
            </a:r>
          </a:p>
          <a:p>
            <a:pPr algn="ctr"/>
            <a:r>
              <a:rPr lang="en-US" altLang="zh-TW">
                <a:solidFill>
                  <a:srgbClr val="006600"/>
                </a:solidFill>
              </a:rPr>
              <a:t>unconverted</a:t>
            </a:r>
          </a:p>
          <a:p>
            <a:pPr algn="ctr"/>
            <a:r>
              <a:rPr lang="en-US" altLang="zh-TW"/>
              <a:t>(1-x) mole</a:t>
            </a:r>
            <a:endParaRPr lang="en-US" altLang="zh-TW">
              <a:solidFill>
                <a:srgbClr val="006600"/>
              </a:solidFill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413125" y="4038600"/>
            <a:ext cx="1384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006600"/>
                </a:solidFill>
              </a:rPr>
              <a:t>Toluene</a:t>
            </a:r>
          </a:p>
          <a:p>
            <a:pPr algn="ctr"/>
            <a:r>
              <a:rPr lang="en-US" altLang="zh-TW">
                <a:solidFill>
                  <a:srgbClr val="006600"/>
                </a:solidFill>
              </a:rPr>
              <a:t>converted</a:t>
            </a:r>
          </a:p>
          <a:p>
            <a:pPr algn="ctr"/>
            <a:r>
              <a:rPr lang="en-US" altLang="zh-TW"/>
              <a:t>x mole</a:t>
            </a:r>
            <a:endParaRPr lang="en-US" altLang="zh-TW">
              <a:solidFill>
                <a:srgbClr val="006600"/>
              </a:solidFill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5257800" y="2286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080125" y="2057400"/>
            <a:ext cx="1062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recycle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5029200" y="3733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50292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080125" y="3048000"/>
            <a:ext cx="1317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solidFill>
                  <a:srgbClr val="006600"/>
                </a:solidFill>
              </a:rPr>
              <a:t>Benzene</a:t>
            </a:r>
          </a:p>
          <a:p>
            <a:pPr algn="ctr"/>
            <a:r>
              <a:rPr lang="en-US" altLang="zh-TW">
                <a:solidFill>
                  <a:srgbClr val="006600"/>
                </a:solidFill>
              </a:rPr>
              <a:t>produced</a:t>
            </a:r>
          </a:p>
          <a:p>
            <a:pPr algn="ctr"/>
            <a:r>
              <a:rPr lang="en-US" altLang="zh-TW"/>
              <a:t>Sx mole</a:t>
            </a:r>
            <a:endParaRPr lang="en-US" altLang="zh-TW">
              <a:solidFill>
                <a:srgbClr val="006600"/>
              </a:solidFill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232525" y="5146675"/>
            <a:ext cx="1352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6600"/>
                </a:solidFill>
              </a:rPr>
              <a:t>Diphenyl</a:t>
            </a:r>
          </a:p>
          <a:p>
            <a:r>
              <a:rPr lang="en-US" altLang="zh-TW">
                <a:solidFill>
                  <a:srgbClr val="006600"/>
                </a:solidFill>
              </a:rPr>
              <a:t>produced</a:t>
            </a:r>
          </a:p>
          <a:p>
            <a:r>
              <a:rPr lang="en-US" altLang="zh-TW"/>
              <a:t>(1-S)x / 2</a:t>
            </a:r>
            <a:endParaRPr lang="en-US" altLang="zh-TW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981200" y="1981200"/>
            <a:ext cx="16002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Reactor</a:t>
            </a:r>
          </a:p>
          <a:p>
            <a:pPr algn="ctr"/>
            <a:r>
              <a:rPr lang="en-US" altLang="zh-TW"/>
              <a:t>system</a:t>
            </a:r>
          </a:p>
        </p:txBody>
      </p: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5334000" y="1981200"/>
            <a:ext cx="2057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Separation</a:t>
            </a:r>
          </a:p>
          <a:p>
            <a:pPr algn="ctr"/>
            <a:r>
              <a:rPr lang="en-US" altLang="zh-TW"/>
              <a:t>system</a:t>
            </a:r>
          </a:p>
        </p:txBody>
      </p:sp>
      <p:sp>
        <p:nvSpPr>
          <p:cNvPr id="4107" name="Line 4"/>
          <p:cNvSpPr>
            <a:spLocks noChangeShapeType="1"/>
          </p:cNvSpPr>
          <p:nvPr/>
        </p:nvSpPr>
        <p:spPr bwMode="auto">
          <a:xfrm>
            <a:off x="2667000" y="76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5"/>
          <p:cNvSpPr>
            <a:spLocks noChangeShapeType="1"/>
          </p:cNvSpPr>
          <p:nvPr/>
        </p:nvSpPr>
        <p:spPr bwMode="auto">
          <a:xfrm>
            <a:off x="2667000" y="762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6"/>
          <p:cNvSpPr>
            <a:spLocks noChangeShapeType="1"/>
          </p:cNvSpPr>
          <p:nvPr/>
        </p:nvSpPr>
        <p:spPr bwMode="auto">
          <a:xfrm flipV="1">
            <a:off x="6324600" y="762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7"/>
          <p:cNvSpPr>
            <a:spLocks noChangeShapeType="1"/>
          </p:cNvSpPr>
          <p:nvPr/>
        </p:nvSpPr>
        <p:spPr bwMode="auto">
          <a:xfrm>
            <a:off x="3581400" y="2514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8"/>
          <p:cNvSpPr>
            <a:spLocks noChangeShapeType="1"/>
          </p:cNvSpPr>
          <p:nvPr/>
        </p:nvSpPr>
        <p:spPr bwMode="auto">
          <a:xfrm>
            <a:off x="63246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9"/>
          <p:cNvSpPr>
            <a:spLocks noChangeShapeType="1"/>
          </p:cNvSpPr>
          <p:nvPr/>
        </p:nvSpPr>
        <p:spPr bwMode="auto">
          <a:xfrm flipH="1">
            <a:off x="2667000" y="4191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0"/>
          <p:cNvSpPr>
            <a:spLocks noChangeShapeType="1"/>
          </p:cNvSpPr>
          <p:nvPr/>
        </p:nvSpPr>
        <p:spPr bwMode="auto">
          <a:xfrm flipV="1">
            <a:off x="26670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1"/>
          <p:cNvSpPr>
            <a:spLocks noChangeShapeType="1"/>
          </p:cNvSpPr>
          <p:nvPr/>
        </p:nvSpPr>
        <p:spPr bwMode="auto">
          <a:xfrm>
            <a:off x="73914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2"/>
          <p:cNvSpPr>
            <a:spLocks noChangeShapeType="1"/>
          </p:cNvSpPr>
          <p:nvPr/>
        </p:nvSpPr>
        <p:spPr bwMode="auto">
          <a:xfrm>
            <a:off x="73914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13"/>
          <p:cNvSpPr>
            <a:spLocks noChangeShapeType="1"/>
          </p:cNvSpPr>
          <p:nvPr/>
        </p:nvSpPr>
        <p:spPr bwMode="auto">
          <a:xfrm>
            <a:off x="1219200" y="220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4"/>
          <p:cNvSpPr>
            <a:spLocks noChangeShapeType="1"/>
          </p:cNvSpPr>
          <p:nvPr/>
        </p:nvSpPr>
        <p:spPr bwMode="auto">
          <a:xfrm>
            <a:off x="1219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15"/>
          <p:cNvSpPr txBox="1">
            <a:spLocks noChangeArrowheads="1"/>
          </p:cNvSpPr>
          <p:nvPr/>
        </p:nvSpPr>
        <p:spPr bwMode="auto">
          <a:xfrm>
            <a:off x="3657600" y="30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Gas recycle</a:t>
            </a:r>
          </a:p>
        </p:txBody>
      </p:sp>
      <p:sp>
        <p:nvSpPr>
          <p:cNvPr id="4119" name="Text Box 16"/>
          <p:cNvSpPr txBox="1">
            <a:spLocks noChangeArrowheads="1"/>
          </p:cNvSpPr>
          <p:nvPr/>
        </p:nvSpPr>
        <p:spPr bwMode="auto">
          <a:xfrm>
            <a:off x="7086600" y="3810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Purge</a:t>
            </a:r>
          </a:p>
        </p:txBody>
      </p:sp>
      <p:sp>
        <p:nvSpPr>
          <p:cNvPr id="4120" name="Text Box 17"/>
          <p:cNvSpPr txBox="1">
            <a:spLocks noChangeArrowheads="1"/>
          </p:cNvSpPr>
          <p:nvPr/>
        </p:nvSpPr>
        <p:spPr bwMode="auto">
          <a:xfrm>
            <a:off x="7086600" y="762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H</a:t>
            </a:r>
            <a:r>
              <a:rPr lang="en-US" altLang="zh-TW" baseline="-25000"/>
              <a:t>2</a:t>
            </a:r>
            <a:r>
              <a:rPr lang="en-US" altLang="zh-TW"/>
              <a:t> , CH</a:t>
            </a:r>
            <a:r>
              <a:rPr lang="en-US" altLang="zh-TW" baseline="-25000"/>
              <a:t>4</a:t>
            </a:r>
            <a:endParaRPr lang="en-US" altLang="zh-TW"/>
          </a:p>
        </p:txBody>
      </p:sp>
      <p:sp>
        <p:nvSpPr>
          <p:cNvPr id="4121" name="Text Box 18"/>
          <p:cNvSpPr txBox="1">
            <a:spLocks noChangeArrowheads="1"/>
          </p:cNvSpPr>
          <p:nvPr/>
        </p:nvSpPr>
        <p:spPr bwMode="auto">
          <a:xfrm>
            <a:off x="7543800" y="1752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Benzene</a:t>
            </a:r>
          </a:p>
        </p:txBody>
      </p:sp>
      <p:sp>
        <p:nvSpPr>
          <p:cNvPr id="4122" name="Text Box 19"/>
          <p:cNvSpPr txBox="1">
            <a:spLocks noChangeArrowheads="1"/>
          </p:cNvSpPr>
          <p:nvPr/>
        </p:nvSpPr>
        <p:spPr bwMode="auto">
          <a:xfrm>
            <a:off x="7620000" y="2819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Dipheny1</a:t>
            </a:r>
          </a:p>
        </p:txBody>
      </p:sp>
      <p:sp>
        <p:nvSpPr>
          <p:cNvPr id="4123" name="Text Box 20"/>
          <p:cNvSpPr txBox="1">
            <a:spLocks noChangeArrowheads="1"/>
          </p:cNvSpPr>
          <p:nvPr/>
        </p:nvSpPr>
        <p:spPr bwMode="auto">
          <a:xfrm>
            <a:off x="0" y="19812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H</a:t>
            </a:r>
            <a:r>
              <a:rPr lang="en-US" altLang="zh-TW" baseline="-25000"/>
              <a:t>2</a:t>
            </a:r>
            <a:r>
              <a:rPr lang="en-US" altLang="zh-TW"/>
              <a:t> , CH</a:t>
            </a:r>
            <a:r>
              <a:rPr lang="en-US" altLang="zh-TW" baseline="-25000"/>
              <a:t>4</a:t>
            </a:r>
            <a:endParaRPr lang="en-US" altLang="zh-TW"/>
          </a:p>
        </p:txBody>
      </p:sp>
      <p:sp>
        <p:nvSpPr>
          <p:cNvPr id="4124" name="Text Box 21"/>
          <p:cNvSpPr txBox="1">
            <a:spLocks noChangeArrowheads="1"/>
          </p:cNvSpPr>
          <p:nvPr/>
        </p:nvSpPr>
        <p:spPr bwMode="auto">
          <a:xfrm>
            <a:off x="0" y="2590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Toluene</a:t>
            </a:r>
          </a:p>
        </p:txBody>
      </p:sp>
      <p:sp>
        <p:nvSpPr>
          <p:cNvPr id="4125" name="Text Box 22"/>
          <p:cNvSpPr txBox="1">
            <a:spLocks noChangeArrowheads="1"/>
          </p:cNvSpPr>
          <p:nvPr/>
        </p:nvSpPr>
        <p:spPr bwMode="auto">
          <a:xfrm>
            <a:off x="3429000" y="42672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Toluene recycle</a:t>
            </a:r>
          </a:p>
        </p:txBody>
      </p:sp>
      <p:sp>
        <p:nvSpPr>
          <p:cNvPr id="4126" name="Text Box 23"/>
          <p:cNvSpPr txBox="1">
            <a:spLocks noChangeArrowheads="1"/>
          </p:cNvSpPr>
          <p:nvPr/>
        </p:nvSpPr>
        <p:spPr bwMode="auto">
          <a:xfrm>
            <a:off x="1752600" y="4800600"/>
            <a:ext cx="5638800" cy="946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/>
              <a:t>Material Balance of the Limiting Reactant (Toluene)</a:t>
            </a:r>
          </a:p>
        </p:txBody>
      </p:sp>
      <p:sp>
        <p:nvSpPr>
          <p:cNvPr id="4127" name="Text Box 24"/>
          <p:cNvSpPr txBox="1">
            <a:spLocks noChangeArrowheads="1"/>
          </p:cNvSpPr>
          <p:nvPr/>
        </p:nvSpPr>
        <p:spPr bwMode="auto">
          <a:xfrm>
            <a:off x="1431925" y="27860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1447800" y="304800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方程式" r:id="rId3" imgW="126720" imgH="139680" progId="">
                  <p:embed/>
                </p:oleObj>
              </mc:Choice>
              <mc:Fallback>
                <p:oleObj name="方程式" r:id="rId3" imgW="126720" imgH="13968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3413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8" name="Text Box 26"/>
          <p:cNvSpPr txBox="1">
            <a:spLocks noChangeArrowheads="1"/>
          </p:cNvSpPr>
          <p:nvPr/>
        </p:nvSpPr>
        <p:spPr bwMode="auto">
          <a:xfrm>
            <a:off x="4403725" y="35480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099" name="Object 27"/>
          <p:cNvGraphicFramePr>
            <a:graphicFrameLocks noChangeAspect="1"/>
          </p:cNvGraphicFramePr>
          <p:nvPr/>
        </p:nvGraphicFramePr>
        <p:xfrm>
          <a:off x="4191000" y="3657600"/>
          <a:ext cx="838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方程式" r:id="rId5" imgW="304560" imgH="177480" progId="">
                  <p:embed/>
                </p:oleObj>
              </mc:Choice>
              <mc:Fallback>
                <p:oleObj name="方程式" r:id="rId5" imgW="304560" imgH="17748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57600"/>
                        <a:ext cx="8382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Text Box 28"/>
          <p:cNvSpPr txBox="1">
            <a:spLocks noChangeArrowheads="1"/>
          </p:cNvSpPr>
          <p:nvPr/>
        </p:nvSpPr>
        <p:spPr bwMode="auto">
          <a:xfrm>
            <a:off x="3505200" y="1257300"/>
            <a:ext cx="1143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/>
              <a:t>Toluene</a:t>
            </a:r>
          </a:p>
          <a:p>
            <a:r>
              <a:rPr lang="en-US" altLang="zh-TW" sz="1800"/>
              <a:t>Benzene</a:t>
            </a:r>
          </a:p>
          <a:p>
            <a:r>
              <a:rPr lang="en-US" altLang="zh-TW" sz="1800"/>
              <a:t>Diphenyl</a:t>
            </a:r>
            <a:r>
              <a:rPr lang="en-US" altLang="zh-TW"/>
              <a:t> </a:t>
            </a:r>
          </a:p>
        </p:txBody>
      </p:sp>
      <p:graphicFrame>
        <p:nvGraphicFramePr>
          <p:cNvPr id="4100" name="Object 29"/>
          <p:cNvGraphicFramePr>
            <a:graphicFrameLocks noChangeAspect="1"/>
          </p:cNvGraphicFramePr>
          <p:nvPr/>
        </p:nvGraphicFramePr>
        <p:xfrm>
          <a:off x="4495800" y="1295400"/>
          <a:ext cx="533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方程式" r:id="rId7" imgW="304560" imgH="177480" progId="">
                  <p:embed/>
                </p:oleObj>
              </mc:Choice>
              <mc:Fallback>
                <p:oleObj name="方程式" r:id="rId7" imgW="304560" imgH="17748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533400" cy="30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30"/>
          <p:cNvGraphicFramePr>
            <a:graphicFrameLocks noChangeAspect="1"/>
          </p:cNvGraphicFramePr>
          <p:nvPr/>
        </p:nvGraphicFramePr>
        <p:xfrm>
          <a:off x="4724400" y="1600200"/>
          <a:ext cx="381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方程式" r:id="rId9" imgW="203040" imgH="177480" progId="">
                  <p:embed/>
                </p:oleObj>
              </mc:Choice>
              <mc:Fallback>
                <p:oleObj name="方程式" r:id="rId9" imgW="203040" imgH="17748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381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31"/>
          <p:cNvGraphicFramePr>
            <a:graphicFrameLocks noChangeAspect="1"/>
          </p:cNvGraphicFramePr>
          <p:nvPr/>
        </p:nvGraphicFramePr>
        <p:xfrm>
          <a:off x="4419600" y="1828800"/>
          <a:ext cx="838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" name="方程式" r:id="rId11" imgW="622080" imgH="393480" progId="">
                  <p:embed/>
                </p:oleObj>
              </mc:Choice>
              <mc:Fallback>
                <p:oleObj name="方程式" r:id="rId11" imgW="622080" imgH="39348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0"/>
                        <a:ext cx="8382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2"/>
          <p:cNvGraphicFramePr>
            <a:graphicFrameLocks noChangeAspect="1"/>
          </p:cNvGraphicFramePr>
          <p:nvPr/>
        </p:nvGraphicFramePr>
        <p:xfrm>
          <a:off x="8305800" y="2209800"/>
          <a:ext cx="381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方程式" r:id="rId13" imgW="203040" imgH="177480" progId="">
                  <p:embed/>
                </p:oleObj>
              </mc:Choice>
              <mc:Fallback>
                <p:oleObj name="方程式" r:id="rId13" imgW="203040" imgH="17748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209800"/>
                        <a:ext cx="381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33"/>
          <p:cNvGraphicFramePr>
            <a:graphicFrameLocks noChangeAspect="1"/>
          </p:cNvGraphicFramePr>
          <p:nvPr/>
        </p:nvGraphicFramePr>
        <p:xfrm>
          <a:off x="7391400" y="3200400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方程式" r:id="rId14" imgW="622080" imgH="393480" progId="">
                  <p:embed/>
                </p:oleObj>
              </mc:Choice>
              <mc:Fallback>
                <p:oleObj name="方程式" r:id="rId14" imgW="622080" imgH="393480" progId="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200400"/>
                        <a:ext cx="15240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517525" y="6019800"/>
            <a:ext cx="7778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</a:rPr>
              <a:t>Assumption:</a:t>
            </a:r>
            <a:r>
              <a:rPr lang="en-US" altLang="zh-TW" sz="2000">
                <a:solidFill>
                  <a:srgbClr val="FF0000"/>
                </a:solidFill>
              </a:rPr>
              <a:t> completely recover and recycle the limiting reactant.</a:t>
            </a:r>
          </a:p>
        </p:txBody>
      </p:sp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088" y="1557338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err="1" smtClean="0">
                <a:latin typeface="+mn-lt"/>
                <a:ea typeface="+mn-ea"/>
              </a:rPr>
              <a:t>Các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vấn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đề</a:t>
            </a:r>
            <a:r>
              <a:rPr lang="en-US" sz="3200" kern="0" dirty="0" smtClean="0">
                <a:latin typeface="+mn-lt"/>
                <a:ea typeface="+mn-ea"/>
              </a:rPr>
              <a:t> </a:t>
            </a:r>
            <a:r>
              <a:rPr lang="en-US" sz="3200" kern="0" dirty="0" err="1" smtClean="0">
                <a:latin typeface="+mn-lt"/>
                <a:ea typeface="+mn-ea"/>
              </a:rPr>
              <a:t>khác</a:t>
            </a:r>
            <a:r>
              <a:rPr lang="en-US" sz="3200" kern="0" dirty="0" smtClean="0">
                <a:latin typeface="+mn-lt"/>
                <a:ea typeface="+mn-ea"/>
              </a:rPr>
              <a:t>:</a:t>
            </a:r>
            <a:endParaRPr lang="en-US" sz="3200" kern="0" dirty="0">
              <a:latin typeface="+mn-lt"/>
              <a:ea typeface="+mn-ea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800" kern="0" dirty="0">
                <a:latin typeface="+mn-lt"/>
                <a:ea typeface="+mn-ea"/>
              </a:rPr>
              <a:t> 	</a:t>
            </a:r>
            <a:r>
              <a:rPr lang="en-US" sz="2800" kern="0" dirty="0" err="1">
                <a:latin typeface="+mn-lt"/>
                <a:ea typeface="+mn-ea"/>
              </a:rPr>
              <a:t>V</a:t>
            </a:r>
            <a:r>
              <a:rPr lang="en-US" sz="2800" kern="0" dirty="0" err="1" smtClean="0">
                <a:latin typeface="+mn-lt"/>
                <a:ea typeface="+mn-ea"/>
              </a:rPr>
              <a:t>ấn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đề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truy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xuất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nguồn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gốc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và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kiểm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soát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lượng</a:t>
            </a:r>
            <a:r>
              <a:rPr lang="en-US" sz="2800" kern="0" dirty="0" smtClean="0">
                <a:latin typeface="+mn-lt"/>
                <a:ea typeface="+mn-ea"/>
              </a:rPr>
              <a:t> – </a:t>
            </a:r>
            <a:r>
              <a:rPr lang="en-US" sz="2800" kern="0" dirty="0" err="1" smtClean="0">
                <a:latin typeface="+mn-lt"/>
                <a:ea typeface="+mn-ea"/>
              </a:rPr>
              <a:t>sản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phẩm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thuốc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bắt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buộc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xuất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theo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quy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trình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dạng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mẻ</a:t>
            </a:r>
            <a:r>
              <a:rPr lang="en-US" sz="2800" kern="0" dirty="0" smtClean="0">
                <a:latin typeface="+mn-lt"/>
                <a:ea typeface="+mn-ea"/>
              </a:rPr>
              <a:t>, </a:t>
            </a:r>
            <a:r>
              <a:rPr lang="en-US" sz="2800" kern="0" dirty="0" err="1" smtClean="0">
                <a:latin typeface="+mn-lt"/>
                <a:ea typeface="+mn-ea"/>
              </a:rPr>
              <a:t>thực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phẩm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chế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biến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cũng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thường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được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sản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xuất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theo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quy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trình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dạng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latin typeface="+mn-lt"/>
                <a:ea typeface="+mn-ea"/>
              </a:rPr>
              <a:t>mẻ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r>
              <a:rPr lang="en-US" sz="3200" kern="0" dirty="0">
                <a:latin typeface="+mn-lt"/>
                <a:ea typeface="+mn-ea"/>
              </a:rPr>
              <a:t>	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15616" y="174248"/>
            <a:ext cx="6553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600" b="1" u="sng" dirty="0" err="1" smtClean="0">
                <a:solidFill>
                  <a:schemeClr val="accent2"/>
                </a:solidFill>
              </a:rPr>
              <a:t>Quyết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định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thiết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kế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cấp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u="sng" dirty="0" err="1" smtClean="0">
                <a:solidFill>
                  <a:schemeClr val="accent2"/>
                </a:solidFill>
              </a:rPr>
              <a:t>độ</a:t>
            </a:r>
            <a:r>
              <a:rPr lang="en-US" altLang="zh-TW" sz="2600" b="1" u="sng" dirty="0" smtClean="0">
                <a:solidFill>
                  <a:schemeClr val="accent2"/>
                </a:solidFill>
              </a:rPr>
              <a:t> 1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: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Quy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trình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dạng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mẻ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(batch) vs</a:t>
            </a:r>
            <a:r>
              <a:rPr lang="en-US" altLang="zh-TW" sz="2600" b="1" dirty="0">
                <a:solidFill>
                  <a:schemeClr val="accent2"/>
                </a:solidFill>
              </a:rPr>
              <a:t>. </a:t>
            </a:r>
            <a:r>
              <a:rPr lang="en-US" altLang="zh-TW" sz="2600" b="1" dirty="0" err="1">
                <a:solidFill>
                  <a:schemeClr val="accent2"/>
                </a:solidFill>
              </a:rPr>
              <a:t>Quy</a:t>
            </a:r>
            <a:r>
              <a:rPr lang="en-US" altLang="zh-TW" sz="2600" b="1" dirty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trình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liên</a:t>
            </a:r>
            <a:r>
              <a:rPr lang="en-US" altLang="zh-TW" sz="2600" b="1" dirty="0" smtClean="0">
                <a:solidFill>
                  <a:schemeClr val="accent2"/>
                </a:solidFill>
              </a:rPr>
              <a:t> </a:t>
            </a:r>
            <a:r>
              <a:rPr lang="en-US" altLang="zh-TW" sz="2600" b="1" dirty="0" err="1" smtClean="0">
                <a:solidFill>
                  <a:schemeClr val="accent2"/>
                </a:solidFill>
              </a:rPr>
              <a:t>tục</a:t>
            </a:r>
            <a:endParaRPr lang="en-US" altLang="zh-TW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Cấu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trúc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dòng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vào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dòng</a:t>
            </a:r>
            <a:r>
              <a:rPr 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</a:t>
            </a: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(Process Concept Diagram)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267744" y="2636912"/>
            <a:ext cx="46805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dirty="0"/>
              <a:t>Toluene  + H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  </a:t>
            </a:r>
            <a:r>
              <a:rPr kumimoji="1" lang="en-US" altLang="zh-TW" dirty="0">
                <a:sym typeface="Symbol" pitchFamily="18" charset="2"/>
              </a:rPr>
              <a:t>  Benzene  + </a:t>
            </a:r>
            <a:r>
              <a:rPr kumimoji="1" lang="en-US" altLang="zh-TW" dirty="0" smtClean="0">
                <a:sym typeface="Symbol" pitchFamily="18" charset="2"/>
              </a:rPr>
              <a:t>CH</a:t>
            </a:r>
            <a:r>
              <a:rPr kumimoji="1" lang="en-US" altLang="zh-TW" baseline="-25000" dirty="0" smtClean="0">
                <a:sym typeface="Symbol" pitchFamily="18" charset="2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zh-TW" altLang="en-US" dirty="0" smtClean="0"/>
              <a:t>2  </a:t>
            </a:r>
            <a:r>
              <a:rPr lang="en-US" altLang="zh-TW" dirty="0" smtClean="0"/>
              <a:t>Benzene   ↔     </a:t>
            </a:r>
            <a:r>
              <a:rPr lang="en-US" altLang="zh-TW" dirty="0" err="1" smtClean="0"/>
              <a:t>Diphenyl</a:t>
            </a:r>
            <a:r>
              <a:rPr lang="en-US" altLang="zh-TW" dirty="0" smtClean="0"/>
              <a:t>  + H</a:t>
            </a:r>
            <a:r>
              <a:rPr lang="en-US" altLang="zh-TW" baseline="-25000" dirty="0" smtClean="0"/>
              <a:t>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763688" y="2276872"/>
            <a:ext cx="5400600" cy="1800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39552" y="2708920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39552" y="3645024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660232" y="2636912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164288" y="3284984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300192" y="3861048"/>
            <a:ext cx="15841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755576" y="2204864"/>
            <a:ext cx="1246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Toluene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5576" y="3140968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</a:rPr>
              <a:t>H</a:t>
            </a:r>
            <a:r>
              <a:rPr lang="en-US" altLang="zh-TW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32240" y="2132856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sym typeface="Symbol" pitchFamily="18" charset="2"/>
              </a:rPr>
              <a:t>Benzene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36296" y="2780928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sym typeface="Symbol" pitchFamily="18" charset="2"/>
              </a:rPr>
              <a:t>CH</a:t>
            </a:r>
            <a:r>
              <a:rPr lang="en-US" altLang="zh-TW" baseline="-25000" dirty="0" smtClean="0">
                <a:solidFill>
                  <a:srgbClr val="000000"/>
                </a:solidFill>
                <a:sym typeface="Symbol" pitchFamily="18" charset="2"/>
              </a:rPr>
              <a:t>4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6588224" y="3861048"/>
            <a:ext cx="1542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00"/>
                </a:solidFill>
              </a:rPr>
              <a:t>Diphenyl</a:t>
            </a:r>
            <a:r>
              <a:rPr lang="en-US" altLang="zh-TW" dirty="0" smtClean="0">
                <a:solidFill>
                  <a:srgbClr val="000000"/>
                </a:solidFill>
              </a:rPr>
              <a:t> 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552" y="5157192"/>
            <a:ext cx="81123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Quy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trình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Hydrodealkylation</a:t>
            </a:r>
            <a:r>
              <a:rPr lang="en-US" b="1" dirty="0" smtClean="0">
                <a:solidFill>
                  <a:srgbClr val="000000"/>
                </a:solidFill>
              </a:rPr>
              <a:t> toluene </a:t>
            </a:r>
            <a:r>
              <a:rPr lang="en-US" b="1" dirty="0" err="1" smtClean="0">
                <a:solidFill>
                  <a:srgbClr val="000000"/>
                </a:solidFill>
              </a:rPr>
              <a:t>để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sản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xuất</a:t>
            </a:r>
            <a:r>
              <a:rPr lang="en-US" b="1" dirty="0" smtClean="0">
                <a:solidFill>
                  <a:srgbClr val="000000"/>
                </a:solidFill>
              </a:rPr>
              <a:t> benzene -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The HDA Process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7948882" cy="592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1403648" y="6093296"/>
            <a:ext cx="6909048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1 </a:t>
            </a:r>
            <a:endParaRPr lang="en-US" altLang="zh-TW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0" y="2362200"/>
            <a:ext cx="2895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59436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59436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981200" y="2819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981200" y="3352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5181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3657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657600" y="1447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51816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705600" y="1066800"/>
            <a:ext cx="1682824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By-product</a:t>
            </a:r>
            <a:endParaRPr lang="en-US" altLang="zh-TW" dirty="0"/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CH</a:t>
            </a:r>
            <a:r>
              <a:rPr lang="en-US" altLang="zh-TW" baseline="-25000" dirty="0" smtClean="0"/>
              <a:t>4</a:t>
            </a:r>
            <a:endParaRPr lang="en-US" altLang="zh-TW" dirty="0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7010400" y="259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Benzene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7010400" y="3124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Dipheny1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33400" y="22860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685800" y="25908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</a:t>
            </a:r>
            <a:endParaRPr lang="en-US" altLang="zh-TW" dirty="0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85800" y="3124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/>
              <a:t>Toluene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203848" y="1052736"/>
            <a:ext cx="2520280" cy="33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H</a:t>
            </a:r>
            <a:r>
              <a:rPr lang="en-US" altLang="zh-TW" baseline="-25000" dirty="0" smtClean="0"/>
              <a:t>2 </a:t>
            </a:r>
            <a:r>
              <a:rPr lang="en-US" altLang="zh-TW" dirty="0" smtClean="0"/>
              <a:t>Recycle</a:t>
            </a:r>
            <a:endParaRPr lang="en-US" altLang="zh-TW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5364088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3851920" y="4365104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3851920" y="3717032"/>
            <a:ext cx="0" cy="648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635896" y="4509120"/>
            <a:ext cx="244827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TW" dirty="0" smtClean="0"/>
              <a:t>Toluene  Recycle</a:t>
            </a:r>
            <a:endParaRPr lang="en-US" altLang="zh-TW" dirty="0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313209" y="5373216"/>
            <a:ext cx="6909048" cy="95410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trúc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vào</a:t>
            </a:r>
            <a:r>
              <a:rPr lang="en-US" altLang="zh-TW" sz="2800" b="1" dirty="0" smtClean="0"/>
              <a:t> – </a:t>
            </a:r>
            <a:r>
              <a:rPr lang="en-US" altLang="zh-TW" sz="2800" b="1" dirty="0" err="1" smtClean="0"/>
              <a:t>dòng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ra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1 </a:t>
            </a:r>
            <a:endParaRPr lang="en-US" altLang="zh-TW" sz="28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32656"/>
            <a:ext cx="7802064" cy="5258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443711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Toluene + </a:t>
            </a:r>
            <a:r>
              <a:rPr lang="en-US" dirty="0" err="1" smtClean="0"/>
              <a:t>Diphenyl</a:t>
            </a:r>
            <a:r>
              <a:rPr lang="en-US" dirty="0" smtClean="0"/>
              <a:t> Recycle</a:t>
            </a:r>
            <a:endParaRPr lang="en-US" dirty="0"/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331640" y="5877272"/>
            <a:ext cx="6909048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2</a:t>
            </a:r>
            <a:endParaRPr lang="en-US" altLang="zh-TW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7"/>
            <a:ext cx="8640960" cy="535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1403648" y="6093296"/>
            <a:ext cx="6909048" cy="5232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 err="1" smtClean="0"/>
              <a:t>Cấu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hình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quy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trình</a:t>
            </a:r>
            <a:r>
              <a:rPr lang="en-US" altLang="zh-TW" sz="2800" b="1" dirty="0" smtClean="0"/>
              <a:t> HDA – </a:t>
            </a:r>
            <a:r>
              <a:rPr lang="en-US" altLang="zh-TW" sz="2800" b="1" dirty="0" err="1" smtClean="0"/>
              <a:t>Lựa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chọn</a:t>
            </a:r>
            <a:r>
              <a:rPr lang="en-US" altLang="zh-TW" sz="2800" b="1" dirty="0" smtClean="0"/>
              <a:t> </a:t>
            </a:r>
            <a:r>
              <a:rPr lang="en-US" altLang="zh-TW" sz="2800" b="1" dirty="0"/>
              <a:t>2</a:t>
            </a:r>
            <a:r>
              <a:rPr lang="en-US" altLang="zh-TW" sz="2800" b="1" dirty="0" smtClean="0"/>
              <a:t> </a:t>
            </a:r>
            <a:endParaRPr lang="en-US" altLang="zh-TW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1309</Words>
  <Application>Microsoft Office PowerPoint</Application>
  <PresentationFormat>On-screen Show (4:3)</PresentationFormat>
  <Paragraphs>186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新細明體</vt:lpstr>
      <vt:lpstr>Symbol</vt:lpstr>
      <vt:lpstr>Times New Roman</vt:lpstr>
      <vt:lpstr>Wingdings</vt:lpstr>
      <vt:lpstr>預設簡報設計</vt:lpstr>
      <vt:lpstr>方程式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Hiệu năng phản ứng</vt:lpstr>
      <vt:lpstr>STOICHIOMETRIC FACTOR (tỷ lệ đương lượng) (SF)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sss</dc:creator>
  <cp:lastModifiedBy>QuangNguyen</cp:lastModifiedBy>
  <cp:revision>91</cp:revision>
  <dcterms:created xsi:type="dcterms:W3CDTF">1999-08-30T07:32:20Z</dcterms:created>
  <dcterms:modified xsi:type="dcterms:W3CDTF">2019-02-22T11:00:33Z</dcterms:modified>
</cp:coreProperties>
</file>