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59" r:id="rId4"/>
    <p:sldId id="291" r:id="rId5"/>
    <p:sldId id="260" r:id="rId6"/>
    <p:sldId id="261" r:id="rId7"/>
    <p:sldId id="262" r:id="rId8"/>
    <p:sldId id="263" r:id="rId9"/>
    <p:sldId id="292" r:id="rId10"/>
    <p:sldId id="293" r:id="rId11"/>
    <p:sldId id="264" r:id="rId12"/>
    <p:sldId id="265" r:id="rId13"/>
    <p:sldId id="295" r:id="rId14"/>
    <p:sldId id="296" r:id="rId15"/>
    <p:sldId id="266" r:id="rId16"/>
    <p:sldId id="267" r:id="rId17"/>
    <p:sldId id="268" r:id="rId18"/>
    <p:sldId id="269" r:id="rId19"/>
    <p:sldId id="275" r:id="rId20"/>
    <p:sldId id="279" r:id="rId21"/>
    <p:sldId id="271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74008-537D-4512-8AC3-DDD7481388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0DF91-DDE5-4B76-9EB4-84F10E7B29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B8320-106F-4FB7-9E0F-D84601A83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B5FAA-BDC8-4020-A4ED-E9D3A57662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5592-5794-41BB-BF2B-8158FB8EBB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66D33-896F-4FC9-B834-EFBC8E0EF1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F5600-0F89-4094-9C9A-7D6A820F58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665F4-ED9E-4588-B103-599E9180FD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167D5-3E49-4461-A6B2-871ADAB6A9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160B-30C2-468D-8681-A293B864D5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59232-878D-4241-ACA4-EC24D88C4B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45477F9-B272-4EF8-8395-13B6EC3E4E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1128" y="1600200"/>
            <a:ext cx="8820472" cy="28803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CHEMICAL PROCESS DESIGN</a:t>
            </a:r>
          </a:p>
          <a:p>
            <a:pPr algn="ctr">
              <a:defRPr/>
            </a:pPr>
            <a:endParaRPr 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defRPr/>
            </a:pPr>
            <a:r>
              <a:rPr lang="en-US" sz="4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CHƯƠNG 3. </a:t>
            </a: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LỰA CHỌN ĐIỀU KIỆN PHẢN ỨNG</a:t>
            </a:r>
            <a:endParaRPr 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2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1534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( 2 ) </a:t>
            </a:r>
            <a:r>
              <a:rPr lang="en-US" altLang="zh-TW" sz="2000" dirty="0" err="1">
                <a:solidFill>
                  <a:srgbClr val="339933"/>
                </a:solidFill>
              </a:rPr>
              <a:t>Hệ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nhiều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 song </a:t>
            </a:r>
            <a:r>
              <a:rPr lang="en-US" altLang="zh-TW" sz="2000" dirty="0" err="1">
                <a:solidFill>
                  <a:srgbClr val="339933"/>
                </a:solidFill>
              </a:rPr>
              <a:t>song</a:t>
            </a:r>
            <a:endParaRPr lang="en-US" altLang="zh-TW" sz="20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Thay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đổi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phân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bố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các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sản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phẩm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theo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hướng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tạo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nhiều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hơn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sản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phẩm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mong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muốn</a:t>
            </a:r>
            <a:endParaRPr lang="en-US" altLang="zh-TW" sz="2000" dirty="0">
              <a:solidFill>
                <a:srgbClr val="CC00FF"/>
              </a:solidFill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70C0"/>
                </a:solidFill>
              </a:rPr>
              <a:t>	A + B </a:t>
            </a:r>
            <a:r>
              <a:rPr lang="en-US" altLang="zh-TW" sz="2000" dirty="0">
                <a:solidFill>
                  <a:srgbClr val="0070C0"/>
                </a:solidFill>
                <a:sym typeface="Symbol" pitchFamily="18" charset="2"/>
              </a:rPr>
              <a:t> R (desired)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and </a:t>
            </a:r>
            <a:r>
              <a:rPr lang="en-US" altLang="zh-TW" sz="2000" dirty="0">
                <a:solidFill>
                  <a:srgbClr val="FF6600"/>
                </a:solidFill>
              </a:rPr>
              <a:t>A + B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 S (waste) </a:t>
            </a:r>
            <a:endParaRPr lang="en-US" altLang="zh-TW" sz="2000" dirty="0">
              <a:solidFill>
                <a:srgbClr val="996633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895600" y="51816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401888" y="1916113"/>
          <a:ext cx="26066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916113"/>
                        <a:ext cx="260667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827088" y="3068638"/>
            <a:ext cx="74898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/>
              <a:t>  if a</a:t>
            </a:r>
            <a:r>
              <a:rPr lang="en-US" altLang="zh-TW" baseline="-25000"/>
              <a:t>1</a:t>
            </a:r>
            <a:r>
              <a:rPr lang="en-US" altLang="zh-TW"/>
              <a:t> › a</a:t>
            </a:r>
            <a:r>
              <a:rPr lang="en-US" altLang="zh-TW" baseline="-25000"/>
              <a:t>2</a:t>
            </a:r>
            <a:r>
              <a:rPr lang="en-US" altLang="zh-TW"/>
              <a:t> and b</a:t>
            </a:r>
            <a:r>
              <a:rPr lang="en-US" altLang="zh-TW" baseline="-25000"/>
              <a:t>1</a:t>
            </a:r>
            <a:r>
              <a:rPr lang="en-US" altLang="zh-TW"/>
              <a:t> › b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 keep C</a:t>
            </a:r>
            <a:r>
              <a:rPr lang="en-US" altLang="zh-TW" baseline="-25000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 &amp; C</a:t>
            </a:r>
            <a:r>
              <a:rPr lang="en-US" altLang="zh-TW" baseline="-25000">
                <a:sym typeface="Symbol" pitchFamily="18" charset="2"/>
              </a:rPr>
              <a:t>B</a:t>
            </a:r>
            <a:r>
              <a:rPr lang="en-US" altLang="zh-TW">
                <a:sym typeface="Symbol" pitchFamily="18" charset="2"/>
              </a:rPr>
              <a:t> high  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/>
              <a:t>  if a</a:t>
            </a:r>
            <a:r>
              <a:rPr lang="en-US" altLang="zh-TW" baseline="-25000"/>
              <a:t>1</a:t>
            </a:r>
            <a:r>
              <a:rPr lang="en-US" altLang="zh-TW"/>
              <a:t> &lt; a</a:t>
            </a:r>
            <a:r>
              <a:rPr lang="en-US" altLang="zh-TW" baseline="-25000"/>
              <a:t>2</a:t>
            </a:r>
            <a:r>
              <a:rPr lang="en-US" altLang="zh-TW"/>
              <a:t> and b</a:t>
            </a:r>
            <a:r>
              <a:rPr lang="en-US" altLang="zh-TW" baseline="-25000"/>
              <a:t>1</a:t>
            </a:r>
            <a:r>
              <a:rPr lang="en-US" altLang="zh-TW"/>
              <a:t> › b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 keep C</a:t>
            </a:r>
            <a:r>
              <a:rPr lang="en-US" altLang="zh-TW" baseline="-25000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 low, C</a:t>
            </a:r>
            <a:r>
              <a:rPr lang="en-US" altLang="zh-TW" baseline="-25000">
                <a:sym typeface="Symbol" pitchFamily="18" charset="2"/>
              </a:rPr>
              <a:t>B</a:t>
            </a:r>
            <a:r>
              <a:rPr lang="en-US" altLang="zh-TW">
                <a:sym typeface="Symbol" pitchFamily="18" charset="2"/>
              </a:rPr>
              <a:t> high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>
                <a:sym typeface="Symbol" pitchFamily="18" charset="2"/>
              </a:rPr>
              <a:t>  </a:t>
            </a:r>
            <a:r>
              <a:rPr lang="en-US" altLang="zh-TW"/>
              <a:t>if a</a:t>
            </a:r>
            <a:r>
              <a:rPr lang="en-US" altLang="zh-TW" baseline="-25000"/>
              <a:t>1</a:t>
            </a:r>
            <a:r>
              <a:rPr lang="en-US" altLang="zh-TW"/>
              <a:t> &gt; a</a:t>
            </a:r>
            <a:r>
              <a:rPr lang="en-US" altLang="zh-TW" baseline="-25000"/>
              <a:t>2</a:t>
            </a:r>
            <a:r>
              <a:rPr lang="en-US" altLang="zh-TW"/>
              <a:t> and b</a:t>
            </a:r>
            <a:r>
              <a:rPr lang="en-US" altLang="zh-TW" baseline="-25000"/>
              <a:t>1</a:t>
            </a:r>
            <a:r>
              <a:rPr lang="en-US" altLang="zh-TW"/>
              <a:t> &lt; b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 keep C</a:t>
            </a:r>
            <a:r>
              <a:rPr lang="en-US" altLang="zh-TW" baseline="-25000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 high, C</a:t>
            </a:r>
            <a:r>
              <a:rPr lang="en-US" altLang="zh-TW" baseline="-25000">
                <a:sym typeface="Symbol" pitchFamily="18" charset="2"/>
              </a:rPr>
              <a:t>B</a:t>
            </a:r>
            <a:r>
              <a:rPr lang="en-US" altLang="zh-TW">
                <a:sym typeface="Symbol" pitchFamily="18" charset="2"/>
              </a:rPr>
              <a:t> low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>
                <a:sym typeface="Symbol" pitchFamily="18" charset="2"/>
              </a:rPr>
              <a:t>  </a:t>
            </a:r>
            <a:r>
              <a:rPr lang="en-US" altLang="zh-TW"/>
              <a:t>if a</a:t>
            </a:r>
            <a:r>
              <a:rPr lang="en-US" altLang="zh-TW" baseline="-25000"/>
              <a:t>1</a:t>
            </a:r>
            <a:r>
              <a:rPr lang="en-US" altLang="zh-TW"/>
              <a:t> &lt; a</a:t>
            </a:r>
            <a:r>
              <a:rPr lang="en-US" altLang="zh-TW" baseline="-25000"/>
              <a:t>2</a:t>
            </a:r>
            <a:r>
              <a:rPr lang="en-US" altLang="zh-TW"/>
              <a:t> and b</a:t>
            </a:r>
            <a:r>
              <a:rPr lang="en-US" altLang="zh-TW" baseline="-25000"/>
              <a:t>1</a:t>
            </a:r>
            <a:r>
              <a:rPr lang="en-US" altLang="zh-TW"/>
              <a:t> &lt; b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 keep C</a:t>
            </a:r>
            <a:r>
              <a:rPr lang="en-US" altLang="zh-TW" baseline="-25000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 &amp; C</a:t>
            </a:r>
            <a:r>
              <a:rPr lang="en-US" altLang="zh-TW" baseline="-25000">
                <a:sym typeface="Symbol" pitchFamily="18" charset="2"/>
              </a:rPr>
              <a:t>B</a:t>
            </a:r>
            <a:r>
              <a:rPr lang="en-US" altLang="zh-TW">
                <a:sym typeface="Symbol" pitchFamily="18" charset="2"/>
              </a:rPr>
              <a:t> low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57200" y="0"/>
            <a:ext cx="8382000" cy="584775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( 3 ) </a:t>
            </a:r>
            <a:r>
              <a:rPr lang="en-US" altLang="zh-TW" sz="2000" dirty="0" err="1">
                <a:solidFill>
                  <a:srgbClr val="339933"/>
                </a:solidFill>
              </a:rPr>
              <a:t>Hệ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nhiều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nối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tiếp</a:t>
            </a:r>
            <a:endParaRPr lang="en-US" altLang="zh-TW" sz="2000" dirty="0">
              <a:solidFill>
                <a:srgbClr val="66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Thay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đổi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phân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bố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các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sản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phẩm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</a:rPr>
              <a:t>    </a:t>
            </a:r>
            <a:r>
              <a:rPr lang="en-US" altLang="zh-TW" sz="2000" dirty="0"/>
              <a:t>ex.             </a:t>
            </a:r>
            <a:r>
              <a:rPr lang="en-US" altLang="zh-TW" sz="2000" baseline="30000" dirty="0"/>
              <a:t>CH</a:t>
            </a:r>
            <a:r>
              <a:rPr lang="en-US" altLang="zh-TW" sz="1200" baseline="30000" dirty="0"/>
              <a:t>3</a:t>
            </a:r>
            <a:endParaRPr lang="en-US" altLang="zh-TW" sz="20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                            +  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 </a:t>
            </a:r>
            <a:r>
              <a:rPr lang="en-US" altLang="zh-TW" sz="2000" dirty="0">
                <a:sym typeface="Symbol" pitchFamily="18" charset="2"/>
              </a:rPr>
              <a:t>              +  CH</a:t>
            </a:r>
            <a:r>
              <a:rPr lang="en-US" altLang="zh-TW" sz="2000" baseline="-25000" dirty="0">
                <a:sym typeface="Symbol" pitchFamily="18" charset="2"/>
              </a:rPr>
              <a:t>4</a:t>
            </a:r>
            <a:endParaRPr lang="en-US" altLang="zh-TW" sz="2000" dirty="0">
              <a:sym typeface="Symbol" pitchFamily="18" charset="2"/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                             </a:t>
            </a:r>
            <a:r>
              <a:rPr lang="en-US" altLang="zh-TW" sz="2000" dirty="0">
                <a:solidFill>
                  <a:srgbClr val="FF6600"/>
                </a:solidFill>
              </a:rPr>
              <a:t>excess 5:1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                        </a:t>
            </a:r>
            <a:r>
              <a:rPr lang="en-US" altLang="zh-TW" sz="2000" dirty="0"/>
              <a:t>2</a:t>
            </a:r>
            <a:r>
              <a:rPr lang="en-US" altLang="zh-TW" sz="2000" dirty="0">
                <a:solidFill>
                  <a:srgbClr val="669900"/>
                </a:solidFill>
              </a:rPr>
              <a:t>           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669900"/>
                </a:solidFill>
              </a:rPr>
              <a:t>                     </a:t>
            </a:r>
            <a:r>
              <a:rPr lang="en-US" altLang="zh-TW" sz="2000" dirty="0"/>
              <a:t>+ H</a:t>
            </a:r>
            <a:r>
              <a:rPr lang="en-US" altLang="zh-TW" sz="2000" baseline="-25000" dirty="0"/>
              <a:t>2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( 4 ) </a:t>
            </a:r>
            <a:r>
              <a:rPr lang="en-US" altLang="zh-TW" sz="2000" dirty="0" err="1">
                <a:solidFill>
                  <a:srgbClr val="339933"/>
                </a:solidFill>
              </a:rPr>
              <a:t>Hệ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nhiều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, </a:t>
            </a:r>
            <a:r>
              <a:rPr lang="en-US" altLang="zh-TW" sz="2000" dirty="0" err="1">
                <a:solidFill>
                  <a:srgbClr val="339933"/>
                </a:solidFill>
              </a:rPr>
              <a:t>cả</a:t>
            </a:r>
            <a:r>
              <a:rPr lang="en-US" altLang="zh-TW" sz="2000" dirty="0">
                <a:solidFill>
                  <a:srgbClr val="339933"/>
                </a:solidFill>
              </a:rPr>
              <a:t> song </a:t>
            </a:r>
            <a:r>
              <a:rPr lang="en-US" altLang="zh-TW" sz="2000" dirty="0" err="1">
                <a:solidFill>
                  <a:srgbClr val="339933"/>
                </a:solidFill>
              </a:rPr>
              <a:t>song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và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nối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tiếp</a:t>
            </a:r>
            <a:endParaRPr lang="en-US" altLang="zh-TW" sz="2000" dirty="0">
              <a:solidFill>
                <a:srgbClr val="339933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000" dirty="0" err="1">
                <a:solidFill>
                  <a:srgbClr val="CC00FF"/>
                </a:solidFill>
              </a:rPr>
              <a:t>Thay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đổi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phân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bố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các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sản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phẩm</a:t>
            </a:r>
            <a:endParaRPr lang="en-US" altLang="zh-TW" sz="2000" dirty="0">
              <a:solidFill>
                <a:srgbClr val="CC00FF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     </a:t>
            </a:r>
            <a:r>
              <a:rPr lang="en-US" altLang="zh-TW" sz="2000" dirty="0">
                <a:sym typeface="Symbol" pitchFamily="18" charset="2"/>
              </a:rPr>
              <a:t>ex.          CH4      +  Cl2  CH3Cl  +  </a:t>
            </a:r>
            <a:r>
              <a:rPr lang="en-US" altLang="zh-TW" sz="2000" dirty="0" err="1">
                <a:sym typeface="Symbol" pitchFamily="18" charset="2"/>
              </a:rPr>
              <a:t>HCl</a:t>
            </a:r>
            <a:r>
              <a:rPr lang="en-US" altLang="zh-TW" sz="2000" dirty="0">
                <a:sym typeface="Symbol" pitchFamily="18" charset="2"/>
              </a:rPr>
              <a:t>   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Primary</a:t>
            </a:r>
            <a:endParaRPr lang="en-US" altLang="zh-TW" sz="2000" dirty="0">
              <a:sym typeface="Symbol" pitchFamily="18" charset="2"/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  <a:sym typeface="Symbol" pitchFamily="18" charset="2"/>
              </a:rPr>
              <a:t>               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excess  10:1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  <a:sym typeface="Symbol" pitchFamily="18" charset="2"/>
              </a:rPr>
              <a:t>                    </a:t>
            </a:r>
            <a:r>
              <a:rPr lang="en-US" altLang="zh-TW" sz="2000" dirty="0">
                <a:sym typeface="Symbol" pitchFamily="18" charset="2"/>
              </a:rPr>
              <a:t>CH3Cl  +  Cl2 </a:t>
            </a:r>
            <a:r>
              <a:rPr lang="en-US" altLang="zh-TW" sz="2000" dirty="0">
                <a:solidFill>
                  <a:srgbClr val="339933"/>
                </a:solidFill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CH2Cl2+  </a:t>
            </a:r>
            <a:r>
              <a:rPr lang="en-US" altLang="zh-TW" sz="2000" dirty="0" err="1">
                <a:sym typeface="Symbol" pitchFamily="18" charset="2"/>
              </a:rPr>
              <a:t>HCl</a:t>
            </a:r>
            <a:endParaRPr lang="en-US" altLang="zh-TW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ym typeface="Symbol" pitchFamily="18" charset="2"/>
              </a:rPr>
              <a:t>                    CH2Cl2+  Cl2  CHCl3  +  </a:t>
            </a:r>
            <a:r>
              <a:rPr lang="en-US" altLang="zh-TW" sz="2000" dirty="0" err="1">
                <a:sym typeface="Symbol" pitchFamily="18" charset="2"/>
              </a:rPr>
              <a:t>HCl</a:t>
            </a:r>
            <a:r>
              <a:rPr lang="en-US" altLang="zh-TW" sz="2000" dirty="0">
                <a:sym typeface="Symbol" pitchFamily="18" charset="2"/>
              </a:rPr>
              <a:t>   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Secondary</a:t>
            </a:r>
            <a:endParaRPr lang="en-US" altLang="zh-TW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ym typeface="Symbol" pitchFamily="18" charset="2"/>
              </a:rPr>
              <a:t>                    CHCl3  +  Cl2  CCl4     +  </a:t>
            </a:r>
            <a:r>
              <a:rPr lang="en-US" altLang="zh-TW" sz="2000" dirty="0" err="1">
                <a:sym typeface="Symbol" pitchFamily="18" charset="2"/>
              </a:rPr>
              <a:t>HCl</a:t>
            </a:r>
            <a:r>
              <a:rPr lang="en-US" altLang="zh-TW" sz="2000" dirty="0">
                <a:sym typeface="Symbol" pitchFamily="18" charset="2"/>
              </a:rPr>
              <a:t> </a:t>
            </a:r>
          </a:p>
        </p:txBody>
      </p:sp>
      <p:sp>
        <p:nvSpPr>
          <p:cNvPr id="5125" name="AutoShape 3"/>
          <p:cNvSpPr>
            <a:spLocks noChangeArrowheads="1"/>
          </p:cNvSpPr>
          <p:nvPr/>
        </p:nvSpPr>
        <p:spPr bwMode="auto">
          <a:xfrm>
            <a:off x="1600200" y="13716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O</a:t>
            </a: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 flipV="1">
            <a:off x="1905000" y="1143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5"/>
          <p:cNvSpPr>
            <a:spLocks noChangeArrowheads="1"/>
          </p:cNvSpPr>
          <p:nvPr/>
        </p:nvSpPr>
        <p:spPr bwMode="auto">
          <a:xfrm>
            <a:off x="3429000" y="13716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O</a:t>
            </a:r>
          </a:p>
        </p:txBody>
      </p:sp>
      <p:sp>
        <p:nvSpPr>
          <p:cNvPr id="5128" name="AutoShape 6"/>
          <p:cNvSpPr>
            <a:spLocks noChangeArrowheads="1"/>
          </p:cNvSpPr>
          <p:nvPr/>
        </p:nvSpPr>
        <p:spPr bwMode="auto">
          <a:xfrm>
            <a:off x="2209800" y="20574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O</a:t>
            </a:r>
          </a:p>
        </p:txBody>
      </p:sp>
      <p:sp>
        <p:nvSpPr>
          <p:cNvPr id="5129" name="AutoShape 7"/>
          <p:cNvSpPr>
            <a:spLocks noChangeArrowheads="1"/>
          </p:cNvSpPr>
          <p:nvPr/>
        </p:nvSpPr>
        <p:spPr bwMode="auto">
          <a:xfrm>
            <a:off x="3276600" y="20574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O</a:t>
            </a:r>
          </a:p>
        </p:txBody>
      </p:sp>
      <p:sp>
        <p:nvSpPr>
          <p:cNvPr id="5130" name="AutoShape 8"/>
          <p:cNvSpPr>
            <a:spLocks noChangeArrowheads="1"/>
          </p:cNvSpPr>
          <p:nvPr/>
        </p:nvSpPr>
        <p:spPr bwMode="auto">
          <a:xfrm>
            <a:off x="3886200" y="20574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O</a:t>
            </a:r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3657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AutoShape 10"/>
          <p:cNvSpPr>
            <a:spLocks/>
          </p:cNvSpPr>
          <p:nvPr/>
        </p:nvSpPr>
        <p:spPr bwMode="auto">
          <a:xfrm>
            <a:off x="5334000" y="46482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14"/>
          <p:cNvGraphicFramePr>
            <a:graphicFrameLocks noChangeAspect="1"/>
          </p:cNvGraphicFramePr>
          <p:nvPr/>
        </p:nvGraphicFramePr>
        <p:xfrm flipV="1">
          <a:off x="2819400" y="2057400"/>
          <a:ext cx="3238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方程式" r:id="rId3" imgW="190440" imgH="139680" progId="Equation.3">
                  <p:embed/>
                </p:oleObj>
              </mc:Choice>
              <mc:Fallback>
                <p:oleObj name="方程式" r:id="rId3" imgW="190440" imgH="139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819400" y="2057400"/>
                        <a:ext cx="3238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2819400" y="2286000"/>
          <a:ext cx="30480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方程式" r:id="rId5" imgW="190440" imgH="139680" progId="Equation.3">
                  <p:embed/>
                </p:oleObj>
              </mc:Choice>
              <mc:Fallback>
                <p:oleObj name="方程式" r:id="rId5" imgW="19044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30480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381000" y="0"/>
            <a:ext cx="8382000" cy="65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</a:rPr>
              <a:t>( 3-2 ) THÊM CHẤT TRƠ VÀO THIẾT BỊ PHẢN ỨNG (</a:t>
            </a:r>
            <a:r>
              <a:rPr lang="en-US" altLang="zh-TW" sz="2000" dirty="0">
                <a:solidFill>
                  <a:srgbClr val="FF6600"/>
                </a:solidFill>
                <a:sym typeface="Symbol" panose="05050102010706020507" pitchFamily="18" charset="2"/>
              </a:rPr>
              <a:t> GIẢM ÁP SUẤT) </a:t>
            </a:r>
            <a:endParaRPr lang="en-US" altLang="zh-TW" sz="2000" dirty="0">
              <a:solidFill>
                <a:srgbClr val="FF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( 1b ) </a:t>
            </a:r>
            <a:r>
              <a:rPr lang="en-US" altLang="zh-TW" sz="2000" dirty="0" err="1">
                <a:solidFill>
                  <a:srgbClr val="669900"/>
                </a:solidFill>
              </a:rPr>
              <a:t>Phản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</a:rPr>
              <a:t>ứng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</a:rPr>
              <a:t>đơn</a:t>
            </a:r>
            <a:r>
              <a:rPr lang="en-US" altLang="zh-TW" sz="2000" dirty="0">
                <a:solidFill>
                  <a:srgbClr val="669900"/>
                </a:solidFill>
              </a:rPr>
              <a:t>, </a:t>
            </a:r>
            <a:r>
              <a:rPr lang="en-US" altLang="zh-TW" sz="2000" dirty="0" err="1">
                <a:solidFill>
                  <a:srgbClr val="669900"/>
                </a:solidFill>
              </a:rPr>
              <a:t>thuận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</a:rPr>
              <a:t>nghịch</a:t>
            </a:r>
            <a:endParaRPr lang="en-US" altLang="zh-TW" sz="2000" dirty="0">
              <a:solidFill>
                <a:srgbClr val="66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          </a:t>
            </a:r>
            <a:r>
              <a:rPr lang="en-US" altLang="zh-TW" sz="2000" dirty="0">
                <a:solidFill>
                  <a:srgbClr val="996600"/>
                </a:solidFill>
              </a:rPr>
              <a:t>FEED 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 </a:t>
            </a:r>
            <a:r>
              <a:rPr lang="en-US" altLang="zh-TW" sz="2000" dirty="0">
                <a:solidFill>
                  <a:srgbClr val="996600"/>
                </a:solidFill>
              </a:rPr>
              <a:t>PROD1 + PROD2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</a:rPr>
              <a:t>        </a:t>
            </a:r>
            <a:r>
              <a:rPr lang="en-US" altLang="zh-TW" sz="2000" dirty="0" err="1">
                <a:solidFill>
                  <a:srgbClr val="CC00FF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CC00FF"/>
                </a:solidFill>
              </a:rPr>
              <a:t>inert</a:t>
            </a:r>
            <a:r>
              <a:rPr lang="en-US" altLang="zh-TW" sz="2000" baseline="-25000" dirty="0">
                <a:solidFill>
                  <a:srgbClr val="CC00FF"/>
                </a:solidFill>
              </a:rPr>
              <a:t> 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    </a:t>
            </a:r>
            <a:r>
              <a:rPr lang="en-US" altLang="zh-TW" sz="2000" dirty="0" err="1">
                <a:solidFill>
                  <a:srgbClr val="CC00FF"/>
                </a:solidFill>
                <a:sym typeface="Symbol" pitchFamily="18" charset="2"/>
              </a:rPr>
              <a:t>X</a:t>
            </a:r>
            <a:r>
              <a:rPr lang="en-US" altLang="zh-TW" sz="2000" baseline="-25000" dirty="0" err="1">
                <a:solidFill>
                  <a:srgbClr val="CC00FF"/>
                </a:solidFill>
                <a:sym typeface="Symbol" pitchFamily="18" charset="2"/>
              </a:rPr>
              <a:t>feed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             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keq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=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         </a:t>
            </a:r>
            <a:r>
              <a:rPr lang="en-US" altLang="zh-TW" sz="2000" dirty="0">
                <a:solidFill>
                  <a:srgbClr val="996600"/>
                </a:solidFill>
                <a:sym typeface="Symbol" pitchFamily="18" charset="2"/>
              </a:rPr>
              <a:t>FEED1 + FEED2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PRODUCT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    </a:t>
            </a:r>
            <a:r>
              <a:rPr lang="en-US" altLang="zh-TW" sz="2000" dirty="0" err="1">
                <a:solidFill>
                  <a:srgbClr val="CC00FF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CC00FF"/>
                </a:solidFill>
              </a:rPr>
              <a:t>inert</a:t>
            </a:r>
            <a:r>
              <a:rPr lang="en-US" altLang="zh-TW" sz="2000" baseline="-25000" dirty="0">
                <a:solidFill>
                  <a:srgbClr val="CC00FF"/>
                </a:solidFill>
              </a:rPr>
              <a:t> 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    X</a:t>
            </a:r>
            <a:r>
              <a:rPr lang="en-US" altLang="zh-TW" sz="2000" baseline="-25000" dirty="0">
                <a:solidFill>
                  <a:srgbClr val="CC00FF"/>
                </a:solidFill>
                <a:sym typeface="Symbol" pitchFamily="18" charset="2"/>
              </a:rPr>
              <a:t>feed1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  or  X</a:t>
            </a:r>
            <a:r>
              <a:rPr lang="en-US" altLang="zh-TW" sz="2000" baseline="-25000" dirty="0">
                <a:solidFill>
                  <a:srgbClr val="CC00FF"/>
                </a:solidFill>
                <a:sym typeface="Symbol" pitchFamily="18" charset="2"/>
              </a:rPr>
              <a:t>feed2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       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keq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=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( 2 ) </a:t>
            </a:r>
            <a:r>
              <a:rPr lang="en-US" altLang="zh-TW" sz="2000" dirty="0" err="1">
                <a:solidFill>
                  <a:srgbClr val="339933"/>
                </a:solidFill>
              </a:rPr>
              <a:t>Hệ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nhiều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 song </a:t>
            </a:r>
            <a:r>
              <a:rPr lang="en-US" altLang="zh-TW" sz="2000" dirty="0" err="1">
                <a:solidFill>
                  <a:srgbClr val="339933"/>
                </a:solidFill>
              </a:rPr>
              <a:t>song</a:t>
            </a:r>
            <a:endParaRPr lang="en-US" altLang="zh-TW" sz="2000" dirty="0">
              <a:solidFill>
                <a:srgbClr val="6699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       </a:t>
            </a:r>
            <a:r>
              <a:rPr lang="en-US" altLang="zh-TW" sz="2000" dirty="0">
                <a:solidFill>
                  <a:srgbClr val="996600"/>
                </a:solidFill>
                <a:sym typeface="Symbol" pitchFamily="18" charset="2"/>
              </a:rPr>
              <a:t>FEED1 + FEED2  PRODUCT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  <a:sym typeface="Symbol" pitchFamily="18" charset="2"/>
              </a:rPr>
              <a:t>        FEED1 + FEED2 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BYPRODUCT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</a:rPr>
              <a:t>        </a:t>
            </a:r>
            <a:r>
              <a:rPr lang="en-US" altLang="zh-TW" sz="2000" dirty="0" err="1">
                <a:solidFill>
                  <a:srgbClr val="CC00FF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CC00FF"/>
                </a:solidFill>
              </a:rPr>
              <a:t>inert</a:t>
            </a:r>
            <a:r>
              <a:rPr lang="en-US" altLang="zh-TW" sz="2000" baseline="-25000" dirty="0">
                <a:solidFill>
                  <a:srgbClr val="CC00FF"/>
                </a:solidFill>
              </a:rPr>
              <a:t> 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    </a:t>
            </a:r>
            <a:r>
              <a:rPr lang="en-US" altLang="zh-TW" sz="2000" dirty="0" err="1">
                <a:solidFill>
                  <a:srgbClr val="CC00FF"/>
                </a:solidFill>
                <a:sym typeface="Symbol" pitchFamily="18" charset="2"/>
              </a:rPr>
              <a:t>C</a:t>
            </a:r>
            <a:r>
              <a:rPr lang="en-US" altLang="zh-TW" sz="2000" baseline="-25000" dirty="0" err="1">
                <a:solidFill>
                  <a:srgbClr val="CC00FF"/>
                </a:solidFill>
                <a:sym typeface="Symbol" pitchFamily="18" charset="2"/>
              </a:rPr>
              <a:t>byproduct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 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  <a:sym typeface="Symbol" pitchFamily="18" charset="2"/>
              </a:rPr>
              <a:t>        FEED1 + FEED2  PRODUCT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  <a:sym typeface="Symbol" pitchFamily="18" charset="2"/>
              </a:rPr>
              <a:t>        FEED1 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 BYPROD1 + BYPROD2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</a:rPr>
              <a:t>        </a:t>
            </a:r>
            <a:r>
              <a:rPr lang="en-US" altLang="zh-TW" sz="2000" dirty="0" err="1">
                <a:solidFill>
                  <a:srgbClr val="CC00FF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CC00FF"/>
                </a:solidFill>
              </a:rPr>
              <a:t>inert</a:t>
            </a:r>
            <a:r>
              <a:rPr lang="en-US" altLang="zh-TW" sz="2000" baseline="-25000" dirty="0">
                <a:solidFill>
                  <a:srgbClr val="CC00FF"/>
                </a:solidFill>
              </a:rPr>
              <a:t> 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    C</a:t>
            </a:r>
            <a:r>
              <a:rPr lang="en-US" altLang="zh-TW" sz="2000" baseline="-25000" dirty="0">
                <a:solidFill>
                  <a:srgbClr val="CC00FF"/>
                </a:solidFill>
                <a:sym typeface="Symbol" pitchFamily="18" charset="2"/>
              </a:rPr>
              <a:t>byprod1-2</a:t>
            </a:r>
            <a:r>
              <a:rPr lang="en-US" altLang="zh-TW" sz="2000" dirty="0">
                <a:solidFill>
                  <a:srgbClr val="CC00FF"/>
                </a:solidFill>
                <a:sym typeface="Symbol" pitchFamily="18" charset="2"/>
              </a:rPr>
              <a:t>  </a:t>
            </a:r>
          </a:p>
        </p:txBody>
      </p:sp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4267200" y="1219200"/>
            <a:ext cx="1676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C</a:t>
            </a:r>
            <a:r>
              <a:rPr lang="en-US" altLang="zh-TW" sz="2000" baseline="-25000">
                <a:solidFill>
                  <a:srgbClr val="FF6600"/>
                </a:solidFill>
              </a:rPr>
              <a:t>p</a:t>
            </a:r>
            <a:r>
              <a:rPr lang="en-US" altLang="zh-TW" sz="2000" baseline="-36000">
                <a:solidFill>
                  <a:srgbClr val="FF6600"/>
                </a:solidFill>
              </a:rPr>
              <a:t>1</a:t>
            </a:r>
            <a:r>
              <a:rPr lang="en-US" altLang="zh-TW" sz="2000">
                <a:solidFill>
                  <a:srgbClr val="FF6600"/>
                </a:solidFill>
              </a:rPr>
              <a:t>C</a:t>
            </a:r>
            <a:r>
              <a:rPr lang="en-US" altLang="zh-TW" sz="2000" baseline="-25000">
                <a:solidFill>
                  <a:srgbClr val="FF6600"/>
                </a:solidFill>
              </a:rPr>
              <a:t>p</a:t>
            </a:r>
            <a:r>
              <a:rPr lang="en-US" altLang="zh-TW" sz="2000" baseline="-36000">
                <a:solidFill>
                  <a:srgbClr val="FF6600"/>
                </a:solidFill>
              </a:rPr>
              <a:t>2</a:t>
            </a:r>
            <a:endParaRPr lang="en-US" altLang="zh-TW" sz="2000">
              <a:solidFill>
                <a:srgbClr val="FF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    C</a:t>
            </a:r>
            <a:r>
              <a:rPr lang="en-US" altLang="zh-TW" sz="2000" baseline="-25000">
                <a:solidFill>
                  <a:srgbClr val="FF6600"/>
                </a:solidFill>
              </a:rPr>
              <a:t>F</a:t>
            </a:r>
            <a:endParaRPr lang="en-US" altLang="zh-TW" sz="2000"/>
          </a:p>
        </p:txBody>
      </p:sp>
      <p:sp>
        <p:nvSpPr>
          <p:cNvPr id="6152" name="Line 4"/>
          <p:cNvSpPr>
            <a:spLocks noChangeShapeType="1"/>
          </p:cNvSpPr>
          <p:nvPr/>
        </p:nvSpPr>
        <p:spPr bwMode="auto">
          <a:xfrm>
            <a:off x="4343400" y="1676400"/>
            <a:ext cx="8382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5029200" y="2514600"/>
            <a:ext cx="1143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   C</a:t>
            </a:r>
            <a:r>
              <a:rPr lang="en-US" altLang="zh-TW" sz="2000" baseline="-25000">
                <a:solidFill>
                  <a:srgbClr val="FF6600"/>
                </a:solidFill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C</a:t>
            </a:r>
            <a:r>
              <a:rPr lang="en-US" altLang="zh-TW" sz="2000" baseline="-25000">
                <a:solidFill>
                  <a:srgbClr val="FF6600"/>
                </a:solidFill>
              </a:rPr>
              <a:t>F</a:t>
            </a:r>
            <a:r>
              <a:rPr lang="en-US" altLang="zh-TW" sz="2000" baseline="-36000">
                <a:solidFill>
                  <a:srgbClr val="FF6600"/>
                </a:solidFill>
              </a:rPr>
              <a:t>1</a:t>
            </a:r>
            <a:r>
              <a:rPr lang="en-US" altLang="zh-TW" sz="2000">
                <a:solidFill>
                  <a:srgbClr val="FF6600"/>
                </a:solidFill>
              </a:rPr>
              <a:t>C</a:t>
            </a:r>
            <a:r>
              <a:rPr lang="en-US" altLang="zh-TW" sz="2000" baseline="-25000">
                <a:solidFill>
                  <a:srgbClr val="FF6600"/>
                </a:solidFill>
              </a:rPr>
              <a:t>F</a:t>
            </a:r>
            <a:r>
              <a:rPr lang="en-US" altLang="zh-TW" sz="2000" baseline="-3600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6154" name="Line 6"/>
          <p:cNvSpPr>
            <a:spLocks noChangeShapeType="1"/>
          </p:cNvSpPr>
          <p:nvPr/>
        </p:nvSpPr>
        <p:spPr bwMode="auto">
          <a:xfrm>
            <a:off x="5029200" y="2971800"/>
            <a:ext cx="8382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 flipV="1">
          <a:off x="1808163" y="1023938"/>
          <a:ext cx="212725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方程式" r:id="rId3" imgW="126720" imgH="101520" progId="Equation.3">
                  <p:embed/>
                </p:oleObj>
              </mc:Choice>
              <mc:Fallback>
                <p:oleObj name="方程式" r:id="rId3" imgW="126720" imgH="101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808163" y="1023938"/>
                        <a:ext cx="212725" cy="16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 flipV="1">
          <a:off x="2971800" y="2209800"/>
          <a:ext cx="2127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方程式" r:id="rId5" imgW="126720" imgH="101520" progId="Equation.3">
                  <p:embed/>
                </p:oleObj>
              </mc:Choice>
              <mc:Fallback>
                <p:oleObj name="方程式" r:id="rId5" imgW="126720" imgH="101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971800" y="2209800"/>
                        <a:ext cx="212725" cy="1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 flipV="1">
          <a:off x="2819400" y="4419600"/>
          <a:ext cx="2127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方程式" r:id="rId6" imgW="126720" imgH="101520" progId="Equation.3">
                  <p:embed/>
                </p:oleObj>
              </mc:Choice>
              <mc:Fallback>
                <p:oleObj name="方程式" r:id="rId6" imgW="126720" imgH="101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819400" y="4419600"/>
                        <a:ext cx="212725" cy="1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1828800" y="5791200"/>
          <a:ext cx="249238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方程式" r:id="rId7" imgW="126720" imgH="101520" progId="Equation.3">
                  <p:embed/>
                </p:oleObj>
              </mc:Choice>
              <mc:Fallback>
                <p:oleObj name="方程式" r:id="rId7" imgW="126720" imgH="101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91200"/>
                        <a:ext cx="249238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381000" y="0"/>
            <a:ext cx="8382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err="1">
                <a:solidFill>
                  <a:srgbClr val="669900"/>
                </a:solidFill>
              </a:rPr>
              <a:t>Phản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</a:rPr>
              <a:t>ứng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</a:rPr>
              <a:t>đơn</a:t>
            </a:r>
            <a:r>
              <a:rPr lang="en-US" altLang="zh-TW" sz="2000" dirty="0">
                <a:solidFill>
                  <a:srgbClr val="669900"/>
                </a:solidFill>
              </a:rPr>
              <a:t>, </a:t>
            </a:r>
            <a:r>
              <a:rPr lang="en-US" altLang="zh-TW" sz="2000" dirty="0" err="1">
                <a:solidFill>
                  <a:srgbClr val="669900"/>
                </a:solidFill>
              </a:rPr>
              <a:t>một</a:t>
            </a:r>
            <a:r>
              <a:rPr lang="en-US" altLang="zh-TW" sz="2000" dirty="0">
                <a:solidFill>
                  <a:srgbClr val="669900"/>
                </a:solidFill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</a:rPr>
              <a:t>chiều</a:t>
            </a:r>
            <a:endParaRPr lang="en-US" altLang="zh-TW" sz="2000" dirty="0">
              <a:solidFill>
                <a:srgbClr val="66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</a:rPr>
              <a:t>                                              </a:t>
            </a:r>
            <a:r>
              <a:rPr lang="en-US" altLang="zh-TW" sz="2000" dirty="0">
                <a:solidFill>
                  <a:srgbClr val="996600"/>
                </a:solidFill>
              </a:rPr>
              <a:t>A 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     </a:t>
            </a:r>
            <a:r>
              <a:rPr lang="en-US" altLang="zh-TW" sz="2000" dirty="0">
                <a:solidFill>
                  <a:srgbClr val="996600"/>
                </a:solidFill>
                <a:sym typeface="Symbol"/>
              </a:rPr>
              <a:t>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</a:t>
            </a:r>
            <a:r>
              <a:rPr lang="en-US" altLang="zh-TW" sz="2000" dirty="0">
                <a:solidFill>
                  <a:srgbClr val="996600"/>
                </a:solidFill>
              </a:rPr>
              <a:t>B     +    C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</a:rPr>
              <a:t>Ban </a:t>
            </a:r>
            <a:r>
              <a:rPr lang="en-US" altLang="zh-TW" sz="2000" dirty="0" err="1">
                <a:solidFill>
                  <a:srgbClr val="996600"/>
                </a:solidFill>
              </a:rPr>
              <a:t>đầu</a:t>
            </a:r>
            <a:r>
              <a:rPr lang="en-US" altLang="zh-TW" sz="2000" dirty="0">
                <a:solidFill>
                  <a:srgbClr val="996600"/>
                </a:solidFill>
              </a:rPr>
              <a:t>:                               C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                0            0</a:t>
            </a:r>
          </a:p>
          <a:p>
            <a:pPr>
              <a:spcBef>
                <a:spcPct val="50000"/>
              </a:spcBef>
            </a:pPr>
            <a:r>
              <a:rPr lang="en-US" altLang="zh-TW" sz="2000" dirty="0" err="1">
                <a:solidFill>
                  <a:srgbClr val="996600"/>
                </a:solidFill>
              </a:rPr>
              <a:t>Phản</a:t>
            </a:r>
            <a:r>
              <a:rPr lang="en-US" altLang="zh-TW" sz="2000" dirty="0">
                <a:solidFill>
                  <a:srgbClr val="996600"/>
                </a:solidFill>
              </a:rPr>
              <a:t> </a:t>
            </a:r>
            <a:r>
              <a:rPr lang="en-US" altLang="zh-TW" sz="2000" dirty="0" err="1">
                <a:solidFill>
                  <a:srgbClr val="996600"/>
                </a:solidFill>
              </a:rPr>
              <a:t>ứng</a:t>
            </a:r>
            <a:r>
              <a:rPr lang="en-US" altLang="zh-TW" sz="2000" dirty="0">
                <a:solidFill>
                  <a:srgbClr val="996600"/>
                </a:solidFill>
              </a:rPr>
              <a:t>:                             C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X            </a:t>
            </a:r>
            <a:r>
              <a:rPr lang="en-US" altLang="zh-TW" sz="2000" dirty="0" err="1">
                <a:solidFill>
                  <a:srgbClr val="996600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996600"/>
                </a:solidFill>
              </a:rPr>
              <a:t>A0</a:t>
            </a:r>
            <a:r>
              <a:rPr lang="en-US" altLang="zh-TW" sz="2000" dirty="0" err="1">
                <a:solidFill>
                  <a:srgbClr val="996600"/>
                </a:solidFill>
              </a:rPr>
              <a:t>X</a:t>
            </a:r>
            <a:r>
              <a:rPr lang="en-US" altLang="zh-TW" sz="2000" dirty="0">
                <a:solidFill>
                  <a:srgbClr val="996600"/>
                </a:solidFill>
              </a:rPr>
              <a:t>     </a:t>
            </a:r>
            <a:r>
              <a:rPr lang="en-US" altLang="zh-TW" sz="2000" dirty="0" err="1">
                <a:solidFill>
                  <a:srgbClr val="996600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996600"/>
                </a:solidFill>
              </a:rPr>
              <a:t>A0</a:t>
            </a:r>
            <a:r>
              <a:rPr lang="en-US" altLang="zh-TW" sz="2000" dirty="0" err="1">
                <a:solidFill>
                  <a:srgbClr val="996600"/>
                </a:solidFill>
              </a:rPr>
              <a:t>X</a:t>
            </a:r>
            <a:endParaRPr lang="en-US" altLang="zh-TW" sz="2000" dirty="0">
              <a:solidFill>
                <a:srgbClr val="99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 err="1">
                <a:solidFill>
                  <a:srgbClr val="996600"/>
                </a:solidFill>
              </a:rPr>
              <a:t>Cân</a:t>
            </a:r>
            <a:r>
              <a:rPr lang="en-US" altLang="zh-TW" sz="2000" dirty="0">
                <a:solidFill>
                  <a:srgbClr val="996600"/>
                </a:solidFill>
              </a:rPr>
              <a:t> </a:t>
            </a:r>
            <a:r>
              <a:rPr lang="en-US" altLang="zh-TW" sz="2000" dirty="0" err="1">
                <a:solidFill>
                  <a:srgbClr val="996600"/>
                </a:solidFill>
              </a:rPr>
              <a:t>bằng</a:t>
            </a:r>
            <a:r>
              <a:rPr lang="en-US" altLang="zh-TW" sz="2000" dirty="0">
                <a:solidFill>
                  <a:srgbClr val="996600"/>
                </a:solidFill>
              </a:rPr>
              <a:t>:               	C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(1-X)        C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X     </a:t>
            </a:r>
            <a:r>
              <a:rPr lang="en-US" altLang="zh-TW" sz="2000" dirty="0" err="1">
                <a:solidFill>
                  <a:srgbClr val="996600"/>
                </a:solidFill>
              </a:rPr>
              <a:t>C</a:t>
            </a:r>
            <a:r>
              <a:rPr lang="en-US" altLang="zh-TW" sz="2000" baseline="-25000" dirty="0" err="1">
                <a:solidFill>
                  <a:srgbClr val="996600"/>
                </a:solidFill>
              </a:rPr>
              <a:t>A0</a:t>
            </a:r>
            <a:r>
              <a:rPr lang="en-US" altLang="zh-TW" sz="2000" dirty="0" err="1">
                <a:solidFill>
                  <a:srgbClr val="996600"/>
                </a:solidFill>
              </a:rPr>
              <a:t>X</a:t>
            </a:r>
            <a:endParaRPr lang="en-US" altLang="zh-TW" sz="2000" dirty="0">
              <a:solidFill>
                <a:srgbClr val="996600"/>
              </a:solidFill>
            </a:endParaRPr>
          </a:p>
          <a:p>
            <a:pPr>
              <a:spcBef>
                <a:spcPct val="50000"/>
              </a:spcBef>
            </a:pPr>
            <a:endParaRPr lang="en-US" altLang="zh-TW" sz="2000" dirty="0">
              <a:solidFill>
                <a:srgbClr val="9966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19672" y="2348880"/>
          <a:ext cx="3216349" cy="143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3" imgW="1930320" imgH="863280" progId="Equation.DSMT4">
                  <p:embed/>
                </p:oleObj>
              </mc:Choice>
              <mc:Fallback>
                <p:oleObj name="Equation" r:id="rId3" imgW="1930320" imgH="863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48880"/>
                        <a:ext cx="3216349" cy="1439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3861048"/>
            <a:ext cx="5606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</a:t>
            </a:r>
            <a:r>
              <a:rPr lang="en-US" baseline="-25000" dirty="0"/>
              <a:t>A0</a:t>
            </a:r>
            <a:r>
              <a:rPr lang="en-US" dirty="0"/>
              <a:t>=1, </a:t>
            </a:r>
            <a:r>
              <a:rPr lang="en-US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4,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 X = 0.828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436510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(2 </a:t>
            </a:r>
            <a:r>
              <a:rPr lang="en-US" dirty="0" err="1"/>
              <a:t>lần</a:t>
            </a:r>
            <a:r>
              <a:rPr lang="en-US" dirty="0"/>
              <a:t>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V (2 </a:t>
            </a:r>
            <a:r>
              <a:rPr lang="en-US" dirty="0" err="1"/>
              <a:t>lần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mol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i="1" baseline="-25000" dirty="0"/>
              <a:t>A0</a:t>
            </a:r>
            <a:r>
              <a:rPr lang="en-US" dirty="0"/>
              <a:t> (2 </a:t>
            </a:r>
            <a:r>
              <a:rPr lang="en-US" dirty="0" err="1"/>
              <a:t>lần</a:t>
            </a:r>
            <a:r>
              <a:rPr lang="en-US" dirty="0"/>
              <a:t>), </a:t>
            </a:r>
            <a:r>
              <a:rPr lang="en-US" dirty="0" err="1"/>
              <a:t>thì</a:t>
            </a:r>
            <a:r>
              <a:rPr lang="en-US" dirty="0"/>
              <a:t> C</a:t>
            </a:r>
            <a:r>
              <a:rPr lang="en-US" baseline="-25000" dirty="0"/>
              <a:t>A0</a:t>
            </a:r>
            <a:r>
              <a:rPr lang="en-US" dirty="0"/>
              <a:t> =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5661248"/>
            <a:ext cx="466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A0</a:t>
            </a:r>
            <a:r>
              <a:rPr lang="en-US" dirty="0"/>
              <a:t>=2, </a:t>
            </a:r>
            <a:r>
              <a:rPr lang="en-US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4,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X = 0.732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623731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: P</a:t>
            </a:r>
            <a:r>
              <a:rPr lang="en-US" dirty="0">
                <a:sym typeface="Symbol"/>
              </a:rPr>
              <a:t>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X </a:t>
            </a:r>
            <a:r>
              <a:rPr lang="en-US" dirty="0">
                <a:sym typeface="Symbol"/>
              </a:rPr>
              <a:t>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381000" y="0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</a:rPr>
              <a:t>                                             A 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     </a:t>
            </a:r>
            <a:r>
              <a:rPr lang="en-US" altLang="zh-TW" sz="2000" dirty="0">
                <a:solidFill>
                  <a:srgbClr val="996600"/>
                </a:solidFill>
                <a:sym typeface="Symbol"/>
              </a:rPr>
              <a:t></a:t>
            </a:r>
            <a:r>
              <a:rPr lang="en-US" altLang="zh-TW" sz="2000" dirty="0">
                <a:solidFill>
                  <a:srgbClr val="996600"/>
                </a:solidFill>
                <a:sym typeface="Wingdings 3" pitchFamily="18" charset="2"/>
              </a:rPr>
              <a:t>    </a:t>
            </a:r>
            <a:r>
              <a:rPr lang="en-US" altLang="zh-TW" sz="2000" dirty="0">
                <a:solidFill>
                  <a:srgbClr val="996600"/>
                </a:solidFill>
              </a:rPr>
              <a:t>B     +    C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6600"/>
                </a:solidFill>
              </a:rPr>
              <a:t>Ban </a:t>
            </a:r>
            <a:r>
              <a:rPr lang="en-US" altLang="zh-TW" sz="2000" dirty="0" err="1">
                <a:solidFill>
                  <a:srgbClr val="996600"/>
                </a:solidFill>
              </a:rPr>
              <a:t>đầu</a:t>
            </a:r>
            <a:r>
              <a:rPr lang="en-US" altLang="zh-TW" sz="2000" dirty="0">
                <a:solidFill>
                  <a:srgbClr val="996600"/>
                </a:solidFill>
              </a:rPr>
              <a:t>:                               P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                0            0</a:t>
            </a:r>
          </a:p>
          <a:p>
            <a:pPr>
              <a:spcBef>
                <a:spcPct val="50000"/>
              </a:spcBef>
            </a:pPr>
            <a:r>
              <a:rPr lang="en-US" altLang="zh-TW" sz="2000" dirty="0" err="1">
                <a:solidFill>
                  <a:srgbClr val="996600"/>
                </a:solidFill>
              </a:rPr>
              <a:t>Phản</a:t>
            </a:r>
            <a:r>
              <a:rPr lang="en-US" altLang="zh-TW" sz="2000" dirty="0">
                <a:solidFill>
                  <a:srgbClr val="996600"/>
                </a:solidFill>
              </a:rPr>
              <a:t> </a:t>
            </a:r>
            <a:r>
              <a:rPr lang="en-US" altLang="zh-TW" sz="2000" dirty="0" err="1">
                <a:solidFill>
                  <a:srgbClr val="996600"/>
                </a:solidFill>
              </a:rPr>
              <a:t>ứng</a:t>
            </a:r>
            <a:r>
              <a:rPr lang="en-US" altLang="zh-TW" sz="2000" dirty="0">
                <a:solidFill>
                  <a:srgbClr val="996600"/>
                </a:solidFill>
              </a:rPr>
              <a:t>:                             P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X            </a:t>
            </a:r>
            <a:r>
              <a:rPr lang="en-US" altLang="zh-TW" sz="2000" dirty="0" err="1">
                <a:solidFill>
                  <a:srgbClr val="996600"/>
                </a:solidFill>
              </a:rPr>
              <a:t>P</a:t>
            </a:r>
            <a:r>
              <a:rPr lang="en-US" altLang="zh-TW" sz="2000" baseline="-25000" dirty="0" err="1">
                <a:solidFill>
                  <a:srgbClr val="996600"/>
                </a:solidFill>
              </a:rPr>
              <a:t>A0</a:t>
            </a:r>
            <a:r>
              <a:rPr lang="en-US" altLang="zh-TW" sz="2000" dirty="0" err="1">
                <a:solidFill>
                  <a:srgbClr val="996600"/>
                </a:solidFill>
              </a:rPr>
              <a:t>X</a:t>
            </a:r>
            <a:r>
              <a:rPr lang="en-US" altLang="zh-TW" sz="2000" dirty="0">
                <a:solidFill>
                  <a:srgbClr val="996600"/>
                </a:solidFill>
              </a:rPr>
              <a:t>     </a:t>
            </a:r>
            <a:r>
              <a:rPr lang="en-US" altLang="zh-TW" sz="2000" dirty="0" err="1">
                <a:solidFill>
                  <a:srgbClr val="996600"/>
                </a:solidFill>
              </a:rPr>
              <a:t>P</a:t>
            </a:r>
            <a:r>
              <a:rPr lang="en-US" altLang="zh-TW" sz="2000" baseline="-25000" dirty="0" err="1">
                <a:solidFill>
                  <a:srgbClr val="996600"/>
                </a:solidFill>
              </a:rPr>
              <a:t>A0</a:t>
            </a:r>
            <a:r>
              <a:rPr lang="en-US" altLang="zh-TW" sz="2000" dirty="0" err="1">
                <a:solidFill>
                  <a:srgbClr val="996600"/>
                </a:solidFill>
              </a:rPr>
              <a:t>X</a:t>
            </a:r>
            <a:endParaRPr lang="en-US" altLang="zh-TW" sz="2000" dirty="0">
              <a:solidFill>
                <a:srgbClr val="99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 err="1">
                <a:solidFill>
                  <a:srgbClr val="996600"/>
                </a:solidFill>
              </a:rPr>
              <a:t>Cân</a:t>
            </a:r>
            <a:r>
              <a:rPr lang="en-US" altLang="zh-TW" sz="2000" dirty="0">
                <a:solidFill>
                  <a:srgbClr val="996600"/>
                </a:solidFill>
              </a:rPr>
              <a:t> </a:t>
            </a:r>
            <a:r>
              <a:rPr lang="en-US" altLang="zh-TW" sz="2000" dirty="0" err="1">
                <a:solidFill>
                  <a:srgbClr val="996600"/>
                </a:solidFill>
              </a:rPr>
              <a:t>bằng</a:t>
            </a:r>
            <a:r>
              <a:rPr lang="en-US" altLang="zh-TW" sz="2000" dirty="0">
                <a:solidFill>
                  <a:srgbClr val="996600"/>
                </a:solidFill>
              </a:rPr>
              <a:t>	:               P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(1-X)      P</a:t>
            </a:r>
            <a:r>
              <a:rPr lang="en-US" altLang="zh-TW" sz="2000" baseline="-25000" dirty="0">
                <a:solidFill>
                  <a:srgbClr val="996600"/>
                </a:solidFill>
              </a:rPr>
              <a:t>A0</a:t>
            </a:r>
            <a:r>
              <a:rPr lang="en-US" altLang="zh-TW" sz="2000" dirty="0">
                <a:solidFill>
                  <a:srgbClr val="996600"/>
                </a:solidFill>
              </a:rPr>
              <a:t>X     </a:t>
            </a:r>
            <a:r>
              <a:rPr lang="en-US" altLang="zh-TW" sz="2000" dirty="0" err="1">
                <a:solidFill>
                  <a:srgbClr val="996600"/>
                </a:solidFill>
              </a:rPr>
              <a:t>P</a:t>
            </a:r>
            <a:r>
              <a:rPr lang="en-US" altLang="zh-TW" sz="2000" baseline="-25000" dirty="0" err="1">
                <a:solidFill>
                  <a:srgbClr val="996600"/>
                </a:solidFill>
              </a:rPr>
              <a:t>A0</a:t>
            </a:r>
            <a:r>
              <a:rPr lang="en-US" altLang="zh-TW" sz="2000" dirty="0" err="1">
                <a:solidFill>
                  <a:srgbClr val="996600"/>
                </a:solidFill>
              </a:rPr>
              <a:t>X</a:t>
            </a:r>
            <a:endParaRPr lang="en-US" altLang="zh-TW" sz="2000" dirty="0">
              <a:solidFill>
                <a:srgbClr val="996600"/>
              </a:solidFill>
            </a:endParaRPr>
          </a:p>
          <a:p>
            <a:pPr>
              <a:spcBef>
                <a:spcPct val="50000"/>
              </a:spcBef>
            </a:pPr>
            <a:endParaRPr lang="en-US" altLang="zh-TW" sz="2000" dirty="0">
              <a:solidFill>
                <a:srgbClr val="9966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51000" y="1789065"/>
          <a:ext cx="31527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3" imgW="1892160" imgH="863280" progId="Equation.DSMT4">
                  <p:embed/>
                </p:oleObj>
              </mc:Choice>
              <mc:Fallback>
                <p:oleObj name="Equation" r:id="rId3" imgW="1892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789065"/>
                        <a:ext cx="3152775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3300613"/>
            <a:ext cx="601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P</a:t>
            </a:r>
            <a:r>
              <a:rPr lang="en-US" baseline="-25000" dirty="0"/>
              <a:t>t</a:t>
            </a:r>
            <a:r>
              <a:rPr lang="en-US" dirty="0"/>
              <a:t> = P</a:t>
            </a:r>
            <a:r>
              <a:rPr lang="en-US" baseline="-25000" dirty="0"/>
              <a:t>A0</a:t>
            </a:r>
            <a:r>
              <a:rPr lang="en-US" dirty="0"/>
              <a:t>=1, </a:t>
            </a:r>
            <a:r>
              <a:rPr lang="en-US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4,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X = 0.828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3804669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: P</a:t>
            </a:r>
            <a:r>
              <a:rPr lang="en-US" baseline="-25000" dirty="0"/>
              <a:t>t</a:t>
            </a:r>
            <a:r>
              <a:rPr lang="en-US" dirty="0"/>
              <a:t> = 1,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trơ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mol</a:t>
            </a:r>
            <a:r>
              <a:rPr lang="en-US" dirty="0"/>
              <a:t>: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P</a:t>
            </a:r>
            <a:r>
              <a:rPr lang="en-US" baseline="-25000" dirty="0"/>
              <a:t>A0</a:t>
            </a:r>
            <a:r>
              <a:rPr lang="en-US" dirty="0"/>
              <a:t> = y</a:t>
            </a:r>
            <a:r>
              <a:rPr lang="en-US" baseline="-25000" dirty="0"/>
              <a:t>A0</a:t>
            </a:r>
            <a:r>
              <a:rPr lang="en-US" dirty="0"/>
              <a:t>*P</a:t>
            </a:r>
            <a:r>
              <a:rPr lang="en-US" baseline="-25000" dirty="0"/>
              <a:t>t</a:t>
            </a:r>
            <a:r>
              <a:rPr lang="en-US" dirty="0"/>
              <a:t> = 0.5*1 = 0.5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5733256"/>
            <a:ext cx="452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A0</a:t>
            </a:r>
            <a:r>
              <a:rPr lang="en-US" dirty="0"/>
              <a:t>=0.5, </a:t>
            </a:r>
            <a:r>
              <a:rPr lang="en-US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4,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X = 0.9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623731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: P</a:t>
            </a:r>
            <a:r>
              <a:rPr lang="en-US" dirty="0">
                <a:sym typeface="Symbol"/>
              </a:rPr>
              <a:t>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X </a:t>
            </a:r>
            <a:r>
              <a:rPr lang="en-US" dirty="0">
                <a:sym typeface="Symbol"/>
              </a:rPr>
              <a:t>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67944" y="4221088"/>
          <a:ext cx="1080120" cy="99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5" imgW="469800" imgH="431640" progId="Equation.DSMT4">
                  <p:embed/>
                </p:oleObj>
              </mc:Choice>
              <mc:Fallback>
                <p:oleObj name="Equation" r:id="rId5" imgW="4698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221088"/>
                        <a:ext cx="1080120" cy="99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err="1"/>
              <a:t>Quyết</a:t>
            </a:r>
            <a:r>
              <a:rPr lang="en-US" altLang="zh-TW" dirty="0"/>
              <a:t> </a:t>
            </a:r>
            <a:r>
              <a:rPr lang="en-US" altLang="zh-TW" dirty="0" err="1"/>
              <a:t>định</a:t>
            </a:r>
            <a:r>
              <a:rPr lang="en-US" altLang="zh-TW" dirty="0"/>
              <a:t> </a:t>
            </a:r>
            <a:r>
              <a:rPr lang="en-US" altLang="zh-TW" dirty="0" err="1"/>
              <a:t>thiết</a:t>
            </a:r>
            <a:r>
              <a:rPr lang="en-US" altLang="zh-TW" dirty="0"/>
              <a:t> </a:t>
            </a:r>
            <a:r>
              <a:rPr lang="en-US" altLang="zh-TW" dirty="0" err="1"/>
              <a:t>kế</a:t>
            </a:r>
            <a:r>
              <a:rPr lang="en-US" altLang="zh-TW" dirty="0"/>
              <a:t> </a:t>
            </a:r>
            <a:r>
              <a:rPr lang="en-US" altLang="zh-TW" dirty="0" err="1"/>
              <a:t>có</a:t>
            </a:r>
            <a:r>
              <a:rPr lang="en-US" altLang="zh-TW" dirty="0"/>
              <a:t> </a:t>
            </a:r>
            <a:r>
              <a:rPr lang="en-US" altLang="zh-TW" dirty="0" err="1"/>
              <a:t>thể</a:t>
            </a:r>
            <a:r>
              <a:rPr lang="en-US" altLang="zh-TW" dirty="0"/>
              <a:t> </a:t>
            </a:r>
            <a:r>
              <a:rPr lang="en-US" altLang="zh-TW" dirty="0" err="1"/>
              <a:t>bao</a:t>
            </a:r>
            <a:r>
              <a:rPr lang="en-US" altLang="zh-TW" dirty="0"/>
              <a:t> </a:t>
            </a:r>
            <a:r>
              <a:rPr lang="en-US" altLang="zh-TW" dirty="0" err="1"/>
              <a:t>gồm</a:t>
            </a:r>
            <a:r>
              <a:rPr lang="en-US" altLang="zh-TW" dirty="0"/>
              <a:t> </a:t>
            </a:r>
            <a:r>
              <a:rPr lang="en-US" altLang="zh-TW" dirty="0" err="1"/>
              <a:t>việc</a:t>
            </a:r>
            <a:r>
              <a:rPr lang="en-US" altLang="zh-TW" dirty="0"/>
              <a:t> </a:t>
            </a:r>
            <a:r>
              <a:rPr lang="en-US" altLang="zh-TW" dirty="0" err="1"/>
              <a:t>thêm</a:t>
            </a:r>
            <a:r>
              <a:rPr lang="en-US" altLang="zh-TW" dirty="0"/>
              <a:t> </a:t>
            </a:r>
            <a:r>
              <a:rPr lang="en-US" altLang="zh-TW" dirty="0" err="1"/>
              <a:t>một</a:t>
            </a:r>
            <a:r>
              <a:rPr lang="en-US" altLang="zh-TW" dirty="0"/>
              <a:t> </a:t>
            </a:r>
            <a:r>
              <a:rPr lang="en-US" altLang="zh-TW" dirty="0" err="1"/>
              <a:t>cấu</a:t>
            </a:r>
            <a:r>
              <a:rPr lang="en-US" altLang="zh-TW" dirty="0"/>
              <a:t> </a:t>
            </a:r>
            <a:r>
              <a:rPr lang="en-US" altLang="zh-TW" dirty="0" err="1"/>
              <a:t>tử</a:t>
            </a:r>
            <a:r>
              <a:rPr lang="en-US" altLang="zh-TW" dirty="0"/>
              <a:t> </a:t>
            </a:r>
            <a:r>
              <a:rPr lang="en-US" altLang="zh-TW" dirty="0" err="1"/>
              <a:t>mới</a:t>
            </a:r>
            <a:r>
              <a:rPr lang="en-US" altLang="zh-TW" dirty="0"/>
              <a:t> </a:t>
            </a:r>
            <a:r>
              <a:rPr lang="en-US" altLang="zh-TW" dirty="0" err="1"/>
              <a:t>vào</a:t>
            </a:r>
            <a:r>
              <a:rPr lang="en-US" altLang="zh-TW" dirty="0"/>
              <a:t> </a:t>
            </a:r>
            <a:r>
              <a:rPr lang="en-US" altLang="zh-TW" dirty="0" err="1"/>
              <a:t>hệ</a:t>
            </a:r>
            <a:r>
              <a:rPr lang="en-US" altLang="zh-TW" dirty="0"/>
              <a:t> </a:t>
            </a:r>
            <a:r>
              <a:rPr lang="en-US" altLang="zh-TW" dirty="0" err="1"/>
              <a:t>phản</a:t>
            </a:r>
            <a:r>
              <a:rPr lang="en-US" altLang="zh-TW" dirty="0"/>
              <a:t> </a:t>
            </a:r>
            <a:r>
              <a:rPr lang="en-US" altLang="zh-TW" dirty="0" err="1"/>
              <a:t>ứng</a:t>
            </a:r>
            <a:r>
              <a:rPr lang="en-US" altLang="zh-TW" dirty="0"/>
              <a:t>, </a:t>
            </a:r>
            <a:r>
              <a:rPr lang="en-US" altLang="zh-TW" dirty="0" err="1"/>
              <a:t>ví</a:t>
            </a:r>
            <a:r>
              <a:rPr lang="en-US" altLang="zh-TW" dirty="0"/>
              <a:t> </a:t>
            </a:r>
            <a:r>
              <a:rPr lang="en-US" altLang="zh-TW" dirty="0" err="1"/>
              <a:t>dụ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thêm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cấu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tử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mới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để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thay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phân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bố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sản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phẩm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dịch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cân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bằng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phản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ứng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hoặc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có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tác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như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chất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mang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nhiệt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  <a:endParaRPr lang="en-US" altLang="zh-TW" sz="2000" dirty="0">
              <a:solidFill>
                <a:srgbClr val="FF505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/>
              <a:t> Example   Ethylene production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                </a:t>
            </a:r>
            <a:r>
              <a:rPr lang="en-US" altLang="zh-TW" dirty="0">
                <a:solidFill>
                  <a:schemeClr val="accent2"/>
                </a:solidFill>
              </a:rPr>
              <a:t>C</a:t>
            </a:r>
            <a:r>
              <a:rPr lang="en-US" altLang="zh-TW" baseline="-25000" dirty="0">
                <a:solidFill>
                  <a:schemeClr val="accent2"/>
                </a:solidFill>
              </a:rPr>
              <a:t>2</a:t>
            </a:r>
            <a:r>
              <a:rPr lang="en-US" altLang="zh-TW" dirty="0">
                <a:solidFill>
                  <a:schemeClr val="accent2"/>
                </a:solidFill>
              </a:rPr>
              <a:t>H</a:t>
            </a:r>
            <a:r>
              <a:rPr lang="en-US" altLang="zh-TW" baseline="-25000" dirty="0">
                <a:solidFill>
                  <a:schemeClr val="accent2"/>
                </a:solidFill>
              </a:rPr>
              <a:t>6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= C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+H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          </a:t>
            </a:r>
            <a:r>
              <a:rPr lang="en-US" altLang="zh-TW" dirty="0" err="1">
                <a:sym typeface="Wingdings 3" pitchFamily="18" charset="2"/>
              </a:rPr>
              <a:t>Hơi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nước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được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sử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dụng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như</a:t>
            </a:r>
            <a:r>
              <a:rPr lang="en-US" altLang="zh-TW" dirty="0">
                <a:sym typeface="Wingdings 3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sym typeface="Wingdings 3" pitchFamily="18" charset="2"/>
              </a:rPr>
              <a:t>                 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C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6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+ 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= 2CH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         </a:t>
            </a:r>
            <a:r>
              <a:rPr lang="en-US" altLang="zh-TW" dirty="0" err="1">
                <a:sym typeface="Wingdings 3" pitchFamily="18" charset="2"/>
              </a:rPr>
              <a:t>chất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trơ</a:t>
            </a:r>
            <a:r>
              <a:rPr lang="en-US" altLang="zh-TW" dirty="0">
                <a:sym typeface="Wingdings 3" pitchFamily="18" charset="2"/>
              </a:rPr>
              <a:t> (</a:t>
            </a:r>
            <a:r>
              <a:rPr lang="en-US" altLang="zh-TW" dirty="0" err="1">
                <a:sym typeface="Wingdings 3" pitchFamily="18" charset="2"/>
              </a:rPr>
              <a:t>làm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giảm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áp</a:t>
            </a:r>
            <a:r>
              <a:rPr lang="en-US" altLang="zh-TW" dirty="0">
                <a:sym typeface="Wingdings 3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Example   Styrene Production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                </a:t>
            </a:r>
            <a:r>
              <a:rPr lang="en-US" altLang="zh-TW" dirty="0">
                <a:solidFill>
                  <a:schemeClr val="accent2"/>
                </a:solidFill>
              </a:rPr>
              <a:t>EB 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= styrene +H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endParaRPr lang="en-US" altLang="zh-TW" dirty="0">
              <a:solidFill>
                <a:schemeClr val="accent2"/>
              </a:solidFill>
              <a:sym typeface="Wingdings 3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                EB 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benzene +C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                 </a:t>
            </a:r>
            <a:r>
              <a:rPr lang="en-US" altLang="zh-TW" dirty="0" err="1">
                <a:sym typeface="Wingdings 3" pitchFamily="18" charset="2"/>
              </a:rPr>
              <a:t>Hơi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nước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được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sử</a:t>
            </a:r>
            <a:r>
              <a:rPr lang="en-US" altLang="zh-TW" dirty="0">
                <a:sym typeface="Wingdings 3" pitchFamily="18" charset="2"/>
              </a:rPr>
              <a:t> </a:t>
            </a:r>
            <a:r>
              <a:rPr lang="en-US" altLang="zh-TW" dirty="0" err="1">
                <a:sym typeface="Wingdings 3" pitchFamily="18" charset="2"/>
              </a:rPr>
              <a:t>dụng</a:t>
            </a:r>
            <a:endParaRPr lang="en-US" altLang="zh-TW" dirty="0">
              <a:solidFill>
                <a:schemeClr val="accent2"/>
              </a:solidFill>
              <a:sym typeface="Wingdings 3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                EB + H</a:t>
            </a:r>
            <a:r>
              <a:rPr lang="en-US" altLang="zh-TW" baseline="-25000" dirty="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dirty="0">
                <a:solidFill>
                  <a:schemeClr val="accent2"/>
                </a:solidFill>
                <a:sym typeface="Wingdings 3" pitchFamily="18" charset="2"/>
              </a:rPr>
              <a:t> 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 toluene + CH</a:t>
            </a:r>
            <a:r>
              <a:rPr lang="en-US" altLang="zh-TW" baseline="-25000" dirty="0">
                <a:solidFill>
                  <a:schemeClr val="accent2"/>
                </a:solidFill>
                <a:sym typeface="Symbol" pitchFamily="18" charset="2"/>
              </a:rPr>
              <a:t>4</a:t>
            </a:r>
            <a:endParaRPr lang="en-US" altLang="zh-TW" dirty="0">
              <a:solidFill>
                <a:schemeClr val="accent2"/>
              </a:solidFill>
              <a:sym typeface="Wingdings 3" pitchFamily="18" charset="2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386080" y="1956068"/>
            <a:ext cx="1219200" cy="304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391160" y="3663756"/>
            <a:ext cx="1219200" cy="304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4457700" y="2571422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5220072" y="414908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0"/>
            <a:ext cx="8458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</a:rPr>
              <a:t>( 3-3 ) TÁCH SẢN PHẨM NGAY TRONG QUÁ TRÌNH PHẢN ỨNG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33FF"/>
                </a:solidFill>
              </a:rPr>
              <a:t>           </a:t>
            </a:r>
            <a:r>
              <a:rPr lang="en-US" altLang="zh-TW" sz="2000" dirty="0" err="1">
                <a:solidFill>
                  <a:srgbClr val="9933FF"/>
                </a:solidFill>
              </a:rPr>
              <a:t>Dịch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chuyển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cân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bằng</a:t>
            </a:r>
            <a:r>
              <a:rPr lang="en-US" altLang="zh-TW" sz="2000" dirty="0">
                <a:solidFill>
                  <a:srgbClr val="9933FF"/>
                </a:solidFill>
              </a:rPr>
              <a:t> + </a:t>
            </a:r>
            <a:r>
              <a:rPr lang="en-US" altLang="zh-TW" sz="2000" dirty="0" err="1">
                <a:solidFill>
                  <a:srgbClr val="9933FF"/>
                </a:solidFill>
              </a:rPr>
              <a:t>thay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đổi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cơ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cấu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sản</a:t>
            </a:r>
            <a:r>
              <a:rPr lang="en-US" altLang="zh-TW" sz="2000" dirty="0">
                <a:solidFill>
                  <a:srgbClr val="9933FF"/>
                </a:solidFill>
              </a:rPr>
              <a:t> </a:t>
            </a:r>
            <a:r>
              <a:rPr lang="en-US" altLang="zh-TW" sz="2000" dirty="0" err="1">
                <a:solidFill>
                  <a:srgbClr val="9933FF"/>
                </a:solidFill>
              </a:rPr>
              <a:t>phẩm</a:t>
            </a:r>
            <a:endParaRPr lang="en-US" altLang="zh-TW" sz="2000" dirty="0">
              <a:solidFill>
                <a:srgbClr val="9933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</a:rPr>
              <a:t>( 1b ) </a:t>
            </a:r>
            <a:r>
              <a:rPr lang="en-US" altLang="zh-TW" sz="2000" dirty="0" err="1">
                <a:solidFill>
                  <a:srgbClr val="009900"/>
                </a:solidFill>
              </a:rPr>
              <a:t>Phản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ứng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đơn</a:t>
            </a:r>
            <a:r>
              <a:rPr lang="en-US" altLang="zh-TW" sz="2000" dirty="0">
                <a:solidFill>
                  <a:srgbClr val="009900"/>
                </a:solidFill>
              </a:rPr>
              <a:t>, </a:t>
            </a:r>
            <a:r>
              <a:rPr lang="en-US" altLang="zh-TW" sz="2000" dirty="0" err="1">
                <a:solidFill>
                  <a:srgbClr val="009900"/>
                </a:solidFill>
              </a:rPr>
              <a:t>hai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chiều</a:t>
            </a:r>
            <a:endParaRPr lang="en-US" altLang="zh-TW" sz="2000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</a:rPr>
              <a:t>        </a:t>
            </a:r>
            <a:r>
              <a:rPr lang="en-US" altLang="zh-TW" sz="2000" dirty="0"/>
              <a:t>ex.    2SO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+ O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 3" pitchFamily="18" charset="2"/>
              </a:rPr>
              <a:t>= 2SO</a:t>
            </a:r>
            <a:r>
              <a:rPr lang="en-US" altLang="zh-TW" sz="2000" baseline="-25000" dirty="0">
                <a:sym typeface="Wingdings 3" pitchFamily="18" charset="2"/>
              </a:rPr>
              <a:t>3</a:t>
            </a:r>
            <a:endParaRPr lang="en-US" altLang="zh-TW" sz="2000" dirty="0">
              <a:solidFill>
                <a:srgbClr val="FF6600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43000" y="2286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REACT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895600" y="2286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ABSORB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648200" y="2286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REACT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477000" y="2286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ABSORB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09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096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2098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9624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715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7010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6781800" y="1447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67818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 flipV="1">
            <a:off x="7162800" y="1447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629400" y="1905000"/>
            <a:ext cx="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6781800" y="2895600"/>
            <a:ext cx="0" cy="304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276600" y="2057400"/>
            <a:ext cx="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276600" y="2895600"/>
            <a:ext cx="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6172200" y="1524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H</a:t>
            </a:r>
            <a:r>
              <a:rPr lang="en-US" altLang="zh-TW" sz="2000" baseline="-25000">
                <a:solidFill>
                  <a:srgbClr val="FF6600"/>
                </a:solidFill>
              </a:rPr>
              <a:t>2</a:t>
            </a:r>
            <a:r>
              <a:rPr lang="en-US" altLang="zh-TW" sz="20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5532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H</a:t>
            </a:r>
            <a:r>
              <a:rPr lang="en-US" altLang="zh-TW" sz="2000" baseline="-25000">
                <a:solidFill>
                  <a:srgbClr val="FF6600"/>
                </a:solidFill>
              </a:rPr>
              <a:t>2</a:t>
            </a:r>
            <a:r>
              <a:rPr lang="en-US" altLang="zh-TW" sz="2000">
                <a:solidFill>
                  <a:srgbClr val="FF6600"/>
                </a:solidFill>
              </a:rPr>
              <a:t>SO</a:t>
            </a:r>
            <a:r>
              <a:rPr lang="en-US" altLang="zh-TW" sz="2000" baseline="-25000">
                <a:solidFill>
                  <a:srgbClr val="FF6600"/>
                </a:solidFill>
              </a:rPr>
              <a:t>4</a:t>
            </a:r>
            <a:endParaRPr lang="en-US" altLang="zh-TW" sz="2000">
              <a:solidFill>
                <a:srgbClr val="FF6600"/>
              </a:solidFill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971800" y="1676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H</a:t>
            </a:r>
            <a:r>
              <a:rPr lang="en-US" altLang="zh-TW" sz="2000" baseline="-25000">
                <a:solidFill>
                  <a:srgbClr val="FF6600"/>
                </a:solidFill>
              </a:rPr>
              <a:t>2</a:t>
            </a:r>
            <a:r>
              <a:rPr lang="en-US" altLang="zh-TW" sz="20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971800" y="3048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</a:rPr>
              <a:t>H</a:t>
            </a:r>
            <a:r>
              <a:rPr lang="en-US" altLang="zh-TW" sz="2000" baseline="-25000">
                <a:solidFill>
                  <a:srgbClr val="FF6600"/>
                </a:solidFill>
              </a:rPr>
              <a:t>2</a:t>
            </a:r>
            <a:r>
              <a:rPr lang="en-US" altLang="zh-TW" sz="2000">
                <a:solidFill>
                  <a:srgbClr val="FF6600"/>
                </a:solidFill>
              </a:rPr>
              <a:t>SO</a:t>
            </a:r>
            <a:r>
              <a:rPr lang="en-US" altLang="zh-TW" sz="2000" baseline="-2500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304800" y="2057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SO</a:t>
            </a:r>
            <a:r>
              <a:rPr lang="en-US" altLang="zh-TW" sz="2000" baseline="-25000"/>
              <a:t>2</a:t>
            </a:r>
            <a:endParaRPr lang="en-US" altLang="zh-TW" sz="2000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28600" y="28194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O</a:t>
            </a:r>
            <a:r>
              <a:rPr lang="en-US" altLang="zh-TW" sz="2000" baseline="-25000"/>
              <a:t>2</a:t>
            </a:r>
            <a:r>
              <a:rPr lang="en-US" altLang="zh-TW" sz="2000"/>
              <a:t> + N</a:t>
            </a:r>
            <a:r>
              <a:rPr lang="en-US" altLang="zh-TW" sz="2000" baseline="-25000"/>
              <a:t>2</a:t>
            </a:r>
            <a:endParaRPr lang="en-US" altLang="zh-TW" sz="2000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04800" y="36576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</a:rPr>
              <a:t>( 2 ) </a:t>
            </a:r>
            <a:r>
              <a:rPr lang="en-US" altLang="zh-TW" sz="2000" dirty="0" err="1">
                <a:solidFill>
                  <a:srgbClr val="009900"/>
                </a:solidFill>
              </a:rPr>
              <a:t>Hệ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nhiều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phản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ứng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nối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tiếp</a:t>
            </a:r>
            <a:r>
              <a:rPr lang="en-US" altLang="zh-TW" sz="2000" dirty="0">
                <a:solidFill>
                  <a:srgbClr val="009900"/>
                </a:solidFill>
              </a:rPr>
              <a:t> (</a:t>
            </a:r>
            <a:r>
              <a:rPr lang="en-US" altLang="zh-TW" sz="2000" dirty="0" err="1">
                <a:solidFill>
                  <a:srgbClr val="009900"/>
                </a:solidFill>
              </a:rPr>
              <a:t>tạo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sản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phẩm</a:t>
            </a:r>
            <a:r>
              <a:rPr lang="en-US" altLang="zh-TW" sz="2000" dirty="0">
                <a:solidFill>
                  <a:srgbClr val="009900"/>
                </a:solidFill>
              </a:rPr>
              <a:t> </a:t>
            </a:r>
            <a:r>
              <a:rPr lang="en-US" altLang="zh-TW" sz="2000" dirty="0" err="1">
                <a:solidFill>
                  <a:srgbClr val="009900"/>
                </a:solidFill>
              </a:rPr>
              <a:t>phụ</a:t>
            </a:r>
            <a:r>
              <a:rPr lang="en-US" altLang="zh-TW" sz="2000" dirty="0">
                <a:solidFill>
                  <a:srgbClr val="009900"/>
                </a:solidFill>
              </a:rPr>
              <a:t>)</a:t>
            </a:r>
            <a:endParaRPr lang="en-US" altLang="zh-TW" sz="2000" dirty="0">
              <a:solidFill>
                <a:srgbClr val="0099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  <a:sym typeface="Symbol" pitchFamily="18" charset="2"/>
              </a:rPr>
              <a:t>              </a:t>
            </a:r>
            <a:r>
              <a:rPr lang="en-US" altLang="zh-TW" sz="2000" dirty="0">
                <a:solidFill>
                  <a:srgbClr val="A50021"/>
                </a:solidFill>
                <a:sym typeface="Symbol" pitchFamily="18" charset="2"/>
              </a:rPr>
              <a:t>FEED  PRODUCT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</a:rPr>
              <a:t>                                    </a:t>
            </a:r>
            <a:r>
              <a:rPr lang="en-US" altLang="zh-TW" sz="2000" dirty="0">
                <a:solidFill>
                  <a:srgbClr val="FF0066"/>
                </a:solidFill>
              </a:rPr>
              <a:t>remove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</a:rPr>
              <a:t>              </a:t>
            </a:r>
            <a:r>
              <a:rPr lang="en-US" altLang="zh-TW" sz="2000" dirty="0">
                <a:solidFill>
                  <a:srgbClr val="A50021"/>
                </a:solidFill>
              </a:rPr>
              <a:t>PRODUCT </a:t>
            </a:r>
            <a:r>
              <a:rPr lang="en-US" altLang="zh-TW" sz="2000" dirty="0">
                <a:solidFill>
                  <a:srgbClr val="A50021"/>
                </a:solidFill>
                <a:sym typeface="Wingdings 3" pitchFamily="18" charset="2"/>
              </a:rPr>
              <a:t>= BYPRODUCT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9900"/>
                </a:solidFill>
              </a:rPr>
              <a:t>                    </a:t>
            </a:r>
            <a:r>
              <a:rPr lang="en-US" altLang="zh-TW" sz="2000" dirty="0">
                <a:solidFill>
                  <a:srgbClr val="FF0066"/>
                </a:solidFill>
              </a:rPr>
              <a:t>remove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33FF"/>
                </a:solidFill>
              </a:rPr>
              <a:t>.</a:t>
            </a:r>
            <a:endParaRPr lang="en-US" altLang="zh-TW" sz="2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6600"/>
                </a:solidFill>
              </a:rPr>
              <a:t>( 3-4 ) HỒI LƯU SẢN PHẨM PHỤ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9933FF"/>
                </a:solidFill>
              </a:rPr>
              <a:t>    </a:t>
            </a:r>
            <a:r>
              <a:rPr lang="en-US" altLang="zh-TW" dirty="0" err="1">
                <a:solidFill>
                  <a:srgbClr val="9933FF"/>
                </a:solidFill>
              </a:rPr>
              <a:t>Dịch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chuyển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cân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bằng</a:t>
            </a:r>
            <a:r>
              <a:rPr lang="en-US" altLang="zh-TW" dirty="0">
                <a:solidFill>
                  <a:srgbClr val="9933FF"/>
                </a:solidFill>
              </a:rPr>
              <a:t> + </a:t>
            </a:r>
            <a:r>
              <a:rPr lang="en-US" altLang="zh-TW" dirty="0" err="1">
                <a:solidFill>
                  <a:srgbClr val="9933FF"/>
                </a:solidFill>
              </a:rPr>
              <a:t>thay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đổi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cơ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cấu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sản</a:t>
            </a:r>
            <a:r>
              <a:rPr lang="en-US" altLang="zh-TW" dirty="0">
                <a:solidFill>
                  <a:srgbClr val="9933FF"/>
                </a:solidFill>
              </a:rPr>
              <a:t> </a:t>
            </a:r>
            <a:r>
              <a:rPr lang="en-US" altLang="zh-TW" dirty="0" err="1">
                <a:solidFill>
                  <a:srgbClr val="9933FF"/>
                </a:solidFill>
              </a:rPr>
              <a:t>phẩm</a:t>
            </a:r>
            <a:endParaRPr lang="en-US" altLang="zh-TW" sz="2000" dirty="0">
              <a:solidFill>
                <a:srgbClr val="9933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33FF"/>
                </a:solidFill>
              </a:rPr>
              <a:t>                  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9933FF"/>
                </a:solidFill>
              </a:rPr>
              <a:t>                    </a:t>
            </a:r>
            <a:r>
              <a:rPr lang="en-US" altLang="zh-TW" sz="1600" dirty="0">
                <a:solidFill>
                  <a:srgbClr val="A50021"/>
                </a:solidFill>
              </a:rPr>
              <a:t>CH</a:t>
            </a:r>
            <a:r>
              <a:rPr lang="en-US" altLang="zh-TW" sz="1600" baseline="-25000" dirty="0">
                <a:solidFill>
                  <a:srgbClr val="A50021"/>
                </a:solidFill>
              </a:rPr>
              <a:t>3</a:t>
            </a:r>
            <a:endParaRPr lang="en-US" altLang="zh-TW" sz="16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A50021"/>
                </a:solidFill>
              </a:rPr>
              <a:t>                       + </a:t>
            </a:r>
            <a:r>
              <a:rPr lang="en-US" altLang="zh-TW" dirty="0">
                <a:solidFill>
                  <a:srgbClr val="A50021"/>
                </a:solidFill>
              </a:rPr>
              <a:t>H</a:t>
            </a:r>
            <a:r>
              <a:rPr lang="en-US" altLang="zh-TW" baseline="-25000" dirty="0">
                <a:solidFill>
                  <a:srgbClr val="A50021"/>
                </a:solidFill>
              </a:rPr>
              <a:t>2</a:t>
            </a:r>
            <a:r>
              <a:rPr lang="en-US" altLang="zh-TW" sz="2000" dirty="0">
                <a:solidFill>
                  <a:srgbClr val="A50021"/>
                </a:solidFill>
              </a:rPr>
              <a:t> </a:t>
            </a:r>
            <a:r>
              <a:rPr lang="en-US" altLang="zh-TW" sz="2000" dirty="0">
                <a:solidFill>
                  <a:srgbClr val="A50021"/>
                </a:solidFill>
                <a:sym typeface="Symbol" pitchFamily="18" charset="2"/>
              </a:rPr>
              <a:t>            + CH</a:t>
            </a:r>
            <a:r>
              <a:rPr lang="en-US" altLang="zh-TW" sz="2000" baseline="-25000" dirty="0">
                <a:solidFill>
                  <a:srgbClr val="A50021"/>
                </a:solidFill>
                <a:sym typeface="Symbol" pitchFamily="18" charset="2"/>
              </a:rPr>
              <a:t>4</a:t>
            </a:r>
          </a:p>
          <a:p>
            <a:pPr>
              <a:spcBef>
                <a:spcPct val="50000"/>
              </a:spcBef>
            </a:pPr>
            <a:endParaRPr lang="en-US" altLang="zh-TW" sz="2000" dirty="0">
              <a:solidFill>
                <a:srgbClr val="A50021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A50021"/>
                </a:solidFill>
                <a:sym typeface="Symbol" pitchFamily="18" charset="2"/>
              </a:rPr>
              <a:t>           2          </a:t>
            </a:r>
            <a:r>
              <a:rPr lang="en-US" altLang="zh-TW" sz="2000" dirty="0">
                <a:solidFill>
                  <a:srgbClr val="A50021"/>
                </a:solidFill>
                <a:sym typeface="Wingdings 3" pitchFamily="18" charset="2"/>
              </a:rPr>
              <a:t>=                  + H</a:t>
            </a:r>
            <a:r>
              <a:rPr lang="en-US" altLang="zh-TW" sz="2000" baseline="-25000" dirty="0">
                <a:solidFill>
                  <a:srgbClr val="A50021"/>
                </a:solidFill>
                <a:sym typeface="Wingdings 3" pitchFamily="18" charset="2"/>
              </a:rPr>
              <a:t>2</a:t>
            </a:r>
            <a:endParaRPr lang="en-US" altLang="zh-TW" sz="2000" dirty="0">
              <a:solidFill>
                <a:srgbClr val="A50021"/>
              </a:solidFill>
              <a:sym typeface="Wingdings 3" pitchFamily="18" charset="2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219200" y="34290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A50021"/>
                </a:solidFill>
              </a:rPr>
              <a:t>O</a:t>
            </a:r>
            <a:endParaRPr lang="en-US" altLang="zh-TW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1524000" y="3276600"/>
            <a:ext cx="76200" cy="152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A50021"/>
                </a:solidFill>
              </a:rPr>
              <a:t>O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1219200" y="43434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A50021"/>
                </a:solidFill>
              </a:rPr>
              <a:t>O</a:t>
            </a:r>
            <a:endParaRPr lang="en-US" altLang="zh-TW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2057400" y="43434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A50021"/>
                </a:solidFill>
              </a:rPr>
              <a:t>O</a:t>
            </a:r>
            <a:endParaRPr lang="en-US" altLang="zh-TW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2590800" y="4343400"/>
            <a:ext cx="381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A50021"/>
                </a:solidFill>
              </a:rPr>
              <a:t>O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38400" y="4495800"/>
            <a:ext cx="152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534400" cy="442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</a:rPr>
              <a:t> </a:t>
            </a:r>
            <a:r>
              <a:rPr lang="en-US" altLang="zh-TW" sz="2000" dirty="0">
                <a:solidFill>
                  <a:srgbClr val="9933FF"/>
                </a:solidFill>
                <a:sym typeface="Wingdings 3" pitchFamily="18" charset="2"/>
              </a:rPr>
              <a:t>( 4-1 ) NHIỆT ĐỘ PHẢN ỨNG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  <a:sym typeface="Wingdings 3" pitchFamily="18" charset="2"/>
              </a:rPr>
              <a:t>         T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    k      V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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Phản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ứng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đơn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 - Thu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nhiệt</a:t>
            </a:r>
            <a:endParaRPr lang="en-US" altLang="zh-TW" sz="2000" dirty="0">
              <a:solidFill>
                <a:srgbClr val="669900"/>
              </a:solidFill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Càng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cao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càng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tốt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(AHAP)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 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-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Tỏa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nhiệt</a:t>
            </a:r>
            <a:endParaRPr lang="en-US" altLang="zh-TW" sz="2000" dirty="0">
              <a:solidFill>
                <a:srgbClr val="6699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         *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Một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chiều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: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AHAP !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         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*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Thuận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nghịch</a:t>
            </a:r>
            <a:endParaRPr lang="en-US" altLang="zh-TW" sz="2000" dirty="0">
              <a:solidFill>
                <a:srgbClr val="669900"/>
              </a:solidFill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            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kiểm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soát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nhiệt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để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giảm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nhiệt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độ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khi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độ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chuyển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hóa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sym typeface="Symbol" pitchFamily="18" charset="2"/>
              </a:rPr>
              <a:t>tăng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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Hệ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nhiều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phản</a:t>
            </a: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669900"/>
                </a:solidFill>
                <a:sym typeface="Symbol" pitchFamily="18" charset="2"/>
              </a:rPr>
              <a:t>ứng</a:t>
            </a:r>
            <a:endParaRPr lang="en-US" altLang="zh-TW" sz="2000" dirty="0">
              <a:solidFill>
                <a:srgbClr val="669900"/>
              </a:solidFill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669900"/>
                </a:solidFill>
                <a:sym typeface="Symbol" pitchFamily="18" charset="2"/>
              </a:rPr>
              <a:t>                 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Độ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chọn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lọc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cao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altLang="zh-TW" sz="2000" dirty="0" err="1">
                <a:solidFill>
                  <a:srgbClr val="FF6600"/>
                </a:solidFill>
                <a:sym typeface="Symbol" pitchFamily="18" charset="2"/>
              </a:rPr>
              <a:t>nhất</a:t>
            </a:r>
            <a:endParaRPr lang="en-US" altLang="zh-TW" sz="2000" dirty="0">
              <a:solidFill>
                <a:srgbClr val="669900"/>
              </a:solidFill>
              <a:sym typeface="Symbol" pitchFamily="18" charset="2"/>
            </a:endParaRPr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3962400" y="3048000"/>
            <a:ext cx="4724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200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altLang="zh-TW"/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3124200" y="1981200"/>
            <a:ext cx="60198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           T </a:t>
            </a: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 400C  Use of stainless steel is  severely </a:t>
            </a:r>
          </a:p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limited !</a:t>
            </a:r>
          </a:p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            T  250C  High pressure steam ( 40~50 bar)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                               provides heat at 250-265 C </a:t>
            </a:r>
          </a:p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         T   35C  Cooling water Temp 25-30C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7" y="188640"/>
            <a:ext cx="9154587" cy="5589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3648" y="6165304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Heat transfer to and from stirred tanks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610600" cy="450584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 err="1"/>
              <a:t>Quyết</a:t>
            </a:r>
            <a:r>
              <a:rPr lang="en-US" altLang="zh-TW" b="1" u="sng" dirty="0"/>
              <a:t> </a:t>
            </a:r>
            <a:r>
              <a:rPr lang="en-US" altLang="zh-TW" b="1" u="sng" dirty="0" err="1"/>
              <a:t>định</a:t>
            </a:r>
            <a:r>
              <a:rPr lang="en-US" altLang="zh-TW" b="1" u="sng" dirty="0"/>
              <a:t> </a:t>
            </a:r>
            <a:r>
              <a:rPr lang="en-US" altLang="zh-TW" b="1" u="sng" dirty="0" err="1"/>
              <a:t>thiết</a:t>
            </a:r>
            <a:r>
              <a:rPr lang="en-US" altLang="zh-TW" b="1" u="sng" dirty="0"/>
              <a:t> </a:t>
            </a:r>
            <a:r>
              <a:rPr lang="en-US" altLang="zh-TW" b="1" u="sng" dirty="0" err="1"/>
              <a:t>kế</a:t>
            </a:r>
            <a:r>
              <a:rPr lang="en-US" altLang="zh-TW" b="1" u="sng" dirty="0"/>
              <a:t> </a:t>
            </a:r>
            <a:r>
              <a:rPr lang="en-US" altLang="zh-TW" b="1" u="sng" dirty="0" err="1"/>
              <a:t>cấp</a:t>
            </a:r>
            <a:r>
              <a:rPr lang="en-US" altLang="zh-TW" b="1" u="sng" dirty="0"/>
              <a:t> </a:t>
            </a:r>
            <a:r>
              <a:rPr lang="en-US" altLang="zh-TW" b="1" u="sng" dirty="0" err="1"/>
              <a:t>độ</a:t>
            </a:r>
            <a:r>
              <a:rPr lang="en-US" altLang="zh-TW" b="1" u="sng" dirty="0"/>
              <a:t> 3</a:t>
            </a:r>
          </a:p>
          <a:p>
            <a:pPr>
              <a:spcBef>
                <a:spcPct val="50000"/>
              </a:spcBef>
            </a:pPr>
            <a:endParaRPr lang="en-US" altLang="zh-TW" sz="1200" b="1" u="sng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1 </a:t>
            </a:r>
            <a:r>
              <a:rPr lang="en-US" altLang="zh-TW" dirty="0"/>
              <a:t>) </a:t>
            </a:r>
            <a:r>
              <a:rPr lang="en-US" altLang="zh-TW" dirty="0" err="1"/>
              <a:t>Bao</a:t>
            </a:r>
            <a:r>
              <a:rPr lang="en-US" altLang="zh-TW" dirty="0"/>
              <a:t> </a:t>
            </a:r>
            <a:r>
              <a:rPr lang="en-US" altLang="zh-TW" dirty="0" err="1"/>
              <a:t>nhiêu</a:t>
            </a:r>
            <a:r>
              <a:rPr lang="en-US" altLang="zh-TW" dirty="0"/>
              <a:t> </a:t>
            </a:r>
            <a:r>
              <a:rPr lang="en-US" altLang="zh-TW" dirty="0" err="1"/>
              <a:t>thiết</a:t>
            </a:r>
            <a:r>
              <a:rPr lang="en-US" altLang="zh-TW" dirty="0"/>
              <a:t> </a:t>
            </a:r>
            <a:r>
              <a:rPr lang="en-US" altLang="zh-TW" dirty="0" err="1"/>
              <a:t>bị</a:t>
            </a:r>
            <a:r>
              <a:rPr lang="en-US" altLang="zh-TW" dirty="0"/>
              <a:t> </a:t>
            </a:r>
            <a:r>
              <a:rPr lang="en-US" altLang="zh-TW" dirty="0" err="1"/>
              <a:t>phản</a:t>
            </a:r>
            <a:r>
              <a:rPr lang="en-US" altLang="zh-TW" dirty="0"/>
              <a:t> </a:t>
            </a:r>
            <a:r>
              <a:rPr lang="en-US" altLang="zh-TW" dirty="0" err="1"/>
              <a:t>ứng</a:t>
            </a:r>
            <a:r>
              <a:rPr lang="en-US" altLang="zh-TW" dirty="0"/>
              <a:t> ?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TW" dirty="0"/>
              <a:t>2 ) </a:t>
            </a:r>
            <a:r>
              <a:rPr lang="en-US" altLang="zh-TW" dirty="0" err="1"/>
              <a:t>Bao</a:t>
            </a:r>
            <a:r>
              <a:rPr lang="en-US" altLang="zh-TW" dirty="0"/>
              <a:t> </a:t>
            </a:r>
            <a:r>
              <a:rPr lang="en-US" altLang="zh-TW" dirty="0" err="1"/>
              <a:t>nhiêu</a:t>
            </a:r>
            <a:r>
              <a:rPr lang="en-US" altLang="zh-TW" dirty="0"/>
              <a:t> </a:t>
            </a:r>
            <a:r>
              <a:rPr lang="en-US" altLang="zh-TW" dirty="0" err="1"/>
              <a:t>dòng</a:t>
            </a:r>
            <a:r>
              <a:rPr lang="en-US" altLang="zh-TW" dirty="0"/>
              <a:t> </a:t>
            </a:r>
            <a:r>
              <a:rPr lang="en-US" altLang="zh-TW" dirty="0" err="1"/>
              <a:t>hồi</a:t>
            </a:r>
            <a:r>
              <a:rPr lang="en-US" altLang="zh-TW" dirty="0"/>
              <a:t> </a:t>
            </a:r>
            <a:r>
              <a:rPr lang="en-US" altLang="zh-TW" dirty="0" err="1"/>
              <a:t>lưu</a:t>
            </a:r>
            <a:r>
              <a:rPr lang="en-US" altLang="zh-TW" dirty="0"/>
              <a:t> ?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TW" dirty="0"/>
              <a:t>3 ) </a:t>
            </a:r>
            <a:r>
              <a:rPr lang="en-US" altLang="zh-TW" dirty="0" err="1"/>
              <a:t>Có</a:t>
            </a:r>
            <a:r>
              <a:rPr lang="en-US" altLang="zh-TW" dirty="0"/>
              <a:t> </a:t>
            </a:r>
            <a:r>
              <a:rPr lang="en-US" altLang="zh-TW" dirty="0" err="1"/>
              <a:t>nên</a:t>
            </a:r>
            <a:r>
              <a:rPr lang="en-US" altLang="zh-TW" dirty="0"/>
              <a:t> </a:t>
            </a:r>
            <a:r>
              <a:rPr lang="en-US" altLang="zh-TW" dirty="0" err="1"/>
              <a:t>dùng</a:t>
            </a:r>
            <a:r>
              <a:rPr lang="en-US" altLang="zh-TW" dirty="0"/>
              <a:t> </a:t>
            </a:r>
            <a:r>
              <a:rPr lang="en-US" altLang="zh-TW" dirty="0" err="1"/>
              <a:t>dư</a:t>
            </a:r>
            <a:r>
              <a:rPr lang="en-US" altLang="zh-TW" dirty="0"/>
              <a:t> </a:t>
            </a:r>
            <a:r>
              <a:rPr lang="en-US" altLang="zh-TW" dirty="0" err="1"/>
              <a:t>tác</a:t>
            </a:r>
            <a:r>
              <a:rPr lang="en-US" altLang="zh-TW" dirty="0"/>
              <a:t> </a:t>
            </a:r>
            <a:r>
              <a:rPr lang="en-US" altLang="zh-TW" dirty="0" err="1"/>
              <a:t>chất</a:t>
            </a:r>
            <a:r>
              <a:rPr lang="en-US" altLang="zh-TW" dirty="0"/>
              <a:t> / </a:t>
            </a:r>
            <a:r>
              <a:rPr lang="en-US" altLang="zh-TW" dirty="0" err="1"/>
              <a:t>dùng</a:t>
            </a:r>
            <a:r>
              <a:rPr lang="en-US" altLang="zh-TW" dirty="0"/>
              <a:t> </a:t>
            </a:r>
            <a:r>
              <a:rPr lang="en-US" altLang="zh-TW" dirty="0" err="1"/>
              <a:t>chất</a:t>
            </a:r>
            <a:r>
              <a:rPr lang="en-US" altLang="zh-TW" dirty="0"/>
              <a:t> </a:t>
            </a:r>
            <a:r>
              <a:rPr lang="en-US" altLang="zh-TW" dirty="0" err="1"/>
              <a:t>trơ</a:t>
            </a:r>
            <a:r>
              <a:rPr lang="en-US" altLang="zh-TW" dirty="0"/>
              <a:t> </a:t>
            </a:r>
            <a:r>
              <a:rPr lang="en-US" altLang="zh-TW" dirty="0" err="1"/>
              <a:t>để</a:t>
            </a:r>
            <a:r>
              <a:rPr lang="en-US" altLang="zh-TW" dirty="0"/>
              <a:t> </a:t>
            </a:r>
            <a:r>
              <a:rPr lang="en-US" altLang="zh-TW" dirty="0" err="1"/>
              <a:t>tối</a:t>
            </a:r>
            <a:r>
              <a:rPr lang="en-US" altLang="zh-TW" dirty="0"/>
              <a:t> </a:t>
            </a:r>
            <a:r>
              <a:rPr lang="en-US" altLang="zh-TW" dirty="0" err="1"/>
              <a:t>đa</a:t>
            </a:r>
            <a:r>
              <a:rPr lang="en-US" altLang="zh-TW" dirty="0"/>
              <a:t> </a:t>
            </a:r>
            <a:r>
              <a:rPr lang="en-US" altLang="zh-TW" dirty="0" err="1"/>
              <a:t>hóa</a:t>
            </a:r>
            <a:r>
              <a:rPr lang="en-US" altLang="zh-TW" dirty="0"/>
              <a:t> </a:t>
            </a:r>
            <a:r>
              <a:rPr lang="en-US" altLang="zh-TW" dirty="0" err="1"/>
              <a:t>độ</a:t>
            </a:r>
            <a:r>
              <a:rPr lang="en-US" altLang="zh-TW" dirty="0"/>
              <a:t> </a:t>
            </a:r>
            <a:r>
              <a:rPr lang="en-US" altLang="zh-TW" dirty="0" err="1"/>
              <a:t>chọn</a:t>
            </a:r>
            <a:r>
              <a:rPr lang="en-US" altLang="zh-TW" dirty="0"/>
              <a:t> </a:t>
            </a:r>
            <a:r>
              <a:rPr lang="en-US" altLang="zh-TW" dirty="0" err="1"/>
              <a:t>lọc</a:t>
            </a:r>
            <a:r>
              <a:rPr lang="en-US" altLang="zh-TW" dirty="0"/>
              <a:t> ?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TW" dirty="0"/>
              <a:t>4 ) </a:t>
            </a:r>
            <a:r>
              <a:rPr lang="en-US" altLang="zh-TW" dirty="0" err="1"/>
              <a:t>Cơ</a:t>
            </a:r>
            <a:r>
              <a:rPr lang="en-US" altLang="zh-TW" dirty="0"/>
              <a:t> </a:t>
            </a:r>
            <a:r>
              <a:rPr lang="en-US" altLang="zh-TW" dirty="0" err="1"/>
              <a:t>chế</a:t>
            </a:r>
            <a:r>
              <a:rPr lang="en-US" altLang="zh-TW" dirty="0"/>
              <a:t> </a:t>
            </a:r>
            <a:r>
              <a:rPr lang="en-US" altLang="zh-TW" dirty="0" err="1"/>
              <a:t>cấp</a:t>
            </a:r>
            <a:r>
              <a:rPr lang="en-US" altLang="zh-TW" dirty="0"/>
              <a:t> </a:t>
            </a:r>
            <a:r>
              <a:rPr lang="en-US" altLang="zh-TW" dirty="0" err="1"/>
              <a:t>nhiệt</a:t>
            </a:r>
            <a:r>
              <a:rPr lang="en-US" altLang="zh-TW" dirty="0"/>
              <a:t> / </a:t>
            </a:r>
            <a:r>
              <a:rPr lang="en-US" altLang="zh-TW" dirty="0" err="1"/>
              <a:t>giải</a:t>
            </a:r>
            <a:r>
              <a:rPr lang="en-US" altLang="zh-TW" dirty="0"/>
              <a:t> </a:t>
            </a:r>
            <a:r>
              <a:rPr lang="en-US" altLang="zh-TW" dirty="0" err="1"/>
              <a:t>nhiệt</a:t>
            </a:r>
            <a:r>
              <a:rPr lang="en-US" altLang="zh-TW" dirty="0"/>
              <a:t> </a:t>
            </a:r>
            <a:r>
              <a:rPr lang="en-US" altLang="zh-TW" dirty="0" err="1"/>
              <a:t>cho</a:t>
            </a:r>
            <a:r>
              <a:rPr lang="en-US" altLang="zh-TW" dirty="0"/>
              <a:t> </a:t>
            </a:r>
            <a:r>
              <a:rPr lang="en-US" altLang="zh-TW" dirty="0" err="1"/>
              <a:t>thiết</a:t>
            </a:r>
            <a:r>
              <a:rPr lang="en-US" altLang="zh-TW" dirty="0"/>
              <a:t> </a:t>
            </a:r>
            <a:r>
              <a:rPr lang="en-US" altLang="zh-TW" dirty="0" err="1"/>
              <a:t>bị</a:t>
            </a:r>
            <a:r>
              <a:rPr lang="en-US" altLang="zh-TW" dirty="0"/>
              <a:t> </a:t>
            </a:r>
            <a:r>
              <a:rPr lang="en-US" altLang="zh-TW" dirty="0" err="1"/>
              <a:t>phản</a:t>
            </a:r>
            <a:r>
              <a:rPr lang="en-US" altLang="zh-TW" dirty="0"/>
              <a:t> </a:t>
            </a:r>
            <a:r>
              <a:rPr lang="en-US" altLang="zh-TW" dirty="0" err="1"/>
              <a:t>ứng</a:t>
            </a:r>
            <a:r>
              <a:rPr lang="en-US" altLang="zh-TW" dirty="0"/>
              <a:t>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dirty="0"/>
              <a:t>     </a:t>
            </a:r>
            <a:r>
              <a:rPr lang="en-US" altLang="zh-TW" dirty="0" err="1"/>
              <a:t>Có</a:t>
            </a:r>
            <a:r>
              <a:rPr lang="en-US" altLang="zh-TW" dirty="0"/>
              <a:t> </a:t>
            </a:r>
            <a:r>
              <a:rPr lang="en-US" altLang="zh-TW" dirty="0" err="1"/>
              <a:t>nên</a:t>
            </a:r>
            <a:r>
              <a:rPr lang="en-US" altLang="zh-TW" dirty="0"/>
              <a:t> </a:t>
            </a:r>
            <a:r>
              <a:rPr lang="en-US" altLang="zh-TW" dirty="0" err="1"/>
              <a:t>dùng</a:t>
            </a:r>
            <a:r>
              <a:rPr lang="en-US" altLang="zh-TW" dirty="0"/>
              <a:t> </a:t>
            </a:r>
            <a:r>
              <a:rPr lang="en-US" altLang="zh-TW" dirty="0" err="1"/>
              <a:t>chất</a:t>
            </a:r>
            <a:r>
              <a:rPr lang="en-US" altLang="zh-TW" dirty="0"/>
              <a:t> </a:t>
            </a:r>
            <a:r>
              <a:rPr lang="en-US" altLang="zh-TW" dirty="0" err="1"/>
              <a:t>làm</a:t>
            </a:r>
            <a:r>
              <a:rPr lang="en-US" altLang="zh-TW" dirty="0"/>
              <a:t> </a:t>
            </a:r>
            <a:r>
              <a:rPr lang="en-US" altLang="zh-TW" dirty="0" err="1"/>
              <a:t>loãng</a:t>
            </a:r>
            <a:r>
              <a:rPr lang="en-US" altLang="zh-TW" dirty="0"/>
              <a:t> hay </a:t>
            </a:r>
            <a:r>
              <a:rPr lang="en-US" altLang="zh-TW" dirty="0" err="1"/>
              <a:t>chất</a:t>
            </a:r>
            <a:r>
              <a:rPr lang="en-US" altLang="zh-TW" dirty="0"/>
              <a:t> </a:t>
            </a:r>
            <a:r>
              <a:rPr lang="en-US" altLang="zh-TW" dirty="0" err="1"/>
              <a:t>tải</a:t>
            </a:r>
            <a:r>
              <a:rPr lang="en-US" altLang="zh-TW" dirty="0"/>
              <a:t> </a:t>
            </a:r>
            <a:r>
              <a:rPr lang="en-US" altLang="zh-TW" dirty="0" err="1"/>
              <a:t>nhiệt</a:t>
            </a:r>
            <a:r>
              <a:rPr lang="en-US" altLang="zh-TW" dirty="0"/>
              <a:t>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dirty="0"/>
              <a:t>     </a:t>
            </a:r>
            <a:r>
              <a:rPr lang="en-US" altLang="zh-TW" dirty="0" err="1"/>
              <a:t>Nhiệt</a:t>
            </a:r>
            <a:r>
              <a:rPr lang="en-US" altLang="zh-TW" dirty="0"/>
              <a:t> </a:t>
            </a:r>
            <a:r>
              <a:rPr lang="en-US" altLang="zh-TW" dirty="0" err="1"/>
              <a:t>độ</a:t>
            </a:r>
            <a:r>
              <a:rPr lang="en-US" altLang="zh-TW" dirty="0"/>
              <a:t> </a:t>
            </a:r>
            <a:r>
              <a:rPr lang="en-US" altLang="zh-TW" dirty="0" err="1"/>
              <a:t>và</a:t>
            </a:r>
            <a:r>
              <a:rPr lang="en-US" altLang="zh-TW" dirty="0"/>
              <a:t> </a:t>
            </a:r>
            <a:r>
              <a:rPr lang="en-US" altLang="zh-TW" dirty="0" err="1"/>
              <a:t>áp</a:t>
            </a:r>
            <a:r>
              <a:rPr lang="en-US" altLang="zh-TW" dirty="0"/>
              <a:t> </a:t>
            </a:r>
            <a:r>
              <a:rPr lang="en-US" altLang="zh-TW" dirty="0" err="1"/>
              <a:t>suất</a:t>
            </a:r>
            <a:r>
              <a:rPr lang="en-US" altLang="zh-TW" dirty="0"/>
              <a:t> </a:t>
            </a:r>
            <a:r>
              <a:rPr lang="en-US" altLang="zh-TW" dirty="0" err="1"/>
              <a:t>phản</a:t>
            </a:r>
            <a:r>
              <a:rPr lang="en-US" altLang="zh-TW" dirty="0"/>
              <a:t> </a:t>
            </a:r>
            <a:r>
              <a:rPr lang="en-US" altLang="zh-TW" dirty="0" err="1"/>
              <a:t>ứng</a:t>
            </a:r>
            <a:r>
              <a:rPr lang="en-US" altLang="zh-TW" dirty="0"/>
              <a:t> </a:t>
            </a:r>
            <a:r>
              <a:rPr lang="en-US" altLang="zh-TW" dirty="0" err="1"/>
              <a:t>thích</a:t>
            </a:r>
            <a:r>
              <a:rPr lang="en-US" altLang="zh-TW" dirty="0"/>
              <a:t> </a:t>
            </a:r>
            <a:r>
              <a:rPr lang="en-US" altLang="zh-TW" dirty="0" err="1"/>
              <a:t>hợp</a:t>
            </a:r>
            <a:r>
              <a:rPr lang="en-US" altLang="zh-TW" dirty="0"/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0"/>
            <a:ext cx="7200800" cy="61629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3568" y="6237312"/>
            <a:ext cx="7848872" cy="47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+mj-lt"/>
              </a:rPr>
              <a:t>Heat transfer arrangements for fixed-bed catalytic reactors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458200" cy="59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9933FF"/>
                </a:solidFill>
              </a:rPr>
              <a:t>( 4-3 ) REACTOR PRESSURE   ( usually 1-10 bar )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 VAPOR-PHASE REACTION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   - irreversible  </a:t>
            </a:r>
            <a:r>
              <a:rPr lang="en-US" altLang="zh-TW" sz="2000">
                <a:solidFill>
                  <a:srgbClr val="FF6600"/>
                </a:solidFill>
                <a:sym typeface="Symbol" pitchFamily="18" charset="2"/>
              </a:rPr>
              <a:t>as high as possible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sym typeface="Symbol" pitchFamily="18" charset="2"/>
              </a:rPr>
              <a:t>       </a:t>
            </a:r>
            <a:r>
              <a:rPr lang="en-US" altLang="zh-TW" sz="2000">
                <a:solidFill>
                  <a:schemeClr val="accent2"/>
                </a:solidFill>
                <a:sym typeface="Symbol" pitchFamily="18" charset="2"/>
              </a:rPr>
              <a:t>P             V 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chemeClr val="accent2"/>
                </a:solidFill>
                <a:sym typeface="Symbol" pitchFamily="18" charset="2"/>
              </a:rPr>
              <a:t>                     r 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chemeClr val="accent2"/>
                </a:solidFill>
                <a:sym typeface="Symbol" pitchFamily="18" charset="2"/>
              </a:rPr>
              <a:t>   </a:t>
            </a: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- reversible single reaction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     * decrease in the number of moles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                  </a:t>
            </a:r>
            <a:r>
              <a:rPr lang="en-US" altLang="zh-TW" sz="2000">
                <a:solidFill>
                  <a:srgbClr val="FF6600"/>
                </a:solidFill>
                <a:sym typeface="Symbol" pitchFamily="18" charset="2"/>
              </a:rPr>
              <a:t>AHSP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sym typeface="Symbol" pitchFamily="18" charset="2"/>
              </a:rPr>
              <a:t>     </a:t>
            </a: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* increase in the number of moles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        </a:t>
            </a:r>
            <a:r>
              <a:rPr lang="en-US" altLang="zh-TW" sz="2000">
                <a:solidFill>
                  <a:srgbClr val="FF6600"/>
                </a:solidFill>
                <a:sym typeface="Symbol" pitchFamily="18" charset="2"/>
              </a:rPr>
              <a:t>continuously decreases as conversion increases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sym typeface="Symbol" pitchFamily="18" charset="2"/>
              </a:rPr>
              <a:t>   </a:t>
            </a: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- multiple reactions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 LIQUID-PHASE REACTION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669900"/>
                </a:solidFill>
                <a:sym typeface="Symbol" pitchFamily="18" charset="2"/>
              </a:rPr>
              <a:t>  </a:t>
            </a:r>
            <a:r>
              <a:rPr lang="en-US" altLang="zh-TW" sz="2000">
                <a:solidFill>
                  <a:srgbClr val="FF6600"/>
                </a:solidFill>
                <a:sym typeface="Marlett" pitchFamily="2" charset="2"/>
              </a:rPr>
              <a:t>prevent vaporization of products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sym typeface="Marlett" pitchFamily="2" charset="2"/>
              </a:rPr>
              <a:t>  allow vaporization of liquid so that it can be condensed and refluxed as a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sym typeface="Marlett" pitchFamily="2" charset="2"/>
              </a:rPr>
              <a:t>      means of removing heat of reaction.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sym typeface="Marlett" pitchFamily="2" charset="2"/>
              </a:rPr>
              <a:t>  allow vaporization of one of the components in a reversible reaction.</a:t>
            </a:r>
          </a:p>
        </p:txBody>
      </p:sp>
      <p:sp>
        <p:nvSpPr>
          <p:cNvPr id="7172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2971800"/>
            <a:ext cx="4572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1676400" y="1828800"/>
          <a:ext cx="350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方程式" r:id="rId4" imgW="152280" imgH="164880" progId="Equation.3">
                  <p:embed/>
                </p:oleObj>
              </mc:Choice>
              <mc:Fallback>
                <p:oleObj name="方程式" r:id="rId4" imgW="152280" imgH="1648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3508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2296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9933"/>
                </a:solidFill>
              </a:rPr>
              <a:t>1 ) </a:t>
            </a:r>
            <a:r>
              <a:rPr lang="en-US" altLang="zh-TW" u="sng" dirty="0">
                <a:solidFill>
                  <a:srgbClr val="FF9933"/>
                </a:solidFill>
              </a:rPr>
              <a:t>SỐ THIẾT BỊ PHẢN ỨNG</a:t>
            </a:r>
          </a:p>
          <a:p>
            <a:pPr>
              <a:spcBef>
                <a:spcPct val="50000"/>
              </a:spcBef>
            </a:pPr>
            <a:endParaRPr lang="en-US" altLang="zh-TW" sz="1600" u="sng" dirty="0">
              <a:solidFill>
                <a:srgbClr val="FF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     </a:t>
            </a:r>
            <a:r>
              <a:rPr lang="en-US" altLang="zh-TW" sz="2000" dirty="0" err="1">
                <a:solidFill>
                  <a:schemeClr val="accent2"/>
                </a:solidFill>
              </a:rPr>
              <a:t>Nếu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quá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trình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phản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ứng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xảy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ra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nhiều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công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đoạn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phản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ứng</a:t>
            </a:r>
            <a:r>
              <a:rPr lang="en-US" altLang="zh-TW" sz="2200" dirty="0">
                <a:solidFill>
                  <a:schemeClr val="accent2"/>
                </a:solidFill>
              </a:rPr>
              <a:t>, </a:t>
            </a:r>
            <a:r>
              <a:rPr lang="en-US" altLang="zh-TW" sz="2200" dirty="0" err="1">
                <a:solidFill>
                  <a:schemeClr val="accent2"/>
                </a:solidFill>
              </a:rPr>
              <a:t>các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giai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đoạn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phản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ứng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này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xảy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ra</a:t>
            </a:r>
            <a:r>
              <a:rPr lang="en-US" altLang="zh-TW" sz="2200" dirty="0">
                <a:solidFill>
                  <a:schemeClr val="accent2"/>
                </a:solidFill>
              </a:rPr>
              <a:t> ở </a:t>
            </a:r>
            <a:r>
              <a:rPr lang="en-US" altLang="zh-TW" sz="2200" dirty="0" err="1">
                <a:solidFill>
                  <a:schemeClr val="accent2"/>
                </a:solidFill>
              </a:rPr>
              <a:t>các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điều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kiện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phản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ứng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khác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nhau</a:t>
            </a:r>
            <a:r>
              <a:rPr lang="en-US" altLang="zh-TW" sz="2200" dirty="0">
                <a:solidFill>
                  <a:schemeClr val="accent2"/>
                </a:solidFill>
              </a:rPr>
              <a:t> (</a:t>
            </a:r>
            <a:r>
              <a:rPr lang="en-US" altLang="zh-TW" sz="2200" dirty="0" err="1">
                <a:solidFill>
                  <a:schemeClr val="accent2"/>
                </a:solidFill>
              </a:rPr>
              <a:t>hoặc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cần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loại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xúc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tác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khác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nhau</a:t>
            </a:r>
            <a:r>
              <a:rPr lang="en-US" altLang="zh-TW" sz="2200" dirty="0">
                <a:solidFill>
                  <a:schemeClr val="accent2"/>
                </a:solidFill>
              </a:rPr>
              <a:t>): </a:t>
            </a:r>
            <a:r>
              <a:rPr lang="en-US" altLang="zh-TW" sz="2200" dirty="0" err="1">
                <a:solidFill>
                  <a:schemeClr val="accent2"/>
                </a:solidFill>
              </a:rPr>
              <a:t>sử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dụng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các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thiết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bị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phản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ứng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khác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nhau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cho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mỗi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giai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đoạn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phản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ứng</a:t>
            </a:r>
            <a:endParaRPr lang="en-US" altLang="zh-TW" dirty="0">
              <a:solidFill>
                <a:srgbClr val="FF9933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828800" y="2590800"/>
            <a:ext cx="4724400" cy="2514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Acetone </a:t>
            </a:r>
            <a:r>
              <a:rPr lang="en-US" altLang="zh-TW">
                <a:sym typeface="Symbol" pitchFamily="18" charset="2"/>
              </a:rPr>
              <a:t></a:t>
            </a:r>
            <a:r>
              <a:rPr lang="en-US" altLang="zh-TW">
                <a:sym typeface="Wingdings 3" pitchFamily="18" charset="2"/>
              </a:rPr>
              <a:t> Ketene + CH</a:t>
            </a:r>
            <a:r>
              <a:rPr lang="en-US" altLang="zh-TW" baseline="-25000">
                <a:sym typeface="Wingdings 3" pitchFamily="18" charset="2"/>
              </a:rPr>
              <a:t>4</a:t>
            </a:r>
            <a:endParaRPr lang="en-US" altLang="zh-TW">
              <a:sym typeface="Wingdings 3" pitchFamily="18" charset="2"/>
            </a:endParaRPr>
          </a:p>
          <a:p>
            <a:pPr algn="ctr"/>
            <a:r>
              <a:rPr lang="en-US" altLang="zh-TW">
                <a:sym typeface="Wingdings 3" pitchFamily="18" charset="2"/>
              </a:rPr>
              <a:t>Ketene </a:t>
            </a:r>
            <a:r>
              <a:rPr lang="en-US" altLang="zh-TW">
                <a:sym typeface="Symbol" pitchFamily="18" charset="2"/>
              </a:rPr>
              <a:t></a:t>
            </a:r>
            <a:r>
              <a:rPr lang="en-US" altLang="zh-TW">
                <a:sym typeface="Wingdings 3" pitchFamily="18" charset="2"/>
              </a:rPr>
              <a:t> CO + 1/2C</a:t>
            </a:r>
            <a:r>
              <a:rPr lang="en-US" altLang="zh-TW" baseline="-25000">
                <a:sym typeface="Wingdings 3" pitchFamily="18" charset="2"/>
              </a:rPr>
              <a:t>2</a:t>
            </a:r>
            <a:r>
              <a:rPr lang="en-US" altLang="zh-TW">
                <a:sym typeface="Wingdings 3" pitchFamily="18" charset="2"/>
              </a:rPr>
              <a:t>H</a:t>
            </a:r>
            <a:r>
              <a:rPr lang="en-US" altLang="zh-TW" baseline="-25000">
                <a:sym typeface="Wingdings 3" pitchFamily="18" charset="2"/>
              </a:rPr>
              <a:t>4</a:t>
            </a:r>
            <a:endParaRPr lang="en-US" altLang="zh-TW">
              <a:sym typeface="Wingdings 3" pitchFamily="18" charset="2"/>
            </a:endParaRPr>
          </a:p>
          <a:p>
            <a:pPr algn="ctr"/>
            <a:r>
              <a:rPr lang="en-US" altLang="zh-TW">
                <a:solidFill>
                  <a:srgbClr val="FF6600"/>
                </a:solidFill>
                <a:sym typeface="Wingdings 3" pitchFamily="18" charset="2"/>
              </a:rPr>
              <a:t> 700</a:t>
            </a:r>
            <a:r>
              <a:rPr lang="en-US" altLang="zh-TW">
                <a:solidFill>
                  <a:srgbClr val="FF6600"/>
                </a:solidFill>
                <a:sym typeface="Symbol" pitchFamily="18" charset="2"/>
              </a:rPr>
              <a:t>C, 1atm</a:t>
            </a:r>
          </a:p>
          <a:p>
            <a:pPr algn="ctr"/>
            <a:r>
              <a:rPr lang="en-US" altLang="zh-TW">
                <a:sym typeface="Wingdings 3" pitchFamily="18" charset="2"/>
              </a:rPr>
              <a:t>Ketene + </a:t>
            </a:r>
            <a:r>
              <a:rPr lang="en-US" altLang="zh-TW"/>
              <a:t>Acetic Acid </a:t>
            </a:r>
            <a:r>
              <a:rPr lang="en-US" altLang="zh-TW">
                <a:sym typeface="Symbol" pitchFamily="18" charset="2"/>
              </a:rPr>
              <a:t></a:t>
            </a:r>
            <a:r>
              <a:rPr lang="en-US" altLang="zh-TW"/>
              <a:t> Acetic Anhydride</a:t>
            </a:r>
          </a:p>
          <a:p>
            <a:pPr algn="ctr"/>
            <a:r>
              <a:rPr lang="en-US" altLang="zh-TW">
                <a:solidFill>
                  <a:srgbClr val="FF6600"/>
                </a:solidFill>
              </a:rPr>
              <a:t>    80 </a:t>
            </a:r>
            <a:r>
              <a:rPr lang="en-US" altLang="zh-TW">
                <a:solidFill>
                  <a:srgbClr val="FF6600"/>
                </a:solidFill>
                <a:sym typeface="Symbol" pitchFamily="18" charset="2"/>
              </a:rPr>
              <a:t>C, 1atm</a:t>
            </a:r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2438400" y="3048000"/>
            <a:ext cx="3505200" cy="457200"/>
          </a:xfrm>
          <a:prstGeom prst="bracePair">
            <a:avLst>
              <a:gd name="adj" fmla="val 8333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153400" cy="37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chemeClr val="accent2"/>
                </a:solidFill>
              </a:rPr>
              <a:t> 2) </a:t>
            </a:r>
            <a:r>
              <a:rPr lang="en-US" altLang="zh-TW" b="1" u="sng" dirty="0" err="1">
                <a:solidFill>
                  <a:schemeClr val="accent2"/>
                </a:solidFill>
              </a:rPr>
              <a:t>Số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dòng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hồi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lưu</a:t>
            </a:r>
            <a:endParaRPr lang="en-US" altLang="zh-TW" b="1" u="sng" dirty="0"/>
          </a:p>
          <a:p>
            <a:pPr>
              <a:spcBef>
                <a:spcPct val="50000"/>
              </a:spcBef>
            </a:pPr>
            <a:r>
              <a:rPr lang="en-US" altLang="zh-TW" sz="1800" dirty="0" err="1"/>
              <a:t>Bảng</a:t>
            </a:r>
            <a:r>
              <a:rPr lang="en-US" altLang="zh-TW" sz="1800" dirty="0"/>
              <a:t> 3.1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1800" dirty="0" err="1"/>
              <a:t>Phân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loại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cấu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tử</a:t>
            </a:r>
            <a:r>
              <a:rPr lang="en-US" altLang="zh-TW" sz="1800" dirty="0"/>
              <a:t> </a:t>
            </a:r>
            <a:r>
              <a:rPr lang="en-US" altLang="zh-TW" sz="1800" dirty="0" err="1"/>
              <a:t>và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đích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đến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sau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cùng</a:t>
            </a:r>
            <a:endParaRPr lang="en-US" altLang="zh-TW" sz="1800" dirty="0"/>
          </a:p>
          <a:p>
            <a:pPr>
              <a:lnSpc>
                <a:spcPct val="10000"/>
              </a:lnSpc>
              <a:spcBef>
                <a:spcPct val="50000"/>
              </a:spcBef>
            </a:pPr>
            <a:endParaRPr lang="en-US" altLang="zh-TW" sz="1800" dirty="0"/>
          </a:p>
          <a:p>
            <a:pPr>
              <a:lnSpc>
                <a:spcPct val="10000"/>
              </a:lnSpc>
              <a:spcBef>
                <a:spcPct val="50000"/>
              </a:spcBef>
            </a:pPr>
            <a:endParaRPr lang="en-US" altLang="zh-TW" sz="1800" dirty="0"/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1800" dirty="0"/>
              <a:t>Destination code          Component classifications</a:t>
            </a:r>
          </a:p>
          <a:p>
            <a:pPr>
              <a:spcBef>
                <a:spcPct val="50000"/>
              </a:spcBef>
            </a:pPr>
            <a:r>
              <a:rPr lang="en-US" altLang="zh-TW" sz="1400" dirty="0"/>
              <a:t>  1. Vent                                  Gaseous by-products and feed impurities</a:t>
            </a:r>
          </a:p>
          <a:p>
            <a:pPr>
              <a:lnSpc>
                <a:spcPct val="15000"/>
              </a:lnSpc>
              <a:spcBef>
                <a:spcPct val="50000"/>
              </a:spcBef>
            </a:pPr>
            <a:r>
              <a:rPr lang="en-US" altLang="zh-TW" sz="1400" dirty="0"/>
              <a:t>  2. Recycle and purge            Gaseous reactants plus inert gases and/or gaseous by-products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3. Recycle                             Reactants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                                              Reaction intermediates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                                              Azeotropes with reactants (sometimes)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                                              Reversible by-products (sometimes)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4.None                                  Reactants-if complete conversion or unstable reaction intermediates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5.Excess - vent                     Gaseous reactant not recovered or recycles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6.Excess - vent                     Liquid reactant not recovered or recycled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7.Primary product                Primary product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8.Fuel                                   By-products to fuel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400" dirty="0"/>
              <a:t>  9.Waste                                By-products to waste treatment</a:t>
            </a:r>
            <a:endParaRPr lang="en-US" altLang="zh-TW" sz="1800" dirty="0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609600" y="1447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609600" y="1828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5791200" y="1905000"/>
            <a:ext cx="2667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8458200" y="1905000"/>
            <a:ext cx="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7239000" y="2133600"/>
            <a:ext cx="12192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781800" y="3657600"/>
            <a:ext cx="342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rgbClr val="FF6600"/>
                </a:solidFill>
              </a:rPr>
              <a:t>should  be  minimized</a:t>
            </a:r>
            <a:endParaRPr lang="en-US" altLang="zh-TW" sz="180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5029200" y="3810000"/>
            <a:ext cx="17526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8458200" y="3581400"/>
            <a:ext cx="0" cy="152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162800" y="3124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5867400" y="3124200"/>
            <a:ext cx="12954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5715000" y="3276600"/>
            <a:ext cx="1447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09600" y="3962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04800" y="4114800"/>
            <a:ext cx="8382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/>
              <a:t>A ) </a:t>
            </a:r>
            <a:r>
              <a:rPr lang="en-US" altLang="zh-TW" sz="1800" dirty="0" err="1"/>
              <a:t>Liệt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kê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tất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cả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cấu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tử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có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thể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có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trong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dòng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</a:t>
            </a:r>
            <a:r>
              <a:rPr lang="en-US" altLang="zh-TW" sz="1800" dirty="0"/>
              <a:t> </a:t>
            </a:r>
            <a:r>
              <a:rPr lang="en-US" altLang="zh-TW" sz="1800" dirty="0" err="1"/>
              <a:t>khỏi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thiết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bị</a:t>
            </a:r>
            <a:r>
              <a:rPr lang="en-US" altLang="zh-TW" sz="1800" dirty="0"/>
              <a:t> </a:t>
            </a:r>
            <a:r>
              <a:rPr lang="en-US" altLang="zh-TW" sz="1800" dirty="0" err="1"/>
              <a:t>phản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ứng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bao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gồm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tất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cả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cấu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tử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trong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dòng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nhập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liệu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tất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cả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sản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phẩm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trong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phản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ứng</a:t>
            </a:r>
            <a:r>
              <a:rPr lang="en-US" altLang="zh-TW" sz="1800" dirty="0"/>
              <a:t>.</a:t>
            </a:r>
            <a:endParaRPr lang="en-US" altLang="zh-TW" sz="800" dirty="0"/>
          </a:p>
          <a:p>
            <a:pPr>
              <a:spcBef>
                <a:spcPts val="600"/>
              </a:spcBef>
            </a:pPr>
            <a:r>
              <a:rPr lang="en-US" altLang="zh-TW" sz="1800" dirty="0"/>
              <a:t>B ) </a:t>
            </a:r>
            <a:r>
              <a:rPr lang="en-US" altLang="zh-TW" sz="1800" dirty="0" err="1"/>
              <a:t>Sắp</a:t>
            </a:r>
            <a:r>
              <a:rPr lang="en-US" altLang="zh-TW" sz="1800" dirty="0"/>
              <a:t> </a:t>
            </a:r>
            <a:r>
              <a:rPr lang="en-US" altLang="zh-TW" sz="1800" dirty="0" err="1"/>
              <a:t>xếp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cấu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tử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theo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thứ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tự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nhiệt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độ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sôi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tăng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dần</a:t>
            </a:r>
            <a:endParaRPr lang="en-US" altLang="zh-TW" sz="1800" dirty="0"/>
          </a:p>
          <a:p>
            <a:pPr>
              <a:spcBef>
                <a:spcPts val="600"/>
              </a:spcBef>
            </a:pPr>
            <a:r>
              <a:rPr lang="en-US" altLang="zh-TW" sz="1800" dirty="0"/>
              <a:t>C) </a:t>
            </a:r>
            <a:r>
              <a:rPr lang="en-US" altLang="zh-TW" sz="1800" dirty="0" err="1"/>
              <a:t>Phân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loại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và</a:t>
            </a:r>
            <a:r>
              <a:rPr lang="en-US" altLang="zh-TW" sz="1800" dirty="0"/>
              <a:t> </a:t>
            </a:r>
            <a:r>
              <a:rPr lang="en-US" altLang="zh-TW" sz="1800" dirty="0" err="1"/>
              <a:t>xác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định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đích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đến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cuối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cùng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của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cấu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tử</a:t>
            </a:r>
            <a:r>
              <a:rPr lang="en-US" altLang="zh-TW" sz="1800" dirty="0"/>
              <a:t> (</a:t>
            </a:r>
            <a:r>
              <a:rPr lang="en-US" altLang="zh-TW" sz="1800" dirty="0" err="1"/>
              <a:t>theo</a:t>
            </a:r>
            <a:r>
              <a:rPr lang="en-US" altLang="zh-TW" sz="1800" dirty="0"/>
              <a:t> </a:t>
            </a:r>
            <a:r>
              <a:rPr lang="en-US" altLang="zh-TW" sz="1800" dirty="0" err="1"/>
              <a:t>bảng</a:t>
            </a:r>
            <a:r>
              <a:rPr lang="en-US" altLang="zh-TW" sz="1800" dirty="0"/>
              <a:t> 3.1)</a:t>
            </a:r>
          </a:p>
          <a:p>
            <a:pPr>
              <a:spcBef>
                <a:spcPts val="600"/>
              </a:spcBef>
            </a:pPr>
            <a:r>
              <a:rPr lang="en-US" altLang="zh-TW" sz="1800" dirty="0"/>
              <a:t>D) </a:t>
            </a:r>
            <a:r>
              <a:rPr lang="en-US" altLang="zh-TW" sz="1800" dirty="0" err="1"/>
              <a:t>Gộp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nhóm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cấu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tử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lân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cận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có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cùng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đích</a:t>
            </a:r>
            <a:r>
              <a:rPr lang="en-US" altLang="zh-TW" sz="1800" dirty="0"/>
              <a:t> </a:t>
            </a:r>
            <a:r>
              <a:rPr lang="en-US" altLang="zh-TW" sz="1800" dirty="0" err="1"/>
              <a:t>đến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cuối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cùng</a:t>
            </a:r>
            <a:endParaRPr lang="en-US" altLang="zh-TW" sz="1800" dirty="0"/>
          </a:p>
          <a:p>
            <a:pPr>
              <a:spcBef>
                <a:spcPts val="600"/>
              </a:spcBef>
            </a:pPr>
            <a:r>
              <a:rPr lang="en-US" altLang="zh-TW" sz="1800" dirty="0"/>
              <a:t>E) </a:t>
            </a:r>
            <a:r>
              <a:rPr lang="en-US" altLang="zh-TW" sz="1800" dirty="0" err="1"/>
              <a:t>Nhận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diện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các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dòng</a:t>
            </a:r>
            <a:r>
              <a:rPr lang="en-US" altLang="zh-TW" sz="1800" dirty="0"/>
              <a:t> </a:t>
            </a:r>
            <a:r>
              <a:rPr lang="en-US" altLang="zh-TW" sz="1800" dirty="0" err="1"/>
              <a:t>hồi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lưu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2296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6600"/>
                </a:solidFill>
              </a:rPr>
              <a:t>2 ) </a:t>
            </a:r>
            <a:r>
              <a:rPr lang="en-US" altLang="zh-TW" u="sng" dirty="0" err="1">
                <a:solidFill>
                  <a:srgbClr val="FF6600"/>
                </a:solidFill>
              </a:rPr>
              <a:t>Số</a:t>
            </a:r>
            <a:r>
              <a:rPr lang="en-US" altLang="zh-TW" u="sng" dirty="0">
                <a:solidFill>
                  <a:srgbClr val="FF6600"/>
                </a:solidFill>
              </a:rPr>
              <a:t> </a:t>
            </a:r>
            <a:r>
              <a:rPr lang="en-US" altLang="zh-TW" u="sng" dirty="0" err="1">
                <a:solidFill>
                  <a:srgbClr val="FF6600"/>
                </a:solidFill>
              </a:rPr>
              <a:t>dòng</a:t>
            </a:r>
            <a:r>
              <a:rPr lang="en-US" altLang="zh-TW" u="sng" dirty="0">
                <a:solidFill>
                  <a:srgbClr val="FF6600"/>
                </a:solidFill>
              </a:rPr>
              <a:t> </a:t>
            </a:r>
            <a:r>
              <a:rPr lang="en-US" altLang="zh-TW" u="sng" dirty="0" err="1">
                <a:solidFill>
                  <a:srgbClr val="FF6600"/>
                </a:solidFill>
              </a:rPr>
              <a:t>hồi</a:t>
            </a:r>
            <a:r>
              <a:rPr lang="en-US" altLang="zh-TW" u="sng" dirty="0">
                <a:solidFill>
                  <a:srgbClr val="FF6600"/>
                </a:solidFill>
              </a:rPr>
              <a:t> </a:t>
            </a:r>
            <a:r>
              <a:rPr lang="en-US" altLang="zh-TW" u="sng" dirty="0" err="1">
                <a:solidFill>
                  <a:srgbClr val="FF6600"/>
                </a:solidFill>
              </a:rPr>
              <a:t>lưu</a:t>
            </a:r>
            <a:endParaRPr lang="en-US" altLang="zh-TW" u="sng" dirty="0">
              <a:solidFill>
                <a:srgbClr val="FF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6600"/>
                </a:solidFill>
              </a:rPr>
              <a:t>   </a:t>
            </a:r>
            <a:r>
              <a:rPr lang="en-US" altLang="zh-TW" dirty="0">
                <a:solidFill>
                  <a:srgbClr val="669900"/>
                </a:solidFill>
              </a:rPr>
              <a:t>EXAMPLE      HDA  </a:t>
            </a:r>
            <a:r>
              <a:rPr lang="en-US" altLang="zh-TW" dirty="0" err="1">
                <a:solidFill>
                  <a:srgbClr val="669900"/>
                </a:solidFill>
              </a:rPr>
              <a:t>Precess</a:t>
            </a:r>
            <a:endParaRPr lang="en-US" altLang="zh-TW" dirty="0">
              <a:solidFill>
                <a:srgbClr val="66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669900"/>
                </a:solidFill>
              </a:rPr>
              <a:t>  </a:t>
            </a:r>
            <a:r>
              <a:rPr lang="en-US" altLang="zh-TW" sz="1800" dirty="0">
                <a:solidFill>
                  <a:srgbClr val="669900"/>
                </a:solidFill>
              </a:rPr>
              <a:t>                </a:t>
            </a:r>
            <a:r>
              <a:rPr lang="en-US" altLang="zh-TW" sz="1800" u="sng" dirty="0">
                <a:solidFill>
                  <a:schemeClr val="accent2"/>
                </a:solidFill>
              </a:rPr>
              <a:t>Component</a:t>
            </a:r>
            <a:r>
              <a:rPr lang="en-US" altLang="zh-TW" sz="1800" dirty="0">
                <a:solidFill>
                  <a:schemeClr val="accent2"/>
                </a:solidFill>
              </a:rPr>
              <a:t>         </a:t>
            </a:r>
            <a:r>
              <a:rPr lang="en-US" altLang="zh-TW" sz="1800" u="sng" dirty="0">
                <a:solidFill>
                  <a:schemeClr val="accent2"/>
                </a:solidFill>
              </a:rPr>
              <a:t>NBP , </a:t>
            </a:r>
            <a:r>
              <a:rPr lang="en-US" altLang="zh-TW" sz="1800" u="sng" dirty="0">
                <a:solidFill>
                  <a:schemeClr val="accent2"/>
                </a:solidFill>
                <a:sym typeface="Symbol" pitchFamily="18" charset="2"/>
              </a:rPr>
              <a:t>C</a:t>
            </a: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</a:t>
            </a:r>
            <a:r>
              <a:rPr lang="en-US" altLang="zh-TW" sz="1800" u="sng" dirty="0">
                <a:solidFill>
                  <a:schemeClr val="accent2"/>
                </a:solidFill>
                <a:sym typeface="Symbol" pitchFamily="18" charset="2"/>
              </a:rPr>
              <a:t>Destination</a:t>
            </a:r>
            <a:endParaRPr lang="en-US" altLang="zh-TW" sz="18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H</a:t>
            </a:r>
            <a:r>
              <a:rPr lang="en-US" altLang="zh-TW" sz="1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     -253           Recycle + Purge    </a:t>
            </a:r>
            <a:r>
              <a:rPr lang="en-US" altLang="zh-TW" sz="1800" dirty="0">
                <a:solidFill>
                  <a:schemeClr val="folHlink"/>
                </a:solidFill>
                <a:sym typeface="Symbol" pitchFamily="18" charset="2"/>
              </a:rPr>
              <a:t>Gas</a:t>
            </a:r>
            <a:endParaRPr lang="en-US" altLang="zh-TW" sz="18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CH</a:t>
            </a:r>
            <a:r>
              <a:rPr lang="en-US" altLang="zh-TW" sz="1800" baseline="-250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   -161          </a:t>
            </a:r>
            <a:r>
              <a:rPr lang="en-US" altLang="zh-TW" sz="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Recycle + Purge    </a:t>
            </a:r>
            <a:r>
              <a:rPr lang="en-US" altLang="zh-TW" sz="1800" dirty="0">
                <a:solidFill>
                  <a:schemeClr val="folHlink"/>
                </a:solidFill>
                <a:sym typeface="Symbol" pitchFamily="18" charset="2"/>
              </a:rPr>
              <a:t>Recycle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Benzene                     80           Primary Product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Toluene                    111           Recycle                 </a:t>
            </a:r>
            <a:r>
              <a:rPr lang="en-US" altLang="zh-TW" sz="1800" dirty="0">
                <a:solidFill>
                  <a:schemeClr val="folHlink"/>
                </a:solidFill>
                <a:sym typeface="Symbol" pitchFamily="18" charset="2"/>
              </a:rPr>
              <a:t>liq. Recycle</a:t>
            </a:r>
            <a:endParaRPr lang="en-US" altLang="zh-TW" sz="18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chemeClr val="accent2"/>
                </a:solidFill>
                <a:sym typeface="Symbol" pitchFamily="18" charset="2"/>
              </a:rPr>
              <a:t>                     Diphenyl                  255           By-product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685800" y="838200"/>
            <a:ext cx="1600200" cy="304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419600" y="2057400"/>
            <a:ext cx="1752600" cy="304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495800" y="2743200"/>
            <a:ext cx="1676400" cy="228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6096000" y="3048000"/>
            <a:ext cx="76200" cy="228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514600" y="4876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folHlink"/>
                </a:solidFill>
              </a:rPr>
              <a:t>Reactor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191000" y="36576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folHlink"/>
                </a:solidFill>
              </a:rPr>
              <a:t>Compressor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791200" y="4876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folHlink"/>
                </a:solidFill>
              </a:rPr>
              <a:t>Separator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752600" y="5105400"/>
            <a:ext cx="762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752600" y="5486400"/>
            <a:ext cx="762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733800" y="5334000"/>
            <a:ext cx="20574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7010400" y="5105400"/>
            <a:ext cx="9144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7010400" y="5486400"/>
            <a:ext cx="9144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400800" y="5715000"/>
            <a:ext cx="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2133600" y="6248400"/>
            <a:ext cx="4267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2133600" y="5486400"/>
            <a:ext cx="0" cy="762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6400800" y="4038600"/>
            <a:ext cx="0" cy="838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6400800" y="4038600"/>
            <a:ext cx="1524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5410200" y="4038600"/>
            <a:ext cx="9906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2057400" y="4038600"/>
            <a:ext cx="21336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057400" y="4038600"/>
            <a:ext cx="0" cy="1066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638800" y="3657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</a:rPr>
              <a:t>CH</a:t>
            </a:r>
            <a:r>
              <a:rPr lang="en-US" altLang="zh-TW" sz="1800" baseline="-25000">
                <a:solidFill>
                  <a:schemeClr val="accent2"/>
                </a:solidFill>
              </a:rPr>
              <a:t>4</a:t>
            </a:r>
            <a:r>
              <a:rPr lang="en-US" altLang="zh-TW" sz="1800">
                <a:solidFill>
                  <a:schemeClr val="accent2"/>
                </a:solidFill>
              </a:rPr>
              <a:t> , H</a:t>
            </a:r>
            <a:r>
              <a:rPr lang="en-US" altLang="zh-TW" sz="1800" baseline="-25000">
                <a:solidFill>
                  <a:schemeClr val="accent2"/>
                </a:solidFill>
              </a:rPr>
              <a:t>2</a:t>
            </a:r>
            <a:r>
              <a:rPr lang="en-US" altLang="zh-TW" sz="1800" baseline="-25000">
                <a:solidFill>
                  <a:schemeClr val="folHlink"/>
                </a:solidFill>
              </a:rPr>
              <a:t>                </a:t>
            </a:r>
            <a:r>
              <a:rPr lang="en-US" altLang="zh-TW" sz="1800">
                <a:solidFill>
                  <a:srgbClr val="669900"/>
                </a:solidFill>
              </a:rPr>
              <a:t>(Purge)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7086600" y="4495800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</a:rPr>
              <a:t>Benezene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>
                <a:solidFill>
                  <a:srgbClr val="669900"/>
                </a:solidFill>
              </a:rPr>
              <a:t>(PrimaryProduct)</a:t>
            </a:r>
            <a:endParaRPr lang="en-US" altLang="zh-TW" sz="1800">
              <a:solidFill>
                <a:schemeClr val="folHlink"/>
              </a:solidFill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086600" y="5562600"/>
            <a:ext cx="1752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</a:rPr>
              <a:t>Diphenyl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>
                <a:solidFill>
                  <a:srgbClr val="669900"/>
                </a:solidFill>
              </a:rPr>
              <a:t>(By-product)</a:t>
            </a:r>
            <a:endParaRPr lang="en-US" altLang="zh-TW" sz="1800">
              <a:solidFill>
                <a:schemeClr val="folHlink"/>
              </a:solidFill>
            </a:endParaRP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28600" y="4953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669900"/>
                </a:solidFill>
              </a:rPr>
              <a:t>(Feed)</a:t>
            </a:r>
            <a:r>
              <a:rPr lang="en-US" altLang="zh-TW" sz="1800">
                <a:solidFill>
                  <a:schemeClr val="folHlink"/>
                </a:solidFill>
              </a:rPr>
              <a:t>H</a:t>
            </a:r>
            <a:r>
              <a:rPr lang="en-US" altLang="zh-TW" sz="1800" baseline="-25000">
                <a:solidFill>
                  <a:schemeClr val="folHlink"/>
                </a:solidFill>
              </a:rPr>
              <a:t>2</a:t>
            </a:r>
            <a:r>
              <a:rPr lang="en-US" altLang="zh-TW" sz="1800">
                <a:solidFill>
                  <a:schemeClr val="folHlink"/>
                </a:solidFill>
              </a:rPr>
              <a:t> , CH</a:t>
            </a:r>
            <a:r>
              <a:rPr lang="en-US" altLang="zh-TW" sz="1800" baseline="-250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669900"/>
                </a:solidFill>
              </a:rPr>
              <a:t>(Feed)</a:t>
            </a:r>
            <a:r>
              <a:rPr lang="en-US" altLang="zh-TW" sz="1800">
                <a:solidFill>
                  <a:schemeClr val="folHlink"/>
                </a:solidFill>
              </a:rPr>
              <a:t> Toluene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286000" y="3733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669900"/>
                </a:solidFill>
              </a:rPr>
              <a:t>(Gas Recycle)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3276600" y="62484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</a:rPr>
              <a:t>Toluene </a:t>
            </a:r>
            <a:r>
              <a:rPr lang="en-US" altLang="zh-TW" sz="1800">
                <a:solidFill>
                  <a:srgbClr val="669900"/>
                </a:solidFill>
              </a:rPr>
              <a:t>(liq. recycle)</a:t>
            </a:r>
            <a:endParaRPr lang="en-US" altLang="zh-TW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8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6600"/>
                </a:solidFill>
              </a:rPr>
              <a:t>2 ) </a:t>
            </a:r>
            <a:r>
              <a:rPr lang="en-US" altLang="zh-TW" u="sng" dirty="0" err="1">
                <a:solidFill>
                  <a:srgbClr val="FF6600"/>
                </a:solidFill>
              </a:rPr>
              <a:t>Số</a:t>
            </a:r>
            <a:r>
              <a:rPr lang="en-US" altLang="zh-TW" u="sng" dirty="0">
                <a:solidFill>
                  <a:srgbClr val="FF6600"/>
                </a:solidFill>
              </a:rPr>
              <a:t> </a:t>
            </a:r>
            <a:r>
              <a:rPr lang="en-US" altLang="zh-TW" u="sng" dirty="0" err="1">
                <a:solidFill>
                  <a:srgbClr val="FF6600"/>
                </a:solidFill>
              </a:rPr>
              <a:t>dòng</a:t>
            </a:r>
            <a:r>
              <a:rPr lang="en-US" altLang="zh-TW" u="sng" dirty="0">
                <a:solidFill>
                  <a:srgbClr val="FF6600"/>
                </a:solidFill>
              </a:rPr>
              <a:t> </a:t>
            </a:r>
            <a:r>
              <a:rPr lang="en-US" altLang="zh-TW" u="sng" dirty="0" err="1">
                <a:solidFill>
                  <a:srgbClr val="FF6600"/>
                </a:solidFill>
              </a:rPr>
              <a:t>hồi</a:t>
            </a:r>
            <a:r>
              <a:rPr lang="en-US" altLang="zh-TW" u="sng" dirty="0">
                <a:solidFill>
                  <a:srgbClr val="FF6600"/>
                </a:solidFill>
              </a:rPr>
              <a:t> </a:t>
            </a:r>
            <a:r>
              <a:rPr lang="en-US" altLang="zh-TW" u="sng" dirty="0" err="1">
                <a:solidFill>
                  <a:srgbClr val="FF6600"/>
                </a:solidFill>
              </a:rPr>
              <a:t>lưu</a:t>
            </a:r>
            <a:endParaRPr lang="en-US" altLang="zh-TW" u="sng" dirty="0">
              <a:solidFill>
                <a:srgbClr val="FF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6600"/>
                </a:solidFill>
              </a:rPr>
              <a:t>   </a:t>
            </a:r>
            <a:r>
              <a:rPr lang="en-US" altLang="zh-TW" sz="2000" dirty="0">
                <a:solidFill>
                  <a:srgbClr val="669900"/>
                </a:solidFill>
              </a:rPr>
              <a:t>EXAMPLE</a:t>
            </a:r>
            <a:endParaRPr lang="en-US" altLang="zh-TW" dirty="0">
              <a:solidFill>
                <a:srgbClr val="669900"/>
              </a:solidFill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85800" y="838200"/>
            <a:ext cx="1371600" cy="304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66800" y="1143000"/>
            <a:ext cx="6934200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</a:rPr>
              <a:t>                  Acetone</a:t>
            </a:r>
            <a:r>
              <a:rPr lang="en-US" altLang="zh-TW" sz="180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TW" sz="18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 Ketene + CH</a:t>
            </a:r>
            <a:r>
              <a:rPr lang="en-US" altLang="zh-TW" sz="1800" baseline="-2500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     </a:t>
            </a:r>
            <a:r>
              <a:rPr lang="en-US" altLang="zh-TW" sz="1800">
                <a:solidFill>
                  <a:srgbClr val="FF6600"/>
                </a:solidFill>
                <a:sym typeface="Wingdings 3" pitchFamily="18" charset="2"/>
              </a:rPr>
              <a:t>700</a:t>
            </a:r>
            <a:r>
              <a:rPr lang="en-US" altLang="zh-TW" sz="1800">
                <a:solidFill>
                  <a:srgbClr val="FF6600"/>
                </a:solidFill>
                <a:sym typeface="Symbol" pitchFamily="18" charset="2"/>
              </a:rPr>
              <a:t>C</a:t>
            </a:r>
            <a:endParaRPr lang="en-US" altLang="zh-TW" sz="1800">
              <a:solidFill>
                <a:schemeClr val="accent2"/>
              </a:solidFill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                   Ketene </a:t>
            </a:r>
            <a:r>
              <a:rPr lang="en-US" altLang="zh-TW" sz="18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 CO + 1/2C</a:t>
            </a:r>
            <a:r>
              <a:rPr lang="en-US" altLang="zh-TW" sz="1800" baseline="-2500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1800" baseline="-2500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      </a:t>
            </a:r>
            <a:r>
              <a:rPr lang="en-US" altLang="zh-TW" sz="1800">
                <a:solidFill>
                  <a:srgbClr val="FF6600"/>
                </a:solidFill>
                <a:sym typeface="Symbol" pitchFamily="18" charset="2"/>
              </a:rPr>
              <a:t>1atm</a:t>
            </a:r>
            <a:r>
              <a:rPr lang="en-US" altLang="zh-TW" sz="1800">
                <a:solidFill>
                  <a:srgbClr val="FF6600"/>
                </a:solidFill>
                <a:sym typeface="Wingdings 3" pitchFamily="18" charset="2"/>
              </a:rPr>
              <a:t> </a:t>
            </a:r>
            <a:endParaRPr lang="en-US" altLang="zh-TW" sz="1800">
              <a:solidFill>
                <a:srgbClr val="FF6600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Ketene + </a:t>
            </a:r>
            <a:r>
              <a:rPr lang="en-US" altLang="zh-TW" sz="1800">
                <a:solidFill>
                  <a:schemeClr val="accent2"/>
                </a:solidFill>
              </a:rPr>
              <a:t>Acetic Acid </a:t>
            </a:r>
            <a:r>
              <a:rPr lang="en-US" altLang="zh-TW" sz="18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TW" sz="1800">
                <a:solidFill>
                  <a:schemeClr val="accent2"/>
                </a:solidFill>
                <a:sym typeface="Wingdings 3" pitchFamily="18" charset="2"/>
              </a:rPr>
              <a:t> </a:t>
            </a:r>
            <a:r>
              <a:rPr lang="en-US" altLang="zh-TW" sz="1800">
                <a:solidFill>
                  <a:schemeClr val="accent2"/>
                </a:solidFill>
              </a:rPr>
              <a:t>Acetic Anhydride</a:t>
            </a:r>
            <a:endParaRPr lang="en-US" altLang="zh-TW" sz="1800"/>
          </a:p>
          <a:p>
            <a:r>
              <a:rPr lang="en-US" altLang="zh-TW" sz="1800">
                <a:solidFill>
                  <a:srgbClr val="FF6600"/>
                </a:solidFill>
              </a:rPr>
              <a:t>                                               80 </a:t>
            </a:r>
            <a:r>
              <a:rPr lang="en-US" altLang="zh-TW" sz="1800">
                <a:solidFill>
                  <a:srgbClr val="FF6600"/>
                </a:solidFill>
                <a:sym typeface="Symbol" pitchFamily="18" charset="2"/>
              </a:rPr>
              <a:t>C, 1atm</a:t>
            </a:r>
          </a:p>
          <a:p>
            <a:endParaRPr lang="en-US" altLang="zh-TW" sz="800" u="sng">
              <a:solidFill>
                <a:schemeClr val="accent2"/>
              </a:solidFill>
            </a:endParaRPr>
          </a:p>
          <a:p>
            <a:r>
              <a:rPr lang="en-US" altLang="zh-TW" sz="1800" u="sng">
                <a:solidFill>
                  <a:schemeClr val="accent2"/>
                </a:solidFill>
              </a:rPr>
              <a:t>Component</a:t>
            </a:r>
            <a:r>
              <a:rPr lang="en-US" altLang="zh-TW" sz="1800">
                <a:solidFill>
                  <a:schemeClr val="accent2"/>
                </a:solidFill>
              </a:rPr>
              <a:t>             </a:t>
            </a:r>
            <a:r>
              <a:rPr lang="en-US" altLang="zh-TW" sz="1800" u="sng">
                <a:solidFill>
                  <a:schemeClr val="accent2"/>
                </a:solidFill>
              </a:rPr>
              <a:t>NBP , </a:t>
            </a:r>
            <a:r>
              <a:rPr lang="en-US" altLang="zh-TW" sz="1800" u="sng">
                <a:solidFill>
                  <a:schemeClr val="accent2"/>
                </a:solidFill>
                <a:sym typeface="Symbol" pitchFamily="18" charset="2"/>
              </a:rPr>
              <a:t>C</a:t>
            </a:r>
            <a:r>
              <a:rPr lang="en-US" altLang="zh-TW" sz="1800">
                <a:solidFill>
                  <a:schemeClr val="accent2"/>
                </a:solidFill>
                <a:sym typeface="Symbol" pitchFamily="18" charset="2"/>
              </a:rPr>
              <a:t>          </a:t>
            </a:r>
            <a:r>
              <a:rPr lang="en-US" altLang="zh-TW" sz="1800" u="sng">
                <a:solidFill>
                  <a:schemeClr val="accent2"/>
                </a:solidFill>
                <a:sym typeface="Symbol" pitchFamily="18" charset="2"/>
              </a:rPr>
              <a:t>Destination     </a:t>
            </a:r>
            <a:endParaRPr lang="en-US" altLang="zh-TW" sz="180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n-US" altLang="zh-TW" sz="1800">
                <a:solidFill>
                  <a:schemeClr val="accent2"/>
                </a:solidFill>
                <a:sym typeface="Symbol" pitchFamily="18" charset="2"/>
              </a:rPr>
              <a:t>  </a:t>
            </a:r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CO                                  -312.6            Fuel By-product</a:t>
            </a:r>
          </a:p>
          <a:p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  CH4                                -258.6                   “</a:t>
            </a:r>
          </a:p>
          <a:p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  C2H4                              -154.8                   “</a:t>
            </a:r>
          </a:p>
          <a:p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  Ketene                              -42.1             Unstable</a:t>
            </a:r>
          </a:p>
          <a:p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  Acetone                           133.2             Reactant</a:t>
            </a:r>
          </a:p>
          <a:p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  Acetic Acid                     244.3             Reactant</a:t>
            </a:r>
          </a:p>
          <a:p>
            <a:r>
              <a:rPr lang="en-US" altLang="zh-TW" sz="1600">
                <a:solidFill>
                  <a:schemeClr val="accent2"/>
                </a:solidFill>
                <a:sym typeface="Symbol" pitchFamily="18" charset="2"/>
              </a:rPr>
              <a:t>  Acetic Anhydride            281.9             Primary Product</a:t>
            </a:r>
            <a:r>
              <a:rPr lang="en-US" altLang="zh-TW" sz="1800">
                <a:solidFill>
                  <a:schemeClr val="accent2"/>
                </a:solidFill>
                <a:sym typeface="Symbol" pitchFamily="18" charset="2"/>
              </a:rPr>
              <a:t>  </a:t>
            </a:r>
            <a:endParaRPr lang="en-US" altLang="zh-TW" sz="1800">
              <a:solidFill>
                <a:srgbClr val="FF6600"/>
              </a:solidFill>
              <a:sym typeface="Symbol" pitchFamily="18" charset="2"/>
            </a:endParaRPr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4724400" y="12954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057400" y="5334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folHlink"/>
                </a:solidFill>
              </a:rPr>
              <a:t>R1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57600" y="5334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folHlink"/>
                </a:solidFill>
              </a:rPr>
              <a:t>R2</a:t>
            </a:r>
            <a:endParaRPr lang="en-US" altLang="zh-TW">
              <a:solidFill>
                <a:schemeClr val="folHlink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181600" y="5334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folHlink"/>
                </a:solidFill>
              </a:rPr>
              <a:t>Separation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971800" y="5562600"/>
            <a:ext cx="6858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572000" y="5562600"/>
            <a:ext cx="6096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096000" y="5562600"/>
            <a:ext cx="8382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1219200" y="5562600"/>
            <a:ext cx="8382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143000" y="4648200"/>
            <a:ext cx="21336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276600" y="4648200"/>
            <a:ext cx="0" cy="9144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5638800" y="4724400"/>
            <a:ext cx="0" cy="6096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638800" y="5867400"/>
            <a:ext cx="0" cy="1524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3276600" y="5562600"/>
            <a:ext cx="0" cy="4572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5943600" y="5867400"/>
            <a:ext cx="0" cy="5334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1600200" y="6400800"/>
            <a:ext cx="4343400" cy="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1600200" y="5562600"/>
            <a:ext cx="0" cy="8382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066800" y="46482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    Acetic Acid </a:t>
            </a:r>
            <a:r>
              <a:rPr lang="en-US" altLang="zh-TW" sz="1600">
                <a:solidFill>
                  <a:srgbClr val="669900"/>
                </a:solidFill>
              </a:rPr>
              <a:t>(feed)</a:t>
            </a:r>
            <a:endParaRPr lang="en-US" altLang="zh-TW" sz="1600">
              <a:solidFill>
                <a:schemeClr val="accent2"/>
              </a:solidFill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048000" y="60198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    Acetic Acid </a:t>
            </a:r>
            <a:r>
              <a:rPr lang="en-US" altLang="zh-TW" sz="1600">
                <a:solidFill>
                  <a:srgbClr val="669900"/>
                </a:solidFill>
              </a:rPr>
              <a:t>(recycle to R2)</a:t>
            </a:r>
            <a:endParaRPr lang="en-US" altLang="zh-TW" sz="1600">
              <a:solidFill>
                <a:schemeClr val="accent2"/>
              </a:solidFill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743200" y="6324600"/>
            <a:ext cx="297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Acetone </a:t>
            </a:r>
            <a:r>
              <a:rPr lang="en-US" altLang="zh-TW" sz="1600">
                <a:solidFill>
                  <a:srgbClr val="669900"/>
                </a:solidFill>
              </a:rPr>
              <a:t>(recycle to R1)</a:t>
            </a:r>
            <a:endParaRPr lang="en-US" altLang="zh-TW" sz="1600">
              <a:solidFill>
                <a:schemeClr val="accent2"/>
              </a:solidFill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381000" y="5257800"/>
            <a:ext cx="9906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Acetone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669900"/>
                </a:solidFill>
              </a:rPr>
              <a:t>(feed)</a:t>
            </a:r>
            <a:endParaRPr lang="en-US" altLang="zh-TW" sz="1600">
              <a:solidFill>
                <a:schemeClr val="accent2"/>
              </a:solidFill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715000" y="4572000"/>
            <a:ext cx="2057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CO , CH</a:t>
            </a:r>
            <a:r>
              <a:rPr lang="en-US" altLang="zh-TW" sz="1600" baseline="-25000">
                <a:solidFill>
                  <a:schemeClr val="accent2"/>
                </a:solidFill>
              </a:rPr>
              <a:t>4</a:t>
            </a:r>
            <a:r>
              <a:rPr lang="en-US" altLang="zh-TW" sz="1600">
                <a:solidFill>
                  <a:schemeClr val="accent2"/>
                </a:solidFill>
              </a:rPr>
              <a:t> , C</a:t>
            </a:r>
            <a:r>
              <a:rPr lang="en-US" altLang="zh-TW" sz="1600" baseline="-25000">
                <a:solidFill>
                  <a:schemeClr val="accent2"/>
                </a:solidFill>
              </a:rPr>
              <a:t>2</a:t>
            </a:r>
            <a:r>
              <a:rPr lang="en-US" altLang="zh-TW" sz="1600">
                <a:solidFill>
                  <a:schemeClr val="accent2"/>
                </a:solidFill>
              </a:rPr>
              <a:t>H</a:t>
            </a:r>
            <a:r>
              <a:rPr lang="en-US" altLang="zh-TW" sz="1600" baseline="-25000">
                <a:solidFill>
                  <a:schemeClr val="accent2"/>
                </a:solidFill>
              </a:rPr>
              <a:t>4</a:t>
            </a:r>
            <a:endParaRPr lang="en-US" altLang="zh-TW" sz="1600">
              <a:solidFill>
                <a:schemeClr val="accent2"/>
              </a:solidFill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669900"/>
                </a:solidFill>
              </a:rPr>
              <a:t>(By-product)</a:t>
            </a:r>
            <a:endParaRPr lang="en-US" altLang="zh-TW" sz="1600">
              <a:solidFill>
                <a:schemeClr val="accent2"/>
              </a:solidFill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400800" y="5562600"/>
            <a:ext cx="19812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Acetic Anhydride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669900"/>
                </a:solidFill>
              </a:rPr>
              <a:t>(primary product)</a:t>
            </a:r>
            <a:endParaRPr lang="en-US" altLang="zh-TW" sz="1600">
              <a:solidFill>
                <a:schemeClr val="accent2"/>
              </a:solidFill>
            </a:endParaRPr>
          </a:p>
        </p:txBody>
      </p:sp>
      <p:sp>
        <p:nvSpPr>
          <p:cNvPr id="16412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34200" y="1752600"/>
            <a:ext cx="4572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1052736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CC00FF"/>
                </a:solidFill>
              </a:rPr>
              <a:t>3.  NỒNG ĐỘ TÁC CHẤT PHẢN ỨNG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(3-1) </a:t>
            </a:r>
            <a:r>
              <a:rPr lang="en-US" altLang="zh-TW" u="sng" dirty="0" err="1">
                <a:solidFill>
                  <a:srgbClr val="FF9933"/>
                </a:solidFill>
              </a:rPr>
              <a:t>Dùng</a:t>
            </a:r>
            <a:r>
              <a:rPr lang="en-US" altLang="zh-TW" u="sng" dirty="0">
                <a:solidFill>
                  <a:srgbClr val="FF9933"/>
                </a:solidFill>
              </a:rPr>
              <a:t> </a:t>
            </a:r>
            <a:r>
              <a:rPr lang="en-US" altLang="zh-TW" u="sng" dirty="0" err="1">
                <a:solidFill>
                  <a:srgbClr val="FF9933"/>
                </a:solidFill>
              </a:rPr>
              <a:t>dư</a:t>
            </a:r>
            <a:r>
              <a:rPr lang="en-US" altLang="zh-TW" u="sng" dirty="0">
                <a:solidFill>
                  <a:srgbClr val="FF9933"/>
                </a:solidFill>
              </a:rPr>
              <a:t> </a:t>
            </a:r>
            <a:r>
              <a:rPr lang="en-US" altLang="zh-TW" u="sng" dirty="0" err="1">
                <a:solidFill>
                  <a:srgbClr val="FF9933"/>
                </a:solidFill>
              </a:rPr>
              <a:t>tác</a:t>
            </a:r>
            <a:r>
              <a:rPr lang="en-US" altLang="zh-TW" u="sng" dirty="0">
                <a:solidFill>
                  <a:srgbClr val="FF9933"/>
                </a:solidFill>
              </a:rPr>
              <a:t> </a:t>
            </a:r>
            <a:r>
              <a:rPr lang="en-US" altLang="zh-TW" u="sng" dirty="0" err="1">
                <a:solidFill>
                  <a:srgbClr val="FF9933"/>
                </a:solidFill>
              </a:rPr>
              <a:t>chất</a:t>
            </a:r>
            <a:endParaRPr lang="en-US" altLang="zh-TW" u="sng" dirty="0">
              <a:solidFill>
                <a:srgbClr val="FF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accent2"/>
                </a:solidFill>
              </a:rPr>
              <a:t>         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Thay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đổi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phân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bố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các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sản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phẩm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(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tạo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nhiều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hơn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sản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phẩm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mong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Wingdings 2" pitchFamily="18" charset="2"/>
              </a:rPr>
              <a:t>muốn</a:t>
            </a:r>
            <a:r>
              <a:rPr lang="en-US" altLang="zh-TW" dirty="0">
                <a:solidFill>
                  <a:schemeClr val="accent2"/>
                </a:solidFill>
                <a:sym typeface="Wingdings 2" pitchFamily="18" charset="2"/>
              </a:rPr>
              <a:t>)</a:t>
            </a:r>
            <a:endParaRPr lang="en-US" altLang="zh-TW" u="sng" dirty="0">
              <a:solidFill>
                <a:schemeClr val="accent2"/>
              </a:solidFill>
              <a:sym typeface="Wingdings 2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CC00FF"/>
                </a:solidFill>
              </a:rPr>
              <a:t>         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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Tăng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độ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chuyển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hóa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của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tác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chất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đắt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tiền</a:t>
            </a:r>
            <a:endParaRPr lang="en-US" altLang="zh-TW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        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Dịch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chuyển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cân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bằng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phản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ứng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                      (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tỷ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lệ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mol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của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các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tác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chất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nhập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liệu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vào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thiết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bị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phản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ứng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)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là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một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thông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số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thiết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  <a:sym typeface="Symbol" pitchFamily="18" charset="2"/>
              </a:rPr>
              <a:t>kế</a:t>
            </a:r>
            <a:endParaRPr lang="en-US" altLang="zh-TW" sz="2000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619672" y="4293096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1534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( 1a )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đơn</a:t>
            </a:r>
            <a:r>
              <a:rPr lang="en-US" altLang="zh-TW" sz="2000" dirty="0">
                <a:solidFill>
                  <a:srgbClr val="339933"/>
                </a:solidFill>
              </a:rPr>
              <a:t>, </a:t>
            </a:r>
            <a:r>
              <a:rPr lang="en-US" altLang="zh-TW" sz="2000" dirty="0" err="1">
                <a:solidFill>
                  <a:srgbClr val="339933"/>
                </a:solidFill>
              </a:rPr>
              <a:t>một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chiều</a:t>
            </a:r>
            <a:endParaRPr lang="en-US" altLang="zh-TW" sz="20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                     </a:t>
            </a:r>
            <a:r>
              <a:rPr lang="en-US" altLang="zh-TW" sz="2000" dirty="0" err="1">
                <a:solidFill>
                  <a:srgbClr val="CC00FF"/>
                </a:solidFill>
              </a:rPr>
              <a:t>tăng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độ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chuyển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hóa</a:t>
            </a:r>
            <a:endParaRPr lang="en-US" altLang="zh-TW" sz="2000" dirty="0">
              <a:solidFill>
                <a:srgbClr val="CC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</a:rPr>
              <a:t>    </a:t>
            </a:r>
            <a:r>
              <a:rPr lang="en-US" altLang="zh-TW" sz="2800" baseline="30000" dirty="0"/>
              <a:t>ex.</a:t>
            </a:r>
            <a:r>
              <a:rPr lang="en-US" altLang="zh-TW" sz="2000" dirty="0"/>
              <a:t>     C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H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+ Cl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 C</a:t>
            </a:r>
            <a:r>
              <a:rPr lang="en-US" altLang="zh-TW" sz="2000" baseline="-25000" dirty="0">
                <a:sym typeface="Symbol" pitchFamily="18" charset="2"/>
              </a:rPr>
              <a:t>2</a:t>
            </a:r>
            <a:r>
              <a:rPr lang="en-US" altLang="zh-TW" sz="2000" dirty="0">
                <a:sym typeface="Symbol" pitchFamily="18" charset="2"/>
              </a:rPr>
              <a:t>H</a:t>
            </a:r>
            <a:r>
              <a:rPr lang="en-US" altLang="zh-TW" sz="2000" baseline="-25000" dirty="0">
                <a:sym typeface="Symbol" pitchFamily="18" charset="2"/>
              </a:rPr>
              <a:t>4</a:t>
            </a:r>
            <a:r>
              <a:rPr lang="en-US" altLang="zh-TW" sz="2000" dirty="0">
                <a:sym typeface="Symbol" pitchFamily="18" charset="2"/>
              </a:rPr>
              <a:t>Cl</a:t>
            </a:r>
            <a:r>
              <a:rPr lang="en-US" altLang="zh-TW" sz="2000" baseline="-25000" dirty="0">
                <a:sym typeface="Symbol" pitchFamily="18" charset="2"/>
              </a:rPr>
              <a:t>2</a:t>
            </a:r>
            <a:endParaRPr lang="en-US" altLang="zh-TW" sz="2000" dirty="0">
              <a:sym typeface="Symbol" pitchFamily="18" charset="2"/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           </a:t>
            </a:r>
            <a:r>
              <a:rPr lang="en-US" altLang="zh-TW" sz="2000" dirty="0">
                <a:solidFill>
                  <a:srgbClr val="FF6600"/>
                </a:solidFill>
              </a:rPr>
              <a:t>excess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    </a:t>
            </a:r>
            <a:r>
              <a:rPr lang="en-US" altLang="zh-TW" sz="2800" baseline="30000" dirty="0"/>
              <a:t>ex.</a:t>
            </a:r>
            <a:r>
              <a:rPr lang="en-US" altLang="zh-TW" sz="2000" dirty="0"/>
              <a:t>     CO    + Cl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 COCl</a:t>
            </a:r>
            <a:r>
              <a:rPr lang="en-US" altLang="zh-TW" sz="2000" baseline="-25000" dirty="0">
                <a:sym typeface="Symbol" pitchFamily="18" charset="2"/>
              </a:rPr>
              <a:t>2</a:t>
            </a:r>
            <a:endParaRPr lang="en-US" altLang="zh-TW" sz="2000" dirty="0">
              <a:sym typeface="Symbol" pitchFamily="18" charset="2"/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ym typeface="Symbol" pitchFamily="18" charset="2"/>
              </a:rPr>
              <a:t>           </a:t>
            </a:r>
            <a:r>
              <a:rPr lang="en-US" altLang="zh-TW" sz="2000" dirty="0">
                <a:solidFill>
                  <a:srgbClr val="FF6600"/>
                </a:solidFill>
              </a:rPr>
              <a:t>excess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( 1b )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đơn</a:t>
            </a:r>
            <a:r>
              <a:rPr lang="en-US" altLang="zh-TW" sz="2000" dirty="0">
                <a:solidFill>
                  <a:srgbClr val="339933"/>
                </a:solidFill>
              </a:rPr>
              <a:t>, </a:t>
            </a:r>
            <a:r>
              <a:rPr lang="en-US" altLang="zh-TW" sz="2000" dirty="0" err="1">
                <a:solidFill>
                  <a:srgbClr val="339933"/>
                </a:solidFill>
              </a:rPr>
              <a:t>hai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chiều</a:t>
            </a:r>
            <a:endParaRPr lang="en-US" altLang="zh-TW" sz="20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</a:rPr>
              <a:t>                      </a:t>
            </a:r>
            <a:r>
              <a:rPr lang="en-US" altLang="zh-TW" sz="2000" dirty="0" err="1">
                <a:solidFill>
                  <a:srgbClr val="CC00FF"/>
                </a:solidFill>
              </a:rPr>
              <a:t>Dịch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chuyển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cân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bằng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ứng</a:t>
            </a:r>
            <a:endParaRPr lang="en-US" altLang="zh-TW" sz="2000" dirty="0">
              <a:solidFill>
                <a:srgbClr val="CC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C00FF"/>
                </a:solidFill>
              </a:rPr>
              <a:t>    </a:t>
            </a:r>
            <a:r>
              <a:rPr lang="en-US" altLang="zh-TW" sz="2800" baseline="30000" dirty="0"/>
              <a:t>ex.</a:t>
            </a:r>
            <a:r>
              <a:rPr lang="en-US" altLang="zh-TW" sz="2000" dirty="0"/>
              <a:t>     </a:t>
            </a:r>
            <a:r>
              <a:rPr lang="en-US" altLang="zh-TW" sz="2000" dirty="0" err="1"/>
              <a:t>Benezene</a:t>
            </a:r>
            <a:r>
              <a:rPr lang="en-US" altLang="zh-TW" sz="2000" dirty="0"/>
              <a:t> + 3H2 </a:t>
            </a:r>
            <a:r>
              <a:rPr lang="en-US" altLang="zh-TW" sz="2000" dirty="0">
                <a:sym typeface="Symbol" pitchFamily="18" charset="2"/>
              </a:rPr>
              <a:t></a:t>
            </a:r>
            <a:r>
              <a:rPr lang="en-US" altLang="zh-TW" sz="2000" dirty="0">
                <a:sym typeface="Wingdings 3" pitchFamily="18" charset="2"/>
              </a:rPr>
              <a:t> Cyclohexane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</a:rPr>
              <a:t>                                excess</a:t>
            </a: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2895600" y="51816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6" name="AutoShape 8"/>
          <p:cNvSpPr>
            <a:spLocks noChangeArrowheads="1"/>
          </p:cNvSpPr>
          <p:nvPr/>
        </p:nvSpPr>
        <p:spPr bwMode="auto">
          <a:xfrm>
            <a:off x="1371600" y="762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9"/>
          <p:cNvSpPr>
            <a:spLocks noChangeArrowheads="1"/>
          </p:cNvSpPr>
          <p:nvPr/>
        </p:nvSpPr>
        <p:spPr bwMode="auto">
          <a:xfrm>
            <a:off x="1447800" y="29718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153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( 2 ) </a:t>
            </a:r>
            <a:r>
              <a:rPr lang="en-US" altLang="zh-TW" sz="2000" dirty="0" err="1">
                <a:solidFill>
                  <a:srgbClr val="339933"/>
                </a:solidFill>
              </a:rPr>
              <a:t>Hệ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nhiều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phản</a:t>
            </a:r>
            <a:r>
              <a:rPr lang="en-US" altLang="zh-TW" sz="2000" dirty="0">
                <a:solidFill>
                  <a:srgbClr val="339933"/>
                </a:solidFill>
              </a:rPr>
              <a:t> </a:t>
            </a:r>
            <a:r>
              <a:rPr lang="en-US" altLang="zh-TW" sz="2000" dirty="0" err="1">
                <a:solidFill>
                  <a:srgbClr val="339933"/>
                </a:solidFill>
              </a:rPr>
              <a:t>ứng</a:t>
            </a:r>
            <a:r>
              <a:rPr lang="en-US" altLang="zh-TW" sz="2000" dirty="0">
                <a:solidFill>
                  <a:srgbClr val="339933"/>
                </a:solidFill>
              </a:rPr>
              <a:t> song </a:t>
            </a:r>
            <a:r>
              <a:rPr lang="en-US" altLang="zh-TW" sz="2000" dirty="0" err="1">
                <a:solidFill>
                  <a:srgbClr val="339933"/>
                </a:solidFill>
              </a:rPr>
              <a:t>song</a:t>
            </a:r>
            <a:endParaRPr lang="en-US" altLang="zh-TW" sz="20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339933"/>
                </a:solidFill>
              </a:rPr>
              <a:t>          </a:t>
            </a:r>
            <a:r>
              <a:rPr lang="en-US" altLang="zh-TW" sz="2000" dirty="0" err="1">
                <a:solidFill>
                  <a:srgbClr val="CC00FF"/>
                </a:solidFill>
              </a:rPr>
              <a:t>Thay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đổi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phân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bố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các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sản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phẩm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theo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hướng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tạo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nhiều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hơn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sản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phẩm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mong</a:t>
            </a:r>
            <a:r>
              <a:rPr lang="en-US" altLang="zh-TW" sz="2000" dirty="0">
                <a:solidFill>
                  <a:srgbClr val="CC00FF"/>
                </a:solidFill>
              </a:rPr>
              <a:t> </a:t>
            </a:r>
            <a:r>
              <a:rPr lang="en-US" altLang="zh-TW" sz="2000" dirty="0" err="1">
                <a:solidFill>
                  <a:srgbClr val="CC00FF"/>
                </a:solidFill>
              </a:rPr>
              <a:t>muốn</a:t>
            </a:r>
            <a:endParaRPr lang="en-US" altLang="zh-TW" sz="2000" dirty="0">
              <a:solidFill>
                <a:srgbClr val="CC00FF"/>
              </a:solidFill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</a:rPr>
              <a:t>         </a:t>
            </a:r>
            <a:endParaRPr lang="en-US" altLang="zh-TW" sz="2000" dirty="0">
              <a:solidFill>
                <a:srgbClr val="9966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6600"/>
                </a:solidFill>
              </a:rPr>
              <a:t>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A </a:t>
            </a:r>
            <a:r>
              <a:rPr lang="en-US" altLang="zh-TW" sz="2000" dirty="0">
                <a:solidFill>
                  <a:srgbClr val="0070C0"/>
                </a:solidFill>
                <a:sym typeface="Symbol" pitchFamily="18" charset="2"/>
              </a:rPr>
              <a:t> R (desired)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and </a:t>
            </a:r>
            <a:r>
              <a:rPr lang="en-US" altLang="zh-TW" sz="2000" dirty="0">
                <a:solidFill>
                  <a:srgbClr val="FF6600"/>
                </a:solidFill>
              </a:rPr>
              <a:t>A </a:t>
            </a:r>
            <a:r>
              <a:rPr lang="en-US" altLang="zh-TW" sz="2000" dirty="0">
                <a:solidFill>
                  <a:srgbClr val="FF6600"/>
                </a:solidFill>
                <a:sym typeface="Symbol" pitchFamily="18" charset="2"/>
              </a:rPr>
              <a:t> S (waste) </a:t>
            </a:r>
            <a:endParaRPr lang="en-US" altLang="zh-TW" sz="2000" dirty="0">
              <a:solidFill>
                <a:srgbClr val="996633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895600" y="5181600"/>
            <a:ext cx="457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9194"/>
              </p:ext>
            </p:extLst>
          </p:nvPr>
        </p:nvGraphicFramePr>
        <p:xfrm>
          <a:off x="2752675" y="2091422"/>
          <a:ext cx="18653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3" imgW="863280" imgH="431640" progId="Equation.3">
                  <p:embed/>
                </p:oleObj>
              </mc:Choice>
              <mc:Fallback>
                <p:oleObj name="Equation" r:id="rId3" imgW="8632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675" y="2091422"/>
                        <a:ext cx="186531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27088" y="3068638"/>
            <a:ext cx="7489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err="1"/>
              <a:t>Nếu</a:t>
            </a:r>
            <a:r>
              <a:rPr lang="en-US" altLang="zh-TW" dirty="0"/>
              <a:t> a</a:t>
            </a:r>
            <a:r>
              <a:rPr lang="en-US" altLang="zh-TW" baseline="-25000" dirty="0"/>
              <a:t>1</a:t>
            </a:r>
            <a:r>
              <a:rPr lang="en-US" altLang="zh-TW" dirty="0"/>
              <a:t> › a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 err="1">
                <a:sym typeface="Symbol" pitchFamily="18" charset="2"/>
              </a:rPr>
              <a:t>giữ</a:t>
            </a:r>
            <a:r>
              <a:rPr lang="en-US" altLang="zh-TW" dirty="0">
                <a:sym typeface="Symbol" pitchFamily="18" charset="2"/>
              </a:rPr>
              <a:t> C</a:t>
            </a:r>
            <a:r>
              <a:rPr lang="en-US" altLang="zh-TW" baseline="-25000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cao</a:t>
            </a:r>
            <a:r>
              <a:rPr lang="en-US" altLang="zh-TW" dirty="0">
                <a:sym typeface="Symbol" pitchFamily="18" charset="2"/>
              </a:rPr>
              <a:t>: </a:t>
            </a:r>
            <a:r>
              <a:rPr lang="en-US" altLang="zh-TW" dirty="0" err="1">
                <a:sym typeface="Symbol" pitchFamily="18" charset="2"/>
              </a:rPr>
              <a:t>dùng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áp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suất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cao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 err="1">
                <a:sym typeface="Symbol" pitchFamily="18" charset="2"/>
              </a:rPr>
              <a:t>loại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bỏ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chất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trơ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 err="1">
                <a:sym typeface="Symbol" pitchFamily="18" charset="2"/>
              </a:rPr>
              <a:t>dùng</a:t>
            </a:r>
            <a:r>
              <a:rPr lang="en-US" altLang="zh-TW" dirty="0">
                <a:sym typeface="Symbol" pitchFamily="18" charset="2"/>
              </a:rPr>
              <a:t> PFR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err="1"/>
              <a:t>Nếu</a:t>
            </a:r>
            <a:r>
              <a:rPr lang="en-US" altLang="zh-TW" dirty="0"/>
              <a:t> a</a:t>
            </a:r>
            <a:r>
              <a:rPr lang="en-US" altLang="zh-TW" baseline="-25000" dirty="0"/>
              <a:t>1</a:t>
            </a:r>
            <a:r>
              <a:rPr lang="en-US" altLang="zh-TW" dirty="0"/>
              <a:t> &lt; a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 err="1">
                <a:sym typeface="Symbol" pitchFamily="18" charset="2"/>
              </a:rPr>
              <a:t>giữ</a:t>
            </a:r>
            <a:r>
              <a:rPr lang="en-US" altLang="zh-TW" dirty="0">
                <a:sym typeface="Symbol" pitchFamily="18" charset="2"/>
              </a:rPr>
              <a:t> C</a:t>
            </a:r>
            <a:r>
              <a:rPr lang="en-US" altLang="zh-TW" baseline="-25000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thấp</a:t>
            </a:r>
            <a:r>
              <a:rPr lang="en-US" altLang="zh-TW" dirty="0">
                <a:sym typeface="Symbol" pitchFamily="18" charset="2"/>
              </a:rPr>
              <a:t>: </a:t>
            </a:r>
            <a:r>
              <a:rPr lang="en-US" altLang="zh-TW" dirty="0" err="1">
                <a:sym typeface="Symbol" pitchFamily="18" charset="2"/>
              </a:rPr>
              <a:t>dùng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áp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suất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thấp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 err="1">
                <a:sym typeface="Symbol" pitchFamily="18" charset="2"/>
              </a:rPr>
              <a:t>thêm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chất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trơ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 err="1">
                <a:sym typeface="Symbol" pitchFamily="18" charset="2"/>
              </a:rPr>
              <a:t>dùng</a:t>
            </a:r>
            <a:r>
              <a:rPr lang="en-US" altLang="zh-TW" dirty="0">
                <a:sym typeface="Symbol" pitchFamily="18" charset="2"/>
              </a:rPr>
              <a:t> CSTR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1818</Words>
  <Application>Microsoft Office PowerPoint</Application>
  <PresentationFormat>On-screen Show (4:3)</PresentationFormat>
  <Paragraphs>249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Wingdings</vt:lpstr>
      <vt:lpstr>Office Theme</vt:lpstr>
      <vt:lpstr>方程式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sss</dc:creator>
  <cp:lastModifiedBy>Quang Nguyen</cp:lastModifiedBy>
  <cp:revision>72</cp:revision>
  <dcterms:created xsi:type="dcterms:W3CDTF">1999-09-06T07:09:09Z</dcterms:created>
  <dcterms:modified xsi:type="dcterms:W3CDTF">2020-10-07T08:14:03Z</dcterms:modified>
</cp:coreProperties>
</file>